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7" r:id="rId4"/>
    <p:sldId id="278" r:id="rId5"/>
    <p:sldId id="285" r:id="rId6"/>
    <p:sldId id="284" r:id="rId7"/>
    <p:sldId id="279" r:id="rId8"/>
    <p:sldId id="280" r:id="rId9"/>
    <p:sldId id="260" r:id="rId10"/>
    <p:sldId id="261" r:id="rId11"/>
    <p:sldId id="262" r:id="rId12"/>
    <p:sldId id="264" r:id="rId13"/>
    <p:sldId id="287" r:id="rId14"/>
    <p:sldId id="289" r:id="rId15"/>
    <p:sldId id="290" r:id="rId16"/>
    <p:sldId id="291" r:id="rId17"/>
    <p:sldId id="292" r:id="rId18"/>
    <p:sldId id="293" r:id="rId19"/>
    <p:sldId id="29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3" r:id="rId28"/>
    <p:sldId id="27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83876" autoAdjust="0"/>
  </p:normalViewPr>
  <p:slideViewPr>
    <p:cSldViewPr>
      <p:cViewPr varScale="1">
        <p:scale>
          <a:sx n="48" d="100"/>
          <a:sy n="48" d="100"/>
        </p:scale>
        <p:origin x="-96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14A48-E9AC-4242-9299-6AB87AF3576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13E7E-6437-473A-BDC3-2E73FB8E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5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Function represent a scenario</a:t>
            </a:r>
            <a:r>
              <a:rPr lang="en-IN" baseline="0" dirty="0" smtClean="0"/>
              <a:t> – which describes input and also the expected output.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13E7E-6437-473A-BDC3-2E73FB8E1A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77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Abstraction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method of hiding the unwanted information. Whereas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encapsulation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method to hide the data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single entity or unit along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 to protect information from outside. ... Whereas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encapsulation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be implemented using by access modifier i.e. private, protected and public.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13E7E-6437-473A-BDC3-2E73FB8E1A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54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This</a:t>
            </a:r>
            <a:r>
              <a:rPr lang="en-IN" baseline="0" dirty="0" smtClean="0"/>
              <a:t> is not tight bound as we can have smaller function that also satisfies the big oh relation.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13E7E-6437-473A-BDC3-2E73FB8E1AB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45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8A17-94FB-4466-AB23-D3AB42021EFD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0032-89DC-4A01-B6B5-E329A2B76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9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8A17-94FB-4466-AB23-D3AB42021EFD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0032-89DC-4A01-B6B5-E329A2B76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4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8A17-94FB-4466-AB23-D3AB42021EFD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0032-89DC-4A01-B6B5-E329A2B76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8A17-94FB-4466-AB23-D3AB42021EFD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0032-89DC-4A01-B6B5-E329A2B76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75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8A17-94FB-4466-AB23-D3AB42021EFD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0032-89DC-4A01-B6B5-E329A2B76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50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8A17-94FB-4466-AB23-D3AB42021EFD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0032-89DC-4A01-B6B5-E329A2B76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4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8A17-94FB-4466-AB23-D3AB42021EFD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0032-89DC-4A01-B6B5-E329A2B76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1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8A17-94FB-4466-AB23-D3AB42021EFD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0032-89DC-4A01-B6B5-E329A2B76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9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8A17-94FB-4466-AB23-D3AB42021EFD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0032-89DC-4A01-B6B5-E329A2B76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0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8A17-94FB-4466-AB23-D3AB42021EFD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0032-89DC-4A01-B6B5-E329A2B76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41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8A17-94FB-4466-AB23-D3AB42021EFD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0032-89DC-4A01-B6B5-E329A2B76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04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8A17-94FB-4466-AB23-D3AB42021EFD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E0032-89DC-4A01-B6B5-E329A2B76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Structures</a:t>
            </a:r>
            <a:endParaRPr lang="en-US" sz="6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9551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Classification of Data Structures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0"/>
            <a:ext cx="87630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136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9144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Operations on Data Structures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410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Traversing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Searching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Inserting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Deleting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Sorting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Merging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45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Selection of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419600"/>
          </a:xfrm>
        </p:spPr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choice of particular data model depends on two consideration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It must be rich enough in structure to represent the relationship between data elements </a:t>
            </a:r>
            <a:endParaRPr lang="en-US" sz="24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4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structure should be simple enough that one can effectively process the data when necessary</a:t>
            </a:r>
          </a:p>
          <a:p>
            <a:pPr>
              <a:buNone/>
            </a:pPr>
            <a:endParaRPr lang="ur-P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928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271272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Problems, Algorithms, and Programs</a:t>
            </a:r>
            <a:endParaRPr lang="en-US" sz="3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219200"/>
            <a:ext cx="16002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717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Problems</a:t>
            </a:r>
            <a:endParaRPr lang="en-US" b="1" dirty="0">
              <a:solidFill>
                <a:srgbClr val="1717A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752600"/>
            <a:ext cx="8686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2000" dirty="0" smtClean="0">
                <a:solidFill>
                  <a:srgbClr val="1717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dirty="0">
                <a:solidFill>
                  <a:srgbClr val="1717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</a:t>
            </a:r>
            <a:r>
              <a:rPr lang="en-US" sz="2000" dirty="0">
                <a:solidFill>
                  <a:srgbClr val="1717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 task to be performed. </a:t>
            </a:r>
            <a:endParaRPr lang="en-US" sz="2000" dirty="0" smtClean="0">
              <a:solidFill>
                <a:srgbClr val="1717A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1717A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best thought of in terms of inputs and matching outputs. </a:t>
            </a: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2000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solution method should be developed only after the problem is precisely defined and thoroughly understood.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CA1D-F2D2-4C8D-878B-6002D6BC81F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388620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Problems can be viewed as functions in the mathematical sense.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 matching between inputs (the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domain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and outputs (the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range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4106894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16002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717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Algorithms</a:t>
            </a:r>
            <a:endParaRPr lang="en-US" b="1" dirty="0">
              <a:solidFill>
                <a:srgbClr val="1717A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685800"/>
            <a:ext cx="8686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</a:t>
            </a:r>
            <a:r>
              <a:rPr lang="en-US" sz="32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algorithm</a:t>
            </a:r>
            <a:r>
              <a:rPr lang="en-US" sz="3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 method or a process followed to solve a problem. </a:t>
            </a:r>
            <a:endParaRPr lang="en-US" sz="3200" dirty="0" smtClean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US" sz="3200" dirty="0" smtClean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US" sz="3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 can be solved by many different algorithms. A given algorithm solves only one </a:t>
            </a:r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CA1D-F2D2-4C8D-878B-6002D6BC81F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73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2400"/>
            <a:ext cx="5835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b="1" dirty="0" smtClean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 </a:t>
            </a:r>
            <a:r>
              <a:rPr lang="en-US" b="1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algorithm possesses several </a:t>
            </a:r>
            <a:r>
              <a:rPr lang="en-US" b="1" dirty="0" smtClean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properties</a:t>
            </a:r>
            <a:endParaRPr lang="en-US" b="1" dirty="0">
              <a:solidFill>
                <a:srgbClr val="FF00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533400"/>
            <a:ext cx="8763000" cy="70788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1717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</a:t>
            </a:r>
            <a:r>
              <a:rPr lang="en-US" sz="2000" b="1" dirty="0">
                <a:solidFill>
                  <a:srgbClr val="1717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must be correct.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other words, it must compute the desired function, converting each input to the correct output.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371600"/>
            <a:ext cx="8763000" cy="132343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1717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</a:t>
            </a:r>
            <a:r>
              <a:rPr lang="en-US" sz="2000" b="1" dirty="0">
                <a:solidFill>
                  <a:srgbClr val="1717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is composed of a series of concrete steps.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Concrete means that the action described by that step is completely understood — and achievable — by the person or machine that must perform the algorithm.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CA1D-F2D2-4C8D-878B-6002D6BC81F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2971800"/>
            <a:ext cx="8686800" cy="1015663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1717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en-US" sz="2000" b="1" dirty="0">
                <a:solidFill>
                  <a:srgbClr val="1717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can be no ambiguity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to which step will be performed next. Often it is the next step of the algorithm description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4267200"/>
            <a:ext cx="8839200" cy="1323439"/>
          </a:xfrm>
          <a:prstGeom prst="rect">
            <a:avLst/>
          </a:prstGeom>
          <a:ln>
            <a:solidFill>
              <a:srgbClr val="FF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1717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It must be composed of a finite number of steps.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the description for the algorithm were made up of an infinite number of steps, we could never hope to write it down, nor implement it as a computer program. 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5791200"/>
            <a:ext cx="8763000" cy="70788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717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It must terminate</a:t>
            </a:r>
            <a:r>
              <a:rPr lang="en-US" sz="2000" dirty="0">
                <a:solidFill>
                  <a:srgbClr val="1717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endParaRPr lang="en-US" sz="2000" dirty="0" smtClean="0">
              <a:solidFill>
                <a:srgbClr val="1717A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 words, it may not go into an infinite loop.</a:t>
            </a:r>
          </a:p>
        </p:txBody>
      </p:sp>
    </p:spTree>
    <p:extLst>
      <p:ext uri="{BB962C8B-B14F-4D97-AF65-F5344CB8AC3E}">
        <p14:creationId xmlns:p14="http://schemas.microsoft.com/office/powerpoint/2010/main" val="2265676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304800"/>
            <a:ext cx="20574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1717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Programs</a:t>
            </a:r>
            <a:endParaRPr lang="en-US" b="1" dirty="0">
              <a:solidFill>
                <a:srgbClr val="1717A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1219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1717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Programs:</a:t>
            </a:r>
            <a:r>
              <a:rPr lang="en-US" sz="2800" dirty="0">
                <a:solidFill>
                  <a:srgbClr val="1717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computer 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a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representation, of an algorithm in some programming language.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CA1D-F2D2-4C8D-878B-6002D6BC81F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2743200"/>
            <a:ext cx="8458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N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ormally the terms “algorithm” and “program” interchangeably are used, despite the fact that they are really separate concepts. </a:t>
            </a:r>
            <a:endParaRPr lang="en-US" sz="2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US" sz="2800" dirty="0">
              <a:solidFill>
                <a:srgbClr val="1717A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sz="2800" dirty="0" smtClean="0">
                <a:solidFill>
                  <a:srgbClr val="1717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 </a:t>
            </a:r>
            <a:r>
              <a:rPr lang="en-US" sz="2800" dirty="0">
                <a:solidFill>
                  <a:srgbClr val="1717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definition, an algorithm must provide sufficient detail that it can be converted into a program when needed.</a:t>
            </a:r>
          </a:p>
        </p:txBody>
      </p:sp>
    </p:spTree>
    <p:extLst>
      <p:ext uri="{BB962C8B-B14F-4D97-AF65-F5344CB8AC3E}">
        <p14:creationId xmlns:p14="http://schemas.microsoft.com/office/powerpoint/2010/main" val="2035842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914400"/>
            <a:ext cx="8686800" cy="440120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 function or a mapping of inputs to outputs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algn="just"/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algorithm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 recipe for solving a problem whose steps are concrete and unambiguous.</a:t>
            </a:r>
          </a:p>
          <a:p>
            <a:pPr algn="just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algorithm must be correct, of finite length, and must terminate for all inputs. </a:t>
            </a:r>
            <a:endParaRPr lang="en-US" sz="2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an instantiation of an algorithm in a computer programming language.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04800"/>
            <a:ext cx="226376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summarize: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CA1D-F2D2-4C8D-878B-6002D6BC81F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7924800" y="5867400"/>
            <a:ext cx="685800" cy="609600"/>
          </a:xfrm>
          <a:prstGeom prst="star5">
            <a:avLst>
              <a:gd name="adj" fmla="val 50000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998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399" cy="3200399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 </a:t>
            </a:r>
            <a:r>
              <a:rPr lang="en-US" sz="28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ADT</a:t>
            </a:r>
            <a:r>
              <a:rPr lang="en-US" sz="2800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describes a set of objects sharing the same properties and behaviors </a:t>
            </a:r>
          </a:p>
          <a:p>
            <a:pPr lvl="1" algn="just">
              <a:lnSpc>
                <a:spcPct val="90000"/>
              </a:lnSpc>
            </a:pP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en-US" sz="2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properties</a:t>
            </a: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 of an ADT are its </a:t>
            </a:r>
            <a:r>
              <a:rPr lang="en-US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en-U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behaviors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of an ADT are its </a:t>
            </a:r>
            <a:r>
              <a:rPr lang="en-U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operations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or </a:t>
            </a:r>
            <a:r>
              <a:rPr lang="en-US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functions</a:t>
            </a:r>
          </a:p>
          <a:p>
            <a:pPr marL="301943" lvl="1" indent="0" algn="just">
              <a:lnSpc>
                <a:spcPct val="90000"/>
              </a:lnSpc>
              <a:buNone/>
            </a:pPr>
            <a:endParaRPr lang="en-US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Thus, an ADT couples its data and operations</a:t>
            </a:r>
          </a:p>
          <a:p>
            <a:pPr lvl="1" algn="just">
              <a:lnSpc>
                <a:spcPct val="90000"/>
              </a:lnSpc>
            </a:pP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OOP emphasizes </a:t>
            </a:r>
            <a:r>
              <a:rPr lang="en-US" sz="2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data </a:t>
            </a:r>
            <a:r>
              <a:rPr lang="en-US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abstraction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01943" lvl="1" indent="0">
              <a:lnSpc>
                <a:spcPct val="90000"/>
              </a:lnSpc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423672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Abstract Data Type (ADT)</a:t>
            </a:r>
            <a:endParaRPr lang="en-US" sz="3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CA1D-F2D2-4C8D-878B-6002D6BC81F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1730" y="5362592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Encapsulation: hide implementation details.</a:t>
            </a:r>
          </a:p>
          <a:p>
            <a:r>
              <a:rPr lang="en-US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data structure is the physical implementation of an ADT.</a:t>
            </a:r>
          </a:p>
        </p:txBody>
      </p:sp>
    </p:spTree>
    <p:extLst>
      <p:ext uri="{BB962C8B-B14F-4D97-AF65-F5344CB8AC3E}">
        <p14:creationId xmlns:p14="http://schemas.microsoft.com/office/powerpoint/2010/main" val="284062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28600"/>
            <a:ext cx="8153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Logical vs. Physical Form</a:t>
            </a:r>
          </a:p>
          <a:p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Data items have both a logical and a 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physical form.</a:t>
            </a:r>
          </a:p>
          <a:p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400" b="1" dirty="0">
                <a:solidFill>
                  <a:srgbClr val="1717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Logical form: </a:t>
            </a:r>
            <a:endParaRPr lang="en-US" sz="2400" b="1" dirty="0" smtClean="0">
              <a:solidFill>
                <a:srgbClr val="1717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definition 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of the data item 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within an 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ADT. </a:t>
            </a: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2400" b="1" dirty="0" smtClean="0">
                <a:solidFill>
                  <a:srgbClr val="1717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Physical form:</a:t>
            </a:r>
          </a:p>
          <a:p>
            <a:pPr algn="just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implementation 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of the data 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item within 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a data structure</a:t>
            </a:r>
            <a:r>
              <a:rPr lang="en-US" sz="210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33800"/>
            <a:ext cx="5334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CA1D-F2D2-4C8D-878B-6002D6BC81F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9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Classification of Data Structures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Operations on Data Structures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Selecting a Data Structure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Definition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Usage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677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146175"/>
          </a:xfrm>
        </p:spPr>
        <p:txBody>
          <a:bodyPr>
            <a:normAutofit fontScale="90000"/>
          </a:bodyPr>
          <a:lstStyle/>
          <a:p>
            <a:r>
              <a:rPr lang="en-US" u="none" dirty="0" smtClean="0"/>
              <a:t>Asymptotic Notation</a:t>
            </a:r>
            <a:br>
              <a:rPr lang="en-US" u="none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12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334000"/>
          </a:xfrm>
        </p:spPr>
        <p:txBody>
          <a:bodyPr/>
          <a:lstStyle/>
          <a:p>
            <a:r>
              <a:rPr lang="en-US" dirty="0" smtClean="0"/>
              <a:t>Running time of an algorithm as a function of </a:t>
            </a:r>
            <a:r>
              <a:rPr lang="en-US" dirty="0" smtClean="0">
                <a:solidFill>
                  <a:schemeClr val="tx1"/>
                </a:solidFill>
              </a:rPr>
              <a:t>input size </a:t>
            </a:r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b="1" dirty="0" smtClean="0">
                <a:solidFill>
                  <a:srgbClr val="CC0000"/>
                </a:solidFill>
              </a:rPr>
              <a:t> for large </a:t>
            </a:r>
            <a:r>
              <a:rPr lang="en-US" b="1" i="1" dirty="0" smtClean="0">
                <a:solidFill>
                  <a:srgbClr val="CC0000"/>
                </a:solidFill>
              </a:rPr>
              <a:t>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Expressed using only the </a:t>
            </a:r>
            <a:r>
              <a:rPr lang="en-US" b="1" dirty="0" smtClean="0">
                <a:solidFill>
                  <a:srgbClr val="CC0000"/>
                </a:solidFill>
              </a:rPr>
              <a:t>highest-order term</a:t>
            </a:r>
            <a:r>
              <a:rPr lang="en-US" dirty="0" smtClean="0"/>
              <a:t> in the expression for the exact running time.</a:t>
            </a:r>
          </a:p>
          <a:p>
            <a:pPr lvl="1"/>
            <a:r>
              <a:rPr lang="en-US" sz="3000" dirty="0" smtClean="0"/>
              <a:t>Instead of exact running time, say </a:t>
            </a:r>
            <a:r>
              <a:rPr lang="en-US" sz="3000" dirty="0" smtClean="0">
                <a:latin typeface="Symbol" pitchFamily="18" charset="2"/>
              </a:rPr>
              <a:t>Q</a:t>
            </a:r>
            <a:r>
              <a:rPr lang="en-US" sz="3000" dirty="0" smtClean="0"/>
              <a:t>(</a:t>
            </a:r>
            <a:r>
              <a:rPr lang="en-US" sz="3000" i="1" dirty="0" smtClean="0"/>
              <a:t>n</a:t>
            </a:r>
            <a:r>
              <a:rPr lang="en-US" sz="3000" baseline="30000" dirty="0" smtClean="0"/>
              <a:t>2</a:t>
            </a:r>
            <a:r>
              <a:rPr lang="en-US" sz="3000" dirty="0" smtClean="0"/>
              <a:t>).</a:t>
            </a:r>
            <a:endParaRPr lang="en-US" dirty="0" smtClean="0"/>
          </a:p>
          <a:p>
            <a:r>
              <a:rPr lang="en-US" sz="2800" dirty="0" smtClean="0">
                <a:solidFill>
                  <a:schemeClr val="tx1"/>
                </a:solidFill>
              </a:rPr>
              <a:t>Describes behavior of function in the limit.</a:t>
            </a:r>
          </a:p>
          <a:p>
            <a:r>
              <a:rPr lang="en-US" dirty="0" smtClean="0"/>
              <a:t>Written using </a:t>
            </a:r>
            <a:r>
              <a:rPr lang="en-US" b="1" i="1" dirty="0" smtClean="0">
                <a:solidFill>
                  <a:srgbClr val="CC0000"/>
                </a:solidFill>
              </a:rPr>
              <a:t>Asymptotic Notation</a:t>
            </a:r>
            <a:r>
              <a:rPr lang="en-US" i="1" dirty="0" smtClean="0">
                <a:solidFill>
                  <a:srgbClr val="CC0000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/>
              <a:t>Asymptotic Complexity</a:t>
            </a:r>
          </a:p>
        </p:txBody>
      </p:sp>
    </p:spTree>
    <p:extLst>
      <p:ext uri="{BB962C8B-B14F-4D97-AF65-F5344CB8AC3E}">
        <p14:creationId xmlns:p14="http://schemas.microsoft.com/office/powerpoint/2010/main" val="924777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r>
              <a:rPr lang="en-US" dirty="0" smtClean="0"/>
              <a:t>Asymptotic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CC0000"/>
                </a:solidFill>
                <a:latin typeface="Symbol" pitchFamily="18" charset="2"/>
              </a:rPr>
              <a:t>Q</a:t>
            </a:r>
            <a:r>
              <a:rPr lang="en-US" sz="2800" b="1" dirty="0" smtClean="0">
                <a:solidFill>
                  <a:srgbClr val="CC0000"/>
                </a:solidFill>
              </a:rPr>
              <a:t>, </a:t>
            </a:r>
            <a:r>
              <a:rPr lang="en-US" sz="2800" b="1" i="1" dirty="0" smtClean="0">
                <a:solidFill>
                  <a:srgbClr val="CC0000"/>
                </a:solidFill>
              </a:rPr>
              <a:t>O</a:t>
            </a:r>
            <a:r>
              <a:rPr lang="en-US" sz="2800" b="1" dirty="0" smtClean="0">
                <a:solidFill>
                  <a:srgbClr val="CC0000"/>
                </a:solidFill>
              </a:rPr>
              <a:t>, </a:t>
            </a:r>
            <a:r>
              <a:rPr lang="en-US" sz="2800" b="1" dirty="0" smtClean="0">
                <a:solidFill>
                  <a:srgbClr val="CC0000"/>
                </a:solidFill>
                <a:latin typeface="Symbol" pitchFamily="18" charset="2"/>
              </a:rPr>
              <a:t>W</a:t>
            </a:r>
            <a:r>
              <a:rPr lang="en-US" sz="2800" b="1" dirty="0" smtClean="0">
                <a:solidFill>
                  <a:srgbClr val="CC0000"/>
                </a:solidFill>
              </a:rPr>
              <a:t>, </a:t>
            </a:r>
          </a:p>
          <a:p>
            <a:r>
              <a:rPr lang="en-US" sz="2800" dirty="0" smtClean="0"/>
              <a:t>Defined for functions over the natural numbers.</a:t>
            </a:r>
          </a:p>
          <a:p>
            <a:pPr lvl="1"/>
            <a:r>
              <a:rPr lang="en-US" b="1" u="sng" dirty="0" smtClean="0">
                <a:solidFill>
                  <a:schemeClr val="hlink"/>
                </a:solidFill>
              </a:rPr>
              <a:t>Ex:</a:t>
            </a:r>
            <a:r>
              <a:rPr lang="en-US" dirty="0" smtClean="0"/>
              <a:t>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 =  </a:t>
            </a:r>
            <a:r>
              <a:rPr lang="en-US" dirty="0" smtClean="0">
                <a:latin typeface="Symbol" pitchFamily="18" charset="2"/>
              </a:rPr>
              <a:t>Q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Describes how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grows in comparison to 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</a:p>
          <a:p>
            <a:r>
              <a:rPr lang="en-US" sz="2800" dirty="0" smtClean="0"/>
              <a:t>Define a </a:t>
            </a:r>
            <a:r>
              <a:rPr lang="en-US" sz="2800" b="1" i="1" dirty="0" smtClean="0">
                <a:solidFill>
                  <a:srgbClr val="CC0000"/>
                </a:solidFill>
              </a:rPr>
              <a:t>set</a:t>
            </a:r>
            <a:r>
              <a:rPr lang="en-US" sz="2800" dirty="0" smtClean="0"/>
              <a:t> of functions; in practice used to compare two function sizes.</a:t>
            </a:r>
          </a:p>
          <a:p>
            <a:r>
              <a:rPr lang="en-US" sz="2800" dirty="0" smtClean="0"/>
              <a:t>The notations describe different rate-of-growth relations between the defining function and the defined set of functions.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898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sym typeface="Symbol" pitchFamily="18" charset="2"/>
              </a:rPr>
              <a:t>O</a:t>
            </a:r>
            <a:r>
              <a:rPr lang="en-US">
                <a:sym typeface="Symbol" pitchFamily="18" charset="2"/>
              </a:rPr>
              <a:t>-notation</a:t>
            </a:r>
          </a:p>
        </p:txBody>
      </p:sp>
      <p:sp>
        <p:nvSpPr>
          <p:cNvPr id="487428" name="Rectangle 4"/>
          <p:cNvSpPr>
            <a:spLocks noChangeArrowheads="1"/>
          </p:cNvSpPr>
          <p:nvPr/>
        </p:nvSpPr>
        <p:spPr bwMode="auto">
          <a:xfrm>
            <a:off x="250825" y="1954213"/>
            <a:ext cx="4870450" cy="189865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 b="1" i="1">
                <a:solidFill>
                  <a:schemeClr val="accent1"/>
                </a:solidFill>
                <a:sym typeface="Symbol" pitchFamily="18" charset="2"/>
              </a:rPr>
              <a:t>O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g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n</a:t>
            </a:r>
            <a:r>
              <a:rPr kumimoji="1" lang="en-US" sz="2600" b="1">
                <a:solidFill>
                  <a:schemeClr val="accent1"/>
                </a:solidFill>
              </a:rPr>
              <a:t>)) =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3000" b="1">
                <a:solidFill>
                  <a:schemeClr val="hlink"/>
                </a:solidFill>
              </a:rPr>
              <a:t>{</a:t>
            </a:r>
            <a:r>
              <a:rPr kumimoji="1" lang="en-US" sz="2600" b="1" i="1">
                <a:solidFill>
                  <a:schemeClr val="hlink"/>
                </a:solidFill>
              </a:rPr>
              <a:t>f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 : </a:t>
            </a:r>
            <a:br>
              <a:rPr kumimoji="1" lang="en-US" sz="2600" b="1">
                <a:solidFill>
                  <a:schemeClr val="hlink"/>
                </a:solidFill>
              </a:rPr>
            </a:br>
            <a:r>
              <a:rPr kumimoji="1" lang="en-US" sz="2600" b="1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sz="2600" b="1">
                <a:solidFill>
                  <a:srgbClr val="FF3300"/>
                </a:solidFill>
              </a:rPr>
              <a:t>positive constants </a:t>
            </a:r>
            <a:r>
              <a:rPr kumimoji="1" lang="en-US" sz="2600" b="1" i="1">
                <a:solidFill>
                  <a:srgbClr val="FF3300"/>
                </a:solidFill>
              </a:rPr>
              <a:t>c</a:t>
            </a:r>
            <a:r>
              <a:rPr kumimoji="1" lang="en-US" sz="2600" b="1">
                <a:solidFill>
                  <a:srgbClr val="FF3300"/>
                </a:solidFill>
              </a:rPr>
              <a:t> and </a:t>
            </a:r>
            <a:r>
              <a:rPr kumimoji="1" lang="en-US" sz="2600" b="1" i="1">
                <a:solidFill>
                  <a:srgbClr val="FF3300"/>
                </a:solidFill>
              </a:rPr>
              <a:t>n</a:t>
            </a:r>
            <a:r>
              <a:rPr kumimoji="1" lang="en-US" sz="2600" b="1" baseline="-25000">
                <a:solidFill>
                  <a:srgbClr val="FF3300"/>
                </a:solidFill>
              </a:rPr>
              <a:t>0,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>
                <a:solidFill>
                  <a:srgbClr val="CC0000"/>
                </a:solidFill>
              </a:rPr>
              <a:t>such that </a:t>
            </a:r>
            <a:r>
              <a:rPr kumimoji="1" lang="en-US" b="1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b="1" i="1">
                <a:solidFill>
                  <a:srgbClr val="CC0000"/>
                </a:solidFill>
              </a:rPr>
              <a:t>n </a:t>
            </a:r>
            <a:r>
              <a:rPr kumimoji="1" lang="en-US" b="1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b="1" i="1">
                <a:solidFill>
                  <a:srgbClr val="CC0000"/>
                </a:solidFill>
              </a:rPr>
              <a:t>  n</a:t>
            </a:r>
            <a:r>
              <a:rPr kumimoji="1" lang="en-US" b="1" baseline="-25000">
                <a:solidFill>
                  <a:srgbClr val="CC0000"/>
                </a:solidFill>
              </a:rPr>
              <a:t>0</a:t>
            </a:r>
            <a:r>
              <a:rPr kumimoji="1" lang="en-US">
                <a:solidFill>
                  <a:srgbClr val="CC0000"/>
                </a:solidFill>
              </a:rPr>
              <a:t>,</a:t>
            </a:r>
            <a:endParaRPr kumimoji="1" lang="en-US" sz="2600" b="1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200" b="1">
                <a:solidFill>
                  <a:schemeClr val="hlink"/>
                </a:solidFill>
              </a:rPr>
              <a:t>we have</a:t>
            </a:r>
            <a:r>
              <a:rPr kumimoji="1" lang="en-US" sz="2600" b="1">
                <a:solidFill>
                  <a:schemeClr val="hlink"/>
                </a:solidFill>
              </a:rPr>
              <a:t> 0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chemeClr val="hlink"/>
                </a:solidFill>
              </a:rPr>
              <a:t>  </a:t>
            </a:r>
            <a:r>
              <a:rPr kumimoji="1" lang="en-US" sz="2600" b="1" i="1">
                <a:solidFill>
                  <a:schemeClr val="hlink"/>
                </a:solidFill>
              </a:rPr>
              <a:t>f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</a:t>
            </a:r>
            <a:r>
              <a:rPr kumimoji="1" lang="en-US" sz="2600" b="1" i="1">
                <a:solidFill>
                  <a:schemeClr val="hlink"/>
                </a:solidFill>
              </a:rPr>
              <a:t>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chemeClr val="hlink"/>
                </a:solidFill>
              </a:rPr>
              <a:t> c</a:t>
            </a:r>
            <a:r>
              <a:rPr kumimoji="1" lang="en-US" sz="2600" b="1" i="1">
                <a:solidFill>
                  <a:schemeClr val="hlink"/>
                </a:solidFill>
              </a:rPr>
              <a:t>g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 </a:t>
            </a:r>
            <a:r>
              <a:rPr kumimoji="1" lang="en-US" sz="3000" b="1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487429" name="Rectangle 5"/>
          <p:cNvSpPr>
            <a:spLocks noChangeArrowheads="1"/>
          </p:cNvSpPr>
          <p:nvPr/>
        </p:nvSpPr>
        <p:spPr bwMode="auto">
          <a:xfrm>
            <a:off x="263525" y="1068388"/>
            <a:ext cx="51974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/>
              <a:t>For function </a:t>
            </a:r>
            <a:r>
              <a:rPr kumimoji="1" lang="en-US" sz="2600" i="1"/>
              <a:t>g</a:t>
            </a:r>
            <a:r>
              <a:rPr kumimoji="1" lang="en-US" sz="2600"/>
              <a:t>(</a:t>
            </a:r>
            <a:r>
              <a:rPr kumimoji="1" lang="en-US" sz="2600" i="1"/>
              <a:t>n</a:t>
            </a:r>
            <a:r>
              <a:rPr kumimoji="1" lang="en-US" sz="2600"/>
              <a:t>), we define </a:t>
            </a:r>
            <a:r>
              <a:rPr kumimoji="1" lang="en-US" sz="2600" i="1">
                <a:sym typeface="Symbol" pitchFamily="18" charset="2"/>
              </a:rPr>
              <a:t>O</a:t>
            </a:r>
            <a:r>
              <a:rPr kumimoji="1" lang="en-US" sz="2600"/>
              <a:t>(</a:t>
            </a:r>
            <a:r>
              <a:rPr kumimoji="1" lang="en-US" sz="2600" i="1"/>
              <a:t>g</a:t>
            </a:r>
            <a:r>
              <a:rPr kumimoji="1" lang="en-US" sz="2600"/>
              <a:t>(</a:t>
            </a:r>
            <a:r>
              <a:rPr kumimoji="1" lang="en-US" sz="2600" i="1"/>
              <a:t>n</a:t>
            </a:r>
            <a:r>
              <a:rPr kumimoji="1" lang="en-US" sz="2600"/>
              <a:t>)), big-O of </a:t>
            </a:r>
            <a:r>
              <a:rPr kumimoji="1" lang="en-US" sz="2600" i="1"/>
              <a:t>n</a:t>
            </a:r>
            <a:r>
              <a:rPr kumimoji="1" lang="en-US" sz="2600"/>
              <a:t>, as the set:</a:t>
            </a:r>
          </a:p>
        </p:txBody>
      </p:sp>
      <p:pic>
        <p:nvPicPr>
          <p:cNvPr id="487432" name="Picture 8" descr="graph_O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9700" y="1387475"/>
            <a:ext cx="3819525" cy="3840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87434" name="Rectangle 10"/>
          <p:cNvSpPr>
            <a:spLocks noChangeArrowheads="1"/>
          </p:cNvSpPr>
          <p:nvPr/>
        </p:nvSpPr>
        <p:spPr bwMode="auto">
          <a:xfrm>
            <a:off x="171450" y="5160963"/>
            <a:ext cx="60182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sz="2600" b="1" i="1"/>
              <a:t>g</a:t>
            </a:r>
            <a:r>
              <a:rPr kumimoji="1" lang="en-US" sz="2600" b="1"/>
              <a:t>(</a:t>
            </a:r>
            <a:r>
              <a:rPr kumimoji="1" lang="en-US" sz="2600" b="1" i="1"/>
              <a:t>n</a:t>
            </a:r>
            <a:r>
              <a:rPr kumimoji="1" lang="en-US" sz="2600" b="1"/>
              <a:t>) is an </a:t>
            </a:r>
            <a:r>
              <a:rPr kumimoji="1" lang="en-US" sz="2600" b="1" i="1">
                <a:solidFill>
                  <a:srgbClr val="CC0000"/>
                </a:solidFill>
              </a:rPr>
              <a:t>asymptotic upper bound</a:t>
            </a:r>
            <a:r>
              <a:rPr kumimoji="1" lang="en-US" sz="2600" b="1"/>
              <a:t> for </a:t>
            </a:r>
            <a:r>
              <a:rPr kumimoji="1" lang="en-US" sz="2600" b="1" i="1"/>
              <a:t>f</a:t>
            </a:r>
            <a:r>
              <a:rPr kumimoji="1" lang="en-US" sz="2600" b="1"/>
              <a:t>(</a:t>
            </a:r>
            <a:r>
              <a:rPr kumimoji="1" lang="en-US" sz="2600" b="1" i="1"/>
              <a:t>n</a:t>
            </a:r>
            <a:r>
              <a:rPr kumimoji="1" lang="en-US" sz="2600" b="1"/>
              <a:t>).</a:t>
            </a:r>
          </a:p>
        </p:txBody>
      </p:sp>
      <p:sp>
        <p:nvSpPr>
          <p:cNvPr id="487435" name="Text Box 11"/>
          <p:cNvSpPr txBox="1">
            <a:spLocks noChangeArrowheads="1"/>
          </p:cNvSpPr>
          <p:nvPr/>
        </p:nvSpPr>
        <p:spPr bwMode="auto">
          <a:xfrm>
            <a:off x="171450" y="3905250"/>
            <a:ext cx="45497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i="1"/>
              <a:t>Intuitively</a:t>
            </a:r>
            <a:r>
              <a:rPr lang="en-US"/>
              <a:t>: Set of all functions whose </a:t>
            </a:r>
            <a:r>
              <a:rPr lang="en-US" i="1"/>
              <a:t>rate of growth</a:t>
            </a:r>
            <a:r>
              <a:rPr lang="en-US"/>
              <a:t> is the same as or lower than that of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).</a:t>
            </a:r>
          </a:p>
        </p:txBody>
      </p:sp>
      <p:sp>
        <p:nvSpPr>
          <p:cNvPr id="487436" name="Text Box 12"/>
          <p:cNvSpPr txBox="1">
            <a:spLocks noChangeArrowheads="1"/>
          </p:cNvSpPr>
          <p:nvPr/>
        </p:nvSpPr>
        <p:spPr bwMode="auto">
          <a:xfrm>
            <a:off x="263525" y="5649913"/>
            <a:ext cx="4549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i="1">
                <a:solidFill>
                  <a:schemeClr val="hlink"/>
                </a:solidFill>
              </a:rPr>
              <a:t>f</a:t>
            </a:r>
            <a:r>
              <a:rPr lang="en-US" b="1">
                <a:solidFill>
                  <a:schemeClr val="hlink"/>
                </a:solidFill>
              </a:rPr>
              <a:t>(</a:t>
            </a:r>
            <a:r>
              <a:rPr lang="en-US" b="1" i="1">
                <a:solidFill>
                  <a:schemeClr val="hlink"/>
                </a:solidFill>
              </a:rPr>
              <a:t>n</a:t>
            </a:r>
            <a:r>
              <a:rPr lang="en-US" b="1">
                <a:solidFill>
                  <a:schemeClr val="hlink"/>
                </a:solidFill>
              </a:rPr>
              <a:t>) = 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(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))  </a:t>
            </a:r>
            <a:r>
              <a:rPr lang="en-US" b="1" i="1">
                <a:solidFill>
                  <a:schemeClr val="hlink"/>
                </a:solidFill>
              </a:rPr>
              <a:t>f</a:t>
            </a:r>
            <a:r>
              <a:rPr lang="en-US" b="1">
                <a:solidFill>
                  <a:schemeClr val="hlink"/>
                </a:solidFill>
              </a:rPr>
              <a:t>(</a:t>
            </a:r>
            <a:r>
              <a:rPr lang="en-US" b="1" i="1">
                <a:solidFill>
                  <a:schemeClr val="hlink"/>
                </a:solidFill>
              </a:rPr>
              <a:t>n</a:t>
            </a:r>
            <a:r>
              <a:rPr lang="en-US" b="1">
                <a:solidFill>
                  <a:schemeClr val="hlink"/>
                </a:solidFill>
              </a:rPr>
              <a:t>) = 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O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)).</a:t>
            </a:r>
          </a:p>
          <a:p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(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))   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O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151902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Examples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22525"/>
            <a:ext cx="8458200" cy="3673475"/>
          </a:xfrm>
        </p:spPr>
        <p:txBody>
          <a:bodyPr/>
          <a:lstStyle/>
          <a:p>
            <a:r>
              <a:rPr lang="en-US" dirty="0"/>
              <a:t>Any linear </a:t>
            </a:r>
            <a:r>
              <a:rPr lang="en-US" i="1" dirty="0"/>
              <a:t>function</a:t>
            </a:r>
            <a:r>
              <a:rPr lang="en-US" dirty="0"/>
              <a:t> </a:t>
            </a:r>
            <a:r>
              <a:rPr lang="en-US" i="1" dirty="0"/>
              <a:t>an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 is in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). </a:t>
            </a:r>
            <a:r>
              <a:rPr lang="en-US" b="1" u="sng" dirty="0">
                <a:solidFill>
                  <a:srgbClr val="CC0000"/>
                </a:solidFill>
              </a:rPr>
              <a:t>How?</a:t>
            </a:r>
            <a:endParaRPr lang="en-US" u="sng" dirty="0">
              <a:solidFill>
                <a:srgbClr val="CC0000"/>
              </a:solidFill>
            </a:endParaRPr>
          </a:p>
          <a:p>
            <a:r>
              <a:rPr lang="en-US" dirty="0"/>
              <a:t>Show that 3</a:t>
            </a:r>
            <a:r>
              <a:rPr lang="en-US" i="1" dirty="0"/>
              <a:t>n</a:t>
            </a:r>
            <a:r>
              <a:rPr lang="en-US" baseline="30000" dirty="0"/>
              <a:t>3</a:t>
            </a:r>
            <a:r>
              <a:rPr lang="en-US" dirty="0"/>
              <a:t>=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/>
              <a:t>4</a:t>
            </a:r>
            <a:r>
              <a:rPr lang="en-US" dirty="0"/>
              <a:t>) for appropriate </a:t>
            </a:r>
            <a:r>
              <a:rPr lang="en-US" i="1" dirty="0"/>
              <a:t>c </a:t>
            </a:r>
            <a:r>
              <a:rPr lang="en-US" dirty="0"/>
              <a:t>and </a:t>
            </a:r>
            <a:r>
              <a:rPr lang="en-US" i="1" dirty="0"/>
              <a:t>n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57732" name="Rectangle 4"/>
          <p:cNvSpPr>
            <a:spLocks noChangeArrowheads="1"/>
          </p:cNvSpPr>
          <p:nvPr/>
        </p:nvSpPr>
        <p:spPr bwMode="auto">
          <a:xfrm>
            <a:off x="690563" y="1219200"/>
            <a:ext cx="7645400" cy="96520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sz="2800" b="1" i="1">
                <a:solidFill>
                  <a:schemeClr val="accent1"/>
                </a:solidFill>
                <a:sym typeface="Symbol" pitchFamily="18" charset="2"/>
              </a:rPr>
              <a:t>O</a:t>
            </a:r>
            <a:r>
              <a:rPr kumimoji="1" lang="en-US" sz="2800" b="1">
                <a:solidFill>
                  <a:schemeClr val="accent1"/>
                </a:solidFill>
              </a:rPr>
              <a:t>(</a:t>
            </a:r>
            <a:r>
              <a:rPr kumimoji="1" lang="en-US" sz="2800" b="1" i="1">
                <a:solidFill>
                  <a:schemeClr val="accent1"/>
                </a:solidFill>
              </a:rPr>
              <a:t>g</a:t>
            </a:r>
            <a:r>
              <a:rPr kumimoji="1" lang="en-US" sz="2800" b="1">
                <a:solidFill>
                  <a:schemeClr val="accent1"/>
                </a:solidFill>
              </a:rPr>
              <a:t>(</a:t>
            </a:r>
            <a:r>
              <a:rPr kumimoji="1" lang="en-US" sz="2800" b="1" i="1">
                <a:solidFill>
                  <a:schemeClr val="accent1"/>
                </a:solidFill>
              </a:rPr>
              <a:t>n</a:t>
            </a:r>
            <a:r>
              <a:rPr kumimoji="1" lang="en-US" sz="2800" b="1">
                <a:solidFill>
                  <a:schemeClr val="accent1"/>
                </a:solidFill>
              </a:rPr>
              <a:t>)) =</a:t>
            </a:r>
            <a:r>
              <a:rPr kumimoji="1" lang="en-US" sz="2800" b="1">
                <a:solidFill>
                  <a:schemeClr val="hlink"/>
                </a:solidFill>
              </a:rPr>
              <a:t> {</a:t>
            </a:r>
            <a:r>
              <a:rPr kumimoji="1" lang="en-US" sz="2800" b="1" i="1">
                <a:solidFill>
                  <a:schemeClr val="hlink"/>
                </a:solidFill>
              </a:rPr>
              <a:t>f</a:t>
            </a:r>
            <a:r>
              <a:rPr kumimoji="1" lang="en-US" sz="2800" b="1">
                <a:solidFill>
                  <a:schemeClr val="hlink"/>
                </a:solidFill>
              </a:rPr>
              <a:t>(</a:t>
            </a:r>
            <a:r>
              <a:rPr kumimoji="1" lang="en-US" sz="2800" b="1" i="1">
                <a:solidFill>
                  <a:schemeClr val="hlink"/>
                </a:solidFill>
              </a:rPr>
              <a:t>n</a:t>
            </a:r>
            <a:r>
              <a:rPr kumimoji="1" lang="en-US" sz="2800" b="1">
                <a:solidFill>
                  <a:schemeClr val="hlink"/>
                </a:solidFill>
              </a:rPr>
              <a:t>) : </a:t>
            </a:r>
            <a:r>
              <a:rPr kumimoji="1" lang="en-US" sz="2800" b="1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sz="2800" b="1">
                <a:solidFill>
                  <a:srgbClr val="FF3300"/>
                </a:solidFill>
              </a:rPr>
              <a:t>positive constants </a:t>
            </a:r>
            <a:r>
              <a:rPr kumimoji="1" lang="en-US" sz="2800" b="1" i="1">
                <a:solidFill>
                  <a:srgbClr val="FF3300"/>
                </a:solidFill>
              </a:rPr>
              <a:t>c</a:t>
            </a:r>
            <a:r>
              <a:rPr kumimoji="1" lang="en-US" sz="2800" b="1">
                <a:solidFill>
                  <a:srgbClr val="FF3300"/>
                </a:solidFill>
              </a:rPr>
              <a:t> and </a:t>
            </a:r>
            <a:r>
              <a:rPr kumimoji="1" lang="en-US" sz="2800" b="1" i="1">
                <a:solidFill>
                  <a:srgbClr val="FF3300"/>
                </a:solidFill>
              </a:rPr>
              <a:t>n</a:t>
            </a:r>
            <a:r>
              <a:rPr kumimoji="1" lang="en-US" sz="2800" b="1" baseline="-25000">
                <a:solidFill>
                  <a:srgbClr val="FF3300"/>
                </a:solidFill>
              </a:rPr>
              <a:t>0</a:t>
            </a:r>
            <a:r>
              <a:rPr kumimoji="1" lang="en-US" sz="2800" b="1">
                <a:solidFill>
                  <a:srgbClr val="FF3300"/>
                </a:solidFill>
              </a:rPr>
              <a:t>,</a:t>
            </a:r>
            <a:r>
              <a:rPr kumimoji="1" lang="en-US" sz="2800" b="1">
                <a:solidFill>
                  <a:schemeClr val="hlink"/>
                </a:solidFill>
              </a:rPr>
              <a:t> </a:t>
            </a:r>
            <a:r>
              <a:rPr kumimoji="1" lang="en-US" sz="2800" b="1">
                <a:solidFill>
                  <a:srgbClr val="CC0000"/>
                </a:solidFill>
              </a:rPr>
              <a:t>such that </a:t>
            </a:r>
            <a:r>
              <a:rPr kumimoji="1" lang="en-US" sz="2800" b="1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sz="2800" b="1" i="1">
                <a:solidFill>
                  <a:srgbClr val="CC0000"/>
                </a:solidFill>
              </a:rPr>
              <a:t>n </a:t>
            </a:r>
            <a:r>
              <a:rPr kumimoji="1" lang="en-US" sz="2800" b="1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sz="2800" b="1" i="1">
                <a:solidFill>
                  <a:srgbClr val="CC0000"/>
                </a:solidFill>
              </a:rPr>
              <a:t>  n</a:t>
            </a:r>
            <a:r>
              <a:rPr kumimoji="1" lang="en-US" sz="2800" b="1" baseline="-25000">
                <a:solidFill>
                  <a:srgbClr val="CC0000"/>
                </a:solidFill>
              </a:rPr>
              <a:t>0</a:t>
            </a:r>
            <a:r>
              <a:rPr kumimoji="1" lang="en-US" sz="2800">
                <a:solidFill>
                  <a:srgbClr val="CC0000"/>
                </a:solidFill>
              </a:rPr>
              <a:t>, </a:t>
            </a:r>
            <a:r>
              <a:rPr kumimoji="1" lang="en-US" sz="2800" b="1">
                <a:solidFill>
                  <a:schemeClr val="hlink"/>
                </a:solidFill>
              </a:rPr>
              <a:t>we have 0 </a:t>
            </a:r>
            <a:r>
              <a:rPr kumimoji="1" lang="en-US" sz="28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800" b="1">
                <a:solidFill>
                  <a:schemeClr val="hlink"/>
                </a:solidFill>
              </a:rPr>
              <a:t>  </a:t>
            </a:r>
            <a:r>
              <a:rPr kumimoji="1" lang="en-US" sz="2800" b="1" i="1">
                <a:solidFill>
                  <a:schemeClr val="hlink"/>
                </a:solidFill>
              </a:rPr>
              <a:t>f</a:t>
            </a:r>
            <a:r>
              <a:rPr kumimoji="1" lang="en-US" sz="2800" b="1">
                <a:solidFill>
                  <a:schemeClr val="hlink"/>
                </a:solidFill>
              </a:rPr>
              <a:t>(</a:t>
            </a:r>
            <a:r>
              <a:rPr kumimoji="1" lang="en-US" sz="2800" b="1" i="1">
                <a:solidFill>
                  <a:schemeClr val="hlink"/>
                </a:solidFill>
              </a:rPr>
              <a:t>n</a:t>
            </a:r>
            <a:r>
              <a:rPr kumimoji="1" lang="en-US" sz="2800" b="1">
                <a:solidFill>
                  <a:schemeClr val="hlink"/>
                </a:solidFill>
              </a:rPr>
              <a:t>)</a:t>
            </a:r>
            <a:r>
              <a:rPr kumimoji="1" lang="en-US" sz="2800" b="1" i="1">
                <a:solidFill>
                  <a:schemeClr val="hlink"/>
                </a:solidFill>
              </a:rPr>
              <a:t> </a:t>
            </a:r>
            <a:r>
              <a:rPr kumimoji="1" lang="en-US" sz="28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800" b="1">
                <a:solidFill>
                  <a:schemeClr val="hlink"/>
                </a:solidFill>
              </a:rPr>
              <a:t> c</a:t>
            </a:r>
            <a:r>
              <a:rPr kumimoji="1" lang="en-US" sz="2800" b="1" i="1">
                <a:solidFill>
                  <a:schemeClr val="hlink"/>
                </a:solidFill>
              </a:rPr>
              <a:t>g</a:t>
            </a:r>
            <a:r>
              <a:rPr kumimoji="1" lang="en-US" sz="2800" b="1">
                <a:solidFill>
                  <a:schemeClr val="hlink"/>
                </a:solidFill>
              </a:rPr>
              <a:t>(</a:t>
            </a:r>
            <a:r>
              <a:rPr kumimoji="1" lang="en-US" sz="2800" b="1" i="1">
                <a:solidFill>
                  <a:schemeClr val="hlink"/>
                </a:solidFill>
              </a:rPr>
              <a:t>n</a:t>
            </a:r>
            <a:r>
              <a:rPr kumimoji="1" lang="en-US" sz="2800" b="1">
                <a:solidFill>
                  <a:schemeClr val="hlink"/>
                </a:solidFill>
              </a:rPr>
              <a:t>) }</a:t>
            </a:r>
            <a:endParaRPr kumimoji="1" lang="en-US" sz="300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5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 -notation</a:t>
            </a:r>
          </a:p>
        </p:txBody>
      </p:sp>
      <p:sp>
        <p:nvSpPr>
          <p:cNvPr id="444422" name="Rectangle 6"/>
          <p:cNvSpPr>
            <a:spLocks noChangeArrowheads="1"/>
          </p:cNvSpPr>
          <p:nvPr/>
        </p:nvSpPr>
        <p:spPr bwMode="auto">
          <a:xfrm>
            <a:off x="263525" y="5106988"/>
            <a:ext cx="5981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sz="2600" b="1" i="1"/>
              <a:t>g</a:t>
            </a:r>
            <a:r>
              <a:rPr kumimoji="1" lang="en-US" sz="2600" b="1"/>
              <a:t>(</a:t>
            </a:r>
            <a:r>
              <a:rPr kumimoji="1" lang="en-US" sz="2600" b="1" i="1"/>
              <a:t>n</a:t>
            </a:r>
            <a:r>
              <a:rPr kumimoji="1" lang="en-US" sz="2600" b="1"/>
              <a:t>) is an </a:t>
            </a:r>
            <a:r>
              <a:rPr kumimoji="1" lang="en-US" sz="2600" b="1" i="1">
                <a:solidFill>
                  <a:srgbClr val="CC0000"/>
                </a:solidFill>
              </a:rPr>
              <a:t>asymptotic lower bound</a:t>
            </a:r>
            <a:r>
              <a:rPr kumimoji="1" lang="en-US" sz="2600" b="1"/>
              <a:t> for </a:t>
            </a:r>
            <a:r>
              <a:rPr kumimoji="1" lang="en-US" sz="2600" b="1" i="1"/>
              <a:t>f</a:t>
            </a:r>
            <a:r>
              <a:rPr kumimoji="1" lang="en-US" sz="2600" b="1"/>
              <a:t>(</a:t>
            </a:r>
            <a:r>
              <a:rPr kumimoji="1" lang="en-US" sz="2600" b="1" i="1"/>
              <a:t>n</a:t>
            </a:r>
            <a:r>
              <a:rPr kumimoji="1" lang="en-US" sz="2600" b="1"/>
              <a:t>).</a:t>
            </a:r>
          </a:p>
        </p:txBody>
      </p:sp>
      <p:sp>
        <p:nvSpPr>
          <p:cNvPr id="444423" name="Text Box 7"/>
          <p:cNvSpPr txBox="1">
            <a:spLocks noChangeArrowheads="1"/>
          </p:cNvSpPr>
          <p:nvPr/>
        </p:nvSpPr>
        <p:spPr bwMode="auto">
          <a:xfrm>
            <a:off x="250825" y="3852863"/>
            <a:ext cx="4394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i="1"/>
              <a:t>Intuitively</a:t>
            </a:r>
            <a:r>
              <a:rPr lang="en-US"/>
              <a:t>: Set of all functions whose </a:t>
            </a:r>
            <a:r>
              <a:rPr lang="en-US" i="1"/>
              <a:t>rate of growth</a:t>
            </a:r>
            <a:r>
              <a:rPr lang="en-US"/>
              <a:t> is the same as or higher than that of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).</a:t>
            </a:r>
          </a:p>
        </p:txBody>
      </p:sp>
      <p:pic>
        <p:nvPicPr>
          <p:cNvPr id="444426" name="Picture 10" descr="graph_Ome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5" y="1096963"/>
            <a:ext cx="38004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4427" name="Text Box 11"/>
          <p:cNvSpPr txBox="1">
            <a:spLocks noChangeArrowheads="1"/>
          </p:cNvSpPr>
          <p:nvPr/>
        </p:nvSpPr>
        <p:spPr bwMode="auto">
          <a:xfrm>
            <a:off x="804863" y="5595938"/>
            <a:ext cx="4549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i="1">
                <a:solidFill>
                  <a:schemeClr val="hlink"/>
                </a:solidFill>
              </a:rPr>
              <a:t>f</a:t>
            </a:r>
            <a:r>
              <a:rPr lang="en-US" b="1">
                <a:solidFill>
                  <a:schemeClr val="hlink"/>
                </a:solidFill>
              </a:rPr>
              <a:t>(</a:t>
            </a:r>
            <a:r>
              <a:rPr lang="en-US" b="1" i="1">
                <a:solidFill>
                  <a:schemeClr val="hlink"/>
                </a:solidFill>
              </a:rPr>
              <a:t>n</a:t>
            </a:r>
            <a:r>
              <a:rPr lang="en-US" b="1">
                <a:solidFill>
                  <a:schemeClr val="hlink"/>
                </a:solidFill>
              </a:rPr>
              <a:t>) = 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(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))  </a:t>
            </a:r>
            <a:r>
              <a:rPr lang="en-US" b="1" i="1">
                <a:solidFill>
                  <a:schemeClr val="hlink"/>
                </a:solidFill>
              </a:rPr>
              <a:t>f</a:t>
            </a:r>
            <a:r>
              <a:rPr lang="en-US" b="1">
                <a:solidFill>
                  <a:schemeClr val="hlink"/>
                </a:solidFill>
              </a:rPr>
              <a:t>(</a:t>
            </a:r>
            <a:r>
              <a:rPr lang="en-US" b="1" i="1">
                <a:solidFill>
                  <a:schemeClr val="hlink"/>
                </a:solidFill>
              </a:rPr>
              <a:t>n</a:t>
            </a:r>
            <a:r>
              <a:rPr lang="en-US" b="1">
                <a:solidFill>
                  <a:schemeClr val="hlink"/>
                </a:solidFill>
              </a:rPr>
              <a:t>) = 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(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)).</a:t>
            </a:r>
          </a:p>
          <a:p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(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))   (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)).</a:t>
            </a:r>
          </a:p>
        </p:txBody>
      </p:sp>
      <p:sp>
        <p:nvSpPr>
          <p:cNvPr id="444428" name="Rectangle 12"/>
          <p:cNvSpPr>
            <a:spLocks noChangeArrowheads="1"/>
          </p:cNvSpPr>
          <p:nvPr/>
        </p:nvSpPr>
        <p:spPr bwMode="auto">
          <a:xfrm>
            <a:off x="250825" y="1954213"/>
            <a:ext cx="4870450" cy="189865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 b="1">
                <a:solidFill>
                  <a:schemeClr val="accent1"/>
                </a:solidFill>
                <a:sym typeface="Symbol" pitchFamily="18" charset="2"/>
              </a:rPr>
              <a:t>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g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n</a:t>
            </a:r>
            <a:r>
              <a:rPr kumimoji="1" lang="en-US" sz="2600" b="1">
                <a:solidFill>
                  <a:schemeClr val="accent1"/>
                </a:solidFill>
              </a:rPr>
              <a:t>)) =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3000" b="1">
                <a:solidFill>
                  <a:schemeClr val="hlink"/>
                </a:solidFill>
              </a:rPr>
              <a:t>{</a:t>
            </a:r>
            <a:r>
              <a:rPr kumimoji="1" lang="en-US" sz="2600" b="1" i="1">
                <a:solidFill>
                  <a:schemeClr val="hlink"/>
                </a:solidFill>
              </a:rPr>
              <a:t>f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 : </a:t>
            </a:r>
            <a:br>
              <a:rPr kumimoji="1" lang="en-US" sz="2600" b="1">
                <a:solidFill>
                  <a:schemeClr val="hlink"/>
                </a:solidFill>
              </a:rPr>
            </a:br>
            <a:r>
              <a:rPr kumimoji="1" lang="en-US" sz="2600" b="1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sz="2600" b="1">
                <a:solidFill>
                  <a:srgbClr val="FF3300"/>
                </a:solidFill>
              </a:rPr>
              <a:t>positive constants </a:t>
            </a:r>
            <a:r>
              <a:rPr kumimoji="1" lang="en-US" sz="2600" b="1" i="1">
                <a:solidFill>
                  <a:srgbClr val="FF3300"/>
                </a:solidFill>
              </a:rPr>
              <a:t>c</a:t>
            </a:r>
            <a:r>
              <a:rPr kumimoji="1" lang="en-US" sz="2600" b="1">
                <a:solidFill>
                  <a:srgbClr val="FF3300"/>
                </a:solidFill>
              </a:rPr>
              <a:t> and </a:t>
            </a:r>
            <a:r>
              <a:rPr kumimoji="1" lang="en-US" sz="2600" b="1" i="1">
                <a:solidFill>
                  <a:srgbClr val="FF3300"/>
                </a:solidFill>
              </a:rPr>
              <a:t>n</a:t>
            </a:r>
            <a:r>
              <a:rPr kumimoji="1" lang="en-US" sz="2600" b="1" baseline="-25000">
                <a:solidFill>
                  <a:srgbClr val="FF3300"/>
                </a:solidFill>
              </a:rPr>
              <a:t>0,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>
                <a:solidFill>
                  <a:srgbClr val="CC0000"/>
                </a:solidFill>
              </a:rPr>
              <a:t>such that </a:t>
            </a:r>
            <a:r>
              <a:rPr kumimoji="1" lang="en-US" b="1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b="1" i="1">
                <a:solidFill>
                  <a:srgbClr val="CC0000"/>
                </a:solidFill>
              </a:rPr>
              <a:t>n </a:t>
            </a:r>
            <a:r>
              <a:rPr kumimoji="1" lang="en-US" b="1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b="1" i="1">
                <a:solidFill>
                  <a:srgbClr val="CC0000"/>
                </a:solidFill>
              </a:rPr>
              <a:t>  n</a:t>
            </a:r>
            <a:r>
              <a:rPr kumimoji="1" lang="en-US" b="1" baseline="-25000">
                <a:solidFill>
                  <a:srgbClr val="CC0000"/>
                </a:solidFill>
              </a:rPr>
              <a:t>0</a:t>
            </a:r>
            <a:r>
              <a:rPr kumimoji="1" lang="en-US">
                <a:solidFill>
                  <a:srgbClr val="CC0000"/>
                </a:solidFill>
              </a:rPr>
              <a:t>,</a:t>
            </a:r>
            <a:endParaRPr kumimoji="1" lang="en-US" sz="2600" b="1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200" b="1">
                <a:solidFill>
                  <a:schemeClr val="hlink"/>
                </a:solidFill>
              </a:rPr>
              <a:t>we have</a:t>
            </a:r>
            <a:r>
              <a:rPr kumimoji="1" lang="en-US" sz="2600" b="1">
                <a:solidFill>
                  <a:schemeClr val="hlink"/>
                </a:solidFill>
              </a:rPr>
              <a:t> 0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b="1">
                <a:solidFill>
                  <a:schemeClr val="hlink"/>
                </a:solidFill>
              </a:rPr>
              <a:t>c</a:t>
            </a:r>
            <a:r>
              <a:rPr kumimoji="1" lang="en-US" b="1" i="1">
                <a:solidFill>
                  <a:schemeClr val="hlink"/>
                </a:solidFill>
              </a:rPr>
              <a:t>g</a:t>
            </a:r>
            <a:r>
              <a:rPr kumimoji="1" lang="en-US" b="1">
                <a:solidFill>
                  <a:schemeClr val="hlink"/>
                </a:solidFill>
              </a:rPr>
              <a:t>(</a:t>
            </a:r>
            <a:r>
              <a:rPr kumimoji="1" lang="en-US" b="1" i="1">
                <a:solidFill>
                  <a:schemeClr val="hlink"/>
                </a:solidFill>
              </a:rPr>
              <a:t>n</a:t>
            </a:r>
            <a:r>
              <a:rPr kumimoji="1" lang="en-US" b="1">
                <a:solidFill>
                  <a:schemeClr val="hlink"/>
                </a:solidFill>
              </a:rPr>
              <a:t>)</a:t>
            </a:r>
            <a:r>
              <a:rPr kumimoji="1" lang="en-US"/>
              <a:t>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 </a:t>
            </a:r>
            <a:r>
              <a:rPr kumimoji="1" lang="en-US" b="1" i="1">
                <a:solidFill>
                  <a:schemeClr val="hlink"/>
                </a:solidFill>
              </a:rPr>
              <a:t>f</a:t>
            </a:r>
            <a:r>
              <a:rPr kumimoji="1" lang="en-US" b="1">
                <a:solidFill>
                  <a:schemeClr val="hlink"/>
                </a:solidFill>
              </a:rPr>
              <a:t>(</a:t>
            </a:r>
            <a:r>
              <a:rPr kumimoji="1" lang="en-US" b="1" i="1">
                <a:solidFill>
                  <a:schemeClr val="hlink"/>
                </a:solidFill>
              </a:rPr>
              <a:t>n</a:t>
            </a:r>
            <a:r>
              <a:rPr kumimoji="1" lang="en-US" b="1">
                <a:solidFill>
                  <a:schemeClr val="hlink"/>
                </a:solidFill>
              </a:rPr>
              <a:t>)</a:t>
            </a:r>
            <a:r>
              <a:rPr kumimoji="1" lang="en-US" sz="3000" b="1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444429" name="Rectangle 13"/>
          <p:cNvSpPr>
            <a:spLocks noChangeArrowheads="1"/>
          </p:cNvSpPr>
          <p:nvPr/>
        </p:nvSpPr>
        <p:spPr bwMode="auto">
          <a:xfrm>
            <a:off x="263525" y="1068388"/>
            <a:ext cx="51974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/>
              <a:t>For function </a:t>
            </a:r>
            <a:r>
              <a:rPr kumimoji="1" lang="en-US" sz="2600" i="1"/>
              <a:t>g</a:t>
            </a:r>
            <a:r>
              <a:rPr kumimoji="1" lang="en-US" sz="2600"/>
              <a:t>(</a:t>
            </a:r>
            <a:r>
              <a:rPr kumimoji="1" lang="en-US" sz="2600" i="1"/>
              <a:t>n</a:t>
            </a:r>
            <a:r>
              <a:rPr kumimoji="1" lang="en-US" sz="2600"/>
              <a:t>), we define </a:t>
            </a:r>
            <a:r>
              <a:rPr lang="en-US">
                <a:sym typeface="Symbol" pitchFamily="18" charset="2"/>
              </a:rPr>
              <a:t></a:t>
            </a:r>
            <a:r>
              <a:rPr kumimoji="1" lang="en-US" sz="2600"/>
              <a:t>(</a:t>
            </a:r>
            <a:r>
              <a:rPr kumimoji="1" lang="en-US" sz="2600" i="1"/>
              <a:t>g</a:t>
            </a:r>
            <a:r>
              <a:rPr kumimoji="1" lang="en-US" sz="2600"/>
              <a:t>(</a:t>
            </a:r>
            <a:r>
              <a:rPr kumimoji="1" lang="en-US" sz="2600" i="1"/>
              <a:t>n</a:t>
            </a:r>
            <a:r>
              <a:rPr kumimoji="1" lang="en-US" sz="2600"/>
              <a:t>)), big-Omega of </a:t>
            </a:r>
            <a:r>
              <a:rPr kumimoji="1" lang="en-US" sz="2600" i="1"/>
              <a:t>n</a:t>
            </a:r>
            <a:r>
              <a:rPr kumimoji="1" lang="en-US" sz="2600"/>
              <a:t>, as the set:</a:t>
            </a:r>
          </a:p>
        </p:txBody>
      </p:sp>
    </p:spTree>
    <p:extLst>
      <p:ext uri="{BB962C8B-B14F-4D97-AF65-F5344CB8AC3E}">
        <p14:creationId xmlns:p14="http://schemas.microsoft.com/office/powerpoint/2010/main" val="93342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ym typeface="Symbol" pitchFamily="18" charset="2"/>
            </a:endParaRP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n</a:t>
            </a:r>
            <a:r>
              <a:rPr lang="en-US" baseline="30000" dirty="0" smtClean="0">
                <a:sym typeface="Symbol" pitchFamily="18" charset="2"/>
              </a:rPr>
              <a:t>3</a:t>
            </a:r>
            <a:r>
              <a:rPr lang="en-US" dirty="0" smtClean="0">
                <a:sym typeface="Symbol" pitchFamily="18" charset="2"/>
              </a:rPr>
              <a:t>+2n </a:t>
            </a:r>
            <a:r>
              <a:rPr lang="en-US" dirty="0">
                <a:sym typeface="Symbol" pitchFamily="18" charset="2"/>
              </a:rPr>
              <a:t>= </a:t>
            </a:r>
            <a:r>
              <a:rPr lang="el-GR" dirty="0">
                <a:latin typeface=""/>
                <a:sym typeface="Symbol" pitchFamily="18" charset="2"/>
              </a:rPr>
              <a:t></a:t>
            </a:r>
            <a:r>
              <a:rPr lang="en-US" dirty="0" smtClean="0">
                <a:latin typeface=""/>
                <a:sym typeface="Symbol" pitchFamily="18" charset="2"/>
              </a:rPr>
              <a:t>(</a:t>
            </a:r>
            <a:r>
              <a:rPr lang="en-US" i="1" dirty="0" smtClean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). Choose </a:t>
            </a:r>
            <a:r>
              <a:rPr lang="en-US" i="1" dirty="0">
                <a:sym typeface="Symbol" pitchFamily="18" charset="2"/>
              </a:rPr>
              <a:t>c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i="1" dirty="0"/>
              <a:t>n</a:t>
            </a:r>
            <a:r>
              <a:rPr lang="en-US" baseline="-25000" dirty="0"/>
              <a:t>0</a:t>
            </a:r>
            <a:r>
              <a:rPr lang="en-US" dirty="0"/>
              <a:t>.</a:t>
            </a:r>
            <a:endParaRPr lang="el-GR" dirty="0"/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660400" y="1219200"/>
            <a:ext cx="8102600" cy="96520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sz="2800">
                <a:solidFill>
                  <a:schemeClr val="accent1"/>
                </a:solidFill>
                <a:sym typeface="Symbol" pitchFamily="18" charset="2"/>
              </a:rPr>
              <a:t></a:t>
            </a:r>
            <a:r>
              <a:rPr kumimoji="1" lang="en-US" sz="2800">
                <a:solidFill>
                  <a:schemeClr val="accent1"/>
                </a:solidFill>
              </a:rPr>
              <a:t>(</a:t>
            </a:r>
            <a:r>
              <a:rPr kumimoji="1" lang="en-US" sz="2800" i="1">
                <a:solidFill>
                  <a:schemeClr val="accent1"/>
                </a:solidFill>
              </a:rPr>
              <a:t>g</a:t>
            </a:r>
            <a:r>
              <a:rPr kumimoji="1" lang="en-US" sz="2800">
                <a:solidFill>
                  <a:schemeClr val="accent1"/>
                </a:solidFill>
              </a:rPr>
              <a:t>(</a:t>
            </a:r>
            <a:r>
              <a:rPr kumimoji="1" lang="en-US" sz="2800" i="1">
                <a:solidFill>
                  <a:schemeClr val="accent1"/>
                </a:solidFill>
              </a:rPr>
              <a:t>n</a:t>
            </a:r>
            <a:r>
              <a:rPr kumimoji="1" lang="en-US" sz="2800">
                <a:solidFill>
                  <a:schemeClr val="accent1"/>
                </a:solidFill>
              </a:rPr>
              <a:t>)) =</a:t>
            </a:r>
            <a:r>
              <a:rPr kumimoji="1" lang="en-US" sz="2800">
                <a:solidFill>
                  <a:schemeClr val="hlink"/>
                </a:solidFill>
              </a:rPr>
              <a:t> {</a:t>
            </a:r>
            <a:r>
              <a:rPr kumimoji="1" lang="en-US" sz="2800" i="1">
                <a:solidFill>
                  <a:schemeClr val="hlink"/>
                </a:solidFill>
              </a:rPr>
              <a:t>f</a:t>
            </a:r>
            <a:r>
              <a:rPr kumimoji="1" lang="en-US" sz="2800">
                <a:solidFill>
                  <a:schemeClr val="hlink"/>
                </a:solidFill>
              </a:rPr>
              <a:t>(</a:t>
            </a:r>
            <a:r>
              <a:rPr kumimoji="1" lang="en-US" sz="2800" i="1">
                <a:solidFill>
                  <a:schemeClr val="hlink"/>
                </a:solidFill>
              </a:rPr>
              <a:t>n</a:t>
            </a:r>
            <a:r>
              <a:rPr kumimoji="1" lang="en-US" sz="2800">
                <a:solidFill>
                  <a:schemeClr val="hlink"/>
                </a:solidFill>
              </a:rPr>
              <a:t>) : </a:t>
            </a:r>
            <a:r>
              <a:rPr kumimoji="1" lang="en-US" sz="2800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sz="2800">
                <a:solidFill>
                  <a:srgbClr val="FF3300"/>
                </a:solidFill>
              </a:rPr>
              <a:t>positive constants </a:t>
            </a:r>
            <a:r>
              <a:rPr kumimoji="1" lang="en-US" sz="2800" i="1">
                <a:solidFill>
                  <a:srgbClr val="FF3300"/>
                </a:solidFill>
              </a:rPr>
              <a:t>c</a:t>
            </a:r>
            <a:r>
              <a:rPr kumimoji="1" lang="en-US" sz="2800">
                <a:solidFill>
                  <a:srgbClr val="FF3300"/>
                </a:solidFill>
              </a:rPr>
              <a:t> and </a:t>
            </a:r>
            <a:r>
              <a:rPr kumimoji="1" lang="en-US" sz="2800" i="1">
                <a:solidFill>
                  <a:srgbClr val="FF3300"/>
                </a:solidFill>
              </a:rPr>
              <a:t>n</a:t>
            </a:r>
            <a:r>
              <a:rPr kumimoji="1" lang="en-US" sz="2800" baseline="-25000">
                <a:solidFill>
                  <a:srgbClr val="FF3300"/>
                </a:solidFill>
              </a:rPr>
              <a:t>0</a:t>
            </a:r>
            <a:r>
              <a:rPr kumimoji="1" lang="en-US" sz="2800">
                <a:solidFill>
                  <a:srgbClr val="FF3300"/>
                </a:solidFill>
              </a:rPr>
              <a:t>,</a:t>
            </a:r>
            <a:r>
              <a:rPr kumimoji="1" lang="en-US" sz="2800">
                <a:solidFill>
                  <a:schemeClr val="hlink"/>
                </a:solidFill>
              </a:rPr>
              <a:t> </a:t>
            </a:r>
            <a:r>
              <a:rPr kumimoji="1" lang="en-US" sz="2800">
                <a:solidFill>
                  <a:srgbClr val="CC0000"/>
                </a:solidFill>
              </a:rPr>
              <a:t>such that </a:t>
            </a:r>
            <a:r>
              <a:rPr kumimoji="1" lang="en-US" sz="2800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sz="2800" i="1">
                <a:solidFill>
                  <a:srgbClr val="CC0000"/>
                </a:solidFill>
              </a:rPr>
              <a:t>n </a:t>
            </a:r>
            <a:r>
              <a:rPr kumimoji="1" lang="en-US" sz="2800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sz="2800" i="1">
                <a:solidFill>
                  <a:srgbClr val="CC0000"/>
                </a:solidFill>
              </a:rPr>
              <a:t> n</a:t>
            </a:r>
            <a:r>
              <a:rPr kumimoji="1" lang="en-US" sz="2800" baseline="-25000">
                <a:solidFill>
                  <a:srgbClr val="CC0000"/>
                </a:solidFill>
              </a:rPr>
              <a:t>0</a:t>
            </a:r>
            <a:r>
              <a:rPr kumimoji="1" lang="en-US" sz="2800">
                <a:solidFill>
                  <a:srgbClr val="CC0000"/>
                </a:solidFill>
              </a:rPr>
              <a:t>, </a:t>
            </a:r>
            <a:r>
              <a:rPr kumimoji="1" lang="en-US" sz="2800">
                <a:solidFill>
                  <a:schemeClr val="hlink"/>
                </a:solidFill>
              </a:rPr>
              <a:t>we have 0 </a:t>
            </a:r>
            <a:r>
              <a:rPr kumimoji="1" lang="en-US" sz="2800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800">
                <a:solidFill>
                  <a:schemeClr val="hlink"/>
                </a:solidFill>
              </a:rPr>
              <a:t> c</a:t>
            </a:r>
            <a:r>
              <a:rPr kumimoji="1" lang="en-US" sz="2800" i="1">
                <a:solidFill>
                  <a:schemeClr val="hlink"/>
                </a:solidFill>
              </a:rPr>
              <a:t>g</a:t>
            </a:r>
            <a:r>
              <a:rPr kumimoji="1" lang="en-US" sz="2800">
                <a:solidFill>
                  <a:schemeClr val="hlink"/>
                </a:solidFill>
              </a:rPr>
              <a:t>(</a:t>
            </a:r>
            <a:r>
              <a:rPr kumimoji="1" lang="en-US" sz="2800" i="1">
                <a:solidFill>
                  <a:schemeClr val="hlink"/>
                </a:solidFill>
              </a:rPr>
              <a:t>n</a:t>
            </a:r>
            <a:r>
              <a:rPr kumimoji="1" lang="en-US" sz="2800">
                <a:solidFill>
                  <a:schemeClr val="hlink"/>
                </a:solidFill>
              </a:rPr>
              <a:t>)</a:t>
            </a:r>
            <a:r>
              <a:rPr kumimoji="1" lang="en-US" sz="2800"/>
              <a:t> </a:t>
            </a:r>
            <a:r>
              <a:rPr kumimoji="1" lang="en-US" sz="2800">
                <a:solidFill>
                  <a:schemeClr val="hlink"/>
                </a:solidFill>
                <a:sym typeface="Symbol" pitchFamily="18" charset="2"/>
              </a:rPr>
              <a:t> </a:t>
            </a:r>
            <a:r>
              <a:rPr kumimoji="1" lang="en-US" sz="2800" i="1">
                <a:solidFill>
                  <a:schemeClr val="hlink"/>
                </a:solidFill>
              </a:rPr>
              <a:t>f</a:t>
            </a:r>
            <a:r>
              <a:rPr kumimoji="1" lang="en-US" sz="2800">
                <a:solidFill>
                  <a:schemeClr val="hlink"/>
                </a:solidFill>
              </a:rPr>
              <a:t>(</a:t>
            </a:r>
            <a:r>
              <a:rPr kumimoji="1" lang="en-US" sz="2800" i="1">
                <a:solidFill>
                  <a:schemeClr val="hlink"/>
                </a:solidFill>
              </a:rPr>
              <a:t>n</a:t>
            </a:r>
            <a:r>
              <a:rPr kumimoji="1" lang="en-US" sz="2800">
                <a:solidFill>
                  <a:schemeClr val="hlink"/>
                </a:solidFill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399019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92162"/>
          </a:xfrm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-notation</a:t>
            </a:r>
            <a:endParaRPr lang="en-US" dirty="0"/>
          </a:p>
        </p:txBody>
      </p:sp>
      <p:pic>
        <p:nvPicPr>
          <p:cNvPr id="4" name="Picture 21" descr="graph_the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38200"/>
            <a:ext cx="2895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3"/>
          <p:cNvSpPr>
            <a:spLocks noChangeArrowheads="1"/>
          </p:cNvSpPr>
          <p:nvPr/>
        </p:nvSpPr>
        <p:spPr bwMode="auto">
          <a:xfrm>
            <a:off x="152400" y="1068388"/>
            <a:ext cx="5791199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 dirty="0"/>
              <a:t>For function </a:t>
            </a:r>
            <a:r>
              <a:rPr kumimoji="1" lang="en-US" sz="2600" i="1" dirty="0"/>
              <a:t>g</a:t>
            </a:r>
            <a:r>
              <a:rPr kumimoji="1" lang="en-US" sz="2600" dirty="0"/>
              <a:t>(</a:t>
            </a:r>
            <a:r>
              <a:rPr kumimoji="1" lang="en-US" sz="2600" i="1" dirty="0"/>
              <a:t>n</a:t>
            </a:r>
            <a:r>
              <a:rPr kumimoji="1" lang="en-US" sz="2600" dirty="0"/>
              <a:t>), we define </a:t>
            </a:r>
            <a:r>
              <a:rPr kumimoji="1" lang="en-US" sz="2600" dirty="0">
                <a:sym typeface="Symbol" pitchFamily="18" charset="2"/>
              </a:rPr>
              <a:t></a:t>
            </a:r>
            <a:r>
              <a:rPr kumimoji="1" lang="en-US" sz="2600" dirty="0"/>
              <a:t>(</a:t>
            </a:r>
            <a:r>
              <a:rPr kumimoji="1" lang="en-US" sz="2600" i="1" dirty="0"/>
              <a:t>g</a:t>
            </a:r>
            <a:r>
              <a:rPr kumimoji="1" lang="en-US" sz="2600" dirty="0"/>
              <a:t>(</a:t>
            </a:r>
            <a:r>
              <a:rPr kumimoji="1" lang="en-US" sz="2600" i="1" dirty="0"/>
              <a:t>n</a:t>
            </a:r>
            <a:r>
              <a:rPr kumimoji="1" lang="en-US" sz="2600" dirty="0"/>
              <a:t>)), big-Theta of </a:t>
            </a:r>
            <a:r>
              <a:rPr kumimoji="1" lang="en-US" sz="2600" i="1" dirty="0"/>
              <a:t>n</a:t>
            </a:r>
            <a:r>
              <a:rPr kumimoji="1" lang="en-US" sz="2600" dirty="0"/>
              <a:t>, as the set:</a:t>
            </a: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152400" y="1954213"/>
            <a:ext cx="5791199" cy="1975926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 b="1" dirty="0">
                <a:solidFill>
                  <a:schemeClr val="accent1"/>
                </a:solidFill>
                <a:sym typeface="Symbol" pitchFamily="18" charset="2"/>
              </a:rPr>
              <a:t></a:t>
            </a:r>
            <a:r>
              <a:rPr kumimoji="1" 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sz="2600" b="1" i="1" dirty="0">
                <a:solidFill>
                  <a:schemeClr val="accent1"/>
                </a:solidFill>
              </a:rPr>
              <a:t>g</a:t>
            </a:r>
            <a:r>
              <a:rPr kumimoji="1" 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sz="2600" b="1" i="1" dirty="0">
                <a:solidFill>
                  <a:schemeClr val="accent1"/>
                </a:solidFill>
              </a:rPr>
              <a:t>n</a:t>
            </a:r>
            <a:r>
              <a:rPr kumimoji="1" lang="en-US" sz="2600" b="1" dirty="0">
                <a:solidFill>
                  <a:schemeClr val="accent1"/>
                </a:solidFill>
              </a:rPr>
              <a:t>)) =</a:t>
            </a:r>
            <a:r>
              <a:rPr kumimoji="1" 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sz="3000" b="1" dirty="0">
                <a:solidFill>
                  <a:schemeClr val="hlink"/>
                </a:solidFill>
              </a:rPr>
              <a:t>{</a:t>
            </a:r>
            <a:r>
              <a:rPr kumimoji="1" 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sz="2600" b="1" dirty="0">
                <a:solidFill>
                  <a:schemeClr val="hlink"/>
                </a:solidFill>
              </a:rPr>
              <a:t>) : </a:t>
            </a:r>
            <a:r>
              <a:rPr kumimoji="1" lang="en-US" sz="2600" b="1" dirty="0" smtClean="0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sz="2600" b="1" dirty="0">
                <a:solidFill>
                  <a:srgbClr val="FF3300"/>
                </a:solidFill>
              </a:rPr>
              <a:t>positive constants </a:t>
            </a:r>
            <a:r>
              <a:rPr kumimoji="1" 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sz="2600" b="1" baseline="-25000" dirty="0">
                <a:solidFill>
                  <a:srgbClr val="FF3300"/>
                </a:solidFill>
              </a:rPr>
              <a:t>1</a:t>
            </a:r>
            <a:r>
              <a:rPr kumimoji="1" lang="en-US" sz="2600" b="1" dirty="0">
                <a:solidFill>
                  <a:srgbClr val="FF3300"/>
                </a:solidFill>
              </a:rPr>
              <a:t>, </a:t>
            </a:r>
            <a:r>
              <a:rPr kumimoji="1" 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sz="2600" b="1" baseline="-25000" dirty="0">
                <a:solidFill>
                  <a:srgbClr val="FF3300"/>
                </a:solidFill>
              </a:rPr>
              <a:t>2</a:t>
            </a:r>
            <a:r>
              <a:rPr kumimoji="1" lang="en-US" sz="2600" b="1" dirty="0">
                <a:solidFill>
                  <a:srgbClr val="FF3300"/>
                </a:solidFill>
              </a:rPr>
              <a:t>, and </a:t>
            </a:r>
            <a:r>
              <a:rPr kumimoji="1" lang="en-US" sz="2600" b="1" i="1" dirty="0">
                <a:solidFill>
                  <a:srgbClr val="FF3300"/>
                </a:solidFill>
              </a:rPr>
              <a:t>n</a:t>
            </a:r>
            <a:r>
              <a:rPr kumimoji="1" lang="en-US" sz="2600" b="1" baseline="-25000" dirty="0">
                <a:solidFill>
                  <a:srgbClr val="FF3300"/>
                </a:solidFill>
              </a:rPr>
              <a:t>0,</a:t>
            </a:r>
            <a:r>
              <a:rPr kumimoji="1" 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sz="2600" b="1" dirty="0">
                <a:solidFill>
                  <a:srgbClr val="CC0000"/>
                </a:solidFill>
              </a:rPr>
              <a:t>such that </a:t>
            </a:r>
            <a:r>
              <a:rPr kumimoji="1" lang="en-US" b="1" dirty="0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b="1" i="1" dirty="0">
                <a:solidFill>
                  <a:srgbClr val="CC0000"/>
                </a:solidFill>
              </a:rPr>
              <a:t>n </a:t>
            </a:r>
            <a:r>
              <a:rPr kumimoji="1" lang="en-US" b="1" dirty="0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b="1" i="1" dirty="0">
                <a:solidFill>
                  <a:srgbClr val="CC0000"/>
                </a:solidFill>
              </a:rPr>
              <a:t>  n</a:t>
            </a:r>
            <a:r>
              <a:rPr kumimoji="1" lang="en-US" b="1" baseline="-25000" dirty="0">
                <a:solidFill>
                  <a:srgbClr val="CC0000"/>
                </a:solidFill>
              </a:rPr>
              <a:t>0</a:t>
            </a:r>
            <a:r>
              <a:rPr kumimoji="1" lang="en-US" dirty="0">
                <a:solidFill>
                  <a:srgbClr val="CC0000"/>
                </a:solidFill>
              </a:rPr>
              <a:t>,</a:t>
            </a:r>
            <a:endParaRPr kumimoji="1" lang="en-US" sz="2600" b="1" dirty="0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200" b="1" dirty="0">
                <a:solidFill>
                  <a:schemeClr val="hlink"/>
                </a:solidFill>
              </a:rPr>
              <a:t>we have</a:t>
            </a:r>
            <a:r>
              <a:rPr kumimoji="1" lang="en-US" sz="2600" b="1" dirty="0">
                <a:solidFill>
                  <a:schemeClr val="hlink"/>
                </a:solidFill>
              </a:rPr>
              <a:t> 0 </a:t>
            </a:r>
            <a:r>
              <a:rPr kumimoji="1" lang="en-US" sz="2600" b="1" dirty="0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sz="2600" b="1" i="1" dirty="0">
                <a:solidFill>
                  <a:schemeClr val="hlink"/>
                </a:solidFill>
              </a:rPr>
              <a:t>c</a:t>
            </a:r>
            <a:r>
              <a:rPr kumimoji="1" lang="en-US" sz="2600" b="1" baseline="-25000" dirty="0">
                <a:solidFill>
                  <a:schemeClr val="hlink"/>
                </a:solidFill>
              </a:rPr>
              <a:t>1</a:t>
            </a:r>
            <a:r>
              <a:rPr kumimoji="1" lang="en-US" sz="2600" b="1" i="1" dirty="0">
                <a:solidFill>
                  <a:schemeClr val="hlink"/>
                </a:solidFill>
              </a:rPr>
              <a:t>g</a:t>
            </a:r>
            <a:r>
              <a:rPr kumimoji="1" 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sz="2600" b="1" dirty="0">
                <a:solidFill>
                  <a:schemeClr val="hlink"/>
                </a:solidFill>
              </a:rPr>
              <a:t>) </a:t>
            </a:r>
            <a:r>
              <a:rPr kumimoji="1" lang="en-US" sz="2600" b="1" dirty="0">
                <a:solidFill>
                  <a:schemeClr val="hlink"/>
                </a:solidFill>
                <a:sym typeface="Symbol" pitchFamily="18" charset="2"/>
              </a:rPr>
              <a:t> </a:t>
            </a:r>
            <a:r>
              <a:rPr kumimoji="1" 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sz="2600" b="1" dirty="0">
                <a:solidFill>
                  <a:schemeClr val="hlink"/>
                </a:solidFill>
              </a:rPr>
              <a:t>)</a:t>
            </a:r>
            <a:r>
              <a:rPr kumimoji="1" lang="en-US" sz="2600" b="1" i="1" dirty="0">
                <a:solidFill>
                  <a:schemeClr val="hlink"/>
                </a:solidFill>
              </a:rPr>
              <a:t> </a:t>
            </a:r>
            <a:r>
              <a:rPr kumimoji="1" lang="en-US" sz="2600" b="1" dirty="0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 dirty="0">
                <a:solidFill>
                  <a:schemeClr val="hlink"/>
                </a:solidFill>
              </a:rPr>
              <a:t> c</a:t>
            </a:r>
            <a:r>
              <a:rPr kumimoji="1" lang="en-US" sz="2600" b="1" baseline="-25000" dirty="0">
                <a:solidFill>
                  <a:schemeClr val="hlink"/>
                </a:solidFill>
              </a:rPr>
              <a:t>2</a:t>
            </a:r>
            <a:r>
              <a:rPr kumimoji="1" lang="en-US" sz="2600" b="1" i="1" dirty="0">
                <a:solidFill>
                  <a:schemeClr val="hlink"/>
                </a:solidFill>
              </a:rPr>
              <a:t>g</a:t>
            </a:r>
            <a:r>
              <a:rPr kumimoji="1" 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sz="2600" b="1" dirty="0">
                <a:solidFill>
                  <a:schemeClr val="hlink"/>
                </a:solidFill>
              </a:rPr>
              <a:t>)</a:t>
            </a: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3000" b="1" dirty="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184149" y="4191000"/>
            <a:ext cx="57594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Intuitively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Set of all functions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that have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same rate of growth as g(n).</a:t>
            </a: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76200" y="5567363"/>
            <a:ext cx="7772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sz="2600" b="1" i="1" dirty="0"/>
              <a:t>g</a:t>
            </a:r>
            <a:r>
              <a:rPr kumimoji="1" lang="en-US" sz="2600" b="1" dirty="0"/>
              <a:t>(</a:t>
            </a:r>
            <a:r>
              <a:rPr kumimoji="1" lang="en-US" sz="2600" b="1" i="1" dirty="0"/>
              <a:t>n</a:t>
            </a:r>
            <a:r>
              <a:rPr kumimoji="1" lang="en-US" sz="2600" b="1" dirty="0"/>
              <a:t>) is an </a:t>
            </a:r>
            <a:r>
              <a:rPr kumimoji="1" lang="en-US" sz="2600" b="1" i="1" dirty="0">
                <a:solidFill>
                  <a:srgbClr val="CC0000"/>
                </a:solidFill>
              </a:rPr>
              <a:t>asymptotically tight bound</a:t>
            </a:r>
            <a:r>
              <a:rPr kumimoji="1" lang="en-US" sz="2600" b="1" dirty="0"/>
              <a:t> for </a:t>
            </a:r>
            <a:r>
              <a:rPr kumimoji="1" lang="en-US" sz="2600" b="1" i="1" dirty="0"/>
              <a:t>f</a:t>
            </a:r>
            <a:r>
              <a:rPr kumimoji="1" lang="en-US" sz="2600" b="1" dirty="0"/>
              <a:t>(</a:t>
            </a:r>
            <a:r>
              <a:rPr kumimoji="1" lang="en-US" sz="2600" b="1" i="1" dirty="0"/>
              <a:t>n</a:t>
            </a:r>
            <a:r>
              <a:rPr kumimoji="1" lang="en-US" sz="2600" b="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57556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2468563"/>
            <a:ext cx="7989888" cy="3876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10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i="1" dirty="0"/>
              <a:t> </a:t>
            </a:r>
            <a:r>
              <a:rPr lang="en-US" dirty="0"/>
              <a:t>-</a:t>
            </a:r>
            <a:r>
              <a:rPr lang="en-US" i="1" dirty="0"/>
              <a:t> </a:t>
            </a:r>
            <a:r>
              <a:rPr lang="en-US" dirty="0"/>
              <a:t>3</a:t>
            </a:r>
            <a:r>
              <a:rPr lang="en-US" i="1" dirty="0"/>
              <a:t>n =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What constants for </a:t>
            </a:r>
            <a:r>
              <a:rPr lang="en-US" i="1" dirty="0"/>
              <a:t>n</a:t>
            </a:r>
            <a:r>
              <a:rPr lang="en-US" baseline="-25000" dirty="0"/>
              <a:t>0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baseline="-25000" dirty="0"/>
              <a:t>1</a:t>
            </a:r>
            <a:r>
              <a:rPr lang="en-US" dirty="0"/>
              <a:t>, and </a:t>
            </a:r>
            <a:r>
              <a:rPr lang="en-US" i="1" dirty="0"/>
              <a:t>c</a:t>
            </a:r>
            <a:r>
              <a:rPr lang="en-US" baseline="-25000" dirty="0"/>
              <a:t>2</a:t>
            </a:r>
            <a:r>
              <a:rPr lang="en-US" dirty="0"/>
              <a:t> will work?</a:t>
            </a:r>
          </a:p>
          <a:p>
            <a:pPr>
              <a:lnSpc>
                <a:spcPct val="90000"/>
              </a:lnSpc>
            </a:pPr>
            <a:r>
              <a:rPr lang="en-US" dirty="0"/>
              <a:t>Make </a:t>
            </a:r>
            <a:r>
              <a:rPr lang="en-US" i="1" dirty="0"/>
              <a:t>c</a:t>
            </a:r>
            <a:r>
              <a:rPr lang="en-US" baseline="-25000" dirty="0"/>
              <a:t>1</a:t>
            </a:r>
            <a:r>
              <a:rPr lang="en-US" dirty="0"/>
              <a:t> a little smaller than the leading coefficient, and </a:t>
            </a:r>
            <a:r>
              <a:rPr lang="en-US" i="1" dirty="0"/>
              <a:t>c</a:t>
            </a:r>
            <a:r>
              <a:rPr lang="en-US" baseline="-25000" dirty="0"/>
              <a:t>2</a:t>
            </a:r>
            <a:r>
              <a:rPr lang="en-US" dirty="0"/>
              <a:t> a little bigger.</a:t>
            </a:r>
          </a:p>
          <a:p>
            <a:pPr>
              <a:lnSpc>
                <a:spcPct val="90000"/>
              </a:lnSpc>
            </a:pPr>
            <a:r>
              <a:rPr lang="en-US" b="1" i="1" dirty="0">
                <a:solidFill>
                  <a:srgbClr val="CC0000"/>
                </a:solidFill>
              </a:rPr>
              <a:t>To compare orders of growth, look at the leading term.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 i="1" dirty="0">
              <a:solidFill>
                <a:srgbClr val="CC0000"/>
              </a:solidFill>
            </a:endParaRPr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944563" y="1200150"/>
            <a:ext cx="7567612" cy="1025525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sz="2600" b="1">
                <a:solidFill>
                  <a:schemeClr val="accent1"/>
                </a:solidFill>
                <a:sym typeface="Symbol" pitchFamily="18" charset="2"/>
              </a:rPr>
              <a:t>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g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n</a:t>
            </a:r>
            <a:r>
              <a:rPr kumimoji="1" lang="en-US" sz="2600" b="1">
                <a:solidFill>
                  <a:schemeClr val="accent1"/>
                </a:solidFill>
              </a:rPr>
              <a:t>)) =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3000" b="1">
                <a:solidFill>
                  <a:schemeClr val="hlink"/>
                </a:solidFill>
              </a:rPr>
              <a:t>{</a:t>
            </a:r>
            <a:r>
              <a:rPr kumimoji="1" lang="en-US" sz="2600" b="1" i="1">
                <a:solidFill>
                  <a:schemeClr val="hlink"/>
                </a:solidFill>
              </a:rPr>
              <a:t>f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 : </a:t>
            </a:r>
            <a:r>
              <a:rPr kumimoji="1" lang="en-US" sz="2600" b="1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sz="2600" b="1">
                <a:solidFill>
                  <a:srgbClr val="FF3300"/>
                </a:solidFill>
              </a:rPr>
              <a:t>positive constants </a:t>
            </a:r>
            <a:r>
              <a:rPr kumimoji="1" lang="en-US" sz="2600" b="1" i="1">
                <a:solidFill>
                  <a:srgbClr val="FF3300"/>
                </a:solidFill>
              </a:rPr>
              <a:t>c</a:t>
            </a:r>
            <a:r>
              <a:rPr kumimoji="1" lang="en-US" sz="2600" b="1" baseline="-25000">
                <a:solidFill>
                  <a:srgbClr val="FF3300"/>
                </a:solidFill>
              </a:rPr>
              <a:t>1</a:t>
            </a:r>
            <a:r>
              <a:rPr kumimoji="1" lang="en-US" sz="2600" b="1">
                <a:solidFill>
                  <a:srgbClr val="FF3300"/>
                </a:solidFill>
              </a:rPr>
              <a:t>, </a:t>
            </a:r>
            <a:r>
              <a:rPr kumimoji="1" lang="en-US" sz="2600" b="1" i="1">
                <a:solidFill>
                  <a:srgbClr val="FF3300"/>
                </a:solidFill>
              </a:rPr>
              <a:t>c</a:t>
            </a:r>
            <a:r>
              <a:rPr kumimoji="1" lang="en-US" sz="2600" b="1" baseline="-25000">
                <a:solidFill>
                  <a:srgbClr val="FF3300"/>
                </a:solidFill>
              </a:rPr>
              <a:t>2</a:t>
            </a:r>
            <a:r>
              <a:rPr kumimoji="1" lang="en-US" sz="2600" b="1">
                <a:solidFill>
                  <a:srgbClr val="FF3300"/>
                </a:solidFill>
              </a:rPr>
              <a:t>, and </a:t>
            </a:r>
            <a:r>
              <a:rPr kumimoji="1" lang="en-US" sz="2600" b="1" i="1">
                <a:solidFill>
                  <a:srgbClr val="FF3300"/>
                </a:solidFill>
              </a:rPr>
              <a:t>n</a:t>
            </a:r>
            <a:r>
              <a:rPr kumimoji="1" lang="en-US" sz="2600" b="1" baseline="-25000">
                <a:solidFill>
                  <a:srgbClr val="FF3300"/>
                </a:solidFill>
              </a:rPr>
              <a:t>0</a:t>
            </a:r>
            <a:r>
              <a:rPr kumimoji="1" lang="en-US" sz="2600" b="1">
                <a:solidFill>
                  <a:srgbClr val="FF3300"/>
                </a:solidFill>
              </a:rPr>
              <a:t>,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>
                <a:solidFill>
                  <a:srgbClr val="CC0000"/>
                </a:solidFill>
              </a:rPr>
              <a:t>such that </a:t>
            </a:r>
            <a:r>
              <a:rPr kumimoji="1" lang="en-US" sz="2600" b="1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sz="2600" b="1" i="1">
                <a:solidFill>
                  <a:srgbClr val="CC0000"/>
                </a:solidFill>
              </a:rPr>
              <a:t>n </a:t>
            </a:r>
            <a:r>
              <a:rPr kumimoji="1" lang="en-US" sz="2600" b="1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sz="2600" b="1" i="1">
                <a:solidFill>
                  <a:srgbClr val="CC0000"/>
                </a:solidFill>
              </a:rPr>
              <a:t>  n</a:t>
            </a:r>
            <a:r>
              <a:rPr kumimoji="1" lang="en-US" sz="2600" b="1" baseline="-25000">
                <a:solidFill>
                  <a:srgbClr val="CC0000"/>
                </a:solidFill>
              </a:rPr>
              <a:t>0</a:t>
            </a:r>
            <a:r>
              <a:rPr kumimoji="1" lang="en-US" sz="2600">
                <a:solidFill>
                  <a:srgbClr val="CC0000"/>
                </a:solidFill>
              </a:rPr>
              <a:t>,    </a:t>
            </a:r>
            <a:r>
              <a:rPr kumimoji="1" lang="en-US" sz="2600" b="1">
                <a:solidFill>
                  <a:schemeClr val="hlink"/>
                </a:solidFill>
              </a:rPr>
              <a:t>0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 i="1">
                <a:solidFill>
                  <a:schemeClr val="hlink"/>
                </a:solidFill>
              </a:rPr>
              <a:t>c</a:t>
            </a:r>
            <a:r>
              <a:rPr kumimoji="1" lang="en-US" sz="2600" b="1" baseline="-25000">
                <a:solidFill>
                  <a:schemeClr val="hlink"/>
                </a:solidFill>
              </a:rPr>
              <a:t>1</a:t>
            </a:r>
            <a:r>
              <a:rPr kumimoji="1" lang="en-US" sz="2600" b="1" i="1">
                <a:solidFill>
                  <a:schemeClr val="hlink"/>
                </a:solidFill>
              </a:rPr>
              <a:t>g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 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 i="1">
                <a:solidFill>
                  <a:schemeClr val="hlink"/>
                </a:solidFill>
              </a:rPr>
              <a:t>f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</a:t>
            </a:r>
            <a:r>
              <a:rPr kumimoji="1" lang="en-US" sz="2600" b="1" i="1">
                <a:solidFill>
                  <a:schemeClr val="hlink"/>
                </a:solidFill>
              </a:rPr>
              <a:t>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chemeClr val="hlink"/>
                </a:solidFill>
              </a:rPr>
              <a:t> c</a:t>
            </a:r>
            <a:r>
              <a:rPr kumimoji="1" lang="en-US" sz="2600" b="1" baseline="-25000">
                <a:solidFill>
                  <a:schemeClr val="hlink"/>
                </a:solidFill>
              </a:rPr>
              <a:t>2</a:t>
            </a:r>
            <a:r>
              <a:rPr kumimoji="1" lang="en-US" sz="2600" b="1" i="1">
                <a:solidFill>
                  <a:schemeClr val="hlink"/>
                </a:solidFill>
              </a:rPr>
              <a:t>g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</a:t>
            </a:r>
            <a:r>
              <a:rPr kumimoji="1" lang="en-US" sz="3000" b="1">
                <a:solidFill>
                  <a:schemeClr val="hlin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591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Before we start, Let us answer these questions</a:t>
            </a:r>
            <a:r>
              <a:rPr lang="en-US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marL="0" indent="0" algn="just">
              <a:buNone/>
            </a:pPr>
            <a:endParaRPr lang="en-US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/>
              <a:t>How many cities with more than 50,000 people lie within 300 miles of </a:t>
            </a:r>
            <a:r>
              <a:rPr lang="en-US" dirty="0" smtClean="0"/>
              <a:t>Tashkent.</a:t>
            </a:r>
            <a:endParaRPr lang="en-US" dirty="0"/>
          </a:p>
          <a:p>
            <a:pPr algn="just">
              <a:buFont typeface="Wingdings" pitchFamily="2" charset="2"/>
              <a:buChar char="q"/>
            </a:pPr>
            <a:endParaRPr lang="en-US" dirty="0"/>
          </a:p>
          <a:p>
            <a:pPr algn="just">
              <a:buFont typeface="Wingdings" pitchFamily="2" charset="2"/>
              <a:buChar char="q"/>
            </a:pPr>
            <a:r>
              <a:rPr lang="en-US" dirty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many international phone calls being made between </a:t>
            </a:r>
            <a:r>
              <a:rPr lang="en-US" dirty="0" smtClean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Delhi </a:t>
            </a:r>
            <a:r>
              <a:rPr lang="en-US" dirty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 </a:t>
            </a:r>
            <a:r>
              <a:rPr lang="en-US" dirty="0" smtClean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Tashkent </a:t>
            </a:r>
            <a:r>
              <a:rPr lang="en-US" dirty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every Friday evening.</a:t>
            </a:r>
          </a:p>
          <a:p>
            <a:pPr algn="just">
              <a:buFont typeface="Wingdings" pitchFamily="2" charset="2"/>
              <a:buChar char="q"/>
            </a:pPr>
            <a:endParaRPr lang="en-US" dirty="0">
              <a:solidFill>
                <a:srgbClr val="FF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many people in </a:t>
            </a:r>
            <a:r>
              <a:rPr lang="en-US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Tashkent </a:t>
            </a:r>
            <a:r>
              <a:rPr lang="en-US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earning more than 1000 </a:t>
            </a:r>
            <a:r>
              <a:rPr lang="en-US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USD </a:t>
            </a:r>
            <a:r>
              <a:rPr lang="en-US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per month in business.</a:t>
            </a:r>
          </a:p>
          <a:p>
            <a:pPr algn="just">
              <a:buFont typeface="Wingdings" pitchFamily="2" charset="2"/>
              <a:buChar char="q"/>
            </a:pPr>
            <a:endParaRPr lang="en-US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answer these type of questions, it is not enough to have necessary information……….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n-US" b="1" dirty="0">
              <a:solidFill>
                <a:srgbClr val="00B050"/>
              </a:solidFill>
              <a:latin typeface="Comic Sans MS" pitchFamily="66" charset="0"/>
            </a:endParaRP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</a:rPr>
              <a:t>We </a:t>
            </a:r>
            <a:r>
              <a:rPr lang="en-US" b="1" dirty="0">
                <a:solidFill>
                  <a:srgbClr val="00B050"/>
                </a:solidFill>
                <a:latin typeface="Comic Sans MS" pitchFamily="66" charset="0"/>
              </a:rPr>
              <a:t>must organize that information in a way that allows us to find the answers in time to satisfy our needs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7093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Representing information is fundamental to computer science. </a:t>
            </a:r>
          </a:p>
          <a:p>
            <a:pPr marL="0" indent="0" algn="just">
              <a:buNone/>
            </a:pPr>
            <a:endParaRPr lang="en-US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The primary purpose of most computer programs is not to perform calculations, but to store and retrieve information — usually as fast as possible.</a:t>
            </a:r>
          </a:p>
          <a:p>
            <a:pPr marL="0" indent="0" algn="just">
              <a:buNone/>
            </a:pP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C00000"/>
                </a:solidFill>
                <a:latin typeface="Comic Sans MS" pitchFamily="66" charset="0"/>
              </a:rPr>
              <a:t>the study of data structures and the algorithms that manipulate them is at the heart of computer science.</a:t>
            </a:r>
            <a:endParaRPr lang="en-US" b="1" dirty="0">
              <a:solidFill>
                <a:srgbClr val="C00000"/>
              </a:solidFill>
              <a:latin typeface="Comic Sans MS" pitchFamily="66" charset="0"/>
              <a:ea typeface="Verdana" pitchFamily="34" charset="0"/>
              <a:cs typeface="Verdana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89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3810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endParaRPr lang="en-US" sz="4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1" y="838201"/>
            <a:ext cx="8839200" cy="11429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“Data are simply value or set of values”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e.g. name = “George”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Age=56,   sex= male,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passport_No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.=K236598……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Data items refers to a single unit of value. It specifies either a value of variable or constant.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32509" y="3048000"/>
            <a:ext cx="83058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en-US" sz="20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type 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is a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collection of values and set of operations that act on those values.</a:t>
            </a:r>
          </a:p>
          <a:p>
            <a:pPr algn="just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-set of values</a:t>
            </a:r>
          </a:p>
          <a:p>
            <a:pPr algn="just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-set of operations </a:t>
            </a:r>
          </a:p>
          <a:p>
            <a:pPr algn="just"/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 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example, </a:t>
            </a: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 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integer 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variable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is a member of the integer data type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Addition is an example of an operation on the integer data type.</a:t>
            </a:r>
          </a:p>
        </p:txBody>
      </p:sp>
    </p:spTree>
    <p:extLst>
      <p:ext uri="{BB962C8B-B14F-4D97-AF65-F5344CB8AC3E}">
        <p14:creationId xmlns:p14="http://schemas.microsoft.com/office/powerpoint/2010/main" val="286222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381000"/>
            <a:ext cx="8839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400" dirty="0">
              <a:solidFill>
                <a:srgbClr val="1717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sz="32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</a:t>
            </a:r>
            <a:r>
              <a:rPr lang="en-US" sz="32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structure: </a:t>
            </a:r>
          </a:p>
          <a:p>
            <a:pPr algn="ctr"/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usually </a:t>
            </a:r>
            <a:r>
              <a:rPr lang="en-US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refers to </a:t>
            </a:r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 organization </a:t>
            </a:r>
            <a:r>
              <a:rPr lang="en-US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for data in main memory</a:t>
            </a:r>
            <a:r>
              <a:rPr lang="en-US" sz="32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US" sz="2400" b="1" dirty="0" smtClean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400" b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sz="3200" b="1" dirty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File structure: </a:t>
            </a:r>
            <a:endParaRPr lang="en-US" sz="3200" b="1" dirty="0" smtClean="0">
              <a:solidFill>
                <a:srgbClr val="FF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 </a:t>
            </a:r>
            <a:r>
              <a:rPr lang="en-US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organization for data </a:t>
            </a:r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 peripheral </a:t>
            </a:r>
            <a:r>
              <a:rPr lang="en-US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storage, such as a disk drive or tape</a:t>
            </a:r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CA1D-F2D2-4C8D-878B-6002D6BC81F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2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776856" cy="2819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computer </a:t>
            </a:r>
            <a:r>
              <a:rPr lang="en-US" sz="3600" b="1" dirty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program design </a:t>
            </a:r>
            <a:r>
              <a:rPr lang="en-US" sz="36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have </a:t>
            </a:r>
            <a:r>
              <a:rPr lang="en-US" sz="3600" b="1" dirty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two goals:</a:t>
            </a:r>
          </a:p>
          <a:p>
            <a:pPr marL="0" indent="0">
              <a:buNone/>
            </a:pPr>
            <a:endParaRPr lang="en-US" sz="3600" b="1" dirty="0">
              <a:solidFill>
                <a:srgbClr val="FFC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 </a:t>
            </a:r>
            <a:r>
              <a:rPr lang="en-US" b="1" dirty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design an algorithm that is easy to </a:t>
            </a:r>
            <a:r>
              <a:rPr lang="en-US" b="1" dirty="0" smtClean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understand</a:t>
            </a:r>
            <a:r>
              <a:rPr lang="en-US" b="1" dirty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code, and debug.</a:t>
            </a:r>
          </a:p>
          <a:p>
            <a:pPr marL="0" indent="0">
              <a:buNone/>
            </a:pP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 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</a:t>
            </a: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design an algorithm that makes efficient use of the computer’s resources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42900" y="34290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omic Sans MS" pitchFamily="66" charset="0"/>
              </a:rPr>
              <a:t> The choice of data structure and algorithm can make the difference between a program running in a few seconds or many days.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42900" y="4100322"/>
            <a:ext cx="8458200" cy="260527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b="1" dirty="0" smtClean="0">
              <a:solidFill>
                <a:srgbClr val="1717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1717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solution is said to be efficient if it solves the problem within its resource constraints. </a:t>
            </a:r>
          </a:p>
          <a:p>
            <a:pPr marL="0" indent="0">
              <a:buFont typeface="Arial" pitchFamily="34" charset="0"/>
              <a:buNone/>
            </a:pPr>
            <a:endParaRPr lang="en-US" b="1" dirty="0" smtClean="0">
              <a:solidFill>
                <a:srgbClr val="1717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space 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time</a:t>
            </a:r>
          </a:p>
          <a:p>
            <a:pPr marL="0" indent="0">
              <a:buFont typeface="Arial" pitchFamily="34" charset="0"/>
              <a:buNone/>
            </a:pPr>
            <a:endParaRPr lang="en-US" b="1" dirty="0" smtClean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>
              <a:buFont typeface="Arial" pitchFamily="34" charset="0"/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en-US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cost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of a solution is the amount of resources that the solution consumes.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75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Each data structure has costs and benefits.</a:t>
            </a:r>
          </a:p>
          <a:p>
            <a:pPr marL="0" indent="0" algn="just">
              <a:buNone/>
            </a:pPr>
            <a:endParaRPr lang="en-US" b="1" dirty="0" smtClean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en-US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structure requires: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space for each data item it stores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time to perform each basic operation,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programming effort.</a:t>
            </a:r>
          </a:p>
          <a:p>
            <a:pPr marL="0" indent="0" algn="just">
              <a:buNone/>
            </a:pPr>
            <a:endParaRPr lang="en-US" b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Each problem has constraints on available space and time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Only after a careful analysis of problem characteristics can we know the best data structure for the task.</a:t>
            </a:r>
          </a:p>
          <a:p>
            <a:pPr marL="0" indent="0">
              <a:buNone/>
            </a:pPr>
            <a:endParaRPr lang="en-US" b="1" dirty="0" smtClean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Bank </a:t>
            </a:r>
            <a:r>
              <a:rPr lang="en-US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Start account: a few minutes</a:t>
            </a:r>
          </a:p>
          <a:p>
            <a:pPr marL="0" indent="0">
              <a:buNone/>
            </a:pP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Transactions: a few seconds</a:t>
            </a:r>
          </a:p>
          <a:p>
            <a:pPr marL="0" indent="0">
              <a:buNone/>
            </a:pP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Close account: overnight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2242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839200" cy="62484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Following steps must be performed while selecting data structures:</a:t>
            </a: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Analysis of the problem to determine basic operations that must be supported. 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Quantify the resource constraints for each operation.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Select the data structure that best meets these requirements.</a:t>
            </a:r>
          </a:p>
          <a:p>
            <a:pPr marL="0" indent="0"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 a programmer it is mandatory to choose most appropriate data structures for a program.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77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1706</Words>
  <Application>Microsoft Office PowerPoint</Application>
  <PresentationFormat>On-screen Show (4:3)</PresentationFormat>
  <Paragraphs>224</Paragraphs>
  <Slides>28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Data Structures</vt:lpstr>
      <vt:lpstr>Contents</vt:lpstr>
      <vt:lpstr>PowerPoint Presentation</vt:lpstr>
      <vt:lpstr>PowerPoint Presentation</vt:lpstr>
      <vt:lpstr>Data</vt:lpstr>
      <vt:lpstr>PowerPoint Presentation</vt:lpstr>
      <vt:lpstr>PowerPoint Presentation</vt:lpstr>
      <vt:lpstr>PowerPoint Presentation</vt:lpstr>
      <vt:lpstr>PowerPoint Presentation</vt:lpstr>
      <vt:lpstr>Classification of Data Structures</vt:lpstr>
      <vt:lpstr>Operations on Data Structures</vt:lpstr>
      <vt:lpstr>Selection of Data Structure</vt:lpstr>
      <vt:lpstr>Problems, Algorithms, and Programs</vt:lpstr>
      <vt:lpstr>PowerPoint Presentation</vt:lpstr>
      <vt:lpstr>PowerPoint Presentation</vt:lpstr>
      <vt:lpstr>PowerPoint Presentation</vt:lpstr>
      <vt:lpstr>PowerPoint Presentation</vt:lpstr>
      <vt:lpstr>Abstract Data Type (ADT)</vt:lpstr>
      <vt:lpstr>PowerPoint Presentation</vt:lpstr>
      <vt:lpstr>Asymptotic Notation </vt:lpstr>
      <vt:lpstr>Asymptotic Complexity</vt:lpstr>
      <vt:lpstr>Asymptotic Notation</vt:lpstr>
      <vt:lpstr>O-notation</vt:lpstr>
      <vt:lpstr>Examples</vt:lpstr>
      <vt:lpstr> -notation</vt:lpstr>
      <vt:lpstr>Example</vt:lpstr>
      <vt:lpstr>-notation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win 8.1</dc:creator>
  <cp:lastModifiedBy>ASHISH SETH</cp:lastModifiedBy>
  <cp:revision>28</cp:revision>
  <dcterms:created xsi:type="dcterms:W3CDTF">2018-10-02T16:35:03Z</dcterms:created>
  <dcterms:modified xsi:type="dcterms:W3CDTF">2020-09-09T18:24:15Z</dcterms:modified>
</cp:coreProperties>
</file>