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5" r:id="rId3"/>
    <p:sldId id="340" r:id="rId4"/>
    <p:sldId id="336" r:id="rId5"/>
    <p:sldId id="337" r:id="rId6"/>
    <p:sldId id="345" r:id="rId7"/>
    <p:sldId id="344" r:id="rId8"/>
    <p:sldId id="338" r:id="rId9"/>
    <p:sldId id="339" r:id="rId10"/>
    <p:sldId id="343" r:id="rId11"/>
    <p:sldId id="334" r:id="rId1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3EE3-5D16-4E58-B39C-96C7FAC3DB9A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B382-DCD6-495F-9A8D-5D7B5209F5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D160-815C-4DC4-9860-2EE6307B8EDE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C55-1324-423A-8A10-C804A23D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F5A0-72C8-4A66-91E2-F4EA46513CB5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E83-F520-4463-BF52-3CAE8D8E6230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5CF3-592E-4736-9378-E995918C7CB8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F719-30C0-4AB1-A62A-D2F0CCF96888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CE76-9360-4679-9F90-C1D0BAF35EFF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9618-3F8D-4634-A114-B79B89585BBE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42F-D02A-4228-8872-1FC936FF135B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4671-3398-4995-A267-0FE7A3661724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8429-6AC2-4807-9FD6-2F6ED7C16D16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E072-5350-42F9-80C3-9A00A7C8415E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485-03A8-4D9D-98BC-1E70005FE3BA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2E8F-150B-4B2D-A81B-C9CB100CD927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33400"/>
            <a:ext cx="7274859" cy="838200"/>
          </a:xfrm>
        </p:spPr>
        <p:txBody>
          <a:bodyPr/>
          <a:lstStyle/>
          <a:p>
            <a:r>
              <a:rPr lang="en-US" dirty="0" smtClean="0"/>
              <a:t>Searching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99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best-case 	</a:t>
            </a:r>
            <a:r>
              <a:rPr lang="en-IN" dirty="0" smtClean="0"/>
              <a:t>: O(1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average 		: </a:t>
            </a:r>
            <a:r>
              <a:rPr lang="en-IN" dirty="0"/>
              <a:t>O(log n).</a:t>
            </a:r>
            <a:r>
              <a:rPr lang="en-IN" dirty="0" smtClean="0"/>
              <a:t> </a:t>
            </a:r>
          </a:p>
          <a:p>
            <a:r>
              <a:rPr lang="en-IN" dirty="0" smtClean="0"/>
              <a:t>worst-case 	: </a:t>
            </a:r>
            <a:r>
              <a:rPr lang="en-IN" dirty="0"/>
              <a:t>O(log 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Binary </a:t>
            </a:r>
            <a:r>
              <a:rPr lang="en-IN" dirty="0"/>
              <a:t>search can be applied </a:t>
            </a:r>
            <a:r>
              <a:rPr lang="en-IN" dirty="0" err="1"/>
              <a:t>iff</a:t>
            </a:r>
            <a:r>
              <a:rPr lang="en-IN" dirty="0"/>
              <a:t> items are </a:t>
            </a:r>
            <a:r>
              <a:rPr lang="en-IN" dirty="0" smtClean="0"/>
              <a:t>sorted.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Binary search can only be applied to data structures which allow direct access to elements.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err="1" smtClean="0"/>
              <a:t>eg</a:t>
            </a:r>
            <a:r>
              <a:rPr lang="en-IN" dirty="0"/>
              <a:t>. we can not apply binary search to Linked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059363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Searching is an operation which finds the location of a given element in a list.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search is said to be successful or unsuccessful depending on whether the element that is to be searched is found or not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Search Techniques</a:t>
            </a:r>
            <a:endParaRPr lang="en-US" sz="3600" dirty="0"/>
          </a:p>
          <a:p>
            <a:pPr lvl="1"/>
            <a:r>
              <a:rPr lang="en-US" sz="3200" dirty="0" smtClean="0"/>
              <a:t>Linear Search</a:t>
            </a:r>
          </a:p>
          <a:p>
            <a:pPr lvl="1"/>
            <a:r>
              <a:rPr lang="en-US" sz="3200" dirty="0" smtClean="0"/>
              <a:t>Binary Search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590800"/>
            <a:ext cx="50369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latin typeface="AR BERKLEY" pitchFamily="2" charset="0"/>
              </a:rPr>
              <a:t>Linear Search</a:t>
            </a:r>
            <a:endParaRPr lang="en-IN" sz="6600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This is the simplest method of searching. In this method, the element to be found is sequentially searched in the list. This method can be used for a sorted or an unsorted list.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 case of sorted list (assuming in ascending order) searching starts from the 0</a:t>
            </a:r>
            <a:r>
              <a:rPr lang="en-US" baseline="30000" dirty="0"/>
              <a:t>th</a:t>
            </a:r>
            <a:r>
              <a:rPr lang="en-US" dirty="0"/>
              <a:t> element and continues until the element is found or an element whose value is greater than the value being searched is reached.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In case of unsorted list searching starts from 0</a:t>
            </a:r>
            <a:r>
              <a:rPr lang="en-US" baseline="30000" dirty="0"/>
              <a:t>th</a:t>
            </a:r>
            <a:r>
              <a:rPr lang="en-US" dirty="0"/>
              <a:t> element and continues until the element is found or the end of list is reached.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856357"/>
            <a:ext cx="777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Input:</a:t>
            </a:r>
            <a:r>
              <a:rPr lang="en-US" dirty="0"/>
              <a:t> List of Array elements , search element, size of array</a:t>
            </a:r>
          </a:p>
          <a:p>
            <a:r>
              <a:rPr lang="en-US" b="1" dirty="0"/>
              <a:t>Output:</a:t>
            </a:r>
            <a:r>
              <a:rPr lang="en-US" dirty="0"/>
              <a:t> Element found or Not found</a:t>
            </a:r>
          </a:p>
          <a:p>
            <a:r>
              <a:rPr lang="en-US" b="1" dirty="0"/>
              <a:t>Method:</a:t>
            </a:r>
            <a:endParaRPr lang="en-US" dirty="0"/>
          </a:p>
          <a:p>
            <a:r>
              <a:rPr lang="en-US" dirty="0"/>
              <a:t>LINEAR_SEARCH (ARRAY,DATA, MAXSIZE)</a:t>
            </a:r>
          </a:p>
          <a:p>
            <a:r>
              <a:rPr lang="en-US" dirty="0"/>
              <a:t>Index =0</a:t>
            </a:r>
          </a:p>
          <a:p>
            <a:r>
              <a:rPr lang="en-US" dirty="0" err="1"/>
              <a:t>Found_Flag</a:t>
            </a:r>
            <a:r>
              <a:rPr lang="en-US" dirty="0"/>
              <a:t>=FALSE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WHILE Index &lt; MAXSIZE and </a:t>
            </a:r>
            <a:r>
              <a:rPr lang="en-US" dirty="0" err="1"/>
              <a:t>Found_Flag</a:t>
            </a:r>
            <a:r>
              <a:rPr lang="en-US" dirty="0"/>
              <a:t>=FALSE</a:t>
            </a:r>
          </a:p>
          <a:p>
            <a:pPr lvl="1"/>
            <a:r>
              <a:rPr lang="en-US" dirty="0"/>
              <a:t>IF  ARRAY(Index) =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Found_Flag</a:t>
            </a:r>
            <a:r>
              <a:rPr lang="en-US" dirty="0" smtClean="0"/>
              <a:t>=TRUE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 smtClean="0"/>
              <a:t>       </a:t>
            </a:r>
            <a:r>
              <a:rPr lang="en-US" sz="2400" dirty="0" smtClean="0"/>
              <a:t>Index=Index+1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END-IF</a:t>
            </a:r>
          </a:p>
          <a:p>
            <a:r>
              <a:rPr lang="en-US" dirty="0"/>
              <a:t>END-WHILE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</a:t>
            </a:r>
            <a:r>
              <a:rPr lang="en-US" dirty="0" err="1"/>
              <a:t>Found_Flag</a:t>
            </a:r>
            <a:r>
              <a:rPr lang="en-US" dirty="0"/>
              <a:t>=TRUE</a:t>
            </a:r>
          </a:p>
          <a:p>
            <a:r>
              <a:rPr lang="en-US" dirty="0" smtClean="0"/>
              <a:t>      PRINT  </a:t>
            </a:r>
            <a:r>
              <a:rPr lang="en-US" dirty="0"/>
              <a:t>"data is found"</a:t>
            </a:r>
          </a:p>
          <a:p>
            <a:r>
              <a:rPr lang="en-US" dirty="0"/>
              <a:t>ELSE </a:t>
            </a:r>
          </a:p>
          <a:p>
            <a:r>
              <a:rPr lang="en-US" dirty="0" smtClean="0"/>
              <a:t>      PRINT </a:t>
            </a:r>
            <a:r>
              <a:rPr lang="en-US" dirty="0"/>
              <a:t>"data is not found"</a:t>
            </a:r>
          </a:p>
          <a:p>
            <a:r>
              <a:rPr lang="en-US" dirty="0"/>
              <a:t>ENDIF</a:t>
            </a:r>
          </a:p>
          <a:p>
            <a:r>
              <a:rPr lang="en-US" dirty="0"/>
              <a:t>EXIT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28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71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best-case 	</a:t>
            </a:r>
            <a:r>
              <a:rPr lang="en-IN" dirty="0" smtClean="0"/>
              <a:t>: O(1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average 		: O(n</a:t>
            </a:r>
            <a:r>
              <a:rPr lang="en-IN" dirty="0"/>
              <a:t>).</a:t>
            </a:r>
            <a:r>
              <a:rPr lang="en-IN" dirty="0" smtClean="0"/>
              <a:t> </a:t>
            </a:r>
          </a:p>
          <a:p>
            <a:r>
              <a:rPr lang="en-IN" dirty="0" smtClean="0"/>
              <a:t>worst-case 	: O(n</a:t>
            </a:r>
            <a:r>
              <a:rPr lang="en-IN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33600" y="457200"/>
            <a:ext cx="52116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600" dirty="0" smtClean="0">
                <a:latin typeface="AR BERKLEY" pitchFamily="2" charset="0"/>
              </a:rPr>
              <a:t>Binary </a:t>
            </a:r>
            <a:r>
              <a:rPr lang="en-US" sz="6600" dirty="0">
                <a:latin typeface="AR BERKLEY" pitchFamily="2" charset="0"/>
              </a:rPr>
              <a:t>Search</a:t>
            </a:r>
            <a:endParaRPr lang="en-IN" sz="6600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900" dirty="0"/>
              <a:t>Binary search method is very fast and efficient. This method requires that the list of elements be in sorted order.</a:t>
            </a:r>
          </a:p>
          <a:p>
            <a:pPr algn="just"/>
            <a:endParaRPr lang="en-US" sz="2900" dirty="0"/>
          </a:p>
          <a:p>
            <a:pPr marL="0" indent="0" algn="just">
              <a:buNone/>
            </a:pPr>
            <a:r>
              <a:rPr lang="en-US" sz="2900" dirty="0"/>
              <a:t>In this method</a:t>
            </a:r>
          </a:p>
          <a:p>
            <a:pPr lvl="0" algn="just"/>
            <a:r>
              <a:rPr lang="en-US" sz="2900" dirty="0"/>
              <a:t>To search an element we compare it with the element present at the center of the list. If it matches then the search is successful</a:t>
            </a:r>
            <a:r>
              <a:rPr lang="en-US" sz="2900" dirty="0" smtClean="0"/>
              <a:t>.</a:t>
            </a:r>
          </a:p>
          <a:p>
            <a:pPr lvl="0" algn="just"/>
            <a:endParaRPr lang="en-US" sz="2900" dirty="0"/>
          </a:p>
          <a:p>
            <a:pPr lvl="0" algn="just"/>
            <a:r>
              <a:rPr lang="en-US" sz="2900" dirty="0"/>
              <a:t>Otherwise , the list is divided into two halves:</a:t>
            </a:r>
          </a:p>
          <a:p>
            <a:pPr lvl="1" algn="just"/>
            <a:r>
              <a:rPr lang="en-US" sz="2900" dirty="0"/>
              <a:t>One from 0</a:t>
            </a:r>
            <a:r>
              <a:rPr lang="en-US" sz="2900" baseline="30000" dirty="0"/>
              <a:t>th</a:t>
            </a:r>
            <a:r>
              <a:rPr lang="en-US" sz="2900" dirty="0"/>
              <a:t> element to the center element (first half)</a:t>
            </a:r>
          </a:p>
          <a:p>
            <a:pPr lvl="1" algn="just"/>
            <a:r>
              <a:rPr lang="en-US" sz="2900" dirty="0"/>
              <a:t>Another from center element to the last element (second half</a:t>
            </a:r>
            <a:r>
              <a:rPr lang="en-US" sz="2900" dirty="0" smtClean="0"/>
              <a:t>)</a:t>
            </a:r>
          </a:p>
          <a:p>
            <a:pPr lvl="1" algn="just"/>
            <a:endParaRPr lang="en-US" sz="2900" dirty="0"/>
          </a:p>
          <a:p>
            <a:pPr lvl="0" algn="just"/>
            <a:r>
              <a:rPr lang="en-US" sz="2900" dirty="0"/>
              <a:t>The searching will now proceed in either of the two halves depending upon whether the element is greater or smaller than the center element</a:t>
            </a:r>
            <a:r>
              <a:rPr lang="en-US" sz="2900" dirty="0" smtClean="0"/>
              <a:t>.</a:t>
            </a:r>
          </a:p>
          <a:p>
            <a:pPr lvl="0" algn="just"/>
            <a:endParaRPr lang="en-US" sz="2900" dirty="0"/>
          </a:p>
          <a:p>
            <a:pPr lvl="0" algn="just"/>
            <a:r>
              <a:rPr lang="en-US" sz="2900" dirty="0"/>
              <a:t>If the element is smaller than the center element then the searching will be done in the first half, otherwise in the second half.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Algorithms - Chapter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-559415"/>
            <a:ext cx="76962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600" dirty="0" smtClean="0"/>
              <a:t>Input</a:t>
            </a:r>
            <a:r>
              <a:rPr lang="en-US" sz="1600" dirty="0"/>
              <a:t>: List of Array elements , search element, size of array</a:t>
            </a:r>
          </a:p>
          <a:p>
            <a:r>
              <a:rPr lang="en-US" sz="1600" dirty="0"/>
              <a:t>Output: Element found or Not found</a:t>
            </a:r>
          </a:p>
          <a:p>
            <a:r>
              <a:rPr lang="en-US" sz="1600" dirty="0" smtClean="0"/>
              <a:t>Method</a:t>
            </a:r>
            <a:r>
              <a:rPr lang="en-US" sz="1600" dirty="0"/>
              <a:t>:</a:t>
            </a:r>
          </a:p>
          <a:p>
            <a:r>
              <a:rPr lang="en-US" sz="1600" dirty="0"/>
              <a:t>BINARY_SEARCH(ARRAY, DATA, MAXSIZE)</a:t>
            </a:r>
          </a:p>
          <a:p>
            <a:r>
              <a:rPr lang="en-US" sz="1600" dirty="0"/>
              <a:t>Lower = 0</a:t>
            </a:r>
          </a:p>
          <a:p>
            <a:r>
              <a:rPr lang="en-US" sz="1600" dirty="0"/>
              <a:t>Upper=MAXSIZE-1</a:t>
            </a:r>
          </a:p>
          <a:p>
            <a:r>
              <a:rPr lang="en-US" sz="1600" dirty="0" err="1"/>
              <a:t>Found_Flag</a:t>
            </a:r>
            <a:r>
              <a:rPr lang="en-US" sz="1600" dirty="0"/>
              <a:t>=FALSE</a:t>
            </a:r>
          </a:p>
          <a:p>
            <a:r>
              <a:rPr lang="en-US" sz="1600" dirty="0"/>
              <a:t>WHILE  Lower &lt;= Upper and </a:t>
            </a:r>
            <a:r>
              <a:rPr lang="en-US" sz="1600" dirty="0" err="1" smtClean="0"/>
              <a:t>Found_Flag</a:t>
            </a:r>
            <a:r>
              <a:rPr lang="en-US" sz="1600" dirty="0" smtClean="0"/>
              <a:t>=FALSE </a:t>
            </a:r>
            <a:endParaRPr lang="en-US" sz="1600" dirty="0"/>
          </a:p>
          <a:p>
            <a:r>
              <a:rPr lang="en-US" sz="1600" dirty="0" smtClean="0"/>
              <a:t> 	Mid </a:t>
            </a:r>
            <a:r>
              <a:rPr lang="en-US" sz="1600" dirty="0"/>
              <a:t>= (</a:t>
            </a:r>
            <a:r>
              <a:rPr lang="en-US" sz="1600" dirty="0" err="1"/>
              <a:t>Lower+Upper</a:t>
            </a:r>
            <a:r>
              <a:rPr lang="en-US" sz="1600" dirty="0"/>
              <a:t>)/2</a:t>
            </a:r>
          </a:p>
          <a:p>
            <a:r>
              <a:rPr lang="en-US" sz="1600" dirty="0"/>
              <a:t>	IF ARRAY[Mid] = DATA</a:t>
            </a:r>
          </a:p>
          <a:p>
            <a:r>
              <a:rPr lang="en-US" sz="1600" dirty="0"/>
              <a:t>		</a:t>
            </a:r>
            <a:r>
              <a:rPr lang="en-US" sz="1600" dirty="0" err="1" smtClean="0"/>
              <a:t>Found_Flag</a:t>
            </a:r>
            <a:r>
              <a:rPr lang="en-US" sz="1600" dirty="0" smtClean="0"/>
              <a:t>=TRUE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ELSE</a:t>
            </a:r>
            <a:endParaRPr lang="en-US" sz="1600" dirty="0"/>
          </a:p>
          <a:p>
            <a:r>
              <a:rPr lang="en-US" sz="1600" dirty="0"/>
              <a:t>		IF  DATA &lt; ARRAY[Mid]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/>
              <a:t>	Upper = Mid -1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ELSE</a:t>
            </a:r>
            <a:endParaRPr lang="en-US" sz="1600" dirty="0"/>
          </a:p>
          <a:p>
            <a:r>
              <a:rPr lang="en-US" sz="1600" dirty="0"/>
              <a:t>			Lower = Mid + 1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END-IF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END-IF</a:t>
            </a:r>
            <a:endParaRPr lang="en-US" sz="1600" dirty="0"/>
          </a:p>
          <a:p>
            <a:r>
              <a:rPr lang="en-US" sz="1600" dirty="0"/>
              <a:t>END-WHILE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IF </a:t>
            </a:r>
            <a:r>
              <a:rPr lang="en-US" sz="1600" dirty="0" err="1"/>
              <a:t>Found_Flag</a:t>
            </a:r>
            <a:r>
              <a:rPr lang="en-US" sz="1600" dirty="0"/>
              <a:t> = TRUE</a:t>
            </a:r>
            <a:br>
              <a:rPr lang="en-US" sz="1600" dirty="0"/>
            </a:br>
            <a:r>
              <a:rPr lang="en-US" sz="1600" dirty="0" smtClean="0"/>
              <a:t>            PRINT </a:t>
            </a:r>
            <a:r>
              <a:rPr lang="en-US" sz="1600" dirty="0"/>
              <a:t>"data is found"</a:t>
            </a:r>
          </a:p>
          <a:p>
            <a:r>
              <a:rPr lang="en-US" sz="1600" dirty="0" smtClean="0"/>
              <a:t>        ELSE</a:t>
            </a:r>
            <a:endParaRPr lang="en-US" sz="1600" dirty="0"/>
          </a:p>
          <a:p>
            <a:r>
              <a:rPr lang="en-US" sz="1600" dirty="0" smtClean="0"/>
              <a:t>           PRINT </a:t>
            </a:r>
            <a:r>
              <a:rPr lang="en-US" sz="1600" dirty="0"/>
              <a:t>"data is not found"</a:t>
            </a:r>
          </a:p>
          <a:p>
            <a:r>
              <a:rPr lang="en-US" sz="1600" dirty="0" smtClean="0"/>
              <a:t>        END-IF</a:t>
            </a:r>
            <a:endParaRPr lang="en-US" sz="1600" dirty="0"/>
          </a:p>
          <a:p>
            <a:r>
              <a:rPr lang="en-US" sz="16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561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471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Searching Techniques</vt:lpstr>
      <vt:lpstr>Searching</vt:lpstr>
      <vt:lpstr>PowerPoint Presentation</vt:lpstr>
      <vt:lpstr>Linear Search</vt:lpstr>
      <vt:lpstr>Linear Search</vt:lpstr>
      <vt:lpstr>Analysis</vt:lpstr>
      <vt:lpstr>PowerPoint Presentation</vt:lpstr>
      <vt:lpstr>Binary Search</vt:lpstr>
      <vt:lpstr>Binary Search Algorithm</vt:lpstr>
      <vt:lpstr>Analysis</vt:lpstr>
      <vt:lpstr>Limitations</vt:lpstr>
    </vt:vector>
  </TitlesOfParts>
  <Company>IBRICT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Ms. E. Anupriya</dc:creator>
  <cp:lastModifiedBy>ASHISH SETH</cp:lastModifiedBy>
  <cp:revision>54</cp:revision>
  <cp:lastPrinted>2013-10-02T11:37:47Z</cp:lastPrinted>
  <dcterms:created xsi:type="dcterms:W3CDTF">2013-09-17T07:08:14Z</dcterms:created>
  <dcterms:modified xsi:type="dcterms:W3CDTF">2020-10-02T11:06:05Z</dcterms:modified>
</cp:coreProperties>
</file>