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5" r:id="rId3"/>
    <p:sldId id="341" r:id="rId4"/>
    <p:sldId id="343" r:id="rId5"/>
    <p:sldId id="344" r:id="rId6"/>
    <p:sldId id="336" r:id="rId7"/>
    <p:sldId id="337" r:id="rId8"/>
    <p:sldId id="345" r:id="rId9"/>
    <p:sldId id="338" r:id="rId10"/>
    <p:sldId id="339" r:id="rId11"/>
    <p:sldId id="340" r:id="rId12"/>
    <p:sldId id="346" r:id="rId1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3EE3-5D16-4E58-B39C-96C7FAC3DB9A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DB382-DCD6-495F-9A8D-5D7B5209F5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4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D160-815C-4DC4-9860-2EE6307B8EDE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0C55-1324-423A-8A10-C804A23D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0CF4E-137F-4EBD-AEB4-EF8B94664C3D}" type="datetime1">
              <a:rPr lang="en-US" smtClean="0"/>
              <a:t>9/18/2019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E62AF8-A6D4-40A1-9C63-857BD1646E54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E21BE-957A-48E9-BDAF-922E96129EFC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531D0-5E61-41A6-B2DA-3433699716BB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6A642-7CA0-46E9-AD8A-EAE22E1CD497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5E315-DC0B-4A11-AD5E-9B4D2F8CEB80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47396-8DEC-4182-AC75-8CFA08F911A0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1E48C-F5AF-4839-B832-920F5E3067BC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9C907-0910-4683-BB83-8BBE19C10E8D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5D2D70-EA2E-431C-92A4-335753906CBF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2E4B9A-B238-4AAE-B1B3-49456DEDF675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77BF55-1573-4743-82E4-35EE6ED7F79C}" type="datetime1">
              <a:rPr lang="en-US" smtClean="0"/>
              <a:t>9/18/2019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list.net/Algorithms/Sorting/Selection_sort" TargetMode="External"/><Relationship Id="rId2" Type="http://schemas.openxmlformats.org/officeDocument/2006/relationships/hyperlink" Target="http://www.algolist.net/Algorithms/Sorting/Quick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777318" cy="1050663"/>
          </a:xfrm>
        </p:spPr>
        <p:txBody>
          <a:bodyPr/>
          <a:lstStyle/>
          <a:p>
            <a:r>
              <a:rPr lang="en-US" dirty="0" smtClean="0"/>
              <a:t>Sorting Techniques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D53-593C-439D-8E08-78BD90C3F429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 descr="Insertion sort sketchy, before inser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3246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nsertion sort sketchy, after inser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6248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600200" y="5029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Sort {7, -5, 2, 16, 4} using insertion sort.</a:t>
            </a:r>
          </a:p>
        </p:txBody>
      </p:sp>
    </p:spTree>
    <p:extLst>
      <p:ext uri="{BB962C8B-B14F-4D97-AF65-F5344CB8AC3E}">
        <p14:creationId xmlns:p14="http://schemas.microsoft.com/office/powerpoint/2010/main" val="42019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A90-D26C-4BD7-BDCD-19DBC339ACF8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 descr="Insertion sort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5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1D0-5E61-41A6-B2DA-3433699716BB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626291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IN" b="1" dirty="0" smtClean="0"/>
              <a:t>Insertion Sort</a:t>
            </a:r>
            <a:r>
              <a:rPr lang="en-IN" dirty="0" smtClean="0"/>
              <a:t> (A)</a:t>
            </a:r>
          </a:p>
          <a:p>
            <a:pPr marL="0" indent="0">
              <a:buFontTx/>
              <a:buNone/>
              <a:defRPr/>
            </a:pPr>
            <a:endParaRPr lang="en-IN" dirty="0" smtClean="0"/>
          </a:p>
          <a:p>
            <a:pPr marL="0" indent="0">
              <a:buFontTx/>
              <a:buNone/>
              <a:defRPr/>
            </a:pPr>
            <a:r>
              <a:rPr lang="en-IN" dirty="0" smtClean="0"/>
              <a:t>for j=2 to </a:t>
            </a:r>
            <a:r>
              <a:rPr lang="en-IN" dirty="0" err="1" smtClean="0"/>
              <a:t>A.length</a:t>
            </a:r>
            <a:endParaRPr lang="en-IN" dirty="0" smtClean="0"/>
          </a:p>
          <a:p>
            <a:pPr marL="0" indent="0">
              <a:buFontTx/>
              <a:buNone/>
              <a:defRPr/>
            </a:pPr>
            <a:r>
              <a:rPr lang="en-IN" dirty="0" smtClean="0"/>
              <a:t>    key = A[j]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   //insert A[j] into sorted sequence A[1..j-1]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   i=j-1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  	while (i&gt;0 and A[i] &gt; key )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    		 A[i+1] =A [i]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       i=i-1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        A[i+1]= key</a:t>
            </a:r>
          </a:p>
          <a:p>
            <a:pPr marL="0" indent="0">
              <a:buFontTx/>
              <a:buNone/>
              <a:defRPr/>
            </a:pPr>
            <a:r>
              <a:rPr lang="en-IN" dirty="0" smtClean="0"/>
              <a:t>End for</a:t>
            </a:r>
          </a:p>
          <a:p>
            <a:pPr>
              <a:defRPr/>
            </a:pPr>
            <a:endParaRPr lang="en-IN" dirty="0" smtClean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267200" y="228600"/>
            <a:ext cx="4876800" cy="1600200"/>
          </a:xfrm>
          <a:prstGeom prst="rect">
            <a:avLst/>
          </a:prstGeom>
        </p:spPr>
        <p:txBody>
          <a:bodyPr vert="horz" rtlCol="0" anchor="ctr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 smtClean="0">
                <a:solidFill>
                  <a:schemeClr val="tx1"/>
                </a:solidFill>
                <a:effectLst/>
              </a:rPr>
              <a:t>Analysis 		[no of comparisons ]</a:t>
            </a:r>
          </a:p>
          <a:p>
            <a:endParaRPr lang="en-IN" dirty="0">
              <a:solidFill>
                <a:schemeClr val="tx1"/>
              </a:solidFill>
              <a:effectLst/>
            </a:endParaRPr>
          </a:p>
          <a:p>
            <a:endParaRPr lang="en-IN" dirty="0" smtClean="0">
              <a:solidFill>
                <a:schemeClr val="tx1"/>
              </a:solidFill>
              <a:effectLst/>
            </a:endParaRP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F(n) = 1 + 2 + 3 + ………(n-3) +(n-2)+ (n-1)</a:t>
            </a: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= n (n-1 ) / 2</a:t>
            </a: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= O (</a:t>
            </a:r>
            <a:r>
              <a:rPr lang="en-IN" dirty="0">
                <a:solidFill>
                  <a:schemeClr val="tx1"/>
                </a:solidFill>
                <a:effectLst/>
              </a:rPr>
              <a:t>n</a:t>
            </a:r>
            <a:r>
              <a:rPr lang="en-IN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IN" dirty="0">
                <a:solidFill>
                  <a:schemeClr val="tx1"/>
                </a:solidFill>
                <a:effectLst/>
              </a:rPr>
              <a:t> </a:t>
            </a:r>
            <a:r>
              <a:rPr lang="en-IN" dirty="0" smtClean="0">
                <a:solidFill>
                  <a:schemeClr val="tx1"/>
                </a:solidFill>
                <a:effectLst/>
              </a:rPr>
              <a:t>) </a:t>
            </a:r>
            <a:endParaRPr lang="en-IN" baseline="30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0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600" dirty="0"/>
              <a:t>Sorting is the process of arranging a set of data in certain order.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b="1" dirty="0" smtClean="0"/>
              <a:t>Internal Sorting </a:t>
            </a:r>
          </a:p>
          <a:p>
            <a:pPr marL="109728" indent="0" algn="just">
              <a:buNone/>
            </a:pPr>
            <a:r>
              <a:rPr lang="en-US" sz="3600" dirty="0" smtClean="0"/>
              <a:t>	Deals with sorting the data  held in memory of the computer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 smtClean="0"/>
              <a:t>External Sorting </a:t>
            </a:r>
          </a:p>
          <a:p>
            <a:pPr marL="109728" indent="0" algn="just">
              <a:buNone/>
            </a:pPr>
            <a:r>
              <a:rPr lang="en-US" sz="3600" dirty="0" smtClean="0"/>
              <a:t>	Deals </a:t>
            </a:r>
            <a:r>
              <a:rPr lang="en-US" sz="3600" dirty="0"/>
              <a:t>with </a:t>
            </a:r>
            <a:r>
              <a:rPr lang="en-US" sz="3600" dirty="0" smtClean="0"/>
              <a:t>sorting </a:t>
            </a:r>
            <a:r>
              <a:rPr lang="en-US" sz="3600" dirty="0"/>
              <a:t>the data  </a:t>
            </a:r>
            <a:r>
              <a:rPr lang="en-US" sz="3600" dirty="0" smtClean="0"/>
              <a:t>stored in data files, it is used when volume of data is very 	large and cannot be held in computers main memory</a:t>
            </a:r>
            <a:endParaRPr lang="en-US" sz="3600" dirty="0"/>
          </a:p>
          <a:p>
            <a:pPr algn="just"/>
            <a:endParaRPr lang="en-US" sz="3600" dirty="0" smtClean="0"/>
          </a:p>
          <a:p>
            <a:pPr algn="just"/>
            <a:endParaRPr lang="en-US" sz="3600" dirty="0"/>
          </a:p>
          <a:p>
            <a:pPr marL="109728" indent="0" algn="just">
              <a:buNone/>
            </a:pPr>
            <a:r>
              <a:rPr lang="en-US" sz="3600" dirty="0" smtClean="0"/>
              <a:t>Some </a:t>
            </a:r>
            <a:r>
              <a:rPr lang="en-US" sz="3600" dirty="0"/>
              <a:t>of the sorting algorithms are </a:t>
            </a:r>
          </a:p>
          <a:p>
            <a:pPr lvl="1" algn="just"/>
            <a:r>
              <a:rPr lang="en-US" sz="3200" dirty="0" smtClean="0"/>
              <a:t>Selection sort</a:t>
            </a:r>
          </a:p>
          <a:p>
            <a:pPr lvl="1" algn="just"/>
            <a:r>
              <a:rPr lang="en-US" sz="3200" dirty="0" smtClean="0"/>
              <a:t>Bubble </a:t>
            </a:r>
            <a:r>
              <a:rPr lang="en-US" sz="3200" dirty="0"/>
              <a:t>sort</a:t>
            </a:r>
          </a:p>
          <a:p>
            <a:pPr lvl="1" algn="just"/>
            <a:r>
              <a:rPr lang="en-US" sz="3200" dirty="0"/>
              <a:t>Insertion sort</a:t>
            </a:r>
          </a:p>
          <a:p>
            <a:pPr lvl="1" algn="just"/>
            <a:r>
              <a:rPr lang="en-US" sz="3200" dirty="0"/>
              <a:t>Quick sort</a:t>
            </a:r>
          </a:p>
          <a:p>
            <a:pPr lvl="1" algn="just"/>
            <a:r>
              <a:rPr lang="en-US" sz="3200" dirty="0"/>
              <a:t>Radix sort</a:t>
            </a:r>
          </a:p>
          <a:p>
            <a:pPr lvl="1" algn="just"/>
            <a:r>
              <a:rPr lang="en-US" sz="3200" dirty="0"/>
              <a:t>Merge  sort </a:t>
            </a:r>
            <a:endParaRPr lang="en-US" sz="3200" dirty="0" smtClean="0"/>
          </a:p>
          <a:p>
            <a:pPr lvl="1" algn="just"/>
            <a:r>
              <a:rPr lang="en-US" sz="3200" dirty="0" smtClean="0"/>
              <a:t>Bucket sort</a:t>
            </a:r>
          </a:p>
          <a:p>
            <a:pPr lvl="1" algn="just"/>
            <a:r>
              <a:rPr lang="en-US" sz="3200" dirty="0" smtClean="0"/>
              <a:t>Tree sort</a:t>
            </a:r>
          </a:p>
          <a:p>
            <a:pPr lvl="1" algn="just"/>
            <a:endParaRPr lang="en-US" sz="32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DD4F-8391-42C5-9AD5-BE1888A72C34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7756263" cy="6490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Selection Sort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46291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2286000"/>
            <a:ext cx="3886200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Process Flow:</a:t>
            </a:r>
          </a:p>
          <a:p>
            <a:r>
              <a:rPr lang="en-US" sz="2200" dirty="0" smtClean="0"/>
              <a:t>Read array size.</a:t>
            </a:r>
          </a:p>
          <a:p>
            <a:r>
              <a:rPr lang="en-US" sz="2200" dirty="0" smtClean="0"/>
              <a:t>Read an array of values.</a:t>
            </a:r>
          </a:p>
          <a:p>
            <a:r>
              <a:rPr lang="en-US" sz="2200" dirty="0" smtClean="0"/>
              <a:t>Sort the given array.</a:t>
            </a:r>
          </a:p>
          <a:p>
            <a:r>
              <a:rPr lang="en-US" sz="2200" dirty="0" smtClean="0"/>
              <a:t>Print sorted values.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F134-5938-4F5D-8D89-0136A9E3D05C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Finding smallest in each iteration</a:t>
            </a:r>
          </a:p>
          <a:p>
            <a:endParaRPr lang="en-IN" dirty="0"/>
          </a:p>
          <a:p>
            <a:pPr marL="109728" indent="0">
              <a:buNone/>
            </a:pPr>
            <a:r>
              <a:rPr lang="en-IN" dirty="0" smtClean="0"/>
              <a:t>Begin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	set small = a[k-1]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	set </a:t>
            </a:r>
            <a:r>
              <a:rPr lang="en-IN" dirty="0" err="1" smtClean="0"/>
              <a:t>loc</a:t>
            </a:r>
            <a:r>
              <a:rPr lang="en-IN" dirty="0" smtClean="0"/>
              <a:t> = k-1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	for j = k to (n-1) by 1 do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		if (a[j]&lt; small) then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		 set small = a[j]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 		 set </a:t>
            </a:r>
            <a:r>
              <a:rPr lang="en-IN" dirty="0" err="1" smtClean="0"/>
              <a:t>loc</a:t>
            </a:r>
            <a:r>
              <a:rPr lang="en-IN" dirty="0" smtClean="0"/>
              <a:t> = j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		end if</a:t>
            </a:r>
          </a:p>
          <a:p>
            <a:pPr marL="109728" indent="0">
              <a:buNone/>
            </a:pPr>
            <a:r>
              <a:rPr lang="en-IN" dirty="0" smtClean="0"/>
              <a:t>	end for</a:t>
            </a:r>
          </a:p>
          <a:p>
            <a:pPr marL="109728" indent="0">
              <a:buNone/>
            </a:pPr>
            <a:r>
              <a:rPr lang="en-IN" dirty="0" smtClean="0"/>
              <a:t>End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 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A9E8-9275-4CF6-9295-C209E0AE8E53}" type="datetime1">
              <a:rPr lang="en-US" smtClean="0"/>
              <a:t>9/18/2019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"/>
            <a:ext cx="5486400" cy="6248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IN" sz="1800" dirty="0" smtClean="0"/>
              <a:t>Void </a:t>
            </a:r>
            <a:r>
              <a:rPr lang="en-IN" sz="1800" b="1" dirty="0" err="1" smtClean="0"/>
              <a:t>SelectionSort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a[], 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n)</a:t>
            </a:r>
          </a:p>
          <a:p>
            <a:pPr marL="109728" indent="0">
              <a:buNone/>
            </a:pPr>
            <a:r>
              <a:rPr lang="en-IN" sz="1800" dirty="0" smtClean="0"/>
              <a:t>{</a:t>
            </a:r>
          </a:p>
          <a:p>
            <a:pPr marL="109728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dirty="0" err="1" smtClean="0"/>
              <a:t>int</a:t>
            </a:r>
            <a:r>
              <a:rPr lang="en-IN" sz="1800" dirty="0" smtClean="0"/>
              <a:t> temp, small, </a:t>
            </a:r>
            <a:r>
              <a:rPr lang="en-IN" sz="1800" dirty="0" err="1" smtClean="0"/>
              <a:t>loc</a:t>
            </a:r>
            <a:r>
              <a:rPr lang="en-IN" sz="1800" dirty="0" smtClean="0"/>
              <a:t>, I, j;</a:t>
            </a:r>
          </a:p>
          <a:p>
            <a:pPr marL="109728" indent="0">
              <a:buNone/>
            </a:pPr>
            <a:r>
              <a:rPr lang="en-IN" sz="1800" dirty="0" smtClean="0"/>
              <a:t>   For (i=1;i&lt;=(n-1);i++)</a:t>
            </a:r>
          </a:p>
          <a:p>
            <a:pPr marL="109728" indent="0">
              <a:buNone/>
            </a:pPr>
            <a:r>
              <a:rPr lang="en-IN" sz="1800" dirty="0" smtClean="0"/>
              <a:t>      {</a:t>
            </a:r>
          </a:p>
          <a:p>
            <a:pPr marL="109728" indent="0">
              <a:buNone/>
            </a:pPr>
            <a:r>
              <a:rPr lang="en-IN" sz="1800" dirty="0" smtClean="0"/>
              <a:t>	small = a[i-1];</a:t>
            </a:r>
          </a:p>
          <a:p>
            <a:pPr marL="109728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Loc</a:t>
            </a:r>
            <a:r>
              <a:rPr lang="en-IN" sz="1800" dirty="0" smtClean="0"/>
              <a:t>=i-1;</a:t>
            </a:r>
          </a:p>
          <a:p>
            <a:pPr marL="109728" indent="0">
              <a:buNone/>
            </a:pPr>
            <a:r>
              <a:rPr lang="en-IN" sz="1800" dirty="0" smtClean="0"/>
              <a:t>	For (j=1;j&lt;=(</a:t>
            </a:r>
            <a:r>
              <a:rPr lang="en-IN" sz="1800" dirty="0"/>
              <a:t>n-1</a:t>
            </a:r>
            <a:r>
              <a:rPr lang="en-IN" sz="1800" dirty="0" smtClean="0"/>
              <a:t>);j++) </a:t>
            </a:r>
          </a:p>
          <a:p>
            <a:pPr marL="109728" indent="0">
              <a:buNone/>
            </a:pPr>
            <a:r>
              <a:rPr lang="en-IN" sz="1800" dirty="0"/>
              <a:t>	 </a:t>
            </a:r>
            <a:r>
              <a:rPr lang="en-IN" sz="1800" dirty="0" smtClean="0"/>
              <a:t>    {</a:t>
            </a:r>
          </a:p>
          <a:p>
            <a:pPr marL="109728" indent="0">
              <a:buNone/>
            </a:pPr>
            <a:r>
              <a:rPr lang="en-IN" sz="1800" dirty="0" smtClean="0"/>
              <a:t>		If(a[j]&lt;small) </a:t>
            </a:r>
          </a:p>
          <a:p>
            <a:pPr marL="109728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{</a:t>
            </a:r>
          </a:p>
          <a:p>
            <a:pPr marL="109728" indent="0">
              <a:buNone/>
            </a:pPr>
            <a:r>
              <a:rPr lang="en-IN" sz="1800" dirty="0" smtClean="0"/>
              <a:t>			Small=a[j];</a:t>
            </a:r>
          </a:p>
          <a:p>
            <a:pPr marL="109728" indent="0">
              <a:buNone/>
            </a:pPr>
            <a:r>
              <a:rPr lang="en-IN" sz="1800" dirty="0" smtClean="0"/>
              <a:t>			</a:t>
            </a:r>
            <a:r>
              <a:rPr lang="en-IN" sz="1800" dirty="0" err="1" smtClean="0"/>
              <a:t>Loc</a:t>
            </a:r>
            <a:r>
              <a:rPr lang="en-IN" sz="1800" dirty="0" smtClean="0"/>
              <a:t>=j;</a:t>
            </a:r>
          </a:p>
          <a:p>
            <a:pPr marL="109728" indent="0">
              <a:buNone/>
            </a:pPr>
            <a:r>
              <a:rPr lang="en-IN" sz="1800" dirty="0" smtClean="0"/>
              <a:t>		}</a:t>
            </a:r>
          </a:p>
          <a:p>
            <a:pPr marL="109728" indent="0">
              <a:buNone/>
            </a:pPr>
            <a:r>
              <a:rPr lang="en-IN" sz="1800" dirty="0"/>
              <a:t>	 </a:t>
            </a:r>
            <a:r>
              <a:rPr lang="en-IN" sz="1800" dirty="0" smtClean="0"/>
              <a:t>     }</a:t>
            </a:r>
          </a:p>
          <a:p>
            <a:pPr marL="109728" indent="0">
              <a:buNone/>
            </a:pPr>
            <a:r>
              <a:rPr lang="en-IN" sz="1800" dirty="0" smtClean="0"/>
              <a:t>	If(</a:t>
            </a:r>
            <a:r>
              <a:rPr lang="en-IN" sz="1800" dirty="0" err="1" smtClean="0"/>
              <a:t>loc</a:t>
            </a:r>
            <a:r>
              <a:rPr lang="en-IN" sz="1800" dirty="0" smtClean="0"/>
              <a:t> !=(i-1) {</a:t>
            </a:r>
          </a:p>
          <a:p>
            <a:pPr marL="109728" indent="0">
              <a:buNone/>
            </a:pPr>
            <a:r>
              <a:rPr lang="en-IN" sz="1800" dirty="0" smtClean="0"/>
              <a:t>		temp=a[i-1];</a:t>
            </a:r>
          </a:p>
          <a:p>
            <a:pPr marL="109728" indent="0">
              <a:buNone/>
            </a:pPr>
            <a:r>
              <a:rPr lang="en-IN" sz="1800" dirty="0" smtClean="0"/>
              <a:t>		a[i-1]=a[</a:t>
            </a:r>
            <a:r>
              <a:rPr lang="en-IN" sz="1800" dirty="0" err="1" smtClean="0"/>
              <a:t>loc</a:t>
            </a:r>
            <a:r>
              <a:rPr lang="en-IN" sz="1800" dirty="0" smtClean="0"/>
              <a:t>];</a:t>
            </a:r>
          </a:p>
          <a:p>
            <a:pPr marL="109728" indent="0">
              <a:buNone/>
            </a:pPr>
            <a:r>
              <a:rPr lang="en-IN" sz="1800" dirty="0" smtClean="0"/>
              <a:t>		a[</a:t>
            </a:r>
            <a:r>
              <a:rPr lang="en-IN" sz="1800" dirty="0" err="1" smtClean="0"/>
              <a:t>loc</a:t>
            </a:r>
            <a:r>
              <a:rPr lang="en-IN" sz="1800" dirty="0" smtClean="0"/>
              <a:t>]= temp;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IN" sz="1800" dirty="0" smtClean="0"/>
              <a:t>		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  <a:p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BD4-51D7-40C2-BBE8-9ABC21D8E97D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81600" y="1905000"/>
            <a:ext cx="3429000" cy="258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876800" y="3352800"/>
            <a:ext cx="4114800" cy="1600200"/>
          </a:xfrm>
          <a:prstGeom prst="rect">
            <a:avLst/>
          </a:prstGeom>
        </p:spPr>
        <p:txBody>
          <a:bodyPr vert="horz" rtlCol="0" anchor="ctr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 smtClean="0">
                <a:solidFill>
                  <a:schemeClr val="tx1"/>
                </a:solidFill>
                <a:effectLst/>
              </a:rPr>
              <a:t>Analysis</a:t>
            </a:r>
          </a:p>
          <a:p>
            <a:endParaRPr lang="en-IN" dirty="0">
              <a:solidFill>
                <a:schemeClr val="tx1"/>
              </a:solidFill>
              <a:effectLst/>
            </a:endParaRPr>
          </a:p>
          <a:p>
            <a:endParaRPr lang="en-IN" dirty="0" smtClean="0">
              <a:solidFill>
                <a:schemeClr val="tx1"/>
              </a:solidFill>
              <a:effectLst/>
            </a:endParaRP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F(n) = (n-1) +(n-2) +………+/3 +2+1 </a:t>
            </a: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= n (n-1 ) / 2</a:t>
            </a: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= O (</a:t>
            </a:r>
            <a:r>
              <a:rPr lang="en-IN" dirty="0">
                <a:solidFill>
                  <a:schemeClr val="tx1"/>
                </a:solidFill>
                <a:effectLst/>
              </a:rPr>
              <a:t>n</a:t>
            </a:r>
            <a:r>
              <a:rPr lang="en-IN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IN" dirty="0">
                <a:solidFill>
                  <a:schemeClr val="tx1"/>
                </a:solidFill>
                <a:effectLst/>
              </a:rPr>
              <a:t> </a:t>
            </a:r>
            <a:r>
              <a:rPr lang="en-IN" dirty="0" smtClean="0">
                <a:solidFill>
                  <a:schemeClr val="tx1"/>
                </a:solidFill>
                <a:effectLst/>
              </a:rPr>
              <a:t>) </a:t>
            </a:r>
            <a:endParaRPr lang="en-IN" baseline="30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46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Bubble sort is a simple and well-known sorting algorithm. </a:t>
            </a:r>
            <a:endParaRPr lang="en-US" sz="2800" dirty="0" smtClean="0"/>
          </a:p>
          <a:p>
            <a:pPr algn="just"/>
            <a:r>
              <a:rPr lang="en-US" sz="2800" dirty="0" smtClean="0"/>
              <a:t>Bubble </a:t>
            </a:r>
            <a:r>
              <a:rPr lang="en-US" sz="2800" dirty="0"/>
              <a:t>sort belongs to O(n</a:t>
            </a:r>
            <a:r>
              <a:rPr lang="en-US" sz="2800" baseline="30000" dirty="0"/>
              <a:t>2</a:t>
            </a:r>
            <a:r>
              <a:rPr lang="en-US" sz="2800" dirty="0"/>
              <a:t>) sorting algorithms, which makes it quite inefficient for sorting large data volumes. </a:t>
            </a:r>
            <a:endParaRPr lang="en-US" sz="2800" dirty="0" smtClean="0"/>
          </a:p>
          <a:p>
            <a:pPr algn="just"/>
            <a:r>
              <a:rPr lang="en-US" sz="2800" dirty="0" smtClean="0"/>
              <a:t>Bubble </a:t>
            </a:r>
            <a:r>
              <a:rPr lang="en-US" sz="2800" dirty="0"/>
              <a:t>sort is </a:t>
            </a:r>
            <a:r>
              <a:rPr lang="en-US" sz="2800" b="1" dirty="0"/>
              <a:t>stable</a:t>
            </a:r>
            <a:r>
              <a:rPr lang="en-US" sz="2800" dirty="0"/>
              <a:t> and </a:t>
            </a:r>
            <a:r>
              <a:rPr lang="en-US" sz="2800" b="1" dirty="0"/>
              <a:t>adaptive</a:t>
            </a:r>
            <a:r>
              <a:rPr lang="en-US" sz="2800" dirty="0"/>
              <a:t>.</a:t>
            </a:r>
          </a:p>
          <a:p>
            <a:pPr algn="just"/>
            <a:r>
              <a:rPr lang="en-US" b="1" dirty="0"/>
              <a:t>Algorithm</a:t>
            </a:r>
            <a:endParaRPr lang="en-US" dirty="0"/>
          </a:p>
          <a:p>
            <a:pPr lvl="1" algn="just"/>
            <a:r>
              <a:rPr lang="en-US" dirty="0"/>
              <a:t>Compare each pair of adjacent elements from the beginning of an array and, if they are in reversed order, swap them.</a:t>
            </a:r>
          </a:p>
          <a:p>
            <a:pPr lvl="1" algn="just"/>
            <a:r>
              <a:rPr lang="en-US" dirty="0"/>
              <a:t>If at least one swap has been done, repeat step 1.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33CF-898B-4CC2-BCA1-9A8E13C1FC4B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27235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5A2-E925-4036-B8AD-690C2DF82689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Bubble </a:t>
            </a:r>
            <a:r>
              <a:rPr lang="en-US" dirty="0" smtClean="0"/>
              <a:t>Sort </a:t>
            </a:r>
            <a:endParaRPr lang="en-US" dirty="0"/>
          </a:p>
        </p:txBody>
      </p:sp>
      <p:pic>
        <p:nvPicPr>
          <p:cNvPr id="6" name="Picture 5" descr="Bubble sort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96200" cy="551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9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9567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dirty="0" smtClean="0"/>
              <a:t>Begin</a:t>
            </a:r>
          </a:p>
          <a:p>
            <a:pPr marL="109728" indent="0">
              <a:buNone/>
            </a:pPr>
            <a:r>
              <a:rPr lang="en-IN" dirty="0" smtClean="0"/>
              <a:t>	for k </a:t>
            </a:r>
            <a:r>
              <a:rPr lang="en-IN" dirty="0"/>
              <a:t>= </a:t>
            </a:r>
            <a:r>
              <a:rPr lang="en-IN" dirty="0" smtClean="0"/>
              <a:t>1 </a:t>
            </a:r>
            <a:r>
              <a:rPr lang="en-IN" dirty="0"/>
              <a:t>to (n-1) by 1 </a:t>
            </a:r>
            <a:r>
              <a:rPr lang="en-IN" dirty="0" smtClean="0"/>
              <a:t>do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		for </a:t>
            </a:r>
            <a:r>
              <a:rPr lang="en-IN" dirty="0"/>
              <a:t>j = </a:t>
            </a:r>
            <a:r>
              <a:rPr lang="en-IN" dirty="0" smtClean="0"/>
              <a:t>0 </a:t>
            </a:r>
            <a:r>
              <a:rPr lang="en-IN" dirty="0"/>
              <a:t>to (</a:t>
            </a:r>
            <a:r>
              <a:rPr lang="en-IN" dirty="0" smtClean="0"/>
              <a:t>n-k-1</a:t>
            </a:r>
            <a:r>
              <a:rPr lang="en-IN" dirty="0"/>
              <a:t>) by 1 </a:t>
            </a:r>
            <a:r>
              <a:rPr lang="en-IN" dirty="0" smtClean="0"/>
              <a:t>do</a:t>
            </a:r>
          </a:p>
          <a:p>
            <a:pPr marL="109728" indent="0">
              <a:buNone/>
            </a:pPr>
            <a:r>
              <a:rPr lang="en-IN" dirty="0" smtClean="0"/>
              <a:t>			If ( a[j] &gt; a[j+1] ) then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				set temp = =a [j]</a:t>
            </a:r>
          </a:p>
          <a:p>
            <a:pPr marL="109728" indent="0">
              <a:buNone/>
            </a:pPr>
            <a:r>
              <a:rPr lang="en-IN" dirty="0" smtClean="0"/>
              <a:t>				set= a[j] = a [j+1]</a:t>
            </a:r>
          </a:p>
          <a:p>
            <a:pPr marL="109728" indent="0">
              <a:buNone/>
            </a:pPr>
            <a:r>
              <a:rPr lang="en-IN" dirty="0" smtClean="0"/>
              <a:t>				a[j+1]= temp</a:t>
            </a:r>
          </a:p>
          <a:p>
            <a:pPr marL="109728" indent="0">
              <a:buNone/>
            </a:pPr>
            <a:r>
              <a:rPr lang="en-IN" dirty="0" smtClean="0"/>
              <a:t>			End if</a:t>
            </a:r>
          </a:p>
          <a:p>
            <a:pPr marL="109728" indent="0">
              <a:buNone/>
            </a:pPr>
            <a:r>
              <a:rPr lang="en-IN" dirty="0" smtClean="0"/>
              <a:t>		End for </a:t>
            </a:r>
          </a:p>
          <a:p>
            <a:pPr marL="109728" indent="0">
              <a:buNone/>
            </a:pPr>
            <a:r>
              <a:rPr lang="en-IN" dirty="0" smtClean="0"/>
              <a:t>	End for </a:t>
            </a:r>
          </a:p>
          <a:p>
            <a:pPr marL="109728" indent="0">
              <a:buNone/>
            </a:pPr>
            <a:r>
              <a:rPr lang="en-IN" dirty="0" smtClean="0"/>
              <a:t>End </a:t>
            </a:r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1D0-5E61-41A6-B2DA-3433699716BB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4724400" y="4724400"/>
            <a:ext cx="4114800" cy="1600200"/>
          </a:xfrm>
          <a:prstGeom prst="rect">
            <a:avLst/>
          </a:prstGeom>
        </p:spPr>
        <p:txBody>
          <a:bodyPr vert="horz" rtlCol="0" anchor="ctr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 smtClean="0">
                <a:solidFill>
                  <a:schemeClr val="tx1"/>
                </a:solidFill>
                <a:effectLst/>
              </a:rPr>
              <a:t>Analysis</a:t>
            </a:r>
          </a:p>
          <a:p>
            <a:endParaRPr lang="en-IN" dirty="0">
              <a:solidFill>
                <a:schemeClr val="tx1"/>
              </a:solidFill>
              <a:effectLst/>
            </a:endParaRPr>
          </a:p>
          <a:p>
            <a:endParaRPr lang="en-IN" dirty="0" smtClean="0">
              <a:solidFill>
                <a:schemeClr val="tx1"/>
              </a:solidFill>
              <a:effectLst/>
            </a:endParaRP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F(n) = (n-1) +(n-2) +………+/3 +2+1 </a:t>
            </a: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= n (n-1 ) / 2</a:t>
            </a:r>
          </a:p>
          <a:p>
            <a:r>
              <a:rPr lang="en-IN" dirty="0" smtClean="0">
                <a:solidFill>
                  <a:schemeClr val="tx1"/>
                </a:solidFill>
                <a:effectLst/>
              </a:rPr>
              <a:t>= O (</a:t>
            </a:r>
            <a:r>
              <a:rPr lang="en-IN" dirty="0">
                <a:solidFill>
                  <a:schemeClr val="tx1"/>
                </a:solidFill>
                <a:effectLst/>
              </a:rPr>
              <a:t>n</a:t>
            </a:r>
            <a:r>
              <a:rPr lang="en-IN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IN" dirty="0">
                <a:solidFill>
                  <a:schemeClr val="tx1"/>
                </a:solidFill>
                <a:effectLst/>
              </a:rPr>
              <a:t> </a:t>
            </a:r>
            <a:r>
              <a:rPr lang="en-IN" dirty="0" smtClean="0">
                <a:solidFill>
                  <a:schemeClr val="tx1"/>
                </a:solidFill>
                <a:effectLst/>
              </a:rPr>
              <a:t>) </a:t>
            </a:r>
            <a:endParaRPr lang="en-IN" baseline="30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22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Insertion sort belongs to the O(n</a:t>
            </a:r>
            <a:r>
              <a:rPr lang="en-US" baseline="30000" dirty="0"/>
              <a:t>2</a:t>
            </a:r>
            <a:r>
              <a:rPr lang="en-US" dirty="0"/>
              <a:t>) sorting algorithms. </a:t>
            </a:r>
            <a:endParaRPr lang="en-US" dirty="0" smtClean="0"/>
          </a:p>
          <a:p>
            <a:pPr algn="just"/>
            <a:r>
              <a:rPr lang="en-US" dirty="0" smtClean="0"/>
              <a:t>Unlike </a:t>
            </a:r>
            <a:r>
              <a:rPr lang="en-US" dirty="0"/>
              <a:t>many sorting algorithms with quadratic complexity, it is actually applied in practice for sorting small arrays of data.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it is used to improve </a:t>
            </a:r>
            <a:r>
              <a:rPr lang="en-US" u="sng" dirty="0">
                <a:hlinkClick r:id="rId2"/>
              </a:rPr>
              <a:t>quicksort routine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Algorithm</a:t>
            </a:r>
            <a:endParaRPr lang="en-US" dirty="0"/>
          </a:p>
          <a:p>
            <a:pPr algn="just"/>
            <a:r>
              <a:rPr lang="en-US" dirty="0"/>
              <a:t>Insertion sort algorithm somewhat resembles </a:t>
            </a:r>
            <a:r>
              <a:rPr lang="en-US" u="sng" dirty="0">
                <a:hlinkClick r:id="rId3"/>
              </a:rPr>
              <a:t>selection sort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Array </a:t>
            </a:r>
            <a:r>
              <a:rPr lang="en-US" dirty="0"/>
              <a:t>is imaginary divided into two parts - sorted one and unsorted one.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beginning, sorted part contains </a:t>
            </a:r>
            <a:r>
              <a:rPr lang="en-US" b="1" dirty="0"/>
              <a:t>first element</a:t>
            </a:r>
            <a:r>
              <a:rPr lang="en-US" dirty="0"/>
              <a:t> of the array and unsorted one contains the rest.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every step, algorithm takes </a:t>
            </a:r>
            <a:r>
              <a:rPr lang="en-US" b="1" dirty="0"/>
              <a:t>first element</a:t>
            </a:r>
            <a:r>
              <a:rPr lang="en-US" dirty="0"/>
              <a:t> in the unsorted part and </a:t>
            </a:r>
            <a:r>
              <a:rPr lang="en-US" b="1" dirty="0"/>
              <a:t>inserts</a:t>
            </a:r>
            <a:r>
              <a:rPr lang="en-US" dirty="0"/>
              <a:t> it to the right place of the sorted one.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unsorted part becomes </a:t>
            </a:r>
            <a:r>
              <a:rPr lang="en-US" b="1" dirty="0"/>
              <a:t>empty</a:t>
            </a:r>
            <a:r>
              <a:rPr lang="en-US" dirty="0"/>
              <a:t>, algorithm </a:t>
            </a:r>
            <a:r>
              <a:rPr lang="en-US" i="1" dirty="0"/>
              <a:t>stops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96F-BFD5-4758-A636-180F4F86D4CE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</a:t>
            </a:r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7245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541</TotalTime>
  <Words>338</Words>
  <Application>Microsoft Office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Sorting Techniques </vt:lpstr>
      <vt:lpstr>Sorting</vt:lpstr>
      <vt:lpstr>Selection Sort</vt:lpstr>
      <vt:lpstr>Selection Sort </vt:lpstr>
      <vt:lpstr>Selection Sort</vt:lpstr>
      <vt:lpstr>Bubble Sort</vt:lpstr>
      <vt:lpstr>Bubble Sort </vt:lpstr>
      <vt:lpstr>Bubble Sort</vt:lpstr>
      <vt:lpstr>Insertion Sort</vt:lpstr>
      <vt:lpstr>Insertion Sort</vt:lpstr>
      <vt:lpstr>Insertion Sort</vt:lpstr>
      <vt:lpstr>PowerPoint Presentation</vt:lpstr>
    </vt:vector>
  </TitlesOfParts>
  <Company>IBRICT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Ms. E. Anupriya</dc:creator>
  <cp:lastModifiedBy>ASHISH SETH</cp:lastModifiedBy>
  <cp:revision>58</cp:revision>
  <cp:lastPrinted>2013-10-02T11:37:47Z</cp:lastPrinted>
  <dcterms:created xsi:type="dcterms:W3CDTF">2013-09-17T07:08:14Z</dcterms:created>
  <dcterms:modified xsi:type="dcterms:W3CDTF">2019-09-18T05:40:06Z</dcterms:modified>
</cp:coreProperties>
</file>