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87" r:id="rId7"/>
    <p:sldId id="261" r:id="rId8"/>
    <p:sldId id="262" r:id="rId9"/>
    <p:sldId id="263" r:id="rId10"/>
    <p:sldId id="264" r:id="rId11"/>
    <p:sldId id="265" r:id="rId12"/>
    <p:sldId id="267" r:id="rId13"/>
    <p:sldId id="271" r:id="rId14"/>
    <p:sldId id="275" r:id="rId15"/>
    <p:sldId id="270" r:id="rId16"/>
    <p:sldId id="269" r:id="rId17"/>
    <p:sldId id="272" r:id="rId18"/>
    <p:sldId id="277" r:id="rId19"/>
    <p:sldId id="278" r:id="rId20"/>
    <p:sldId id="273" r:id="rId21"/>
    <p:sldId id="28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2E863-633E-441D-8A96-4951BC8DDF6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79752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2E863-633E-441D-8A96-4951BC8DDF6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36457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2E863-633E-441D-8A96-4951BC8DDF6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840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2E863-633E-441D-8A96-4951BC8DDF6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18171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2E863-633E-441D-8A96-4951BC8DDF6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96471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2E863-633E-441D-8A96-4951BC8DDF69}"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46318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2E863-633E-441D-8A96-4951BC8DDF69}"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3256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2E863-633E-441D-8A96-4951BC8DDF69}"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72872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2E863-633E-441D-8A96-4951BC8DDF69}"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97100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2E863-633E-441D-8A96-4951BC8DDF69}"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66838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2E863-633E-441D-8A96-4951BC8DDF69}"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228043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2E863-633E-441D-8A96-4951BC8DDF69}" type="datetimeFigureOut">
              <a:rPr lang="en-US" smtClean="0"/>
              <a:t>10/11/2020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8FC1E-159D-4173-8735-F46233B84261}" type="slidenum">
              <a:rPr lang="en-US" smtClean="0"/>
              <a:t>‹#›</a:t>
            </a:fld>
            <a:endParaRPr lang="en-US"/>
          </a:p>
        </p:txBody>
      </p:sp>
    </p:spTree>
    <p:extLst>
      <p:ext uri="{BB962C8B-B14F-4D97-AF65-F5344CB8AC3E}">
        <p14:creationId xmlns:p14="http://schemas.microsoft.com/office/powerpoint/2010/main" val="208156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FF0000"/>
                </a:solidFill>
                <a:latin typeface="Times New Roman" pitchFamily="18" charset="0"/>
                <a:cs typeface="Times New Roman" pitchFamily="18" charset="0"/>
              </a:rPr>
              <a:t>Linked List</a:t>
            </a:r>
            <a:endParaRPr lang="en-US" sz="5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72562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487362"/>
          </a:xfrm>
        </p:spPr>
        <p:txBody>
          <a:bodyPr>
            <a:normAutofit fontScale="90000"/>
          </a:bodyPr>
          <a:lstStyle/>
          <a:p>
            <a:r>
              <a:rPr lang="en-US" altLang="zh-CN" sz="2800" b="1" dirty="0" smtClean="0">
                <a:solidFill>
                  <a:srgbClr val="FF0000"/>
                </a:solidFill>
                <a:latin typeface="Times New Roman" pitchFamily="18" charset="0"/>
                <a:ea typeface="宋体" pitchFamily="2" charset="-122"/>
                <a:cs typeface="Times New Roman" pitchFamily="18" charset="0"/>
              </a:rPr>
              <a:t>A Simple Linked List Class</a:t>
            </a:r>
          </a:p>
        </p:txBody>
      </p:sp>
      <p:sp>
        <p:nvSpPr>
          <p:cNvPr id="7171" name="Rectangle 3"/>
          <p:cNvSpPr>
            <a:spLocks noGrp="1" noChangeArrowheads="1"/>
          </p:cNvSpPr>
          <p:nvPr>
            <p:ph type="body" idx="1"/>
          </p:nvPr>
        </p:nvSpPr>
        <p:spPr>
          <a:xfrm>
            <a:off x="682360" y="914400"/>
            <a:ext cx="7848600" cy="1752600"/>
          </a:xfrm>
        </p:spPr>
        <p:txBody>
          <a:bodyPr>
            <a:normAutofit fontScale="77500" lnSpcReduction="20000"/>
          </a:bodyPr>
          <a:lstStyle/>
          <a:p>
            <a:pPr marL="0" indent="0">
              <a:lnSpc>
                <a:spcPct val="90000"/>
              </a:lnSpc>
              <a:buFont typeface="Monotype Sorts" pitchFamily="2" charset="2"/>
              <a:buNone/>
            </a:pPr>
            <a:r>
              <a:rPr lang="en-US" altLang="zh-CN" sz="2400" dirty="0" smtClean="0">
                <a:latin typeface="Times New Roman" pitchFamily="18" charset="0"/>
                <a:ea typeface="宋体" pitchFamily="2" charset="-122"/>
                <a:cs typeface="Times New Roman" pitchFamily="18" charset="0"/>
              </a:rPr>
              <a:t>Declare List, which contains</a:t>
            </a:r>
          </a:p>
          <a:p>
            <a:pPr marL="0" indent="0">
              <a:lnSpc>
                <a:spcPct val="90000"/>
              </a:lnSpc>
              <a:buFont typeface="Monotype Sorts" pitchFamily="2" charset="2"/>
              <a:buNone/>
            </a:pPr>
            <a:endParaRPr lang="en-US" altLang="zh-CN" sz="2400" dirty="0" smtClean="0">
              <a:latin typeface="Times New Roman" pitchFamily="18" charset="0"/>
              <a:ea typeface="宋体" pitchFamily="2" charset="-122"/>
              <a:cs typeface="Times New Roman" pitchFamily="18" charset="0"/>
            </a:endParaRPr>
          </a:p>
          <a:p>
            <a:pPr lvl="1">
              <a:lnSpc>
                <a:spcPct val="90000"/>
              </a:lnSpc>
            </a:pPr>
            <a:r>
              <a:rPr lang="en-US" altLang="zh-CN" sz="2600" dirty="0" smtClean="0">
                <a:latin typeface="Times New Roman" pitchFamily="18" charset="0"/>
                <a:ea typeface="宋体" pitchFamily="2" charset="-122"/>
                <a:cs typeface="Times New Roman" pitchFamily="18" charset="0"/>
              </a:rPr>
              <a:t>head: a pointer to the first node in the list. </a:t>
            </a:r>
          </a:p>
          <a:p>
            <a:pPr lvl="1">
              <a:lnSpc>
                <a:spcPct val="90000"/>
              </a:lnSpc>
              <a:buFont typeface="Monotype Sorts" pitchFamily="2" charset="2"/>
              <a:buNone/>
            </a:pPr>
            <a:r>
              <a:rPr lang="en-US" altLang="zh-CN" sz="2600" dirty="0" smtClean="0">
                <a:latin typeface="Times New Roman" pitchFamily="18" charset="0"/>
                <a:ea typeface="宋体" pitchFamily="2" charset="-122"/>
                <a:cs typeface="Times New Roman" pitchFamily="18" charset="0"/>
              </a:rPr>
              <a:t>    Since the list is empty initially, head is set to NULL</a:t>
            </a:r>
          </a:p>
          <a:p>
            <a:pPr lvl="1">
              <a:lnSpc>
                <a:spcPct val="90000"/>
              </a:lnSpc>
              <a:buFont typeface="Monotype Sorts" pitchFamily="2" charset="2"/>
              <a:buNone/>
            </a:pPr>
            <a:endParaRPr lang="en-US" altLang="zh-CN" sz="2600" dirty="0" smtClean="0">
              <a:latin typeface="Times New Roman" pitchFamily="18" charset="0"/>
              <a:ea typeface="宋体" pitchFamily="2" charset="-122"/>
              <a:cs typeface="Times New Roman" pitchFamily="18" charset="0"/>
            </a:endParaRPr>
          </a:p>
          <a:p>
            <a:pPr lvl="1">
              <a:lnSpc>
                <a:spcPct val="90000"/>
              </a:lnSpc>
            </a:pPr>
            <a:r>
              <a:rPr lang="en-US" altLang="zh-CN" sz="2600" dirty="0" smtClean="0">
                <a:latin typeface="Times New Roman" pitchFamily="18" charset="0"/>
                <a:ea typeface="宋体" pitchFamily="2" charset="-122"/>
                <a:cs typeface="Times New Roman" pitchFamily="18" charset="0"/>
              </a:rPr>
              <a:t>Operations on List</a:t>
            </a:r>
          </a:p>
        </p:txBody>
      </p:sp>
      <p:sp>
        <p:nvSpPr>
          <p:cNvPr id="16459" name="Rectangle 75"/>
          <p:cNvSpPr>
            <a:spLocks noChangeArrowheads="1"/>
          </p:cNvSpPr>
          <p:nvPr/>
        </p:nvSpPr>
        <p:spPr bwMode="auto">
          <a:xfrm>
            <a:off x="304800" y="2877979"/>
            <a:ext cx="8267700" cy="3046988"/>
          </a:xfrm>
          <a:prstGeom prst="rect">
            <a:avLst/>
          </a:prstGeom>
          <a:solidFill>
            <a:schemeClr val="accent4">
              <a:lumMod val="75000"/>
            </a:schemeClr>
          </a:solidFill>
          <a:ln>
            <a:noFill/>
          </a:ln>
          <a:effectLst/>
        </p:spPr>
        <p:txBody>
          <a:bodyPr wrap="square" anchor="ctr">
            <a:spAutoFit/>
          </a:bodyPr>
          <a:lstStyle/>
          <a:p>
            <a:pPr eaLnBrk="1" hangingPunct="1">
              <a:spcBef>
                <a:spcPct val="0"/>
              </a:spcBef>
              <a:buClrTx/>
              <a:buSzTx/>
              <a:buFontTx/>
              <a:buNone/>
            </a:pPr>
            <a:r>
              <a:rPr lang="en-US" altLang="zh-CN" sz="2400" b="0" dirty="0">
                <a:solidFill>
                  <a:srgbClr val="FFFF00"/>
                </a:solidFill>
                <a:latin typeface="Courier New" pitchFamily="49" charset="0"/>
                <a:ea typeface="宋体" pitchFamily="2" charset="-122"/>
              </a:rPr>
              <a:t>class</a:t>
            </a:r>
            <a:r>
              <a:rPr lang="en-US" altLang="zh-CN" sz="2400" b="0" dirty="0">
                <a:solidFill>
                  <a:srgbClr val="FFFFFF"/>
                </a:solidFill>
                <a:latin typeface="Courier New" pitchFamily="49" charset="0"/>
                <a:ea typeface="宋体" pitchFamily="2" charset="-122"/>
              </a:rPr>
              <a:t> List {</a:t>
            </a:r>
          </a:p>
          <a:p>
            <a:pPr eaLnBrk="1" hangingPunct="1">
              <a:spcBef>
                <a:spcPct val="0"/>
              </a:spcBef>
              <a:buClrTx/>
              <a:buSzTx/>
              <a:buFontTx/>
              <a:buNone/>
            </a:pPr>
            <a:r>
              <a:rPr lang="en-US" altLang="zh-CN" sz="2400" b="0" dirty="0">
                <a:solidFill>
                  <a:srgbClr val="FFFF00"/>
                </a:solidFill>
                <a:latin typeface="Courier New" pitchFamily="49" charset="0"/>
                <a:ea typeface="宋体" pitchFamily="2" charset="-122"/>
              </a:rPr>
              <a:t>public</a:t>
            </a:r>
            <a:r>
              <a:rPr lang="en-US" altLang="zh-CN" sz="2400" b="0" dirty="0">
                <a:solidFill>
                  <a:srgbClr val="FFFFFF"/>
                </a:solidFill>
                <a:latin typeface="Courier New" pitchFamily="49" charset="0"/>
                <a:ea typeface="宋体" pitchFamily="2" charset="-122"/>
              </a:rPr>
              <a:t>:</a:t>
            </a:r>
          </a:p>
          <a:p>
            <a:pPr eaLnBrk="1" hangingPunct="1">
              <a:spcBef>
                <a:spcPct val="0"/>
              </a:spcBef>
              <a:buClrTx/>
              <a:buSzTx/>
              <a:buFontTx/>
              <a:buNone/>
            </a:pPr>
            <a:r>
              <a:rPr lang="en-US" altLang="zh-CN" sz="2400" b="0" dirty="0">
                <a:solidFill>
                  <a:srgbClr val="FFFFFF"/>
                </a:solidFill>
                <a:latin typeface="Courier New" pitchFamily="49" charset="0"/>
                <a:ea typeface="宋体" pitchFamily="2" charset="-122"/>
              </a:rPr>
              <a:t>	List(</a:t>
            </a:r>
            <a:r>
              <a:rPr lang="en-US" altLang="zh-CN" sz="2400" b="0" dirty="0">
                <a:solidFill>
                  <a:srgbClr val="FFFF00"/>
                </a:solidFill>
                <a:latin typeface="Courier New" pitchFamily="49" charset="0"/>
                <a:ea typeface="宋体" pitchFamily="2" charset="-122"/>
              </a:rPr>
              <a:t>void</a:t>
            </a:r>
            <a:r>
              <a:rPr lang="en-US" altLang="zh-CN" sz="2400" b="0" dirty="0">
                <a:solidFill>
                  <a:srgbClr val="FFFFFF"/>
                </a:solidFill>
                <a:latin typeface="Courier New" pitchFamily="49" charset="0"/>
                <a:ea typeface="宋体" pitchFamily="2" charset="-122"/>
              </a:rPr>
              <a:t>) </a:t>
            </a:r>
            <a:r>
              <a:rPr lang="en-US" altLang="zh-CN" sz="2400" b="0" dirty="0" smtClean="0">
                <a:solidFill>
                  <a:srgbClr val="FFFFFF"/>
                </a:solidFill>
                <a:latin typeface="Courier New" pitchFamily="49" charset="0"/>
                <a:ea typeface="宋体" pitchFamily="2" charset="-122"/>
              </a:rPr>
              <a:t>{head </a:t>
            </a:r>
            <a:r>
              <a:rPr lang="en-US" altLang="zh-CN" sz="2400" b="0" dirty="0">
                <a:solidFill>
                  <a:srgbClr val="FFFFFF"/>
                </a:solidFill>
                <a:latin typeface="Courier New" pitchFamily="49" charset="0"/>
                <a:ea typeface="宋体" pitchFamily="2" charset="-122"/>
              </a:rPr>
              <a:t>= NULL</a:t>
            </a:r>
            <a:r>
              <a:rPr lang="en-US" altLang="zh-CN" sz="2400" b="0" dirty="0" smtClean="0">
                <a:solidFill>
                  <a:srgbClr val="FFFFFF"/>
                </a:solidFill>
                <a:latin typeface="Courier New" pitchFamily="49" charset="0"/>
                <a:ea typeface="宋体" pitchFamily="2" charset="-122"/>
              </a:rPr>
              <a:t>;}</a:t>
            </a:r>
            <a:r>
              <a:rPr lang="en-US" altLang="zh-CN" sz="2400" b="0" dirty="0">
                <a:solidFill>
                  <a:srgbClr val="FFFFFF"/>
                </a:solidFill>
                <a:latin typeface="Courier New" pitchFamily="49" charset="0"/>
                <a:ea typeface="宋体" pitchFamily="2" charset="-122"/>
              </a:rPr>
              <a:t>	</a:t>
            </a:r>
            <a:r>
              <a:rPr lang="en-US" altLang="zh-CN" sz="2400" b="0" dirty="0">
                <a:solidFill>
                  <a:srgbClr val="00FF00"/>
                </a:solidFill>
                <a:latin typeface="Courier New" pitchFamily="49" charset="0"/>
                <a:ea typeface="宋体" pitchFamily="2" charset="-122"/>
              </a:rPr>
              <a:t>// constructor</a:t>
            </a:r>
          </a:p>
          <a:p>
            <a:pPr eaLnBrk="1" hangingPunct="1">
              <a:spcBef>
                <a:spcPct val="0"/>
              </a:spcBef>
              <a:buClrTx/>
              <a:buSzTx/>
              <a:buFontTx/>
              <a:buNone/>
            </a:pPr>
            <a:r>
              <a:rPr lang="en-US" altLang="zh-CN" sz="2400" b="0" dirty="0">
                <a:solidFill>
                  <a:srgbClr val="FFFFFF"/>
                </a:solidFill>
                <a:latin typeface="Courier New" pitchFamily="49" charset="0"/>
                <a:ea typeface="宋体" pitchFamily="2" charset="-122"/>
              </a:rPr>
              <a:t>	~List(</a:t>
            </a:r>
            <a:r>
              <a:rPr lang="en-US" altLang="zh-CN" sz="2400" b="0" dirty="0">
                <a:solidFill>
                  <a:srgbClr val="FFFF00"/>
                </a:solidFill>
                <a:latin typeface="Courier New" pitchFamily="49" charset="0"/>
                <a:ea typeface="宋体" pitchFamily="2" charset="-122"/>
              </a:rPr>
              <a:t>void</a:t>
            </a:r>
            <a:r>
              <a:rPr lang="en-US" altLang="zh-CN" sz="2400" b="0" dirty="0">
                <a:solidFill>
                  <a:srgbClr val="FFFFFF"/>
                </a:solidFill>
                <a:latin typeface="Courier New" pitchFamily="49" charset="0"/>
                <a:ea typeface="宋体" pitchFamily="2" charset="-122"/>
              </a:rPr>
              <a:t>);		</a:t>
            </a:r>
            <a:r>
              <a:rPr lang="en-US" altLang="zh-CN" sz="2400" dirty="0">
                <a:solidFill>
                  <a:srgbClr val="FFFFFF"/>
                </a:solidFill>
                <a:latin typeface="Courier New" pitchFamily="49" charset="0"/>
                <a:ea typeface="宋体" pitchFamily="2" charset="-122"/>
              </a:rPr>
              <a:t>	</a:t>
            </a:r>
            <a:r>
              <a:rPr lang="en-US" altLang="zh-CN" sz="2400" b="0" dirty="0" smtClean="0">
                <a:solidFill>
                  <a:srgbClr val="00FF00"/>
                </a:solidFill>
                <a:latin typeface="Courier New" pitchFamily="49" charset="0"/>
                <a:ea typeface="宋体" pitchFamily="2" charset="-122"/>
              </a:rPr>
              <a:t>// </a:t>
            </a:r>
            <a:r>
              <a:rPr lang="en-US" altLang="zh-CN" sz="2400" b="0" dirty="0">
                <a:solidFill>
                  <a:srgbClr val="00FF00"/>
                </a:solidFill>
                <a:latin typeface="Courier New" pitchFamily="49" charset="0"/>
                <a:ea typeface="宋体" pitchFamily="2" charset="-122"/>
              </a:rPr>
              <a:t>destructor</a:t>
            </a:r>
          </a:p>
          <a:p>
            <a:pPr eaLnBrk="1" hangingPunct="1">
              <a:spcBef>
                <a:spcPct val="0"/>
              </a:spcBef>
              <a:buClrTx/>
              <a:buSzTx/>
              <a:buFontTx/>
              <a:buNone/>
            </a:pPr>
            <a:endParaRPr lang="en-US" altLang="zh-CN" sz="2400" b="0" dirty="0">
              <a:solidFill>
                <a:srgbClr val="00FF00"/>
              </a:solidFill>
              <a:latin typeface="Courier New" pitchFamily="49" charset="0"/>
              <a:ea typeface="宋体" pitchFamily="2" charset="-122"/>
            </a:endParaRPr>
          </a:p>
          <a:p>
            <a:pPr eaLnBrk="1" hangingPunct="1">
              <a:spcBef>
                <a:spcPct val="0"/>
              </a:spcBef>
              <a:buClrTx/>
              <a:buSzTx/>
              <a:buFontTx/>
              <a:buNone/>
            </a:pPr>
            <a:r>
              <a:rPr lang="en-US" altLang="zh-CN" sz="2400" b="0" dirty="0">
                <a:solidFill>
                  <a:srgbClr val="FFFFFF"/>
                </a:solidFill>
                <a:latin typeface="Courier New" pitchFamily="49" charset="0"/>
                <a:ea typeface="宋体" pitchFamily="2" charset="-122"/>
              </a:rPr>
              <a:t>	</a:t>
            </a:r>
            <a:r>
              <a:rPr lang="en-US" altLang="zh-CN" sz="2400" b="0" dirty="0" smtClean="0">
                <a:solidFill>
                  <a:srgbClr val="FFFF00"/>
                </a:solidFill>
                <a:latin typeface="Courier New" pitchFamily="49" charset="0"/>
                <a:ea typeface="宋体" pitchFamily="2" charset="-122"/>
              </a:rPr>
              <a:t>private</a:t>
            </a:r>
            <a:r>
              <a:rPr lang="en-US" altLang="zh-CN" sz="2400" b="0" dirty="0">
                <a:solidFill>
                  <a:srgbClr val="FFFFFF"/>
                </a:solidFill>
                <a:latin typeface="Courier New" pitchFamily="49" charset="0"/>
                <a:ea typeface="宋体" pitchFamily="2" charset="-122"/>
              </a:rPr>
              <a:t>:</a:t>
            </a:r>
          </a:p>
          <a:p>
            <a:pPr eaLnBrk="1" hangingPunct="1">
              <a:spcBef>
                <a:spcPct val="0"/>
              </a:spcBef>
              <a:buClrTx/>
              <a:buSzTx/>
              <a:buFontTx/>
              <a:buNone/>
            </a:pPr>
            <a:r>
              <a:rPr lang="en-US" altLang="zh-CN" sz="2400" b="0" dirty="0">
                <a:solidFill>
                  <a:srgbClr val="FFFFFF"/>
                </a:solidFill>
                <a:latin typeface="Courier New" pitchFamily="49" charset="0"/>
                <a:ea typeface="宋体" pitchFamily="2" charset="-122"/>
              </a:rPr>
              <a:t>	Node* head;</a:t>
            </a:r>
          </a:p>
          <a:p>
            <a:pPr eaLnBrk="1" hangingPunct="1">
              <a:spcBef>
                <a:spcPct val="0"/>
              </a:spcBef>
              <a:buClrTx/>
              <a:buSzTx/>
              <a:buFontTx/>
              <a:buNone/>
            </a:pPr>
            <a:r>
              <a:rPr lang="en-US" altLang="zh-CN" sz="2400" b="0" dirty="0">
                <a:solidFill>
                  <a:srgbClr val="FFFFFF"/>
                </a:solidFill>
                <a:latin typeface="Courier New" pitchFamily="49" charset="0"/>
                <a:ea typeface="宋体" pitchFamily="2" charset="-122"/>
              </a:rPr>
              <a:t>};</a:t>
            </a:r>
          </a:p>
        </p:txBody>
      </p:sp>
    </p:spTree>
    <p:extLst>
      <p:ext uri="{BB962C8B-B14F-4D97-AF65-F5344CB8AC3E}">
        <p14:creationId xmlns:p14="http://schemas.microsoft.com/office/powerpoint/2010/main" val="1941017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59">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45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411162"/>
          </a:xfrm>
        </p:spPr>
        <p:txBody>
          <a:bodyPr>
            <a:normAutofit fontScale="90000"/>
          </a:bodyPr>
          <a:lstStyle/>
          <a:p>
            <a:r>
              <a:rPr lang="en-US" altLang="zh-CN" sz="3200" b="1" dirty="0" smtClean="0">
                <a:solidFill>
                  <a:srgbClr val="FF0000"/>
                </a:solidFill>
                <a:latin typeface="Times New Roman" pitchFamily="18" charset="0"/>
                <a:ea typeface="宋体" pitchFamily="2" charset="-122"/>
                <a:cs typeface="Times New Roman" pitchFamily="18" charset="0"/>
              </a:rPr>
              <a:t>A Simple Linked List Class </a:t>
            </a:r>
          </a:p>
        </p:txBody>
      </p:sp>
      <p:sp>
        <p:nvSpPr>
          <p:cNvPr id="8195" name="Rectangle 3"/>
          <p:cNvSpPr>
            <a:spLocks noGrp="1" noChangeArrowheads="1"/>
          </p:cNvSpPr>
          <p:nvPr>
            <p:ph type="body" idx="1"/>
          </p:nvPr>
        </p:nvSpPr>
        <p:spPr>
          <a:xfrm>
            <a:off x="152400" y="914400"/>
            <a:ext cx="8610600" cy="5181600"/>
          </a:xfrm>
        </p:spPr>
        <p:txBody>
          <a:bodyPr>
            <a:normAutofit lnSpcReduction="10000"/>
          </a:bodyPr>
          <a:lstStyle/>
          <a:p>
            <a:pPr marL="0" indent="0" algn="just">
              <a:buFont typeface="Monotype Sorts" pitchFamily="2" charset="2"/>
              <a:buNone/>
            </a:pPr>
            <a:r>
              <a:rPr lang="en-US" altLang="zh-CN" dirty="0" smtClean="0">
                <a:latin typeface="Times New Roman" pitchFamily="18" charset="0"/>
                <a:ea typeface="宋体" pitchFamily="2" charset="-122"/>
                <a:cs typeface="Times New Roman" pitchFamily="18" charset="0"/>
              </a:rPr>
              <a:t>Operations of List</a:t>
            </a:r>
          </a:p>
          <a:p>
            <a:pPr lvl="1" algn="just"/>
            <a:r>
              <a:rPr lang="en-US" altLang="zh-CN" b="1" dirty="0" err="1" smtClean="0">
                <a:latin typeface="Times New Roman" pitchFamily="18" charset="0"/>
                <a:ea typeface="宋体" pitchFamily="2" charset="-122"/>
                <a:cs typeface="Times New Roman" pitchFamily="18" charset="0"/>
              </a:rPr>
              <a:t>IsEmpty</a:t>
            </a:r>
            <a:r>
              <a:rPr lang="en-US" altLang="zh-CN" b="1" dirty="0" smtClean="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determine whether or not the list is empty</a:t>
            </a:r>
          </a:p>
          <a:p>
            <a:pPr lvl="1" algn="just"/>
            <a:endParaRPr lang="en-US" altLang="zh-CN" dirty="0" smtClean="0">
              <a:latin typeface="Times New Roman" pitchFamily="18" charset="0"/>
              <a:ea typeface="宋体" pitchFamily="2" charset="-122"/>
              <a:cs typeface="Times New Roman" pitchFamily="18" charset="0"/>
            </a:endParaRPr>
          </a:p>
          <a:p>
            <a:pPr lvl="1" algn="just"/>
            <a:r>
              <a:rPr lang="en-US" altLang="zh-CN" b="1" dirty="0" err="1" smtClean="0">
                <a:latin typeface="Times New Roman" pitchFamily="18" charset="0"/>
                <a:ea typeface="宋体" pitchFamily="2" charset="-122"/>
                <a:cs typeface="Times New Roman" pitchFamily="18" charset="0"/>
              </a:rPr>
              <a:t>InsertNode</a:t>
            </a:r>
            <a:r>
              <a:rPr lang="en-US" altLang="zh-CN" dirty="0" smtClean="0">
                <a:latin typeface="Times New Roman" pitchFamily="18" charset="0"/>
                <a:ea typeface="宋体" pitchFamily="2" charset="-122"/>
                <a:cs typeface="Times New Roman" pitchFamily="18" charset="0"/>
              </a:rPr>
              <a:t>: insert a new node at a particular position</a:t>
            </a:r>
          </a:p>
          <a:p>
            <a:pPr lvl="1" algn="just"/>
            <a:endParaRPr lang="en-US" altLang="zh-CN" dirty="0" smtClean="0">
              <a:latin typeface="Times New Roman" pitchFamily="18" charset="0"/>
              <a:ea typeface="宋体" pitchFamily="2" charset="-122"/>
              <a:cs typeface="Times New Roman" pitchFamily="18" charset="0"/>
            </a:endParaRPr>
          </a:p>
          <a:p>
            <a:pPr lvl="1" algn="just"/>
            <a:r>
              <a:rPr lang="en-US" altLang="zh-CN" b="1" dirty="0" err="1" smtClean="0">
                <a:latin typeface="Times New Roman" pitchFamily="18" charset="0"/>
                <a:ea typeface="宋体" pitchFamily="2" charset="-122"/>
                <a:cs typeface="Times New Roman" pitchFamily="18" charset="0"/>
              </a:rPr>
              <a:t>FindNode</a:t>
            </a:r>
            <a:r>
              <a:rPr lang="en-US" altLang="zh-CN" dirty="0" smtClean="0">
                <a:latin typeface="Times New Roman" pitchFamily="18" charset="0"/>
                <a:ea typeface="宋体" pitchFamily="2" charset="-122"/>
                <a:cs typeface="Times New Roman" pitchFamily="18" charset="0"/>
              </a:rPr>
              <a:t>: find a node with a given value</a:t>
            </a:r>
          </a:p>
          <a:p>
            <a:pPr lvl="1" algn="just"/>
            <a:endParaRPr lang="en-US" altLang="zh-CN" dirty="0" smtClean="0">
              <a:latin typeface="Times New Roman" pitchFamily="18" charset="0"/>
              <a:ea typeface="宋体" pitchFamily="2" charset="-122"/>
              <a:cs typeface="Times New Roman" pitchFamily="18" charset="0"/>
            </a:endParaRPr>
          </a:p>
          <a:p>
            <a:pPr lvl="1" algn="just"/>
            <a:r>
              <a:rPr lang="en-US" altLang="zh-CN" b="1" dirty="0" err="1" smtClean="0">
                <a:latin typeface="Times New Roman" pitchFamily="18" charset="0"/>
                <a:ea typeface="宋体" pitchFamily="2" charset="-122"/>
                <a:cs typeface="Times New Roman" pitchFamily="18" charset="0"/>
              </a:rPr>
              <a:t>DeleteNode</a:t>
            </a:r>
            <a:r>
              <a:rPr lang="en-US" altLang="zh-CN" dirty="0" smtClean="0">
                <a:latin typeface="Times New Roman" pitchFamily="18" charset="0"/>
                <a:ea typeface="宋体" pitchFamily="2" charset="-122"/>
                <a:cs typeface="Times New Roman" pitchFamily="18" charset="0"/>
              </a:rPr>
              <a:t>: delete a node with a given value</a:t>
            </a:r>
          </a:p>
          <a:p>
            <a:pPr lvl="1" algn="just"/>
            <a:endParaRPr lang="en-US" altLang="zh-CN" dirty="0" smtClean="0">
              <a:latin typeface="Times New Roman" pitchFamily="18" charset="0"/>
              <a:ea typeface="宋体" pitchFamily="2" charset="-122"/>
              <a:cs typeface="Times New Roman" pitchFamily="18" charset="0"/>
            </a:endParaRPr>
          </a:p>
          <a:p>
            <a:pPr lvl="1" algn="just"/>
            <a:r>
              <a:rPr lang="en-US" altLang="zh-CN" b="1" dirty="0" err="1" smtClean="0">
                <a:latin typeface="Times New Roman" pitchFamily="18" charset="0"/>
                <a:ea typeface="宋体" pitchFamily="2" charset="-122"/>
                <a:cs typeface="Times New Roman" pitchFamily="18" charset="0"/>
              </a:rPr>
              <a:t>DisplayList</a:t>
            </a:r>
            <a:r>
              <a:rPr lang="en-US" altLang="zh-CN" dirty="0" smtClean="0">
                <a:latin typeface="Times New Roman" pitchFamily="18" charset="0"/>
                <a:ea typeface="宋体" pitchFamily="2" charset="-122"/>
                <a:cs typeface="Times New Roman" pitchFamily="18" charset="0"/>
              </a:rPr>
              <a:t>: print all the nodes in the list</a:t>
            </a:r>
          </a:p>
        </p:txBody>
      </p:sp>
    </p:spTree>
    <p:extLst>
      <p:ext uri="{BB962C8B-B14F-4D97-AF65-F5344CB8AC3E}">
        <p14:creationId xmlns:p14="http://schemas.microsoft.com/office/powerpoint/2010/main" val="4030095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411162"/>
          </a:xfrm>
        </p:spPr>
        <p:txBody>
          <a:bodyPr>
            <a:normAutofit fontScale="90000"/>
          </a:bodyPr>
          <a:lstStyle/>
          <a:p>
            <a:r>
              <a:rPr lang="en-US" altLang="zh-CN" sz="3200" b="1" dirty="0" smtClean="0">
                <a:solidFill>
                  <a:srgbClr val="FF0000"/>
                </a:solidFill>
                <a:latin typeface="Times New Roman" pitchFamily="18" charset="0"/>
                <a:ea typeface="宋体" pitchFamily="2" charset="-122"/>
                <a:cs typeface="Times New Roman" pitchFamily="18" charset="0"/>
              </a:rPr>
              <a:t>Inserting a new node</a:t>
            </a:r>
          </a:p>
        </p:txBody>
      </p:sp>
      <p:sp>
        <p:nvSpPr>
          <p:cNvPr id="37891" name="Rectangle 3"/>
          <p:cNvSpPr>
            <a:spLocks noGrp="1" noChangeArrowheads="1"/>
          </p:cNvSpPr>
          <p:nvPr>
            <p:ph type="body" idx="1"/>
          </p:nvPr>
        </p:nvSpPr>
        <p:spPr>
          <a:xfrm>
            <a:off x="228600" y="914400"/>
            <a:ext cx="8534400" cy="5105400"/>
          </a:xfrm>
        </p:spPr>
        <p:txBody>
          <a:bodyPr>
            <a:normAutofit lnSpcReduction="10000"/>
          </a:bodyPr>
          <a:lstStyle/>
          <a:p>
            <a:pPr marL="533400" indent="-533400" algn="just"/>
            <a:r>
              <a:rPr lang="en-US" altLang="zh-CN" dirty="0" smtClean="0">
                <a:latin typeface="Times New Roman" pitchFamily="18" charset="0"/>
                <a:ea typeface="宋体" pitchFamily="2" charset="-122"/>
                <a:cs typeface="Times New Roman" pitchFamily="18" charset="0"/>
              </a:rPr>
              <a:t>Possible cases of </a:t>
            </a:r>
            <a:r>
              <a:rPr lang="en-US" altLang="zh-CN" dirty="0" err="1" smtClean="0">
                <a:latin typeface="Times New Roman" pitchFamily="18" charset="0"/>
                <a:ea typeface="宋体" pitchFamily="2" charset="-122"/>
                <a:cs typeface="Times New Roman" pitchFamily="18" charset="0"/>
              </a:rPr>
              <a:t>InsertNode</a:t>
            </a:r>
            <a:endParaRPr lang="en-US" altLang="zh-CN" dirty="0" smtClean="0">
              <a:latin typeface="Times New Roman" pitchFamily="18" charset="0"/>
              <a:ea typeface="宋体" pitchFamily="2" charset="-122"/>
              <a:cs typeface="Times New Roman" pitchFamily="18" charset="0"/>
            </a:endParaRPr>
          </a:p>
          <a:p>
            <a:pPr marL="914400" lvl="1" indent="-457200" algn="just">
              <a:buFont typeface="Monotype Sorts" pitchFamily="2" charset="2"/>
              <a:buAutoNum type="arabicPeriod"/>
            </a:pPr>
            <a:r>
              <a:rPr lang="en-US" altLang="zh-CN" dirty="0" smtClean="0">
                <a:latin typeface="Times New Roman" pitchFamily="18" charset="0"/>
                <a:ea typeface="宋体" pitchFamily="2" charset="-122"/>
                <a:cs typeface="Times New Roman" pitchFamily="18" charset="0"/>
              </a:rPr>
              <a:t>Insert into an empty list</a:t>
            </a:r>
          </a:p>
          <a:p>
            <a:pPr marL="914400" lvl="1" indent="-457200" algn="just">
              <a:buFont typeface="Monotype Sorts" pitchFamily="2" charset="2"/>
              <a:buAutoNum type="arabicPeriod"/>
            </a:pPr>
            <a:r>
              <a:rPr lang="en-US" altLang="zh-CN" dirty="0" smtClean="0">
                <a:latin typeface="Times New Roman" pitchFamily="18" charset="0"/>
                <a:ea typeface="宋体" pitchFamily="2" charset="-122"/>
                <a:cs typeface="Times New Roman" pitchFamily="18" charset="0"/>
              </a:rPr>
              <a:t>Insert in front</a:t>
            </a:r>
          </a:p>
          <a:p>
            <a:pPr marL="914400" lvl="1" indent="-457200" algn="just">
              <a:buFont typeface="Monotype Sorts" pitchFamily="2" charset="2"/>
              <a:buAutoNum type="arabicPeriod"/>
            </a:pPr>
            <a:r>
              <a:rPr lang="en-US" altLang="zh-CN" dirty="0" smtClean="0">
                <a:latin typeface="Times New Roman" pitchFamily="18" charset="0"/>
                <a:ea typeface="宋体" pitchFamily="2" charset="-122"/>
                <a:cs typeface="Times New Roman" pitchFamily="18" charset="0"/>
              </a:rPr>
              <a:t>Insert at back</a:t>
            </a:r>
          </a:p>
          <a:p>
            <a:pPr marL="914400" lvl="1" indent="-457200" algn="just">
              <a:buFont typeface="Monotype Sorts" pitchFamily="2" charset="2"/>
              <a:buAutoNum type="arabicPeriod"/>
            </a:pPr>
            <a:r>
              <a:rPr lang="en-US" altLang="zh-CN" dirty="0" smtClean="0">
                <a:latin typeface="Times New Roman" pitchFamily="18" charset="0"/>
                <a:ea typeface="宋体" pitchFamily="2" charset="-122"/>
                <a:cs typeface="Times New Roman" pitchFamily="18" charset="0"/>
              </a:rPr>
              <a:t>Insert in middle</a:t>
            </a:r>
          </a:p>
          <a:p>
            <a:pPr marL="457200" lvl="1" indent="0" algn="just">
              <a:buNone/>
            </a:pPr>
            <a:endParaRPr lang="en-US" altLang="zh-CN" dirty="0" smtClean="0">
              <a:latin typeface="Times New Roman" pitchFamily="18" charset="0"/>
              <a:ea typeface="宋体" pitchFamily="2" charset="-122"/>
              <a:cs typeface="Times New Roman" pitchFamily="18" charset="0"/>
            </a:endParaRPr>
          </a:p>
          <a:p>
            <a:pPr marL="533400" indent="-533400" algn="just"/>
            <a:r>
              <a:rPr lang="en-US" altLang="zh-CN" dirty="0" smtClean="0">
                <a:latin typeface="Times New Roman" pitchFamily="18" charset="0"/>
                <a:ea typeface="宋体" pitchFamily="2" charset="-122"/>
                <a:cs typeface="Times New Roman" pitchFamily="18" charset="0"/>
              </a:rPr>
              <a:t>But, in fact, only need to handle two cases</a:t>
            </a:r>
          </a:p>
          <a:p>
            <a:pPr marL="914400" lvl="1" indent="-457200" algn="just"/>
            <a:r>
              <a:rPr lang="en-US" altLang="zh-CN" dirty="0" smtClean="0">
                <a:latin typeface="Times New Roman" pitchFamily="18" charset="0"/>
                <a:ea typeface="宋体" pitchFamily="2" charset="-122"/>
                <a:cs typeface="Times New Roman" pitchFamily="18" charset="0"/>
              </a:rPr>
              <a:t>Insert as the first node (Case 1 and Case 2)</a:t>
            </a:r>
          </a:p>
          <a:p>
            <a:pPr marL="914400" lvl="1" indent="-457200" algn="just"/>
            <a:r>
              <a:rPr lang="en-US" altLang="zh-CN" dirty="0" smtClean="0">
                <a:latin typeface="Times New Roman" pitchFamily="18" charset="0"/>
                <a:ea typeface="宋体" pitchFamily="2" charset="-122"/>
                <a:cs typeface="Times New Roman" pitchFamily="18" charset="0"/>
              </a:rPr>
              <a:t>Insert in the middle or at the end of the list (Case 3 and Case 4)</a:t>
            </a:r>
          </a:p>
          <a:p>
            <a:pPr marL="533400" indent="-533400"/>
            <a:endParaRPr lang="en-US" altLang="zh-CN" dirty="0" smtClean="0">
              <a:ea typeface="宋体" pitchFamily="2" charset="-122"/>
            </a:endParaRPr>
          </a:p>
        </p:txBody>
      </p:sp>
    </p:spTree>
    <p:extLst>
      <p:ext uri="{BB962C8B-B14F-4D97-AF65-F5344CB8AC3E}">
        <p14:creationId xmlns:p14="http://schemas.microsoft.com/office/powerpoint/2010/main" val="711160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Insertion at the Start</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686800" cy="5257800"/>
          </a:xfrm>
        </p:spPr>
        <p:txBody>
          <a:bodyPr/>
          <a:lstStyle/>
          <a:p>
            <a:pPr marL="0" indent="0" algn="just">
              <a:buNone/>
            </a:pPr>
            <a:r>
              <a:rPr lang="en-US" sz="2400" dirty="0">
                <a:latin typeface="Times New Roman" pitchFamily="18" charset="0"/>
                <a:cs typeface="Times New Roman" pitchFamily="18" charset="0"/>
              </a:rPr>
              <a:t>Insertion of a new node is quite simple. It is just a 2-step algorithm which is performed to insert a node at the start of a singly linked list</a:t>
            </a:r>
            <a:r>
              <a:rPr lang="en-US" sz="2400" dirty="0" smtClean="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New node should be connected to the first node, which means the head. This can be achieved by </a:t>
            </a:r>
            <a:r>
              <a:rPr lang="en-US" sz="2400" dirty="0" smtClean="0">
                <a:latin typeface="Times New Roman" pitchFamily="18" charset="0"/>
                <a:cs typeface="Times New Roman" pitchFamily="18" charset="0"/>
              </a:rPr>
              <a:t>assigning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address of node to the head.</a:t>
            </a: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New node should be considered as a head. It can be achieved by declaring head equals to a new node.</a:t>
            </a:r>
          </a:p>
          <a:p>
            <a:pPr marL="0" indent="0" algn="just">
              <a:buNone/>
            </a:pPr>
            <a:endParaRPr lang="en-US" dirty="0"/>
          </a:p>
        </p:txBody>
      </p:sp>
    </p:spTree>
    <p:extLst>
      <p:ext uri="{BB962C8B-B14F-4D97-AF65-F5344CB8AC3E}">
        <p14:creationId xmlns:p14="http://schemas.microsoft.com/office/powerpoint/2010/main" val="311511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258762"/>
          </a:xfrm>
        </p:spPr>
        <p:txBody>
          <a:bodyPr>
            <a:noAutofit/>
          </a:bodyPr>
          <a:lstStyle/>
          <a:p>
            <a:r>
              <a:rPr lang="en-US" sz="2800" b="1" dirty="0">
                <a:solidFill>
                  <a:srgbClr val="FF0000"/>
                </a:solidFill>
                <a:latin typeface="Times New Roman" pitchFamily="18" charset="0"/>
                <a:cs typeface="Times New Roman" pitchFamily="18" charset="0"/>
              </a:rPr>
              <a:t>Inserting a Node at the Front</a:t>
            </a:r>
          </a:p>
        </p:txBody>
      </p:sp>
      <p:grpSp>
        <p:nvGrpSpPr>
          <p:cNvPr id="2" name="Group 1"/>
          <p:cNvGrpSpPr/>
          <p:nvPr/>
        </p:nvGrpSpPr>
        <p:grpSpPr>
          <a:xfrm>
            <a:off x="762000" y="685800"/>
            <a:ext cx="7689850" cy="1630298"/>
            <a:chOff x="1187450" y="963612"/>
            <a:chExt cx="7689850" cy="2236788"/>
          </a:xfrm>
        </p:grpSpPr>
        <p:sp>
          <p:nvSpPr>
            <p:cNvPr id="29699" name="Rectangle 3"/>
            <p:cNvSpPr>
              <a:spLocks noChangeArrowheads="1"/>
            </p:cNvSpPr>
            <p:nvPr/>
          </p:nvSpPr>
          <p:spPr bwMode="auto">
            <a:xfrm>
              <a:off x="1476375" y="1773238"/>
              <a:ext cx="457200"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Rectangle 4"/>
            <p:cNvSpPr>
              <a:spLocks noChangeArrowheads="1"/>
            </p:cNvSpPr>
            <p:nvPr/>
          </p:nvSpPr>
          <p:spPr bwMode="auto">
            <a:xfrm>
              <a:off x="1476375" y="2852738"/>
              <a:ext cx="457200" cy="312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Text Box 5"/>
            <p:cNvSpPr txBox="1">
              <a:spLocks noChangeArrowheads="1"/>
            </p:cNvSpPr>
            <p:nvPr/>
          </p:nvSpPr>
          <p:spPr bwMode="auto">
            <a:xfrm>
              <a:off x="1187450" y="2349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29702" name="Text Box 6"/>
            <p:cNvSpPr txBox="1">
              <a:spLocks noChangeArrowheads="1"/>
            </p:cNvSpPr>
            <p:nvPr/>
          </p:nvSpPr>
          <p:spPr bwMode="auto">
            <a:xfrm>
              <a:off x="1187450" y="126841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node</a:t>
              </a:r>
            </a:p>
          </p:txBody>
        </p:sp>
        <p:sp>
          <p:nvSpPr>
            <p:cNvPr id="29703" name="Rectangle 7"/>
            <p:cNvSpPr>
              <a:spLocks noChangeArrowheads="1"/>
            </p:cNvSpPr>
            <p:nvPr/>
          </p:nvSpPr>
          <p:spPr bwMode="auto">
            <a:xfrm>
              <a:off x="2916238" y="1700213"/>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Rectangle 8"/>
            <p:cNvSpPr>
              <a:spLocks noChangeArrowheads="1"/>
            </p:cNvSpPr>
            <p:nvPr/>
          </p:nvSpPr>
          <p:spPr bwMode="auto">
            <a:xfrm>
              <a:off x="2916238" y="2708275"/>
              <a:ext cx="4572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auto">
            <a:xfrm>
              <a:off x="4343400" y="2743200"/>
              <a:ext cx="457200"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p:cNvSpPr>
              <a:spLocks noChangeArrowheads="1"/>
            </p:cNvSpPr>
            <p:nvPr/>
          </p:nvSpPr>
          <p:spPr bwMode="auto">
            <a:xfrm>
              <a:off x="5791200" y="27432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p:cNvSpPr>
              <a:spLocks noChangeShapeType="1"/>
            </p:cNvSpPr>
            <p:nvPr/>
          </p:nvSpPr>
          <p:spPr bwMode="auto">
            <a:xfrm>
              <a:off x="1692275" y="29972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08" name="Line 12"/>
            <p:cNvSpPr>
              <a:spLocks noChangeShapeType="1"/>
            </p:cNvSpPr>
            <p:nvPr/>
          </p:nvSpPr>
          <p:spPr bwMode="auto">
            <a:xfrm>
              <a:off x="33528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09" name="Line 13"/>
            <p:cNvSpPr>
              <a:spLocks noChangeShapeType="1"/>
            </p:cNvSpPr>
            <p:nvPr/>
          </p:nvSpPr>
          <p:spPr bwMode="auto">
            <a:xfrm>
              <a:off x="48006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10" name="Line 14"/>
            <p:cNvSpPr>
              <a:spLocks noChangeShapeType="1"/>
            </p:cNvSpPr>
            <p:nvPr/>
          </p:nvSpPr>
          <p:spPr bwMode="auto">
            <a:xfrm>
              <a:off x="1676400" y="19050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11" name="Text Box 15"/>
            <p:cNvSpPr txBox="1">
              <a:spLocks noChangeArrowheads="1"/>
            </p:cNvSpPr>
            <p:nvPr/>
          </p:nvSpPr>
          <p:spPr bwMode="auto">
            <a:xfrm>
              <a:off x="3924300" y="963612"/>
              <a:ext cx="4953000" cy="1076796"/>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chemeClr val="hlink"/>
                  </a:solidFill>
                </a:rPr>
                <a:t>node</a:t>
              </a:r>
              <a:r>
                <a:rPr lang="en-US" dirty="0"/>
                <a:t> points to the new node to be inserted,  </a:t>
              </a:r>
              <a:endParaRPr lang="en-US" dirty="0" smtClean="0"/>
            </a:p>
            <a:p>
              <a:pPr>
                <a:spcBef>
                  <a:spcPct val="50000"/>
                </a:spcBef>
              </a:pPr>
              <a:r>
                <a:rPr lang="en-US" dirty="0" smtClean="0">
                  <a:solidFill>
                    <a:schemeClr val="hlink"/>
                  </a:solidFill>
                </a:rPr>
                <a:t>front</a:t>
              </a:r>
              <a:r>
                <a:rPr lang="en-US" dirty="0" smtClean="0"/>
                <a:t> </a:t>
              </a:r>
              <a:r>
                <a:rPr lang="en-US" dirty="0"/>
                <a:t>points to the first node of the linked list</a:t>
              </a:r>
            </a:p>
          </p:txBody>
        </p:sp>
      </p:grpSp>
      <p:grpSp>
        <p:nvGrpSpPr>
          <p:cNvPr id="3" name="Group 2"/>
          <p:cNvGrpSpPr/>
          <p:nvPr/>
        </p:nvGrpSpPr>
        <p:grpSpPr>
          <a:xfrm>
            <a:off x="796011" y="2749650"/>
            <a:ext cx="7509789" cy="1524957"/>
            <a:chOff x="1258888" y="3789363"/>
            <a:chExt cx="7273925" cy="1925637"/>
          </a:xfrm>
        </p:grpSpPr>
        <p:sp>
          <p:nvSpPr>
            <p:cNvPr id="29712" name="Rectangle 16"/>
            <p:cNvSpPr>
              <a:spLocks noChangeArrowheads="1"/>
            </p:cNvSpPr>
            <p:nvPr/>
          </p:nvSpPr>
          <p:spPr bwMode="auto">
            <a:xfrm>
              <a:off x="1547813" y="4292600"/>
              <a:ext cx="457200" cy="28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1547813" y="5300663"/>
              <a:ext cx="457200" cy="28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Text Box 18"/>
            <p:cNvSpPr txBox="1">
              <a:spLocks noChangeArrowheads="1"/>
            </p:cNvSpPr>
            <p:nvPr/>
          </p:nvSpPr>
          <p:spPr bwMode="auto">
            <a:xfrm>
              <a:off x="1258888" y="486886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29715" name="Text Box 19"/>
            <p:cNvSpPr txBox="1">
              <a:spLocks noChangeArrowheads="1"/>
            </p:cNvSpPr>
            <p:nvPr/>
          </p:nvSpPr>
          <p:spPr bwMode="auto">
            <a:xfrm>
              <a:off x="1258888" y="378936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node</a:t>
              </a:r>
            </a:p>
          </p:txBody>
        </p:sp>
        <p:sp>
          <p:nvSpPr>
            <p:cNvPr id="29716" name="Rectangle 20"/>
            <p:cNvSpPr>
              <a:spLocks noChangeArrowheads="1"/>
            </p:cNvSpPr>
            <p:nvPr/>
          </p:nvSpPr>
          <p:spPr bwMode="auto">
            <a:xfrm>
              <a:off x="2987675" y="4221163"/>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2987675" y="5229225"/>
              <a:ext cx="4572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Rectangle 22"/>
            <p:cNvSpPr>
              <a:spLocks noChangeArrowheads="1"/>
            </p:cNvSpPr>
            <p:nvPr/>
          </p:nvSpPr>
          <p:spPr bwMode="auto">
            <a:xfrm>
              <a:off x="4419600" y="5257800"/>
              <a:ext cx="457200"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Rectangle 23"/>
            <p:cNvSpPr>
              <a:spLocks noChangeArrowheads="1"/>
            </p:cNvSpPr>
            <p:nvPr/>
          </p:nvSpPr>
          <p:spPr bwMode="auto">
            <a:xfrm>
              <a:off x="5867400" y="52578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p:cNvSpPr>
              <a:spLocks noChangeShapeType="1"/>
            </p:cNvSpPr>
            <p:nvPr/>
          </p:nvSpPr>
          <p:spPr bwMode="auto">
            <a:xfrm flipV="1">
              <a:off x="1752600" y="4678363"/>
              <a:ext cx="1147836" cy="80803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29721" name="Line 25"/>
            <p:cNvSpPr>
              <a:spLocks noChangeShapeType="1"/>
            </p:cNvSpPr>
            <p:nvPr/>
          </p:nvSpPr>
          <p:spPr bwMode="auto">
            <a:xfrm>
              <a:off x="3429000" y="54864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22" name="Line 26"/>
            <p:cNvSpPr>
              <a:spLocks noChangeShapeType="1"/>
            </p:cNvSpPr>
            <p:nvPr/>
          </p:nvSpPr>
          <p:spPr bwMode="auto">
            <a:xfrm>
              <a:off x="4876800" y="54864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23" name="Line 27"/>
            <p:cNvSpPr>
              <a:spLocks noChangeShapeType="1"/>
            </p:cNvSpPr>
            <p:nvPr/>
          </p:nvSpPr>
          <p:spPr bwMode="auto">
            <a:xfrm>
              <a:off x="1752600" y="44196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24" name="Text Box 28"/>
            <p:cNvSpPr txBox="1">
              <a:spLocks noChangeArrowheads="1"/>
            </p:cNvSpPr>
            <p:nvPr/>
          </p:nvSpPr>
          <p:spPr bwMode="auto">
            <a:xfrm>
              <a:off x="3886199" y="4038600"/>
              <a:ext cx="4646614" cy="1049340"/>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sz="1600" dirty="0">
                  <a:latin typeface="Arial" charset="0"/>
                </a:rPr>
                <a:t>Make the new node point to the first node (i.e. the node that </a:t>
              </a:r>
              <a:r>
                <a:rPr lang="en-US" sz="1600" dirty="0">
                  <a:solidFill>
                    <a:schemeClr val="hlink"/>
                  </a:solidFill>
                  <a:latin typeface="Arial" charset="0"/>
                </a:rPr>
                <a:t>front </a:t>
              </a:r>
              <a:r>
                <a:rPr lang="en-US" sz="1600" dirty="0">
                  <a:latin typeface="Arial" charset="0"/>
                </a:rPr>
                <a:t>points to)</a:t>
              </a:r>
            </a:p>
          </p:txBody>
        </p:sp>
        <p:sp>
          <p:nvSpPr>
            <p:cNvPr id="29725" name="Line 29"/>
            <p:cNvSpPr>
              <a:spLocks noChangeShapeType="1"/>
            </p:cNvSpPr>
            <p:nvPr/>
          </p:nvSpPr>
          <p:spPr bwMode="auto">
            <a:xfrm>
              <a:off x="3203575" y="4652963"/>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 name="Group 31"/>
          <p:cNvGrpSpPr/>
          <p:nvPr/>
        </p:nvGrpSpPr>
        <p:grpSpPr>
          <a:xfrm>
            <a:off x="1096962" y="4876800"/>
            <a:ext cx="7354888" cy="1439862"/>
            <a:chOff x="1187450" y="1268413"/>
            <a:chExt cx="7345363" cy="1931987"/>
          </a:xfrm>
        </p:grpSpPr>
        <p:sp>
          <p:nvSpPr>
            <p:cNvPr id="33" name="Rectangle 3"/>
            <p:cNvSpPr>
              <a:spLocks noChangeArrowheads="1"/>
            </p:cNvSpPr>
            <p:nvPr/>
          </p:nvSpPr>
          <p:spPr bwMode="auto">
            <a:xfrm>
              <a:off x="1476375" y="1773238"/>
              <a:ext cx="457200"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4"/>
            <p:cNvSpPr>
              <a:spLocks noChangeArrowheads="1"/>
            </p:cNvSpPr>
            <p:nvPr/>
          </p:nvSpPr>
          <p:spPr bwMode="auto">
            <a:xfrm>
              <a:off x="1476375" y="2781300"/>
              <a:ext cx="457200"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5"/>
            <p:cNvSpPr txBox="1">
              <a:spLocks noChangeArrowheads="1"/>
            </p:cNvSpPr>
            <p:nvPr/>
          </p:nvSpPr>
          <p:spPr bwMode="auto">
            <a:xfrm>
              <a:off x="1187450" y="2349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36" name="Text Box 6"/>
            <p:cNvSpPr txBox="1">
              <a:spLocks noChangeArrowheads="1"/>
            </p:cNvSpPr>
            <p:nvPr/>
          </p:nvSpPr>
          <p:spPr bwMode="auto">
            <a:xfrm>
              <a:off x="1187450" y="126841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node</a:t>
              </a:r>
            </a:p>
          </p:txBody>
        </p:sp>
        <p:sp>
          <p:nvSpPr>
            <p:cNvPr id="37" name="Rectangle 7"/>
            <p:cNvSpPr>
              <a:spLocks noChangeArrowheads="1"/>
            </p:cNvSpPr>
            <p:nvPr/>
          </p:nvSpPr>
          <p:spPr bwMode="auto">
            <a:xfrm>
              <a:off x="2916238" y="1700213"/>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8"/>
            <p:cNvSpPr>
              <a:spLocks noChangeArrowheads="1"/>
            </p:cNvSpPr>
            <p:nvPr/>
          </p:nvSpPr>
          <p:spPr bwMode="auto">
            <a:xfrm>
              <a:off x="2916238" y="2708275"/>
              <a:ext cx="4572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9"/>
            <p:cNvSpPr>
              <a:spLocks noChangeArrowheads="1"/>
            </p:cNvSpPr>
            <p:nvPr/>
          </p:nvSpPr>
          <p:spPr bwMode="auto">
            <a:xfrm>
              <a:off x="4343400" y="2743200"/>
              <a:ext cx="457200"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10"/>
            <p:cNvSpPr>
              <a:spLocks noChangeArrowheads="1"/>
            </p:cNvSpPr>
            <p:nvPr/>
          </p:nvSpPr>
          <p:spPr bwMode="auto">
            <a:xfrm>
              <a:off x="5791200" y="27432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1"/>
            <p:cNvSpPr>
              <a:spLocks noChangeShapeType="1"/>
            </p:cNvSpPr>
            <p:nvPr/>
          </p:nvSpPr>
          <p:spPr bwMode="auto">
            <a:xfrm flipV="1">
              <a:off x="1692275" y="2060575"/>
              <a:ext cx="121920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2" name="Line 12"/>
            <p:cNvSpPr>
              <a:spLocks noChangeShapeType="1"/>
            </p:cNvSpPr>
            <p:nvPr/>
          </p:nvSpPr>
          <p:spPr bwMode="auto">
            <a:xfrm>
              <a:off x="33528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3" name="Line 13"/>
            <p:cNvSpPr>
              <a:spLocks noChangeShapeType="1"/>
            </p:cNvSpPr>
            <p:nvPr/>
          </p:nvSpPr>
          <p:spPr bwMode="auto">
            <a:xfrm>
              <a:off x="48006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4" name="Line 14"/>
            <p:cNvSpPr>
              <a:spLocks noChangeShapeType="1"/>
            </p:cNvSpPr>
            <p:nvPr/>
          </p:nvSpPr>
          <p:spPr bwMode="auto">
            <a:xfrm>
              <a:off x="1676400" y="1904999"/>
              <a:ext cx="153316" cy="838199"/>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45" name="Text Box 15"/>
            <p:cNvSpPr txBox="1">
              <a:spLocks noChangeArrowheads="1"/>
            </p:cNvSpPr>
            <p:nvPr/>
          </p:nvSpPr>
          <p:spPr bwMode="auto">
            <a:xfrm>
              <a:off x="3779838" y="1557338"/>
              <a:ext cx="4752975" cy="701675"/>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2. Make </a:t>
              </a:r>
              <a:r>
                <a:rPr lang="en-US" dirty="0">
                  <a:solidFill>
                    <a:schemeClr val="hlink"/>
                  </a:solidFill>
                </a:rPr>
                <a:t>front</a:t>
              </a:r>
              <a:r>
                <a:rPr lang="en-US" dirty="0"/>
                <a:t> point to the new node</a:t>
              </a:r>
              <a:r>
                <a:rPr lang="en-US" dirty="0">
                  <a:solidFill>
                    <a:schemeClr val="hlink"/>
                  </a:solidFill>
                </a:rPr>
                <a:t> </a:t>
              </a:r>
              <a:r>
                <a:rPr lang="en-US" dirty="0"/>
                <a:t>(</a:t>
              </a:r>
              <a:r>
                <a:rPr lang="en-US" dirty="0" err="1"/>
                <a:t>i.e</a:t>
              </a:r>
              <a:r>
                <a:rPr lang="en-US" dirty="0"/>
                <a:t> the node that </a:t>
              </a:r>
              <a:r>
                <a:rPr lang="en-US" dirty="0">
                  <a:solidFill>
                    <a:schemeClr val="hlink"/>
                  </a:solidFill>
                </a:rPr>
                <a:t>node </a:t>
              </a:r>
              <a:r>
                <a:rPr lang="en-US" dirty="0"/>
                <a:t>points to)</a:t>
              </a:r>
            </a:p>
          </p:txBody>
        </p:sp>
        <p:sp>
          <p:nvSpPr>
            <p:cNvPr id="46" name="Line 30"/>
            <p:cNvSpPr>
              <a:spLocks noChangeShapeType="1"/>
            </p:cNvSpPr>
            <p:nvPr/>
          </p:nvSpPr>
          <p:spPr bwMode="auto">
            <a:xfrm>
              <a:off x="3132138" y="2133600"/>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2565587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04800"/>
          </a:xfrm>
        </p:spPr>
        <p:txBody>
          <a:bodyPr>
            <a:normAutofit fontScale="90000"/>
          </a:bodyPr>
          <a:lstStyle/>
          <a:p>
            <a:r>
              <a:rPr lang="en-US" b="1" dirty="0" smtClean="0">
                <a:solidFill>
                  <a:srgbClr val="FF0000"/>
                </a:solidFill>
                <a:latin typeface="Times New Roman" pitchFamily="18" charset="0"/>
                <a:cs typeface="Times New Roman" pitchFamily="18" charset="0"/>
              </a:rPr>
              <a:t>Algorithm</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10600" cy="5867400"/>
          </a:xfrm>
        </p:spPr>
        <p:txBody>
          <a:bodyPr/>
          <a:lstStyle/>
          <a:p>
            <a:pPr marL="0" indent="0">
              <a:buNone/>
            </a:pPr>
            <a:r>
              <a:rPr lang="en-US" b="1" dirty="0"/>
              <a:t>void</a:t>
            </a:r>
            <a:r>
              <a:rPr lang="en-US" dirty="0"/>
              <a:t> </a:t>
            </a:r>
            <a:r>
              <a:rPr lang="en-US" b="1" dirty="0" err="1" smtClean="0"/>
              <a:t>insert_beg</a:t>
            </a:r>
            <a:r>
              <a:rPr lang="en-US" dirty="0" smtClean="0"/>
              <a:t>(</a:t>
            </a:r>
            <a:r>
              <a:rPr lang="en-US" b="1" dirty="0" err="1" smtClean="0"/>
              <a:t>int</a:t>
            </a:r>
            <a:r>
              <a:rPr lang="en-US" dirty="0" smtClean="0"/>
              <a:t> </a:t>
            </a:r>
            <a:r>
              <a:rPr lang="en-US" dirty="0" err="1" smtClean="0"/>
              <a:t>val</a:t>
            </a:r>
            <a:r>
              <a:rPr lang="en-US" dirty="0" smtClean="0"/>
              <a:t>)</a:t>
            </a:r>
          </a:p>
          <a:p>
            <a:pPr marL="0" indent="0">
              <a:buNone/>
            </a:pPr>
            <a:r>
              <a:rPr lang="en-US" dirty="0" smtClean="0"/>
              <a:t> </a:t>
            </a:r>
            <a:r>
              <a:rPr lang="en-US" dirty="0"/>
              <a:t>{ </a:t>
            </a:r>
            <a:r>
              <a:rPr lang="en-US" dirty="0" smtClean="0"/>
              <a:t>node </a:t>
            </a:r>
            <a:r>
              <a:rPr lang="en-US" dirty="0"/>
              <a:t>*temp=</a:t>
            </a:r>
            <a:r>
              <a:rPr lang="en-US" b="1" dirty="0"/>
              <a:t>new</a:t>
            </a:r>
            <a:r>
              <a:rPr lang="en-US" dirty="0"/>
              <a:t> node</a:t>
            </a:r>
            <a:r>
              <a:rPr lang="en-US" dirty="0" smtClean="0"/>
              <a:t>;</a:t>
            </a:r>
          </a:p>
          <a:p>
            <a:pPr marL="0" indent="0">
              <a:buNone/>
            </a:pPr>
            <a:r>
              <a:rPr lang="en-US" dirty="0" smtClean="0"/>
              <a:t>               temp-&gt;info=</a:t>
            </a:r>
            <a:r>
              <a:rPr lang="en-US" dirty="0" err="1" smtClean="0"/>
              <a:t>val</a:t>
            </a:r>
            <a:r>
              <a:rPr lang="en-US" dirty="0" smtClean="0"/>
              <a:t>; </a:t>
            </a:r>
          </a:p>
          <a:p>
            <a:pPr marL="0" indent="0">
              <a:buNone/>
            </a:pPr>
            <a:r>
              <a:rPr lang="en-US" dirty="0" smtClean="0"/>
              <a:t>    If(head==NULL)</a:t>
            </a:r>
          </a:p>
          <a:p>
            <a:pPr marL="0" indent="0">
              <a:buNone/>
            </a:pPr>
            <a:r>
              <a:rPr lang="en-US" dirty="0" smtClean="0"/>
              <a:t>           {   head=temp;</a:t>
            </a:r>
          </a:p>
          <a:p>
            <a:pPr marL="0" indent="0">
              <a:buNone/>
            </a:pPr>
            <a:r>
              <a:rPr lang="en-US" dirty="0" smtClean="0"/>
              <a:t>               temp-&gt;next=NULL}</a:t>
            </a:r>
          </a:p>
          <a:p>
            <a:pPr marL="0" indent="0">
              <a:buNone/>
            </a:pPr>
            <a:r>
              <a:rPr lang="en-US" dirty="0" smtClean="0"/>
              <a:t>    else{</a:t>
            </a:r>
          </a:p>
          <a:p>
            <a:pPr marL="0" indent="0">
              <a:buNone/>
            </a:pPr>
            <a:r>
              <a:rPr lang="en-US" dirty="0" smtClean="0"/>
              <a:t>               temp-</a:t>
            </a:r>
            <a:r>
              <a:rPr lang="en-US" dirty="0"/>
              <a:t>&gt;next=head; </a:t>
            </a:r>
            <a:endParaRPr lang="en-US" dirty="0" smtClean="0"/>
          </a:p>
          <a:p>
            <a:pPr marL="0" indent="0">
              <a:buNone/>
            </a:pPr>
            <a:r>
              <a:rPr lang="en-US" dirty="0" smtClean="0"/>
              <a:t>               head=temp</a:t>
            </a:r>
            <a:r>
              <a:rPr lang="en-US" dirty="0"/>
              <a:t>; </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3204201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990600"/>
          </a:xfrm>
        </p:spPr>
        <p:txBody>
          <a:bodyPr>
            <a:noAutofit/>
          </a:bodyPr>
          <a:lstStyle/>
          <a:p>
            <a:r>
              <a:rPr lang="en-US" sz="3200" b="1" dirty="0">
                <a:solidFill>
                  <a:srgbClr val="FF0000"/>
                </a:solidFill>
                <a:latin typeface="Times New Roman" pitchFamily="18" charset="0"/>
                <a:cs typeface="Times New Roman" pitchFamily="18" charset="0"/>
              </a:rPr>
              <a:t>Insertion at the End</a:t>
            </a:r>
            <a:br>
              <a:rPr lang="en-US" sz="3200" b="1" dirty="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pPr marL="0" indent="0">
              <a:buNone/>
            </a:pPr>
            <a:r>
              <a:rPr lang="en-US" dirty="0" smtClean="0"/>
              <a:t> </a:t>
            </a:r>
            <a:endParaRPr lang="en-US" dirty="0"/>
          </a:p>
        </p:txBody>
      </p:sp>
      <p:sp>
        <p:nvSpPr>
          <p:cNvPr id="4" name="Rectangle 3"/>
          <p:cNvSpPr/>
          <p:nvPr/>
        </p:nvSpPr>
        <p:spPr>
          <a:xfrm>
            <a:off x="4648200" y="1219200"/>
            <a:ext cx="4191000" cy="441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Times New Roman" pitchFamily="18" charset="0"/>
                <a:cs typeface="Times New Roman" pitchFamily="18" charset="0"/>
              </a:rPr>
              <a:t>else</a:t>
            </a:r>
            <a:r>
              <a:rPr lang="en-US" sz="2400" dirty="0" smtClean="0">
                <a:solidFill>
                  <a:schemeClr val="tx1"/>
                </a:solidFill>
                <a:latin typeface="Times New Roman" pitchFamily="18" charset="0"/>
                <a:cs typeface="Times New Roman" pitchFamily="18" charset="0"/>
              </a:rPr>
              <a:t> { Node *cur =new Node();</a:t>
            </a:r>
          </a:p>
          <a:p>
            <a:r>
              <a:rPr lang="en-US" sz="2400" dirty="0" smtClean="0">
                <a:solidFill>
                  <a:schemeClr val="tx1"/>
                </a:solidFill>
                <a:latin typeface="Times New Roman" pitchFamily="18" charset="0"/>
                <a:cs typeface="Times New Roman" pitchFamily="18" charset="0"/>
              </a:rPr>
              <a:t>    cur=head;</a:t>
            </a:r>
          </a:p>
          <a:p>
            <a:r>
              <a:rPr lang="en-US" sz="2400" dirty="0" smtClean="0">
                <a:solidFill>
                  <a:schemeClr val="tx1"/>
                </a:solidFill>
                <a:latin typeface="Times New Roman" pitchFamily="18" charset="0"/>
                <a:cs typeface="Times New Roman" pitchFamily="18" charset="0"/>
              </a:rPr>
              <a:t>    while(cur-&gt;next!=NULL)</a:t>
            </a:r>
          </a:p>
          <a:p>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cur=cur-&gt;next;</a:t>
            </a:r>
          </a:p>
          <a:p>
            <a:r>
              <a:rPr lang="en-US" sz="2400" dirty="0" smtClean="0">
                <a:solidFill>
                  <a:schemeClr val="tx1"/>
                </a:solidFill>
                <a:latin typeface="Times New Roman" pitchFamily="18" charset="0"/>
                <a:cs typeface="Times New Roman" pitchFamily="18" charset="0"/>
              </a:rPr>
              <a:t>           } </a:t>
            </a:r>
          </a:p>
          <a:p>
            <a:r>
              <a:rPr lang="en-US" sz="2400" dirty="0" smtClean="0">
                <a:solidFill>
                  <a:schemeClr val="tx1"/>
                </a:solidFill>
                <a:latin typeface="Times New Roman" pitchFamily="18" charset="0"/>
                <a:cs typeface="Times New Roman" pitchFamily="18" charset="0"/>
              </a:rPr>
              <a:t>      cur-&gt;next=temp;</a:t>
            </a:r>
          </a:p>
          <a:p>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sp>
        <p:nvSpPr>
          <p:cNvPr id="5" name="Rectangle 4"/>
          <p:cNvSpPr/>
          <p:nvPr/>
        </p:nvSpPr>
        <p:spPr>
          <a:xfrm>
            <a:off x="381000" y="1219200"/>
            <a:ext cx="4114800" cy="441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Times New Roman" pitchFamily="18" charset="0"/>
                <a:cs typeface="Times New Roman" pitchFamily="18" charset="0"/>
              </a:rPr>
              <a:t>void</a:t>
            </a:r>
            <a:r>
              <a:rPr lang="en-US" sz="2400"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Insert_End</a:t>
            </a:r>
            <a:r>
              <a:rPr lang="en-US" sz="2400" dirty="0" smtClean="0">
                <a:solidFill>
                  <a:schemeClr val="tx1"/>
                </a:solidFill>
                <a:latin typeface="Times New Roman" pitchFamily="18" charset="0"/>
                <a:cs typeface="Times New Roman" pitchFamily="18" charset="0"/>
              </a:rPr>
              <a:t>(</a:t>
            </a:r>
            <a:r>
              <a:rPr lang="en-US" sz="2400" b="1" dirty="0" err="1" smtClean="0">
                <a:solidFill>
                  <a:schemeClr val="tx1"/>
                </a:solidFill>
                <a:latin typeface="Times New Roman" pitchFamily="18" charset="0"/>
                <a:cs typeface="Times New Roman" pitchFamily="18" charset="0"/>
              </a:rPr>
              <a:t>int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val</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node *temp=</a:t>
            </a:r>
            <a:r>
              <a:rPr lang="en-US" sz="2400" b="1" dirty="0" smtClean="0">
                <a:solidFill>
                  <a:schemeClr val="tx1"/>
                </a:solidFill>
                <a:latin typeface="Times New Roman" pitchFamily="18" charset="0"/>
                <a:cs typeface="Times New Roman" pitchFamily="18" charset="0"/>
              </a:rPr>
              <a:t>new</a:t>
            </a:r>
            <a:r>
              <a:rPr lang="en-US" sz="2400" dirty="0" smtClean="0">
                <a:solidFill>
                  <a:schemeClr val="tx1"/>
                </a:solidFill>
                <a:latin typeface="Times New Roman" pitchFamily="18" charset="0"/>
                <a:cs typeface="Times New Roman" pitchFamily="18" charset="0"/>
              </a:rPr>
              <a:t> node; </a:t>
            </a:r>
          </a:p>
          <a:p>
            <a:r>
              <a:rPr lang="en-US" sz="2400" dirty="0" smtClean="0">
                <a:solidFill>
                  <a:schemeClr val="tx1"/>
                </a:solidFill>
                <a:latin typeface="Times New Roman" pitchFamily="18" charset="0"/>
                <a:cs typeface="Times New Roman" pitchFamily="18" charset="0"/>
              </a:rPr>
              <a:t>         temp-&gt;info=</a:t>
            </a:r>
            <a:r>
              <a:rPr lang="en-US" sz="2400" dirty="0" err="1" smtClean="0">
                <a:solidFill>
                  <a:schemeClr val="tx1"/>
                </a:solidFill>
                <a:latin typeface="Times New Roman" pitchFamily="18" charset="0"/>
                <a:cs typeface="Times New Roman" pitchFamily="18" charset="0"/>
              </a:rPr>
              <a:t>val</a:t>
            </a:r>
            <a:r>
              <a:rPr lang="en-US" sz="2400" dirty="0" smtClean="0">
                <a:solidFill>
                  <a:schemeClr val="tx1"/>
                </a:solidFill>
                <a:latin typeface="Times New Roman" pitchFamily="18" charset="0"/>
                <a:cs typeface="Times New Roman" pitchFamily="18" charset="0"/>
              </a:rPr>
              <a:t>; </a:t>
            </a:r>
          </a:p>
          <a:p>
            <a:r>
              <a:rPr lang="en-US" sz="2400" dirty="0" smtClean="0">
                <a:solidFill>
                  <a:schemeClr val="tx1"/>
                </a:solidFill>
                <a:latin typeface="Times New Roman" pitchFamily="18" charset="0"/>
                <a:cs typeface="Times New Roman" pitchFamily="18" charset="0"/>
              </a:rPr>
              <a:t>         temp-&gt;next=NULL;</a:t>
            </a:r>
          </a:p>
          <a:p>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if</a:t>
            </a:r>
            <a:r>
              <a:rPr lang="en-US" sz="2400" dirty="0" smtClean="0">
                <a:solidFill>
                  <a:schemeClr val="tx1"/>
                </a:solidFill>
                <a:latin typeface="Times New Roman" pitchFamily="18" charset="0"/>
                <a:cs typeface="Times New Roman" pitchFamily="18" charset="0"/>
              </a:rPr>
              <a:t>(head==NULL) </a:t>
            </a:r>
          </a:p>
          <a:p>
            <a:r>
              <a:rPr lang="en-US" sz="2400" dirty="0" smtClean="0">
                <a:solidFill>
                  <a:schemeClr val="tx1"/>
                </a:solidFill>
                <a:latin typeface="Times New Roman" pitchFamily="18" charset="0"/>
                <a:cs typeface="Times New Roman" pitchFamily="18" charset="0"/>
              </a:rPr>
              <a:t>            { </a:t>
            </a:r>
          </a:p>
          <a:p>
            <a:r>
              <a:rPr lang="en-US" sz="2400" dirty="0" smtClean="0">
                <a:solidFill>
                  <a:schemeClr val="tx1"/>
                </a:solidFill>
                <a:latin typeface="Times New Roman" pitchFamily="18" charset="0"/>
                <a:cs typeface="Times New Roman" pitchFamily="18" charset="0"/>
              </a:rPr>
              <a:t>               temp-&gt;next= NULL</a:t>
            </a:r>
          </a:p>
          <a:p>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head=temp;</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278770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838200"/>
          </a:xfrm>
        </p:spPr>
        <p:txBody>
          <a:bodyPr>
            <a:normAutofit fontScale="90000"/>
          </a:bodyPr>
          <a:lstStyle/>
          <a:p>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Insertion at Particular Position</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915400" cy="5638800"/>
          </a:xfrm>
        </p:spPr>
        <p:txBody>
          <a:bodyPr>
            <a:normAutofit/>
          </a:bodyPr>
          <a:lstStyle/>
          <a:p>
            <a:pPr marL="0" indent="0" algn="just">
              <a:buNone/>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case, we don’t disturb the head and tail nodes. Rather, a new node is inserted between two consecutive nodes. So, these two nodes should be accessible by our code. We call one node as current and the other as previous, and the new node is placed between them. </a:t>
            </a:r>
            <a:r>
              <a:rPr lang="en-US" sz="2400" dirty="0" smtClean="0">
                <a:latin typeface="Times New Roman" pitchFamily="18" charset="0"/>
                <a:cs typeface="Times New Roman" pitchFamily="18" charset="0"/>
              </a:rPr>
              <a:t>Now </a:t>
            </a:r>
            <a:r>
              <a:rPr lang="en-US" sz="2400" dirty="0">
                <a:latin typeface="Times New Roman" pitchFamily="18" charset="0"/>
                <a:cs typeface="Times New Roman" pitchFamily="18" charset="0"/>
              </a:rPr>
              <a:t>the new node can be inserted between the previous and current node by just performing two steps</a:t>
            </a:r>
            <a:r>
              <a:rPr lang="en-US" sz="2400" dirty="0" smtClean="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Pass the address of the new node in the next field of the previous node.</a:t>
            </a:r>
          </a:p>
          <a:p>
            <a:pPr marL="457200" indent="-457200" algn="just">
              <a:buFont typeface="+mj-lt"/>
              <a:buAutoNum type="arabicPeriod"/>
            </a:pPr>
            <a:r>
              <a:rPr lang="en-US" sz="2400" dirty="0">
                <a:latin typeface="Times New Roman" pitchFamily="18" charset="0"/>
                <a:cs typeface="Times New Roman" pitchFamily="18" charset="0"/>
              </a:rPr>
              <a:t>Pass the address of the current node in the next field of the new node.</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OVERFLOW</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Overflow </a:t>
            </a:r>
            <a:r>
              <a:rPr lang="en-US" sz="2400" dirty="0">
                <a:latin typeface="Times New Roman" pitchFamily="18" charset="0"/>
                <a:cs typeface="Times New Roman" pitchFamily="18" charset="0"/>
              </a:rPr>
              <a:t>is a condition that occurs when we try to </a:t>
            </a:r>
            <a:r>
              <a:rPr lang="en-US" sz="2400" b="1" dirty="0" smtClean="0">
                <a:latin typeface="Times New Roman" pitchFamily="18" charset="0"/>
                <a:cs typeface="Times New Roman" pitchFamily="18" charset="0"/>
              </a:rPr>
              <a:t>create a </a:t>
            </a:r>
            <a:r>
              <a:rPr lang="en-US" sz="2400" b="1" dirty="0">
                <a:latin typeface="Times New Roman" pitchFamily="18" charset="0"/>
                <a:cs typeface="Times New Roman" pitchFamily="18" charset="0"/>
              </a:rPr>
              <a:t>node </a:t>
            </a:r>
            <a:r>
              <a:rPr lang="en-US" sz="2400" dirty="0" smtClean="0">
                <a:latin typeface="Times New Roman" pitchFamily="18" charset="0"/>
                <a:cs typeface="Times New Roman" pitchFamily="18" charset="0"/>
              </a:rPr>
              <a:t>but there is not a sufficient memory available. </a:t>
            </a:r>
            <a:endParaRPr lang="en-US" sz="2400" u="sng" dirty="0">
              <a:latin typeface="Times New Roman" pitchFamily="18" charset="0"/>
              <a:cs typeface="Times New Roman" pitchFamily="18" charset="0"/>
            </a:endParaRPr>
          </a:p>
          <a:p>
            <a:pPr marL="0" indent="0" algn="just">
              <a:buNone/>
            </a:pPr>
            <a:endParaRPr lang="en-US" sz="2400" u="sng"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497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639762"/>
          </a:xfrm>
        </p:spPr>
        <p:txBody>
          <a:bodyPr>
            <a:normAutofit fontScale="90000"/>
          </a:bodyPr>
          <a:lstStyle/>
          <a:p>
            <a:r>
              <a:rPr lang="en-US" dirty="0"/>
              <a:t>Inserting a Node in the Middle</a:t>
            </a:r>
          </a:p>
        </p:txBody>
      </p:sp>
      <p:sp>
        <p:nvSpPr>
          <p:cNvPr id="31747" name="Rectangle 3"/>
          <p:cNvSpPr>
            <a:spLocks noChangeArrowheads="1"/>
          </p:cNvSpPr>
          <p:nvPr/>
        </p:nvSpPr>
        <p:spPr bwMode="auto">
          <a:xfrm>
            <a:off x="5795963" y="1773238"/>
            <a:ext cx="457200"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ChangeArrowheads="1"/>
          </p:cNvSpPr>
          <p:nvPr/>
        </p:nvSpPr>
        <p:spPr bwMode="auto">
          <a:xfrm>
            <a:off x="1476375" y="2852738"/>
            <a:ext cx="457200" cy="28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Text Box 5"/>
          <p:cNvSpPr txBox="1">
            <a:spLocks noChangeArrowheads="1"/>
          </p:cNvSpPr>
          <p:nvPr/>
        </p:nvSpPr>
        <p:spPr bwMode="auto">
          <a:xfrm>
            <a:off x="1219200" y="2362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31750" name="Text Box 6"/>
          <p:cNvSpPr txBox="1">
            <a:spLocks noChangeArrowheads="1"/>
          </p:cNvSpPr>
          <p:nvPr/>
        </p:nvSpPr>
        <p:spPr bwMode="auto">
          <a:xfrm>
            <a:off x="5580063" y="126841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node</a:t>
            </a:r>
          </a:p>
        </p:txBody>
      </p:sp>
      <p:sp>
        <p:nvSpPr>
          <p:cNvPr id="31751" name="Rectangle 7"/>
          <p:cNvSpPr>
            <a:spLocks noChangeArrowheads="1"/>
          </p:cNvSpPr>
          <p:nvPr/>
        </p:nvSpPr>
        <p:spPr bwMode="auto">
          <a:xfrm>
            <a:off x="7239000" y="1676400"/>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auto">
          <a:xfrm>
            <a:off x="4356100" y="2708275"/>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p:cNvSpPr>
            <a:spLocks noChangeArrowheads="1"/>
          </p:cNvSpPr>
          <p:nvPr/>
        </p:nvSpPr>
        <p:spPr bwMode="auto">
          <a:xfrm>
            <a:off x="5795963" y="2708275"/>
            <a:ext cx="457200"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solidFill>
                <a:schemeClr val="hlink"/>
              </a:solidFill>
            </a:endParaRPr>
          </a:p>
        </p:txBody>
      </p:sp>
      <p:sp>
        <p:nvSpPr>
          <p:cNvPr id="31754" name="Rectangle 10"/>
          <p:cNvSpPr>
            <a:spLocks noChangeArrowheads="1"/>
          </p:cNvSpPr>
          <p:nvPr/>
        </p:nvSpPr>
        <p:spPr bwMode="auto">
          <a:xfrm>
            <a:off x="7239000" y="27432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11"/>
          <p:cNvSpPr>
            <a:spLocks noChangeShapeType="1"/>
          </p:cNvSpPr>
          <p:nvPr/>
        </p:nvSpPr>
        <p:spPr bwMode="auto">
          <a:xfrm flipV="1">
            <a:off x="1676400" y="29718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56" name="Line 12"/>
          <p:cNvSpPr>
            <a:spLocks noChangeShapeType="1"/>
          </p:cNvSpPr>
          <p:nvPr/>
        </p:nvSpPr>
        <p:spPr bwMode="auto">
          <a:xfrm>
            <a:off x="48006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57" name="Line 13"/>
          <p:cNvSpPr>
            <a:spLocks noChangeShapeType="1"/>
          </p:cNvSpPr>
          <p:nvPr/>
        </p:nvSpPr>
        <p:spPr bwMode="auto">
          <a:xfrm>
            <a:off x="62484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58" name="Line 14"/>
          <p:cNvSpPr>
            <a:spLocks noChangeShapeType="1"/>
          </p:cNvSpPr>
          <p:nvPr/>
        </p:nvSpPr>
        <p:spPr bwMode="auto">
          <a:xfrm>
            <a:off x="6011863" y="1916113"/>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59" name="Text Box 15"/>
          <p:cNvSpPr txBox="1">
            <a:spLocks noChangeArrowheads="1"/>
          </p:cNvSpPr>
          <p:nvPr/>
        </p:nvSpPr>
        <p:spPr bwMode="auto">
          <a:xfrm>
            <a:off x="457200" y="1447800"/>
            <a:ext cx="4953000" cy="701675"/>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Let's insert the new node after the </a:t>
            </a:r>
            <a:r>
              <a:rPr lang="en-US" i="1" dirty="0"/>
              <a:t>third </a:t>
            </a:r>
            <a:r>
              <a:rPr lang="en-US" dirty="0"/>
              <a:t>node in the linked list</a:t>
            </a:r>
          </a:p>
        </p:txBody>
      </p:sp>
      <p:sp>
        <p:nvSpPr>
          <p:cNvPr id="31761" name="Line 17"/>
          <p:cNvSpPr>
            <a:spLocks noChangeShapeType="1"/>
          </p:cNvSpPr>
          <p:nvPr/>
        </p:nvSpPr>
        <p:spPr bwMode="auto">
          <a:xfrm>
            <a:off x="3352800" y="2971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62" name="Rectangle 18"/>
          <p:cNvSpPr>
            <a:spLocks noChangeArrowheads="1"/>
          </p:cNvSpPr>
          <p:nvPr/>
        </p:nvSpPr>
        <p:spPr bwMode="auto">
          <a:xfrm>
            <a:off x="2895600" y="2743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p:cNvSpPr>
            <a:spLocks noChangeArrowheads="1"/>
          </p:cNvSpPr>
          <p:nvPr/>
        </p:nvSpPr>
        <p:spPr bwMode="auto">
          <a:xfrm>
            <a:off x="5795963" y="4221163"/>
            <a:ext cx="457200"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Rectangle 20"/>
          <p:cNvSpPr>
            <a:spLocks noChangeArrowheads="1"/>
          </p:cNvSpPr>
          <p:nvPr/>
        </p:nvSpPr>
        <p:spPr bwMode="auto">
          <a:xfrm>
            <a:off x="1476375" y="5229225"/>
            <a:ext cx="457200"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Text Box 21"/>
          <p:cNvSpPr txBox="1">
            <a:spLocks noChangeArrowheads="1"/>
          </p:cNvSpPr>
          <p:nvPr/>
        </p:nvSpPr>
        <p:spPr bwMode="auto">
          <a:xfrm>
            <a:off x="1219200" y="4800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31766" name="Text Box 22"/>
          <p:cNvSpPr txBox="1">
            <a:spLocks noChangeArrowheads="1"/>
          </p:cNvSpPr>
          <p:nvPr/>
        </p:nvSpPr>
        <p:spPr bwMode="auto">
          <a:xfrm>
            <a:off x="5562600" y="37338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node</a:t>
            </a:r>
          </a:p>
        </p:txBody>
      </p:sp>
      <p:sp>
        <p:nvSpPr>
          <p:cNvPr id="31767" name="Rectangle 23"/>
          <p:cNvSpPr>
            <a:spLocks noChangeArrowheads="1"/>
          </p:cNvSpPr>
          <p:nvPr/>
        </p:nvSpPr>
        <p:spPr bwMode="auto">
          <a:xfrm>
            <a:off x="7239000" y="4114800"/>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Rectangle 24"/>
          <p:cNvSpPr>
            <a:spLocks noChangeArrowheads="1"/>
          </p:cNvSpPr>
          <p:nvPr/>
        </p:nvSpPr>
        <p:spPr bwMode="auto">
          <a:xfrm>
            <a:off x="4356100" y="5157788"/>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Rectangle 25"/>
          <p:cNvSpPr>
            <a:spLocks noChangeArrowheads="1"/>
          </p:cNvSpPr>
          <p:nvPr/>
        </p:nvSpPr>
        <p:spPr bwMode="auto">
          <a:xfrm>
            <a:off x="5795963" y="5157788"/>
            <a:ext cx="457200"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Rectangle 26"/>
          <p:cNvSpPr>
            <a:spLocks noChangeArrowheads="1"/>
          </p:cNvSpPr>
          <p:nvPr/>
        </p:nvSpPr>
        <p:spPr bwMode="auto">
          <a:xfrm>
            <a:off x="7239000" y="51816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Line 27"/>
          <p:cNvSpPr>
            <a:spLocks noChangeShapeType="1"/>
          </p:cNvSpPr>
          <p:nvPr/>
        </p:nvSpPr>
        <p:spPr bwMode="auto">
          <a:xfrm flipV="1">
            <a:off x="1676400" y="54102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72" name="Line 28"/>
          <p:cNvSpPr>
            <a:spLocks noChangeShapeType="1"/>
          </p:cNvSpPr>
          <p:nvPr/>
        </p:nvSpPr>
        <p:spPr bwMode="auto">
          <a:xfrm>
            <a:off x="4800600" y="54102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73" name="Line 29"/>
          <p:cNvSpPr>
            <a:spLocks noChangeShapeType="1"/>
          </p:cNvSpPr>
          <p:nvPr/>
        </p:nvSpPr>
        <p:spPr bwMode="auto">
          <a:xfrm>
            <a:off x="6248400" y="54102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74" name="Line 30"/>
          <p:cNvSpPr>
            <a:spLocks noChangeShapeType="1"/>
          </p:cNvSpPr>
          <p:nvPr/>
        </p:nvSpPr>
        <p:spPr bwMode="auto">
          <a:xfrm>
            <a:off x="6019800" y="43434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75" name="Text Box 31"/>
          <p:cNvSpPr txBox="1">
            <a:spLocks noChangeArrowheads="1"/>
          </p:cNvSpPr>
          <p:nvPr/>
        </p:nvSpPr>
        <p:spPr bwMode="auto">
          <a:xfrm>
            <a:off x="323850" y="3505200"/>
            <a:ext cx="4968875" cy="1006475"/>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 Locate the node </a:t>
            </a:r>
            <a:r>
              <a:rPr lang="en-US" i="1">
                <a:solidFill>
                  <a:schemeClr val="accent2"/>
                </a:solidFill>
              </a:rPr>
              <a:t>preceding</a:t>
            </a:r>
            <a:r>
              <a:rPr lang="en-US"/>
              <a:t> </a:t>
            </a:r>
            <a:r>
              <a:rPr lang="en-US" i="1">
                <a:solidFill>
                  <a:schemeClr val="accent2"/>
                </a:solidFill>
              </a:rPr>
              <a:t>the insertion point</a:t>
            </a:r>
            <a:r>
              <a:rPr lang="en-US"/>
              <a:t> , since it will have to be modified (make </a:t>
            </a:r>
            <a:r>
              <a:rPr lang="en-US">
                <a:solidFill>
                  <a:schemeClr val="hlink"/>
                </a:solidFill>
              </a:rPr>
              <a:t>current </a:t>
            </a:r>
            <a:r>
              <a:rPr lang="en-US"/>
              <a:t>point to it)</a:t>
            </a:r>
          </a:p>
        </p:txBody>
      </p:sp>
      <p:sp>
        <p:nvSpPr>
          <p:cNvPr id="31776" name="Line 32"/>
          <p:cNvSpPr>
            <a:spLocks noChangeShapeType="1"/>
          </p:cNvSpPr>
          <p:nvPr/>
        </p:nvSpPr>
        <p:spPr bwMode="auto">
          <a:xfrm>
            <a:off x="3352800" y="54102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77" name="Rectangle 33"/>
          <p:cNvSpPr>
            <a:spLocks noChangeArrowheads="1"/>
          </p:cNvSpPr>
          <p:nvPr/>
        </p:nvSpPr>
        <p:spPr bwMode="auto">
          <a:xfrm>
            <a:off x="2895600" y="51816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Rectangle 34"/>
          <p:cNvSpPr>
            <a:spLocks noChangeArrowheads="1"/>
          </p:cNvSpPr>
          <p:nvPr/>
        </p:nvSpPr>
        <p:spPr bwMode="auto">
          <a:xfrm>
            <a:off x="1476375" y="6237288"/>
            <a:ext cx="5032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9" name="Text Box 35"/>
          <p:cNvSpPr txBox="1">
            <a:spLocks noChangeArrowheads="1"/>
          </p:cNvSpPr>
          <p:nvPr/>
        </p:nvSpPr>
        <p:spPr bwMode="auto">
          <a:xfrm>
            <a:off x="1258888" y="5805488"/>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current</a:t>
            </a:r>
          </a:p>
        </p:txBody>
      </p:sp>
      <p:sp>
        <p:nvSpPr>
          <p:cNvPr id="31781" name="Freeform 37"/>
          <p:cNvSpPr>
            <a:spLocks/>
          </p:cNvSpPr>
          <p:nvPr/>
        </p:nvSpPr>
        <p:spPr bwMode="auto">
          <a:xfrm>
            <a:off x="1676400" y="5638800"/>
            <a:ext cx="4114800" cy="889000"/>
          </a:xfrm>
          <a:custGeom>
            <a:avLst/>
            <a:gdLst>
              <a:gd name="T0" fmla="*/ 0 w 2736"/>
              <a:gd name="T1" fmla="*/ 480 h 560"/>
              <a:gd name="T2" fmla="*/ 1584 w 2736"/>
              <a:gd name="T3" fmla="*/ 480 h 560"/>
              <a:gd name="T4" fmla="*/ 2736 w 2736"/>
              <a:gd name="T5" fmla="*/ 0 h 560"/>
            </a:gdLst>
            <a:ahLst/>
            <a:cxnLst>
              <a:cxn ang="0">
                <a:pos x="T0" y="T1"/>
              </a:cxn>
              <a:cxn ang="0">
                <a:pos x="T2" y="T3"/>
              </a:cxn>
              <a:cxn ang="0">
                <a:pos x="T4" y="T5"/>
              </a:cxn>
            </a:cxnLst>
            <a:rect l="0" t="0" r="r" b="b"/>
            <a:pathLst>
              <a:path w="2736" h="560">
                <a:moveTo>
                  <a:pt x="0" y="480"/>
                </a:moveTo>
                <a:cubicBezTo>
                  <a:pt x="564" y="520"/>
                  <a:pt x="1128" y="560"/>
                  <a:pt x="1584" y="480"/>
                </a:cubicBezTo>
                <a:cubicBezTo>
                  <a:pt x="2040" y="400"/>
                  <a:pt x="2388" y="200"/>
                  <a:pt x="2736"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85" name="Line 41"/>
          <p:cNvSpPr>
            <a:spLocks noChangeShapeType="1"/>
          </p:cNvSpPr>
          <p:nvPr/>
        </p:nvSpPr>
        <p:spPr bwMode="auto">
          <a:xfrm>
            <a:off x="6588125" y="2708275"/>
            <a:ext cx="0" cy="2159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86" name="Text Box 42"/>
          <p:cNvSpPr txBox="1">
            <a:spLocks noChangeArrowheads="1"/>
          </p:cNvSpPr>
          <p:nvPr/>
        </p:nvSpPr>
        <p:spPr bwMode="auto">
          <a:xfrm>
            <a:off x="5940425" y="2349500"/>
            <a:ext cx="1944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sz="1600" i="1">
                <a:solidFill>
                  <a:schemeClr val="hlink"/>
                </a:solidFill>
              </a:rPr>
              <a:t>insertion point</a:t>
            </a:r>
          </a:p>
        </p:txBody>
      </p:sp>
    </p:spTree>
    <p:extLst>
      <p:ext uri="{BB962C8B-B14F-4D97-AF65-F5344CB8AC3E}">
        <p14:creationId xmlns:p14="http://schemas.microsoft.com/office/powerpoint/2010/main" val="721609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Rectangle 18"/>
          <p:cNvSpPr>
            <a:spLocks noChangeArrowheads="1"/>
          </p:cNvSpPr>
          <p:nvPr/>
        </p:nvSpPr>
        <p:spPr bwMode="auto">
          <a:xfrm>
            <a:off x="5867400" y="981075"/>
            <a:ext cx="457200"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7" name="Rectangle 19"/>
          <p:cNvSpPr>
            <a:spLocks noChangeArrowheads="1"/>
          </p:cNvSpPr>
          <p:nvPr/>
        </p:nvSpPr>
        <p:spPr bwMode="auto">
          <a:xfrm>
            <a:off x="1547813" y="2060575"/>
            <a:ext cx="457200" cy="28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8" name="Text Box 20"/>
          <p:cNvSpPr txBox="1">
            <a:spLocks noChangeArrowheads="1"/>
          </p:cNvSpPr>
          <p:nvPr/>
        </p:nvSpPr>
        <p:spPr bwMode="auto">
          <a:xfrm>
            <a:off x="1295400" y="1600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32789" name="Text Box 21"/>
          <p:cNvSpPr txBox="1">
            <a:spLocks noChangeArrowheads="1"/>
          </p:cNvSpPr>
          <p:nvPr/>
        </p:nvSpPr>
        <p:spPr bwMode="auto">
          <a:xfrm>
            <a:off x="5638800" y="5334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node</a:t>
            </a:r>
          </a:p>
        </p:txBody>
      </p:sp>
      <p:sp>
        <p:nvSpPr>
          <p:cNvPr id="32790" name="Rectangle 22"/>
          <p:cNvSpPr>
            <a:spLocks noChangeArrowheads="1"/>
          </p:cNvSpPr>
          <p:nvPr/>
        </p:nvSpPr>
        <p:spPr bwMode="auto">
          <a:xfrm>
            <a:off x="7315200" y="914400"/>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1" name="Rectangle 23"/>
          <p:cNvSpPr>
            <a:spLocks noChangeArrowheads="1"/>
          </p:cNvSpPr>
          <p:nvPr/>
        </p:nvSpPr>
        <p:spPr bwMode="auto">
          <a:xfrm>
            <a:off x="4427538" y="1989138"/>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2" name="Rectangle 24"/>
          <p:cNvSpPr>
            <a:spLocks noChangeArrowheads="1"/>
          </p:cNvSpPr>
          <p:nvPr/>
        </p:nvSpPr>
        <p:spPr bwMode="auto">
          <a:xfrm>
            <a:off x="5867400" y="1989138"/>
            <a:ext cx="457200"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3" name="Rectangle 25"/>
          <p:cNvSpPr>
            <a:spLocks noChangeArrowheads="1"/>
          </p:cNvSpPr>
          <p:nvPr/>
        </p:nvSpPr>
        <p:spPr bwMode="auto">
          <a:xfrm>
            <a:off x="7315200" y="19812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4" name="Line 26"/>
          <p:cNvSpPr>
            <a:spLocks noChangeShapeType="1"/>
          </p:cNvSpPr>
          <p:nvPr/>
        </p:nvSpPr>
        <p:spPr bwMode="auto">
          <a:xfrm flipV="1">
            <a:off x="1752600" y="22098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95" name="Line 27"/>
          <p:cNvSpPr>
            <a:spLocks noChangeShapeType="1"/>
          </p:cNvSpPr>
          <p:nvPr/>
        </p:nvSpPr>
        <p:spPr bwMode="auto">
          <a:xfrm>
            <a:off x="4876800" y="2209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96" name="Line 28"/>
          <p:cNvSpPr>
            <a:spLocks noChangeShapeType="1"/>
          </p:cNvSpPr>
          <p:nvPr/>
        </p:nvSpPr>
        <p:spPr bwMode="auto">
          <a:xfrm>
            <a:off x="6324600" y="2209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97" name="Line 29"/>
          <p:cNvSpPr>
            <a:spLocks noChangeShapeType="1"/>
          </p:cNvSpPr>
          <p:nvPr/>
        </p:nvSpPr>
        <p:spPr bwMode="auto">
          <a:xfrm>
            <a:off x="6096000" y="11430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98" name="Text Box 30"/>
          <p:cNvSpPr txBox="1">
            <a:spLocks noChangeArrowheads="1"/>
          </p:cNvSpPr>
          <p:nvPr/>
        </p:nvSpPr>
        <p:spPr bwMode="auto">
          <a:xfrm>
            <a:off x="533400" y="304800"/>
            <a:ext cx="4953000" cy="1311275"/>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2. Make the new node point to the node after the insertion point (i.e. the node pointed to by the node that </a:t>
            </a:r>
            <a:r>
              <a:rPr lang="en-US">
                <a:solidFill>
                  <a:schemeClr val="hlink"/>
                </a:solidFill>
              </a:rPr>
              <a:t>current</a:t>
            </a:r>
            <a:r>
              <a:rPr lang="en-US"/>
              <a:t> points to)</a:t>
            </a:r>
          </a:p>
        </p:txBody>
      </p:sp>
      <p:sp>
        <p:nvSpPr>
          <p:cNvPr id="32799" name="Line 31"/>
          <p:cNvSpPr>
            <a:spLocks noChangeShapeType="1"/>
          </p:cNvSpPr>
          <p:nvPr/>
        </p:nvSpPr>
        <p:spPr bwMode="auto">
          <a:xfrm>
            <a:off x="3429000" y="22098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00" name="Rectangle 32"/>
          <p:cNvSpPr>
            <a:spLocks noChangeArrowheads="1"/>
          </p:cNvSpPr>
          <p:nvPr/>
        </p:nvSpPr>
        <p:spPr bwMode="auto">
          <a:xfrm>
            <a:off x="2971800" y="1981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Rectangle 33"/>
          <p:cNvSpPr>
            <a:spLocks noChangeArrowheads="1"/>
          </p:cNvSpPr>
          <p:nvPr/>
        </p:nvSpPr>
        <p:spPr bwMode="auto">
          <a:xfrm>
            <a:off x="1547813" y="3068638"/>
            <a:ext cx="457200" cy="28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Text Box 34"/>
          <p:cNvSpPr txBox="1">
            <a:spLocks noChangeArrowheads="1"/>
          </p:cNvSpPr>
          <p:nvPr/>
        </p:nvSpPr>
        <p:spPr bwMode="auto">
          <a:xfrm>
            <a:off x="1295400" y="2590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current</a:t>
            </a:r>
          </a:p>
        </p:txBody>
      </p:sp>
      <p:sp>
        <p:nvSpPr>
          <p:cNvPr id="32803" name="Freeform 35"/>
          <p:cNvSpPr>
            <a:spLocks/>
          </p:cNvSpPr>
          <p:nvPr/>
        </p:nvSpPr>
        <p:spPr bwMode="auto">
          <a:xfrm>
            <a:off x="1752600" y="2438400"/>
            <a:ext cx="4114800" cy="889000"/>
          </a:xfrm>
          <a:custGeom>
            <a:avLst/>
            <a:gdLst>
              <a:gd name="T0" fmla="*/ 0 w 2736"/>
              <a:gd name="T1" fmla="*/ 480 h 560"/>
              <a:gd name="T2" fmla="*/ 1584 w 2736"/>
              <a:gd name="T3" fmla="*/ 480 h 560"/>
              <a:gd name="T4" fmla="*/ 2736 w 2736"/>
              <a:gd name="T5" fmla="*/ 0 h 560"/>
            </a:gdLst>
            <a:ahLst/>
            <a:cxnLst>
              <a:cxn ang="0">
                <a:pos x="T0" y="T1"/>
              </a:cxn>
              <a:cxn ang="0">
                <a:pos x="T2" y="T3"/>
              </a:cxn>
              <a:cxn ang="0">
                <a:pos x="T4" y="T5"/>
              </a:cxn>
            </a:cxnLst>
            <a:rect l="0" t="0" r="r" b="b"/>
            <a:pathLst>
              <a:path w="2736" h="560">
                <a:moveTo>
                  <a:pt x="0" y="480"/>
                </a:moveTo>
                <a:cubicBezTo>
                  <a:pt x="564" y="520"/>
                  <a:pt x="1128" y="560"/>
                  <a:pt x="1584" y="480"/>
                </a:cubicBezTo>
                <a:cubicBezTo>
                  <a:pt x="2040" y="400"/>
                  <a:pt x="2388" y="200"/>
                  <a:pt x="2736"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24" name="Line 56"/>
          <p:cNvSpPr>
            <a:spLocks noChangeShapeType="1"/>
          </p:cNvSpPr>
          <p:nvPr/>
        </p:nvSpPr>
        <p:spPr bwMode="auto">
          <a:xfrm>
            <a:off x="7543800" y="13716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25" name="Rectangle 57"/>
          <p:cNvSpPr>
            <a:spLocks noChangeArrowheads="1"/>
          </p:cNvSpPr>
          <p:nvPr/>
        </p:nvSpPr>
        <p:spPr bwMode="auto">
          <a:xfrm>
            <a:off x="5867400" y="4221163"/>
            <a:ext cx="457200"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6" name="Rectangle 58"/>
          <p:cNvSpPr>
            <a:spLocks noChangeArrowheads="1"/>
          </p:cNvSpPr>
          <p:nvPr/>
        </p:nvSpPr>
        <p:spPr bwMode="auto">
          <a:xfrm>
            <a:off x="1547813" y="5229225"/>
            <a:ext cx="457200"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7" name="Text Box 59"/>
          <p:cNvSpPr txBox="1">
            <a:spLocks noChangeArrowheads="1"/>
          </p:cNvSpPr>
          <p:nvPr/>
        </p:nvSpPr>
        <p:spPr bwMode="auto">
          <a:xfrm>
            <a:off x="1295400" y="4800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front</a:t>
            </a:r>
          </a:p>
        </p:txBody>
      </p:sp>
      <p:sp>
        <p:nvSpPr>
          <p:cNvPr id="32828" name="Text Box 60"/>
          <p:cNvSpPr txBox="1">
            <a:spLocks noChangeArrowheads="1"/>
          </p:cNvSpPr>
          <p:nvPr/>
        </p:nvSpPr>
        <p:spPr bwMode="auto">
          <a:xfrm>
            <a:off x="5638800" y="37338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node</a:t>
            </a:r>
          </a:p>
        </p:txBody>
      </p:sp>
      <p:sp>
        <p:nvSpPr>
          <p:cNvPr id="32829" name="Rectangle 61"/>
          <p:cNvSpPr>
            <a:spLocks noChangeArrowheads="1"/>
          </p:cNvSpPr>
          <p:nvPr/>
        </p:nvSpPr>
        <p:spPr bwMode="auto">
          <a:xfrm>
            <a:off x="7315200" y="4114800"/>
            <a:ext cx="4572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0" name="Rectangle 62"/>
          <p:cNvSpPr>
            <a:spLocks noChangeArrowheads="1"/>
          </p:cNvSpPr>
          <p:nvPr/>
        </p:nvSpPr>
        <p:spPr bwMode="auto">
          <a:xfrm>
            <a:off x="4427538" y="5157788"/>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1" name="Rectangle 63"/>
          <p:cNvSpPr>
            <a:spLocks noChangeArrowheads="1"/>
          </p:cNvSpPr>
          <p:nvPr/>
        </p:nvSpPr>
        <p:spPr bwMode="auto">
          <a:xfrm>
            <a:off x="5867400" y="5157788"/>
            <a:ext cx="457200"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2" name="Rectangle 64"/>
          <p:cNvSpPr>
            <a:spLocks noChangeArrowheads="1"/>
          </p:cNvSpPr>
          <p:nvPr/>
        </p:nvSpPr>
        <p:spPr bwMode="auto">
          <a:xfrm>
            <a:off x="7315200" y="5181600"/>
            <a:ext cx="457200" cy="457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3" name="Line 65"/>
          <p:cNvSpPr>
            <a:spLocks noChangeShapeType="1"/>
          </p:cNvSpPr>
          <p:nvPr/>
        </p:nvSpPr>
        <p:spPr bwMode="auto">
          <a:xfrm flipV="1">
            <a:off x="1752600" y="54102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34" name="Line 66"/>
          <p:cNvSpPr>
            <a:spLocks noChangeShapeType="1"/>
          </p:cNvSpPr>
          <p:nvPr/>
        </p:nvSpPr>
        <p:spPr bwMode="auto">
          <a:xfrm>
            <a:off x="4876800" y="54102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35" name="Line 67"/>
          <p:cNvSpPr>
            <a:spLocks noChangeShapeType="1"/>
          </p:cNvSpPr>
          <p:nvPr/>
        </p:nvSpPr>
        <p:spPr bwMode="auto">
          <a:xfrm>
            <a:off x="6324600" y="5410200"/>
            <a:ext cx="990600" cy="0"/>
          </a:xfrm>
          <a:prstGeom prst="line">
            <a:avLst/>
          </a:prstGeom>
          <a:noFill/>
          <a:ln w="3810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36" name="Line 68"/>
          <p:cNvSpPr>
            <a:spLocks noChangeShapeType="1"/>
          </p:cNvSpPr>
          <p:nvPr/>
        </p:nvSpPr>
        <p:spPr bwMode="auto">
          <a:xfrm>
            <a:off x="6096000" y="4343400"/>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37" name="Text Box 69"/>
          <p:cNvSpPr txBox="1">
            <a:spLocks noChangeArrowheads="1"/>
          </p:cNvSpPr>
          <p:nvPr/>
        </p:nvSpPr>
        <p:spPr bwMode="auto">
          <a:xfrm>
            <a:off x="533400" y="3886200"/>
            <a:ext cx="4953000" cy="701675"/>
          </a:xfrm>
          <a:prstGeom prst="rect">
            <a:avLst/>
          </a:prstGeom>
          <a:solidFill>
            <a:schemeClr val="bg2"/>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3. Make the node pointed to by </a:t>
            </a:r>
            <a:r>
              <a:rPr lang="en-US">
                <a:solidFill>
                  <a:schemeClr val="hlink"/>
                </a:solidFill>
              </a:rPr>
              <a:t>current</a:t>
            </a:r>
            <a:r>
              <a:rPr lang="en-US"/>
              <a:t> point to the new node</a:t>
            </a:r>
          </a:p>
        </p:txBody>
      </p:sp>
      <p:sp>
        <p:nvSpPr>
          <p:cNvPr id="32838" name="Line 70"/>
          <p:cNvSpPr>
            <a:spLocks noChangeShapeType="1"/>
          </p:cNvSpPr>
          <p:nvPr/>
        </p:nvSpPr>
        <p:spPr bwMode="auto">
          <a:xfrm>
            <a:off x="3429000" y="5410200"/>
            <a:ext cx="990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39" name="Rectangle 71"/>
          <p:cNvSpPr>
            <a:spLocks noChangeArrowheads="1"/>
          </p:cNvSpPr>
          <p:nvPr/>
        </p:nvSpPr>
        <p:spPr bwMode="auto">
          <a:xfrm>
            <a:off x="2971800" y="51816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0" name="Rectangle 72"/>
          <p:cNvSpPr>
            <a:spLocks noChangeArrowheads="1"/>
          </p:cNvSpPr>
          <p:nvPr/>
        </p:nvSpPr>
        <p:spPr bwMode="auto">
          <a:xfrm>
            <a:off x="1547813" y="6237288"/>
            <a:ext cx="457200"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1" name="Text Box 73"/>
          <p:cNvSpPr txBox="1">
            <a:spLocks noChangeArrowheads="1"/>
          </p:cNvSpPr>
          <p:nvPr/>
        </p:nvSpPr>
        <p:spPr bwMode="auto">
          <a:xfrm>
            <a:off x="1295400" y="57912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current</a:t>
            </a:r>
          </a:p>
        </p:txBody>
      </p:sp>
      <p:sp>
        <p:nvSpPr>
          <p:cNvPr id="32842" name="Freeform 74"/>
          <p:cNvSpPr>
            <a:spLocks/>
          </p:cNvSpPr>
          <p:nvPr/>
        </p:nvSpPr>
        <p:spPr bwMode="auto">
          <a:xfrm>
            <a:off x="1752600" y="5638800"/>
            <a:ext cx="4114800" cy="889000"/>
          </a:xfrm>
          <a:custGeom>
            <a:avLst/>
            <a:gdLst>
              <a:gd name="T0" fmla="*/ 0 w 2736"/>
              <a:gd name="T1" fmla="*/ 480 h 560"/>
              <a:gd name="T2" fmla="*/ 1584 w 2736"/>
              <a:gd name="T3" fmla="*/ 480 h 560"/>
              <a:gd name="T4" fmla="*/ 2736 w 2736"/>
              <a:gd name="T5" fmla="*/ 0 h 560"/>
            </a:gdLst>
            <a:ahLst/>
            <a:cxnLst>
              <a:cxn ang="0">
                <a:pos x="T0" y="T1"/>
              </a:cxn>
              <a:cxn ang="0">
                <a:pos x="T2" y="T3"/>
              </a:cxn>
              <a:cxn ang="0">
                <a:pos x="T4" y="T5"/>
              </a:cxn>
            </a:cxnLst>
            <a:rect l="0" t="0" r="r" b="b"/>
            <a:pathLst>
              <a:path w="2736" h="560">
                <a:moveTo>
                  <a:pt x="0" y="480"/>
                </a:moveTo>
                <a:cubicBezTo>
                  <a:pt x="564" y="520"/>
                  <a:pt x="1128" y="560"/>
                  <a:pt x="1584" y="480"/>
                </a:cubicBezTo>
                <a:cubicBezTo>
                  <a:pt x="2040" y="400"/>
                  <a:pt x="2388" y="200"/>
                  <a:pt x="2736" y="0"/>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43" name="Line 75"/>
          <p:cNvSpPr>
            <a:spLocks noChangeShapeType="1"/>
          </p:cNvSpPr>
          <p:nvPr/>
        </p:nvSpPr>
        <p:spPr bwMode="auto">
          <a:xfrm>
            <a:off x="7543800" y="4572000"/>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46" name="Line 78"/>
          <p:cNvSpPr>
            <a:spLocks noChangeShapeType="1"/>
          </p:cNvSpPr>
          <p:nvPr/>
        </p:nvSpPr>
        <p:spPr bwMode="auto">
          <a:xfrm flipV="1">
            <a:off x="6324600" y="4495800"/>
            <a:ext cx="990600" cy="8382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47" name="Text Box 79"/>
          <p:cNvSpPr txBox="1">
            <a:spLocks noChangeArrowheads="1"/>
          </p:cNvSpPr>
          <p:nvPr/>
        </p:nvSpPr>
        <p:spPr bwMode="auto">
          <a:xfrm>
            <a:off x="65532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chemeClr val="hlink"/>
                </a:solidFill>
              </a:rPr>
              <a:t>X</a:t>
            </a:r>
          </a:p>
        </p:txBody>
      </p:sp>
      <p:sp>
        <p:nvSpPr>
          <p:cNvPr id="32848" name="Line 80"/>
          <p:cNvSpPr>
            <a:spLocks noChangeShapeType="1"/>
          </p:cNvSpPr>
          <p:nvPr/>
        </p:nvSpPr>
        <p:spPr bwMode="auto">
          <a:xfrm flipH="1">
            <a:off x="6732588" y="1989138"/>
            <a:ext cx="0" cy="2159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413954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92162"/>
          </a:xfrm>
        </p:spPr>
        <p:txBody>
          <a:bodyPr/>
          <a:lstStyle/>
          <a:p>
            <a:r>
              <a:rPr lang="en-US" b="1" dirty="0">
                <a:solidFill>
                  <a:srgbClr val="FF0000"/>
                </a:solidFill>
                <a:latin typeface="Times New Roman" pitchFamily="18" charset="0"/>
                <a:cs typeface="Times New Roman" pitchFamily="18" charset="0"/>
              </a:rPr>
              <a:t>Array Limitations</a:t>
            </a:r>
          </a:p>
        </p:txBody>
      </p:sp>
      <p:sp>
        <p:nvSpPr>
          <p:cNvPr id="13315" name="Rectangle 3"/>
          <p:cNvSpPr>
            <a:spLocks noGrp="1" noChangeArrowheads="1"/>
          </p:cNvSpPr>
          <p:nvPr>
            <p:ph type="body" idx="1"/>
          </p:nvPr>
        </p:nvSpPr>
        <p:spPr>
          <a:xfrm>
            <a:off x="457200" y="1295400"/>
            <a:ext cx="8534400" cy="5334000"/>
          </a:xfrm>
        </p:spPr>
        <p:txBody>
          <a:bodyPr/>
          <a:lstStyle/>
          <a:p>
            <a:pPr marL="0" indent="0">
              <a:buNone/>
            </a:pPr>
            <a:r>
              <a:rPr lang="en-US" dirty="0">
                <a:latin typeface="Times New Roman" pitchFamily="18" charset="0"/>
                <a:cs typeface="Times New Roman" pitchFamily="18" charset="0"/>
              </a:rPr>
              <a:t>What are the limitations of an array, as a data structure</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971550" lvl="1" indent="-514350">
              <a:buFont typeface="+mj-lt"/>
              <a:buAutoNum type="arabicPeriod"/>
            </a:pPr>
            <a:r>
              <a:rPr lang="en-US" dirty="0">
                <a:latin typeface="Times New Roman" pitchFamily="18" charset="0"/>
                <a:cs typeface="Times New Roman" pitchFamily="18" charset="0"/>
              </a:rPr>
              <a:t>Fixed size</a:t>
            </a:r>
          </a:p>
          <a:p>
            <a:pPr marL="971550" lvl="1" indent="-514350">
              <a:buFont typeface="+mj-lt"/>
              <a:buAutoNum type="arabicPeriod"/>
            </a:pPr>
            <a:r>
              <a:rPr lang="en-US" dirty="0">
                <a:latin typeface="Times New Roman" pitchFamily="18" charset="0"/>
                <a:cs typeface="Times New Roman" pitchFamily="18" charset="0"/>
              </a:rPr>
              <a:t>Physically stored in consecutive memory locations</a:t>
            </a:r>
          </a:p>
          <a:p>
            <a:pPr marL="971550" lvl="1" indent="-514350">
              <a:buFont typeface="+mj-lt"/>
              <a:buAutoNum type="arabicPeriod"/>
            </a:pPr>
            <a:r>
              <a:rPr lang="en-US" dirty="0">
                <a:latin typeface="Times New Roman" pitchFamily="18" charset="0"/>
                <a:cs typeface="Times New Roman" pitchFamily="18" charset="0"/>
              </a:rPr>
              <a:t>To insert or delete items, may need to shift data</a:t>
            </a:r>
          </a:p>
          <a:p>
            <a:pPr marL="514350" indent="-514350">
              <a:buFont typeface="+mj-lt"/>
              <a:buAutoNum type="arabicPeriod"/>
            </a:pPr>
            <a:endParaRPr lang="en-US" dirty="0"/>
          </a:p>
        </p:txBody>
      </p:sp>
    </p:spTree>
    <p:extLst>
      <p:ext uri="{BB962C8B-B14F-4D97-AF65-F5344CB8AC3E}">
        <p14:creationId xmlns:p14="http://schemas.microsoft.com/office/powerpoint/2010/main" val="144700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685800"/>
          </a:xfrm>
        </p:spPr>
        <p:txBody>
          <a:bodyPr>
            <a:normAutofit fontScale="90000"/>
          </a:bodyPr>
          <a:lstStyle/>
          <a:p>
            <a:r>
              <a:rPr lang="en-US" b="1" dirty="0" smtClean="0">
                <a:solidFill>
                  <a:srgbClr val="FF0000"/>
                </a:solidFill>
                <a:latin typeface="Times New Roman" pitchFamily="18" charset="0"/>
                <a:cs typeface="Times New Roman" pitchFamily="18" charset="0"/>
              </a:rPr>
              <a:t>Algorithm</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458200" cy="5135563"/>
          </a:xfrm>
        </p:spPr>
        <p:txBody>
          <a:bodyPr>
            <a:normAutofit fontScale="92500" lnSpcReduction="10000"/>
          </a:bodyPr>
          <a:lstStyle/>
          <a:p>
            <a:pPr marL="0" indent="0">
              <a:buNone/>
            </a:pPr>
            <a:r>
              <a:rPr lang="en-US" b="1" dirty="0"/>
              <a:t>void</a:t>
            </a:r>
            <a:r>
              <a:rPr lang="en-US" dirty="0"/>
              <a:t> </a:t>
            </a:r>
            <a:r>
              <a:rPr lang="en-US" b="1" dirty="0" err="1"/>
              <a:t>insert_position</a:t>
            </a:r>
            <a:r>
              <a:rPr lang="en-US" dirty="0"/>
              <a:t>(</a:t>
            </a:r>
            <a:r>
              <a:rPr lang="en-US" b="1" dirty="0" err="1"/>
              <a:t>int</a:t>
            </a:r>
            <a:r>
              <a:rPr lang="en-US" dirty="0"/>
              <a:t> </a:t>
            </a:r>
            <a:r>
              <a:rPr lang="en-US" dirty="0" err="1"/>
              <a:t>pos</a:t>
            </a:r>
            <a:r>
              <a:rPr lang="en-US" dirty="0"/>
              <a:t>, </a:t>
            </a:r>
            <a:r>
              <a:rPr lang="en-US" b="1" dirty="0" err="1"/>
              <a:t>int</a:t>
            </a:r>
            <a:r>
              <a:rPr lang="en-US" dirty="0"/>
              <a:t> </a:t>
            </a:r>
            <a:r>
              <a:rPr lang="en-US" dirty="0" err="1" smtClean="0"/>
              <a:t>val</a:t>
            </a:r>
            <a:r>
              <a:rPr lang="en-US" dirty="0" smtClean="0"/>
              <a:t>) </a:t>
            </a:r>
          </a:p>
          <a:p>
            <a:pPr marL="0" indent="0">
              <a:buNone/>
            </a:pPr>
            <a:r>
              <a:rPr lang="en-US" dirty="0" smtClean="0"/>
              <a:t>{     node </a:t>
            </a:r>
            <a:r>
              <a:rPr lang="en-US" dirty="0"/>
              <a:t>*</a:t>
            </a:r>
            <a:r>
              <a:rPr lang="en-US" dirty="0" smtClean="0"/>
              <a:t>pre; </a:t>
            </a:r>
          </a:p>
          <a:p>
            <a:pPr marL="0" indent="0">
              <a:buNone/>
            </a:pPr>
            <a:r>
              <a:rPr lang="en-US" dirty="0" smtClean="0"/>
              <a:t>      node </a:t>
            </a:r>
            <a:r>
              <a:rPr lang="en-US" dirty="0"/>
              <a:t>*</a:t>
            </a:r>
            <a:r>
              <a:rPr lang="en-US" dirty="0" smtClean="0"/>
              <a:t>cur; </a:t>
            </a:r>
          </a:p>
          <a:p>
            <a:pPr marL="0" indent="0">
              <a:buNone/>
            </a:pPr>
            <a:r>
              <a:rPr lang="en-US" dirty="0" smtClean="0"/>
              <a:t>      node </a:t>
            </a:r>
            <a:r>
              <a:rPr lang="en-US" dirty="0"/>
              <a:t>*temp=</a:t>
            </a:r>
            <a:r>
              <a:rPr lang="en-US" b="1" dirty="0"/>
              <a:t>new</a:t>
            </a:r>
            <a:r>
              <a:rPr lang="en-US" dirty="0"/>
              <a:t> node</a:t>
            </a:r>
            <a:r>
              <a:rPr lang="en-US" dirty="0" smtClean="0"/>
              <a:t>;</a:t>
            </a:r>
          </a:p>
          <a:p>
            <a:pPr marL="0" indent="0">
              <a:buNone/>
            </a:pPr>
            <a:r>
              <a:rPr lang="en-US" dirty="0"/>
              <a:t> </a:t>
            </a:r>
            <a:r>
              <a:rPr lang="en-US" dirty="0" smtClean="0"/>
              <a:t>     temp-</a:t>
            </a:r>
            <a:r>
              <a:rPr lang="en-US" dirty="0"/>
              <a:t>&gt;data=</a:t>
            </a:r>
            <a:r>
              <a:rPr lang="en-US" dirty="0" err="1"/>
              <a:t>val</a:t>
            </a:r>
            <a:r>
              <a:rPr lang="en-US" dirty="0"/>
              <a:t>; </a:t>
            </a:r>
            <a:endParaRPr lang="en-US" dirty="0" smtClean="0"/>
          </a:p>
          <a:p>
            <a:pPr marL="0" indent="0">
              <a:buNone/>
            </a:pPr>
            <a:r>
              <a:rPr lang="en-US" dirty="0" smtClean="0"/>
              <a:t>      cur=head</a:t>
            </a:r>
            <a:r>
              <a:rPr lang="en-US" dirty="0"/>
              <a:t>; </a:t>
            </a:r>
            <a:endParaRPr lang="en-US" dirty="0" smtClean="0"/>
          </a:p>
          <a:p>
            <a:pPr marL="0" indent="0">
              <a:buNone/>
            </a:pPr>
            <a:r>
              <a:rPr lang="en-US" b="1" dirty="0" smtClean="0"/>
              <a:t>      for</a:t>
            </a:r>
            <a:r>
              <a:rPr lang="en-US" dirty="0" smtClean="0"/>
              <a:t>(</a:t>
            </a:r>
            <a:r>
              <a:rPr lang="en-US" b="1" dirty="0" err="1" smtClean="0"/>
              <a:t>int</a:t>
            </a:r>
            <a:r>
              <a:rPr lang="en-US" dirty="0" smtClean="0"/>
              <a:t> </a:t>
            </a:r>
            <a:r>
              <a:rPr lang="en-US" dirty="0"/>
              <a:t>i=1;i&lt;</a:t>
            </a:r>
            <a:r>
              <a:rPr lang="en-US" dirty="0" err="1"/>
              <a:t>pos;i</a:t>
            </a:r>
            <a:r>
              <a:rPr lang="en-US" dirty="0"/>
              <a:t>++) </a:t>
            </a:r>
            <a:endParaRPr lang="en-US" dirty="0" smtClean="0"/>
          </a:p>
          <a:p>
            <a:pPr marL="0" indent="0">
              <a:buNone/>
            </a:pPr>
            <a:r>
              <a:rPr lang="en-US" dirty="0" smtClean="0"/>
              <a:t>           { </a:t>
            </a:r>
            <a:r>
              <a:rPr lang="en-US" dirty="0"/>
              <a:t>pre=cur; cur=cur-&gt;next; } </a:t>
            </a:r>
            <a:endParaRPr lang="en-US" dirty="0" smtClean="0"/>
          </a:p>
          <a:p>
            <a:pPr marL="0" indent="0">
              <a:buNone/>
            </a:pPr>
            <a:r>
              <a:rPr lang="en-US" dirty="0" smtClean="0"/>
              <a:t>   pre-</a:t>
            </a:r>
            <a:r>
              <a:rPr lang="en-US" dirty="0"/>
              <a:t>&gt;next=temp; </a:t>
            </a:r>
            <a:endParaRPr lang="en-US" dirty="0" smtClean="0"/>
          </a:p>
          <a:p>
            <a:pPr marL="0" indent="0">
              <a:buNone/>
            </a:pPr>
            <a:r>
              <a:rPr lang="en-US" dirty="0" smtClean="0"/>
              <a:t>   </a:t>
            </a:r>
            <a:r>
              <a:rPr lang="en-US" dirty="0" smtClean="0"/>
              <a:t>temp-</a:t>
            </a:r>
            <a:r>
              <a:rPr lang="en-US" dirty="0"/>
              <a:t>&gt;next=cur; }</a:t>
            </a:r>
          </a:p>
        </p:txBody>
      </p:sp>
    </p:spTree>
    <p:extLst>
      <p:ext uri="{BB962C8B-B14F-4D97-AF65-F5344CB8AC3E}">
        <p14:creationId xmlns:p14="http://schemas.microsoft.com/office/powerpoint/2010/main" val="800446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685800"/>
          </a:xfrm>
        </p:spPr>
        <p:txBody>
          <a:bodyPr>
            <a:normAutofit fontScale="90000"/>
          </a:bodyPr>
          <a:lstStyle/>
          <a:p>
            <a:r>
              <a:rPr lang="en-US" b="1" dirty="0" smtClean="0">
                <a:solidFill>
                  <a:srgbClr val="FF0000"/>
                </a:solidFill>
                <a:latin typeface="Times New Roman" pitchFamily="18" charset="0"/>
                <a:cs typeface="Times New Roman" pitchFamily="18" charset="0"/>
              </a:rPr>
              <a:t>Algorithm</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458200" cy="5135563"/>
          </a:xfrm>
        </p:spPr>
        <p:txBody>
          <a:bodyPr>
            <a:normAutofit fontScale="92500" lnSpcReduction="20000"/>
          </a:bodyPr>
          <a:lstStyle/>
          <a:p>
            <a:pPr marL="0" indent="0">
              <a:buNone/>
            </a:pPr>
            <a:r>
              <a:rPr lang="en-US" b="1" dirty="0"/>
              <a:t>void</a:t>
            </a:r>
            <a:r>
              <a:rPr lang="en-US" dirty="0"/>
              <a:t> </a:t>
            </a:r>
            <a:r>
              <a:rPr lang="en-US" b="1" dirty="0" err="1" smtClean="0"/>
              <a:t>insert_specificValue</a:t>
            </a:r>
            <a:r>
              <a:rPr lang="en-US" dirty="0" smtClean="0"/>
              <a:t>(</a:t>
            </a:r>
            <a:r>
              <a:rPr lang="en-US" b="1" dirty="0" err="1" smtClean="0"/>
              <a:t>int</a:t>
            </a:r>
            <a:r>
              <a:rPr lang="en-US" dirty="0" smtClean="0"/>
              <a:t> </a:t>
            </a:r>
            <a:r>
              <a:rPr lang="en-US" dirty="0" err="1" smtClean="0"/>
              <a:t>sp_val</a:t>
            </a:r>
            <a:r>
              <a:rPr lang="en-US" dirty="0" smtClean="0"/>
              <a:t>, </a:t>
            </a:r>
            <a:r>
              <a:rPr lang="en-US" b="1" dirty="0" err="1"/>
              <a:t>int</a:t>
            </a:r>
            <a:r>
              <a:rPr lang="en-US" dirty="0"/>
              <a:t> </a:t>
            </a:r>
            <a:r>
              <a:rPr lang="en-US" dirty="0" smtClean="0"/>
              <a:t>data) </a:t>
            </a:r>
            <a:endParaRPr lang="en-US" dirty="0" smtClean="0"/>
          </a:p>
          <a:p>
            <a:pPr marL="0" indent="0">
              <a:buNone/>
            </a:pPr>
            <a:r>
              <a:rPr lang="en-US" dirty="0" smtClean="0"/>
              <a:t>{     node </a:t>
            </a:r>
            <a:r>
              <a:rPr lang="en-US" dirty="0"/>
              <a:t>*</a:t>
            </a:r>
            <a:r>
              <a:rPr lang="en-US" dirty="0" smtClean="0"/>
              <a:t>pre; </a:t>
            </a:r>
          </a:p>
          <a:p>
            <a:pPr marL="0" indent="0">
              <a:buNone/>
            </a:pPr>
            <a:r>
              <a:rPr lang="en-US" dirty="0" smtClean="0"/>
              <a:t>      node </a:t>
            </a:r>
            <a:r>
              <a:rPr lang="en-US" dirty="0"/>
              <a:t>*</a:t>
            </a:r>
            <a:r>
              <a:rPr lang="en-US" dirty="0" smtClean="0"/>
              <a:t>cur; </a:t>
            </a:r>
          </a:p>
          <a:p>
            <a:pPr marL="0" indent="0">
              <a:buNone/>
            </a:pPr>
            <a:r>
              <a:rPr lang="en-US" dirty="0" smtClean="0"/>
              <a:t>      node </a:t>
            </a:r>
            <a:r>
              <a:rPr lang="en-US" dirty="0"/>
              <a:t>*temp=</a:t>
            </a:r>
            <a:r>
              <a:rPr lang="en-US" b="1" dirty="0"/>
              <a:t>new</a:t>
            </a:r>
            <a:r>
              <a:rPr lang="en-US" dirty="0"/>
              <a:t> node</a:t>
            </a:r>
            <a:r>
              <a:rPr lang="en-US" dirty="0" smtClean="0"/>
              <a:t>;</a:t>
            </a:r>
          </a:p>
          <a:p>
            <a:pPr marL="0" indent="0">
              <a:buNone/>
            </a:pPr>
            <a:r>
              <a:rPr lang="en-US" dirty="0"/>
              <a:t> </a:t>
            </a:r>
            <a:r>
              <a:rPr lang="en-US" dirty="0" smtClean="0"/>
              <a:t>     temp-</a:t>
            </a:r>
            <a:r>
              <a:rPr lang="en-US" dirty="0"/>
              <a:t>&gt;</a:t>
            </a:r>
            <a:r>
              <a:rPr lang="en-US" dirty="0" smtClean="0"/>
              <a:t>data=data; </a:t>
            </a:r>
            <a:endParaRPr lang="en-US" dirty="0" smtClean="0"/>
          </a:p>
          <a:p>
            <a:pPr marL="0" indent="0">
              <a:buNone/>
            </a:pPr>
            <a:r>
              <a:rPr lang="en-US" dirty="0" smtClean="0"/>
              <a:t>      cur=head</a:t>
            </a:r>
            <a:r>
              <a:rPr lang="en-US" dirty="0"/>
              <a:t>; </a:t>
            </a:r>
            <a:endParaRPr lang="en-US" dirty="0" smtClean="0"/>
          </a:p>
          <a:p>
            <a:pPr marL="0" indent="0">
              <a:buNone/>
            </a:pPr>
            <a:r>
              <a:rPr lang="en-US" b="1" dirty="0" smtClean="0"/>
              <a:t>      </a:t>
            </a:r>
            <a:r>
              <a:rPr lang="en-US" b="1" dirty="0" smtClean="0"/>
              <a:t>while </a:t>
            </a:r>
            <a:r>
              <a:rPr lang="en-US" dirty="0" smtClean="0"/>
              <a:t>(cur-&gt;data!= </a:t>
            </a:r>
            <a:r>
              <a:rPr lang="en-US" dirty="0" err="1" smtClean="0"/>
              <a:t>sp_val</a:t>
            </a:r>
            <a:r>
              <a:rPr lang="en-US" dirty="0" smtClean="0"/>
              <a:t>) </a:t>
            </a:r>
            <a:endParaRPr lang="en-US" dirty="0" smtClean="0"/>
          </a:p>
          <a:p>
            <a:pPr marL="0" indent="0">
              <a:buNone/>
            </a:pPr>
            <a:r>
              <a:rPr lang="en-US" dirty="0" smtClean="0"/>
              <a:t>           { </a:t>
            </a:r>
            <a:r>
              <a:rPr lang="en-US" dirty="0"/>
              <a:t>pre=cur; cur=cur-&gt;next; } </a:t>
            </a:r>
            <a:endParaRPr lang="en-US" dirty="0" smtClean="0"/>
          </a:p>
          <a:p>
            <a:pPr marL="0" indent="0">
              <a:buNone/>
            </a:pPr>
            <a:r>
              <a:rPr lang="en-US" dirty="0" smtClean="0"/>
              <a:t> temp-</a:t>
            </a:r>
            <a:r>
              <a:rPr lang="en-US" dirty="0"/>
              <a:t>&gt;next=cur;            </a:t>
            </a:r>
          </a:p>
          <a:p>
            <a:pPr marL="0" indent="0">
              <a:buNone/>
            </a:pPr>
            <a:r>
              <a:rPr lang="en-US" dirty="0" smtClean="0"/>
              <a:t> cur-&gt;</a:t>
            </a:r>
            <a:r>
              <a:rPr lang="en-US" dirty="0"/>
              <a:t>next=temp;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93284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715962"/>
          </a:xfrm>
        </p:spPr>
        <p:txBody>
          <a:bodyPr>
            <a:normAutofit fontScale="90000"/>
          </a:bodyPr>
          <a:lstStyle/>
          <a:p>
            <a:r>
              <a:rPr lang="en-US" b="1" dirty="0">
                <a:solidFill>
                  <a:srgbClr val="FF0000"/>
                </a:solidFill>
                <a:latin typeface="Times New Roman" pitchFamily="18" charset="0"/>
                <a:cs typeface="Times New Roman" pitchFamily="18" charset="0"/>
              </a:rPr>
              <a:t>Deleting a Node from a Linked List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a:bodyPr>
          <a:lstStyle/>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We will consider </a:t>
            </a:r>
            <a:r>
              <a:rPr lang="en-US" sz="2000" dirty="0">
                <a:latin typeface="Times New Roman" pitchFamily="18" charset="0"/>
                <a:cs typeface="Times New Roman" pitchFamily="18" charset="0"/>
              </a:rPr>
              <a:t>three cases and then see how deletion is done in each case</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Case 1: The first node is deleted.</a:t>
            </a:r>
          </a:p>
          <a:p>
            <a:pPr marL="0" indent="0" algn="just">
              <a:buNone/>
            </a:pPr>
            <a:r>
              <a:rPr lang="en-US" sz="2000" dirty="0">
                <a:latin typeface="Times New Roman" pitchFamily="18" charset="0"/>
                <a:cs typeface="Times New Roman" pitchFamily="18" charset="0"/>
              </a:rPr>
              <a:t>Case 2: The last node is deleted.</a:t>
            </a:r>
          </a:p>
          <a:p>
            <a:pPr marL="0" indent="0" algn="just">
              <a:buNone/>
            </a:pPr>
            <a:r>
              <a:rPr lang="en-US" sz="2000" dirty="0">
                <a:latin typeface="Times New Roman" pitchFamily="18" charset="0"/>
                <a:cs typeface="Times New Roman" pitchFamily="18" charset="0"/>
              </a:rPr>
              <a:t>Case 3: The node after a given node is deleted.</a:t>
            </a:r>
          </a:p>
          <a:p>
            <a:pPr marL="0" indent="0" algn="just">
              <a:buNone/>
            </a:pP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UNDERFLOW</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Underflow </a:t>
            </a:r>
            <a:r>
              <a:rPr lang="en-US" sz="2000" dirty="0">
                <a:latin typeface="Times New Roman" pitchFamily="18" charset="0"/>
                <a:cs typeface="Times New Roman" pitchFamily="18" charset="0"/>
              </a:rPr>
              <a:t>is a condition that occurs when we try to </a:t>
            </a:r>
            <a:r>
              <a:rPr lang="en-US" sz="2000" b="1" dirty="0">
                <a:latin typeface="Times New Roman" pitchFamily="18" charset="0"/>
                <a:cs typeface="Times New Roman" pitchFamily="18" charset="0"/>
              </a:rPr>
              <a:t>delete a node from a </a:t>
            </a:r>
            <a:r>
              <a:rPr lang="en-US" sz="2000" b="1" dirty="0" smtClean="0">
                <a:latin typeface="Times New Roman" pitchFamily="18" charset="0"/>
                <a:cs typeface="Times New Roman" pitchFamily="18" charset="0"/>
              </a:rPr>
              <a:t>linked list </a:t>
            </a:r>
            <a:r>
              <a:rPr lang="en-US" sz="2000" b="1" dirty="0">
                <a:latin typeface="Times New Roman" pitchFamily="18" charset="0"/>
                <a:cs typeface="Times New Roman" pitchFamily="18" charset="0"/>
              </a:rPr>
              <a:t>that is empty</a:t>
            </a:r>
            <a:r>
              <a:rPr lang="en-US" sz="2000" dirty="0">
                <a:latin typeface="Times New Roman" pitchFamily="18" charset="0"/>
                <a:cs typeface="Times New Roman" pitchFamily="18" charset="0"/>
              </a:rPr>
              <a:t>. This happens when </a:t>
            </a:r>
            <a:r>
              <a:rPr lang="en-US" sz="2000" u="sng" dirty="0" smtClean="0">
                <a:latin typeface="Times New Roman" pitchFamily="18" charset="0"/>
                <a:cs typeface="Times New Roman" pitchFamily="18" charset="0"/>
              </a:rPr>
              <a:t>Head </a:t>
            </a:r>
            <a:r>
              <a:rPr lang="en-US" sz="2000" u="sng" dirty="0">
                <a:latin typeface="Times New Roman" pitchFamily="18" charset="0"/>
                <a:cs typeface="Times New Roman" pitchFamily="18" charset="0"/>
              </a:rPr>
              <a:t>= NULL </a:t>
            </a:r>
            <a:r>
              <a:rPr lang="en-US" sz="2000" dirty="0">
                <a:latin typeface="Times New Roman" pitchFamily="18" charset="0"/>
                <a:cs typeface="Times New Roman" pitchFamily="18" charset="0"/>
              </a:rPr>
              <a:t>or when there are </a:t>
            </a:r>
            <a:r>
              <a:rPr lang="en-US" sz="2000" u="sng" dirty="0">
                <a:latin typeface="Times New Roman" pitchFamily="18" charset="0"/>
                <a:cs typeface="Times New Roman" pitchFamily="18" charset="0"/>
              </a:rPr>
              <a:t>no more nodes to delete</a:t>
            </a:r>
            <a:r>
              <a:rPr lang="en-US" sz="2000" u="sng" dirty="0" smtClean="0">
                <a:latin typeface="Times New Roman" pitchFamily="18" charset="0"/>
                <a:cs typeface="Times New Roman" pitchFamily="18" charset="0"/>
              </a:rPr>
              <a:t>.</a:t>
            </a:r>
          </a:p>
          <a:p>
            <a:pPr marL="0" indent="0" algn="just">
              <a:buNone/>
            </a:pPr>
            <a:endParaRPr lang="en-US" sz="2000" u="sng"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Note that when we </a:t>
            </a:r>
            <a:r>
              <a:rPr lang="en-US" sz="2000" u="sng" dirty="0">
                <a:latin typeface="Times New Roman" pitchFamily="18" charset="0"/>
                <a:cs typeface="Times New Roman" pitchFamily="18" charset="0"/>
              </a:rPr>
              <a:t>delete a node </a:t>
            </a:r>
            <a:r>
              <a:rPr lang="en-US" sz="2000" dirty="0">
                <a:latin typeface="Times New Roman" pitchFamily="18" charset="0"/>
                <a:cs typeface="Times New Roman" pitchFamily="18" charset="0"/>
              </a:rPr>
              <a:t>from a linked list, we actually have to </a:t>
            </a:r>
            <a:r>
              <a:rPr lang="en-US" sz="2000" u="sng" dirty="0">
                <a:latin typeface="Times New Roman" pitchFamily="18" charset="0"/>
                <a:cs typeface="Times New Roman" pitchFamily="18" charset="0"/>
              </a:rPr>
              <a:t>free the memory </a:t>
            </a:r>
            <a:r>
              <a:rPr lang="en-US" sz="2000" u="sng" dirty="0" smtClean="0">
                <a:latin typeface="Times New Roman" pitchFamily="18" charset="0"/>
                <a:cs typeface="Times New Roman" pitchFamily="18" charset="0"/>
              </a:rPr>
              <a:t>occupied</a:t>
            </a:r>
            <a:r>
              <a:rPr lang="en-US" sz="2000" dirty="0" smtClean="0">
                <a:latin typeface="Times New Roman" pitchFamily="18" charset="0"/>
                <a:cs typeface="Times New Roman" pitchFamily="18" charset="0"/>
              </a:rPr>
              <a:t> by </a:t>
            </a:r>
            <a:r>
              <a:rPr lang="en-US" sz="2000" dirty="0">
                <a:latin typeface="Times New Roman" pitchFamily="18" charset="0"/>
                <a:cs typeface="Times New Roman" pitchFamily="18" charset="0"/>
              </a:rPr>
              <a:t>that node. The memory is returned to the free pool so that it can be used to store other </a:t>
            </a:r>
            <a:r>
              <a:rPr lang="en-US" sz="2000" dirty="0" smtClean="0">
                <a:latin typeface="Times New Roman" pitchFamily="18" charset="0"/>
                <a:cs typeface="Times New Roman" pitchFamily="18" charset="0"/>
              </a:rPr>
              <a:t>programs and </a:t>
            </a:r>
            <a:r>
              <a:rPr lang="en-US" sz="2000" dirty="0">
                <a:latin typeface="Times New Roman" pitchFamily="18" charset="0"/>
                <a:cs typeface="Times New Roman" pitchFamily="18" charset="0"/>
              </a:rPr>
              <a:t>data. </a:t>
            </a:r>
          </a:p>
        </p:txBody>
      </p:sp>
    </p:spTree>
    <p:extLst>
      <p:ext uri="{BB962C8B-B14F-4D97-AF65-F5344CB8AC3E}">
        <p14:creationId xmlns:p14="http://schemas.microsoft.com/office/powerpoint/2010/main" val="1845685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381000"/>
          </a:xfrm>
        </p:spPr>
        <p:txBody>
          <a:bodyPr>
            <a:noAutofit/>
          </a:bodyPr>
          <a:lstStyle/>
          <a:p>
            <a:r>
              <a:rPr lang="en-US" sz="3600" b="1" dirty="0">
                <a:solidFill>
                  <a:srgbClr val="FF0000"/>
                </a:solidFill>
                <a:latin typeface="Times New Roman" pitchFamily="18" charset="0"/>
                <a:cs typeface="Times New Roman" pitchFamily="18" charset="0"/>
              </a:rPr>
              <a:t>Deleting the First Node from a Linked List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839200" cy="5715000"/>
          </a:xfrm>
        </p:spPr>
        <p:txBody>
          <a:bodyPr>
            <a:normAutofit/>
          </a:bodyPr>
          <a:lstStyle/>
          <a:p>
            <a:pPr marL="0" indent="0" algn="just">
              <a:buNone/>
            </a:pPr>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delete a node from the beginning of </a:t>
            </a:r>
            <a:r>
              <a:rPr lang="en-US" sz="2200" dirty="0" smtClean="0">
                <a:latin typeface="Times New Roman" pitchFamily="18" charset="0"/>
                <a:cs typeface="Times New Roman" pitchFamily="18" charset="0"/>
              </a:rPr>
              <a:t>the list</a:t>
            </a:r>
            <a:r>
              <a:rPr lang="en-US" sz="2200" dirty="0">
                <a:latin typeface="Times New Roman" pitchFamily="18" charset="0"/>
                <a:cs typeface="Times New Roman" pitchFamily="18" charset="0"/>
              </a:rPr>
              <a:t>, then the following changes will be done in the linked </a:t>
            </a:r>
            <a:r>
              <a:rPr lang="en-US" sz="2200" dirty="0" smtClean="0">
                <a:latin typeface="Times New Roman" pitchFamily="18" charset="0"/>
                <a:cs typeface="Times New Roman" pitchFamily="18" charset="0"/>
              </a:rPr>
              <a:t>list</a:t>
            </a:r>
          </a:p>
          <a:p>
            <a:pPr marL="0" indent="0" algn="just">
              <a:buNone/>
            </a:pPr>
            <a:endParaRPr lang="en-US" sz="22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Step 1</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check if </a:t>
            </a:r>
            <a:r>
              <a:rPr lang="en-US" sz="2200" dirty="0">
                <a:latin typeface="Times New Roman" pitchFamily="18" charset="0"/>
                <a:cs typeface="Times New Roman" pitchFamily="18" charset="0"/>
              </a:rPr>
              <a:t>the linked list exists or not. </a:t>
            </a:r>
            <a:r>
              <a:rPr lang="en-US" sz="2200" b="1" dirty="0">
                <a:latin typeface="Times New Roman" pitchFamily="18" charset="0"/>
                <a:cs typeface="Times New Roman" pitchFamily="18" charset="0"/>
              </a:rPr>
              <a:t>If </a:t>
            </a:r>
            <a:r>
              <a:rPr lang="en-US" sz="2200" b="1" dirty="0" smtClean="0">
                <a:latin typeface="Times New Roman" pitchFamily="18" charset="0"/>
                <a:cs typeface="Times New Roman" pitchFamily="18" charset="0"/>
              </a:rPr>
              <a:t>Head </a:t>
            </a:r>
            <a:r>
              <a:rPr lang="en-US" sz="2200" b="1" dirty="0">
                <a:latin typeface="Times New Roman" pitchFamily="18" charset="0"/>
                <a:cs typeface="Times New Roman" pitchFamily="18" charset="0"/>
              </a:rPr>
              <a:t>= NULL</a:t>
            </a:r>
            <a:r>
              <a:rPr lang="en-US" sz="2200" dirty="0">
                <a:latin typeface="Times New Roman" pitchFamily="18" charset="0"/>
                <a:cs typeface="Times New Roman" pitchFamily="18" charset="0"/>
              </a:rPr>
              <a:t>, then it </a:t>
            </a:r>
            <a:r>
              <a:rPr lang="en-US" sz="2200" dirty="0" smtClean="0">
                <a:latin typeface="Times New Roman" pitchFamily="18" charset="0"/>
                <a:cs typeface="Times New Roman" pitchFamily="18" charset="0"/>
              </a:rPr>
              <a:t>signifies that </a:t>
            </a:r>
            <a:r>
              <a:rPr lang="en-US" sz="2200" dirty="0">
                <a:latin typeface="Times New Roman" pitchFamily="18" charset="0"/>
                <a:cs typeface="Times New Roman" pitchFamily="18" charset="0"/>
              </a:rPr>
              <a:t>there are </a:t>
            </a:r>
            <a:r>
              <a:rPr lang="en-US" sz="2200" b="1" dirty="0">
                <a:latin typeface="Times New Roman" pitchFamily="18" charset="0"/>
                <a:cs typeface="Times New Roman" pitchFamily="18" charset="0"/>
              </a:rPr>
              <a:t>no nodes in the list </a:t>
            </a:r>
            <a:r>
              <a:rPr lang="en-US" sz="2200" dirty="0">
                <a:latin typeface="Times New Roman" pitchFamily="18" charset="0"/>
                <a:cs typeface="Times New Roman" pitchFamily="18" charset="0"/>
              </a:rPr>
              <a:t>and the control is transferred</a:t>
            </a:r>
          </a:p>
          <a:p>
            <a:pPr marL="0" indent="0" algn="just">
              <a:buNone/>
            </a:pPr>
            <a:r>
              <a:rPr lang="en-US" sz="2200" dirty="0">
                <a:latin typeface="Times New Roman" pitchFamily="18" charset="0"/>
                <a:cs typeface="Times New Roman" pitchFamily="18" charset="0"/>
              </a:rPr>
              <a:t>to the last statement of the algorithm</a:t>
            </a:r>
            <a:r>
              <a:rPr lang="en-US" sz="2200" dirty="0" smtClean="0">
                <a:latin typeface="Times New Roman" pitchFamily="18" charset="0"/>
                <a:cs typeface="Times New Roman" pitchFamily="18" charset="0"/>
              </a:rPr>
              <a:t>. (UNDERFLOW)</a:t>
            </a:r>
            <a:endParaRPr lang="en-US" sz="2200" dirty="0" smtClean="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a:p>
            <a:pPr marL="0" indent="0" algn="just">
              <a:buNone/>
            </a:pPr>
            <a:r>
              <a:rPr lang="en-US" sz="2200" b="1" dirty="0" smtClean="0">
                <a:latin typeface="Times New Roman" pitchFamily="18" charset="0"/>
                <a:cs typeface="Times New Roman" pitchFamily="18" charset="0"/>
              </a:rPr>
              <a:t>Step 2</a:t>
            </a:r>
            <a:r>
              <a:rPr lang="en-US" sz="2200" dirty="0" smtClean="0">
                <a:latin typeface="Times New Roman" pitchFamily="18" charset="0"/>
                <a:cs typeface="Times New Roman" pitchFamily="18" charset="0"/>
              </a:rPr>
              <a:t>: However</a:t>
            </a:r>
            <a:r>
              <a:rPr lang="en-US" sz="2200" dirty="0">
                <a:latin typeface="Times New Roman" pitchFamily="18" charset="0"/>
                <a:cs typeface="Times New Roman" pitchFamily="18" charset="0"/>
              </a:rPr>
              <a:t>, </a:t>
            </a:r>
            <a:r>
              <a:rPr lang="en-US" sz="2200" u="sng" dirty="0">
                <a:latin typeface="Times New Roman" pitchFamily="18" charset="0"/>
                <a:cs typeface="Times New Roman" pitchFamily="18" charset="0"/>
              </a:rPr>
              <a:t>if there are nodes </a:t>
            </a:r>
            <a:r>
              <a:rPr lang="en-US" sz="2200" dirty="0">
                <a:latin typeface="Times New Roman" pitchFamily="18" charset="0"/>
                <a:cs typeface="Times New Roman" pitchFamily="18" charset="0"/>
              </a:rPr>
              <a:t>in the linked list, then we use </a:t>
            </a:r>
            <a:r>
              <a:rPr lang="en-US" sz="2200" dirty="0" smtClean="0">
                <a:latin typeface="Times New Roman" pitchFamily="18" charset="0"/>
                <a:cs typeface="Times New Roman" pitchFamily="18" charset="0"/>
              </a:rPr>
              <a:t>a pointer </a:t>
            </a:r>
            <a:r>
              <a:rPr lang="en-US" sz="2200" b="1" dirty="0">
                <a:latin typeface="Times New Roman" pitchFamily="18" charset="0"/>
                <a:cs typeface="Times New Roman" pitchFamily="18" charset="0"/>
              </a:rPr>
              <a:t>variable PTR that is set to point to the first node </a:t>
            </a:r>
            <a:r>
              <a:rPr lang="en-US" sz="2200" dirty="0">
                <a:latin typeface="Times New Roman" pitchFamily="18" charset="0"/>
                <a:cs typeface="Times New Roman" pitchFamily="18" charset="0"/>
              </a:rPr>
              <a:t>of the list.</a:t>
            </a:r>
          </a:p>
          <a:p>
            <a:pPr marL="0" indent="0" algn="just">
              <a:buNone/>
            </a:pPr>
            <a:r>
              <a:rPr lang="en-US" sz="2200" dirty="0">
                <a:latin typeface="Times New Roman" pitchFamily="18" charset="0"/>
                <a:cs typeface="Times New Roman" pitchFamily="18" charset="0"/>
              </a:rPr>
              <a:t>For this, we initialize PTR with </a:t>
            </a:r>
            <a:r>
              <a:rPr lang="en-US" sz="2200" dirty="0" smtClean="0">
                <a:latin typeface="Times New Roman" pitchFamily="18" charset="0"/>
                <a:cs typeface="Times New Roman" pitchFamily="18" charset="0"/>
              </a:rPr>
              <a:t>Head </a:t>
            </a:r>
            <a:r>
              <a:rPr lang="en-US" sz="2200" dirty="0">
                <a:latin typeface="Times New Roman" pitchFamily="18" charset="0"/>
                <a:cs typeface="Times New Roman" pitchFamily="18" charset="0"/>
              </a:rPr>
              <a:t>that stores the address </a:t>
            </a:r>
            <a:r>
              <a:rPr lang="en-US" sz="2200" dirty="0" smtClean="0">
                <a:latin typeface="Times New Roman" pitchFamily="18" charset="0"/>
                <a:cs typeface="Times New Roman" pitchFamily="18" charset="0"/>
              </a:rPr>
              <a:t>of the </a:t>
            </a:r>
            <a:r>
              <a:rPr lang="en-US" sz="2200" dirty="0">
                <a:latin typeface="Times New Roman" pitchFamily="18" charset="0"/>
                <a:cs typeface="Times New Roman" pitchFamily="18" charset="0"/>
              </a:rPr>
              <a:t>first node of the list. </a:t>
            </a:r>
            <a:endParaRPr lang="en-US" sz="2200" dirty="0" smtClean="0">
              <a:latin typeface="Times New Roman" pitchFamily="18" charset="0"/>
              <a:cs typeface="Times New Roman" pitchFamily="18" charset="0"/>
            </a:endParaRPr>
          </a:p>
          <a:p>
            <a:pPr marL="0" indent="0" algn="just">
              <a:buNone/>
            </a:pPr>
            <a:endParaRPr lang="en-US" sz="22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Step 3</a:t>
            </a:r>
            <a:r>
              <a:rPr lang="en-US" sz="2200"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Head is </a:t>
            </a:r>
            <a:r>
              <a:rPr lang="en-US" sz="2200" b="1" dirty="0">
                <a:latin typeface="Times New Roman" pitchFamily="18" charset="0"/>
                <a:cs typeface="Times New Roman" pitchFamily="18" charset="0"/>
              </a:rPr>
              <a:t>made to point to </a:t>
            </a:r>
            <a:r>
              <a:rPr lang="en-US" sz="2200" b="1" dirty="0" smtClean="0">
                <a:latin typeface="Times New Roman" pitchFamily="18" charset="0"/>
                <a:cs typeface="Times New Roman" pitchFamily="18" charset="0"/>
              </a:rPr>
              <a:t>the next </a:t>
            </a:r>
            <a:r>
              <a:rPr lang="en-US" sz="2200" b="1" dirty="0">
                <a:latin typeface="Times New Roman" pitchFamily="18" charset="0"/>
                <a:cs typeface="Times New Roman" pitchFamily="18" charset="0"/>
              </a:rPr>
              <a:t>node in sequence </a:t>
            </a:r>
            <a:r>
              <a:rPr lang="en-US" sz="2200" dirty="0">
                <a:latin typeface="Times New Roman" pitchFamily="18" charset="0"/>
                <a:cs typeface="Times New Roman" pitchFamily="18" charset="0"/>
              </a:rPr>
              <a:t>and finally the memory occupied by </a:t>
            </a:r>
            <a:r>
              <a:rPr lang="en-US" sz="2200" dirty="0" smtClean="0">
                <a:latin typeface="Times New Roman" pitchFamily="18" charset="0"/>
                <a:cs typeface="Times New Roman" pitchFamily="18" charset="0"/>
              </a:rPr>
              <a:t>the node </a:t>
            </a:r>
            <a:r>
              <a:rPr lang="en-US" sz="2200" dirty="0">
                <a:latin typeface="Times New Roman" pitchFamily="18" charset="0"/>
                <a:cs typeface="Times New Roman" pitchFamily="18" charset="0"/>
              </a:rPr>
              <a:t>pointed by PTR (initially the first node of the list) is </a:t>
            </a:r>
            <a:r>
              <a:rPr lang="en-US" sz="2200" dirty="0" smtClean="0">
                <a:latin typeface="Times New Roman" pitchFamily="18" charset="0"/>
                <a:cs typeface="Times New Roman" pitchFamily="18" charset="0"/>
              </a:rPr>
              <a:t>freed and </a:t>
            </a:r>
            <a:r>
              <a:rPr lang="en-US" sz="2200" dirty="0">
                <a:latin typeface="Times New Roman" pitchFamily="18" charset="0"/>
                <a:cs typeface="Times New Roman" pitchFamily="18" charset="0"/>
              </a:rPr>
              <a:t>returned to the free pool.</a:t>
            </a:r>
          </a:p>
          <a:p>
            <a:pPr marL="0" indent="0">
              <a:buNone/>
            </a:pPr>
            <a:endParaRPr lang="en-US" dirty="0"/>
          </a:p>
        </p:txBody>
      </p:sp>
    </p:spTree>
    <p:extLst>
      <p:ext uri="{BB962C8B-B14F-4D97-AF65-F5344CB8AC3E}">
        <p14:creationId xmlns:p14="http://schemas.microsoft.com/office/powerpoint/2010/main" val="4267757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4800" y="533400"/>
            <a:ext cx="8610600" cy="1981200"/>
            <a:chOff x="304800" y="533400"/>
            <a:chExt cx="8610600" cy="19812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610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76400" y="2209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a:t>
              </a:r>
              <a:endParaRPr lang="en-US" dirty="0"/>
            </a:p>
          </p:txBody>
        </p:sp>
        <p:sp>
          <p:nvSpPr>
            <p:cNvPr id="5" name="Rectangle 4"/>
            <p:cNvSpPr/>
            <p:nvPr/>
          </p:nvSpPr>
          <p:spPr>
            <a:xfrm>
              <a:off x="533400" y="9906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a:t>
              </a:r>
              <a:endParaRPr lang="en-US" dirty="0"/>
            </a:p>
          </p:txBody>
        </p:sp>
        <p:sp>
          <p:nvSpPr>
            <p:cNvPr id="6" name="Rectangle 5"/>
            <p:cNvSpPr/>
            <p:nvPr/>
          </p:nvSpPr>
          <p:spPr>
            <a:xfrm>
              <a:off x="1066800" y="13716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a:t>
              </a:r>
              <a:endParaRPr lang="en-US" dirty="0"/>
            </a:p>
          </p:txBody>
        </p:sp>
      </p:grpSp>
      <p:sp>
        <p:nvSpPr>
          <p:cNvPr id="8" name="Rectangle 7"/>
          <p:cNvSpPr/>
          <p:nvPr/>
        </p:nvSpPr>
        <p:spPr>
          <a:xfrm>
            <a:off x="1905000" y="3276600"/>
            <a:ext cx="5181600" cy="3352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Times New Roman" pitchFamily="18" charset="0"/>
                <a:cs typeface="Times New Roman" pitchFamily="18" charset="0"/>
              </a:rPr>
              <a:t> if (</a:t>
            </a:r>
            <a:r>
              <a:rPr lang="en-US" sz="2800" dirty="0">
                <a:latin typeface="Times New Roman" pitchFamily="18" charset="0"/>
                <a:cs typeface="Times New Roman" pitchFamily="18" charset="0"/>
              </a:rPr>
              <a:t>h</a:t>
            </a:r>
            <a:r>
              <a:rPr lang="en-US" sz="2800" dirty="0" smtClean="0">
                <a:latin typeface="Times New Roman" pitchFamily="18" charset="0"/>
                <a:cs typeface="Times New Roman" pitchFamily="18" charset="0"/>
              </a:rPr>
              <a:t>ead==NULL)</a:t>
            </a: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cout</a:t>
            </a:r>
            <a:r>
              <a:rPr lang="en-US" sz="2800" dirty="0" smtClean="0">
                <a:latin typeface="Times New Roman" pitchFamily="18" charset="0"/>
                <a:cs typeface="Times New Roman" pitchFamily="18" charset="0"/>
              </a:rPr>
              <a:t>&lt;&lt;“Underflow&lt;&lt;</a:t>
            </a:r>
            <a:r>
              <a:rPr lang="en-US" sz="2800" dirty="0" err="1" smtClean="0">
                <a:latin typeface="Times New Roman" pitchFamily="18" charset="0"/>
                <a:cs typeface="Times New Roman" pitchFamily="18" charset="0"/>
              </a:rPr>
              <a:t>endl</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else</a:t>
            </a:r>
          </a:p>
          <a:p>
            <a:r>
              <a:rPr lang="en-US" sz="2800" dirty="0" smtClean="0">
                <a:latin typeface="Times New Roman" pitchFamily="18" charset="0"/>
                <a:cs typeface="Times New Roman" pitchFamily="18" charset="0"/>
              </a:rPr>
              <a:t>      node *</a:t>
            </a:r>
            <a:r>
              <a:rPr lang="en-US" sz="2800" dirty="0" err="1" smtClean="0">
                <a:latin typeface="Times New Roman" pitchFamily="18" charset="0"/>
                <a:cs typeface="Times New Roman" pitchFamily="18" charset="0"/>
              </a:rPr>
              <a:t>ptr</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ptr</a:t>
            </a:r>
            <a:r>
              <a:rPr lang="en-US" sz="2800" dirty="0" smtClean="0">
                <a:latin typeface="Times New Roman" pitchFamily="18" charset="0"/>
                <a:cs typeface="Times New Roman" pitchFamily="18" charset="0"/>
              </a:rPr>
              <a:t> = head;</a:t>
            </a:r>
          </a:p>
          <a:p>
            <a:r>
              <a:rPr lang="en-US" sz="2800" dirty="0" smtClean="0">
                <a:latin typeface="Times New Roman" pitchFamily="18" charset="0"/>
                <a:cs typeface="Times New Roman" pitchFamily="18" charset="0"/>
              </a:rPr>
              <a:t>      head=</a:t>
            </a:r>
            <a:r>
              <a:rPr lang="en-US" sz="2800" dirty="0" err="1" smtClean="0">
                <a:latin typeface="Times New Roman" pitchFamily="18" charset="0"/>
                <a:cs typeface="Times New Roman" pitchFamily="18" charset="0"/>
              </a:rPr>
              <a:t>head</a:t>
            </a:r>
            <a:r>
              <a:rPr lang="en-US" sz="2800" dirty="0" err="1"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rPr>
              <a:t>next</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delete </a:t>
            </a:r>
            <a:r>
              <a:rPr lang="en-US" sz="2800" dirty="0" err="1" smtClean="0">
                <a:latin typeface="Times New Roman" pitchFamily="18" charset="0"/>
                <a:cs typeface="Times New Roman" pitchFamily="18" charset="0"/>
              </a:rPr>
              <a:t>ptr</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2" name="Rectangle 1"/>
          <p:cNvSpPr/>
          <p:nvPr/>
        </p:nvSpPr>
        <p:spPr>
          <a:xfrm>
            <a:off x="3001469" y="2678668"/>
            <a:ext cx="3312125" cy="461665"/>
          </a:xfrm>
          <a:prstGeom prst="rect">
            <a:avLst/>
          </a:prstGeom>
        </p:spPr>
        <p:txBody>
          <a:bodyPr wrap="none">
            <a:spAutoFit/>
          </a:bodyPr>
          <a:lstStyle/>
          <a:p>
            <a:r>
              <a:rPr lang="en-US" sz="2400" b="1" dirty="0">
                <a:solidFill>
                  <a:srgbClr val="FF0000"/>
                </a:solidFill>
                <a:latin typeface="Times New Roman" pitchFamily="18" charset="0"/>
                <a:cs typeface="Times New Roman" pitchFamily="18" charset="0"/>
              </a:rPr>
              <a:t>Deleting the First Node </a:t>
            </a:r>
            <a:endParaRPr lang="en-IN" sz="2400" dirty="0"/>
          </a:p>
        </p:txBody>
      </p:sp>
    </p:spTree>
    <p:extLst>
      <p:ext uri="{BB962C8B-B14F-4D97-AF65-F5344CB8AC3E}">
        <p14:creationId xmlns:p14="http://schemas.microsoft.com/office/powerpoint/2010/main" val="2092166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800" b="1" dirty="0">
                <a:solidFill>
                  <a:srgbClr val="FF0000"/>
                </a:solidFill>
                <a:latin typeface="Times New Roman" pitchFamily="18" charset="0"/>
                <a:cs typeface="Times New Roman" pitchFamily="18" charset="0"/>
              </a:rPr>
              <a:t>Deleting the Last Node from a Linked List</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685800"/>
            <a:ext cx="8839200" cy="5486400"/>
          </a:xfrm>
        </p:spPr>
        <p:txBody>
          <a:bodyPr>
            <a:noAutofit/>
          </a:bodyPr>
          <a:lstStyle/>
          <a:p>
            <a:pPr marL="0" indent="0" algn="just">
              <a:buNone/>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delete the last node from </a:t>
            </a:r>
            <a:r>
              <a:rPr lang="en-US" sz="2400" dirty="0" smtClean="0">
                <a:latin typeface="Times New Roman" pitchFamily="18" charset="0"/>
                <a:cs typeface="Times New Roman" pitchFamily="18" charset="0"/>
              </a:rPr>
              <a:t>the linked </a:t>
            </a:r>
            <a:r>
              <a:rPr lang="en-US" sz="2400" dirty="0">
                <a:latin typeface="Times New Roman" pitchFamily="18" charset="0"/>
                <a:cs typeface="Times New Roman" pitchFamily="18" charset="0"/>
              </a:rPr>
              <a:t>list, then the following changes will be </a:t>
            </a:r>
            <a:r>
              <a:rPr lang="en-US" sz="2400" dirty="0" smtClean="0">
                <a:latin typeface="Times New Roman" pitchFamily="18" charset="0"/>
                <a:cs typeface="Times New Roman" pitchFamily="18" charset="0"/>
              </a:rPr>
              <a:t>done</a:t>
            </a: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check if the linked </a:t>
            </a:r>
            <a:r>
              <a:rPr lang="en-US" sz="2400" u="sng" dirty="0">
                <a:latin typeface="Times New Roman" pitchFamily="18" charset="0"/>
                <a:cs typeface="Times New Roman" pitchFamily="18" charset="0"/>
              </a:rPr>
              <a:t>list exists or not</a:t>
            </a:r>
            <a:r>
              <a:rPr lang="en-US" sz="2400" dirty="0">
                <a:latin typeface="Times New Roman" pitchFamily="18" charset="0"/>
                <a:cs typeface="Times New Roman" pitchFamily="18" charset="0"/>
              </a:rPr>
              <a:t>. If </a:t>
            </a:r>
            <a:r>
              <a:rPr lang="en-US" sz="2400" b="1" dirty="0" smtClean="0">
                <a:latin typeface="Times New Roman" pitchFamily="18" charset="0"/>
                <a:cs typeface="Times New Roman" pitchFamily="18" charset="0"/>
              </a:rPr>
              <a:t>head = </a:t>
            </a:r>
            <a:r>
              <a:rPr lang="en-US" sz="2400" b="1" dirty="0">
                <a:latin typeface="Times New Roman" pitchFamily="18" charset="0"/>
                <a:cs typeface="Times New Roman" pitchFamily="18" charset="0"/>
              </a:rPr>
              <a:t>NULL</a:t>
            </a:r>
            <a:r>
              <a:rPr lang="en-US" sz="2400" dirty="0">
                <a:latin typeface="Times New Roman" pitchFamily="18" charset="0"/>
                <a:cs typeface="Times New Roman" pitchFamily="18" charset="0"/>
              </a:rPr>
              <a:t>, then it signifies that there are no nodes in the list and the control is </a:t>
            </a:r>
            <a:r>
              <a:rPr lang="en-US" sz="2400" dirty="0" smtClean="0">
                <a:latin typeface="Times New Roman" pitchFamily="18" charset="0"/>
                <a:cs typeface="Times New Roman" pitchFamily="18" charset="0"/>
              </a:rPr>
              <a:t>transferred to </a:t>
            </a:r>
            <a:r>
              <a:rPr lang="en-US" sz="2400" dirty="0">
                <a:latin typeface="Times New Roman" pitchFamily="18" charset="0"/>
                <a:cs typeface="Times New Roman" pitchFamily="18" charset="0"/>
              </a:rPr>
              <a:t>the last statement of the algorithm.</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Step 2</a:t>
            </a:r>
            <a:r>
              <a:rPr lang="en-US" sz="2400" dirty="0" smtClean="0">
                <a:latin typeface="Times New Roman" pitchFamily="18" charset="0"/>
                <a:cs typeface="Times New Roman" pitchFamily="18" charset="0"/>
              </a:rPr>
              <a:t>: take a </a:t>
            </a:r>
            <a:r>
              <a:rPr lang="en-US" sz="2400" dirty="0">
                <a:latin typeface="Times New Roman" pitchFamily="18" charset="0"/>
                <a:cs typeface="Times New Roman" pitchFamily="18" charset="0"/>
              </a:rPr>
              <a:t>pointer variable </a:t>
            </a:r>
            <a:r>
              <a:rPr lang="en-US" sz="2400" b="1" dirty="0">
                <a:latin typeface="Times New Roman" pitchFamily="18" charset="0"/>
                <a:cs typeface="Times New Roman" pitchFamily="18" charset="0"/>
              </a:rPr>
              <a:t>PTR</a:t>
            </a:r>
            <a:r>
              <a:rPr lang="en-US" sz="2400" dirty="0">
                <a:latin typeface="Times New Roman" pitchFamily="18" charset="0"/>
                <a:cs typeface="Times New Roman" pitchFamily="18" charset="0"/>
              </a:rPr>
              <a:t> and initialize it with </a:t>
            </a:r>
            <a:r>
              <a:rPr lang="en-US" sz="2400" b="1" dirty="0" smtClean="0">
                <a:latin typeface="Times New Roman" pitchFamily="18" charset="0"/>
                <a:cs typeface="Times New Roman" pitchFamily="18" charset="0"/>
              </a:rPr>
              <a:t>head</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That is, PTR now points to the first node of </a:t>
            </a:r>
            <a:r>
              <a:rPr lang="en-US" sz="2400" dirty="0" smtClean="0">
                <a:latin typeface="Times New Roman" pitchFamily="18" charset="0"/>
                <a:cs typeface="Times New Roman" pitchFamily="18" charset="0"/>
              </a:rPr>
              <a:t>the linked </a:t>
            </a:r>
            <a:r>
              <a:rPr lang="en-US" sz="2400" dirty="0">
                <a:latin typeface="Times New Roman" pitchFamily="18" charset="0"/>
                <a:cs typeface="Times New Roman" pitchFamily="18" charset="0"/>
              </a:rPr>
              <a:t>list. In the while loop, we take another pointer variable </a:t>
            </a:r>
            <a:r>
              <a:rPr lang="en-US" sz="2400" b="1" dirty="0" smtClean="0">
                <a:latin typeface="Times New Roman" pitchFamily="18" charset="0"/>
                <a:cs typeface="Times New Roman" pitchFamily="18" charset="0"/>
              </a:rPr>
              <a:t>PREPTR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such that it always </a:t>
            </a:r>
            <a:r>
              <a:rPr lang="en-US" sz="2400" dirty="0" smtClean="0">
                <a:latin typeface="Times New Roman" pitchFamily="18" charset="0"/>
                <a:cs typeface="Times New Roman" pitchFamily="18" charset="0"/>
              </a:rPr>
              <a:t>points to </a:t>
            </a:r>
            <a:r>
              <a:rPr lang="en-US" sz="2400" dirty="0">
                <a:latin typeface="Times New Roman" pitchFamily="18" charset="0"/>
                <a:cs typeface="Times New Roman" pitchFamily="18" charset="0"/>
              </a:rPr>
              <a:t>one node before the </a:t>
            </a:r>
            <a:r>
              <a:rPr lang="en-US" sz="2400" b="1" dirty="0">
                <a:latin typeface="Times New Roman" pitchFamily="18" charset="0"/>
                <a:cs typeface="Times New Roman" pitchFamily="18" charset="0"/>
              </a:rPr>
              <a:t>PTR</a:t>
            </a:r>
            <a:r>
              <a:rPr lang="en-US" sz="2400" dirty="0">
                <a:latin typeface="Times New Roman" pitchFamily="18" charset="0"/>
                <a:cs typeface="Times New Roman" pitchFamily="18" charset="0"/>
              </a:rPr>
              <a:t>. Once we </a:t>
            </a:r>
            <a:r>
              <a:rPr lang="en-US" sz="2400" u="sng" dirty="0">
                <a:latin typeface="Times New Roman" pitchFamily="18" charset="0"/>
                <a:cs typeface="Times New Roman" pitchFamily="18" charset="0"/>
              </a:rPr>
              <a:t>reach the last node and the second last node</a:t>
            </a:r>
            <a:r>
              <a:rPr lang="en-US" sz="2400" dirty="0">
                <a:latin typeface="Times New Roman" pitchFamily="18" charset="0"/>
                <a:cs typeface="Times New Roman" pitchFamily="18" charset="0"/>
              </a:rPr>
              <a:t>, we </a:t>
            </a:r>
            <a:r>
              <a:rPr lang="en-US" sz="2400" u="sng" dirty="0">
                <a:latin typeface="Times New Roman" pitchFamily="18" charset="0"/>
                <a:cs typeface="Times New Roman" pitchFamily="18" charset="0"/>
              </a:rPr>
              <a:t>set the </a:t>
            </a:r>
            <a:r>
              <a:rPr lang="en-US" sz="2400" u="sng" dirty="0" smtClean="0">
                <a:latin typeface="Times New Roman" pitchFamily="18" charset="0"/>
                <a:cs typeface="Times New Roman" pitchFamily="18" charset="0"/>
              </a:rPr>
              <a:t>NEXT pointer </a:t>
            </a:r>
            <a:r>
              <a:rPr lang="en-US" sz="2400" u="sng" dirty="0">
                <a:latin typeface="Times New Roman" pitchFamily="18" charset="0"/>
                <a:cs typeface="Times New Roman" pitchFamily="18" charset="0"/>
              </a:rPr>
              <a:t>of the second last node to NULL</a:t>
            </a:r>
            <a:r>
              <a:rPr lang="en-US" sz="2400" dirty="0">
                <a:latin typeface="Times New Roman" pitchFamily="18" charset="0"/>
                <a:cs typeface="Times New Roman" pitchFamily="18" charset="0"/>
              </a:rPr>
              <a:t>, so that it now becomes the (new) last node of the </a:t>
            </a:r>
            <a:r>
              <a:rPr lang="en-US" sz="2400" dirty="0" smtClean="0">
                <a:latin typeface="Times New Roman" pitchFamily="18" charset="0"/>
                <a:cs typeface="Times New Roman" pitchFamily="18" charset="0"/>
              </a:rPr>
              <a:t>linked list</a:t>
            </a:r>
            <a:r>
              <a:rPr lang="en-US" sz="2400" dirty="0">
                <a:latin typeface="Times New Roman" pitchFamily="18" charset="0"/>
                <a:cs typeface="Times New Roman" pitchFamily="18" charset="0"/>
              </a:rPr>
              <a:t>. The memory of the previous last node is </a:t>
            </a:r>
            <a:r>
              <a:rPr lang="en-US" sz="2400" dirty="0" smtClean="0">
                <a:latin typeface="Times New Roman" pitchFamily="18" charset="0"/>
                <a:cs typeface="Times New Roman" pitchFamily="18" charset="0"/>
              </a:rPr>
              <a:t>freed </a:t>
            </a:r>
            <a:r>
              <a:rPr lang="en-US" sz="2400" dirty="0">
                <a:latin typeface="Times New Roman" pitchFamily="18" charset="0"/>
                <a:cs typeface="Times New Roman" pitchFamily="18" charset="0"/>
              </a:rPr>
              <a:t>and returned back to the free </a:t>
            </a:r>
            <a:r>
              <a:rPr lang="en-US" sz="2400" dirty="0" smtClean="0">
                <a:latin typeface="Times New Roman" pitchFamily="18" charset="0"/>
                <a:cs typeface="Times New Roman" pitchFamily="18" charset="0"/>
              </a:rPr>
              <a:t>pool.</a:t>
            </a:r>
          </a:p>
          <a:p>
            <a:pPr marL="0" indent="0" algn="just">
              <a:buNone/>
            </a:pPr>
            <a:endParaRPr lang="en-US" sz="2400" dirty="0">
              <a:latin typeface="Times New Roman" pitchFamily="18" charset="0"/>
              <a:cs typeface="Times New Roman" pitchFamily="18" charset="0"/>
            </a:endParaRPr>
          </a:p>
          <a:p>
            <a:pPr marL="0" indent="0" algn="just">
              <a:buNone/>
            </a:pPr>
            <a:r>
              <a:rPr lang="en-US" sz="2800" b="1" dirty="0" smtClean="0">
                <a:solidFill>
                  <a:srgbClr val="FF0000"/>
                </a:solidFill>
                <a:latin typeface="Times New Roman" pitchFamily="18" charset="0"/>
                <a:cs typeface="Times New Roman" pitchFamily="18" charset="0"/>
              </a:rPr>
              <a:t>NOTE: Here START means Head.</a:t>
            </a: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2656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762999"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38525"/>
            <a:ext cx="78486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00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533400"/>
          </a:xfrm>
        </p:spPr>
        <p:txBody>
          <a:bodyPr>
            <a:noAutofit/>
          </a:bodyPr>
          <a:lstStyle/>
          <a:p>
            <a:r>
              <a:rPr lang="en-US" sz="3200" b="1" dirty="0">
                <a:solidFill>
                  <a:srgbClr val="FF0000"/>
                </a:solidFill>
                <a:latin typeface="Times New Roman" pitchFamily="18" charset="0"/>
                <a:cs typeface="Times New Roman" pitchFamily="18" charset="0"/>
              </a:rPr>
              <a:t>Deleting the S</a:t>
            </a:r>
            <a:r>
              <a:rPr lang="en-US" sz="3200" b="1" dirty="0" smtClean="0">
                <a:solidFill>
                  <a:srgbClr val="FF0000"/>
                </a:solidFill>
                <a:latin typeface="Times New Roman" pitchFamily="18" charset="0"/>
                <a:cs typeface="Times New Roman" pitchFamily="18" charset="0"/>
              </a:rPr>
              <a:t>pecific Node </a:t>
            </a:r>
            <a:r>
              <a:rPr lang="en-US" sz="3200" b="1" dirty="0">
                <a:solidFill>
                  <a:srgbClr val="FF0000"/>
                </a:solidFill>
                <a:latin typeface="Times New Roman" pitchFamily="18" charset="0"/>
                <a:cs typeface="Times New Roman" pitchFamily="18" charset="0"/>
              </a:rPr>
              <a:t>in a Linked List</a:t>
            </a:r>
          </a:p>
        </p:txBody>
      </p:sp>
      <p:sp>
        <p:nvSpPr>
          <p:cNvPr id="3" name="Content Placeholder 2"/>
          <p:cNvSpPr>
            <a:spLocks noGrp="1"/>
          </p:cNvSpPr>
          <p:nvPr>
            <p:ph idx="1"/>
          </p:nvPr>
        </p:nvSpPr>
        <p:spPr>
          <a:xfrm>
            <a:off x="152400" y="762000"/>
            <a:ext cx="8763000" cy="5638800"/>
          </a:xfrm>
        </p:spPr>
        <p:txBody>
          <a:bodyPr>
            <a:noAutofit/>
          </a:bodyPr>
          <a:lstStyle/>
          <a:p>
            <a:pPr marL="0" indent="0" algn="just">
              <a:buNone/>
            </a:pPr>
            <a:r>
              <a:rPr lang="en-US" sz="2400" dirty="0">
                <a:latin typeface="Times New Roman" pitchFamily="18" charset="0"/>
                <a:cs typeface="Times New Roman" pitchFamily="18" charset="0"/>
              </a:rPr>
              <a:t>Then the following changes will be done in the linked </a:t>
            </a:r>
            <a:r>
              <a:rPr lang="en-US" sz="2400" dirty="0" smtClean="0">
                <a:latin typeface="Times New Roman" pitchFamily="18" charset="0"/>
                <a:cs typeface="Times New Roman" pitchFamily="18" charset="0"/>
              </a:rPr>
              <a:t>list</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check if the </a:t>
            </a:r>
            <a:r>
              <a:rPr lang="en-US" sz="2400" u="sng" dirty="0">
                <a:latin typeface="Times New Roman" pitchFamily="18" charset="0"/>
                <a:cs typeface="Times New Roman" pitchFamily="18" charset="0"/>
              </a:rPr>
              <a:t>linked list exists or not</a:t>
            </a:r>
            <a:r>
              <a:rPr lang="en-US" sz="2400" dirty="0">
                <a:latin typeface="Times New Roman" pitchFamily="18" charset="0"/>
                <a:cs typeface="Times New Roman" pitchFamily="18" charset="0"/>
              </a:rPr>
              <a:t>. If </a:t>
            </a:r>
            <a:r>
              <a:rPr lang="en-US" sz="2400" b="1" dirty="0">
                <a:latin typeface="Times New Roman" pitchFamily="18" charset="0"/>
                <a:cs typeface="Times New Roman" pitchFamily="18" charset="0"/>
              </a:rPr>
              <a:t>START = NULL</a:t>
            </a:r>
            <a:r>
              <a:rPr lang="en-US" sz="2400" dirty="0">
                <a:latin typeface="Times New Roman" pitchFamily="18" charset="0"/>
                <a:cs typeface="Times New Roman" pitchFamily="18" charset="0"/>
              </a:rPr>
              <a:t>, then it signifies that there are no nodes in the list and the control is transferred to the last statement of the algorithm.</a:t>
            </a: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Step 2: </a:t>
            </a:r>
            <a:r>
              <a:rPr lang="en-US" sz="2400" dirty="0">
                <a:latin typeface="Times New Roman" pitchFamily="18" charset="0"/>
                <a:cs typeface="Times New Roman" pitchFamily="18" charset="0"/>
              </a:rPr>
              <a:t>we take a pointer variable </a:t>
            </a:r>
            <a:r>
              <a:rPr lang="en-US" sz="2400" b="1" dirty="0">
                <a:latin typeface="Times New Roman" pitchFamily="18" charset="0"/>
                <a:cs typeface="Times New Roman" pitchFamily="18" charset="0"/>
              </a:rPr>
              <a:t>PTR</a:t>
            </a:r>
            <a:r>
              <a:rPr lang="en-US" sz="2400" dirty="0">
                <a:latin typeface="Times New Roman" pitchFamily="18" charset="0"/>
                <a:cs typeface="Times New Roman" pitchFamily="18" charset="0"/>
              </a:rPr>
              <a:t> and initialize it with </a:t>
            </a:r>
            <a:r>
              <a:rPr lang="en-US" sz="2400" b="1" dirty="0">
                <a:latin typeface="Times New Roman" pitchFamily="18" charset="0"/>
                <a:cs typeface="Times New Roman" pitchFamily="18" charset="0"/>
              </a:rPr>
              <a:t>START</a:t>
            </a:r>
            <a:r>
              <a:rPr lang="en-US" sz="2400" dirty="0">
                <a:latin typeface="Times New Roman" pitchFamily="18" charset="0"/>
                <a:cs typeface="Times New Roman" pitchFamily="18" charset="0"/>
              </a:rPr>
              <a:t>. That is, PTR now points to </a:t>
            </a:r>
            <a:r>
              <a:rPr lang="en-US" sz="2400" dirty="0" smtClean="0">
                <a:latin typeface="Times New Roman" pitchFamily="18" charset="0"/>
                <a:cs typeface="Times New Roman" pitchFamily="18" charset="0"/>
              </a:rPr>
              <a:t>the first </a:t>
            </a:r>
            <a:r>
              <a:rPr lang="en-US" sz="2400" dirty="0">
                <a:latin typeface="Times New Roman" pitchFamily="18" charset="0"/>
                <a:cs typeface="Times New Roman" pitchFamily="18" charset="0"/>
              </a:rPr>
              <a:t>node of the linked list. In the while loop, we take another pointer variable </a:t>
            </a:r>
            <a:r>
              <a:rPr lang="en-US" sz="2400" b="1" dirty="0">
                <a:latin typeface="Times New Roman" pitchFamily="18" charset="0"/>
                <a:cs typeface="Times New Roman" pitchFamily="18" charset="0"/>
              </a:rPr>
              <a:t>PREPTR</a:t>
            </a:r>
            <a:r>
              <a:rPr lang="en-US" sz="2400" dirty="0">
                <a:latin typeface="Times New Roman" pitchFamily="18" charset="0"/>
                <a:cs typeface="Times New Roman" pitchFamily="18" charset="0"/>
              </a:rPr>
              <a:t> such </a:t>
            </a:r>
            <a:r>
              <a:rPr lang="en-US" sz="2400" dirty="0" smtClean="0">
                <a:latin typeface="Times New Roman" pitchFamily="18" charset="0"/>
                <a:cs typeface="Times New Roman" pitchFamily="18" charset="0"/>
              </a:rPr>
              <a:t>that it </a:t>
            </a:r>
            <a:r>
              <a:rPr lang="en-US" sz="2400" u="sng" dirty="0">
                <a:latin typeface="Times New Roman" pitchFamily="18" charset="0"/>
                <a:cs typeface="Times New Roman" pitchFamily="18" charset="0"/>
              </a:rPr>
              <a:t>always points to one node before the PTR</a:t>
            </a:r>
            <a:r>
              <a:rPr lang="en-US" sz="2400" dirty="0">
                <a:latin typeface="Times New Roman" pitchFamily="18" charset="0"/>
                <a:cs typeface="Times New Roman" pitchFamily="18" charset="0"/>
              </a:rPr>
              <a:t>. Once we reach the node containing VAL and the </a:t>
            </a:r>
            <a:r>
              <a:rPr lang="en-US" sz="2400" dirty="0" smtClean="0">
                <a:latin typeface="Times New Roman" pitchFamily="18" charset="0"/>
                <a:cs typeface="Times New Roman" pitchFamily="18" charset="0"/>
              </a:rPr>
              <a:t>node  succeeding </a:t>
            </a:r>
            <a:r>
              <a:rPr lang="en-US" sz="2400" dirty="0">
                <a:latin typeface="Times New Roman" pitchFamily="18" charset="0"/>
                <a:cs typeface="Times New Roman" pitchFamily="18" charset="0"/>
              </a:rPr>
              <a:t>it, we </a:t>
            </a:r>
            <a:r>
              <a:rPr lang="en-US" sz="2400" u="sng" dirty="0">
                <a:latin typeface="Times New Roman" pitchFamily="18" charset="0"/>
                <a:cs typeface="Times New Roman" pitchFamily="18" charset="0"/>
              </a:rPr>
              <a:t>set the next pointer of the node containing VAL to the address contained in </a:t>
            </a:r>
            <a:r>
              <a:rPr lang="en-US" sz="2400" u="sng" dirty="0" smtClean="0">
                <a:latin typeface="Times New Roman" pitchFamily="18" charset="0"/>
                <a:cs typeface="Times New Roman" pitchFamily="18" charset="0"/>
              </a:rPr>
              <a:t>next field </a:t>
            </a:r>
            <a:r>
              <a:rPr lang="en-US" sz="2400" u="sng" dirty="0">
                <a:latin typeface="Times New Roman" pitchFamily="18" charset="0"/>
                <a:cs typeface="Times New Roman" pitchFamily="18" charset="0"/>
              </a:rPr>
              <a:t>of the node </a:t>
            </a:r>
            <a:r>
              <a:rPr lang="en-US" sz="2400" u="sng" dirty="0" err="1" smtClean="0">
                <a:latin typeface="Times New Roman" pitchFamily="18" charset="0"/>
                <a:cs typeface="Times New Roman" pitchFamily="18" charset="0"/>
              </a:rPr>
              <a:t>preceeding</a:t>
            </a:r>
            <a:r>
              <a:rPr lang="en-US" sz="2400" u="sng" dirty="0" smtClean="0">
                <a:latin typeface="Times New Roman" pitchFamily="18" charset="0"/>
                <a:cs typeface="Times New Roman" pitchFamily="18" charset="0"/>
              </a:rPr>
              <a:t> </a:t>
            </a:r>
            <a:r>
              <a:rPr lang="en-US" sz="2400" u="sng" dirty="0">
                <a:latin typeface="Times New Roman" pitchFamily="18" charset="0"/>
                <a:cs typeface="Times New Roman" pitchFamily="18" charset="0"/>
              </a:rPr>
              <a:t>it</a:t>
            </a:r>
            <a:r>
              <a:rPr lang="en-US" sz="2400" dirty="0">
                <a:latin typeface="Times New Roman" pitchFamily="18" charset="0"/>
                <a:cs typeface="Times New Roman" pitchFamily="18" charset="0"/>
              </a:rPr>
              <a:t>. The memory of the node succeeding the given node is freed </a:t>
            </a:r>
            <a:r>
              <a:rPr lang="en-US" sz="2400" dirty="0" smtClean="0">
                <a:latin typeface="Times New Roman" pitchFamily="18" charset="0"/>
                <a:cs typeface="Times New Roman" pitchFamily="18" charset="0"/>
              </a:rPr>
              <a:t>and returned </a:t>
            </a:r>
            <a:r>
              <a:rPr lang="en-US" sz="2400" dirty="0">
                <a:latin typeface="Times New Roman" pitchFamily="18" charset="0"/>
                <a:cs typeface="Times New Roman" pitchFamily="18" charset="0"/>
              </a:rPr>
              <a:t>back to the free pool.</a:t>
            </a:r>
          </a:p>
        </p:txBody>
      </p:sp>
    </p:spTree>
    <p:extLst>
      <p:ext uri="{BB962C8B-B14F-4D97-AF65-F5344CB8AC3E}">
        <p14:creationId xmlns:p14="http://schemas.microsoft.com/office/powerpoint/2010/main" val="2182662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763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534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84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609600"/>
          </a:xfrm>
        </p:spPr>
        <p:txBody>
          <a:bodyPr>
            <a:normAutofit/>
          </a:bodyPr>
          <a:lstStyle/>
          <a:p>
            <a:r>
              <a:rPr lang="en-US" sz="2400" b="1" dirty="0">
                <a:solidFill>
                  <a:srgbClr val="FF0000"/>
                </a:solidFill>
                <a:latin typeface="Times New Roman" pitchFamily="18" charset="0"/>
                <a:cs typeface="Times New Roman" pitchFamily="18" charset="0"/>
              </a:rPr>
              <a:t>Algorithm: Deleting the Specific Node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867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775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487362"/>
          </a:xfrm>
        </p:spPr>
        <p:txBody>
          <a:bodyPr>
            <a:normAutofit fontScale="90000"/>
          </a:bodyPr>
          <a:lstStyle/>
          <a:p>
            <a:r>
              <a:rPr lang="en-US" altLang="zh-CN" b="1" dirty="0" smtClean="0">
                <a:solidFill>
                  <a:srgbClr val="FF0000"/>
                </a:solidFill>
                <a:latin typeface="Times New Roman" pitchFamily="18" charset="0"/>
                <a:ea typeface="宋体" pitchFamily="2" charset="-122"/>
                <a:cs typeface="Times New Roman" pitchFamily="18" charset="0"/>
              </a:rPr>
              <a:t>List Overview</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763000" cy="5638800"/>
          </a:xfrm>
        </p:spPr>
        <p:txBody>
          <a:bodyPr/>
          <a:lstStyle/>
          <a:p>
            <a:pPr marL="0" indent="0">
              <a:buNone/>
              <a:defRPr/>
            </a:pPr>
            <a:endParaRPr lang="en-US" altLang="zh-CN" dirty="0">
              <a:ea typeface="宋体" pitchFamily="2" charset="-122"/>
            </a:endParaRPr>
          </a:p>
          <a:p>
            <a:pPr marL="514350" indent="-514350" algn="just">
              <a:buFont typeface="+mj-lt"/>
              <a:buAutoNum type="arabicPeriod"/>
              <a:defRPr/>
            </a:pPr>
            <a:r>
              <a:rPr lang="en-US" altLang="zh-CN" dirty="0">
                <a:latin typeface="Times New Roman" pitchFamily="18" charset="0"/>
                <a:ea typeface="宋体" pitchFamily="2" charset="-122"/>
                <a:cs typeface="Times New Roman" pitchFamily="18" charset="0"/>
              </a:rPr>
              <a:t>Basic operations of linked lists</a:t>
            </a:r>
          </a:p>
          <a:p>
            <a:pPr marL="457200" lvl="1" indent="0" algn="just">
              <a:buFont typeface="Monotype Sorts" pitchFamily="2" charset="2"/>
              <a:buNone/>
              <a:defRPr/>
            </a:pPr>
            <a:r>
              <a:rPr lang="en-US" altLang="zh-CN" dirty="0">
                <a:latin typeface="Times New Roman" pitchFamily="18" charset="0"/>
                <a:ea typeface="宋体" pitchFamily="2" charset="-122"/>
                <a:cs typeface="Times New Roman" pitchFamily="18" charset="0"/>
              </a:rPr>
              <a:t>Insert, find, delete, print, etc</a:t>
            </a:r>
            <a:r>
              <a:rPr lang="en-US" altLang="zh-CN" dirty="0" smtClean="0">
                <a:latin typeface="Times New Roman" pitchFamily="18" charset="0"/>
                <a:ea typeface="宋体" pitchFamily="2" charset="-122"/>
                <a:cs typeface="Times New Roman" pitchFamily="18" charset="0"/>
              </a:rPr>
              <a:t>.</a:t>
            </a:r>
          </a:p>
          <a:p>
            <a:pPr marL="457200" lvl="1" indent="0" algn="just">
              <a:buFont typeface="Monotype Sorts" pitchFamily="2" charset="2"/>
              <a:buNone/>
              <a:defRPr/>
            </a:pPr>
            <a:endParaRPr lang="en-US" altLang="zh-CN" dirty="0">
              <a:latin typeface="Times New Roman" pitchFamily="18" charset="0"/>
              <a:ea typeface="宋体" pitchFamily="2" charset="-122"/>
              <a:cs typeface="Times New Roman" pitchFamily="18" charset="0"/>
            </a:endParaRPr>
          </a:p>
          <a:p>
            <a:pPr marL="514350" indent="-514350" algn="just">
              <a:buFont typeface="+mj-lt"/>
              <a:buAutoNum type="arabicPeriod"/>
              <a:defRPr/>
            </a:pPr>
            <a:r>
              <a:rPr lang="en-US" altLang="zh-CN" dirty="0">
                <a:latin typeface="Times New Roman" pitchFamily="18" charset="0"/>
                <a:ea typeface="宋体" pitchFamily="2" charset="-122"/>
                <a:cs typeface="Times New Roman" pitchFamily="18" charset="0"/>
              </a:rPr>
              <a:t>Variations of linked lists</a:t>
            </a:r>
          </a:p>
          <a:p>
            <a:pPr marL="914400" lvl="1" indent="-457200" algn="just">
              <a:buFont typeface="+mj-lt"/>
              <a:buAutoNum type="arabicPeriod"/>
              <a:defRPr/>
            </a:pPr>
            <a:r>
              <a:rPr lang="en-US" altLang="zh-CN" dirty="0" smtClean="0">
                <a:latin typeface="Times New Roman" pitchFamily="18" charset="0"/>
                <a:ea typeface="宋体" pitchFamily="2" charset="-122"/>
                <a:cs typeface="Times New Roman" pitchFamily="18" charset="0"/>
              </a:rPr>
              <a:t>Linear Linked list</a:t>
            </a:r>
          </a:p>
          <a:p>
            <a:pPr marL="914400" lvl="1" indent="-457200" algn="just">
              <a:buFont typeface="+mj-lt"/>
              <a:buAutoNum type="arabicPeriod"/>
              <a:defRPr/>
            </a:pPr>
            <a:r>
              <a:rPr lang="en-US" altLang="zh-CN" dirty="0" smtClean="0">
                <a:latin typeface="Times New Roman" pitchFamily="18" charset="0"/>
                <a:ea typeface="宋体" pitchFamily="2" charset="-122"/>
                <a:cs typeface="Times New Roman" pitchFamily="18" charset="0"/>
              </a:rPr>
              <a:t>Circular </a:t>
            </a:r>
            <a:r>
              <a:rPr lang="en-US" altLang="zh-CN" dirty="0">
                <a:latin typeface="Times New Roman" pitchFamily="18" charset="0"/>
                <a:ea typeface="宋体" pitchFamily="2" charset="-122"/>
                <a:cs typeface="Times New Roman" pitchFamily="18" charset="0"/>
              </a:rPr>
              <a:t>linked lists</a:t>
            </a:r>
          </a:p>
          <a:p>
            <a:pPr marL="914400" lvl="1" indent="-457200" algn="just">
              <a:buFont typeface="+mj-lt"/>
              <a:buAutoNum type="arabicPeriod"/>
              <a:defRPr/>
            </a:pPr>
            <a:r>
              <a:rPr lang="en-US" altLang="zh-CN" dirty="0">
                <a:latin typeface="Times New Roman" pitchFamily="18" charset="0"/>
                <a:ea typeface="宋体" pitchFamily="2" charset="-122"/>
                <a:cs typeface="Times New Roman" pitchFamily="18" charset="0"/>
              </a:rPr>
              <a:t>Doubly linked lists</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8556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494393"/>
          </a:xfrm>
        </p:spPr>
        <p:txBody>
          <a:bodyPr>
            <a:noAutofit/>
          </a:bodyPr>
          <a:lstStyle/>
          <a:p>
            <a:r>
              <a:rPr lang="en-US" sz="3200" b="1" dirty="0">
                <a:solidFill>
                  <a:srgbClr val="FF0000"/>
                </a:solidFill>
                <a:latin typeface="Times New Roman" pitchFamily="18" charset="0"/>
                <a:cs typeface="Times New Roman" pitchFamily="18" charset="0"/>
              </a:rPr>
              <a:t>Conceptual Diagram </a:t>
            </a:r>
            <a:r>
              <a:rPr lang="en-US" sz="2800" b="1" dirty="0" smtClean="0">
                <a:solidFill>
                  <a:srgbClr val="FF0000"/>
                </a:solidFill>
                <a:latin typeface="Times New Roman" pitchFamily="18" charset="0"/>
                <a:cs typeface="Times New Roman" pitchFamily="18" charset="0"/>
              </a:rPr>
              <a:t/>
            </a:r>
            <a:br>
              <a:rPr lang="en-US" sz="28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Singly-Linked </a:t>
            </a:r>
            <a:r>
              <a:rPr lang="en-US" sz="3200" b="1" dirty="0">
                <a:solidFill>
                  <a:srgbClr val="FF0000"/>
                </a:solidFill>
                <a:latin typeface="Times New Roman" pitchFamily="18" charset="0"/>
                <a:cs typeface="Times New Roman" pitchFamily="18" charset="0"/>
              </a:rPr>
              <a:t>List</a:t>
            </a:r>
          </a:p>
        </p:txBody>
      </p:sp>
      <p:grpSp>
        <p:nvGrpSpPr>
          <p:cNvPr id="3" name="Group 2"/>
          <p:cNvGrpSpPr/>
          <p:nvPr/>
        </p:nvGrpSpPr>
        <p:grpSpPr>
          <a:xfrm>
            <a:off x="609600" y="609600"/>
            <a:ext cx="6026727" cy="1524000"/>
            <a:chOff x="1517072" y="1371600"/>
            <a:chExt cx="6026727" cy="1524000"/>
          </a:xfrm>
        </p:grpSpPr>
        <p:sp>
          <p:nvSpPr>
            <p:cNvPr id="8203" name="Line 11"/>
            <p:cNvSpPr>
              <a:spLocks noChangeShapeType="1"/>
            </p:cNvSpPr>
            <p:nvPr/>
          </p:nvSpPr>
          <p:spPr bwMode="auto">
            <a:xfrm>
              <a:off x="5230509" y="2706502"/>
              <a:ext cx="533400" cy="15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 name="Group 1"/>
            <p:cNvGrpSpPr/>
            <p:nvPr/>
          </p:nvGrpSpPr>
          <p:grpSpPr>
            <a:xfrm>
              <a:off x="1517072" y="1371600"/>
              <a:ext cx="6026727" cy="1524000"/>
              <a:chOff x="685800" y="1981200"/>
              <a:chExt cx="7543800" cy="2667000"/>
            </a:xfrm>
          </p:grpSpPr>
          <p:sp>
            <p:nvSpPr>
              <p:cNvPr id="8195" name="Rectangle 3"/>
              <p:cNvSpPr>
                <a:spLocks noChangeArrowheads="1"/>
              </p:cNvSpPr>
              <p:nvPr/>
            </p:nvSpPr>
            <p:spPr bwMode="auto">
              <a:xfrm>
                <a:off x="1524000" y="3886200"/>
                <a:ext cx="914400" cy="762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6" name="Rectangle 4"/>
              <p:cNvSpPr>
                <a:spLocks noChangeArrowheads="1"/>
              </p:cNvSpPr>
              <p:nvPr/>
            </p:nvSpPr>
            <p:spPr bwMode="auto">
              <a:xfrm>
                <a:off x="7315200" y="3886200"/>
                <a:ext cx="914400" cy="7620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8" name="Rectangle 6"/>
              <p:cNvSpPr>
                <a:spLocks noChangeArrowheads="1"/>
              </p:cNvSpPr>
              <p:nvPr/>
            </p:nvSpPr>
            <p:spPr bwMode="auto">
              <a:xfrm>
                <a:off x="5867400" y="3886200"/>
                <a:ext cx="914400" cy="762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9" name="Rectangle 7"/>
              <p:cNvSpPr>
                <a:spLocks noChangeArrowheads="1"/>
              </p:cNvSpPr>
              <p:nvPr/>
            </p:nvSpPr>
            <p:spPr bwMode="auto">
              <a:xfrm>
                <a:off x="4419600" y="3886200"/>
                <a:ext cx="914400" cy="7620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00" name="Rectangle 8"/>
              <p:cNvSpPr>
                <a:spLocks noChangeArrowheads="1"/>
              </p:cNvSpPr>
              <p:nvPr/>
            </p:nvSpPr>
            <p:spPr bwMode="auto">
              <a:xfrm>
                <a:off x="2971800" y="3886200"/>
                <a:ext cx="914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01" name="Line 9"/>
              <p:cNvSpPr>
                <a:spLocks noChangeShapeType="1"/>
              </p:cNvSpPr>
              <p:nvPr/>
            </p:nvSpPr>
            <p:spPr bwMode="auto">
              <a:xfrm>
                <a:off x="2438400" y="4267200"/>
                <a:ext cx="533400" cy="15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02" name="Line 10"/>
              <p:cNvSpPr>
                <a:spLocks noChangeShapeType="1"/>
              </p:cNvSpPr>
              <p:nvPr/>
            </p:nvSpPr>
            <p:spPr bwMode="auto">
              <a:xfrm>
                <a:off x="3886200" y="4267200"/>
                <a:ext cx="533400" cy="15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04" name="Line 12"/>
              <p:cNvSpPr>
                <a:spLocks noChangeShapeType="1"/>
              </p:cNvSpPr>
              <p:nvPr/>
            </p:nvSpPr>
            <p:spPr bwMode="auto">
              <a:xfrm>
                <a:off x="6781800" y="4267200"/>
                <a:ext cx="533400" cy="15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05" name="Text Box 13"/>
              <p:cNvSpPr txBox="1">
                <a:spLocks noChangeArrowheads="1"/>
              </p:cNvSpPr>
              <p:nvPr/>
            </p:nvSpPr>
            <p:spPr bwMode="auto">
              <a:xfrm>
                <a:off x="685800" y="1981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front</a:t>
                </a:r>
              </a:p>
            </p:txBody>
          </p:sp>
          <p:sp>
            <p:nvSpPr>
              <p:cNvPr id="8206" name="Freeform 14"/>
              <p:cNvSpPr>
                <a:spLocks/>
              </p:cNvSpPr>
              <p:nvPr/>
            </p:nvSpPr>
            <p:spPr bwMode="auto">
              <a:xfrm>
                <a:off x="990600" y="2667000"/>
                <a:ext cx="533400" cy="1600200"/>
              </a:xfrm>
              <a:custGeom>
                <a:avLst/>
                <a:gdLst>
                  <a:gd name="T0" fmla="*/ 56 w 392"/>
                  <a:gd name="T1" fmla="*/ 0 h 528"/>
                  <a:gd name="T2" fmla="*/ 56 w 392"/>
                  <a:gd name="T3" fmla="*/ 336 h 528"/>
                  <a:gd name="T4" fmla="*/ 392 w 392"/>
                  <a:gd name="T5" fmla="*/ 528 h 528"/>
                </a:gdLst>
                <a:ahLst/>
                <a:cxnLst>
                  <a:cxn ang="0">
                    <a:pos x="T0" y="T1"/>
                  </a:cxn>
                  <a:cxn ang="0">
                    <a:pos x="T2" y="T3"/>
                  </a:cxn>
                  <a:cxn ang="0">
                    <a:pos x="T4" y="T5"/>
                  </a:cxn>
                </a:cxnLst>
                <a:rect l="0" t="0" r="r" b="b"/>
                <a:pathLst>
                  <a:path w="392" h="528">
                    <a:moveTo>
                      <a:pt x="56" y="0"/>
                    </a:moveTo>
                    <a:cubicBezTo>
                      <a:pt x="28" y="124"/>
                      <a:pt x="0" y="248"/>
                      <a:pt x="56" y="336"/>
                    </a:cubicBezTo>
                    <a:cubicBezTo>
                      <a:pt x="112" y="424"/>
                      <a:pt x="252" y="476"/>
                      <a:pt x="392" y="528"/>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07" name="Rectangle 15"/>
              <p:cNvSpPr>
                <a:spLocks noChangeArrowheads="1"/>
              </p:cNvSpPr>
              <p:nvPr/>
            </p:nvSpPr>
            <p:spPr bwMode="auto">
              <a:xfrm>
                <a:off x="755650" y="2492375"/>
                <a:ext cx="533400" cy="28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17" name="Group 16"/>
          <p:cNvGrpSpPr/>
          <p:nvPr/>
        </p:nvGrpSpPr>
        <p:grpSpPr>
          <a:xfrm>
            <a:off x="1580705" y="2853322"/>
            <a:ext cx="5983641" cy="2912289"/>
            <a:chOff x="1676400" y="1839913"/>
            <a:chExt cx="6496050" cy="2900362"/>
          </a:xfrm>
        </p:grpSpPr>
        <p:sp>
          <p:nvSpPr>
            <p:cNvPr id="18" name="Rectangle 3"/>
            <p:cNvSpPr>
              <a:spLocks noChangeArrowheads="1"/>
            </p:cNvSpPr>
            <p:nvPr/>
          </p:nvSpPr>
          <p:spPr bwMode="auto">
            <a:xfrm>
              <a:off x="1763713" y="2636838"/>
              <a:ext cx="609600" cy="388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4"/>
            <p:cNvSpPr>
              <a:spLocks noChangeArrowheads="1"/>
            </p:cNvSpPr>
            <p:nvPr/>
          </p:nvSpPr>
          <p:spPr bwMode="auto">
            <a:xfrm>
              <a:off x="6324600" y="4191000"/>
              <a:ext cx="609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5"/>
            <p:cNvSpPr>
              <a:spLocks noChangeArrowheads="1"/>
            </p:cNvSpPr>
            <p:nvPr/>
          </p:nvSpPr>
          <p:spPr bwMode="auto">
            <a:xfrm>
              <a:off x="5715000" y="4191000"/>
              <a:ext cx="609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600" dirty="0"/>
            </a:p>
            <a:p>
              <a:pPr algn="ctr" eaLnBrk="0" hangingPunct="0"/>
              <a:r>
                <a:rPr lang="en-US" dirty="0"/>
                <a:t>data</a:t>
              </a:r>
            </a:p>
            <a:p>
              <a:pPr algn="ctr" eaLnBrk="0" hangingPunct="0"/>
              <a:endParaRPr lang="en-US" sz="2400" dirty="0">
                <a:latin typeface="Times" pitchFamily="18" charset="0"/>
              </a:endParaRPr>
            </a:p>
          </p:txBody>
        </p:sp>
        <p:sp>
          <p:nvSpPr>
            <p:cNvPr id="21" name="Rectangle 6"/>
            <p:cNvSpPr>
              <a:spLocks noChangeArrowheads="1"/>
            </p:cNvSpPr>
            <p:nvPr/>
          </p:nvSpPr>
          <p:spPr bwMode="auto">
            <a:xfrm>
              <a:off x="4343400" y="4191000"/>
              <a:ext cx="609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7"/>
            <p:cNvSpPr>
              <a:spLocks noChangeArrowheads="1"/>
            </p:cNvSpPr>
            <p:nvPr/>
          </p:nvSpPr>
          <p:spPr bwMode="auto">
            <a:xfrm>
              <a:off x="3733800" y="4191000"/>
              <a:ext cx="609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600"/>
            </a:p>
            <a:p>
              <a:pPr algn="ctr" eaLnBrk="0" hangingPunct="0"/>
              <a:r>
                <a:rPr lang="en-US"/>
                <a:t>data</a:t>
              </a:r>
            </a:p>
            <a:p>
              <a:pPr algn="ctr" eaLnBrk="0" hangingPunct="0"/>
              <a:endParaRPr lang="en-US" sz="2400">
                <a:latin typeface="Times" pitchFamily="18" charset="0"/>
              </a:endParaRPr>
            </a:p>
          </p:txBody>
        </p:sp>
        <p:sp>
          <p:nvSpPr>
            <p:cNvPr id="23" name="Rectangle 8"/>
            <p:cNvSpPr>
              <a:spLocks noChangeArrowheads="1"/>
            </p:cNvSpPr>
            <p:nvPr/>
          </p:nvSpPr>
          <p:spPr bwMode="auto">
            <a:xfrm>
              <a:off x="2362200" y="4191000"/>
              <a:ext cx="609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9"/>
            <p:cNvSpPr>
              <a:spLocks noChangeArrowheads="1"/>
            </p:cNvSpPr>
            <p:nvPr/>
          </p:nvSpPr>
          <p:spPr bwMode="auto">
            <a:xfrm>
              <a:off x="1752600" y="4191000"/>
              <a:ext cx="609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600"/>
            </a:p>
            <a:p>
              <a:pPr algn="ctr" eaLnBrk="0" hangingPunct="0"/>
              <a:r>
                <a:rPr lang="en-US"/>
                <a:t>data</a:t>
              </a:r>
            </a:p>
            <a:p>
              <a:pPr algn="ctr" eaLnBrk="0" hangingPunct="0"/>
              <a:endParaRPr lang="en-US" sz="2400">
                <a:latin typeface="Times" pitchFamily="18" charset="0"/>
              </a:endParaRPr>
            </a:p>
          </p:txBody>
        </p:sp>
        <p:sp>
          <p:nvSpPr>
            <p:cNvPr id="25" name="Line 10"/>
            <p:cNvSpPr>
              <a:spLocks noChangeShapeType="1"/>
            </p:cNvSpPr>
            <p:nvPr/>
          </p:nvSpPr>
          <p:spPr bwMode="auto">
            <a:xfrm>
              <a:off x="2057400" y="2819400"/>
              <a:ext cx="0" cy="1371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1"/>
            <p:cNvSpPr>
              <a:spLocks noChangeShapeType="1"/>
            </p:cNvSpPr>
            <p:nvPr/>
          </p:nvSpPr>
          <p:spPr bwMode="auto">
            <a:xfrm>
              <a:off x="2667000" y="4419600"/>
              <a:ext cx="10668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2"/>
            <p:cNvSpPr>
              <a:spLocks noChangeShapeType="1"/>
            </p:cNvSpPr>
            <p:nvPr/>
          </p:nvSpPr>
          <p:spPr bwMode="auto">
            <a:xfrm>
              <a:off x="4648200" y="4419600"/>
              <a:ext cx="10668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13"/>
            <p:cNvSpPr txBox="1">
              <a:spLocks noChangeArrowheads="1"/>
            </p:cNvSpPr>
            <p:nvPr/>
          </p:nvSpPr>
          <p:spPr bwMode="auto">
            <a:xfrm>
              <a:off x="6477000" y="3733800"/>
              <a:ext cx="30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0" b="0">
                  <a:latin typeface="Times New Roman" pitchFamily="18" charset="0"/>
                </a:rPr>
                <a:t>.</a:t>
              </a:r>
            </a:p>
          </p:txBody>
        </p:sp>
        <p:sp>
          <p:nvSpPr>
            <p:cNvPr id="29" name="Text Box 14"/>
            <p:cNvSpPr txBox="1">
              <a:spLocks noChangeArrowheads="1"/>
            </p:cNvSpPr>
            <p:nvPr/>
          </p:nvSpPr>
          <p:spPr bwMode="auto">
            <a:xfrm>
              <a:off x="1676400" y="2057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head</a:t>
              </a:r>
            </a:p>
          </p:txBody>
        </p:sp>
        <p:sp>
          <p:nvSpPr>
            <p:cNvPr id="30" name="Line 15"/>
            <p:cNvSpPr>
              <a:spLocks noChangeShapeType="1"/>
            </p:cNvSpPr>
            <p:nvPr/>
          </p:nvSpPr>
          <p:spPr bwMode="auto">
            <a:xfrm flipH="1">
              <a:off x="2971800" y="3141663"/>
              <a:ext cx="2679700" cy="9731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6"/>
            <p:cNvSpPr>
              <a:spLocks noChangeShapeType="1"/>
            </p:cNvSpPr>
            <p:nvPr/>
          </p:nvSpPr>
          <p:spPr bwMode="auto">
            <a:xfrm flipH="1">
              <a:off x="4572000" y="3124200"/>
              <a:ext cx="114300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7"/>
            <p:cNvSpPr>
              <a:spLocks noChangeShapeType="1"/>
            </p:cNvSpPr>
            <p:nvPr/>
          </p:nvSpPr>
          <p:spPr bwMode="auto">
            <a:xfrm>
              <a:off x="5715000" y="3124200"/>
              <a:ext cx="30480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Text Box 18"/>
            <p:cNvSpPr txBox="1">
              <a:spLocks noChangeArrowheads="1"/>
            </p:cNvSpPr>
            <p:nvPr/>
          </p:nvSpPr>
          <p:spPr bwMode="auto">
            <a:xfrm>
              <a:off x="5791200" y="2895600"/>
              <a:ext cx="2381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hlink"/>
                  </a:solidFill>
                </a:rPr>
                <a:t>these are nodes</a:t>
              </a:r>
            </a:p>
          </p:txBody>
        </p:sp>
        <p:sp>
          <p:nvSpPr>
            <p:cNvPr id="34" name="Text Box 19"/>
            <p:cNvSpPr txBox="1">
              <a:spLocks noChangeArrowheads="1"/>
            </p:cNvSpPr>
            <p:nvPr/>
          </p:nvSpPr>
          <p:spPr bwMode="auto">
            <a:xfrm>
              <a:off x="2751138" y="1839913"/>
              <a:ext cx="4667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i="1" dirty="0">
                  <a:solidFill>
                    <a:schemeClr val="hlink"/>
                  </a:solidFill>
                </a:rPr>
                <a:t>head pointer "defines" the linked list </a:t>
              </a:r>
            </a:p>
            <a:p>
              <a:r>
                <a:rPr lang="en-CA" i="1" dirty="0">
                  <a:solidFill>
                    <a:schemeClr val="hlink"/>
                  </a:solidFill>
                </a:rPr>
                <a:t>(note that it is not a node)</a:t>
              </a:r>
            </a:p>
          </p:txBody>
        </p:sp>
      </p:grpSp>
    </p:spTree>
    <p:extLst>
      <p:ext uri="{BB962C8B-B14F-4D97-AF65-F5344CB8AC3E}">
        <p14:creationId xmlns:p14="http://schemas.microsoft.com/office/powerpoint/2010/main" val="1200586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r>
              <a:rPr lang="en-US" b="1" dirty="0">
                <a:solidFill>
                  <a:srgbClr val="FF0000"/>
                </a:solidFill>
                <a:latin typeface="Times New Roman" pitchFamily="18" charset="0"/>
                <a:cs typeface="Times New Roman" pitchFamily="18" charset="0"/>
              </a:rPr>
              <a:t>Advantages of Linked Lists</a:t>
            </a:r>
          </a:p>
        </p:txBody>
      </p:sp>
      <p:sp>
        <p:nvSpPr>
          <p:cNvPr id="16387" name="Rectangle 3"/>
          <p:cNvSpPr>
            <a:spLocks noGrp="1" noChangeArrowheads="1"/>
          </p:cNvSpPr>
          <p:nvPr>
            <p:ph type="body" idx="1"/>
          </p:nvPr>
        </p:nvSpPr>
        <p:spPr>
          <a:xfrm>
            <a:off x="152400" y="1371600"/>
            <a:ext cx="8686800" cy="4953000"/>
          </a:xfrm>
        </p:spPr>
        <p:txBody>
          <a:bodyPr>
            <a:normAutofit/>
          </a:bodyPr>
          <a:lstStyle/>
          <a:p>
            <a:pPr algn="just">
              <a:lnSpc>
                <a:spcPct val="90000"/>
              </a:lnSpc>
            </a:pPr>
            <a:r>
              <a:rPr lang="en-US" sz="2800" dirty="0">
                <a:latin typeface="Times New Roman" pitchFamily="18" charset="0"/>
                <a:cs typeface="Times New Roman" pitchFamily="18" charset="0"/>
              </a:rPr>
              <a:t>The items do </a:t>
            </a:r>
            <a:r>
              <a:rPr lang="en-US" sz="2800" b="1" i="1" dirty="0">
                <a:solidFill>
                  <a:schemeClr val="accent2"/>
                </a:solidFill>
                <a:latin typeface="Times New Roman" pitchFamily="18" charset="0"/>
                <a:cs typeface="Times New Roman" pitchFamily="18" charset="0"/>
              </a:rPr>
              <a:t>not</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have to be stored in consecutive memory locations: the successor can be anywhere </a:t>
            </a:r>
            <a:r>
              <a:rPr lang="en-US" sz="2800" dirty="0" smtClean="0">
                <a:latin typeface="Times New Roman" pitchFamily="18" charset="0"/>
                <a:cs typeface="Times New Roman" pitchFamily="18" charset="0"/>
              </a:rPr>
              <a:t>physically</a:t>
            </a:r>
          </a:p>
          <a:p>
            <a:pPr marL="0" indent="0" algn="just">
              <a:lnSpc>
                <a:spcPct val="90000"/>
              </a:lnSpc>
              <a:buNone/>
            </a:pPr>
            <a:endParaRPr lang="en-US" sz="2800" dirty="0">
              <a:latin typeface="Times New Roman" pitchFamily="18" charset="0"/>
              <a:cs typeface="Times New Roman" pitchFamily="18" charset="0"/>
            </a:endParaRPr>
          </a:p>
          <a:p>
            <a:pPr lvl="1" algn="just">
              <a:lnSpc>
                <a:spcPct val="90000"/>
              </a:lnSpc>
            </a:pPr>
            <a:r>
              <a:rPr lang="en-US" dirty="0">
                <a:latin typeface="Times New Roman" pitchFamily="18" charset="0"/>
                <a:cs typeface="Times New Roman" pitchFamily="18" charset="0"/>
              </a:rPr>
              <a:t>So, can insert and delete items without shifting data</a:t>
            </a:r>
          </a:p>
          <a:p>
            <a:pPr lvl="1" algn="just">
              <a:lnSpc>
                <a:spcPct val="90000"/>
              </a:lnSpc>
            </a:pPr>
            <a:r>
              <a:rPr lang="en-US" dirty="0">
                <a:latin typeface="Times New Roman" pitchFamily="18" charset="0"/>
                <a:cs typeface="Times New Roman" pitchFamily="18" charset="0"/>
              </a:rPr>
              <a:t>Can increase the size of the data structure </a:t>
            </a:r>
            <a:r>
              <a:rPr lang="en-US" dirty="0" smtClean="0">
                <a:latin typeface="Times New Roman" pitchFamily="18" charset="0"/>
                <a:cs typeface="Times New Roman" pitchFamily="18" charset="0"/>
              </a:rPr>
              <a:t>easily</a:t>
            </a:r>
          </a:p>
          <a:p>
            <a:pPr marL="457200" lvl="1" indent="0" algn="just">
              <a:lnSpc>
                <a:spcPct val="90000"/>
              </a:lnSpc>
              <a:buNone/>
            </a:pPr>
            <a:endParaRPr lang="en-US" dirty="0">
              <a:latin typeface="Times New Roman" pitchFamily="18" charset="0"/>
              <a:cs typeface="Times New Roman" pitchFamily="18" charset="0"/>
            </a:endParaRPr>
          </a:p>
          <a:p>
            <a:pPr algn="just">
              <a:lnSpc>
                <a:spcPct val="90000"/>
              </a:lnSpc>
            </a:pPr>
            <a:r>
              <a:rPr lang="en-US" sz="2800" dirty="0">
                <a:latin typeface="Times New Roman" pitchFamily="18" charset="0"/>
                <a:cs typeface="Times New Roman" pitchFamily="18" charset="0"/>
              </a:rPr>
              <a:t>Linked lists can grow </a:t>
            </a:r>
            <a:r>
              <a:rPr lang="en-US" sz="2800" b="1" i="1" dirty="0">
                <a:solidFill>
                  <a:schemeClr val="hlink"/>
                </a:solidFill>
                <a:latin typeface="Times New Roman" pitchFamily="18" charset="0"/>
                <a:cs typeface="Times New Roman" pitchFamily="18" charset="0"/>
              </a:rPr>
              <a:t>dynamically</a:t>
            </a:r>
            <a:r>
              <a:rPr lang="en-US" sz="2800" dirty="0">
                <a:latin typeface="Times New Roman" pitchFamily="18" charset="0"/>
                <a:cs typeface="Times New Roman" pitchFamily="18" charset="0"/>
              </a:rPr>
              <a:t> (i.e. at run time) – the amount of memory space allocated can grow and shrink as needed</a:t>
            </a:r>
          </a:p>
        </p:txBody>
      </p:sp>
    </p:spTree>
    <p:extLst>
      <p:ext uri="{BB962C8B-B14F-4D97-AF65-F5344CB8AC3E}">
        <p14:creationId xmlns:p14="http://schemas.microsoft.com/office/powerpoint/2010/main" val="149467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r>
              <a:rPr lang="en-US" b="1" dirty="0" smtClean="0">
                <a:solidFill>
                  <a:srgbClr val="FF0000"/>
                </a:solidFill>
                <a:latin typeface="Times New Roman" pitchFamily="18" charset="0"/>
                <a:cs typeface="Times New Roman" pitchFamily="18" charset="0"/>
              </a:rPr>
              <a:t>Disadvantages </a:t>
            </a:r>
            <a:r>
              <a:rPr lang="en-US" b="1" dirty="0">
                <a:solidFill>
                  <a:srgbClr val="FF0000"/>
                </a:solidFill>
                <a:latin typeface="Times New Roman" pitchFamily="18" charset="0"/>
                <a:cs typeface="Times New Roman" pitchFamily="18" charset="0"/>
              </a:rPr>
              <a:t>of Linked Lists</a:t>
            </a:r>
          </a:p>
        </p:txBody>
      </p:sp>
      <p:sp>
        <p:nvSpPr>
          <p:cNvPr id="16387" name="Rectangle 3"/>
          <p:cNvSpPr>
            <a:spLocks noGrp="1" noChangeArrowheads="1"/>
          </p:cNvSpPr>
          <p:nvPr>
            <p:ph type="body" idx="1"/>
          </p:nvPr>
        </p:nvSpPr>
        <p:spPr>
          <a:xfrm>
            <a:off x="152400" y="1371600"/>
            <a:ext cx="8686800" cy="4953000"/>
          </a:xfrm>
        </p:spPr>
        <p:txBody>
          <a:bodyPr>
            <a:normAutofit lnSpcReduction="10000"/>
          </a:bodyPr>
          <a:lstStyle/>
          <a:p>
            <a:pPr algn="just"/>
            <a:r>
              <a:rPr lang="en-IN" sz="2800" dirty="0" smtClean="0"/>
              <a:t>A </a:t>
            </a:r>
            <a:r>
              <a:rPr lang="en-IN" sz="2800" dirty="0"/>
              <a:t>linked list will use more memory storage than </a:t>
            </a:r>
            <a:r>
              <a:rPr lang="en-IN" sz="2800" dirty="0" smtClean="0"/>
              <a:t>arrays. It has </a:t>
            </a:r>
            <a:r>
              <a:rPr lang="en-IN" sz="2800" dirty="0"/>
              <a:t>more memory for an additional linked field or next pointer field</a:t>
            </a:r>
            <a:r>
              <a:rPr lang="en-IN" sz="2800" dirty="0" smtClean="0"/>
              <a:t>.</a:t>
            </a:r>
          </a:p>
          <a:p>
            <a:pPr algn="just"/>
            <a:endParaRPr lang="en-IN" sz="2800" dirty="0"/>
          </a:p>
          <a:p>
            <a:pPr algn="just"/>
            <a:r>
              <a:rPr lang="en-IN" sz="2800" dirty="0" smtClean="0"/>
              <a:t>Arrays </a:t>
            </a:r>
            <a:r>
              <a:rPr lang="en-IN" sz="2800" dirty="0"/>
              <a:t>elements can be randomly accessed by giving the appropriate index, while linked list elements cannot randomly accessed</a:t>
            </a:r>
            <a:r>
              <a:rPr lang="en-IN" sz="2800" dirty="0" smtClean="0"/>
              <a:t>.</a:t>
            </a:r>
          </a:p>
          <a:p>
            <a:pPr algn="just"/>
            <a:endParaRPr lang="en-IN" sz="2800" dirty="0"/>
          </a:p>
          <a:p>
            <a:pPr algn="just"/>
            <a:r>
              <a:rPr lang="en-IN" sz="2800" dirty="0" smtClean="0"/>
              <a:t>Binary </a:t>
            </a:r>
            <a:r>
              <a:rPr lang="en-IN" sz="2800" dirty="0"/>
              <a:t>search cannot be applied in a linked list</a:t>
            </a:r>
            <a:r>
              <a:rPr lang="en-IN" sz="2800" dirty="0" smtClean="0"/>
              <a:t>.</a:t>
            </a:r>
          </a:p>
          <a:p>
            <a:pPr algn="just"/>
            <a:endParaRPr lang="en-IN" sz="2800" dirty="0"/>
          </a:p>
          <a:p>
            <a:pPr algn="just"/>
            <a:r>
              <a:rPr lang="en-IN" sz="2800" dirty="0" smtClean="0"/>
              <a:t>A </a:t>
            </a:r>
            <a:r>
              <a:rPr lang="en-IN" sz="2800" dirty="0"/>
              <a:t>linked list takes more time in traversing of elements.</a:t>
            </a:r>
          </a:p>
          <a:p>
            <a:pPr algn="just">
              <a:lnSpc>
                <a:spcPct val="90000"/>
              </a:lnSpc>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42245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4-</a:t>
            </a:r>
            <a:fld id="{060B1C91-D5E4-46B8-80C3-E242AE940224}" type="slidenum">
              <a:rPr lang="en-US"/>
              <a:pPr/>
              <a:t>7</a:t>
            </a:fld>
            <a:endParaRPr lang="en-US"/>
          </a:p>
        </p:txBody>
      </p:sp>
      <p:sp>
        <p:nvSpPr>
          <p:cNvPr id="17410" name="Rectangle 2"/>
          <p:cNvSpPr>
            <a:spLocks noGrp="1" noChangeArrowheads="1"/>
          </p:cNvSpPr>
          <p:nvPr>
            <p:ph type="title"/>
          </p:nvPr>
        </p:nvSpPr>
        <p:spPr>
          <a:xfrm>
            <a:off x="457200" y="76200"/>
            <a:ext cx="8229600" cy="944562"/>
          </a:xfrm>
        </p:spPr>
        <p:txBody>
          <a:bodyPr/>
          <a:lstStyle/>
          <a:p>
            <a:r>
              <a:rPr lang="en-US" b="1" dirty="0">
                <a:solidFill>
                  <a:srgbClr val="FF0000"/>
                </a:solidFill>
                <a:latin typeface="Times New Roman" pitchFamily="18" charset="0"/>
                <a:cs typeface="Times New Roman" pitchFamily="18" charset="0"/>
              </a:rPr>
              <a:t>Nodes</a:t>
            </a:r>
          </a:p>
        </p:txBody>
      </p:sp>
      <p:sp>
        <p:nvSpPr>
          <p:cNvPr id="17411" name="Rectangle 3"/>
          <p:cNvSpPr>
            <a:spLocks noGrp="1" noChangeArrowheads="1"/>
          </p:cNvSpPr>
          <p:nvPr>
            <p:ph type="body" idx="1"/>
          </p:nvPr>
        </p:nvSpPr>
        <p:spPr>
          <a:xfrm>
            <a:off x="228600" y="1219200"/>
            <a:ext cx="8915400" cy="5486400"/>
          </a:xfrm>
        </p:spPr>
        <p:txBody>
          <a:bodyPr/>
          <a:lstStyle/>
          <a:p>
            <a:pPr algn="just">
              <a:lnSpc>
                <a:spcPct val="90000"/>
              </a:lnSpc>
            </a:pPr>
            <a:r>
              <a:rPr lang="en-US" sz="2800" dirty="0">
                <a:latin typeface="Times New Roman" pitchFamily="18" charset="0"/>
                <a:cs typeface="Times New Roman" pitchFamily="18" charset="0"/>
              </a:rPr>
              <a:t>A linked list is an ordered sequence of items called </a:t>
            </a:r>
            <a:r>
              <a:rPr lang="en-US" sz="2800" b="1" i="1" dirty="0">
                <a:solidFill>
                  <a:schemeClr val="hlink"/>
                </a:solidFill>
                <a:latin typeface="Times New Roman" pitchFamily="18" charset="0"/>
                <a:cs typeface="Times New Roman" pitchFamily="18" charset="0"/>
              </a:rPr>
              <a:t>nodes</a:t>
            </a:r>
          </a:p>
          <a:p>
            <a:pPr lvl="1" algn="just">
              <a:lnSpc>
                <a:spcPct val="90000"/>
              </a:lnSpc>
            </a:pPr>
            <a:r>
              <a:rPr lang="en-US" sz="2400" dirty="0">
                <a:solidFill>
                  <a:schemeClr val="accent2"/>
                </a:solidFill>
                <a:latin typeface="Times New Roman" pitchFamily="18" charset="0"/>
                <a:cs typeface="Times New Roman" pitchFamily="18" charset="0"/>
              </a:rPr>
              <a:t>A node is the basic unit of representation in a linked </a:t>
            </a:r>
            <a:r>
              <a:rPr lang="en-US" sz="2400" dirty="0" smtClean="0">
                <a:solidFill>
                  <a:schemeClr val="accent2"/>
                </a:solidFill>
                <a:latin typeface="Times New Roman" pitchFamily="18" charset="0"/>
                <a:cs typeface="Times New Roman" pitchFamily="18" charset="0"/>
              </a:rPr>
              <a:t>list</a:t>
            </a:r>
          </a:p>
          <a:p>
            <a:pPr lvl="1" algn="just">
              <a:lnSpc>
                <a:spcPct val="90000"/>
              </a:lnSpc>
            </a:pPr>
            <a:endParaRPr lang="en-US" sz="2400" dirty="0">
              <a:solidFill>
                <a:schemeClr val="accent2"/>
              </a:solidFill>
              <a:latin typeface="Times New Roman" pitchFamily="18" charset="0"/>
              <a:cs typeface="Times New Roman" pitchFamily="18" charset="0"/>
            </a:endParaRPr>
          </a:p>
          <a:p>
            <a:pPr algn="just">
              <a:lnSpc>
                <a:spcPct val="90000"/>
              </a:lnSpc>
            </a:pPr>
            <a:r>
              <a:rPr lang="en-US" sz="2800" dirty="0">
                <a:latin typeface="Times New Roman" pitchFamily="18" charset="0"/>
                <a:cs typeface="Times New Roman" pitchFamily="18" charset="0"/>
              </a:rPr>
              <a:t>A</a:t>
            </a:r>
            <a:r>
              <a:rPr lang="en-US" sz="2800" b="1" i="1" dirty="0">
                <a:latin typeface="Times New Roman" pitchFamily="18" charset="0"/>
                <a:cs typeface="Times New Roman" pitchFamily="18" charset="0"/>
              </a:rPr>
              <a:t> </a:t>
            </a:r>
            <a:r>
              <a:rPr lang="en-US" sz="2800" b="1" i="1" dirty="0">
                <a:solidFill>
                  <a:schemeClr val="hlink"/>
                </a:solidFill>
                <a:latin typeface="Times New Roman" pitchFamily="18" charset="0"/>
                <a:cs typeface="Times New Roman" pitchFamily="18" charset="0"/>
              </a:rPr>
              <a:t>node</a:t>
            </a:r>
            <a:r>
              <a:rPr lang="en-US" sz="2800" b="1" i="1" dirty="0">
                <a:solidFill>
                  <a:srgbClr val="CC0000"/>
                </a:solidFill>
                <a:latin typeface="Times New Roman" pitchFamily="18" charset="0"/>
                <a:cs typeface="Times New Roman" pitchFamily="18" charset="0"/>
              </a:rPr>
              <a:t> </a:t>
            </a:r>
            <a:r>
              <a:rPr lang="en-US" sz="2800" dirty="0">
                <a:latin typeface="Times New Roman" pitchFamily="18" charset="0"/>
                <a:cs typeface="Times New Roman" pitchFamily="18" charset="0"/>
              </a:rPr>
              <a:t>in a</a:t>
            </a:r>
            <a:r>
              <a:rPr lang="en-US" sz="2800" b="1" i="1" dirty="0">
                <a:latin typeface="Times New Roman" pitchFamily="18" charset="0"/>
                <a:cs typeface="Times New Roman" pitchFamily="18" charset="0"/>
              </a:rPr>
              <a:t> </a:t>
            </a:r>
            <a:r>
              <a:rPr lang="en-US" sz="2800" b="1" i="1" dirty="0">
                <a:solidFill>
                  <a:schemeClr val="hlink"/>
                </a:solidFill>
                <a:latin typeface="Times New Roman" pitchFamily="18" charset="0"/>
                <a:cs typeface="Times New Roman" pitchFamily="18" charset="0"/>
              </a:rPr>
              <a:t>singly linked list</a:t>
            </a:r>
            <a:r>
              <a:rPr lang="en-US" sz="2800" b="1" i="1" dirty="0">
                <a:latin typeface="Times New Roman" pitchFamily="18" charset="0"/>
                <a:cs typeface="Times New Roman" pitchFamily="18" charset="0"/>
              </a:rPr>
              <a:t> </a:t>
            </a:r>
            <a:r>
              <a:rPr lang="en-US" sz="2800" dirty="0">
                <a:latin typeface="Times New Roman" pitchFamily="18" charset="0"/>
                <a:cs typeface="Times New Roman" pitchFamily="18" charset="0"/>
              </a:rPr>
              <a:t>consists of two fields:</a:t>
            </a:r>
          </a:p>
          <a:p>
            <a:pPr lvl="1" algn="just">
              <a:lnSpc>
                <a:spcPct val="90000"/>
              </a:lnSpc>
            </a:pPr>
            <a:r>
              <a:rPr lang="en-US" sz="2400" dirty="0">
                <a:latin typeface="Times New Roman" pitchFamily="18" charset="0"/>
                <a:cs typeface="Times New Roman" pitchFamily="18" charset="0"/>
              </a:rPr>
              <a:t>A </a:t>
            </a:r>
            <a:r>
              <a:rPr lang="en-US" sz="2400" b="1" i="1" dirty="0">
                <a:solidFill>
                  <a:schemeClr val="hlink"/>
                </a:solidFill>
                <a:latin typeface="Times New Roman" pitchFamily="18" charset="0"/>
                <a:cs typeface="Times New Roman" pitchFamily="18" charset="0"/>
              </a:rPr>
              <a:t>data</a:t>
            </a:r>
            <a:r>
              <a:rPr lang="en-US" sz="2400" dirty="0">
                <a:latin typeface="Times New Roman" pitchFamily="18" charset="0"/>
                <a:cs typeface="Times New Roman" pitchFamily="18" charset="0"/>
              </a:rPr>
              <a:t> portion</a:t>
            </a:r>
          </a:p>
          <a:p>
            <a:pPr lvl="1" algn="just">
              <a:lnSpc>
                <a:spcPct val="90000"/>
              </a:lnSpc>
            </a:pPr>
            <a:r>
              <a:rPr lang="en-US" sz="2400" dirty="0">
                <a:latin typeface="Times New Roman" pitchFamily="18" charset="0"/>
                <a:cs typeface="Times New Roman" pitchFamily="18" charset="0"/>
              </a:rPr>
              <a:t>A </a:t>
            </a:r>
            <a:r>
              <a:rPr lang="en-US" sz="2400" b="1" i="1" dirty="0">
                <a:solidFill>
                  <a:schemeClr val="hlink"/>
                </a:solidFill>
                <a:latin typeface="Times New Roman" pitchFamily="18" charset="0"/>
                <a:cs typeface="Times New Roman" pitchFamily="18" charset="0"/>
              </a:rPr>
              <a:t>link (pointer)</a:t>
            </a:r>
            <a:r>
              <a:rPr lang="en-US" sz="2400" dirty="0">
                <a:latin typeface="Times New Roman" pitchFamily="18" charset="0"/>
                <a:cs typeface="Times New Roman" pitchFamily="18" charset="0"/>
              </a:rPr>
              <a:t> to the </a:t>
            </a:r>
            <a:r>
              <a:rPr lang="en-US" sz="2400" b="1" i="1" dirty="0">
                <a:solidFill>
                  <a:schemeClr val="tx2"/>
                </a:solidFill>
                <a:latin typeface="Times New Roman" pitchFamily="18" charset="0"/>
                <a:cs typeface="Times New Roman" pitchFamily="18" charset="0"/>
              </a:rPr>
              <a:t>next</a:t>
            </a:r>
            <a:r>
              <a:rPr lang="en-US" sz="2400" dirty="0">
                <a:latin typeface="Times New Roman" pitchFamily="18" charset="0"/>
                <a:cs typeface="Times New Roman" pitchFamily="18" charset="0"/>
              </a:rPr>
              <a:t> node in the </a:t>
            </a:r>
            <a:r>
              <a:rPr lang="en-US" sz="2400" dirty="0" smtClean="0">
                <a:latin typeface="Times New Roman" pitchFamily="18" charset="0"/>
                <a:cs typeface="Times New Roman" pitchFamily="18" charset="0"/>
              </a:rPr>
              <a:t>structure</a:t>
            </a:r>
          </a:p>
          <a:p>
            <a:pPr lvl="1" algn="just">
              <a:lnSpc>
                <a:spcPct val="90000"/>
              </a:lnSpc>
            </a:pPr>
            <a:endParaRPr lang="en-US" sz="2400" dirty="0">
              <a:latin typeface="Times New Roman" pitchFamily="18" charset="0"/>
              <a:cs typeface="Times New Roman" pitchFamily="18" charset="0"/>
            </a:endParaRPr>
          </a:p>
          <a:p>
            <a:pPr algn="just">
              <a:lnSpc>
                <a:spcPct val="90000"/>
              </a:lnSpc>
            </a:pPr>
            <a:r>
              <a:rPr lang="en-US" sz="2800" dirty="0">
                <a:latin typeface="Times New Roman" pitchFamily="18" charset="0"/>
                <a:cs typeface="Times New Roman" pitchFamily="18" charset="0"/>
              </a:rPr>
              <a:t>The first item (node) in the linked list is accessed via a </a:t>
            </a:r>
            <a:r>
              <a:rPr lang="en-US" sz="2800" b="1" i="1" dirty="0">
                <a:solidFill>
                  <a:schemeClr val="hlink"/>
                </a:solidFill>
                <a:latin typeface="Times New Roman" pitchFamily="18" charset="0"/>
                <a:cs typeface="Times New Roman" pitchFamily="18" charset="0"/>
              </a:rPr>
              <a:t>front</a:t>
            </a:r>
            <a:r>
              <a:rPr lang="en-US" sz="2800" dirty="0">
                <a:latin typeface="Times New Roman" pitchFamily="18" charset="0"/>
                <a:cs typeface="Times New Roman" pitchFamily="18" charset="0"/>
              </a:rPr>
              <a:t> or </a:t>
            </a:r>
            <a:r>
              <a:rPr lang="en-US" sz="2800" b="1" i="1" dirty="0">
                <a:solidFill>
                  <a:schemeClr val="hlink"/>
                </a:solidFill>
                <a:latin typeface="Times New Roman" pitchFamily="18" charset="0"/>
                <a:cs typeface="Times New Roman" pitchFamily="18" charset="0"/>
              </a:rPr>
              <a:t>head</a:t>
            </a:r>
            <a:r>
              <a:rPr lang="en-US" sz="2800" b="1" i="1" dirty="0">
                <a:solidFill>
                  <a:srgbClr val="CC0000"/>
                </a:solidFill>
                <a:latin typeface="Times New Roman" pitchFamily="18" charset="0"/>
                <a:cs typeface="Times New Roman" pitchFamily="18" charset="0"/>
              </a:rPr>
              <a:t> </a:t>
            </a:r>
            <a:r>
              <a:rPr lang="en-US" sz="2800" dirty="0">
                <a:latin typeface="Times New Roman" pitchFamily="18" charset="0"/>
                <a:cs typeface="Times New Roman" pitchFamily="18" charset="0"/>
              </a:rPr>
              <a:t>pointer</a:t>
            </a:r>
          </a:p>
          <a:p>
            <a:pPr lvl="1" algn="just">
              <a:lnSpc>
                <a:spcPct val="90000"/>
              </a:lnSpc>
            </a:pPr>
            <a:r>
              <a:rPr lang="en-US" sz="2400" dirty="0">
                <a:solidFill>
                  <a:schemeClr val="accent2"/>
                </a:solidFill>
                <a:latin typeface="Times New Roman" pitchFamily="18" charset="0"/>
                <a:cs typeface="Times New Roman" pitchFamily="18" charset="0"/>
              </a:rPr>
              <a:t>The linked list is defined by its head (this is its starting point)</a:t>
            </a:r>
          </a:p>
        </p:txBody>
      </p:sp>
    </p:spTree>
    <p:extLst>
      <p:ext uri="{BB962C8B-B14F-4D97-AF65-F5344CB8AC3E}">
        <p14:creationId xmlns:p14="http://schemas.microsoft.com/office/powerpoint/2010/main" val="897266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533400"/>
          </a:xfrm>
        </p:spPr>
        <p:txBody>
          <a:bodyPr>
            <a:normAutofit fontScale="90000"/>
          </a:bodyPr>
          <a:lstStyle/>
          <a:p>
            <a:r>
              <a:rPr lang="en-US" sz="3600" b="1" dirty="0">
                <a:solidFill>
                  <a:srgbClr val="FF0000"/>
                </a:solidFill>
                <a:latin typeface="Times New Roman" pitchFamily="18" charset="0"/>
                <a:cs typeface="Times New Roman" pitchFamily="18" charset="0"/>
              </a:rPr>
              <a:t>Linked List Operations</a:t>
            </a:r>
          </a:p>
        </p:txBody>
      </p:sp>
      <p:sp>
        <p:nvSpPr>
          <p:cNvPr id="28675" name="Rectangle 3"/>
          <p:cNvSpPr>
            <a:spLocks noGrp="1" noChangeArrowheads="1"/>
          </p:cNvSpPr>
          <p:nvPr>
            <p:ph type="body" idx="1"/>
          </p:nvPr>
        </p:nvSpPr>
        <p:spPr>
          <a:xfrm>
            <a:off x="685800" y="1066800"/>
            <a:ext cx="7772400" cy="5241925"/>
          </a:xfrm>
        </p:spPr>
        <p:txBody>
          <a:bodyPr/>
          <a:lstStyle/>
          <a:p>
            <a:pPr algn="just">
              <a:lnSpc>
                <a:spcPct val="90000"/>
              </a:lnSpc>
              <a:buFontTx/>
              <a:buNone/>
            </a:pPr>
            <a:r>
              <a:rPr lang="en-US" sz="2800" dirty="0">
                <a:latin typeface="Times New Roman" pitchFamily="18" charset="0"/>
                <a:cs typeface="Times New Roman" pitchFamily="18" charset="0"/>
              </a:rPr>
              <a:t>We will now examine linked list operations:</a:t>
            </a:r>
          </a:p>
          <a:p>
            <a:pPr algn="just">
              <a:lnSpc>
                <a:spcPct val="90000"/>
              </a:lnSpc>
            </a:pPr>
            <a:r>
              <a:rPr lang="en-US" sz="2800" b="1" i="1" dirty="0">
                <a:solidFill>
                  <a:schemeClr val="hlink"/>
                </a:solidFill>
                <a:latin typeface="Times New Roman" pitchFamily="18" charset="0"/>
                <a:cs typeface="Times New Roman" pitchFamily="18" charset="0"/>
              </a:rPr>
              <a:t>Add</a:t>
            </a:r>
            <a:r>
              <a:rPr lang="en-US" sz="2800" dirty="0">
                <a:latin typeface="Times New Roman" pitchFamily="18" charset="0"/>
                <a:cs typeface="Times New Roman" pitchFamily="18" charset="0"/>
              </a:rPr>
              <a:t> an item to the linked list</a:t>
            </a:r>
          </a:p>
          <a:p>
            <a:pPr lvl="1" algn="just">
              <a:lnSpc>
                <a:spcPct val="90000"/>
              </a:lnSpc>
            </a:pPr>
            <a:r>
              <a:rPr lang="en-US" dirty="0">
                <a:latin typeface="Times New Roman" pitchFamily="18" charset="0"/>
                <a:cs typeface="Times New Roman" pitchFamily="18" charset="0"/>
              </a:rPr>
              <a:t>We have 3 situations to consider:</a:t>
            </a:r>
          </a:p>
          <a:p>
            <a:pPr lvl="2" algn="just">
              <a:lnSpc>
                <a:spcPct val="90000"/>
              </a:lnSpc>
            </a:pPr>
            <a:r>
              <a:rPr lang="en-US" dirty="0">
                <a:latin typeface="Times New Roman" pitchFamily="18" charset="0"/>
                <a:cs typeface="Times New Roman" pitchFamily="18" charset="0"/>
              </a:rPr>
              <a:t>insert a node </a:t>
            </a:r>
            <a:r>
              <a:rPr lang="en-US" dirty="0">
                <a:solidFill>
                  <a:schemeClr val="tx2"/>
                </a:solidFill>
                <a:latin typeface="Times New Roman" pitchFamily="18" charset="0"/>
                <a:cs typeface="Times New Roman" pitchFamily="18" charset="0"/>
              </a:rPr>
              <a:t>at the front</a:t>
            </a:r>
          </a:p>
          <a:p>
            <a:pPr lvl="2" algn="just">
              <a:lnSpc>
                <a:spcPct val="90000"/>
              </a:lnSpc>
            </a:pPr>
            <a:r>
              <a:rPr lang="en-US" dirty="0">
                <a:latin typeface="Times New Roman" pitchFamily="18" charset="0"/>
                <a:cs typeface="Times New Roman" pitchFamily="18" charset="0"/>
              </a:rPr>
              <a:t>insert a node </a:t>
            </a:r>
            <a:r>
              <a:rPr lang="en-US" dirty="0">
                <a:solidFill>
                  <a:schemeClr val="tx2"/>
                </a:solidFill>
                <a:latin typeface="Times New Roman" pitchFamily="18" charset="0"/>
                <a:cs typeface="Times New Roman" pitchFamily="18" charset="0"/>
              </a:rPr>
              <a:t>in the </a:t>
            </a:r>
            <a:r>
              <a:rPr lang="en-US" dirty="0" smtClean="0">
                <a:solidFill>
                  <a:schemeClr val="tx2"/>
                </a:solidFill>
                <a:latin typeface="Times New Roman" pitchFamily="18" charset="0"/>
                <a:cs typeface="Times New Roman" pitchFamily="18" charset="0"/>
              </a:rPr>
              <a:t>middle( at particular position)</a:t>
            </a:r>
            <a:endParaRPr lang="en-US" dirty="0">
              <a:solidFill>
                <a:schemeClr val="tx2"/>
              </a:solidFill>
              <a:latin typeface="Times New Roman" pitchFamily="18" charset="0"/>
              <a:cs typeface="Times New Roman" pitchFamily="18" charset="0"/>
            </a:endParaRPr>
          </a:p>
          <a:p>
            <a:pPr lvl="2" algn="just">
              <a:lnSpc>
                <a:spcPct val="90000"/>
              </a:lnSpc>
            </a:pPr>
            <a:r>
              <a:rPr lang="en-US" dirty="0">
                <a:latin typeface="Times New Roman" pitchFamily="18" charset="0"/>
                <a:cs typeface="Times New Roman" pitchFamily="18" charset="0"/>
              </a:rPr>
              <a:t>insert a node </a:t>
            </a:r>
            <a:r>
              <a:rPr lang="en-US" dirty="0">
                <a:solidFill>
                  <a:schemeClr val="tx2"/>
                </a:solidFill>
                <a:latin typeface="Times New Roman" pitchFamily="18" charset="0"/>
                <a:cs typeface="Times New Roman" pitchFamily="18" charset="0"/>
              </a:rPr>
              <a:t>at the </a:t>
            </a:r>
            <a:r>
              <a:rPr lang="en-US" dirty="0" smtClean="0">
                <a:solidFill>
                  <a:schemeClr val="tx2"/>
                </a:solidFill>
                <a:latin typeface="Times New Roman" pitchFamily="18" charset="0"/>
                <a:cs typeface="Times New Roman" pitchFamily="18" charset="0"/>
              </a:rPr>
              <a:t>end</a:t>
            </a:r>
          </a:p>
          <a:p>
            <a:pPr lvl="2" algn="just">
              <a:lnSpc>
                <a:spcPct val="90000"/>
              </a:lnSpc>
            </a:pPr>
            <a:endParaRPr lang="en-US" dirty="0">
              <a:solidFill>
                <a:schemeClr val="tx2"/>
              </a:solidFill>
              <a:latin typeface="Times New Roman" pitchFamily="18" charset="0"/>
              <a:cs typeface="Times New Roman" pitchFamily="18" charset="0"/>
            </a:endParaRPr>
          </a:p>
          <a:p>
            <a:pPr algn="just">
              <a:lnSpc>
                <a:spcPct val="90000"/>
              </a:lnSpc>
            </a:pPr>
            <a:r>
              <a:rPr lang="en-US" sz="2800" b="1" i="1" dirty="0">
                <a:solidFill>
                  <a:schemeClr val="hlink"/>
                </a:solidFill>
                <a:latin typeface="Times New Roman" pitchFamily="18" charset="0"/>
                <a:cs typeface="Times New Roman" pitchFamily="18" charset="0"/>
              </a:rPr>
              <a:t>Delete</a:t>
            </a:r>
            <a:r>
              <a:rPr lang="en-US" sz="2800" dirty="0">
                <a:latin typeface="Times New Roman" pitchFamily="18" charset="0"/>
                <a:cs typeface="Times New Roman" pitchFamily="18" charset="0"/>
              </a:rPr>
              <a:t> an item from the linked list</a:t>
            </a:r>
          </a:p>
          <a:p>
            <a:pPr lvl="1" algn="just">
              <a:lnSpc>
                <a:spcPct val="90000"/>
              </a:lnSpc>
            </a:pPr>
            <a:r>
              <a:rPr lang="en-US" dirty="0">
                <a:latin typeface="Times New Roman" pitchFamily="18" charset="0"/>
                <a:cs typeface="Times New Roman" pitchFamily="18" charset="0"/>
              </a:rPr>
              <a:t>We have 3 situations to consider:</a:t>
            </a:r>
          </a:p>
          <a:p>
            <a:pPr lvl="2" algn="just">
              <a:lnSpc>
                <a:spcPct val="90000"/>
              </a:lnSpc>
            </a:pPr>
            <a:r>
              <a:rPr lang="en-US" dirty="0">
                <a:latin typeface="Times New Roman" pitchFamily="18" charset="0"/>
                <a:cs typeface="Times New Roman" pitchFamily="18" charset="0"/>
              </a:rPr>
              <a:t>delete the node </a:t>
            </a:r>
            <a:r>
              <a:rPr lang="en-US" dirty="0">
                <a:solidFill>
                  <a:schemeClr val="tx2"/>
                </a:solidFill>
                <a:latin typeface="Times New Roman" pitchFamily="18" charset="0"/>
                <a:cs typeface="Times New Roman" pitchFamily="18" charset="0"/>
              </a:rPr>
              <a:t>at the front</a:t>
            </a:r>
          </a:p>
          <a:p>
            <a:pPr lvl="2" algn="just">
              <a:lnSpc>
                <a:spcPct val="90000"/>
              </a:lnSpc>
            </a:pPr>
            <a:r>
              <a:rPr lang="en-US" dirty="0">
                <a:latin typeface="Times New Roman" pitchFamily="18" charset="0"/>
                <a:cs typeface="Times New Roman" pitchFamily="18" charset="0"/>
              </a:rPr>
              <a:t>delete </a:t>
            </a:r>
            <a:r>
              <a:rPr lang="en-US" dirty="0" smtClean="0">
                <a:latin typeface="Times New Roman" pitchFamily="18" charset="0"/>
                <a:cs typeface="Times New Roman" pitchFamily="18" charset="0"/>
              </a:rPr>
              <a:t>any </a:t>
            </a:r>
            <a:r>
              <a:rPr lang="en-US" dirty="0">
                <a:solidFill>
                  <a:schemeClr val="tx2"/>
                </a:solidFill>
                <a:latin typeface="Times New Roman" pitchFamily="18" charset="0"/>
                <a:cs typeface="Times New Roman" pitchFamily="18" charset="0"/>
              </a:rPr>
              <a:t>interior </a:t>
            </a:r>
            <a:r>
              <a:rPr lang="en-US" dirty="0">
                <a:latin typeface="Times New Roman" pitchFamily="18" charset="0"/>
                <a:cs typeface="Times New Roman" pitchFamily="18" charset="0"/>
              </a:rPr>
              <a:t>node</a:t>
            </a:r>
          </a:p>
          <a:p>
            <a:pPr lvl="2" algn="just">
              <a:lnSpc>
                <a:spcPct val="90000"/>
              </a:lnSpc>
            </a:pPr>
            <a:r>
              <a:rPr lang="en-US" dirty="0">
                <a:latin typeface="Times New Roman" pitchFamily="18" charset="0"/>
                <a:cs typeface="Times New Roman" pitchFamily="18" charset="0"/>
              </a:rPr>
              <a:t>delete the </a:t>
            </a:r>
            <a:r>
              <a:rPr lang="en-US" dirty="0">
                <a:solidFill>
                  <a:schemeClr val="tx2"/>
                </a:solidFill>
                <a:latin typeface="Times New Roman" pitchFamily="18" charset="0"/>
                <a:cs typeface="Times New Roman" pitchFamily="18" charset="0"/>
              </a:rPr>
              <a:t>last</a:t>
            </a:r>
            <a:r>
              <a:rPr lang="en-US" dirty="0">
                <a:latin typeface="Times New Roman" pitchFamily="18" charset="0"/>
                <a:cs typeface="Times New Roman" pitchFamily="18" charset="0"/>
              </a:rPr>
              <a:t> node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02497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229600" cy="609600"/>
          </a:xfrm>
        </p:spPr>
        <p:txBody>
          <a:bodyPr>
            <a:normAutofit/>
          </a:bodyPr>
          <a:lstStyle/>
          <a:p>
            <a:r>
              <a:rPr lang="en-US" altLang="zh-CN" sz="2800" b="1" dirty="0" smtClean="0">
                <a:solidFill>
                  <a:srgbClr val="FF0000"/>
                </a:solidFill>
                <a:latin typeface="Times New Roman" pitchFamily="18" charset="0"/>
                <a:ea typeface="宋体" pitchFamily="2" charset="-122"/>
                <a:cs typeface="Times New Roman" pitchFamily="18" charset="0"/>
              </a:rPr>
              <a:t>A Simple Linked List Class</a:t>
            </a:r>
          </a:p>
        </p:txBody>
      </p:sp>
      <p:sp>
        <p:nvSpPr>
          <p:cNvPr id="17411" name="Rectangle 3"/>
          <p:cNvSpPr>
            <a:spLocks noGrp="1" noChangeArrowheads="1"/>
          </p:cNvSpPr>
          <p:nvPr>
            <p:ph type="body" idx="1"/>
          </p:nvPr>
        </p:nvSpPr>
        <p:spPr>
          <a:xfrm>
            <a:off x="685800" y="990600"/>
            <a:ext cx="7848600" cy="2209800"/>
          </a:xfrm>
        </p:spPr>
        <p:txBody>
          <a:bodyPr/>
          <a:lstStyle/>
          <a:p>
            <a:pPr marL="0" indent="0">
              <a:buFont typeface="Monotype Sorts" pitchFamily="2" charset="2"/>
              <a:buNone/>
            </a:pPr>
            <a:r>
              <a:rPr lang="en-US" altLang="zh-CN" dirty="0" smtClean="0">
                <a:ea typeface="宋体" pitchFamily="2" charset="-122"/>
              </a:rPr>
              <a:t>We use two classes: </a:t>
            </a:r>
            <a:r>
              <a:rPr lang="en-US" altLang="zh-CN" b="1" dirty="0" smtClean="0">
                <a:solidFill>
                  <a:srgbClr val="99FF33"/>
                </a:solidFill>
                <a:latin typeface="Courier New" pitchFamily="49" charset="0"/>
                <a:ea typeface="宋体" pitchFamily="2" charset="-122"/>
              </a:rPr>
              <a:t>Node</a:t>
            </a:r>
            <a:r>
              <a:rPr lang="en-US" altLang="zh-CN" dirty="0" smtClean="0">
                <a:ea typeface="宋体" pitchFamily="2" charset="-122"/>
              </a:rPr>
              <a:t> and </a:t>
            </a:r>
            <a:r>
              <a:rPr lang="en-US" altLang="zh-CN" b="1" dirty="0" smtClean="0">
                <a:solidFill>
                  <a:srgbClr val="99FF33"/>
                </a:solidFill>
                <a:latin typeface="Courier New" pitchFamily="49" charset="0"/>
                <a:ea typeface="宋体" pitchFamily="2" charset="-122"/>
              </a:rPr>
              <a:t>List</a:t>
            </a:r>
          </a:p>
          <a:p>
            <a:pPr marL="0" indent="0">
              <a:buFont typeface="Monotype Sorts" pitchFamily="2" charset="2"/>
              <a:buNone/>
            </a:pPr>
            <a:r>
              <a:rPr lang="en-US" altLang="zh-CN" dirty="0" smtClean="0">
                <a:ea typeface="宋体" pitchFamily="2" charset="-122"/>
              </a:rPr>
              <a:t>Declare </a:t>
            </a:r>
            <a:r>
              <a:rPr lang="en-US" altLang="zh-CN" dirty="0" smtClean="0">
                <a:latin typeface="Courier New" pitchFamily="49" charset="0"/>
                <a:ea typeface="宋体" pitchFamily="2" charset="-122"/>
              </a:rPr>
              <a:t>Node </a:t>
            </a:r>
            <a:r>
              <a:rPr lang="en-US" altLang="zh-CN" dirty="0" smtClean="0">
                <a:ea typeface="宋体" pitchFamily="2" charset="-122"/>
              </a:rPr>
              <a:t>class for the nodes</a:t>
            </a:r>
          </a:p>
          <a:p>
            <a:pPr lvl="1"/>
            <a:r>
              <a:rPr lang="en-US" altLang="zh-CN" dirty="0" smtClean="0">
                <a:latin typeface="Courier New" pitchFamily="49" charset="0"/>
                <a:ea typeface="宋体" pitchFamily="2" charset="-122"/>
              </a:rPr>
              <a:t>data</a:t>
            </a:r>
            <a:r>
              <a:rPr lang="en-US" altLang="zh-CN" dirty="0" smtClean="0">
                <a:ea typeface="宋体" pitchFamily="2" charset="-122"/>
              </a:rPr>
              <a:t>: </a:t>
            </a:r>
            <a:r>
              <a:rPr lang="en-US" altLang="zh-CN" dirty="0" err="1" smtClean="0">
                <a:solidFill>
                  <a:schemeClr val="accent2"/>
                </a:solidFill>
                <a:latin typeface="Courier New" pitchFamily="49" charset="0"/>
                <a:ea typeface="宋体" pitchFamily="2" charset="-122"/>
              </a:rPr>
              <a:t>int</a:t>
            </a:r>
            <a:r>
              <a:rPr lang="en-US" altLang="zh-CN" dirty="0" smtClean="0">
                <a:ea typeface="宋体" pitchFamily="2" charset="-122"/>
              </a:rPr>
              <a:t>-type data in this example</a:t>
            </a:r>
          </a:p>
          <a:p>
            <a:pPr lvl="1"/>
            <a:r>
              <a:rPr lang="en-US" altLang="zh-CN" dirty="0" smtClean="0">
                <a:latin typeface="Courier New" pitchFamily="49" charset="0"/>
                <a:ea typeface="宋体" pitchFamily="2" charset="-122"/>
              </a:rPr>
              <a:t>next</a:t>
            </a:r>
            <a:r>
              <a:rPr lang="en-US" altLang="zh-CN" dirty="0" smtClean="0">
                <a:ea typeface="宋体" pitchFamily="2" charset="-122"/>
              </a:rPr>
              <a:t>: a pointer to the next node in the list</a:t>
            </a:r>
          </a:p>
        </p:txBody>
      </p:sp>
      <p:sp>
        <p:nvSpPr>
          <p:cNvPr id="17412" name="Rectangle 4"/>
          <p:cNvSpPr>
            <a:spLocks noChangeArrowheads="1"/>
          </p:cNvSpPr>
          <p:nvPr/>
        </p:nvSpPr>
        <p:spPr bwMode="auto">
          <a:xfrm>
            <a:off x="381000" y="3859780"/>
            <a:ext cx="8667757" cy="2246769"/>
          </a:xfrm>
          <a:prstGeom prst="rect">
            <a:avLst/>
          </a:prstGeom>
          <a:solidFill>
            <a:schemeClr val="accent4">
              <a:lumMod val="50000"/>
            </a:schemeClr>
          </a:solidFill>
          <a:ln>
            <a:noFill/>
          </a:ln>
          <a:effectLst/>
        </p:spPr>
        <p:txBody>
          <a:bodyPr wrap="none" anchor="ctr">
            <a:spAutoFit/>
          </a:bodyPr>
          <a:lstStyle/>
          <a:p>
            <a:pPr eaLnBrk="1" hangingPunct="1">
              <a:spcBef>
                <a:spcPct val="0"/>
              </a:spcBef>
              <a:buClrTx/>
              <a:buSzTx/>
              <a:buFontTx/>
              <a:buNone/>
            </a:pPr>
            <a:r>
              <a:rPr lang="en-US" altLang="zh-CN" sz="2800" b="0" dirty="0">
                <a:solidFill>
                  <a:srgbClr val="FFFF00"/>
                </a:solidFill>
                <a:latin typeface="Courier New" pitchFamily="49" charset="0"/>
                <a:ea typeface="宋体" pitchFamily="2" charset="-122"/>
                <a:cs typeface="Courier New" pitchFamily="49" charset="0"/>
              </a:rPr>
              <a:t>class</a:t>
            </a:r>
            <a:r>
              <a:rPr lang="en-US" altLang="zh-CN" sz="2800" b="0" dirty="0">
                <a:solidFill>
                  <a:srgbClr val="FFFFFF"/>
                </a:solidFill>
                <a:latin typeface="Courier New" pitchFamily="49" charset="0"/>
                <a:ea typeface="宋体" pitchFamily="2" charset="-122"/>
                <a:cs typeface="Courier New" pitchFamily="49" charset="0"/>
              </a:rPr>
              <a:t> Node {</a:t>
            </a:r>
            <a:endParaRPr lang="en-US" altLang="zh-CN" sz="2800" b="0" dirty="0">
              <a:ea typeface="宋体" pitchFamily="2" charset="-122"/>
              <a:cs typeface="Courier New" pitchFamily="49" charset="0"/>
            </a:endParaRPr>
          </a:p>
          <a:p>
            <a:pPr>
              <a:spcBef>
                <a:spcPct val="0"/>
              </a:spcBef>
              <a:buClrTx/>
              <a:buSzTx/>
              <a:buFontTx/>
              <a:buNone/>
            </a:pPr>
            <a:r>
              <a:rPr lang="en-US" altLang="zh-CN" sz="2800" b="0" dirty="0">
                <a:solidFill>
                  <a:srgbClr val="FFFF00"/>
                </a:solidFill>
                <a:latin typeface="Courier New" pitchFamily="49" charset="0"/>
                <a:ea typeface="宋体" pitchFamily="2" charset="-122"/>
                <a:cs typeface="Courier New" pitchFamily="49" charset="0"/>
              </a:rPr>
              <a:t>public</a:t>
            </a:r>
            <a:r>
              <a:rPr lang="en-US" altLang="zh-CN" sz="2800" b="0" dirty="0">
                <a:solidFill>
                  <a:srgbClr val="FFFFFF"/>
                </a:solidFill>
                <a:latin typeface="Courier New" pitchFamily="49" charset="0"/>
                <a:ea typeface="宋体" pitchFamily="2" charset="-122"/>
                <a:cs typeface="Courier New" pitchFamily="49" charset="0"/>
              </a:rPr>
              <a:t>:</a:t>
            </a:r>
            <a:endParaRPr lang="en-US" altLang="zh-CN" sz="2800" b="0" dirty="0">
              <a:ea typeface="宋体" pitchFamily="2" charset="-122"/>
              <a:cs typeface="Courier New" pitchFamily="49" charset="0"/>
            </a:endParaRPr>
          </a:p>
          <a:p>
            <a:pPr>
              <a:spcBef>
                <a:spcPct val="0"/>
              </a:spcBef>
              <a:buClrTx/>
              <a:buSzTx/>
              <a:buFontTx/>
              <a:buNone/>
            </a:pPr>
            <a:r>
              <a:rPr lang="en-US" altLang="zh-CN" sz="2800" b="0" dirty="0">
                <a:solidFill>
                  <a:srgbClr val="FFFFFF"/>
                </a:solidFill>
                <a:latin typeface="Courier New" pitchFamily="49" charset="0"/>
                <a:ea typeface="宋体" pitchFamily="2" charset="-122"/>
                <a:cs typeface="Courier New" pitchFamily="49" charset="0"/>
              </a:rPr>
              <a:t>	</a:t>
            </a:r>
            <a:r>
              <a:rPr lang="en-US" altLang="zh-CN" sz="2800" dirty="0" err="1" smtClean="0">
                <a:solidFill>
                  <a:srgbClr val="FFFF00"/>
                </a:solidFill>
                <a:latin typeface="Courier New" pitchFamily="49" charset="0"/>
                <a:ea typeface="宋体" pitchFamily="2" charset="-122"/>
                <a:cs typeface="Courier New" pitchFamily="49" charset="0"/>
              </a:rPr>
              <a:t>int</a:t>
            </a:r>
            <a:r>
              <a:rPr lang="en-US" altLang="zh-CN" sz="2800" dirty="0" smtClean="0">
                <a:solidFill>
                  <a:srgbClr val="FFFF00"/>
                </a:solidFill>
                <a:latin typeface="Courier New" pitchFamily="49" charset="0"/>
                <a:ea typeface="宋体" pitchFamily="2" charset="-122"/>
                <a:cs typeface="Courier New" pitchFamily="49" charset="0"/>
              </a:rPr>
              <a:t> info</a:t>
            </a:r>
            <a:r>
              <a:rPr lang="en-US" altLang="zh-CN" sz="2800" b="0" dirty="0" smtClean="0">
                <a:solidFill>
                  <a:srgbClr val="FFFFFF"/>
                </a:solidFill>
                <a:latin typeface="Courier New" pitchFamily="49" charset="0"/>
                <a:ea typeface="宋体" pitchFamily="2" charset="-122"/>
                <a:cs typeface="Courier New" pitchFamily="49" charset="0"/>
              </a:rPr>
              <a:t>;</a:t>
            </a:r>
            <a:r>
              <a:rPr lang="en-US" altLang="zh-CN" sz="2800" b="0" dirty="0">
                <a:solidFill>
                  <a:srgbClr val="FFFFFF"/>
                </a:solidFill>
                <a:latin typeface="Courier New" pitchFamily="49" charset="0"/>
                <a:ea typeface="宋体" pitchFamily="2" charset="-122"/>
                <a:cs typeface="Courier New" pitchFamily="49" charset="0"/>
              </a:rPr>
              <a:t>		</a:t>
            </a:r>
            <a:r>
              <a:rPr lang="en-US" altLang="zh-CN" sz="2800" b="0" dirty="0">
                <a:solidFill>
                  <a:srgbClr val="00FF00"/>
                </a:solidFill>
                <a:latin typeface="Courier New" pitchFamily="49" charset="0"/>
                <a:ea typeface="宋体" pitchFamily="2" charset="-122"/>
                <a:cs typeface="Courier New" pitchFamily="49" charset="0"/>
              </a:rPr>
              <a:t>// data</a:t>
            </a:r>
            <a:endParaRPr lang="en-US" altLang="zh-CN" sz="2800" b="0" dirty="0">
              <a:ea typeface="宋体" pitchFamily="2" charset="-122"/>
              <a:cs typeface="Courier New" pitchFamily="49" charset="0"/>
            </a:endParaRPr>
          </a:p>
          <a:p>
            <a:pPr>
              <a:spcBef>
                <a:spcPct val="0"/>
              </a:spcBef>
              <a:buClrTx/>
              <a:buSzTx/>
              <a:buFontTx/>
              <a:buNone/>
            </a:pPr>
            <a:r>
              <a:rPr lang="en-US" altLang="zh-CN" sz="2800" b="0" dirty="0">
                <a:solidFill>
                  <a:srgbClr val="FFFFFF"/>
                </a:solidFill>
                <a:latin typeface="Courier New" pitchFamily="49" charset="0"/>
                <a:ea typeface="宋体" pitchFamily="2" charset="-122"/>
                <a:cs typeface="Courier New" pitchFamily="49" charset="0"/>
              </a:rPr>
              <a:t>	Node</a:t>
            </a:r>
            <a:r>
              <a:rPr lang="en-US" altLang="zh-CN" sz="2800" b="0" dirty="0" smtClean="0">
                <a:solidFill>
                  <a:srgbClr val="FFFFFF"/>
                </a:solidFill>
                <a:latin typeface="Courier New" pitchFamily="49" charset="0"/>
                <a:ea typeface="宋体" pitchFamily="2" charset="-122"/>
                <a:cs typeface="Courier New" pitchFamily="49" charset="0"/>
              </a:rPr>
              <a:t>* next</a:t>
            </a:r>
            <a:r>
              <a:rPr lang="en-US" altLang="zh-CN" sz="2800" b="0" dirty="0">
                <a:solidFill>
                  <a:srgbClr val="FFFFFF"/>
                </a:solidFill>
                <a:latin typeface="Courier New" pitchFamily="49" charset="0"/>
                <a:ea typeface="宋体" pitchFamily="2" charset="-122"/>
                <a:cs typeface="Courier New" pitchFamily="49" charset="0"/>
              </a:rPr>
              <a:t>;		</a:t>
            </a:r>
            <a:r>
              <a:rPr lang="en-US" altLang="zh-CN" sz="2800" b="0" dirty="0">
                <a:solidFill>
                  <a:srgbClr val="00FF00"/>
                </a:solidFill>
                <a:latin typeface="Courier New" pitchFamily="49" charset="0"/>
                <a:ea typeface="宋体" pitchFamily="2" charset="-122"/>
                <a:cs typeface="Courier New" pitchFamily="49" charset="0"/>
              </a:rPr>
              <a:t>// pointer to next</a:t>
            </a:r>
            <a:endParaRPr lang="en-US" altLang="zh-CN" sz="2800" b="0" dirty="0">
              <a:ea typeface="宋体" pitchFamily="2" charset="-122"/>
              <a:cs typeface="Courier New" pitchFamily="49" charset="0"/>
            </a:endParaRPr>
          </a:p>
          <a:p>
            <a:pPr>
              <a:spcBef>
                <a:spcPct val="0"/>
              </a:spcBef>
              <a:buClrTx/>
              <a:buSzTx/>
              <a:buFontTx/>
              <a:buNone/>
            </a:pPr>
            <a:r>
              <a:rPr lang="en-US" altLang="zh-CN" sz="2800" b="0" dirty="0">
                <a:solidFill>
                  <a:srgbClr val="FFFFFF"/>
                </a:solidFill>
                <a:latin typeface="Courier New" pitchFamily="49" charset="0"/>
                <a:ea typeface="宋体" pitchFamily="2" charset="-122"/>
                <a:cs typeface="Courier New" pitchFamily="49" charset="0"/>
              </a:rPr>
              <a:t>};</a:t>
            </a:r>
          </a:p>
        </p:txBody>
      </p:sp>
    </p:spTree>
    <p:extLst>
      <p:ext uri="{BB962C8B-B14F-4D97-AF65-F5344CB8AC3E}">
        <p14:creationId xmlns:p14="http://schemas.microsoft.com/office/powerpoint/2010/main" val="2746654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2378</TotalTime>
  <Words>1930</Words>
  <Application>Microsoft Office PowerPoint</Application>
  <PresentationFormat>On-screen Show (4:3)</PresentationFormat>
  <Paragraphs>258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Linked List</vt:lpstr>
      <vt:lpstr>Array Limitations</vt:lpstr>
      <vt:lpstr>List Overview</vt:lpstr>
      <vt:lpstr>Conceptual Diagram  Singly-Linked List</vt:lpstr>
      <vt:lpstr>Advantages of Linked Lists</vt:lpstr>
      <vt:lpstr>Disadvantages of Linked Lists</vt:lpstr>
      <vt:lpstr>Nodes</vt:lpstr>
      <vt:lpstr>Linked List Operations</vt:lpstr>
      <vt:lpstr>A Simple Linked List Class</vt:lpstr>
      <vt:lpstr>A Simple Linked List Class</vt:lpstr>
      <vt:lpstr>A Simple Linked List Class </vt:lpstr>
      <vt:lpstr>Inserting a new node</vt:lpstr>
      <vt:lpstr> Insertion at the Start </vt:lpstr>
      <vt:lpstr>Inserting a Node at the Front</vt:lpstr>
      <vt:lpstr>Algorithm</vt:lpstr>
      <vt:lpstr>Insertion at the End </vt:lpstr>
      <vt:lpstr> Insertion at Particular Position </vt:lpstr>
      <vt:lpstr>Inserting a Node in the Middle</vt:lpstr>
      <vt:lpstr>PowerPoint Presentation</vt:lpstr>
      <vt:lpstr>Algorithm</vt:lpstr>
      <vt:lpstr>Algorithm</vt:lpstr>
      <vt:lpstr>Deleting a Node from a Linked List</vt:lpstr>
      <vt:lpstr>Deleting the First Node from a Linked List</vt:lpstr>
      <vt:lpstr>PowerPoint Presentation</vt:lpstr>
      <vt:lpstr>Deleting the Last Node from a Linked List</vt:lpstr>
      <vt:lpstr>PowerPoint Presentation</vt:lpstr>
      <vt:lpstr>Deleting the Specific Node in a Linked List</vt:lpstr>
      <vt:lpstr>PowerPoint Presentation</vt:lpstr>
      <vt:lpstr>Algorithm: Deleting the Specific Node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win 8.1</dc:creator>
  <cp:lastModifiedBy>ASHISH SETH</cp:lastModifiedBy>
  <cp:revision>44</cp:revision>
  <dcterms:created xsi:type="dcterms:W3CDTF">2018-10-13T05:36:44Z</dcterms:created>
  <dcterms:modified xsi:type="dcterms:W3CDTF">2020-10-11T10:42:16Z</dcterms:modified>
</cp:coreProperties>
</file>