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288" r:id="rId4"/>
    <p:sldId id="289" r:id="rId5"/>
    <p:sldId id="290" r:id="rId6"/>
    <p:sldId id="292" r:id="rId7"/>
    <p:sldId id="291" r:id="rId8"/>
    <p:sldId id="314" r:id="rId9"/>
    <p:sldId id="294" r:id="rId10"/>
    <p:sldId id="317" r:id="rId11"/>
    <p:sldId id="295" r:id="rId12"/>
    <p:sldId id="315" r:id="rId13"/>
    <p:sldId id="318" r:id="rId14"/>
    <p:sldId id="296" r:id="rId15"/>
    <p:sldId id="297" r:id="rId16"/>
    <p:sldId id="298" r:id="rId17"/>
    <p:sldId id="299" r:id="rId18"/>
    <p:sldId id="319" r:id="rId19"/>
    <p:sldId id="300" r:id="rId20"/>
    <p:sldId id="304" r:id="rId21"/>
    <p:sldId id="302" r:id="rId22"/>
    <p:sldId id="303" r:id="rId23"/>
    <p:sldId id="305" r:id="rId24"/>
    <p:sldId id="306" r:id="rId25"/>
    <p:sldId id="307" r:id="rId26"/>
    <p:sldId id="320" r:id="rId27"/>
    <p:sldId id="308" r:id="rId28"/>
    <p:sldId id="309" r:id="rId29"/>
    <p:sldId id="310" r:id="rId30"/>
    <p:sldId id="311" r:id="rId31"/>
    <p:sldId id="312" r:id="rId32"/>
    <p:sldId id="313" r:id="rId33"/>
    <p:sldId id="32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E863-633E-441D-8A96-4951BC8DDF6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Circular &amp; Doubly </a:t>
            </a:r>
            <a:b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  <a:endParaRPr lang="en-US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6858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of Circular Linked List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52600" y="1295400"/>
            <a:ext cx="5486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While (cur-&gt;next != Head)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      Cur=cur -&gt;next;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cur-&gt;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next =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New;</a:t>
            </a:r>
            <a:endParaRPr lang="en-US" altLang="zh-TW" sz="2400" b="1" dirty="0"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New-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&gt;next =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Head; </a:t>
            </a:r>
            <a:endParaRPr lang="zh-TW" altLang="en-US" sz="2400" b="1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09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686800" cy="64770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insertNode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(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Courier New" pitchFamily="49" charset="0"/>
                <a:ea typeface="新細明體" pitchFamily="18" charset="-120"/>
              </a:rPr>
              <a:t>item,int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Courier New" pitchFamily="49" charset="0"/>
                <a:ea typeface="新細明體" pitchFamily="18" charset="-120"/>
              </a:rPr>
              <a:t>pos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){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Node *New = new Node();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 Node *</a:t>
            </a:r>
            <a:r>
              <a:rPr lang="en-US" altLang="zh-TW" sz="240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	Node *Cur;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New-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&gt;data = item;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if(last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== NULL){	// insert into empty list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last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= New;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last-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&gt;next = 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last;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last;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Cur = 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last-&gt;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next;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for (</a:t>
            </a:r>
            <a:r>
              <a:rPr lang="en-US" altLang="zh-TW" sz="2400" dirty="0" err="1" smtClean="0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i=1;i&lt;</a:t>
            </a:r>
            <a:r>
              <a:rPr lang="en-US" altLang="zh-TW" sz="2400" dirty="0" err="1" smtClean="0">
                <a:latin typeface="Courier New" pitchFamily="49" charset="0"/>
                <a:ea typeface="新細明體" pitchFamily="18" charset="-120"/>
              </a:rPr>
              <a:t>pos;i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    {</a:t>
            </a:r>
            <a:r>
              <a:rPr lang="en-US" altLang="zh-TW" sz="240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= Cur;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 Cur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= Cur-&gt;next;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  }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endParaRPr lang="en-US" altLang="zh-TW" sz="2400" dirty="0" smtClean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 New-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&gt;next = Cur;	</a:t>
            </a:r>
            <a:endParaRPr lang="en-US" altLang="zh-TW" sz="2400" dirty="0" smtClean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&gt;next = New;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99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6248400" cy="45720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1" dirty="0" err="1" smtClean="0">
                <a:latin typeface="Courier New" pitchFamily="49" charset="0"/>
                <a:ea typeface="新細明體" pitchFamily="18" charset="-120"/>
              </a:rPr>
              <a:t>insertNode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( 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ea typeface="新細明體" pitchFamily="18" charset="-120"/>
              </a:rPr>
              <a:t>item,int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ea typeface="新細明體" pitchFamily="18" charset="-120"/>
              </a:rPr>
              <a:t>pos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){</a:t>
            </a:r>
            <a:endParaRPr lang="en-US" altLang="zh-TW" sz="16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Node *New = new Node();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  Node *</a:t>
            </a:r>
            <a:r>
              <a:rPr lang="en-US" altLang="zh-TW" sz="160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	Node *Cur;</a:t>
            </a:r>
            <a:endParaRPr lang="en-US" altLang="zh-TW" sz="16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New-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&gt;data = item;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if(last 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== NULL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     {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endParaRPr lang="en-US" altLang="zh-TW" sz="1600" dirty="0" smtClean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last 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= New;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last-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&gt;next = 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last;</a:t>
            </a:r>
            <a:endParaRPr lang="en-US" altLang="zh-TW" sz="16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last;</a:t>
            </a:r>
            <a:endParaRPr lang="en-US" altLang="zh-TW" sz="16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Cur = 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last-&gt;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next;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for (</a:t>
            </a:r>
            <a:r>
              <a:rPr lang="en-US" altLang="zh-TW" sz="1600" dirty="0" err="1" smtClean="0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i=1;i&lt;</a:t>
            </a:r>
            <a:r>
              <a:rPr lang="en-US" altLang="zh-TW" sz="1600" dirty="0" err="1" smtClean="0">
                <a:latin typeface="Courier New" pitchFamily="49" charset="0"/>
                <a:ea typeface="新細明體" pitchFamily="18" charset="-120"/>
              </a:rPr>
              <a:t>pos;i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    {    </a:t>
            </a:r>
            <a:r>
              <a:rPr lang="en-US" altLang="zh-TW" sz="160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= Cur;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 Cur 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= Cur-&gt;next;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  } 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endParaRPr lang="en-US" altLang="zh-TW" sz="1600" dirty="0" smtClean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  New-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&gt;next = Cur;	</a:t>
            </a:r>
            <a:endParaRPr lang="en-US" altLang="zh-TW" sz="1600" dirty="0" smtClean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&gt;next = New;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6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953000" y="457200"/>
            <a:ext cx="38862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insert_position</a:t>
            </a:r>
            <a:r>
              <a:rPr lang="en-US" sz="1800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pos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node </a:t>
            </a:r>
            <a:r>
              <a:rPr lang="en-US" sz="1800" dirty="0"/>
              <a:t>*temp=</a:t>
            </a:r>
            <a:r>
              <a:rPr lang="en-US" sz="1800" b="1" dirty="0"/>
              <a:t>new</a:t>
            </a:r>
            <a:r>
              <a:rPr lang="en-US" sz="1800" dirty="0"/>
              <a:t> node;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node *pre;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node *cur;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temp-&gt;data=</a:t>
            </a:r>
            <a:r>
              <a:rPr lang="en-US" sz="1800" dirty="0" err="1" smtClean="0"/>
              <a:t>val</a:t>
            </a:r>
            <a:r>
              <a:rPr lang="en-US" sz="1800" dirty="0" smtClean="0"/>
              <a:t>; </a:t>
            </a:r>
          </a:p>
          <a:p>
            <a:pPr marL="0" indent="0">
              <a:buNone/>
            </a:pPr>
            <a:r>
              <a:rPr lang="en-US" sz="1800" dirty="0" smtClean="0"/>
              <a:t>      If(head</a:t>
            </a:r>
            <a:r>
              <a:rPr lang="en-US" sz="1800" dirty="0"/>
              <a:t>==NULL)</a:t>
            </a:r>
          </a:p>
          <a:p>
            <a:pPr marL="0" indent="0">
              <a:buNone/>
            </a:pPr>
            <a:r>
              <a:rPr lang="en-US" sz="1800" dirty="0"/>
              <a:t>           {  </a:t>
            </a:r>
          </a:p>
          <a:p>
            <a:pPr marL="0" indent="0">
              <a:buNone/>
            </a:pPr>
            <a:r>
              <a:rPr lang="en-US" sz="1800" dirty="0"/>
              <a:t>              head=temp;</a:t>
            </a:r>
          </a:p>
          <a:p>
            <a:pPr marL="0" indent="0">
              <a:buNone/>
            </a:pPr>
            <a:r>
              <a:rPr lang="en-US" sz="1800" dirty="0"/>
              <a:t>               temp-&gt;next=NULL</a:t>
            </a:r>
          </a:p>
          <a:p>
            <a:pPr marL="0" indent="0">
              <a:buNone/>
            </a:pPr>
            <a:r>
              <a:rPr lang="en-US" sz="1800" dirty="0"/>
              <a:t>             }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cur=head;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      for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i=1;i&lt;</a:t>
            </a:r>
            <a:r>
              <a:rPr lang="en-US" sz="1800" dirty="0" err="1" smtClean="0"/>
              <a:t>pos;i</a:t>
            </a:r>
            <a:r>
              <a:rPr lang="en-US" sz="1800" dirty="0" smtClean="0"/>
              <a:t>++)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{ pre=cur; cur=cur-&gt;next; }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temp-&gt;next=cur;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pre-</a:t>
            </a:r>
            <a:r>
              <a:rPr lang="en-US" sz="1800" dirty="0"/>
              <a:t>&gt;next=temp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4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7" y="228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b="1" dirty="0" smtClean="0">
                <a:ea typeface="新細明體" pitchFamily="18" charset="-120"/>
              </a:rPr>
              <a:t>Deletion</a:t>
            </a:r>
            <a:endParaRPr lang="en-US" altLang="zh-TW" b="1" dirty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ea typeface="新細明體" pitchFamily="18" charset="-120"/>
              </a:rPr>
              <a:t>Circular </a:t>
            </a:r>
            <a:r>
              <a:rPr lang="en-US" altLang="zh-TW" dirty="0">
                <a:ea typeface="新細明體" pitchFamily="18" charset="-120"/>
              </a:rPr>
              <a:t>Linked List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3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763000" cy="462741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b="1" dirty="0">
                <a:ea typeface="新細明體" pitchFamily="18" charset="-120"/>
              </a:rPr>
              <a:t>Delete a node </a:t>
            </a:r>
            <a:endParaRPr lang="en-US" altLang="zh-TW" b="1" dirty="0" smtClean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ea typeface="新細明體" pitchFamily="18" charset="-120"/>
              </a:rPr>
              <a:t>from </a:t>
            </a: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dirty="0" smtClean="0">
                <a:ea typeface="新細明體" pitchFamily="18" charset="-120"/>
              </a:rPr>
              <a:t>single-node </a:t>
            </a:r>
            <a:r>
              <a:rPr lang="en-US" altLang="zh-TW" dirty="0">
                <a:ea typeface="新細明體" pitchFamily="18" charset="-120"/>
              </a:rPr>
              <a:t>Circular Linked List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1371600" y="5791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 dirty="0" smtClean="0">
                <a:latin typeface="Arial" charset="0"/>
                <a:ea typeface="新細明體" pitchFamily="18" charset="-120"/>
              </a:rPr>
              <a:t>Last = </a:t>
            </a:r>
            <a:r>
              <a:rPr lang="en-US" altLang="zh-TW" sz="1800" dirty="0">
                <a:latin typeface="Arial" charset="0"/>
                <a:ea typeface="新細明體" pitchFamily="18" charset="-120"/>
              </a:rPr>
              <a:t>Cur </a:t>
            </a:r>
            <a:r>
              <a:rPr lang="en-US" altLang="zh-TW" sz="1800" dirty="0" smtClean="0">
                <a:latin typeface="Arial" charset="0"/>
                <a:ea typeface="新細明體" pitchFamily="18" charset="-120"/>
              </a:rPr>
              <a:t>= </a:t>
            </a:r>
            <a:r>
              <a:rPr lang="en-US" altLang="zh-TW" sz="1800" dirty="0" err="1" smtClean="0">
                <a:latin typeface="Arial" charset="0"/>
                <a:ea typeface="新細明體" pitchFamily="18" charset="-120"/>
              </a:rPr>
              <a:t>Prev</a:t>
            </a:r>
            <a:endParaRPr lang="en-US" altLang="zh-TW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446468" name="Line 4"/>
          <p:cNvSpPr>
            <a:spLocks noChangeShapeType="1"/>
          </p:cNvSpPr>
          <p:nvPr/>
        </p:nvSpPr>
        <p:spPr bwMode="auto">
          <a:xfrm flipV="1">
            <a:off x="17526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6469" name="AutoShape 5"/>
          <p:cNvCxnSpPr>
            <a:cxnSpLocks noChangeShapeType="1"/>
          </p:cNvCxnSpPr>
          <p:nvPr/>
        </p:nvCxnSpPr>
        <p:spPr bwMode="auto">
          <a:xfrm flipH="1" flipV="1">
            <a:off x="1524000" y="4878388"/>
            <a:ext cx="941388" cy="87312"/>
          </a:xfrm>
          <a:prstGeom prst="bentConnector5">
            <a:avLst>
              <a:gd name="adj1" fmla="val -24282"/>
              <a:gd name="adj2" fmla="val 590907"/>
              <a:gd name="adj3" fmla="val 12344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2209800" y="2819400"/>
            <a:ext cx="4572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Last 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= NULL;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delete Cur;</a:t>
            </a:r>
          </a:p>
        </p:txBody>
      </p:sp>
      <p:grpSp>
        <p:nvGrpSpPr>
          <p:cNvPr id="446476" name="Group 12"/>
          <p:cNvGrpSpPr>
            <a:grpSpLocks/>
          </p:cNvGrpSpPr>
          <p:nvPr/>
        </p:nvGrpSpPr>
        <p:grpSpPr bwMode="auto">
          <a:xfrm>
            <a:off x="1524000" y="4800600"/>
            <a:ext cx="990600" cy="381000"/>
            <a:chOff x="1060" y="2584"/>
            <a:chExt cx="445" cy="304"/>
          </a:xfrm>
        </p:grpSpPr>
        <p:sp>
          <p:nvSpPr>
            <p:cNvPr id="446477" name="Rectangle 13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446478" name="Rectangle 14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6479" name="Rectangle 15"/>
          <p:cNvSpPr>
            <a:spLocks noChangeArrowheads="1"/>
          </p:cNvSpPr>
          <p:nvPr/>
        </p:nvSpPr>
        <p:spPr bwMode="auto">
          <a:xfrm>
            <a:off x="0" y="1874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056" y="93663"/>
            <a:ext cx="8229600" cy="5715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600" b="1" dirty="0">
                <a:ea typeface="新細明體" pitchFamily="18" charset="-120"/>
              </a:rPr>
              <a:t>Delete the head node </a:t>
            </a:r>
            <a:endParaRPr lang="en-US" altLang="zh-TW" sz="3600" b="1" dirty="0" smtClean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ea typeface="新細明體" pitchFamily="18" charset="-120"/>
              </a:rPr>
              <a:t>from </a:t>
            </a:r>
            <a:r>
              <a:rPr lang="en-US" altLang="zh-TW" dirty="0">
                <a:ea typeface="新細明體" pitchFamily="18" charset="-120"/>
              </a:rPr>
              <a:t>a Circular Linked List</a:t>
            </a:r>
          </a:p>
        </p:txBody>
      </p:sp>
      <p:sp>
        <p:nvSpPr>
          <p:cNvPr id="433172" name="Line 20"/>
          <p:cNvSpPr>
            <a:spLocks noChangeShapeType="1"/>
          </p:cNvSpPr>
          <p:nvPr/>
        </p:nvSpPr>
        <p:spPr bwMode="auto">
          <a:xfrm>
            <a:off x="24384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173" name="Line 21"/>
          <p:cNvSpPr>
            <a:spLocks noChangeShapeType="1"/>
          </p:cNvSpPr>
          <p:nvPr/>
        </p:nvSpPr>
        <p:spPr bwMode="auto">
          <a:xfrm>
            <a:off x="38100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174" name="Line 22"/>
          <p:cNvSpPr>
            <a:spLocks noChangeShapeType="1"/>
          </p:cNvSpPr>
          <p:nvPr/>
        </p:nvSpPr>
        <p:spPr bwMode="auto">
          <a:xfrm>
            <a:off x="51816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64770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176" name="Text Box 24"/>
          <p:cNvSpPr txBox="1">
            <a:spLocks noChangeArrowheads="1"/>
          </p:cNvSpPr>
          <p:nvPr/>
        </p:nvSpPr>
        <p:spPr bwMode="auto">
          <a:xfrm>
            <a:off x="6629400" y="5715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Rear</a:t>
            </a:r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V="1">
            <a:off x="70866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3182" name="AutoShape 30"/>
          <p:cNvCxnSpPr>
            <a:cxnSpLocks noChangeShapeType="1"/>
          </p:cNvCxnSpPr>
          <p:nvPr/>
        </p:nvCxnSpPr>
        <p:spPr bwMode="auto">
          <a:xfrm flipH="1">
            <a:off x="1524000" y="5105400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3606"/>
            </a:avLst>
          </a:prstGeom>
          <a:noFill/>
          <a:ln w="31750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1752600" y="58674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Cur</a:t>
            </a:r>
          </a:p>
        </p:txBody>
      </p:sp>
      <p:sp>
        <p:nvSpPr>
          <p:cNvPr id="433184" name="Line 32"/>
          <p:cNvSpPr>
            <a:spLocks noChangeShapeType="1"/>
          </p:cNvSpPr>
          <p:nvPr/>
        </p:nvSpPr>
        <p:spPr bwMode="auto">
          <a:xfrm flipV="1">
            <a:off x="20574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3185" name="AutoShape 33"/>
          <p:cNvCxnSpPr>
            <a:cxnSpLocks noChangeShapeType="1"/>
          </p:cNvCxnSpPr>
          <p:nvPr/>
        </p:nvCxnSpPr>
        <p:spPr bwMode="auto">
          <a:xfrm flipH="1">
            <a:off x="2835275" y="4965700"/>
            <a:ext cx="5024438" cy="1588"/>
          </a:xfrm>
          <a:prstGeom prst="bentConnector5">
            <a:avLst>
              <a:gd name="adj1" fmla="val -4551"/>
              <a:gd name="adj2" fmla="val -29600000"/>
              <a:gd name="adj3" fmla="val 104551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86" name="Rectangle 34"/>
          <p:cNvSpPr>
            <a:spLocks noChangeArrowheads="1"/>
          </p:cNvSpPr>
          <p:nvPr/>
        </p:nvSpPr>
        <p:spPr bwMode="auto">
          <a:xfrm>
            <a:off x="309088" y="1676400"/>
            <a:ext cx="8610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while(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rev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-&gt;next!=last)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{ 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=Cur; Cur=Cur-&gt;next;}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&gt;next = Cur-&gt;next;	</a:t>
            </a:r>
            <a:endParaRPr lang="en-US" altLang="zh-TW" b="1" dirty="0" smtClean="0">
              <a:latin typeface="Courier New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delete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Cur</a:t>
            </a:r>
            <a:r>
              <a:rPr lang="en-US" altLang="zh-TW" sz="2000" b="0" dirty="0">
                <a:latin typeface="Courier New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72390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Prev</a:t>
            </a:r>
          </a:p>
        </p:txBody>
      </p:sp>
      <p:sp>
        <p:nvSpPr>
          <p:cNvPr id="433188" name="Line 36"/>
          <p:cNvSpPr>
            <a:spLocks noChangeShapeType="1"/>
          </p:cNvSpPr>
          <p:nvPr/>
        </p:nvSpPr>
        <p:spPr bwMode="auto">
          <a:xfrm flipV="1">
            <a:off x="74676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3191" name="Group 39"/>
          <p:cNvGrpSpPr>
            <a:grpSpLocks/>
          </p:cNvGrpSpPr>
          <p:nvPr/>
        </p:nvGrpSpPr>
        <p:grpSpPr bwMode="auto">
          <a:xfrm>
            <a:off x="1524000" y="4876800"/>
            <a:ext cx="990600" cy="381000"/>
            <a:chOff x="1060" y="2584"/>
            <a:chExt cx="445" cy="304"/>
          </a:xfrm>
        </p:grpSpPr>
        <p:sp>
          <p:nvSpPr>
            <p:cNvPr id="433192" name="Rectangle 40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433193" name="Rectangle 41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194" name="Group 42"/>
          <p:cNvGrpSpPr>
            <a:grpSpLocks/>
          </p:cNvGrpSpPr>
          <p:nvPr/>
        </p:nvGrpSpPr>
        <p:grpSpPr bwMode="auto">
          <a:xfrm>
            <a:off x="2819400" y="4876800"/>
            <a:ext cx="990600" cy="381000"/>
            <a:chOff x="1060" y="2584"/>
            <a:chExt cx="445" cy="304"/>
          </a:xfrm>
        </p:grpSpPr>
        <p:sp>
          <p:nvSpPr>
            <p:cNvPr id="433195" name="Rectangle 43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433196" name="Rectangle 44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197" name="Group 45"/>
          <p:cNvGrpSpPr>
            <a:grpSpLocks/>
          </p:cNvGrpSpPr>
          <p:nvPr/>
        </p:nvGrpSpPr>
        <p:grpSpPr bwMode="auto">
          <a:xfrm>
            <a:off x="4191000" y="4876800"/>
            <a:ext cx="990600" cy="381000"/>
            <a:chOff x="1060" y="2584"/>
            <a:chExt cx="445" cy="304"/>
          </a:xfrm>
        </p:grpSpPr>
        <p:sp>
          <p:nvSpPr>
            <p:cNvPr id="433198" name="Rectangle 46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433199" name="Rectangle 47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00" name="Group 48"/>
          <p:cNvGrpSpPr>
            <a:grpSpLocks/>
          </p:cNvGrpSpPr>
          <p:nvPr/>
        </p:nvGrpSpPr>
        <p:grpSpPr bwMode="auto">
          <a:xfrm>
            <a:off x="5562600" y="4876800"/>
            <a:ext cx="990600" cy="381000"/>
            <a:chOff x="1060" y="2584"/>
            <a:chExt cx="445" cy="304"/>
          </a:xfrm>
        </p:grpSpPr>
        <p:sp>
          <p:nvSpPr>
            <p:cNvPr id="433201" name="Rectangle 49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433202" name="Rectangle 50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03" name="Group 51"/>
          <p:cNvGrpSpPr>
            <a:grpSpLocks/>
          </p:cNvGrpSpPr>
          <p:nvPr/>
        </p:nvGrpSpPr>
        <p:grpSpPr bwMode="auto">
          <a:xfrm>
            <a:off x="6858000" y="4876800"/>
            <a:ext cx="990600" cy="381000"/>
            <a:chOff x="1060" y="2584"/>
            <a:chExt cx="445" cy="304"/>
          </a:xfrm>
        </p:grpSpPr>
        <p:sp>
          <p:nvSpPr>
            <p:cNvPr id="433204" name="Rectangle 52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433205" name="Rectangle 53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1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593" y="152400"/>
            <a:ext cx="78486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600" dirty="0">
                <a:ea typeface="新細明體" pitchFamily="18" charset="-120"/>
              </a:rPr>
              <a:t>Delete a middle  node </a:t>
            </a:r>
            <a:r>
              <a:rPr lang="en-US" altLang="zh-TW" sz="3600" dirty="0">
                <a:latin typeface="Courier New" pitchFamily="49" charset="0"/>
                <a:ea typeface="新細明體" pitchFamily="18" charset="-120"/>
              </a:rPr>
              <a:t>Cur</a:t>
            </a:r>
            <a:r>
              <a:rPr lang="en-US" altLang="zh-TW" sz="3600" dirty="0">
                <a:ea typeface="新細明體" pitchFamily="18" charset="-120"/>
              </a:rPr>
              <a:t> </a:t>
            </a:r>
            <a:endParaRPr lang="en-US" altLang="zh-TW" sz="3600" dirty="0" smtClean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ea typeface="新細明體" pitchFamily="18" charset="-120"/>
              </a:rPr>
              <a:t>from </a:t>
            </a:r>
            <a:r>
              <a:rPr lang="en-US" altLang="zh-TW" dirty="0">
                <a:ea typeface="新細明體" pitchFamily="18" charset="-120"/>
              </a:rPr>
              <a:t>a Circular Linked List</a:t>
            </a:r>
          </a:p>
        </p:txBody>
      </p:sp>
      <p:sp>
        <p:nvSpPr>
          <p:cNvPr id="434196" name="Line 20"/>
          <p:cNvSpPr>
            <a:spLocks noChangeShapeType="1"/>
          </p:cNvSpPr>
          <p:nvPr/>
        </p:nvSpPr>
        <p:spPr bwMode="auto">
          <a:xfrm>
            <a:off x="24384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97" name="Line 21"/>
          <p:cNvSpPr>
            <a:spLocks noChangeShapeType="1"/>
          </p:cNvSpPr>
          <p:nvPr/>
        </p:nvSpPr>
        <p:spPr bwMode="auto">
          <a:xfrm>
            <a:off x="3810000" y="5105400"/>
            <a:ext cx="381000" cy="0"/>
          </a:xfrm>
          <a:prstGeom prst="line">
            <a:avLst/>
          </a:prstGeom>
          <a:noFill/>
          <a:ln w="3175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98" name="Line 22"/>
          <p:cNvSpPr>
            <a:spLocks noChangeShapeType="1"/>
          </p:cNvSpPr>
          <p:nvPr/>
        </p:nvSpPr>
        <p:spPr bwMode="auto">
          <a:xfrm flipV="1">
            <a:off x="5105400" y="5105400"/>
            <a:ext cx="479425" cy="0"/>
          </a:xfrm>
          <a:prstGeom prst="line">
            <a:avLst/>
          </a:prstGeom>
          <a:noFill/>
          <a:ln w="3175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99" name="Line 23"/>
          <p:cNvSpPr>
            <a:spLocks noChangeShapeType="1"/>
          </p:cNvSpPr>
          <p:nvPr/>
        </p:nvSpPr>
        <p:spPr bwMode="auto">
          <a:xfrm>
            <a:off x="64770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00" name="Text Box 24"/>
          <p:cNvSpPr txBox="1">
            <a:spLocks noChangeArrowheads="1"/>
          </p:cNvSpPr>
          <p:nvPr/>
        </p:nvSpPr>
        <p:spPr bwMode="auto">
          <a:xfrm>
            <a:off x="3048000" y="57912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Prev</a:t>
            </a:r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 flipV="1">
            <a:off x="34290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4206" name="AutoShape 30"/>
          <p:cNvCxnSpPr>
            <a:cxnSpLocks noChangeShapeType="1"/>
          </p:cNvCxnSpPr>
          <p:nvPr/>
        </p:nvCxnSpPr>
        <p:spPr bwMode="auto">
          <a:xfrm flipH="1">
            <a:off x="1524000" y="5105400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3606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210" name="Text Box 34"/>
          <p:cNvSpPr txBox="1">
            <a:spLocks noChangeArrowheads="1"/>
          </p:cNvSpPr>
          <p:nvPr/>
        </p:nvSpPr>
        <p:spPr bwMode="auto">
          <a:xfrm>
            <a:off x="7239000" y="5715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Rear</a:t>
            </a:r>
          </a:p>
        </p:txBody>
      </p:sp>
      <p:sp>
        <p:nvSpPr>
          <p:cNvPr id="434211" name="Line 35"/>
          <p:cNvSpPr>
            <a:spLocks noChangeShapeType="1"/>
          </p:cNvSpPr>
          <p:nvPr/>
        </p:nvSpPr>
        <p:spPr bwMode="auto">
          <a:xfrm flipV="1">
            <a:off x="75438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12" name="Text Box 36"/>
          <p:cNvSpPr txBox="1">
            <a:spLocks noChangeArrowheads="1"/>
          </p:cNvSpPr>
          <p:nvPr/>
        </p:nvSpPr>
        <p:spPr bwMode="auto">
          <a:xfrm>
            <a:off x="44196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Cur</a:t>
            </a:r>
          </a:p>
        </p:txBody>
      </p:sp>
      <p:sp>
        <p:nvSpPr>
          <p:cNvPr id="434213" name="Line 37"/>
          <p:cNvSpPr>
            <a:spLocks noChangeShapeType="1"/>
          </p:cNvSpPr>
          <p:nvPr/>
        </p:nvSpPr>
        <p:spPr bwMode="auto">
          <a:xfrm flipV="1">
            <a:off x="47244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4215" name="AutoShape 39"/>
          <p:cNvCxnSpPr>
            <a:cxnSpLocks noChangeShapeType="1"/>
            <a:stCxn id="434221" idx="0"/>
            <a:endCxn id="434227" idx="0"/>
          </p:cNvCxnSpPr>
          <p:nvPr/>
        </p:nvCxnSpPr>
        <p:spPr bwMode="auto">
          <a:xfrm rot="5400000" flipV="1">
            <a:off x="4520406" y="3505994"/>
            <a:ext cx="1588" cy="2743200"/>
          </a:xfrm>
          <a:prstGeom prst="curvedConnector3">
            <a:avLst>
              <a:gd name="adj1" fmla="val -14400000"/>
            </a:avLst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216" name="Rectangle 40"/>
          <p:cNvSpPr>
            <a:spLocks noChangeArrowheads="1"/>
          </p:cNvSpPr>
          <p:nvPr/>
        </p:nvSpPr>
        <p:spPr bwMode="auto">
          <a:xfrm>
            <a:off x="1524000" y="1810467"/>
            <a:ext cx="45720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For (i=1;i&lt;=</a:t>
            </a:r>
            <a:r>
              <a:rPr lang="en-US" altLang="zh-TW" b="0" dirty="0" err="1" smtClean="0">
                <a:latin typeface="Courier New" pitchFamily="49" charset="0"/>
                <a:ea typeface="新細明體" pitchFamily="18" charset="-120"/>
              </a:rPr>
              <a:t>position;i</a:t>
            </a: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{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=Cur; Cur=Cur-&gt;next;}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&gt;next = Cur-&gt;next;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delete Cur;</a:t>
            </a:r>
          </a:p>
        </p:txBody>
      </p:sp>
      <p:grpSp>
        <p:nvGrpSpPr>
          <p:cNvPr id="434217" name="Group 41"/>
          <p:cNvGrpSpPr>
            <a:grpSpLocks/>
          </p:cNvGrpSpPr>
          <p:nvPr/>
        </p:nvGrpSpPr>
        <p:grpSpPr bwMode="auto">
          <a:xfrm>
            <a:off x="1524000" y="4876800"/>
            <a:ext cx="990600" cy="381000"/>
            <a:chOff x="1060" y="2584"/>
            <a:chExt cx="445" cy="304"/>
          </a:xfrm>
        </p:grpSpPr>
        <p:sp>
          <p:nvSpPr>
            <p:cNvPr id="434218" name="Rectangle 42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434219" name="Rectangle 43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4220" name="Group 44"/>
          <p:cNvGrpSpPr>
            <a:grpSpLocks/>
          </p:cNvGrpSpPr>
          <p:nvPr/>
        </p:nvGrpSpPr>
        <p:grpSpPr bwMode="auto">
          <a:xfrm>
            <a:off x="2819400" y="4876800"/>
            <a:ext cx="990600" cy="381000"/>
            <a:chOff x="1060" y="2584"/>
            <a:chExt cx="445" cy="304"/>
          </a:xfrm>
        </p:grpSpPr>
        <p:sp>
          <p:nvSpPr>
            <p:cNvPr id="434221" name="Rectangle 45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434222" name="Rectangle 46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4223" name="Group 47"/>
          <p:cNvGrpSpPr>
            <a:grpSpLocks/>
          </p:cNvGrpSpPr>
          <p:nvPr/>
        </p:nvGrpSpPr>
        <p:grpSpPr bwMode="auto">
          <a:xfrm>
            <a:off x="4114800" y="4876800"/>
            <a:ext cx="990600" cy="381000"/>
            <a:chOff x="1060" y="2584"/>
            <a:chExt cx="445" cy="304"/>
          </a:xfrm>
        </p:grpSpPr>
        <p:sp>
          <p:nvSpPr>
            <p:cNvPr id="434224" name="Rectangle 48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434225" name="Rectangle 49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4226" name="Group 50"/>
          <p:cNvGrpSpPr>
            <a:grpSpLocks/>
          </p:cNvGrpSpPr>
          <p:nvPr/>
        </p:nvGrpSpPr>
        <p:grpSpPr bwMode="auto">
          <a:xfrm>
            <a:off x="5562600" y="4876800"/>
            <a:ext cx="990600" cy="381000"/>
            <a:chOff x="1060" y="2584"/>
            <a:chExt cx="445" cy="304"/>
          </a:xfrm>
        </p:grpSpPr>
        <p:sp>
          <p:nvSpPr>
            <p:cNvPr id="434227" name="Rectangle 51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434228" name="Rectangle 52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4229" name="Group 53"/>
          <p:cNvGrpSpPr>
            <a:grpSpLocks/>
          </p:cNvGrpSpPr>
          <p:nvPr/>
        </p:nvGrpSpPr>
        <p:grpSpPr bwMode="auto">
          <a:xfrm>
            <a:off x="6858000" y="4876800"/>
            <a:ext cx="990600" cy="381000"/>
            <a:chOff x="1060" y="2584"/>
            <a:chExt cx="445" cy="304"/>
          </a:xfrm>
        </p:grpSpPr>
        <p:sp>
          <p:nvSpPr>
            <p:cNvPr id="434230" name="Rectangle 54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434231" name="Rectangle 55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2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856" y="199231"/>
            <a:ext cx="8382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600" dirty="0">
                <a:ea typeface="新細明體" pitchFamily="18" charset="-120"/>
              </a:rPr>
              <a:t>Delete the end node </a:t>
            </a:r>
            <a:endParaRPr lang="en-US" altLang="zh-TW" sz="3600" dirty="0" smtClean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ea typeface="新細明體" pitchFamily="18" charset="-120"/>
              </a:rPr>
              <a:t>from </a:t>
            </a:r>
            <a:r>
              <a:rPr lang="en-US" altLang="zh-TW" dirty="0">
                <a:ea typeface="新細明體" pitchFamily="18" charset="-120"/>
              </a:rPr>
              <a:t>a Circular Linked List</a:t>
            </a:r>
          </a:p>
        </p:txBody>
      </p:sp>
      <p:sp>
        <p:nvSpPr>
          <p:cNvPr id="435220" name="Line 20"/>
          <p:cNvSpPr>
            <a:spLocks noChangeShapeType="1"/>
          </p:cNvSpPr>
          <p:nvPr/>
        </p:nvSpPr>
        <p:spPr bwMode="auto">
          <a:xfrm>
            <a:off x="24384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21" name="Line 21"/>
          <p:cNvSpPr>
            <a:spLocks noChangeShapeType="1"/>
          </p:cNvSpPr>
          <p:nvPr/>
        </p:nvSpPr>
        <p:spPr bwMode="auto">
          <a:xfrm>
            <a:off x="38100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22" name="Line 22"/>
          <p:cNvSpPr>
            <a:spLocks noChangeShapeType="1"/>
          </p:cNvSpPr>
          <p:nvPr/>
        </p:nvSpPr>
        <p:spPr bwMode="auto">
          <a:xfrm>
            <a:off x="51816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23" name="Line 23"/>
          <p:cNvSpPr>
            <a:spLocks noChangeShapeType="1"/>
          </p:cNvSpPr>
          <p:nvPr/>
        </p:nvSpPr>
        <p:spPr bwMode="auto">
          <a:xfrm>
            <a:off x="64770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5230" name="AutoShape 30"/>
          <p:cNvCxnSpPr>
            <a:cxnSpLocks noChangeShapeType="1"/>
          </p:cNvCxnSpPr>
          <p:nvPr/>
        </p:nvCxnSpPr>
        <p:spPr bwMode="auto">
          <a:xfrm flipH="1">
            <a:off x="1524000" y="5105400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8394"/>
            </a:avLst>
          </a:prstGeom>
          <a:noFill/>
          <a:ln w="31750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32" name="Line 32"/>
          <p:cNvSpPr>
            <a:spLocks noChangeShapeType="1"/>
          </p:cNvSpPr>
          <p:nvPr/>
        </p:nvSpPr>
        <p:spPr bwMode="auto">
          <a:xfrm flipV="1">
            <a:off x="70866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5233" name="AutoShape 33"/>
          <p:cNvCxnSpPr>
            <a:cxnSpLocks noChangeShapeType="1"/>
          </p:cNvCxnSpPr>
          <p:nvPr/>
        </p:nvCxnSpPr>
        <p:spPr bwMode="auto">
          <a:xfrm flipH="1">
            <a:off x="1524000" y="4876800"/>
            <a:ext cx="5024438" cy="1588"/>
          </a:xfrm>
          <a:prstGeom prst="bentConnector5">
            <a:avLst>
              <a:gd name="adj1" fmla="val -4551"/>
              <a:gd name="adj2" fmla="val -29600000"/>
              <a:gd name="adj3" fmla="val 104551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34" name="Rectangle 34"/>
          <p:cNvSpPr>
            <a:spLocks noChangeArrowheads="1"/>
          </p:cNvSpPr>
          <p:nvPr/>
        </p:nvSpPr>
        <p:spPr bwMode="auto">
          <a:xfrm>
            <a:off x="863971" y="1676400"/>
            <a:ext cx="73152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while(Cur-&gt;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next!=last)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{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=Cur; Cur=Cur-&gt;next;}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&gt;next = Cur-&gt;next; </a:t>
            </a:r>
            <a:r>
              <a:rPr lang="en-US" altLang="zh-TW" sz="1800" b="0" dirty="0"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delete Cur</a:t>
            </a: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;</a:t>
            </a: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55626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Prev</a:t>
            </a:r>
          </a:p>
        </p:txBody>
      </p:sp>
      <p:sp>
        <p:nvSpPr>
          <p:cNvPr id="435236" name="Line 36"/>
          <p:cNvSpPr>
            <a:spLocks noChangeShapeType="1"/>
          </p:cNvSpPr>
          <p:nvPr/>
        </p:nvSpPr>
        <p:spPr bwMode="auto">
          <a:xfrm flipV="1">
            <a:off x="5867400" y="52578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6781800" y="5715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Cur</a:t>
            </a:r>
          </a:p>
        </p:txBody>
      </p:sp>
      <p:grpSp>
        <p:nvGrpSpPr>
          <p:cNvPr id="435239" name="Group 39"/>
          <p:cNvGrpSpPr>
            <a:grpSpLocks/>
          </p:cNvGrpSpPr>
          <p:nvPr/>
        </p:nvGrpSpPr>
        <p:grpSpPr bwMode="auto">
          <a:xfrm>
            <a:off x="1524000" y="4876800"/>
            <a:ext cx="990600" cy="381000"/>
            <a:chOff x="1060" y="2584"/>
            <a:chExt cx="445" cy="304"/>
          </a:xfrm>
        </p:grpSpPr>
        <p:sp>
          <p:nvSpPr>
            <p:cNvPr id="435240" name="Rectangle 40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435241" name="Rectangle 41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5242" name="Group 42"/>
          <p:cNvGrpSpPr>
            <a:grpSpLocks/>
          </p:cNvGrpSpPr>
          <p:nvPr/>
        </p:nvGrpSpPr>
        <p:grpSpPr bwMode="auto">
          <a:xfrm>
            <a:off x="2819400" y="4876800"/>
            <a:ext cx="990600" cy="381000"/>
            <a:chOff x="1060" y="2584"/>
            <a:chExt cx="445" cy="304"/>
          </a:xfrm>
        </p:grpSpPr>
        <p:sp>
          <p:nvSpPr>
            <p:cNvPr id="435243" name="Rectangle 43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435244" name="Rectangle 44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5245" name="Group 45"/>
          <p:cNvGrpSpPr>
            <a:grpSpLocks/>
          </p:cNvGrpSpPr>
          <p:nvPr/>
        </p:nvGrpSpPr>
        <p:grpSpPr bwMode="auto">
          <a:xfrm>
            <a:off x="4191000" y="4876800"/>
            <a:ext cx="990600" cy="381000"/>
            <a:chOff x="1060" y="2584"/>
            <a:chExt cx="445" cy="304"/>
          </a:xfrm>
        </p:grpSpPr>
        <p:sp>
          <p:nvSpPr>
            <p:cNvPr id="435246" name="Rectangle 46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435247" name="Rectangle 47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5248" name="Group 48"/>
          <p:cNvGrpSpPr>
            <a:grpSpLocks/>
          </p:cNvGrpSpPr>
          <p:nvPr/>
        </p:nvGrpSpPr>
        <p:grpSpPr bwMode="auto">
          <a:xfrm>
            <a:off x="5562600" y="4876800"/>
            <a:ext cx="990600" cy="381000"/>
            <a:chOff x="1060" y="2584"/>
            <a:chExt cx="445" cy="304"/>
          </a:xfrm>
        </p:grpSpPr>
        <p:sp>
          <p:nvSpPr>
            <p:cNvPr id="435249" name="Rectangle 49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435250" name="Rectangle 50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5251" name="Group 51"/>
          <p:cNvGrpSpPr>
            <a:grpSpLocks/>
          </p:cNvGrpSpPr>
          <p:nvPr/>
        </p:nvGrpSpPr>
        <p:grpSpPr bwMode="auto">
          <a:xfrm>
            <a:off x="6858000" y="4876800"/>
            <a:ext cx="990600" cy="381000"/>
            <a:chOff x="1060" y="2584"/>
            <a:chExt cx="445" cy="304"/>
          </a:xfrm>
        </p:grpSpPr>
        <p:sp>
          <p:nvSpPr>
            <p:cNvPr id="435252" name="Rectangle 52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435253" name="Rectangle 53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6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Doubly Linked List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381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Doubly Linked List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doubly linked list or a two-way linked list is a more complex type of linked list which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contains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pointer to the next as well as the previous node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sequence. Therefore, it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consists of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three parts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—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pointer to the next node,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pointer to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1131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1"/>
            <a:ext cx="7772400" cy="1066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  <a:endParaRPr lang="en-US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772400" cy="181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710934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lass Node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info;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Node *next;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Node *pre;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2895600"/>
            <a:ext cx="53340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PREV field of the first node and the NEXT field of the last node will contain NULL.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PREV field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to store the address of the preceding node, which enables us to traverse the list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backward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direction.</a:t>
            </a:r>
          </a:p>
        </p:txBody>
      </p:sp>
    </p:spTree>
    <p:extLst>
      <p:ext uri="{BB962C8B-B14F-4D97-AF65-F5344CB8AC3E}">
        <p14:creationId xmlns:p14="http://schemas.microsoft.com/office/powerpoint/2010/main" val="34226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 a New Node in a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Doubly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1: The new node is inserted at the beginning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2: The new node is inserted at the end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3: The new node is inserted after a given node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4: The new node is inserted before a given node.</a:t>
            </a:r>
          </a:p>
        </p:txBody>
      </p:sp>
    </p:spTree>
    <p:extLst>
      <p:ext uri="{BB962C8B-B14F-4D97-AF65-F5344CB8AC3E}">
        <p14:creationId xmlns:p14="http://schemas.microsoft.com/office/powerpoint/2010/main" val="5458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3048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 a Node at the Beginning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2867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600200" y="3478161"/>
            <a:ext cx="6686550" cy="3227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node *temp=</a:t>
            </a:r>
            <a:r>
              <a:rPr lang="en-US" sz="1800" b="1" dirty="0" smtClean="0"/>
              <a:t>new</a:t>
            </a:r>
            <a:r>
              <a:rPr lang="en-US" sz="1800" dirty="0" smtClean="0"/>
              <a:t> node;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temp-&gt;info=</a:t>
            </a:r>
            <a:r>
              <a:rPr lang="en-US" sz="1800" dirty="0" err="1" smtClean="0"/>
              <a:t>val</a:t>
            </a:r>
            <a:r>
              <a:rPr lang="en-US" sz="1800" dirty="0" smtClean="0"/>
              <a:t>;  temp-</a:t>
            </a:r>
            <a:r>
              <a:rPr lang="en-US" sz="1800" dirty="0"/>
              <a:t>&gt;</a:t>
            </a:r>
            <a:r>
              <a:rPr lang="en-US" sz="1800" dirty="0" err="1"/>
              <a:t>prev</a:t>
            </a:r>
            <a:r>
              <a:rPr lang="en-US" sz="1800" dirty="0"/>
              <a:t>=NULL;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If(start==NULL)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{  start=temp;  temp-&gt;</a:t>
            </a:r>
            <a:r>
              <a:rPr lang="en-US" sz="1800" dirty="0"/>
              <a:t>next=NULL</a:t>
            </a:r>
            <a:r>
              <a:rPr lang="en-US" sz="1800" dirty="0" smtClean="0"/>
              <a:t>;}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else{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 temp-&gt;next=start;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  start-&gt;</a:t>
            </a:r>
            <a:r>
              <a:rPr lang="en-US" sz="1800" dirty="0" err="1" smtClean="0"/>
              <a:t>prev</a:t>
            </a:r>
            <a:r>
              <a:rPr lang="en-US" sz="1800" dirty="0" smtClean="0"/>
              <a:t>=temp;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  start=temp;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 a Node at the End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9" y="381000"/>
            <a:ext cx="653163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node *temp=</a:t>
            </a:r>
            <a:r>
              <a:rPr lang="en-US" b="1" dirty="0"/>
              <a:t>new</a:t>
            </a:r>
            <a:r>
              <a:rPr lang="en-US" dirty="0"/>
              <a:t> node;</a:t>
            </a:r>
          </a:p>
          <a:p>
            <a:r>
              <a:rPr lang="en-US" dirty="0"/>
              <a:t>               temp-&gt;info=</a:t>
            </a:r>
            <a:r>
              <a:rPr lang="en-US" dirty="0" err="1"/>
              <a:t>val</a:t>
            </a:r>
            <a:r>
              <a:rPr lang="en-US" dirty="0"/>
              <a:t>;  temp-</a:t>
            </a:r>
            <a:r>
              <a:rPr lang="en-US" dirty="0" smtClean="0"/>
              <a:t>&gt;next=NULL</a:t>
            </a:r>
            <a:r>
              <a:rPr lang="en-US" dirty="0"/>
              <a:t>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start;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next!=NULL)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}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next=temp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temp-&gt;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 a Node After a Given Node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610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4724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node *temp=</a:t>
            </a:r>
            <a:r>
              <a:rPr lang="en-US" b="1" dirty="0"/>
              <a:t>new</a:t>
            </a:r>
            <a:r>
              <a:rPr lang="en-US" dirty="0"/>
              <a:t> node</a:t>
            </a:r>
            <a:r>
              <a:rPr lang="en-US" dirty="0" smtClean="0"/>
              <a:t>; temp-</a:t>
            </a:r>
            <a:r>
              <a:rPr lang="en-US" dirty="0"/>
              <a:t>&gt;data=data; </a:t>
            </a:r>
          </a:p>
          <a:p>
            <a:r>
              <a:rPr lang="en-US" dirty="0"/>
              <a:t>  </a:t>
            </a:r>
            <a:r>
              <a:rPr lang="en-US" dirty="0" smtClean="0"/>
              <a:t>cur=start; </a:t>
            </a:r>
            <a:endParaRPr lang="en-US" dirty="0"/>
          </a:p>
          <a:p>
            <a:r>
              <a:rPr lang="en-US" b="1" dirty="0"/>
              <a:t>      while </a:t>
            </a:r>
            <a:r>
              <a:rPr lang="en-US" dirty="0" smtClean="0"/>
              <a:t>(pre-&gt;</a:t>
            </a:r>
            <a:r>
              <a:rPr lang="en-US" dirty="0"/>
              <a:t>data!= </a:t>
            </a:r>
            <a:r>
              <a:rPr lang="en-US" dirty="0" err="1"/>
              <a:t>sp_val</a:t>
            </a:r>
            <a:r>
              <a:rPr lang="en-US" dirty="0"/>
              <a:t>) </a:t>
            </a:r>
          </a:p>
          <a:p>
            <a:r>
              <a:rPr lang="en-US" dirty="0"/>
              <a:t>           { pre=cur; cur=cur-&gt;next; } </a:t>
            </a:r>
          </a:p>
          <a:p>
            <a:r>
              <a:rPr lang="en-US" dirty="0"/>
              <a:t> </a:t>
            </a:r>
            <a:r>
              <a:rPr lang="en-US" dirty="0" smtClean="0"/>
              <a:t> temp-</a:t>
            </a:r>
            <a:r>
              <a:rPr lang="en-US" dirty="0"/>
              <a:t>&gt;</a:t>
            </a:r>
            <a:r>
              <a:rPr lang="en-US" dirty="0" smtClean="0"/>
              <a:t>next=cur;   temp-&gt;</a:t>
            </a:r>
            <a:r>
              <a:rPr lang="en-US" dirty="0" err="1" smtClean="0"/>
              <a:t>prev</a:t>
            </a:r>
            <a:r>
              <a:rPr lang="en-US" dirty="0" smtClean="0"/>
              <a:t>=pre;</a:t>
            </a:r>
            <a:endParaRPr lang="en-US" dirty="0"/>
          </a:p>
          <a:p>
            <a:r>
              <a:rPr lang="en-US" dirty="0" smtClean="0"/>
              <a:t>  pre-&gt;next=temp;</a:t>
            </a:r>
          </a:p>
          <a:p>
            <a:r>
              <a:rPr lang="en-US" dirty="0"/>
              <a:t> </a:t>
            </a:r>
            <a:r>
              <a:rPr lang="en-US" dirty="0" smtClean="0"/>
              <a:t> cur-&gt;</a:t>
            </a:r>
            <a:r>
              <a:rPr lang="en-US" dirty="0" err="1" smtClean="0"/>
              <a:t>prev</a:t>
            </a:r>
            <a:r>
              <a:rPr lang="en-US" dirty="0" smtClean="0"/>
              <a:t>==temp;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 a Node Before a Given Node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Doubly Linked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252538"/>
            <a:ext cx="8372475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7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a Node </a:t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3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921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a Node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Doubly Linked List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Case 1: The first node is deleted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Case 2: The last node is deleted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Case 3: The node after a given node is deleted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Case 4: The node before a given node is deleted</a:t>
            </a:r>
          </a:p>
        </p:txBody>
      </p:sp>
    </p:spTree>
    <p:extLst>
      <p:ext uri="{BB962C8B-B14F-4D97-AF65-F5344CB8AC3E}">
        <p14:creationId xmlns:p14="http://schemas.microsoft.com/office/powerpoint/2010/main" val="22107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First Node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581" y="4286865"/>
            <a:ext cx="3352800" cy="2514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(start==NULL)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&lt;&lt;“Underflow&lt;&lt;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node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head;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head=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head-&gt;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=NULL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delete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Last Node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305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457200" y="4267200"/>
            <a:ext cx="73152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while(Cur-&gt;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next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!=NULL)</a:t>
            </a:r>
            <a:endParaRPr lang="en-US" altLang="zh-TW" b="1" dirty="0"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{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=Cur; Cur=Cur-&gt;next;}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 err="1" smtClean="0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-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&gt;next = </a:t>
            </a: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NULL; </a:t>
            </a:r>
            <a:r>
              <a:rPr lang="en-US" altLang="zh-TW" sz="1800" b="0" dirty="0" smtClean="0">
                <a:latin typeface="Courier New" pitchFamily="49" charset="0"/>
                <a:ea typeface="新細明體" pitchFamily="18" charset="-120"/>
              </a:rPr>
              <a:t>  </a:t>
            </a:r>
            <a:endParaRPr lang="en-US" altLang="zh-TW" sz="1800" b="0" dirty="0">
              <a:latin typeface="Courier New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delete Cur</a:t>
            </a:r>
            <a:r>
              <a:rPr lang="en-US" altLang="zh-TW" b="0" dirty="0" smtClean="0">
                <a:latin typeface="Courier New" pitchFamily="49" charset="0"/>
                <a:ea typeface="新細明體" pitchFamily="18" charset="-120"/>
              </a:rPr>
              <a:t>;</a:t>
            </a: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4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CIRCULAR LINKED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circular linked list,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last node contains a pointer to the first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list.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traversing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circular linked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list, we can begin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traverse the list in forward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direction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until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we reach the same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node 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where we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started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305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5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381000"/>
            <a:ext cx="8763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Node After a Given Node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401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495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cur=start; </a:t>
            </a:r>
            <a:endParaRPr lang="en-US" dirty="0"/>
          </a:p>
          <a:p>
            <a:r>
              <a:rPr lang="en-US" b="1" dirty="0"/>
              <a:t>      while </a:t>
            </a:r>
            <a:r>
              <a:rPr lang="en-US" dirty="0" smtClean="0"/>
              <a:t>(pre-&gt;</a:t>
            </a:r>
            <a:r>
              <a:rPr lang="en-US" dirty="0"/>
              <a:t>data!= </a:t>
            </a:r>
            <a:r>
              <a:rPr lang="en-US" dirty="0" err="1"/>
              <a:t>sp_val</a:t>
            </a:r>
            <a:r>
              <a:rPr lang="en-US" dirty="0"/>
              <a:t>) </a:t>
            </a:r>
          </a:p>
          <a:p>
            <a:r>
              <a:rPr lang="en-US" dirty="0"/>
              <a:t>           { pre=cur; cur=cur-&gt;next; } </a:t>
            </a:r>
          </a:p>
          <a:p>
            <a:r>
              <a:rPr lang="en-US" dirty="0" smtClean="0"/>
              <a:t>   pre-&gt;next=cur-&gt;next;</a:t>
            </a:r>
          </a:p>
          <a:p>
            <a:r>
              <a:rPr lang="en-US" dirty="0"/>
              <a:t> </a:t>
            </a:r>
            <a:r>
              <a:rPr lang="en-US" dirty="0" smtClean="0"/>
              <a:t>  (cur-&gt;next)-&gt;</a:t>
            </a:r>
            <a:r>
              <a:rPr lang="en-US" dirty="0" err="1" smtClean="0"/>
              <a:t>prev</a:t>
            </a:r>
            <a:r>
              <a:rPr lang="en-US" dirty="0" smtClean="0"/>
              <a:t>=pre;   </a:t>
            </a:r>
          </a:p>
          <a:p>
            <a:r>
              <a:rPr lang="en-US" dirty="0" smtClean="0"/>
              <a:t>delete  Cur;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Node Before a Given Node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Doubly Linked List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95400"/>
            <a:ext cx="89439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Practice Activity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Implement Doubly Linked list by writing functions for all possible operations in doubly  linked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966820"/>
              </p:ext>
            </p:extLst>
          </p:nvPr>
        </p:nvGraphicFramePr>
        <p:xfrm>
          <a:off x="838200" y="1066800"/>
          <a:ext cx="8153400" cy="4905587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  <a:gridCol w="2038350"/>
              </a:tblGrid>
              <a:tr h="661359">
                <a:tc>
                  <a:txBody>
                    <a:bodyPr/>
                    <a:lstStyle/>
                    <a:p>
                      <a:pPr algn="ctr"/>
                      <a:r>
                        <a:rPr lang="en-IN" sz="3600" b="0" dirty="0" smtClean="0">
                          <a:effectLst/>
                        </a:rPr>
                        <a:t>List</a:t>
                      </a:r>
                      <a:r>
                        <a:rPr lang="en-IN" sz="3600" b="0" baseline="0" dirty="0" smtClean="0">
                          <a:effectLst/>
                        </a:rPr>
                        <a:t> Type</a:t>
                      </a:r>
                      <a:endParaRPr lang="en-IN" sz="3600" b="0" dirty="0">
                        <a:effectLst/>
                      </a:endParaRP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3600" b="0" dirty="0">
                          <a:effectLst/>
                        </a:rPr>
                        <a:t>Time Complexity</a:t>
                      </a: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49083">
                <a:tc>
                  <a:txBody>
                    <a:bodyPr/>
                    <a:lstStyle/>
                    <a:p>
                      <a:pPr algn="ctr"/>
                      <a:endParaRPr lang="en-IN" sz="3600" b="0">
                        <a:effectLst/>
                      </a:endParaRP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3600" b="0" dirty="0">
                          <a:effectLst/>
                        </a:rPr>
                        <a:t>Worst</a:t>
                      </a: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2106">
                <a:tc>
                  <a:txBody>
                    <a:bodyPr/>
                    <a:lstStyle/>
                    <a:p>
                      <a:pPr algn="ctr"/>
                      <a:endParaRPr lang="en-IN" sz="700" b="0">
                        <a:effectLst/>
                      </a:endParaRP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effectLst/>
                        </a:rPr>
                        <a:t>Search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endParaRPr lang="en-IN" sz="2400" b="0" dirty="0">
                        <a:effectLst/>
                      </a:endParaRP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effectLst/>
                        </a:rPr>
                        <a:t>Insertion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endParaRPr lang="en-IN" sz="2400" b="0" dirty="0">
                        <a:effectLst/>
                      </a:endParaRP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effectLst/>
                        </a:rPr>
                        <a:t>Deletion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endParaRPr lang="en-IN" sz="2400" b="0" dirty="0">
                        <a:effectLst/>
                      </a:endParaRPr>
                    </a:p>
                  </a:txBody>
                  <a:tcPr marL="11148" marR="11148" marT="11148" marB="1114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687125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444444"/>
                          </a:solidFill>
                          <a:effectLst/>
                        </a:rPr>
                        <a:t>Singly-Linked List</a:t>
                      </a:r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9326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444444"/>
                          </a:solidFill>
                          <a:effectLst/>
                        </a:rPr>
                        <a:t>Doubly-Linked List</a:t>
                      </a:r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3262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>
                          <a:effectLst/>
                        </a:rPr>
                        <a:t>Circular Linked List</a:t>
                      </a:r>
                      <a:endParaRPr lang="en-IN" sz="2400" dirty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</a:txBody>
                  <a:tcPr marL="35673" marR="35673" marT="17836" marB="178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52400"/>
            <a:ext cx="6248400" cy="593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  <a:cs typeface="Arial" pitchFamily="34" charset="0"/>
              </a:rPr>
              <a:t>Complexity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  <a:cs typeface="Arial" pitchFamily="34" charset="0"/>
              </a:rPr>
              <a:t> Analysis of Linked List Operations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Helvetica Neue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 a New Node in a Circular Linked List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The new node is inserted at the beginning of the circular linked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Case 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The new node is inserted at the end of the circular linked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Case 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insertion In the middle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the Beginning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insert a Node at beginning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first Node is the Head for any Linked 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new Linked List is instantiated, it just has the Head, which is Null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Else, the Head holds the pointer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 of the 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we want to add any Node at the front, we must make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head point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newly  added node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Next pointer of the newly added Node, must point to the previous Head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whether it be NULL(in case of new List) or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pointer to the first Node of the 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previous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Node pointed by Head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now the second Node of Linked List, because the new Node is added at the front.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2971800" cy="3200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dirty="0" smtClean="0"/>
              <a:t>class  Node</a:t>
            </a:r>
            <a:endParaRPr lang="en-US" dirty="0"/>
          </a:p>
          <a:p>
            <a:pPr marL="0" indent="0" fontAlgn="t">
              <a:buNone/>
            </a:pPr>
            <a:r>
              <a:rPr lang="en-US" dirty="0"/>
              <a:t>{</a:t>
            </a:r>
          </a:p>
          <a:p>
            <a:pPr marL="0" indent="0" fontAlgn="t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info;</a:t>
            </a:r>
          </a:p>
          <a:p>
            <a:pPr marL="0" indent="0" fontAlgn="t">
              <a:buNone/>
            </a:pPr>
            <a:r>
              <a:rPr lang="en-US" dirty="0" smtClean="0"/>
              <a:t>     Node </a:t>
            </a:r>
            <a:r>
              <a:rPr lang="en-US" dirty="0"/>
              <a:t>*next;</a:t>
            </a:r>
          </a:p>
          <a:p>
            <a:pPr marL="0" indent="0" fontAlgn="t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457200"/>
            <a:ext cx="3733800" cy="55927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buFont typeface="Arial" pitchFamily="34" charset="0"/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circular_llist</a:t>
            </a:r>
            <a:endParaRPr lang="en-US" dirty="0" smtClean="0"/>
          </a:p>
          <a:p>
            <a:pPr marL="0" indent="0" fontAlgn="t"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marL="0" indent="0" fontAlgn="t">
              <a:buFont typeface="Arial" pitchFamily="34" charset="0"/>
              <a:buNone/>
            </a:pPr>
            <a:r>
              <a:rPr lang="en-US" dirty="0" smtClean="0"/>
              <a:t>    public:</a:t>
            </a:r>
          </a:p>
          <a:p>
            <a:pPr marL="0" indent="0" fontAlgn="t">
              <a:buFont typeface="Arial" pitchFamily="34" charset="0"/>
              <a:buNone/>
            </a:pPr>
            <a:r>
              <a:rPr lang="en-US" dirty="0" smtClean="0"/>
              <a:t>    Node *last;</a:t>
            </a:r>
          </a:p>
          <a:p>
            <a:pPr marL="0" indent="0" fontAlgn="t"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circular_llist</a:t>
            </a:r>
            <a:r>
              <a:rPr lang="en-US" dirty="0" smtClean="0"/>
              <a:t>()</a:t>
            </a:r>
          </a:p>
          <a:p>
            <a:pPr marL="0" indent="0" fontAlgn="t">
              <a:buFont typeface="Arial" pitchFamily="34" charset="0"/>
              <a:buNone/>
            </a:pPr>
            <a:r>
              <a:rPr lang="en-US" dirty="0" smtClean="0"/>
              <a:t>      {last = NULL;}</a:t>
            </a:r>
          </a:p>
          <a:p>
            <a:pPr marL="0" indent="0" fontAlgn="t">
              <a:buFont typeface="Arial" pitchFamily="34" charset="0"/>
              <a:buNone/>
            </a:pPr>
            <a:r>
              <a:rPr lang="en-US" dirty="0" smtClean="0"/>
              <a:t> };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381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257800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2400" dirty="0"/>
              <a:t>void </a:t>
            </a:r>
            <a:r>
              <a:rPr lang="en-US" sz="2400" dirty="0" err="1"/>
              <a:t>circular_llist</a:t>
            </a:r>
            <a:r>
              <a:rPr lang="en-US" sz="2400" dirty="0"/>
              <a:t>::</a:t>
            </a:r>
            <a:r>
              <a:rPr lang="en-US" sz="2400" dirty="0" err="1"/>
              <a:t>add_begin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 fontAlgn="t">
              <a:buNone/>
            </a:pPr>
            <a:r>
              <a:rPr lang="en-US" sz="2400" dirty="0" smtClean="0"/>
              <a:t>{</a:t>
            </a:r>
          </a:p>
          <a:p>
            <a:pPr marL="0" indent="0" fontAlgn="t">
              <a:buNone/>
            </a:pPr>
            <a:r>
              <a:rPr lang="en-US" sz="2400" dirty="0" smtClean="0"/>
              <a:t>    node </a:t>
            </a:r>
            <a:r>
              <a:rPr lang="en-US" sz="2400" dirty="0"/>
              <a:t>*temp = new Node();</a:t>
            </a:r>
          </a:p>
          <a:p>
            <a:pPr marL="0" indent="0" fontAlgn="t">
              <a:buNone/>
            </a:pPr>
            <a:r>
              <a:rPr lang="en-US" sz="2400" dirty="0" smtClean="0"/>
              <a:t>    temp-</a:t>
            </a:r>
            <a:r>
              <a:rPr lang="en-US" sz="2400" dirty="0"/>
              <a:t>&gt;info=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pPr marL="0" indent="0" fontAlgn="t">
              <a:buNone/>
            </a:pPr>
            <a:r>
              <a:rPr lang="en-US" sz="2400" dirty="0" smtClean="0"/>
              <a:t>     if </a:t>
            </a:r>
            <a:r>
              <a:rPr lang="en-US" sz="2400" dirty="0"/>
              <a:t>(last == NULL)</a:t>
            </a:r>
          </a:p>
          <a:p>
            <a:pPr marL="0" indent="0" fontAlgn="t">
              <a:buNone/>
            </a:pPr>
            <a:r>
              <a:rPr lang="en-US" sz="2400" dirty="0" smtClean="0"/>
              <a:t>           {</a:t>
            </a:r>
            <a:endParaRPr lang="en-US" sz="2400" dirty="0"/>
          </a:p>
          <a:p>
            <a:pPr marL="0" indent="0" fontAlgn="t">
              <a:buNone/>
            </a:pPr>
            <a:r>
              <a:rPr lang="en-US" sz="2400" dirty="0" smtClean="0"/>
              <a:t>               last=temp;</a:t>
            </a:r>
          </a:p>
          <a:p>
            <a:pPr marL="0" indent="0" fontAlgn="t">
              <a:buNone/>
            </a:pPr>
            <a:r>
              <a:rPr lang="en-US" sz="2400" dirty="0" smtClean="0"/>
              <a:t>               temp-&gt;next=last;</a:t>
            </a:r>
            <a:endParaRPr lang="en-US" sz="2400" dirty="0"/>
          </a:p>
          <a:p>
            <a:pPr marL="0" indent="0" fontAlgn="t">
              <a:buNone/>
            </a:pPr>
            <a:r>
              <a:rPr lang="en-US" sz="2400" dirty="0" smtClean="0"/>
              <a:t>           }</a:t>
            </a:r>
          </a:p>
          <a:p>
            <a:pPr marL="0" indent="0" fontAlgn="t">
              <a:buNone/>
            </a:pPr>
            <a:r>
              <a:rPr lang="en-US" sz="2400" dirty="0" smtClean="0"/>
              <a:t>     else</a:t>
            </a:r>
          </a:p>
          <a:p>
            <a:pPr marL="0" indent="0" fontAlgn="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{</a:t>
            </a:r>
            <a:endParaRPr lang="en-US" sz="2400" dirty="0"/>
          </a:p>
          <a:p>
            <a:pPr marL="0" indent="0" fontAlgn="t">
              <a:buNone/>
            </a:pPr>
            <a:r>
              <a:rPr lang="en-US" sz="2400" dirty="0" smtClean="0"/>
              <a:t>              temp-</a:t>
            </a:r>
            <a:r>
              <a:rPr lang="en-US" sz="2400" dirty="0"/>
              <a:t>&gt;next = </a:t>
            </a:r>
            <a:r>
              <a:rPr lang="en-US" sz="2400" dirty="0" smtClean="0"/>
              <a:t>last;</a:t>
            </a:r>
            <a:endParaRPr lang="en-US" sz="2400" dirty="0"/>
          </a:p>
          <a:p>
            <a:pPr marL="0" indent="0" fontAlgn="t">
              <a:buNone/>
            </a:pPr>
            <a:r>
              <a:rPr lang="en-US" sz="2400" dirty="0" smtClean="0"/>
              <a:t>              last </a:t>
            </a:r>
            <a:r>
              <a:rPr lang="en-US" sz="2400" dirty="0"/>
              <a:t>= temp;</a:t>
            </a:r>
          </a:p>
          <a:p>
            <a:pPr marL="0" indent="0" fontAlgn="t">
              <a:buNone/>
            </a:pPr>
            <a:r>
              <a:rPr lang="en-US" sz="2400" dirty="0" smtClean="0"/>
              <a:t>          }</a:t>
            </a:r>
            <a:endParaRPr lang="en-US" sz="2400" dirty="0"/>
          </a:p>
          <a:p>
            <a:pPr marL="0" indent="0" fontAlgn="t">
              <a:buNone/>
            </a:pP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54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324600" cy="381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Algorithm- Comparison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953000" cy="5257800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1800" dirty="0"/>
              <a:t>void </a:t>
            </a:r>
            <a:r>
              <a:rPr lang="en-US" sz="1800" dirty="0" err="1"/>
              <a:t>circular_llist</a:t>
            </a:r>
            <a:r>
              <a:rPr lang="en-US" sz="1800" dirty="0"/>
              <a:t>::</a:t>
            </a:r>
            <a:r>
              <a:rPr lang="en-US" sz="1800" dirty="0" err="1"/>
              <a:t>add_begin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 fontAlgn="t">
              <a:buNone/>
            </a:pPr>
            <a:r>
              <a:rPr lang="en-US" sz="1800" dirty="0" smtClean="0"/>
              <a:t>{</a:t>
            </a:r>
          </a:p>
          <a:p>
            <a:pPr marL="0" indent="0" fontAlgn="t">
              <a:buNone/>
            </a:pPr>
            <a:r>
              <a:rPr lang="en-US" sz="1800" dirty="0" smtClean="0"/>
              <a:t>    node </a:t>
            </a:r>
            <a:r>
              <a:rPr lang="en-US" sz="1800" dirty="0"/>
              <a:t>*temp = new Node();</a:t>
            </a:r>
          </a:p>
          <a:p>
            <a:pPr marL="0" indent="0" fontAlgn="t">
              <a:buNone/>
            </a:pPr>
            <a:r>
              <a:rPr lang="en-US" sz="1800" dirty="0" smtClean="0"/>
              <a:t>    temp-</a:t>
            </a:r>
            <a:r>
              <a:rPr lang="en-US" sz="1800" dirty="0"/>
              <a:t>&gt;info=</a:t>
            </a:r>
            <a:r>
              <a:rPr lang="en-US" sz="1800" dirty="0" err="1"/>
              <a:t>val</a:t>
            </a:r>
            <a:r>
              <a:rPr lang="en-US" sz="1800" dirty="0"/>
              <a:t>;</a:t>
            </a:r>
          </a:p>
          <a:p>
            <a:pPr marL="0" indent="0" fontAlgn="t">
              <a:buNone/>
            </a:pPr>
            <a:r>
              <a:rPr lang="en-US" sz="1800" dirty="0" smtClean="0"/>
              <a:t>     if </a:t>
            </a:r>
            <a:r>
              <a:rPr lang="en-US" sz="1800" dirty="0"/>
              <a:t>(last == NULL)</a:t>
            </a:r>
          </a:p>
          <a:p>
            <a:pPr marL="0" indent="0" fontAlgn="t">
              <a:buNone/>
            </a:pPr>
            <a:r>
              <a:rPr lang="en-US" sz="1800" dirty="0" smtClean="0"/>
              <a:t>           {</a:t>
            </a:r>
            <a:endParaRPr lang="en-US" sz="1800" dirty="0"/>
          </a:p>
          <a:p>
            <a:pPr marL="0" indent="0" fontAlgn="t">
              <a:buNone/>
            </a:pPr>
            <a:r>
              <a:rPr lang="en-US" sz="1800" dirty="0" smtClean="0"/>
              <a:t>               last=temp;</a:t>
            </a:r>
          </a:p>
          <a:p>
            <a:pPr marL="0" indent="0" fontAlgn="t">
              <a:buNone/>
            </a:pPr>
            <a:r>
              <a:rPr lang="en-US" sz="1800" dirty="0" smtClean="0"/>
              <a:t>               temp-&gt;next=last;</a:t>
            </a:r>
            <a:endParaRPr lang="en-US" sz="1800" dirty="0"/>
          </a:p>
          <a:p>
            <a:pPr marL="0" indent="0" fontAlgn="t">
              <a:buNone/>
            </a:pPr>
            <a:r>
              <a:rPr lang="en-US" sz="1800" dirty="0" smtClean="0"/>
              <a:t>           }</a:t>
            </a:r>
          </a:p>
          <a:p>
            <a:pPr marL="0" indent="0" fontAlgn="t">
              <a:buNone/>
            </a:pPr>
            <a:r>
              <a:rPr lang="en-US" sz="1800" dirty="0" smtClean="0"/>
              <a:t>     else</a:t>
            </a:r>
          </a:p>
          <a:p>
            <a:pPr marL="0" indent="0" fontAlgn="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{</a:t>
            </a:r>
            <a:endParaRPr lang="en-US" sz="1800" dirty="0"/>
          </a:p>
          <a:p>
            <a:pPr marL="0" indent="0" fontAlgn="t">
              <a:buNone/>
            </a:pPr>
            <a:r>
              <a:rPr lang="en-US" sz="1800" dirty="0" smtClean="0"/>
              <a:t>              temp-</a:t>
            </a:r>
            <a:r>
              <a:rPr lang="en-US" sz="1800" dirty="0"/>
              <a:t>&gt;next = </a:t>
            </a:r>
            <a:r>
              <a:rPr lang="en-US" sz="1800" dirty="0" smtClean="0"/>
              <a:t>last;</a:t>
            </a:r>
            <a:endParaRPr lang="en-US" sz="1800" dirty="0"/>
          </a:p>
          <a:p>
            <a:pPr marL="0" indent="0" fontAlgn="t">
              <a:buNone/>
            </a:pPr>
            <a:r>
              <a:rPr lang="en-US" sz="1800" dirty="0" smtClean="0"/>
              <a:t>              last </a:t>
            </a:r>
            <a:r>
              <a:rPr lang="en-US" sz="1800" dirty="0"/>
              <a:t>= temp;</a:t>
            </a:r>
          </a:p>
          <a:p>
            <a:pPr marL="0" indent="0" fontAlgn="t">
              <a:buNone/>
            </a:pPr>
            <a:r>
              <a:rPr lang="en-US" sz="1800" dirty="0" smtClean="0"/>
              <a:t>          }</a:t>
            </a:r>
            <a:endParaRPr lang="en-US" sz="1800" dirty="0"/>
          </a:p>
          <a:p>
            <a:pPr marL="0" indent="0" fontAlgn="t">
              <a:buNone/>
            </a:pPr>
            <a:r>
              <a:rPr lang="en-US" sz="1800" dirty="0"/>
              <a:t>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1703" y="1981200"/>
            <a:ext cx="3352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insert_beg</a:t>
            </a:r>
            <a:r>
              <a:rPr lang="en-US" sz="1800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{ node *temp=</a:t>
            </a:r>
            <a:r>
              <a:rPr lang="en-US" sz="1800" b="1" dirty="0" smtClean="0"/>
              <a:t>new</a:t>
            </a:r>
            <a:r>
              <a:rPr lang="en-US" sz="1800" dirty="0" smtClean="0"/>
              <a:t> node;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temp-&gt;info=</a:t>
            </a:r>
            <a:r>
              <a:rPr lang="en-US" sz="1800" dirty="0" err="1" smtClean="0"/>
              <a:t>val</a:t>
            </a:r>
            <a:r>
              <a:rPr lang="en-US" sz="1800" dirty="0" smtClean="0"/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If(head==NULL)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{ 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head=temp;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temp-&gt;next=NULL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else{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temp-&gt;next=head;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            head=temp;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  }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0" y="1295400"/>
            <a:ext cx="1981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914400"/>
            <a:ext cx="1981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Circular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ea typeface="新細明體" pitchFamily="18" charset="-120"/>
              </a:rPr>
              <a:t>Insert between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Pre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Cur </a:t>
            </a:r>
          </a:p>
          <a:p>
            <a:pPr marL="0" indent="0" algn="ctr">
              <a:buNone/>
            </a:pPr>
            <a:r>
              <a:rPr lang="en-US" altLang="zh-TW" dirty="0" smtClean="0">
                <a:ea typeface="新細明體" pitchFamily="18" charset="-120"/>
              </a:rPr>
              <a:t>of </a:t>
            </a:r>
            <a:r>
              <a:rPr lang="en-US" altLang="zh-TW" dirty="0">
                <a:ea typeface="新細明體" pitchFamily="18" charset="-120"/>
              </a:rPr>
              <a:t>a Circular Linked </a:t>
            </a:r>
            <a:r>
              <a:rPr lang="en-US" altLang="zh-TW" dirty="0" smtClean="0">
                <a:ea typeface="新細明體" pitchFamily="18" charset="-120"/>
              </a:rPr>
              <a:t>List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>
            <a:off x="24384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3810000" y="5105400"/>
            <a:ext cx="457200" cy="6858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26" name="Line 22"/>
          <p:cNvSpPr>
            <a:spLocks noChangeShapeType="1"/>
          </p:cNvSpPr>
          <p:nvPr/>
        </p:nvSpPr>
        <p:spPr bwMode="auto">
          <a:xfrm flipV="1">
            <a:off x="5257800" y="5105400"/>
            <a:ext cx="327025" cy="5334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6477000" y="5105400"/>
            <a:ext cx="403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3124200" y="57150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Prev</a:t>
            </a:r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V="1">
            <a:off x="3429000" y="51816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1134" name="AutoShape 30"/>
          <p:cNvCxnSpPr>
            <a:cxnSpLocks noChangeShapeType="1"/>
          </p:cNvCxnSpPr>
          <p:nvPr/>
        </p:nvCxnSpPr>
        <p:spPr bwMode="auto">
          <a:xfrm flipH="1">
            <a:off x="1524000" y="5105400"/>
            <a:ext cx="6335713" cy="1588"/>
          </a:xfrm>
          <a:prstGeom prst="bentConnector5">
            <a:avLst>
              <a:gd name="adj1" fmla="val -6440"/>
              <a:gd name="adj2" fmla="val -87300000"/>
              <a:gd name="adj3" fmla="val 103606"/>
            </a:avLst>
          </a:prstGeom>
          <a:noFill/>
          <a:ln w="3175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4419600" y="63246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New</a:t>
            </a:r>
          </a:p>
        </p:txBody>
      </p:sp>
      <p:sp>
        <p:nvSpPr>
          <p:cNvPr id="431136" name="Line 32"/>
          <p:cNvSpPr>
            <a:spLocks noChangeShapeType="1"/>
          </p:cNvSpPr>
          <p:nvPr/>
        </p:nvSpPr>
        <p:spPr bwMode="auto">
          <a:xfrm flipV="1">
            <a:off x="4724400" y="5881688"/>
            <a:ext cx="0" cy="5508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8" name="Rectangle 34"/>
          <p:cNvSpPr>
            <a:spLocks noChangeArrowheads="1"/>
          </p:cNvSpPr>
          <p:nvPr/>
        </p:nvSpPr>
        <p:spPr bwMode="auto">
          <a:xfrm>
            <a:off x="2611169" y="2514600"/>
            <a:ext cx="4572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New-&gt;next = Cur;</a:t>
            </a:r>
          </a:p>
          <a:p>
            <a:pPr marL="342900" indent="-342900" algn="l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Prev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-&gt;next = New;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</a:t>
            </a:r>
            <a:endParaRPr lang="zh-TW" altLang="en-US" sz="24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7010400" y="5715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 dirty="0" smtClean="0">
                <a:latin typeface="Arial" charset="0"/>
                <a:ea typeface="新細明體" pitchFamily="18" charset="-120"/>
              </a:rPr>
              <a:t>Last</a:t>
            </a:r>
            <a:endParaRPr lang="en-US" altLang="zh-TW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431140" name="Line 36"/>
          <p:cNvSpPr>
            <a:spLocks noChangeShapeType="1"/>
          </p:cNvSpPr>
          <p:nvPr/>
        </p:nvSpPr>
        <p:spPr bwMode="auto">
          <a:xfrm flipV="1">
            <a:off x="7315200" y="51816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5791200" y="5715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Cur</a:t>
            </a:r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 flipV="1">
            <a:off x="6096000" y="5181600"/>
            <a:ext cx="0" cy="550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45" name="Line 41"/>
          <p:cNvSpPr>
            <a:spLocks noChangeShapeType="1"/>
          </p:cNvSpPr>
          <p:nvPr/>
        </p:nvSpPr>
        <p:spPr bwMode="auto">
          <a:xfrm>
            <a:off x="3810000" y="4876800"/>
            <a:ext cx="1752600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48" name="Group 44"/>
          <p:cNvGrpSpPr>
            <a:grpSpLocks/>
          </p:cNvGrpSpPr>
          <p:nvPr/>
        </p:nvGrpSpPr>
        <p:grpSpPr bwMode="auto">
          <a:xfrm>
            <a:off x="1524000" y="4800600"/>
            <a:ext cx="990600" cy="381000"/>
            <a:chOff x="1060" y="2584"/>
            <a:chExt cx="445" cy="304"/>
          </a:xfrm>
        </p:grpSpPr>
        <p:sp>
          <p:nvSpPr>
            <p:cNvPr id="431149" name="Rectangle 45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10</a:t>
              </a:r>
            </a:p>
          </p:txBody>
        </p:sp>
        <p:sp>
          <p:nvSpPr>
            <p:cNvPr id="431150" name="Rectangle 46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51" name="Group 47"/>
          <p:cNvGrpSpPr>
            <a:grpSpLocks/>
          </p:cNvGrpSpPr>
          <p:nvPr/>
        </p:nvGrpSpPr>
        <p:grpSpPr bwMode="auto">
          <a:xfrm>
            <a:off x="5562600" y="4800600"/>
            <a:ext cx="990600" cy="381000"/>
            <a:chOff x="1060" y="2584"/>
            <a:chExt cx="445" cy="304"/>
          </a:xfrm>
        </p:grpSpPr>
        <p:sp>
          <p:nvSpPr>
            <p:cNvPr id="431152" name="Rectangle 48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55</a:t>
              </a:r>
            </a:p>
          </p:txBody>
        </p:sp>
        <p:sp>
          <p:nvSpPr>
            <p:cNvPr id="431153" name="Rectangle 49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54" name="Group 50"/>
          <p:cNvGrpSpPr>
            <a:grpSpLocks/>
          </p:cNvGrpSpPr>
          <p:nvPr/>
        </p:nvGrpSpPr>
        <p:grpSpPr bwMode="auto">
          <a:xfrm>
            <a:off x="2819400" y="4800600"/>
            <a:ext cx="990600" cy="381000"/>
            <a:chOff x="1060" y="2584"/>
            <a:chExt cx="445" cy="304"/>
          </a:xfrm>
        </p:grpSpPr>
        <p:sp>
          <p:nvSpPr>
            <p:cNvPr id="431155" name="Rectangle 51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20</a:t>
              </a:r>
            </a:p>
          </p:txBody>
        </p:sp>
        <p:sp>
          <p:nvSpPr>
            <p:cNvPr id="431156" name="Rectangle 52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57" name="Group 53"/>
          <p:cNvGrpSpPr>
            <a:grpSpLocks/>
          </p:cNvGrpSpPr>
          <p:nvPr/>
        </p:nvGrpSpPr>
        <p:grpSpPr bwMode="auto">
          <a:xfrm>
            <a:off x="4267200" y="5486400"/>
            <a:ext cx="990600" cy="381000"/>
            <a:chOff x="1060" y="2584"/>
            <a:chExt cx="445" cy="304"/>
          </a:xfrm>
        </p:grpSpPr>
        <p:sp>
          <p:nvSpPr>
            <p:cNvPr id="431158" name="Rectangle 54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40</a:t>
              </a:r>
            </a:p>
          </p:txBody>
        </p:sp>
        <p:sp>
          <p:nvSpPr>
            <p:cNvPr id="431159" name="Rectangle 55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60" name="Group 56"/>
          <p:cNvGrpSpPr>
            <a:grpSpLocks/>
          </p:cNvGrpSpPr>
          <p:nvPr/>
        </p:nvGrpSpPr>
        <p:grpSpPr bwMode="auto">
          <a:xfrm>
            <a:off x="6858000" y="4800600"/>
            <a:ext cx="990600" cy="381000"/>
            <a:chOff x="1060" y="2584"/>
            <a:chExt cx="445" cy="304"/>
          </a:xfrm>
        </p:grpSpPr>
        <p:sp>
          <p:nvSpPr>
            <p:cNvPr id="431161" name="Rectangle 57"/>
            <p:cNvSpPr>
              <a:spLocks noChangeArrowheads="1"/>
            </p:cNvSpPr>
            <p:nvPr/>
          </p:nvSpPr>
          <p:spPr bwMode="auto">
            <a:xfrm>
              <a:off x="1060" y="2584"/>
              <a:ext cx="297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rgbClr val="800080"/>
                  </a:solidFill>
                  <a:latin typeface="Times New Roman" pitchFamily="18" charset="0"/>
                  <a:ea typeface="新細明體" pitchFamily="18" charset="-120"/>
                </a:rPr>
                <a:t>70</a:t>
              </a:r>
            </a:p>
          </p:txBody>
        </p:sp>
        <p:sp>
          <p:nvSpPr>
            <p:cNvPr id="431162" name="Rectangle 58"/>
            <p:cNvSpPr>
              <a:spLocks noChangeArrowheads="1"/>
            </p:cNvSpPr>
            <p:nvPr/>
          </p:nvSpPr>
          <p:spPr bwMode="auto">
            <a:xfrm>
              <a:off x="1357" y="2584"/>
              <a:ext cx="148" cy="30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Middle of Circular Linked List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1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1307</Words>
  <Application>Microsoft Office PowerPoint</Application>
  <PresentationFormat>On-screen Show (4:3)</PresentationFormat>
  <Paragraphs>301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Circular &amp; Doubly  Linked List</vt:lpstr>
      <vt:lpstr>Circular Linked List</vt:lpstr>
      <vt:lpstr>CIRCULAR LINKED LIST</vt:lpstr>
      <vt:lpstr>Inserting a New Node in a Circular Linked List</vt:lpstr>
      <vt:lpstr>Insertion at the Beginning </vt:lpstr>
      <vt:lpstr>PowerPoint Presentation</vt:lpstr>
      <vt:lpstr>Algorithm</vt:lpstr>
      <vt:lpstr>Algorithm- Comparison</vt:lpstr>
      <vt:lpstr>Insertion at the Middle of Circular Linked List </vt:lpstr>
      <vt:lpstr>Insertion at the Last of Circular Linked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 Linked List</vt:lpstr>
      <vt:lpstr>Doubly Linked List</vt:lpstr>
      <vt:lpstr>PowerPoint Presentation</vt:lpstr>
      <vt:lpstr>Inserting a New Node in a  Doubly Linked List</vt:lpstr>
      <vt:lpstr>Inserting a Node at the Beginning  </vt:lpstr>
      <vt:lpstr>Inserting a Node at the End   </vt:lpstr>
      <vt:lpstr>Inserting a Node After a Given Node </vt:lpstr>
      <vt:lpstr>Inserting a Node Before a Given Node  in a Doubly Linked List</vt:lpstr>
      <vt:lpstr>Deleting a Node  from a Doubly Linked List</vt:lpstr>
      <vt:lpstr>Deleting a Node  from a Doubly Linked List</vt:lpstr>
      <vt:lpstr>Deleting the First Node </vt:lpstr>
      <vt:lpstr>Deleting the Last Node </vt:lpstr>
      <vt:lpstr>Deleting the Node After a Given Node </vt:lpstr>
      <vt:lpstr>Deleting the Node Before a Given Node  in a Doubly Linked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win 8.1</dc:creator>
  <cp:lastModifiedBy>ASHISH SETH</cp:lastModifiedBy>
  <cp:revision>73</cp:revision>
  <dcterms:created xsi:type="dcterms:W3CDTF">2018-10-13T05:36:44Z</dcterms:created>
  <dcterms:modified xsi:type="dcterms:W3CDTF">2020-10-25T13:36:03Z</dcterms:modified>
</cp:coreProperties>
</file>