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1" r:id="rId4"/>
    <p:sldId id="278" r:id="rId5"/>
    <p:sldId id="279" r:id="rId6"/>
    <p:sldId id="280" r:id="rId7"/>
    <p:sldId id="281" r:id="rId8"/>
    <p:sldId id="258" r:id="rId9"/>
    <p:sldId id="268" r:id="rId10"/>
    <p:sldId id="265" r:id="rId11"/>
    <p:sldId id="269" r:id="rId12"/>
    <p:sldId id="270" r:id="rId13"/>
    <p:sldId id="276" r:id="rId14"/>
    <p:sldId id="271" r:id="rId15"/>
    <p:sldId id="272" r:id="rId16"/>
    <p:sldId id="273" r:id="rId17"/>
    <p:sldId id="274" r:id="rId18"/>
    <p:sldId id="277" r:id="rId19"/>
    <p:sldId id="275" r:id="rId20"/>
    <p:sldId id="262" r:id="rId21"/>
    <p:sldId id="263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3CFE6-E881-4C9D-8ECD-7FFF7845877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E484F-A11F-47DA-BC49-BB950ADD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2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6B7B5A-E016-4CFD-8132-29EDC2AA373E}" type="slidenum">
              <a:rPr lang="en-GB"/>
              <a:pPr/>
              <a:t>14</a:t>
            </a:fld>
            <a:endParaRPr lang="en-GB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3"/>
            <a:ext cx="5485805" cy="41154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33A1ED-6CCD-4244-995F-F03F900F01F2}" type="slidenum">
              <a:rPr lang="en-GB"/>
              <a:pPr/>
              <a:t>15</a:t>
            </a:fld>
            <a:endParaRPr lang="en-GB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3"/>
            <a:ext cx="5485805" cy="41154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4E2E8B-9404-465E-A066-973F2F663BC1}" type="slidenum">
              <a:rPr lang="en-GB"/>
              <a:pPr/>
              <a:t>16</a:t>
            </a:fld>
            <a:endParaRPr lang="en-GB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3"/>
            <a:ext cx="5485805" cy="41154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884D1E-1427-448C-8AE1-702D5437D731}" type="slidenum">
              <a:rPr lang="en-GB"/>
              <a:pPr/>
              <a:t>17</a:t>
            </a:fld>
            <a:endParaRPr lang="en-GB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3"/>
            <a:ext cx="5485805" cy="41154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884D1E-1427-448C-8AE1-702D5437D731}" type="slidenum">
              <a:rPr lang="en-GB"/>
              <a:pPr/>
              <a:t>18</a:t>
            </a:fld>
            <a:endParaRPr lang="en-GB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3"/>
            <a:ext cx="5485805" cy="41154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4CF976-65E7-4767-8D37-1B82C7D09A0E}" type="slidenum">
              <a:rPr lang="en-GB"/>
              <a:pPr/>
              <a:t>19</a:t>
            </a:fld>
            <a:endParaRPr lang="en-GB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3"/>
            <a:ext cx="5485805" cy="41154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FD8-291C-4AAE-BC6A-0E775CDBDC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B72-A38B-4E6C-8FB1-FFAB2AC7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7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FD8-291C-4AAE-BC6A-0E775CDBDC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B72-A38B-4E6C-8FB1-FFAB2AC7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2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FD8-291C-4AAE-BC6A-0E775CDBDC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B72-A38B-4E6C-8FB1-FFAB2AC7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2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FD8-291C-4AAE-BC6A-0E775CDBDC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B72-A38B-4E6C-8FB1-FFAB2AC7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0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FD8-291C-4AAE-BC6A-0E775CDBDC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B72-A38B-4E6C-8FB1-FFAB2AC7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2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FD8-291C-4AAE-BC6A-0E775CDBDC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B72-A38B-4E6C-8FB1-FFAB2AC7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FD8-291C-4AAE-BC6A-0E775CDBDC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B72-A38B-4E6C-8FB1-FFAB2AC7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9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FD8-291C-4AAE-BC6A-0E775CDBDC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B72-A38B-4E6C-8FB1-FFAB2AC7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5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FD8-291C-4AAE-BC6A-0E775CDBDC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B72-A38B-4E6C-8FB1-FFAB2AC7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6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FD8-291C-4AAE-BC6A-0E775CDBDC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B72-A38B-4E6C-8FB1-FFAB2AC7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4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FD8-291C-4AAE-BC6A-0E775CDBDC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DB72-A38B-4E6C-8FB1-FFAB2AC7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7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ECFD8-291C-4AAE-BC6A-0E775CDBDC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8DB72-A38B-4E6C-8FB1-FFAB2AC7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1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Queues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Array Implementation </a:t>
            </a:r>
            <a:r>
              <a:rPr lang="en-US" dirty="0" smtClean="0"/>
              <a:t>-</a:t>
            </a:r>
            <a:r>
              <a:rPr lang="en-US" dirty="0" err="1" smtClean="0"/>
              <a:t>Enqueue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799"/>
            <a:ext cx="7543800" cy="4954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914400"/>
            <a:ext cx="88392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/>
              <a:t>When an item is </a:t>
            </a:r>
            <a:r>
              <a:rPr lang="en-GB" sz="2000" dirty="0" smtClean="0"/>
              <a:t>inserted into the </a:t>
            </a:r>
            <a:r>
              <a:rPr lang="en-GB" sz="2000" dirty="0"/>
              <a:t>queue, it always </a:t>
            </a:r>
            <a:r>
              <a:rPr lang="en-GB" sz="2000" dirty="0" smtClean="0"/>
              <a:t>goes at the end (rear). </a:t>
            </a:r>
          </a:p>
          <a:p>
            <a:pPr algn="ctr"/>
            <a:r>
              <a:rPr lang="en-GB" sz="2000" dirty="0" smtClean="0"/>
              <a:t>This </a:t>
            </a:r>
            <a:r>
              <a:rPr lang="en-GB" sz="2000" dirty="0"/>
              <a:t>a </a:t>
            </a:r>
            <a:r>
              <a:rPr lang="en-GB" sz="2000" b="1" u="sng" dirty="0" err="1" smtClean="0">
                <a:solidFill>
                  <a:srgbClr val="FF8000"/>
                </a:solidFill>
              </a:rPr>
              <a:t>enqueue</a:t>
            </a:r>
            <a:r>
              <a:rPr lang="en-GB" sz="2000" dirty="0" smtClean="0"/>
              <a:t> </a:t>
            </a:r>
            <a:r>
              <a:rPr lang="en-GB" sz="2000" dirty="0"/>
              <a:t>operation.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711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3976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LINKED REPRESENTATION OF QUEUEs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476625"/>
            <a:ext cx="43815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6200" y="866775"/>
            <a:ext cx="4724400" cy="2609850"/>
            <a:chOff x="152400" y="990600"/>
            <a:chExt cx="4724400" cy="26098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990600"/>
              <a:ext cx="4572000" cy="2609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52400" y="990600"/>
              <a:ext cx="47244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err="1" smtClean="0">
                  <a:solidFill>
                    <a:schemeClr val="tx1"/>
                  </a:solidFill>
                </a:rPr>
                <a:t>Enqueue</a:t>
              </a:r>
              <a:r>
                <a:rPr lang="en-US" sz="3600" dirty="0">
                  <a:solidFill>
                    <a:schemeClr val="tx1"/>
                  </a:solidFill>
                </a:rPr>
                <a:t>:</a:t>
              </a:r>
            </a:p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5778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Dequeue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46482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4152900"/>
            <a:ext cx="49053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7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u="sng" dirty="0"/>
              <a:t>Circular Queue</a:t>
            </a:r>
            <a:br>
              <a:rPr lang="en-GB" b="1" u="sng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2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r>
              <a:rPr lang="en-GB" sz="1200">
                <a:solidFill>
                  <a:srgbClr val="898989"/>
                </a:solidFill>
                <a:latin typeface="Calibri" pitchFamily="32" charset="0"/>
              </a:rPr>
              <a:t>09/10/08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endParaRPr lang="en-US" sz="1200">
              <a:solidFill>
                <a:srgbClr val="898989"/>
              </a:solidFill>
              <a:latin typeface="Calibri" pitchFamily="32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fld id="{EE951EA8-CC90-4F83-BBED-60332822D415}" type="slidenum">
              <a:rPr lang="en-GB" sz="1200">
                <a:solidFill>
                  <a:srgbClr val="898989"/>
                </a:solidFill>
                <a:latin typeface="Calibri" pitchFamily="32" charset="0"/>
              </a:rPr>
              <a:pPr algn="r">
                <a:lnSpc>
                  <a:spcPct val="100000"/>
                </a:lnSpc>
                <a:buClr>
                  <a:srgbClr val="898989"/>
                </a:buClr>
                <a:buFont typeface="Calibri" pitchFamily="32" charset="0"/>
                <a:buNone/>
              </a:pPr>
              <a:t>14</a:t>
            </a:fld>
            <a:endParaRPr lang="en-GB" sz="1200">
              <a:solidFill>
                <a:srgbClr val="898989"/>
              </a:solidFill>
              <a:latin typeface="Calibri" pitchFamily="32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34950" y="158750"/>
            <a:ext cx="8534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b="1" u="sng"/>
              <a:t>Drawback of Linear Queue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04800" y="436563"/>
            <a:ext cx="8763000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GB"/>
              <a:t> Once the queue is full, even though few elements from the front are deleted and</a:t>
            </a:r>
          </a:p>
          <a:p>
            <a:pPr>
              <a:lnSpc>
                <a:spcPct val="150000"/>
              </a:lnSpc>
            </a:pPr>
            <a:r>
              <a:rPr lang="en-GB"/>
              <a:t>   some occupied space is relieved, it is not possible to add anymore new elements,  </a:t>
            </a:r>
          </a:p>
          <a:p>
            <a:pPr>
              <a:lnSpc>
                <a:spcPct val="150000"/>
              </a:lnSpc>
            </a:pPr>
            <a:r>
              <a:rPr lang="en-GB"/>
              <a:t>   as the rear has already reached the Queue’s rear most position.  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04800" y="1981200"/>
            <a:ext cx="3276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000" b="1" u="sng" dirty="0"/>
              <a:t>Circular Queue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04800" y="2209800"/>
            <a:ext cx="82296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200000"/>
              </a:lnSpc>
              <a:buFont typeface="Arial" charset="0"/>
              <a:buChar char="•"/>
            </a:pPr>
            <a:r>
              <a:rPr lang="en-GB"/>
              <a:t> This queue is not linear but circular.</a:t>
            </a:r>
          </a:p>
          <a:p>
            <a:pPr>
              <a:lnSpc>
                <a:spcPct val="200000"/>
              </a:lnSpc>
              <a:buFont typeface="Arial" charset="0"/>
              <a:buChar char="•"/>
            </a:pPr>
            <a:r>
              <a:rPr lang="en-GB"/>
              <a:t> Its structure can be like the following figure:</a:t>
            </a:r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590800"/>
            <a:ext cx="2895600" cy="18288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5486400" y="4572000"/>
            <a:ext cx="3429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Figure: Circular Queue  having </a:t>
            </a:r>
          </a:p>
          <a:p>
            <a:pPr>
              <a:lnSpc>
                <a:spcPct val="100000"/>
              </a:lnSpc>
            </a:pPr>
            <a:r>
              <a:rPr lang="en-GB"/>
              <a:t>             Rear = 5 and Front = 0  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04800" y="3206750"/>
            <a:ext cx="5056188" cy="28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just">
              <a:lnSpc>
                <a:spcPct val="200000"/>
              </a:lnSpc>
              <a:buFont typeface="Arial" charset="0"/>
              <a:buChar char="•"/>
            </a:pPr>
            <a:r>
              <a:rPr lang="en-GB" dirty="0"/>
              <a:t> In circular queue, once the </a:t>
            </a:r>
            <a:r>
              <a:rPr lang="en-GB" b="1" dirty="0"/>
              <a:t>Queue is full </a:t>
            </a:r>
            <a:r>
              <a:rPr lang="en-GB" dirty="0"/>
              <a:t>the</a:t>
            </a:r>
          </a:p>
          <a:p>
            <a:pPr algn="just">
              <a:lnSpc>
                <a:spcPct val="200000"/>
              </a:lnSpc>
            </a:pPr>
            <a:r>
              <a:rPr lang="en-GB" dirty="0"/>
              <a:t>  "First" </a:t>
            </a:r>
            <a:r>
              <a:rPr lang="en-GB" dirty="0" smtClean="0"/>
              <a:t>index </a:t>
            </a:r>
            <a:r>
              <a:rPr lang="en-GB" dirty="0"/>
              <a:t>of the Queue becomes the </a:t>
            </a:r>
          </a:p>
          <a:p>
            <a:pPr algn="just">
              <a:lnSpc>
                <a:spcPct val="200000"/>
              </a:lnSpc>
            </a:pPr>
            <a:r>
              <a:rPr lang="en-GB" dirty="0"/>
              <a:t>  "Rear" most </a:t>
            </a:r>
            <a:r>
              <a:rPr lang="en-GB" dirty="0" smtClean="0"/>
              <a:t>index, </a:t>
            </a:r>
            <a:r>
              <a:rPr lang="en-GB" dirty="0"/>
              <a:t>if and only if the "Front" </a:t>
            </a:r>
            <a:r>
              <a:rPr lang="en-GB" dirty="0" smtClean="0"/>
              <a:t>element has </a:t>
            </a:r>
            <a:r>
              <a:rPr lang="en-GB" dirty="0"/>
              <a:t>moved forward. otherwise it will </a:t>
            </a:r>
            <a:r>
              <a:rPr lang="en-GB" dirty="0" smtClean="0"/>
              <a:t> be  </a:t>
            </a:r>
            <a:r>
              <a:rPr lang="en-GB" dirty="0"/>
              <a:t>a "Queue overflow" state.</a:t>
            </a:r>
          </a:p>
        </p:txBody>
      </p:sp>
    </p:spTree>
    <p:extLst>
      <p:ext uri="{BB962C8B-B14F-4D97-AF65-F5344CB8AC3E}">
        <p14:creationId xmlns:p14="http://schemas.microsoft.com/office/powerpoint/2010/main" val="9596897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r>
              <a:rPr lang="en-GB" sz="1200">
                <a:solidFill>
                  <a:srgbClr val="898989"/>
                </a:solidFill>
                <a:latin typeface="Calibri" pitchFamily="32" charset="0"/>
              </a:rPr>
              <a:t>09/10/08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endParaRPr lang="en-US" sz="1200">
              <a:solidFill>
                <a:srgbClr val="898989"/>
              </a:solidFill>
              <a:latin typeface="Calibri" pitchFamily="32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fld id="{41638AD9-D525-406D-990D-41D38C492C99}" type="slidenum">
              <a:rPr lang="en-GB" sz="1200">
                <a:solidFill>
                  <a:srgbClr val="898989"/>
                </a:solidFill>
                <a:latin typeface="Calibri" pitchFamily="32" charset="0"/>
              </a:rPr>
              <a:pPr algn="r">
                <a:lnSpc>
                  <a:spcPct val="100000"/>
                </a:lnSpc>
                <a:buClr>
                  <a:srgbClr val="898989"/>
                </a:buClr>
                <a:buFont typeface="Calibri" pitchFamily="32" charset="0"/>
                <a:buNone/>
              </a:pPr>
              <a:t>15</a:t>
            </a:fld>
            <a:endParaRPr lang="en-GB" sz="1200">
              <a:solidFill>
                <a:srgbClr val="898989"/>
              </a:solidFill>
              <a:latin typeface="Calibri" pitchFamily="32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76225" y="84138"/>
            <a:ext cx="84582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sz="2000" b="1" u="sng" dirty="0">
                <a:cs typeface="Arial" charset="0"/>
              </a:rPr>
              <a:t>Algorithms for Insert </a:t>
            </a:r>
            <a:r>
              <a:rPr lang="en-GB" sz="2000" b="1" u="sng" dirty="0" smtClean="0">
                <a:cs typeface="Arial" charset="0"/>
              </a:rPr>
              <a:t>Operations </a:t>
            </a:r>
            <a:r>
              <a:rPr lang="en-GB" sz="2000" b="1" u="sng" dirty="0">
                <a:cs typeface="Arial" charset="0"/>
              </a:rPr>
              <a:t>in Circular Queue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90513" y="457200"/>
            <a:ext cx="8534400" cy="5911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GB" b="1" u="sng" dirty="0">
                <a:cs typeface="Arial" charset="0"/>
              </a:rPr>
              <a:t>For Insert Operation</a:t>
            </a:r>
          </a:p>
          <a:p>
            <a:pPr algn="just">
              <a:lnSpc>
                <a:spcPct val="150000"/>
              </a:lnSpc>
            </a:pPr>
            <a:r>
              <a:rPr lang="en-GB" u="sng" dirty="0">
                <a:cs typeface="Arial" charset="0"/>
              </a:rPr>
              <a:t>Insert-Circular-Q(</a:t>
            </a:r>
            <a:r>
              <a:rPr lang="en-GB" u="sng" dirty="0" err="1">
                <a:cs typeface="Arial" charset="0"/>
              </a:rPr>
              <a:t>CQueue</a:t>
            </a:r>
            <a:r>
              <a:rPr lang="en-GB" u="sng" dirty="0">
                <a:cs typeface="Arial" charset="0"/>
              </a:rPr>
              <a:t>, Rear, Front, N, Item)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cs typeface="Arial" charset="0"/>
              </a:rPr>
              <a:t>Here, </a:t>
            </a:r>
            <a:r>
              <a:rPr lang="en-GB" b="1" dirty="0" err="1">
                <a:cs typeface="Arial" charset="0"/>
              </a:rPr>
              <a:t>CQueue</a:t>
            </a:r>
            <a:r>
              <a:rPr lang="en-GB" dirty="0">
                <a:cs typeface="Arial" charset="0"/>
              </a:rPr>
              <a:t> is a circular </a:t>
            </a:r>
            <a:r>
              <a:rPr lang="en-GB" dirty="0" smtClean="0">
                <a:cs typeface="Arial" charset="0"/>
              </a:rPr>
              <a:t>queue. </a:t>
            </a:r>
          </a:p>
          <a:p>
            <a:pPr algn="just">
              <a:lnSpc>
                <a:spcPct val="150000"/>
              </a:lnSpc>
            </a:pPr>
            <a:r>
              <a:rPr lang="en-GB" b="1" dirty="0" smtClean="0">
                <a:cs typeface="Arial" charset="0"/>
              </a:rPr>
              <a:t>Rear </a:t>
            </a:r>
            <a:r>
              <a:rPr lang="en-GB" dirty="0">
                <a:cs typeface="Arial" charset="0"/>
              </a:rPr>
              <a:t>represents the location in which the data element is to be inserted and </a:t>
            </a:r>
            <a:endParaRPr lang="en-GB" dirty="0" smtClean="0">
              <a:cs typeface="Arial" charset="0"/>
            </a:endParaRPr>
          </a:p>
          <a:p>
            <a:pPr algn="just">
              <a:lnSpc>
                <a:spcPct val="150000"/>
              </a:lnSpc>
            </a:pPr>
            <a:r>
              <a:rPr lang="en-GB" b="1" dirty="0" smtClean="0">
                <a:cs typeface="Arial" charset="0"/>
              </a:rPr>
              <a:t>Front</a:t>
            </a:r>
            <a:r>
              <a:rPr lang="en-GB" dirty="0" smtClean="0">
                <a:cs typeface="Arial" charset="0"/>
              </a:rPr>
              <a:t> </a:t>
            </a:r>
            <a:r>
              <a:rPr lang="en-GB" dirty="0">
                <a:cs typeface="Arial" charset="0"/>
              </a:rPr>
              <a:t>represents the location from which the data element is to be removed.  </a:t>
            </a:r>
            <a:endParaRPr lang="en-GB" dirty="0" smtClean="0">
              <a:cs typeface="Arial" charset="0"/>
            </a:endParaRPr>
          </a:p>
          <a:p>
            <a:pPr algn="just">
              <a:lnSpc>
                <a:spcPct val="150000"/>
              </a:lnSpc>
            </a:pPr>
            <a:r>
              <a:rPr lang="en-GB" b="1" dirty="0" smtClean="0">
                <a:cs typeface="Arial" charset="0"/>
              </a:rPr>
              <a:t>N </a:t>
            </a:r>
            <a:r>
              <a:rPr lang="en-GB" b="1" dirty="0">
                <a:cs typeface="Arial" charset="0"/>
              </a:rPr>
              <a:t>is the maximum size </a:t>
            </a:r>
            <a:r>
              <a:rPr lang="en-GB" dirty="0">
                <a:cs typeface="Arial" charset="0"/>
              </a:rPr>
              <a:t>of </a:t>
            </a:r>
            <a:r>
              <a:rPr lang="en-GB" dirty="0" err="1">
                <a:cs typeface="Arial" charset="0"/>
              </a:rPr>
              <a:t>CQueue</a:t>
            </a:r>
            <a:r>
              <a:rPr lang="en-GB" dirty="0">
                <a:cs typeface="Arial" charset="0"/>
              </a:rPr>
              <a:t> </a:t>
            </a:r>
            <a:r>
              <a:rPr lang="en-GB" dirty="0" smtClean="0">
                <a:cs typeface="Arial" charset="0"/>
              </a:rPr>
              <a:t>and </a:t>
            </a:r>
          </a:p>
          <a:p>
            <a:pPr algn="just">
              <a:lnSpc>
                <a:spcPct val="150000"/>
              </a:lnSpc>
            </a:pPr>
            <a:r>
              <a:rPr lang="en-GB" b="1" dirty="0" smtClean="0">
                <a:cs typeface="Arial" charset="0"/>
              </a:rPr>
              <a:t>Item </a:t>
            </a:r>
            <a:r>
              <a:rPr lang="en-GB" dirty="0">
                <a:cs typeface="Arial" charset="0"/>
              </a:rPr>
              <a:t>is the new item to be added. </a:t>
            </a:r>
            <a:endParaRPr lang="en-GB" dirty="0" smtClean="0">
              <a:cs typeface="Arial" charset="0"/>
            </a:endParaRPr>
          </a:p>
          <a:p>
            <a:pPr algn="just">
              <a:lnSpc>
                <a:spcPct val="150000"/>
              </a:lnSpc>
            </a:pPr>
            <a:r>
              <a:rPr lang="en-GB" dirty="0" err="1" smtClean="0">
                <a:cs typeface="Arial" charset="0"/>
              </a:rPr>
              <a:t>Initailly</a:t>
            </a:r>
            <a:r>
              <a:rPr lang="en-GB" dirty="0" smtClean="0">
                <a:cs typeface="Arial" charset="0"/>
              </a:rPr>
              <a:t> </a:t>
            </a:r>
            <a:r>
              <a:rPr lang="en-GB" dirty="0">
                <a:cs typeface="Arial" charset="0"/>
              </a:rPr>
              <a:t>Rear = </a:t>
            </a:r>
            <a:r>
              <a:rPr lang="en-GB" dirty="0" smtClean="0">
                <a:cs typeface="Arial" charset="0"/>
              </a:rPr>
              <a:t>-1 </a:t>
            </a:r>
            <a:r>
              <a:rPr lang="en-GB" dirty="0">
                <a:cs typeface="Arial" charset="0"/>
              </a:rPr>
              <a:t>and Front = </a:t>
            </a:r>
            <a:r>
              <a:rPr lang="en-GB" dirty="0" smtClean="0">
                <a:cs typeface="Arial" charset="0"/>
              </a:rPr>
              <a:t>-1.</a:t>
            </a:r>
            <a:endParaRPr lang="en-GB" dirty="0"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cs typeface="Arial" charset="0"/>
              </a:rPr>
              <a:t>1.  If Front = </a:t>
            </a:r>
            <a:r>
              <a:rPr lang="en-GB" dirty="0" smtClean="0">
                <a:cs typeface="Arial" charset="0"/>
              </a:rPr>
              <a:t>-1 </a:t>
            </a:r>
            <a:r>
              <a:rPr lang="en-GB" dirty="0">
                <a:cs typeface="Arial" charset="0"/>
              </a:rPr>
              <a:t>and Rear = </a:t>
            </a:r>
            <a:r>
              <a:rPr lang="en-GB" dirty="0" smtClean="0">
                <a:cs typeface="Arial" charset="0"/>
              </a:rPr>
              <a:t>-1 </a:t>
            </a:r>
            <a:r>
              <a:rPr lang="en-GB" dirty="0">
                <a:cs typeface="Arial" charset="0"/>
              </a:rPr>
              <a:t>then Set Front </a:t>
            </a:r>
            <a:r>
              <a:rPr lang="en-GB" dirty="0" smtClean="0">
                <a:cs typeface="Arial" charset="0"/>
              </a:rPr>
              <a:t>:=0 </a:t>
            </a:r>
            <a:r>
              <a:rPr lang="en-GB" dirty="0">
                <a:cs typeface="Arial" charset="0"/>
              </a:rPr>
              <a:t>and go to step 4.</a:t>
            </a:r>
          </a:p>
          <a:p>
            <a:pPr>
              <a:lnSpc>
                <a:spcPct val="150000"/>
              </a:lnSpc>
            </a:pPr>
            <a:r>
              <a:rPr lang="en-GB" dirty="0">
                <a:cs typeface="Arial" charset="0"/>
              </a:rPr>
              <a:t>2.  If  Front </a:t>
            </a:r>
            <a:r>
              <a:rPr lang="en-GB" dirty="0" smtClean="0">
                <a:cs typeface="Arial" charset="0"/>
              </a:rPr>
              <a:t>=0 </a:t>
            </a:r>
            <a:r>
              <a:rPr lang="en-GB" dirty="0">
                <a:cs typeface="Arial" charset="0"/>
              </a:rPr>
              <a:t>and Rear = </a:t>
            </a:r>
            <a:r>
              <a:rPr lang="en-GB" dirty="0" smtClean="0">
                <a:cs typeface="Arial" charset="0"/>
              </a:rPr>
              <a:t>N-1 </a:t>
            </a:r>
            <a:r>
              <a:rPr lang="en-GB" dirty="0">
                <a:cs typeface="Arial" charset="0"/>
              </a:rPr>
              <a:t>or Front = Rear + 1 </a:t>
            </a:r>
          </a:p>
          <a:p>
            <a:pPr>
              <a:lnSpc>
                <a:spcPct val="150000"/>
              </a:lnSpc>
            </a:pPr>
            <a:r>
              <a:rPr lang="en-GB" dirty="0">
                <a:cs typeface="Arial" charset="0"/>
              </a:rPr>
              <a:t>            then Print: “Circular Queue Overflow” and Return.</a:t>
            </a:r>
          </a:p>
          <a:p>
            <a:pPr>
              <a:lnSpc>
                <a:spcPct val="150000"/>
              </a:lnSpc>
            </a:pPr>
            <a:r>
              <a:rPr lang="en-GB" dirty="0">
                <a:cs typeface="Arial" charset="0"/>
              </a:rPr>
              <a:t>3.  If Rear = </a:t>
            </a:r>
            <a:r>
              <a:rPr lang="en-GB" dirty="0" smtClean="0">
                <a:cs typeface="Arial" charset="0"/>
              </a:rPr>
              <a:t>N -1  </a:t>
            </a:r>
            <a:r>
              <a:rPr lang="en-GB" dirty="0">
                <a:cs typeface="Arial" charset="0"/>
              </a:rPr>
              <a:t>then Set Rear := </a:t>
            </a:r>
            <a:r>
              <a:rPr lang="en-GB" dirty="0" smtClean="0">
                <a:cs typeface="Arial" charset="0"/>
              </a:rPr>
              <a:t>0 </a:t>
            </a:r>
            <a:r>
              <a:rPr lang="en-GB" dirty="0">
                <a:cs typeface="Arial" charset="0"/>
              </a:rPr>
              <a:t>and go to step </a:t>
            </a:r>
            <a:r>
              <a:rPr lang="en-GB" dirty="0" smtClean="0">
                <a:cs typeface="Arial" charset="0"/>
              </a:rPr>
              <a:t>4.</a:t>
            </a:r>
            <a:endParaRPr lang="en-GB" dirty="0"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cs typeface="Arial" charset="0"/>
              </a:rPr>
              <a:t>4. </a:t>
            </a:r>
            <a:r>
              <a:rPr lang="en-GB" dirty="0" smtClean="0">
                <a:cs typeface="Arial" charset="0"/>
              </a:rPr>
              <a:t> </a:t>
            </a:r>
            <a:r>
              <a:rPr lang="en-GB" dirty="0">
                <a:cs typeface="Arial" charset="0"/>
              </a:rPr>
              <a:t>Set </a:t>
            </a:r>
            <a:r>
              <a:rPr lang="en-GB" dirty="0" err="1">
                <a:cs typeface="Arial" charset="0"/>
              </a:rPr>
              <a:t>CQueue</a:t>
            </a:r>
            <a:r>
              <a:rPr lang="en-GB" dirty="0">
                <a:cs typeface="Arial" charset="0"/>
              </a:rPr>
              <a:t> [Rear] := Item</a:t>
            </a:r>
            <a:r>
              <a:rPr lang="en-GB" dirty="0" smtClean="0">
                <a:cs typeface="Arial" charset="0"/>
              </a:rPr>
              <a:t>. </a:t>
            </a:r>
            <a:r>
              <a:rPr lang="en-GB" dirty="0">
                <a:cs typeface="Arial" charset="0"/>
              </a:rPr>
              <a:t>and Rear</a:t>
            </a:r>
            <a:r>
              <a:rPr lang="en-GB" dirty="0" smtClean="0">
                <a:cs typeface="Arial" charset="0"/>
              </a:rPr>
              <a:t>:=Rear + 1 </a:t>
            </a:r>
            <a:endParaRPr lang="en-GB" dirty="0"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cs typeface="Arial" charset="0"/>
              </a:rPr>
              <a:t>5</a:t>
            </a:r>
            <a:r>
              <a:rPr lang="en-GB" dirty="0" smtClean="0">
                <a:cs typeface="Arial" charset="0"/>
              </a:rPr>
              <a:t>.  </a:t>
            </a:r>
            <a:r>
              <a:rPr lang="en-GB" dirty="0">
                <a:cs typeface="Arial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9116923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r>
              <a:rPr lang="en-GB" sz="1200">
                <a:solidFill>
                  <a:srgbClr val="898989"/>
                </a:solidFill>
                <a:latin typeface="Calibri" pitchFamily="32" charset="0"/>
              </a:rPr>
              <a:t>09/10/08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endParaRPr lang="en-US" sz="1200">
              <a:solidFill>
                <a:srgbClr val="898989"/>
              </a:solidFill>
              <a:latin typeface="Calibri" pitchFamily="32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fld id="{DB1ADA2D-7641-47BC-A48D-0A0810967A7A}" type="slidenum">
              <a:rPr lang="en-GB" sz="1200">
                <a:solidFill>
                  <a:srgbClr val="898989"/>
                </a:solidFill>
                <a:latin typeface="Calibri" pitchFamily="32" charset="0"/>
              </a:rPr>
              <a:pPr algn="r">
                <a:lnSpc>
                  <a:spcPct val="100000"/>
                </a:lnSpc>
                <a:buClr>
                  <a:srgbClr val="898989"/>
                </a:buClr>
                <a:buFont typeface="Calibri" pitchFamily="32" charset="0"/>
                <a:buNone/>
              </a:pPr>
              <a:t>16</a:t>
            </a:fld>
            <a:endParaRPr lang="en-GB" sz="1200">
              <a:solidFill>
                <a:srgbClr val="898989"/>
              </a:solidFill>
              <a:latin typeface="Calibri" pitchFamily="32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77813" y="217488"/>
            <a:ext cx="8458200" cy="639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GB" sz="2000" b="1" u="sng" dirty="0">
                <a:cs typeface="Arial" charset="0"/>
              </a:rPr>
              <a:t>For Delete Operation</a:t>
            </a:r>
          </a:p>
          <a:p>
            <a:pPr>
              <a:lnSpc>
                <a:spcPct val="150000"/>
              </a:lnSpc>
            </a:pPr>
            <a:r>
              <a:rPr lang="en-GB" u="sng" dirty="0">
                <a:cs typeface="Arial" charset="0"/>
              </a:rPr>
              <a:t>Delete-Circular-Q(</a:t>
            </a:r>
            <a:r>
              <a:rPr lang="en-GB" u="sng" dirty="0" err="1">
                <a:cs typeface="Arial" charset="0"/>
              </a:rPr>
              <a:t>CQueue</a:t>
            </a:r>
            <a:r>
              <a:rPr lang="en-GB" u="sng" dirty="0">
                <a:cs typeface="Arial" charset="0"/>
              </a:rPr>
              <a:t>, Front, Rear, Item)</a:t>
            </a:r>
          </a:p>
          <a:p>
            <a:pPr algn="just">
              <a:lnSpc>
                <a:spcPct val="150000"/>
              </a:lnSpc>
            </a:pPr>
            <a:r>
              <a:rPr lang="en-GB" b="1" dirty="0" err="1" smtClean="0">
                <a:cs typeface="Arial" charset="0"/>
              </a:rPr>
              <a:t>CQueue</a:t>
            </a:r>
            <a:r>
              <a:rPr lang="en-GB" dirty="0" smtClean="0">
                <a:cs typeface="Arial" charset="0"/>
              </a:rPr>
              <a:t> </a:t>
            </a:r>
            <a:r>
              <a:rPr lang="en-GB" dirty="0">
                <a:cs typeface="Arial" charset="0"/>
              </a:rPr>
              <a:t>is the place where data are stored. </a:t>
            </a:r>
            <a:endParaRPr lang="en-GB" dirty="0" smtClean="0">
              <a:cs typeface="Arial" charset="0"/>
            </a:endParaRPr>
          </a:p>
          <a:p>
            <a:pPr algn="just">
              <a:lnSpc>
                <a:spcPct val="150000"/>
              </a:lnSpc>
            </a:pPr>
            <a:r>
              <a:rPr lang="en-GB" b="1" dirty="0" smtClean="0">
                <a:cs typeface="Arial" charset="0"/>
              </a:rPr>
              <a:t>Rear</a:t>
            </a:r>
            <a:r>
              <a:rPr lang="en-GB" dirty="0" smtClean="0">
                <a:cs typeface="Arial" charset="0"/>
              </a:rPr>
              <a:t> </a:t>
            </a:r>
            <a:r>
              <a:rPr lang="en-GB" dirty="0">
                <a:cs typeface="Arial" charset="0"/>
              </a:rPr>
              <a:t>represents the location in which the data element is to be inserted and </a:t>
            </a:r>
            <a:endParaRPr lang="en-GB" dirty="0" smtClean="0">
              <a:cs typeface="Arial" charset="0"/>
            </a:endParaRPr>
          </a:p>
          <a:p>
            <a:pPr algn="just">
              <a:lnSpc>
                <a:spcPct val="150000"/>
              </a:lnSpc>
            </a:pPr>
            <a:r>
              <a:rPr lang="en-GB" b="1" dirty="0" smtClean="0">
                <a:cs typeface="Arial" charset="0"/>
              </a:rPr>
              <a:t>Front</a:t>
            </a:r>
            <a:r>
              <a:rPr lang="en-GB" dirty="0" smtClean="0">
                <a:cs typeface="Arial" charset="0"/>
              </a:rPr>
              <a:t> </a:t>
            </a:r>
            <a:r>
              <a:rPr lang="en-GB" dirty="0">
                <a:cs typeface="Arial" charset="0"/>
              </a:rPr>
              <a:t>represents the location from which the data element is to be removed. Front element is assigned to </a:t>
            </a:r>
            <a:r>
              <a:rPr lang="en-GB" b="1" dirty="0">
                <a:cs typeface="Arial" charset="0"/>
              </a:rPr>
              <a:t>Item</a:t>
            </a:r>
            <a:r>
              <a:rPr lang="en-GB" dirty="0">
                <a:cs typeface="Arial" charset="0"/>
              </a:rPr>
              <a:t>. </a:t>
            </a:r>
            <a:endParaRPr lang="en-GB" dirty="0" smtClean="0">
              <a:cs typeface="Arial" charset="0"/>
            </a:endParaRPr>
          </a:p>
          <a:p>
            <a:pPr algn="just">
              <a:lnSpc>
                <a:spcPct val="150000"/>
              </a:lnSpc>
            </a:pPr>
            <a:r>
              <a:rPr lang="en-GB" dirty="0" smtClean="0">
                <a:cs typeface="Arial" charset="0"/>
              </a:rPr>
              <a:t>Initially</a:t>
            </a:r>
            <a:r>
              <a:rPr lang="en-GB" dirty="0">
                <a:cs typeface="Arial" charset="0"/>
              </a:rPr>
              <a:t>, Front = </a:t>
            </a:r>
            <a:r>
              <a:rPr lang="en-GB" dirty="0" smtClean="0">
                <a:cs typeface="Arial" charset="0"/>
              </a:rPr>
              <a:t>-1.</a:t>
            </a:r>
            <a:endParaRPr lang="en-GB" dirty="0">
              <a:cs typeface="Arial" charset="0"/>
            </a:endParaRPr>
          </a:p>
          <a:p>
            <a:pPr algn="just">
              <a:lnSpc>
                <a:spcPct val="150000"/>
              </a:lnSpc>
            </a:pPr>
            <a:r>
              <a:rPr lang="en-GB" sz="800" dirty="0">
                <a:cs typeface="Arial" charset="0"/>
              </a:rPr>
              <a:t> </a:t>
            </a:r>
            <a:r>
              <a:rPr lang="en-GB" sz="800" dirty="0" smtClean="0">
                <a:cs typeface="Arial" charset="0"/>
              </a:rPr>
              <a:t> 						</a:t>
            </a:r>
            <a:r>
              <a:rPr lang="en-GB" sz="1400" dirty="0" smtClean="0">
                <a:cs typeface="Arial" charset="0"/>
              </a:rPr>
              <a:t>*..Delete without Insertion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 smtClean="0"/>
              <a:t>If Front = -1 		then Print: “</a:t>
            </a:r>
            <a:r>
              <a:rPr lang="en-GB" dirty="0" smtClean="0">
                <a:cs typeface="Arial" charset="0"/>
              </a:rPr>
              <a:t>Circular Queue Underflow” and Return</a:t>
            </a:r>
            <a:r>
              <a:rPr lang="en-GB" sz="1400" dirty="0" smtClean="0">
                <a:cs typeface="Arial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 smtClean="0"/>
              <a:t>Set </a:t>
            </a:r>
            <a:r>
              <a:rPr lang="en-GB" dirty="0"/>
              <a:t>Item := </a:t>
            </a:r>
            <a:r>
              <a:rPr lang="en-GB" dirty="0" err="1"/>
              <a:t>CQueue</a:t>
            </a:r>
            <a:r>
              <a:rPr lang="en-GB" dirty="0"/>
              <a:t> [Front]</a:t>
            </a:r>
          </a:p>
          <a:p>
            <a:pPr>
              <a:lnSpc>
                <a:spcPct val="150000"/>
              </a:lnSpc>
            </a:pPr>
            <a:r>
              <a:rPr lang="en-GB" dirty="0"/>
              <a:t>3</a:t>
            </a:r>
            <a:r>
              <a:rPr lang="en-GB" dirty="0" smtClean="0"/>
              <a:t>.  </a:t>
            </a:r>
            <a:r>
              <a:rPr lang="en-GB" dirty="0"/>
              <a:t>If Front = </a:t>
            </a:r>
            <a:r>
              <a:rPr lang="en-GB" dirty="0" smtClean="0"/>
              <a:t>N – 1	 	then </a:t>
            </a:r>
            <a:r>
              <a:rPr lang="en-GB" dirty="0"/>
              <a:t>Set Front = </a:t>
            </a:r>
            <a:r>
              <a:rPr lang="en-GB" dirty="0" smtClean="0"/>
              <a:t>0 </a:t>
            </a:r>
            <a:r>
              <a:rPr lang="en-GB" dirty="0"/>
              <a:t>and Return.</a:t>
            </a:r>
          </a:p>
          <a:p>
            <a:pPr>
              <a:lnSpc>
                <a:spcPct val="150000"/>
              </a:lnSpc>
            </a:pPr>
            <a:r>
              <a:rPr lang="en-GB" dirty="0"/>
              <a:t>4</a:t>
            </a:r>
            <a:r>
              <a:rPr lang="en-GB" dirty="0" smtClean="0"/>
              <a:t>.  </a:t>
            </a:r>
            <a:r>
              <a:rPr lang="en-GB" dirty="0"/>
              <a:t>If Front = Rear </a:t>
            </a:r>
            <a:r>
              <a:rPr lang="en-GB" dirty="0" smtClean="0"/>
              <a:t>		then </a:t>
            </a:r>
            <a:r>
              <a:rPr lang="en-GB" dirty="0"/>
              <a:t>Set Front = </a:t>
            </a:r>
            <a:r>
              <a:rPr lang="en-GB" dirty="0" smtClean="0"/>
              <a:t>Rear </a:t>
            </a:r>
            <a:r>
              <a:rPr lang="en-GB" dirty="0"/>
              <a:t>= </a:t>
            </a:r>
            <a:r>
              <a:rPr lang="en-GB" dirty="0" smtClean="0"/>
              <a:t>-1 </a:t>
            </a:r>
            <a:r>
              <a:rPr lang="en-GB" dirty="0"/>
              <a:t>and Return.</a:t>
            </a:r>
          </a:p>
          <a:p>
            <a:pPr>
              <a:lnSpc>
                <a:spcPct val="150000"/>
              </a:lnSpc>
            </a:pPr>
            <a:r>
              <a:rPr lang="en-GB" dirty="0"/>
              <a:t>5. </a:t>
            </a:r>
            <a:r>
              <a:rPr lang="en-GB" dirty="0" smtClean="0"/>
              <a:t> Set </a:t>
            </a:r>
            <a:r>
              <a:rPr lang="en-GB" dirty="0"/>
              <a:t>Front := Front + 1 </a:t>
            </a:r>
          </a:p>
          <a:p>
            <a:pPr>
              <a:lnSpc>
                <a:spcPct val="150000"/>
              </a:lnSpc>
            </a:pPr>
            <a:r>
              <a:rPr lang="en-GB" dirty="0"/>
              <a:t>6. </a:t>
            </a:r>
            <a:r>
              <a:rPr lang="en-GB" dirty="0" smtClean="0"/>
              <a:t> Return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0737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r>
              <a:rPr lang="en-GB" sz="1200">
                <a:solidFill>
                  <a:srgbClr val="898989"/>
                </a:solidFill>
                <a:latin typeface="Calibri" pitchFamily="32" charset="0"/>
              </a:rPr>
              <a:t>09/10/08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endParaRPr lang="en-US" sz="1200">
              <a:solidFill>
                <a:srgbClr val="898989"/>
              </a:solidFill>
              <a:latin typeface="Calibri" pitchFamily="32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fld id="{C85DE8C4-F802-4D17-BB3C-447B4BD56422}" type="slidenum">
              <a:rPr lang="en-GB" sz="1200">
                <a:solidFill>
                  <a:srgbClr val="898989"/>
                </a:solidFill>
                <a:latin typeface="Calibri" pitchFamily="32" charset="0"/>
              </a:rPr>
              <a:pPr algn="r">
                <a:lnSpc>
                  <a:spcPct val="100000"/>
                </a:lnSpc>
                <a:buClr>
                  <a:srgbClr val="898989"/>
                </a:buClr>
                <a:buFont typeface="Calibri" pitchFamily="32" charset="0"/>
                <a:buNone/>
              </a:pPr>
              <a:t>17</a:t>
            </a:fld>
            <a:endParaRPr lang="en-GB" sz="1200">
              <a:solidFill>
                <a:srgbClr val="898989"/>
              </a:solidFill>
              <a:latin typeface="Calibri" pitchFamily="32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64691" y="228600"/>
            <a:ext cx="336220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b="1" dirty="0" smtClean="0"/>
              <a:t>Example- ENQUEUE</a:t>
            </a:r>
          </a:p>
          <a:p>
            <a:pPr algn="ctr">
              <a:lnSpc>
                <a:spcPct val="100000"/>
              </a:lnSpc>
            </a:pPr>
            <a:r>
              <a:rPr lang="en-GB" b="1" dirty="0" smtClean="0"/>
              <a:t>Circular </a:t>
            </a:r>
            <a:r>
              <a:rPr lang="en-GB" b="1" dirty="0"/>
              <a:t>queue with N = 5</a:t>
            </a:r>
            <a:r>
              <a:rPr lang="en-GB" dirty="0"/>
              <a:t>.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692150" y="2825750"/>
            <a:ext cx="762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  <a:buClr>
                <a:srgbClr val="FF0000"/>
              </a:buClr>
            </a:pPr>
            <a:r>
              <a:rPr lang="en-GB" sz="1200" dirty="0">
                <a:solidFill>
                  <a:srgbClr val="FF0000"/>
                </a:solidFill>
              </a:rPr>
              <a:t>Rear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509109"/>
            <a:ext cx="8001000" cy="5425091"/>
            <a:chOff x="354013" y="574675"/>
            <a:chExt cx="7951787" cy="5635625"/>
          </a:xfrm>
        </p:grpSpPr>
        <p:grpSp>
          <p:nvGrpSpPr>
            <p:cNvPr id="3" name="Group 2"/>
            <p:cNvGrpSpPr/>
            <p:nvPr/>
          </p:nvGrpSpPr>
          <p:grpSpPr>
            <a:xfrm>
              <a:off x="354013" y="574675"/>
              <a:ext cx="7951787" cy="5635625"/>
              <a:chOff x="354013" y="574675"/>
              <a:chExt cx="7951787" cy="5635625"/>
            </a:xfrm>
          </p:grpSpPr>
          <p:pic>
            <p:nvPicPr>
              <p:cNvPr id="11269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363" y="969963"/>
                <a:ext cx="1581150" cy="1485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1270" name="Text Box 6"/>
              <p:cNvSpPr txBox="1">
                <a:spLocks noChangeArrowheads="1"/>
              </p:cNvSpPr>
              <p:nvPr/>
            </p:nvSpPr>
            <p:spPr bwMode="auto">
              <a:xfrm>
                <a:off x="366713" y="574675"/>
                <a:ext cx="3367087" cy="368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GB" dirty="0"/>
                  <a:t>1. Initially, Rear = 0, Front = 0.</a:t>
                </a:r>
              </a:p>
            </p:txBody>
          </p:sp>
          <p:sp>
            <p:nvSpPr>
              <p:cNvPr id="11271" name="Text Box 7"/>
              <p:cNvSpPr txBox="1">
                <a:spLocks noChangeArrowheads="1"/>
              </p:cNvSpPr>
              <p:nvPr/>
            </p:nvSpPr>
            <p:spPr bwMode="auto">
              <a:xfrm>
                <a:off x="354013" y="2500313"/>
                <a:ext cx="3505200" cy="368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GB" dirty="0"/>
                  <a:t>2. Insert 10, Rear = 1, Front = 1.</a:t>
                </a:r>
              </a:p>
            </p:txBody>
          </p:sp>
          <p:pic>
            <p:nvPicPr>
              <p:cNvPr id="11272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4263" y="2854325"/>
                <a:ext cx="1600200" cy="1476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1273" name="Text Box 9"/>
              <p:cNvSpPr txBox="1">
                <a:spLocks noChangeArrowheads="1"/>
              </p:cNvSpPr>
              <p:nvPr/>
            </p:nvSpPr>
            <p:spPr bwMode="auto">
              <a:xfrm>
                <a:off x="381000" y="4314825"/>
                <a:ext cx="3505200" cy="368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GB"/>
                  <a:t>3. Insert 50, Rear = 2, Front = 1.</a:t>
                </a:r>
              </a:p>
            </p:txBody>
          </p:sp>
          <p:pic>
            <p:nvPicPr>
              <p:cNvPr id="11274" name="Picture 10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3475" y="4724400"/>
                <a:ext cx="1609725" cy="1485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1275" name="Text Box 11"/>
              <p:cNvSpPr txBox="1">
                <a:spLocks noChangeArrowheads="1"/>
              </p:cNvSpPr>
              <p:nvPr/>
            </p:nvSpPr>
            <p:spPr bwMode="auto">
              <a:xfrm>
                <a:off x="4405313" y="603250"/>
                <a:ext cx="3900487" cy="368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GB" dirty="0"/>
                  <a:t>4. Insert 20, Rear = 3, Front = 0.</a:t>
                </a:r>
              </a:p>
            </p:txBody>
          </p:sp>
          <p:pic>
            <p:nvPicPr>
              <p:cNvPr id="11276" name="Picture 1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7800" y="969963"/>
                <a:ext cx="1466850" cy="1514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1277" name="Text Box 13"/>
              <p:cNvSpPr txBox="1">
                <a:spLocks noChangeArrowheads="1"/>
              </p:cNvSpPr>
              <p:nvPr/>
            </p:nvSpPr>
            <p:spPr bwMode="auto">
              <a:xfrm>
                <a:off x="4343400" y="2514600"/>
                <a:ext cx="3657600" cy="368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GB"/>
                  <a:t>5. Insert 70, Rear = 4, Front = 1.</a:t>
                </a:r>
              </a:p>
            </p:txBody>
          </p:sp>
          <p:pic>
            <p:nvPicPr>
              <p:cNvPr id="11278" name="Picture 1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7950" y="2895600"/>
                <a:ext cx="1714500" cy="1514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1279" name="Text Box 15"/>
              <p:cNvSpPr txBox="1">
                <a:spLocks noChangeArrowheads="1"/>
              </p:cNvSpPr>
              <p:nvPr/>
            </p:nvSpPr>
            <p:spPr bwMode="auto">
              <a:xfrm>
                <a:off x="4419600" y="4267200"/>
                <a:ext cx="3886200" cy="368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GB" dirty="0"/>
                  <a:t>6. Delete front, Rear = 4, Front = 2.</a:t>
                </a:r>
              </a:p>
            </p:txBody>
          </p:sp>
          <p:pic>
            <p:nvPicPr>
              <p:cNvPr id="11280" name="Picture 16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4150" y="4606925"/>
                <a:ext cx="1676400" cy="1533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1282" name="Text Box 18"/>
            <p:cNvSpPr txBox="1">
              <a:spLocks noChangeArrowheads="1"/>
            </p:cNvSpPr>
            <p:nvPr/>
          </p:nvSpPr>
          <p:spPr bwMode="auto">
            <a:xfrm>
              <a:off x="2438400" y="4724400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 dirty="0">
                  <a:solidFill>
                    <a:srgbClr val="FF0000"/>
                  </a:solidFill>
                </a:rPr>
                <a:t>Rear</a:t>
              </a:r>
            </a:p>
          </p:txBody>
        </p:sp>
        <p:sp>
          <p:nvSpPr>
            <p:cNvPr id="11283" name="Text Box 19"/>
            <p:cNvSpPr txBox="1">
              <a:spLocks noChangeArrowheads="1"/>
            </p:cNvSpPr>
            <p:nvPr/>
          </p:nvSpPr>
          <p:spPr bwMode="auto">
            <a:xfrm>
              <a:off x="6705600" y="1814513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 dirty="0">
                  <a:solidFill>
                    <a:srgbClr val="FF0000"/>
                  </a:solidFill>
                </a:rPr>
                <a:t>Rear</a:t>
              </a:r>
            </a:p>
          </p:txBody>
        </p:sp>
        <p:sp>
          <p:nvSpPr>
            <p:cNvPr id="11284" name="Text Box 20"/>
            <p:cNvSpPr txBox="1">
              <a:spLocks noChangeArrowheads="1"/>
            </p:cNvSpPr>
            <p:nvPr/>
          </p:nvSpPr>
          <p:spPr bwMode="auto">
            <a:xfrm>
              <a:off x="5430838" y="4100513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Rear</a:t>
              </a:r>
            </a:p>
          </p:txBody>
        </p:sp>
        <p:sp>
          <p:nvSpPr>
            <p:cNvPr id="11285" name="Text Box 21"/>
            <p:cNvSpPr txBox="1">
              <a:spLocks noChangeArrowheads="1"/>
            </p:cNvSpPr>
            <p:nvPr/>
          </p:nvSpPr>
          <p:spPr bwMode="auto">
            <a:xfrm>
              <a:off x="5486400" y="5895975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Rear</a:t>
              </a:r>
            </a:p>
          </p:txBody>
        </p:sp>
        <p:sp>
          <p:nvSpPr>
            <p:cNvPr id="11286" name="Text Box 22"/>
            <p:cNvSpPr txBox="1">
              <a:spLocks noChangeArrowheads="1"/>
            </p:cNvSpPr>
            <p:nvPr/>
          </p:nvSpPr>
          <p:spPr bwMode="auto">
            <a:xfrm>
              <a:off x="685800" y="3013075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 dirty="0">
                  <a:solidFill>
                    <a:srgbClr val="FF0000"/>
                  </a:solidFill>
                </a:rPr>
                <a:t>Front</a:t>
              </a:r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auto">
            <a:xfrm>
              <a:off x="838200" y="4676775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 dirty="0">
                  <a:solidFill>
                    <a:srgbClr val="FF0000"/>
                  </a:solidFill>
                </a:rPr>
                <a:t>Front</a:t>
              </a:r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4841875" y="976313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 dirty="0">
                  <a:solidFill>
                    <a:srgbClr val="FF0000"/>
                  </a:solidFill>
                </a:rPr>
                <a:t>Front</a:t>
              </a: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4953000" y="2881313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Front</a:t>
              </a:r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6629400" y="4654550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Front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244991" y="-53772"/>
            <a:ext cx="397520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000" dirty="0" err="1">
                <a:cs typeface="Arial" charset="0"/>
              </a:rPr>
              <a:t>Initailly</a:t>
            </a:r>
            <a:r>
              <a:rPr lang="en-GB" sz="1000" dirty="0">
                <a:cs typeface="Arial" charset="0"/>
              </a:rPr>
              <a:t> Rear = -1 and Front = -1.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cs typeface="Arial" charset="0"/>
              </a:rPr>
              <a:t>1.  If Front = -1 and Rear = -1 then Set Front </a:t>
            </a:r>
            <a:r>
              <a:rPr lang="en-GB" sz="1000" dirty="0" smtClean="0">
                <a:cs typeface="Arial" charset="0"/>
              </a:rPr>
              <a:t>:=0 </a:t>
            </a:r>
            <a:r>
              <a:rPr lang="en-GB" sz="1000" dirty="0">
                <a:cs typeface="Arial" charset="0"/>
              </a:rPr>
              <a:t>and go to step 4.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cs typeface="Arial" charset="0"/>
              </a:rPr>
              <a:t>2.  If  Front =0 and Rear = N-1 or Front = Rear + 1 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cs typeface="Arial" charset="0"/>
              </a:rPr>
              <a:t>            then Print: “Circular Queue Overflow” and Return.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cs typeface="Arial" charset="0"/>
              </a:rPr>
              <a:t>3.  If Rear = N -1  then Set Rear := 0 and go to step 4.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cs typeface="Arial" charset="0"/>
              </a:rPr>
              <a:t>4.  Set </a:t>
            </a:r>
            <a:r>
              <a:rPr lang="en-GB" sz="1000" dirty="0" err="1">
                <a:cs typeface="Arial" charset="0"/>
              </a:rPr>
              <a:t>CQueue</a:t>
            </a:r>
            <a:r>
              <a:rPr lang="en-GB" sz="1000" dirty="0">
                <a:cs typeface="Arial" charset="0"/>
              </a:rPr>
              <a:t> [Rear] := Item</a:t>
            </a:r>
            <a:r>
              <a:rPr lang="en-GB" sz="1000" dirty="0" smtClean="0">
                <a:cs typeface="Arial" charset="0"/>
              </a:rPr>
              <a:t>. </a:t>
            </a:r>
            <a:r>
              <a:rPr lang="en-GB" sz="1000" dirty="0">
                <a:cs typeface="Arial" charset="0"/>
              </a:rPr>
              <a:t>and Rear:=Rear + 1 </a:t>
            </a:r>
          </a:p>
          <a:p>
            <a:pPr>
              <a:lnSpc>
                <a:spcPct val="150000"/>
              </a:lnSpc>
            </a:pPr>
            <a:r>
              <a:rPr lang="en-GB" sz="1000" dirty="0" smtClean="0">
                <a:cs typeface="Arial" charset="0"/>
              </a:rPr>
              <a:t>   5</a:t>
            </a:r>
            <a:r>
              <a:rPr lang="en-GB" sz="1000" dirty="0">
                <a:cs typeface="Arial" charset="0"/>
              </a:rPr>
              <a:t>.  Return</a:t>
            </a:r>
          </a:p>
        </p:txBody>
      </p:sp>
    </p:spTree>
    <p:extLst>
      <p:ext uri="{BB962C8B-B14F-4D97-AF65-F5344CB8AC3E}">
        <p14:creationId xmlns:p14="http://schemas.microsoft.com/office/powerpoint/2010/main" val="38413468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r>
              <a:rPr lang="en-GB" sz="1200">
                <a:solidFill>
                  <a:srgbClr val="898989"/>
                </a:solidFill>
                <a:latin typeface="Calibri" pitchFamily="32" charset="0"/>
              </a:rPr>
              <a:t>09/10/08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endParaRPr lang="en-US" sz="1200">
              <a:solidFill>
                <a:srgbClr val="898989"/>
              </a:solidFill>
              <a:latin typeface="Calibri" pitchFamily="32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fld id="{C85DE8C4-F802-4D17-BB3C-447B4BD56422}" type="slidenum">
              <a:rPr lang="en-GB" sz="1200">
                <a:solidFill>
                  <a:srgbClr val="898989"/>
                </a:solidFill>
                <a:latin typeface="Calibri" pitchFamily="32" charset="0"/>
              </a:rPr>
              <a:pPr algn="r">
                <a:lnSpc>
                  <a:spcPct val="100000"/>
                </a:lnSpc>
                <a:buClr>
                  <a:srgbClr val="898989"/>
                </a:buClr>
                <a:buFont typeface="Calibri" pitchFamily="32" charset="0"/>
                <a:buNone/>
              </a:pPr>
              <a:t>18</a:t>
            </a:fld>
            <a:endParaRPr lang="en-GB" sz="1200">
              <a:solidFill>
                <a:srgbClr val="898989"/>
              </a:solidFill>
              <a:latin typeface="Calibri" pitchFamily="32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64691" y="228600"/>
            <a:ext cx="336220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b="1" dirty="0" smtClean="0"/>
              <a:t>Example- ENQUEUE</a:t>
            </a:r>
          </a:p>
          <a:p>
            <a:pPr algn="ctr">
              <a:lnSpc>
                <a:spcPct val="100000"/>
              </a:lnSpc>
            </a:pPr>
            <a:r>
              <a:rPr lang="en-GB" b="1" dirty="0" smtClean="0"/>
              <a:t>Circular </a:t>
            </a:r>
            <a:r>
              <a:rPr lang="en-GB" b="1" dirty="0"/>
              <a:t>queue with N = 5</a:t>
            </a:r>
            <a:r>
              <a:rPr lang="en-GB" dirty="0"/>
              <a:t>.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692150" y="2825750"/>
            <a:ext cx="762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  <a:buClr>
                <a:srgbClr val="FF0000"/>
              </a:buClr>
            </a:pPr>
            <a:r>
              <a:rPr lang="en-GB" sz="1200" dirty="0">
                <a:solidFill>
                  <a:srgbClr val="FF0000"/>
                </a:solidFill>
              </a:rPr>
              <a:t>Rear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509109"/>
            <a:ext cx="8001000" cy="5425091"/>
            <a:chOff x="354013" y="574675"/>
            <a:chExt cx="7951787" cy="5635625"/>
          </a:xfrm>
        </p:grpSpPr>
        <p:grpSp>
          <p:nvGrpSpPr>
            <p:cNvPr id="3" name="Group 2"/>
            <p:cNvGrpSpPr/>
            <p:nvPr/>
          </p:nvGrpSpPr>
          <p:grpSpPr>
            <a:xfrm>
              <a:off x="354013" y="574675"/>
              <a:ext cx="7951787" cy="5635625"/>
              <a:chOff x="354013" y="574675"/>
              <a:chExt cx="7951787" cy="5635625"/>
            </a:xfrm>
          </p:grpSpPr>
          <p:pic>
            <p:nvPicPr>
              <p:cNvPr id="11269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363" y="969963"/>
                <a:ext cx="1581150" cy="1485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1270" name="Text Box 6"/>
              <p:cNvSpPr txBox="1">
                <a:spLocks noChangeArrowheads="1"/>
              </p:cNvSpPr>
              <p:nvPr/>
            </p:nvSpPr>
            <p:spPr bwMode="auto">
              <a:xfrm>
                <a:off x="366713" y="574675"/>
                <a:ext cx="3367087" cy="3859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GB" dirty="0"/>
                  <a:t>1. Initially, Rear = </a:t>
                </a:r>
                <a:r>
                  <a:rPr lang="en-GB" dirty="0" smtClean="0"/>
                  <a:t>-1, </a:t>
                </a:r>
                <a:r>
                  <a:rPr lang="en-GB" dirty="0"/>
                  <a:t>Front </a:t>
                </a:r>
                <a:r>
                  <a:rPr lang="en-GB" dirty="0" smtClean="0"/>
                  <a:t>=-1</a:t>
                </a:r>
                <a:endParaRPr lang="en-GB" dirty="0"/>
              </a:p>
            </p:txBody>
          </p:sp>
          <p:sp>
            <p:nvSpPr>
              <p:cNvPr id="11271" name="Text Box 7"/>
              <p:cNvSpPr txBox="1">
                <a:spLocks noChangeArrowheads="1"/>
              </p:cNvSpPr>
              <p:nvPr/>
            </p:nvSpPr>
            <p:spPr bwMode="auto">
              <a:xfrm>
                <a:off x="354013" y="2500313"/>
                <a:ext cx="3505200" cy="3859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GB" dirty="0"/>
                  <a:t>2. Insert 10, Rear = </a:t>
                </a:r>
                <a:r>
                  <a:rPr lang="en-GB" dirty="0" smtClean="0"/>
                  <a:t>0, </a:t>
                </a:r>
                <a:r>
                  <a:rPr lang="en-GB" dirty="0"/>
                  <a:t>Front = </a:t>
                </a:r>
                <a:r>
                  <a:rPr lang="en-GB" dirty="0" smtClean="0"/>
                  <a:t>0.</a:t>
                </a:r>
                <a:endParaRPr lang="en-GB" dirty="0"/>
              </a:p>
            </p:txBody>
          </p:sp>
          <p:pic>
            <p:nvPicPr>
              <p:cNvPr id="11272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4263" y="2854325"/>
                <a:ext cx="1600200" cy="1476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1273" name="Text Box 9"/>
              <p:cNvSpPr txBox="1">
                <a:spLocks noChangeArrowheads="1"/>
              </p:cNvSpPr>
              <p:nvPr/>
            </p:nvSpPr>
            <p:spPr bwMode="auto">
              <a:xfrm>
                <a:off x="381000" y="4314825"/>
                <a:ext cx="3505200" cy="3859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GB" dirty="0"/>
                  <a:t>3. Insert 50, Rear = </a:t>
                </a:r>
                <a:r>
                  <a:rPr lang="en-GB" dirty="0" smtClean="0"/>
                  <a:t>1, </a:t>
                </a:r>
                <a:r>
                  <a:rPr lang="en-GB" dirty="0"/>
                  <a:t>Front = </a:t>
                </a:r>
                <a:r>
                  <a:rPr lang="en-GB" dirty="0" smtClean="0"/>
                  <a:t>0.</a:t>
                </a:r>
                <a:endParaRPr lang="en-GB" dirty="0"/>
              </a:p>
            </p:txBody>
          </p:sp>
          <p:pic>
            <p:nvPicPr>
              <p:cNvPr id="11274" name="Picture 10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3475" y="4724400"/>
                <a:ext cx="1609725" cy="1485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1275" name="Text Box 11"/>
              <p:cNvSpPr txBox="1">
                <a:spLocks noChangeArrowheads="1"/>
              </p:cNvSpPr>
              <p:nvPr/>
            </p:nvSpPr>
            <p:spPr bwMode="auto">
              <a:xfrm>
                <a:off x="4405313" y="603251"/>
                <a:ext cx="3900487" cy="3859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GB" dirty="0"/>
                  <a:t>4. Insert 20, Rear = </a:t>
                </a:r>
                <a:r>
                  <a:rPr lang="en-GB" dirty="0" smtClean="0"/>
                  <a:t>2, </a:t>
                </a:r>
                <a:r>
                  <a:rPr lang="en-GB" dirty="0"/>
                  <a:t>Front = 0.</a:t>
                </a:r>
              </a:p>
            </p:txBody>
          </p:sp>
          <p:pic>
            <p:nvPicPr>
              <p:cNvPr id="11276" name="Picture 1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7800" y="969963"/>
                <a:ext cx="1466850" cy="1514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1277" name="Text Box 13"/>
              <p:cNvSpPr txBox="1">
                <a:spLocks noChangeArrowheads="1"/>
              </p:cNvSpPr>
              <p:nvPr/>
            </p:nvSpPr>
            <p:spPr bwMode="auto">
              <a:xfrm>
                <a:off x="4343400" y="2514600"/>
                <a:ext cx="3657600" cy="3859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GB" dirty="0"/>
                  <a:t>5. Insert 70, Rear = </a:t>
                </a:r>
                <a:r>
                  <a:rPr lang="en-GB" dirty="0" smtClean="0"/>
                  <a:t>3, </a:t>
                </a:r>
                <a:r>
                  <a:rPr lang="en-GB" dirty="0"/>
                  <a:t>Front = </a:t>
                </a:r>
                <a:r>
                  <a:rPr lang="en-GB" dirty="0" smtClean="0"/>
                  <a:t>0.</a:t>
                </a:r>
                <a:endParaRPr lang="en-GB" dirty="0"/>
              </a:p>
            </p:txBody>
          </p:sp>
          <p:pic>
            <p:nvPicPr>
              <p:cNvPr id="11278" name="Picture 1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7950" y="2895600"/>
                <a:ext cx="1714500" cy="1514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1279" name="Text Box 15"/>
              <p:cNvSpPr txBox="1">
                <a:spLocks noChangeArrowheads="1"/>
              </p:cNvSpPr>
              <p:nvPr/>
            </p:nvSpPr>
            <p:spPr bwMode="auto">
              <a:xfrm>
                <a:off x="4419600" y="4267200"/>
                <a:ext cx="3886200" cy="3859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GB" dirty="0"/>
                  <a:t>6. Delete front, Rear = </a:t>
                </a:r>
                <a:r>
                  <a:rPr lang="en-GB" dirty="0" smtClean="0"/>
                  <a:t>3, </a:t>
                </a:r>
                <a:r>
                  <a:rPr lang="en-GB" dirty="0"/>
                  <a:t>Front </a:t>
                </a:r>
                <a:r>
                  <a:rPr lang="en-GB" dirty="0" smtClean="0"/>
                  <a:t>=1.</a:t>
                </a:r>
                <a:endParaRPr lang="en-GB" dirty="0"/>
              </a:p>
            </p:txBody>
          </p:sp>
          <p:pic>
            <p:nvPicPr>
              <p:cNvPr id="11280" name="Picture 16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4150" y="4606925"/>
                <a:ext cx="1676400" cy="1533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1282" name="Text Box 18"/>
            <p:cNvSpPr txBox="1">
              <a:spLocks noChangeArrowheads="1"/>
            </p:cNvSpPr>
            <p:nvPr/>
          </p:nvSpPr>
          <p:spPr bwMode="auto">
            <a:xfrm>
              <a:off x="2438400" y="4724400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 dirty="0">
                  <a:solidFill>
                    <a:srgbClr val="FF0000"/>
                  </a:solidFill>
                </a:rPr>
                <a:t>Rear</a:t>
              </a:r>
            </a:p>
          </p:txBody>
        </p:sp>
        <p:sp>
          <p:nvSpPr>
            <p:cNvPr id="11283" name="Text Box 19"/>
            <p:cNvSpPr txBox="1">
              <a:spLocks noChangeArrowheads="1"/>
            </p:cNvSpPr>
            <p:nvPr/>
          </p:nvSpPr>
          <p:spPr bwMode="auto">
            <a:xfrm>
              <a:off x="6705600" y="1814513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 dirty="0">
                  <a:solidFill>
                    <a:srgbClr val="FF0000"/>
                  </a:solidFill>
                </a:rPr>
                <a:t>Rear</a:t>
              </a:r>
            </a:p>
          </p:txBody>
        </p:sp>
        <p:sp>
          <p:nvSpPr>
            <p:cNvPr id="11284" name="Text Box 20"/>
            <p:cNvSpPr txBox="1">
              <a:spLocks noChangeArrowheads="1"/>
            </p:cNvSpPr>
            <p:nvPr/>
          </p:nvSpPr>
          <p:spPr bwMode="auto">
            <a:xfrm>
              <a:off x="5430838" y="4100513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Rear</a:t>
              </a:r>
            </a:p>
          </p:txBody>
        </p:sp>
        <p:sp>
          <p:nvSpPr>
            <p:cNvPr id="11285" name="Text Box 21"/>
            <p:cNvSpPr txBox="1">
              <a:spLocks noChangeArrowheads="1"/>
            </p:cNvSpPr>
            <p:nvPr/>
          </p:nvSpPr>
          <p:spPr bwMode="auto">
            <a:xfrm>
              <a:off x="5486400" y="5895975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Rear</a:t>
              </a:r>
            </a:p>
          </p:txBody>
        </p:sp>
        <p:sp>
          <p:nvSpPr>
            <p:cNvPr id="11286" name="Text Box 22"/>
            <p:cNvSpPr txBox="1">
              <a:spLocks noChangeArrowheads="1"/>
            </p:cNvSpPr>
            <p:nvPr/>
          </p:nvSpPr>
          <p:spPr bwMode="auto">
            <a:xfrm>
              <a:off x="685800" y="3013075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 dirty="0">
                  <a:solidFill>
                    <a:srgbClr val="FF0000"/>
                  </a:solidFill>
                </a:rPr>
                <a:t>Front</a:t>
              </a:r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auto">
            <a:xfrm>
              <a:off x="838200" y="4676775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 dirty="0">
                  <a:solidFill>
                    <a:srgbClr val="FF0000"/>
                  </a:solidFill>
                </a:rPr>
                <a:t>Front</a:t>
              </a:r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4841875" y="976313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 dirty="0">
                  <a:solidFill>
                    <a:srgbClr val="FF0000"/>
                  </a:solidFill>
                </a:rPr>
                <a:t>Front</a:t>
              </a: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4953000" y="2881313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Front</a:t>
              </a:r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6629400" y="4654550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Front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244991" y="-53772"/>
            <a:ext cx="397520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000" dirty="0" err="1">
                <a:cs typeface="Arial" charset="0"/>
              </a:rPr>
              <a:t>Initailly</a:t>
            </a:r>
            <a:r>
              <a:rPr lang="en-GB" sz="1000" dirty="0">
                <a:cs typeface="Arial" charset="0"/>
              </a:rPr>
              <a:t> Rear = -1 and Front = -1.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cs typeface="Arial" charset="0"/>
              </a:rPr>
              <a:t>1.  If Front = -1 and Rear = -1 then Set Front </a:t>
            </a:r>
            <a:r>
              <a:rPr lang="en-GB" sz="1000" dirty="0" smtClean="0">
                <a:cs typeface="Arial" charset="0"/>
              </a:rPr>
              <a:t>:=0 </a:t>
            </a:r>
            <a:r>
              <a:rPr lang="en-GB" sz="1000" dirty="0">
                <a:cs typeface="Arial" charset="0"/>
              </a:rPr>
              <a:t>and go to step 4.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cs typeface="Arial" charset="0"/>
              </a:rPr>
              <a:t>2.  If  Front =0 and Rear = N-1 or Front = Rear + 1 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cs typeface="Arial" charset="0"/>
              </a:rPr>
              <a:t>            then Print: “Circular Queue Overflow” and Return.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cs typeface="Arial" charset="0"/>
              </a:rPr>
              <a:t>3.  If Rear = N -1  then Set Rear := 0 and go to step 4.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cs typeface="Arial" charset="0"/>
              </a:rPr>
              <a:t>4.  Set </a:t>
            </a:r>
            <a:r>
              <a:rPr lang="en-GB" sz="1000" dirty="0" err="1">
                <a:cs typeface="Arial" charset="0"/>
              </a:rPr>
              <a:t>CQueue</a:t>
            </a:r>
            <a:r>
              <a:rPr lang="en-GB" sz="1000" dirty="0">
                <a:cs typeface="Arial" charset="0"/>
              </a:rPr>
              <a:t> [Rear] := Item</a:t>
            </a:r>
            <a:r>
              <a:rPr lang="en-GB" sz="1000" dirty="0" smtClean="0">
                <a:cs typeface="Arial" charset="0"/>
              </a:rPr>
              <a:t>. </a:t>
            </a:r>
            <a:r>
              <a:rPr lang="en-GB" sz="1000" dirty="0">
                <a:cs typeface="Arial" charset="0"/>
              </a:rPr>
              <a:t>and Rear:=Rear + 1 </a:t>
            </a:r>
          </a:p>
          <a:p>
            <a:pPr>
              <a:lnSpc>
                <a:spcPct val="150000"/>
              </a:lnSpc>
            </a:pPr>
            <a:r>
              <a:rPr lang="en-GB" sz="1000" dirty="0" smtClean="0">
                <a:cs typeface="Arial" charset="0"/>
              </a:rPr>
              <a:t>   5</a:t>
            </a:r>
            <a:r>
              <a:rPr lang="en-GB" sz="1000" dirty="0">
                <a:cs typeface="Arial" charset="0"/>
              </a:rPr>
              <a:t>.  Return</a:t>
            </a:r>
          </a:p>
        </p:txBody>
      </p:sp>
    </p:spTree>
    <p:extLst>
      <p:ext uri="{BB962C8B-B14F-4D97-AF65-F5344CB8AC3E}">
        <p14:creationId xmlns:p14="http://schemas.microsoft.com/office/powerpoint/2010/main" val="1402091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r>
              <a:rPr lang="en-GB" sz="1200">
                <a:solidFill>
                  <a:srgbClr val="898989"/>
                </a:solidFill>
                <a:latin typeface="Calibri" pitchFamily="32" charset="0"/>
              </a:rPr>
              <a:t>09/10/08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endParaRPr lang="en-US" sz="1200">
              <a:solidFill>
                <a:srgbClr val="898989"/>
              </a:solidFill>
              <a:latin typeface="Calibri" pitchFamily="32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>
              <a:lnSpc>
                <a:spcPct val="100000"/>
              </a:lnSpc>
              <a:buClr>
                <a:srgbClr val="898989"/>
              </a:buClr>
              <a:buFont typeface="Calibri" pitchFamily="32" charset="0"/>
              <a:buNone/>
            </a:pPr>
            <a:fld id="{1BF027F7-64E6-4AB5-901A-D6DC2077AD4C}" type="slidenum">
              <a:rPr lang="en-GB" sz="1200">
                <a:solidFill>
                  <a:srgbClr val="898989"/>
                </a:solidFill>
                <a:latin typeface="Calibri" pitchFamily="32" charset="0"/>
              </a:rPr>
              <a:pPr algn="r">
                <a:lnSpc>
                  <a:spcPct val="100000"/>
                </a:lnSpc>
                <a:buClr>
                  <a:srgbClr val="898989"/>
                </a:buClr>
                <a:buFont typeface="Calibri" pitchFamily="32" charset="0"/>
                <a:buNone/>
              </a:pPr>
              <a:t>19</a:t>
            </a:fld>
            <a:endParaRPr lang="en-GB" sz="1200">
              <a:solidFill>
                <a:srgbClr val="898989"/>
              </a:solidFill>
              <a:latin typeface="Calibri" pitchFamily="3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2400" y="1752600"/>
            <a:ext cx="8763000" cy="5020284"/>
            <a:chOff x="304800" y="381000"/>
            <a:chExt cx="8534400" cy="5915025"/>
          </a:xfrm>
        </p:grpSpPr>
        <p:sp>
          <p:nvSpPr>
            <p:cNvPr id="12292" name="Text Box 4"/>
            <p:cNvSpPr txBox="1">
              <a:spLocks noChangeArrowheads="1"/>
            </p:cNvSpPr>
            <p:nvPr/>
          </p:nvSpPr>
          <p:spPr bwMode="auto">
            <a:xfrm>
              <a:off x="304800" y="381000"/>
              <a:ext cx="3733800" cy="437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dirty="0"/>
                <a:t>7. Insert 100, Rear = </a:t>
              </a:r>
              <a:r>
                <a:rPr lang="en-GB" dirty="0" smtClean="0"/>
                <a:t>4, </a:t>
              </a:r>
              <a:r>
                <a:rPr lang="en-GB" dirty="0"/>
                <a:t>Front = </a:t>
              </a:r>
              <a:r>
                <a:rPr lang="en-GB" dirty="0" smtClean="0"/>
                <a:t>1.</a:t>
              </a:r>
              <a:endParaRPr lang="en-GB" dirty="0"/>
            </a:p>
          </p:txBody>
        </p:sp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768350"/>
              <a:ext cx="1676400" cy="151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304800" y="2251075"/>
              <a:ext cx="3733800" cy="437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dirty="0"/>
                <a:t>8. Insert 40, Rear = </a:t>
              </a:r>
              <a:r>
                <a:rPr lang="en-GB" dirty="0" smtClean="0"/>
                <a:t>0, </a:t>
              </a:r>
              <a:r>
                <a:rPr lang="en-GB" dirty="0"/>
                <a:t>Front = </a:t>
              </a:r>
              <a:r>
                <a:rPr lang="en-GB" dirty="0" smtClean="0"/>
                <a:t>1.</a:t>
              </a:r>
              <a:endParaRPr lang="en-GB" dirty="0"/>
            </a:p>
          </p:txBody>
        </p:sp>
        <p:pic>
          <p:nvPicPr>
            <p:cNvPr id="1229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687638"/>
              <a:ext cx="1600200" cy="1495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296" name="Text Box 8"/>
            <p:cNvSpPr txBox="1">
              <a:spLocks noChangeArrowheads="1"/>
            </p:cNvSpPr>
            <p:nvPr/>
          </p:nvSpPr>
          <p:spPr bwMode="auto">
            <a:xfrm>
              <a:off x="325438" y="4164014"/>
              <a:ext cx="4981575" cy="764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dirty="0"/>
                <a:t>9. Insert 140, Rear = </a:t>
              </a:r>
              <a:r>
                <a:rPr lang="en-GB" dirty="0" smtClean="0"/>
                <a:t>0, </a:t>
              </a:r>
              <a:r>
                <a:rPr lang="en-GB" dirty="0"/>
                <a:t>Front = </a:t>
              </a:r>
              <a:r>
                <a:rPr lang="en-GB" dirty="0" smtClean="0"/>
                <a:t>1.</a:t>
              </a:r>
              <a:endParaRPr lang="en-GB" dirty="0"/>
            </a:p>
            <a:p>
              <a:pPr>
                <a:lnSpc>
                  <a:spcPct val="100000"/>
                </a:lnSpc>
              </a:pPr>
              <a:r>
                <a:rPr lang="en-GB" dirty="0"/>
                <a:t>    As Front = Rear + 1, so Queue overflow.</a:t>
              </a:r>
            </a:p>
          </p:txBody>
        </p:sp>
        <p:pic>
          <p:nvPicPr>
            <p:cNvPr id="12297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4800600"/>
              <a:ext cx="1600200" cy="1495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4648200" y="381000"/>
              <a:ext cx="3962400" cy="437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dirty="0"/>
                <a:t>10. Delete front, Rear = </a:t>
              </a:r>
              <a:r>
                <a:rPr lang="en-GB" dirty="0" smtClean="0"/>
                <a:t>0, </a:t>
              </a:r>
              <a:r>
                <a:rPr lang="en-GB" dirty="0"/>
                <a:t>Front = </a:t>
              </a:r>
              <a:r>
                <a:rPr lang="en-GB" dirty="0" smtClean="0"/>
                <a:t>2.</a:t>
              </a:r>
              <a:endParaRPr lang="en-GB" dirty="0"/>
            </a:p>
          </p:txBody>
        </p:sp>
        <p:pic>
          <p:nvPicPr>
            <p:cNvPr id="12299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706438"/>
              <a:ext cx="1676400" cy="155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2084388" y="838200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Front</a:t>
              </a:r>
            </a:p>
          </p:txBody>
        </p:sp>
        <p:sp>
          <p:nvSpPr>
            <p:cNvPr id="12301" name="Text Box 13"/>
            <p:cNvSpPr txBox="1">
              <a:spLocks noChangeArrowheads="1"/>
            </p:cNvSpPr>
            <p:nvPr/>
          </p:nvSpPr>
          <p:spPr bwMode="auto">
            <a:xfrm>
              <a:off x="527050" y="1814513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Rear</a:t>
              </a:r>
            </a:p>
          </p:txBody>
        </p:sp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2209800" y="2743200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Front</a:t>
              </a: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533400" y="2743200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Rear</a:t>
              </a:r>
            </a:p>
          </p:txBody>
        </p:sp>
        <p:sp>
          <p:nvSpPr>
            <p:cNvPr id="12304" name="Text Box 16"/>
            <p:cNvSpPr txBox="1">
              <a:spLocks noChangeArrowheads="1"/>
            </p:cNvSpPr>
            <p:nvPr/>
          </p:nvSpPr>
          <p:spPr bwMode="auto">
            <a:xfrm>
              <a:off x="679450" y="4829175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Rear</a:t>
              </a:r>
            </a:p>
          </p:txBody>
        </p:sp>
        <p:sp>
          <p:nvSpPr>
            <p:cNvPr id="12305" name="Text Box 17"/>
            <p:cNvSpPr txBox="1">
              <a:spLocks noChangeArrowheads="1"/>
            </p:cNvSpPr>
            <p:nvPr/>
          </p:nvSpPr>
          <p:spPr bwMode="auto">
            <a:xfrm>
              <a:off x="5334000" y="762000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Rear</a:t>
              </a:r>
            </a:p>
          </p:txBody>
        </p:sp>
        <p:sp>
          <p:nvSpPr>
            <p:cNvPr id="12306" name="Text Box 18"/>
            <p:cNvSpPr txBox="1">
              <a:spLocks noChangeArrowheads="1"/>
            </p:cNvSpPr>
            <p:nvPr/>
          </p:nvSpPr>
          <p:spPr bwMode="auto">
            <a:xfrm>
              <a:off x="2236788" y="4905375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Front</a:t>
              </a:r>
            </a:p>
          </p:txBody>
        </p:sp>
        <p:sp>
          <p:nvSpPr>
            <p:cNvPr id="12307" name="Text Box 19"/>
            <p:cNvSpPr txBox="1">
              <a:spLocks noChangeArrowheads="1"/>
            </p:cNvSpPr>
            <p:nvPr/>
          </p:nvSpPr>
          <p:spPr bwMode="auto">
            <a:xfrm>
              <a:off x="7086600" y="1476375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Front</a:t>
              </a:r>
            </a:p>
          </p:txBody>
        </p:sp>
        <p:sp>
          <p:nvSpPr>
            <p:cNvPr id="12308" name="Text Box 20"/>
            <p:cNvSpPr txBox="1">
              <a:spLocks noChangeArrowheads="1"/>
            </p:cNvSpPr>
            <p:nvPr/>
          </p:nvSpPr>
          <p:spPr bwMode="auto">
            <a:xfrm>
              <a:off x="4724400" y="2209800"/>
              <a:ext cx="3962400" cy="437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dirty="0"/>
                <a:t>11. Delete front, Rear = </a:t>
              </a:r>
              <a:r>
                <a:rPr lang="en-GB" dirty="0" smtClean="0"/>
                <a:t>0, </a:t>
              </a:r>
              <a:r>
                <a:rPr lang="en-GB" dirty="0"/>
                <a:t>Front = </a:t>
              </a:r>
              <a:r>
                <a:rPr lang="en-GB" dirty="0" smtClean="0"/>
                <a:t>3.</a:t>
              </a:r>
              <a:endParaRPr lang="en-GB" dirty="0"/>
            </a:p>
          </p:txBody>
        </p:sp>
        <p:pic>
          <p:nvPicPr>
            <p:cNvPr id="12309" name="Picture 2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2590800"/>
              <a:ext cx="1695450" cy="155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310" name="Text Box 22"/>
            <p:cNvSpPr txBox="1">
              <a:spLocks noChangeArrowheads="1"/>
            </p:cNvSpPr>
            <p:nvPr/>
          </p:nvSpPr>
          <p:spPr bwMode="auto">
            <a:xfrm>
              <a:off x="4800600" y="4114800"/>
              <a:ext cx="4038600" cy="437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GB" dirty="0"/>
                <a:t>12. Delete front, Rear = </a:t>
              </a:r>
              <a:r>
                <a:rPr lang="en-GB" dirty="0" smtClean="0"/>
                <a:t>0, </a:t>
              </a:r>
              <a:r>
                <a:rPr lang="en-GB" dirty="0"/>
                <a:t>Front = </a:t>
              </a:r>
              <a:r>
                <a:rPr lang="en-GB" dirty="0" smtClean="0"/>
                <a:t>4.</a:t>
              </a:r>
              <a:endParaRPr lang="en-GB" dirty="0"/>
            </a:p>
          </p:txBody>
        </p:sp>
        <p:pic>
          <p:nvPicPr>
            <p:cNvPr id="12311" name="Picture 2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4419600"/>
              <a:ext cx="1752600" cy="155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312" name="Text Box 24"/>
            <p:cNvSpPr txBox="1">
              <a:spLocks noChangeArrowheads="1"/>
            </p:cNvSpPr>
            <p:nvPr/>
          </p:nvSpPr>
          <p:spPr bwMode="auto">
            <a:xfrm>
              <a:off x="5348288" y="2563813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Rear</a:t>
              </a:r>
            </a:p>
          </p:txBody>
        </p:sp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5445125" y="4454525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Rear</a:t>
              </a:r>
            </a:p>
          </p:txBody>
        </p:sp>
        <p:sp>
          <p:nvSpPr>
            <p:cNvPr id="12314" name="Text Box 26"/>
            <p:cNvSpPr txBox="1">
              <a:spLocks noChangeArrowheads="1"/>
            </p:cNvSpPr>
            <p:nvPr/>
          </p:nvSpPr>
          <p:spPr bwMode="auto">
            <a:xfrm>
              <a:off x="5791200" y="3859213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Front</a:t>
              </a:r>
            </a:p>
          </p:txBody>
        </p:sp>
        <p:sp>
          <p:nvSpPr>
            <p:cNvPr id="12315" name="Text Box 27"/>
            <p:cNvSpPr txBox="1">
              <a:spLocks noChangeArrowheads="1"/>
            </p:cNvSpPr>
            <p:nvPr/>
          </p:nvSpPr>
          <p:spPr bwMode="auto">
            <a:xfrm>
              <a:off x="5395913" y="5410200"/>
              <a:ext cx="7620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</a:pPr>
              <a:r>
                <a:rPr lang="en-GB" sz="1200">
                  <a:solidFill>
                    <a:srgbClr val="FF0000"/>
                  </a:solidFill>
                </a:rPr>
                <a:t>Front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5397391" y="-53772"/>
            <a:ext cx="374660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000" dirty="0" err="1">
                <a:cs typeface="Arial" charset="0"/>
              </a:rPr>
              <a:t>Initailly</a:t>
            </a:r>
            <a:r>
              <a:rPr lang="en-GB" sz="1000" dirty="0">
                <a:cs typeface="Arial" charset="0"/>
              </a:rPr>
              <a:t> Rear = -1 and Front = -1.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cs typeface="Arial" charset="0"/>
              </a:rPr>
              <a:t>1.  If Front = -1 and Rear = -1 then Set Front </a:t>
            </a:r>
            <a:r>
              <a:rPr lang="en-GB" sz="1000" dirty="0" smtClean="0">
                <a:cs typeface="Arial" charset="0"/>
              </a:rPr>
              <a:t>:=0 </a:t>
            </a:r>
            <a:r>
              <a:rPr lang="en-GB" sz="1000" dirty="0">
                <a:cs typeface="Arial" charset="0"/>
              </a:rPr>
              <a:t>and go to step 4.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cs typeface="Arial" charset="0"/>
              </a:rPr>
              <a:t>2.  If  Front =0 and Rear = N-1 or Front = Rear + 1 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cs typeface="Arial" charset="0"/>
              </a:rPr>
              <a:t>            then Print: “Circular Queue Overflow” and Return.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cs typeface="Arial" charset="0"/>
              </a:rPr>
              <a:t>3.  If Rear = N -1  then Set Rear := 0 and go to step 4.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cs typeface="Arial" charset="0"/>
              </a:rPr>
              <a:t>4.  Set </a:t>
            </a:r>
            <a:r>
              <a:rPr lang="en-GB" sz="1000" dirty="0" err="1">
                <a:cs typeface="Arial" charset="0"/>
              </a:rPr>
              <a:t>CQueue</a:t>
            </a:r>
            <a:r>
              <a:rPr lang="en-GB" sz="1000" dirty="0">
                <a:cs typeface="Arial" charset="0"/>
              </a:rPr>
              <a:t> [Rear] := Item</a:t>
            </a:r>
            <a:r>
              <a:rPr lang="en-GB" sz="1000" dirty="0" smtClean="0">
                <a:cs typeface="Arial" charset="0"/>
              </a:rPr>
              <a:t>. </a:t>
            </a:r>
            <a:r>
              <a:rPr lang="en-GB" sz="1000" dirty="0">
                <a:cs typeface="Arial" charset="0"/>
              </a:rPr>
              <a:t>and Rear:=Rear + 1 </a:t>
            </a:r>
          </a:p>
          <a:p>
            <a:pPr>
              <a:lnSpc>
                <a:spcPct val="150000"/>
              </a:lnSpc>
            </a:pPr>
            <a:r>
              <a:rPr lang="en-GB" sz="1000" dirty="0" smtClean="0">
                <a:cs typeface="Arial" charset="0"/>
              </a:rPr>
              <a:t>   5</a:t>
            </a:r>
            <a:r>
              <a:rPr lang="en-GB" sz="1000" dirty="0">
                <a:cs typeface="Arial" charset="0"/>
              </a:rPr>
              <a:t>.  Return</a:t>
            </a:r>
          </a:p>
        </p:txBody>
      </p:sp>
      <p:sp>
        <p:nvSpPr>
          <p:cNvPr id="3" name="Rectangle 2"/>
          <p:cNvSpPr/>
          <p:nvPr/>
        </p:nvSpPr>
        <p:spPr>
          <a:xfrm>
            <a:off x="31504" y="-120273"/>
            <a:ext cx="45404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dirty="0">
                <a:cs typeface="Arial" charset="0"/>
              </a:rPr>
              <a:t>Initially, Front = -1</a:t>
            </a:r>
            <a:r>
              <a:rPr lang="en-GB" sz="1200" dirty="0" smtClean="0">
                <a:cs typeface="Arial" charset="0"/>
              </a:rPr>
              <a:t>.</a:t>
            </a:r>
            <a:endParaRPr lang="en-GB" sz="1050" dirty="0" smtClean="0">
              <a:cs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1200" dirty="0" smtClean="0"/>
              <a:t>If Front = -1 then Print: “</a:t>
            </a:r>
            <a:r>
              <a:rPr lang="en-GB" sz="1200" dirty="0" smtClean="0">
                <a:cs typeface="Arial" charset="0"/>
              </a:rPr>
              <a:t>Circular Queue Underflow” and Return</a:t>
            </a:r>
            <a:r>
              <a:rPr lang="en-GB" sz="1050" dirty="0" smtClean="0">
                <a:cs typeface="Arial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1200" dirty="0" smtClean="0"/>
              <a:t>Set </a:t>
            </a:r>
            <a:r>
              <a:rPr lang="en-GB" sz="1200" dirty="0"/>
              <a:t>Item := </a:t>
            </a:r>
            <a:r>
              <a:rPr lang="en-GB" sz="1200" dirty="0" err="1"/>
              <a:t>CQueue</a:t>
            </a:r>
            <a:r>
              <a:rPr lang="en-GB" sz="1200" dirty="0"/>
              <a:t> [Front]</a:t>
            </a:r>
          </a:p>
          <a:p>
            <a:pPr>
              <a:lnSpc>
                <a:spcPct val="150000"/>
              </a:lnSpc>
            </a:pPr>
            <a:r>
              <a:rPr lang="en-GB" sz="1200" dirty="0"/>
              <a:t>3.  If Front = N – </a:t>
            </a:r>
            <a:r>
              <a:rPr lang="en-GB" sz="1200" dirty="0" smtClean="0"/>
              <a:t>1 </a:t>
            </a:r>
            <a:r>
              <a:rPr lang="en-GB" sz="1200" dirty="0"/>
              <a:t>	then Set Front = 0 and Return.</a:t>
            </a:r>
          </a:p>
          <a:p>
            <a:pPr>
              <a:lnSpc>
                <a:spcPct val="150000"/>
              </a:lnSpc>
            </a:pPr>
            <a:r>
              <a:rPr lang="en-GB" sz="1200" dirty="0"/>
              <a:t>4.  If Front = Rear 	</a:t>
            </a:r>
            <a:r>
              <a:rPr lang="en-GB" sz="1200" dirty="0" smtClean="0"/>
              <a:t>then </a:t>
            </a:r>
            <a:r>
              <a:rPr lang="en-GB" sz="1200" dirty="0"/>
              <a:t>Set Front = Rear = -1 and Return.</a:t>
            </a:r>
          </a:p>
          <a:p>
            <a:pPr>
              <a:lnSpc>
                <a:spcPct val="150000"/>
              </a:lnSpc>
            </a:pPr>
            <a:r>
              <a:rPr lang="en-GB" sz="1200" dirty="0"/>
              <a:t>5.  Set Front := Front + 1 </a:t>
            </a:r>
          </a:p>
          <a:p>
            <a:pPr>
              <a:lnSpc>
                <a:spcPct val="150000"/>
              </a:lnSpc>
            </a:pPr>
            <a:r>
              <a:rPr lang="en-GB" sz="1200" dirty="0"/>
              <a:t>6.  Return.</a:t>
            </a:r>
            <a:endParaRPr lang="en-IN" sz="1200" dirty="0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343150" y="2320760"/>
            <a:ext cx="336220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b="1" dirty="0" smtClean="0"/>
              <a:t>ENQUEUE/DEQUEUE</a:t>
            </a:r>
          </a:p>
          <a:p>
            <a:pPr algn="ctr">
              <a:lnSpc>
                <a:spcPct val="100000"/>
              </a:lnSpc>
            </a:pPr>
            <a:r>
              <a:rPr lang="en-GB" b="1" dirty="0" smtClean="0"/>
              <a:t>Circular </a:t>
            </a:r>
            <a:r>
              <a:rPr lang="en-GB" b="1" dirty="0"/>
              <a:t>queue with N = 5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09831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Introduction to Queues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067796" cy="556260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queue is a waiting line – seen in daily life</a:t>
            </a: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line of people waiting for a bank teller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line of cars at a toll both</a:t>
            </a:r>
          </a:p>
          <a:p>
            <a:pPr marL="457200" lvl="1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other kinds of queues can you think of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4604" flipH="1">
            <a:off x="5725111" y="467814"/>
            <a:ext cx="3487826" cy="1660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04019" y="3505200"/>
            <a:ext cx="8534400" cy="552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70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 smtClean="0"/>
          </a:p>
          <a:p>
            <a:pPr marL="0" indent="0">
              <a:lnSpc>
                <a:spcPct val="95000"/>
              </a:lnSpc>
              <a:spcBef>
                <a:spcPts val="70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9600" dirty="0" smtClean="0"/>
              <a:t>The queue has a </a:t>
            </a:r>
            <a:r>
              <a:rPr lang="en-GB" sz="9600" b="1" u="sng" dirty="0" smtClean="0">
                <a:solidFill>
                  <a:srgbClr val="FF8000"/>
                </a:solidFill>
              </a:rPr>
              <a:t>front</a:t>
            </a:r>
            <a:r>
              <a:rPr lang="en-GB" sz="9600" dirty="0" smtClean="0"/>
              <a:t> and a </a:t>
            </a:r>
            <a:r>
              <a:rPr lang="en-GB" sz="9600" b="1" u="sng" dirty="0" smtClean="0">
                <a:solidFill>
                  <a:srgbClr val="FF8000"/>
                </a:solidFill>
              </a:rPr>
              <a:t>rear</a:t>
            </a:r>
            <a:r>
              <a:rPr lang="en-GB" sz="9600" dirty="0" smtClean="0"/>
              <a:t>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54334" y="4387293"/>
            <a:ext cx="5912283" cy="1762769"/>
            <a:chOff x="2271280" y="3657600"/>
            <a:chExt cx="6339320" cy="2224910"/>
          </a:xfrm>
        </p:grpSpPr>
        <p:grpSp>
          <p:nvGrpSpPr>
            <p:cNvPr id="7" name="Group 97"/>
            <p:cNvGrpSpPr>
              <a:grpSpLocks/>
            </p:cNvGrpSpPr>
            <p:nvPr/>
          </p:nvGrpSpPr>
          <p:grpSpPr bwMode="auto">
            <a:xfrm>
              <a:off x="2997200" y="3962400"/>
              <a:ext cx="381000" cy="1295400"/>
              <a:chOff x="2784" y="2448"/>
              <a:chExt cx="240" cy="816"/>
            </a:xfrm>
          </p:grpSpPr>
          <p:grpSp>
            <p:nvGrpSpPr>
              <p:cNvPr id="48" name="Group 94"/>
              <p:cNvGrpSpPr>
                <a:grpSpLocks/>
              </p:cNvGrpSpPr>
              <p:nvPr/>
            </p:nvGrpSpPr>
            <p:grpSpPr bwMode="auto">
              <a:xfrm>
                <a:off x="2832" y="2784"/>
                <a:ext cx="144" cy="240"/>
                <a:chOff x="3312" y="3072"/>
                <a:chExt cx="144" cy="240"/>
              </a:xfrm>
            </p:grpSpPr>
            <p:sp>
              <p:nvSpPr>
                <p:cNvPr id="54" name="Rectangle 95"/>
                <p:cNvSpPr>
                  <a:spLocks noChangeArrowheads="1"/>
                </p:cNvSpPr>
                <p:nvPr/>
              </p:nvSpPr>
              <p:spPr bwMode="auto">
                <a:xfrm rot="1704760">
                  <a:off x="3312" y="3072"/>
                  <a:ext cx="48" cy="240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Rectangle 96"/>
                <p:cNvSpPr>
                  <a:spLocks noChangeArrowheads="1"/>
                </p:cNvSpPr>
                <p:nvPr/>
              </p:nvSpPr>
              <p:spPr bwMode="auto">
                <a:xfrm rot="19895240" flipH="1">
                  <a:off x="3408" y="3072"/>
                  <a:ext cx="48" cy="240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" name="Rectangle 88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48" cy="384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Oval 85"/>
              <p:cNvSpPr>
                <a:spLocks noChangeArrowheads="1"/>
              </p:cNvSpPr>
              <p:nvPr/>
            </p:nvSpPr>
            <p:spPr bwMode="auto">
              <a:xfrm>
                <a:off x="2784" y="2448"/>
                <a:ext cx="240" cy="288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1" name="Group 93"/>
              <p:cNvGrpSpPr>
                <a:grpSpLocks/>
              </p:cNvGrpSpPr>
              <p:nvPr/>
            </p:nvGrpSpPr>
            <p:grpSpPr bwMode="auto">
              <a:xfrm>
                <a:off x="2832" y="3024"/>
                <a:ext cx="144" cy="240"/>
                <a:chOff x="3312" y="3072"/>
                <a:chExt cx="144" cy="240"/>
              </a:xfrm>
            </p:grpSpPr>
            <p:sp>
              <p:nvSpPr>
                <p:cNvPr id="52" name="Rectangle 91"/>
                <p:cNvSpPr>
                  <a:spLocks noChangeArrowheads="1"/>
                </p:cNvSpPr>
                <p:nvPr/>
              </p:nvSpPr>
              <p:spPr bwMode="auto">
                <a:xfrm rot="1704760">
                  <a:off x="3312" y="3072"/>
                  <a:ext cx="48" cy="240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Rectangle 92"/>
                <p:cNvSpPr>
                  <a:spLocks noChangeArrowheads="1"/>
                </p:cNvSpPr>
                <p:nvPr/>
              </p:nvSpPr>
              <p:spPr bwMode="auto">
                <a:xfrm rot="19895240" flipH="1">
                  <a:off x="3408" y="3072"/>
                  <a:ext cx="48" cy="240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" name="Group 98"/>
            <p:cNvGrpSpPr>
              <a:grpSpLocks/>
            </p:cNvGrpSpPr>
            <p:nvPr/>
          </p:nvGrpSpPr>
          <p:grpSpPr bwMode="auto">
            <a:xfrm>
              <a:off x="3657600" y="3962400"/>
              <a:ext cx="381000" cy="1295400"/>
              <a:chOff x="2784" y="2448"/>
              <a:chExt cx="240" cy="816"/>
            </a:xfrm>
          </p:grpSpPr>
          <p:grpSp>
            <p:nvGrpSpPr>
              <p:cNvPr id="40" name="Group 99"/>
              <p:cNvGrpSpPr>
                <a:grpSpLocks/>
              </p:cNvGrpSpPr>
              <p:nvPr/>
            </p:nvGrpSpPr>
            <p:grpSpPr bwMode="auto">
              <a:xfrm>
                <a:off x="2832" y="2784"/>
                <a:ext cx="144" cy="240"/>
                <a:chOff x="3312" y="3072"/>
                <a:chExt cx="144" cy="240"/>
              </a:xfrm>
            </p:grpSpPr>
            <p:sp>
              <p:nvSpPr>
                <p:cNvPr id="46" name="Rectangle 100"/>
                <p:cNvSpPr>
                  <a:spLocks noChangeArrowheads="1"/>
                </p:cNvSpPr>
                <p:nvPr/>
              </p:nvSpPr>
              <p:spPr bwMode="auto">
                <a:xfrm rot="1704760">
                  <a:off x="3312" y="3072"/>
                  <a:ext cx="48" cy="240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101"/>
                <p:cNvSpPr>
                  <a:spLocks noChangeArrowheads="1"/>
                </p:cNvSpPr>
                <p:nvPr/>
              </p:nvSpPr>
              <p:spPr bwMode="auto">
                <a:xfrm rot="19895240" flipH="1">
                  <a:off x="3408" y="3072"/>
                  <a:ext cx="48" cy="240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" name="Rectangle 102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48" cy="384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103"/>
              <p:cNvSpPr>
                <a:spLocks noChangeArrowheads="1"/>
              </p:cNvSpPr>
              <p:nvPr/>
            </p:nvSpPr>
            <p:spPr bwMode="auto">
              <a:xfrm>
                <a:off x="2784" y="2448"/>
                <a:ext cx="240" cy="288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3" name="Group 104"/>
              <p:cNvGrpSpPr>
                <a:grpSpLocks/>
              </p:cNvGrpSpPr>
              <p:nvPr/>
            </p:nvGrpSpPr>
            <p:grpSpPr bwMode="auto">
              <a:xfrm>
                <a:off x="2832" y="3024"/>
                <a:ext cx="144" cy="240"/>
                <a:chOff x="3312" y="3072"/>
                <a:chExt cx="144" cy="240"/>
              </a:xfrm>
            </p:grpSpPr>
            <p:sp>
              <p:nvSpPr>
                <p:cNvPr id="44" name="Rectangle 105"/>
                <p:cNvSpPr>
                  <a:spLocks noChangeArrowheads="1"/>
                </p:cNvSpPr>
                <p:nvPr/>
              </p:nvSpPr>
              <p:spPr bwMode="auto">
                <a:xfrm rot="1704760">
                  <a:off x="3312" y="3072"/>
                  <a:ext cx="48" cy="240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Rectangle 106"/>
                <p:cNvSpPr>
                  <a:spLocks noChangeArrowheads="1"/>
                </p:cNvSpPr>
                <p:nvPr/>
              </p:nvSpPr>
              <p:spPr bwMode="auto">
                <a:xfrm rot="19895240" flipH="1">
                  <a:off x="3408" y="3072"/>
                  <a:ext cx="48" cy="240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107"/>
            <p:cNvGrpSpPr>
              <a:grpSpLocks/>
            </p:cNvGrpSpPr>
            <p:nvPr/>
          </p:nvGrpSpPr>
          <p:grpSpPr bwMode="auto">
            <a:xfrm>
              <a:off x="4318000" y="3962400"/>
              <a:ext cx="381000" cy="1295400"/>
              <a:chOff x="2784" y="2448"/>
              <a:chExt cx="240" cy="816"/>
            </a:xfrm>
          </p:grpSpPr>
          <p:grpSp>
            <p:nvGrpSpPr>
              <p:cNvPr id="32" name="Group 108"/>
              <p:cNvGrpSpPr>
                <a:grpSpLocks/>
              </p:cNvGrpSpPr>
              <p:nvPr/>
            </p:nvGrpSpPr>
            <p:grpSpPr bwMode="auto">
              <a:xfrm>
                <a:off x="2832" y="2784"/>
                <a:ext cx="144" cy="240"/>
                <a:chOff x="3312" y="3072"/>
                <a:chExt cx="144" cy="240"/>
              </a:xfrm>
            </p:grpSpPr>
            <p:sp>
              <p:nvSpPr>
                <p:cNvPr id="38" name="Rectangle 109"/>
                <p:cNvSpPr>
                  <a:spLocks noChangeArrowheads="1"/>
                </p:cNvSpPr>
                <p:nvPr/>
              </p:nvSpPr>
              <p:spPr bwMode="auto">
                <a:xfrm rot="1704760">
                  <a:off x="3312" y="3072"/>
                  <a:ext cx="48" cy="240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110"/>
                <p:cNvSpPr>
                  <a:spLocks noChangeArrowheads="1"/>
                </p:cNvSpPr>
                <p:nvPr/>
              </p:nvSpPr>
              <p:spPr bwMode="auto">
                <a:xfrm rot="19895240" flipH="1">
                  <a:off x="3408" y="3072"/>
                  <a:ext cx="48" cy="240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3" name="Rectangle 11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48" cy="384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Oval 112"/>
              <p:cNvSpPr>
                <a:spLocks noChangeArrowheads="1"/>
              </p:cNvSpPr>
              <p:nvPr/>
            </p:nvSpPr>
            <p:spPr bwMode="auto">
              <a:xfrm>
                <a:off x="2784" y="2448"/>
                <a:ext cx="240" cy="288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" name="Group 113"/>
              <p:cNvGrpSpPr>
                <a:grpSpLocks/>
              </p:cNvGrpSpPr>
              <p:nvPr/>
            </p:nvGrpSpPr>
            <p:grpSpPr bwMode="auto">
              <a:xfrm>
                <a:off x="2832" y="3024"/>
                <a:ext cx="144" cy="240"/>
                <a:chOff x="3312" y="3072"/>
                <a:chExt cx="144" cy="240"/>
              </a:xfrm>
            </p:grpSpPr>
            <p:sp>
              <p:nvSpPr>
                <p:cNvPr id="36" name="Rectangle 114"/>
                <p:cNvSpPr>
                  <a:spLocks noChangeArrowheads="1"/>
                </p:cNvSpPr>
                <p:nvPr/>
              </p:nvSpPr>
              <p:spPr bwMode="auto">
                <a:xfrm rot="1704760">
                  <a:off x="3312" y="3072"/>
                  <a:ext cx="48" cy="240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Rectangle 115"/>
                <p:cNvSpPr>
                  <a:spLocks noChangeArrowheads="1"/>
                </p:cNvSpPr>
                <p:nvPr/>
              </p:nvSpPr>
              <p:spPr bwMode="auto">
                <a:xfrm rot="19895240" flipH="1">
                  <a:off x="3408" y="3072"/>
                  <a:ext cx="48" cy="240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" name="Group 116"/>
            <p:cNvGrpSpPr>
              <a:grpSpLocks/>
            </p:cNvGrpSpPr>
            <p:nvPr/>
          </p:nvGrpSpPr>
          <p:grpSpPr bwMode="auto">
            <a:xfrm>
              <a:off x="4978400" y="3962400"/>
              <a:ext cx="381000" cy="1295400"/>
              <a:chOff x="2784" y="2448"/>
              <a:chExt cx="240" cy="816"/>
            </a:xfrm>
          </p:grpSpPr>
          <p:grpSp>
            <p:nvGrpSpPr>
              <p:cNvPr id="24" name="Group 117"/>
              <p:cNvGrpSpPr>
                <a:grpSpLocks/>
              </p:cNvGrpSpPr>
              <p:nvPr/>
            </p:nvGrpSpPr>
            <p:grpSpPr bwMode="auto">
              <a:xfrm>
                <a:off x="2832" y="2784"/>
                <a:ext cx="144" cy="240"/>
                <a:chOff x="3312" y="3072"/>
                <a:chExt cx="144" cy="240"/>
              </a:xfrm>
            </p:grpSpPr>
            <p:sp>
              <p:nvSpPr>
                <p:cNvPr id="30" name="Rectangle 118"/>
                <p:cNvSpPr>
                  <a:spLocks noChangeArrowheads="1"/>
                </p:cNvSpPr>
                <p:nvPr/>
              </p:nvSpPr>
              <p:spPr bwMode="auto">
                <a:xfrm rot="1704760">
                  <a:off x="3312" y="3072"/>
                  <a:ext cx="48" cy="240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Rectangle 119"/>
                <p:cNvSpPr>
                  <a:spLocks noChangeArrowheads="1"/>
                </p:cNvSpPr>
                <p:nvPr/>
              </p:nvSpPr>
              <p:spPr bwMode="auto">
                <a:xfrm rot="19895240" flipH="1">
                  <a:off x="3408" y="3072"/>
                  <a:ext cx="48" cy="240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" name="Rectangle 120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48" cy="384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Oval 121"/>
              <p:cNvSpPr>
                <a:spLocks noChangeArrowheads="1"/>
              </p:cNvSpPr>
              <p:nvPr/>
            </p:nvSpPr>
            <p:spPr bwMode="auto">
              <a:xfrm>
                <a:off x="2784" y="2448"/>
                <a:ext cx="240" cy="288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" name="Group 122"/>
              <p:cNvGrpSpPr>
                <a:grpSpLocks/>
              </p:cNvGrpSpPr>
              <p:nvPr/>
            </p:nvGrpSpPr>
            <p:grpSpPr bwMode="auto">
              <a:xfrm>
                <a:off x="2832" y="3024"/>
                <a:ext cx="144" cy="240"/>
                <a:chOff x="3312" y="3072"/>
                <a:chExt cx="144" cy="240"/>
              </a:xfrm>
            </p:grpSpPr>
            <p:sp>
              <p:nvSpPr>
                <p:cNvPr id="28" name="Rectangle 123"/>
                <p:cNvSpPr>
                  <a:spLocks noChangeArrowheads="1"/>
                </p:cNvSpPr>
                <p:nvPr/>
              </p:nvSpPr>
              <p:spPr bwMode="auto">
                <a:xfrm rot="1704760">
                  <a:off x="3312" y="3072"/>
                  <a:ext cx="48" cy="240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Rectangle 124"/>
                <p:cNvSpPr>
                  <a:spLocks noChangeArrowheads="1"/>
                </p:cNvSpPr>
                <p:nvPr/>
              </p:nvSpPr>
              <p:spPr bwMode="auto">
                <a:xfrm rot="19895240" flipH="1">
                  <a:off x="3408" y="3072"/>
                  <a:ext cx="48" cy="240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" name="Group 153"/>
            <p:cNvGrpSpPr>
              <a:grpSpLocks/>
            </p:cNvGrpSpPr>
            <p:nvPr/>
          </p:nvGrpSpPr>
          <p:grpSpPr bwMode="auto">
            <a:xfrm>
              <a:off x="8153400" y="3657600"/>
              <a:ext cx="457200" cy="1295400"/>
              <a:chOff x="5136" y="2304"/>
              <a:chExt cx="288" cy="816"/>
            </a:xfrm>
          </p:grpSpPr>
          <p:grpSp>
            <p:nvGrpSpPr>
              <p:cNvPr id="14" name="Group 125"/>
              <p:cNvGrpSpPr>
                <a:grpSpLocks/>
              </p:cNvGrpSpPr>
              <p:nvPr/>
            </p:nvGrpSpPr>
            <p:grpSpPr bwMode="auto">
              <a:xfrm>
                <a:off x="5160" y="2304"/>
                <a:ext cx="240" cy="816"/>
                <a:chOff x="2784" y="2448"/>
                <a:chExt cx="240" cy="816"/>
              </a:xfrm>
            </p:grpSpPr>
            <p:grpSp>
              <p:nvGrpSpPr>
                <p:cNvPr id="16" name="Group 126"/>
                <p:cNvGrpSpPr>
                  <a:grpSpLocks/>
                </p:cNvGrpSpPr>
                <p:nvPr/>
              </p:nvGrpSpPr>
              <p:grpSpPr bwMode="auto">
                <a:xfrm>
                  <a:off x="2832" y="2784"/>
                  <a:ext cx="144" cy="240"/>
                  <a:chOff x="3312" y="3072"/>
                  <a:chExt cx="144" cy="240"/>
                </a:xfrm>
              </p:grpSpPr>
              <p:sp>
                <p:nvSpPr>
                  <p:cNvPr id="22" name="Rectangle 127"/>
                  <p:cNvSpPr>
                    <a:spLocks noChangeArrowheads="1"/>
                  </p:cNvSpPr>
                  <p:nvPr/>
                </p:nvSpPr>
                <p:spPr bwMode="auto">
                  <a:xfrm rot="1704760">
                    <a:off x="3312" y="3072"/>
                    <a:ext cx="48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Rectangle 128"/>
                  <p:cNvSpPr>
                    <a:spLocks noChangeArrowheads="1"/>
                  </p:cNvSpPr>
                  <p:nvPr/>
                </p:nvSpPr>
                <p:spPr bwMode="auto">
                  <a:xfrm rot="19895240" flipH="1">
                    <a:off x="3408" y="3072"/>
                    <a:ext cx="48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" name="Rectangle 129"/>
                <p:cNvSpPr>
                  <a:spLocks noChangeArrowheads="1"/>
                </p:cNvSpPr>
                <p:nvPr/>
              </p:nvSpPr>
              <p:spPr bwMode="auto">
                <a:xfrm>
                  <a:off x="2880" y="2688"/>
                  <a:ext cx="48" cy="38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Oval 130"/>
                <p:cNvSpPr>
                  <a:spLocks noChangeArrowheads="1"/>
                </p:cNvSpPr>
                <p:nvPr/>
              </p:nvSpPr>
              <p:spPr bwMode="auto">
                <a:xfrm>
                  <a:off x="2784" y="2448"/>
                  <a:ext cx="240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" name="Group 131"/>
                <p:cNvGrpSpPr>
                  <a:grpSpLocks/>
                </p:cNvGrpSpPr>
                <p:nvPr/>
              </p:nvGrpSpPr>
              <p:grpSpPr bwMode="auto">
                <a:xfrm>
                  <a:off x="2832" y="3024"/>
                  <a:ext cx="144" cy="240"/>
                  <a:chOff x="3312" y="3072"/>
                  <a:chExt cx="144" cy="240"/>
                </a:xfrm>
              </p:grpSpPr>
              <p:sp>
                <p:nvSpPr>
                  <p:cNvPr id="20" name="Rectangle 132"/>
                  <p:cNvSpPr>
                    <a:spLocks noChangeArrowheads="1"/>
                  </p:cNvSpPr>
                  <p:nvPr/>
                </p:nvSpPr>
                <p:spPr bwMode="auto">
                  <a:xfrm rot="1704760">
                    <a:off x="3312" y="3072"/>
                    <a:ext cx="48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Rectangle 133"/>
                  <p:cNvSpPr>
                    <a:spLocks noChangeArrowheads="1"/>
                  </p:cNvSpPr>
                  <p:nvPr/>
                </p:nvSpPr>
                <p:spPr bwMode="auto">
                  <a:xfrm rot="19895240" flipH="1">
                    <a:off x="3408" y="3072"/>
                    <a:ext cx="48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" name="Rectangle 152"/>
              <p:cNvSpPr>
                <a:spLocks noChangeArrowheads="1"/>
              </p:cNvSpPr>
              <p:nvPr/>
            </p:nvSpPr>
            <p:spPr bwMode="auto">
              <a:xfrm>
                <a:off x="5136" y="230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360" tIns="44280" rIns="90360" bIns="44280"/>
              <a:lstStyle/>
              <a:p>
                <a:pPr defTabSz="457200">
                  <a:lnSpc>
                    <a:spcPct val="95000"/>
                  </a:lnSpc>
                  <a:spcBef>
                    <a:spcPts val="700"/>
                  </a:spcBef>
                  <a:buClr>
                    <a:srgbClr val="00CECE"/>
                  </a:buClr>
                  <a:buSzPct val="75000"/>
                  <a:buFont typeface="Monotype Sorts" charset="2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 sz="1200" b="1" i="1">
                    <a:solidFill>
                      <a:schemeClr val="tx1"/>
                    </a:solidFill>
                  </a:rPr>
                  <a:t>$</a:t>
                </a:r>
                <a:r>
                  <a:rPr lang="en-GB" sz="1200" b="1" i="1">
                    <a:solidFill>
                      <a:srgbClr val="00FF00"/>
                    </a:solidFill>
                  </a:rPr>
                  <a:t> </a:t>
                </a:r>
                <a:r>
                  <a:rPr lang="en-GB" sz="1200" b="1" i="1">
                    <a:solidFill>
                      <a:schemeClr val="tx1"/>
                    </a:solidFill>
                  </a:rPr>
                  <a:t> $ </a:t>
                </a:r>
              </a:p>
            </p:txBody>
          </p:sp>
        </p:grpSp>
        <p:sp>
          <p:nvSpPr>
            <p:cNvPr id="12" name="AutoShape 156"/>
            <p:cNvSpPr>
              <a:spLocks noChangeArrowheads="1"/>
            </p:cNvSpPr>
            <p:nvPr/>
          </p:nvSpPr>
          <p:spPr bwMode="auto">
            <a:xfrm>
              <a:off x="5369255" y="5067300"/>
              <a:ext cx="907380" cy="629529"/>
            </a:xfrm>
            <a:prstGeom prst="roundRect">
              <a:avLst>
                <a:gd name="adj" fmla="val 306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dirty="0" smtClean="0">
                  <a:solidFill>
                    <a:schemeClr val="folHlink"/>
                  </a:solidFill>
                </a:rPr>
                <a:t>Rear</a:t>
              </a:r>
              <a:endParaRPr lang="en-GB" sz="2800" dirty="0">
                <a:solidFill>
                  <a:schemeClr val="folHlink"/>
                </a:solidFill>
              </a:endParaRPr>
            </a:p>
          </p:txBody>
        </p:sp>
        <p:sp>
          <p:nvSpPr>
            <p:cNvPr id="13" name="AutoShape 157"/>
            <p:cNvSpPr>
              <a:spLocks noChangeArrowheads="1"/>
            </p:cNvSpPr>
            <p:nvPr/>
          </p:nvSpPr>
          <p:spPr bwMode="auto">
            <a:xfrm>
              <a:off x="2271280" y="5252981"/>
              <a:ext cx="1031545" cy="629529"/>
            </a:xfrm>
            <a:prstGeom prst="roundRect">
              <a:avLst>
                <a:gd name="adj" fmla="val 306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dirty="0" smtClean="0">
                  <a:solidFill>
                    <a:schemeClr val="folHlink"/>
                  </a:solidFill>
                </a:rPr>
                <a:t>Front</a:t>
              </a:r>
              <a:endParaRPr lang="en-GB" sz="2800" dirty="0">
                <a:solidFill>
                  <a:schemeClr val="folHlin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64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1955"/>
            <a:ext cx="8839200" cy="7921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Double Ended Queue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15400" cy="5791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Double ended queues, called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deques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 short, are a generalized form of the queue. It is exactly like a queue except that elements can be added to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removed from the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tail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However, no element can be added and deleted from the middle.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computer’s memory,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implemented using either a circular array or a circular doubly linked list.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pointers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maintained, LEFT and RIGHT, which point to either end of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The elements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extend from the LEFT end to the RIGHT end and since it is circular,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[N–1]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followed by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[0].</a:t>
            </a:r>
          </a:p>
        </p:txBody>
      </p:sp>
    </p:spTree>
    <p:extLst>
      <p:ext uri="{BB962C8B-B14F-4D97-AF65-F5344CB8AC3E}">
        <p14:creationId xmlns:p14="http://schemas.microsoft.com/office/powerpoint/2010/main" val="15014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763000" cy="3886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are two variants of a double-ended queue. They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include :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Input restricted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this, insertions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can be done only at one of the ends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while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deletions can be done from both ends.</a:t>
            </a:r>
          </a:p>
          <a:p>
            <a:pPr algn="just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restricted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deletions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can be done only at one of the ends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while  insertions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can be done on both ends.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05300"/>
            <a:ext cx="77724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4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Priority Queues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priority queue is a data structure in which each element is assigned a priority. The priority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element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will be used to determine the order in which the elements will be processed.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general rules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processing the elements of a priority queue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element with higher priority is processed before an element with a lower priority.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Two elements with the same priority are processed on a first-come-first-served (FCFS) basis.</a:t>
            </a:r>
          </a:p>
        </p:txBody>
      </p:sp>
    </p:spTree>
    <p:extLst>
      <p:ext uri="{BB962C8B-B14F-4D97-AF65-F5344CB8AC3E}">
        <p14:creationId xmlns:p14="http://schemas.microsoft.com/office/powerpoint/2010/main" val="204579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Line 3"/>
          <p:cNvSpPr>
            <a:spLocks noChangeShapeType="1"/>
          </p:cNvSpPr>
          <p:nvPr/>
        </p:nvSpPr>
        <p:spPr bwMode="auto">
          <a:xfrm flipV="1">
            <a:off x="2209800" y="28956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 flipV="1">
            <a:off x="2209800" y="35814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H="1">
            <a:off x="3048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H="1">
            <a:off x="3657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H="1">
            <a:off x="4191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H="1">
            <a:off x="48768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V="1">
            <a:off x="3276600" y="3581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V="1">
            <a:off x="5181600" y="3581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2819400" y="3962400"/>
            <a:ext cx="2800350" cy="466725"/>
          </a:xfrm>
          <a:prstGeom prst="rect">
            <a:avLst/>
          </a:prstGeom>
          <a:solidFill>
            <a:srgbClr val="FF33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Front              Rear 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3260725" y="3013075"/>
            <a:ext cx="2345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  </a:t>
            </a:r>
            <a:r>
              <a:rPr lang="en-US" dirty="0" smtClean="0"/>
              <a:t>      </a:t>
            </a:r>
            <a:r>
              <a:rPr lang="en-US" dirty="0"/>
              <a:t>2    </a:t>
            </a:r>
            <a:r>
              <a:rPr lang="en-US" dirty="0" smtClean="0"/>
              <a:t>      </a:t>
            </a:r>
            <a:r>
              <a:rPr lang="en-US" dirty="0"/>
              <a:t>3      </a:t>
            </a:r>
            <a:r>
              <a:rPr lang="en-US" dirty="0" smtClean="0"/>
              <a:t>   4     </a:t>
            </a:r>
            <a:endParaRPr lang="en-US" dirty="0"/>
          </a:p>
        </p:txBody>
      </p:sp>
      <p:sp>
        <p:nvSpPr>
          <p:cNvPr id="6171" name="Line 27"/>
          <p:cNvSpPr>
            <a:spLocks noChangeShapeType="1"/>
          </p:cNvSpPr>
          <p:nvPr/>
        </p:nvSpPr>
        <p:spPr bwMode="auto">
          <a:xfrm flipV="1">
            <a:off x="3124200" y="4800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2" name="Line 28"/>
          <p:cNvSpPr>
            <a:spLocks noChangeShapeType="1"/>
          </p:cNvSpPr>
          <p:nvPr/>
        </p:nvSpPr>
        <p:spPr bwMode="auto">
          <a:xfrm flipV="1">
            <a:off x="3200400" y="54864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" name="Line 30"/>
          <p:cNvSpPr>
            <a:spLocks noChangeShapeType="1"/>
          </p:cNvSpPr>
          <p:nvPr/>
        </p:nvSpPr>
        <p:spPr bwMode="auto">
          <a:xfrm flipH="1">
            <a:off x="3886200" y="4800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" name="Line 31"/>
          <p:cNvSpPr>
            <a:spLocks noChangeShapeType="1"/>
          </p:cNvSpPr>
          <p:nvPr/>
        </p:nvSpPr>
        <p:spPr bwMode="auto">
          <a:xfrm flipH="1">
            <a:off x="4419600" y="4800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Line 32"/>
          <p:cNvSpPr>
            <a:spLocks noChangeShapeType="1"/>
          </p:cNvSpPr>
          <p:nvPr/>
        </p:nvSpPr>
        <p:spPr bwMode="auto">
          <a:xfrm flipH="1">
            <a:off x="5105400" y="4800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7" name="Line 33"/>
          <p:cNvSpPr>
            <a:spLocks noChangeShapeType="1"/>
          </p:cNvSpPr>
          <p:nvPr/>
        </p:nvSpPr>
        <p:spPr bwMode="auto">
          <a:xfrm flipH="1">
            <a:off x="5715000" y="4800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8" name="Line 34"/>
          <p:cNvSpPr>
            <a:spLocks noChangeShapeType="1"/>
          </p:cNvSpPr>
          <p:nvPr/>
        </p:nvSpPr>
        <p:spPr bwMode="auto">
          <a:xfrm flipV="1">
            <a:off x="4114800" y="5486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9" name="Line 35"/>
          <p:cNvSpPr>
            <a:spLocks noChangeShapeType="1"/>
          </p:cNvSpPr>
          <p:nvPr/>
        </p:nvSpPr>
        <p:spPr bwMode="auto">
          <a:xfrm flipV="1">
            <a:off x="54102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3657600" y="6019800"/>
            <a:ext cx="2266950" cy="466725"/>
          </a:xfrm>
          <a:prstGeom prst="rect">
            <a:avLst/>
          </a:prstGeom>
          <a:solidFill>
            <a:srgbClr val="FF33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Front          Rear </a:t>
            </a:r>
          </a:p>
        </p:txBody>
      </p:sp>
      <p:sp>
        <p:nvSpPr>
          <p:cNvPr id="6181" name="Text Box 37"/>
          <p:cNvSpPr txBox="1">
            <a:spLocks noChangeArrowheads="1"/>
          </p:cNvSpPr>
          <p:nvPr/>
        </p:nvSpPr>
        <p:spPr bwMode="auto">
          <a:xfrm>
            <a:off x="3489325" y="4918075"/>
            <a:ext cx="22284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     </a:t>
            </a:r>
            <a:r>
              <a:rPr lang="en-US" dirty="0" smtClean="0"/>
              <a:t>     2          3         4   </a:t>
            </a:r>
            <a:endParaRPr lang="en-US" dirty="0"/>
          </a:p>
        </p:txBody>
      </p:sp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9813925" y="6518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88" name="Line 44"/>
          <p:cNvSpPr>
            <a:spLocks noChangeShapeType="1"/>
          </p:cNvSpPr>
          <p:nvPr/>
        </p:nvSpPr>
        <p:spPr bwMode="auto">
          <a:xfrm flipV="1">
            <a:off x="2209800" y="1101725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9" name="Line 45"/>
          <p:cNvSpPr>
            <a:spLocks noChangeShapeType="1"/>
          </p:cNvSpPr>
          <p:nvPr/>
        </p:nvSpPr>
        <p:spPr bwMode="auto">
          <a:xfrm flipV="1">
            <a:off x="2209800" y="1787525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0" name="Line 46"/>
          <p:cNvSpPr>
            <a:spLocks noChangeShapeType="1"/>
          </p:cNvSpPr>
          <p:nvPr/>
        </p:nvSpPr>
        <p:spPr bwMode="auto">
          <a:xfrm flipH="1">
            <a:off x="3048000" y="11017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1" name="Line 47"/>
          <p:cNvSpPr>
            <a:spLocks noChangeShapeType="1"/>
          </p:cNvSpPr>
          <p:nvPr/>
        </p:nvSpPr>
        <p:spPr bwMode="auto">
          <a:xfrm flipH="1">
            <a:off x="3657600" y="11017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2" name="Line 48"/>
          <p:cNvSpPr>
            <a:spLocks noChangeShapeType="1"/>
          </p:cNvSpPr>
          <p:nvPr/>
        </p:nvSpPr>
        <p:spPr bwMode="auto">
          <a:xfrm flipH="1">
            <a:off x="4191000" y="11017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3" name="Line 49"/>
          <p:cNvSpPr>
            <a:spLocks noChangeShapeType="1"/>
          </p:cNvSpPr>
          <p:nvPr/>
        </p:nvSpPr>
        <p:spPr bwMode="auto">
          <a:xfrm flipH="1">
            <a:off x="4876800" y="11017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" name="Line 51"/>
          <p:cNvSpPr>
            <a:spLocks noChangeShapeType="1"/>
          </p:cNvSpPr>
          <p:nvPr/>
        </p:nvSpPr>
        <p:spPr bwMode="auto">
          <a:xfrm flipV="1">
            <a:off x="3276600" y="1787525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6" name="Line 52"/>
          <p:cNvSpPr>
            <a:spLocks noChangeShapeType="1"/>
          </p:cNvSpPr>
          <p:nvPr/>
        </p:nvSpPr>
        <p:spPr bwMode="auto">
          <a:xfrm flipV="1">
            <a:off x="4495800" y="1752600"/>
            <a:ext cx="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7" name="Text Box 53"/>
          <p:cNvSpPr txBox="1">
            <a:spLocks noChangeArrowheads="1"/>
          </p:cNvSpPr>
          <p:nvPr/>
        </p:nvSpPr>
        <p:spPr bwMode="auto">
          <a:xfrm>
            <a:off x="2895600" y="2133600"/>
            <a:ext cx="2190750" cy="466725"/>
          </a:xfrm>
          <a:prstGeom prst="rect">
            <a:avLst/>
          </a:prstGeom>
          <a:solidFill>
            <a:srgbClr val="FF33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Front      Rear </a:t>
            </a:r>
          </a:p>
        </p:txBody>
      </p:sp>
      <p:sp>
        <p:nvSpPr>
          <p:cNvPr id="6198" name="Text Box 54"/>
          <p:cNvSpPr txBox="1">
            <a:spLocks noChangeArrowheads="1"/>
          </p:cNvSpPr>
          <p:nvPr/>
        </p:nvSpPr>
        <p:spPr bwMode="auto">
          <a:xfrm>
            <a:off x="3244850" y="1219200"/>
            <a:ext cx="18053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     </a:t>
            </a:r>
            <a:r>
              <a:rPr lang="en-US" dirty="0" smtClean="0"/>
              <a:t>    2       </a:t>
            </a:r>
            <a:r>
              <a:rPr lang="en-US" dirty="0"/>
              <a:t>3       </a:t>
            </a:r>
          </a:p>
        </p:txBody>
      </p:sp>
      <p:sp>
        <p:nvSpPr>
          <p:cNvPr id="6199" name="Line 55"/>
          <p:cNvSpPr>
            <a:spLocks noChangeShapeType="1"/>
          </p:cNvSpPr>
          <p:nvPr/>
        </p:nvSpPr>
        <p:spPr bwMode="auto">
          <a:xfrm>
            <a:off x="55626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00" name="Text Box 56"/>
          <p:cNvSpPr txBox="1">
            <a:spLocks noChangeArrowheads="1"/>
          </p:cNvSpPr>
          <p:nvPr/>
        </p:nvSpPr>
        <p:spPr bwMode="auto">
          <a:xfrm>
            <a:off x="533400" y="3048000"/>
            <a:ext cx="2188484" cy="40011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dirty="0"/>
              <a:t>Add 4 to the Queue</a:t>
            </a:r>
            <a:endParaRPr lang="en-US" sz="2000" dirty="0"/>
          </a:p>
        </p:txBody>
      </p:sp>
      <p:sp>
        <p:nvSpPr>
          <p:cNvPr id="6201" name="Text Box 57"/>
          <p:cNvSpPr txBox="1">
            <a:spLocks noChangeArrowheads="1"/>
          </p:cNvSpPr>
          <p:nvPr/>
        </p:nvSpPr>
        <p:spPr bwMode="auto">
          <a:xfrm>
            <a:off x="325130" y="5257800"/>
            <a:ext cx="2919720" cy="707886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i="1" dirty="0"/>
              <a:t>Remove the element</a:t>
            </a:r>
          </a:p>
          <a:p>
            <a:r>
              <a:rPr lang="en-US" sz="2000" i="1" dirty="0"/>
              <a:t> from the Queue</a:t>
            </a:r>
            <a:endParaRPr lang="en-US" sz="2000" dirty="0"/>
          </a:p>
        </p:txBody>
      </p:sp>
      <p:sp>
        <p:nvSpPr>
          <p:cNvPr id="6202" name="Text Box 58"/>
          <p:cNvSpPr txBox="1">
            <a:spLocks noChangeArrowheads="1"/>
          </p:cNvSpPr>
          <p:nvPr/>
        </p:nvSpPr>
        <p:spPr bwMode="auto">
          <a:xfrm>
            <a:off x="5410200" y="1219200"/>
            <a:ext cx="1847850" cy="396875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dirty="0"/>
              <a:t>Original  Queue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0" y="-76200"/>
            <a:ext cx="87725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Queue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Items can be removed only at the front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Items can be added only at the other end,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back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Queues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Linear Queue</a:t>
            </a:r>
            <a:endParaRPr lang="en-IN" dirty="0"/>
          </a:p>
          <a:p>
            <a:r>
              <a:rPr lang="en-IN" dirty="0" smtClean="0"/>
              <a:t>Circular </a:t>
            </a:r>
            <a:r>
              <a:rPr lang="en-IN" dirty="0" smtClean="0"/>
              <a:t>Queue</a:t>
            </a:r>
          </a:p>
          <a:p>
            <a:r>
              <a:rPr lang="en-IN" dirty="0" smtClean="0"/>
              <a:t>Double Ended Queue (</a:t>
            </a:r>
            <a:r>
              <a:rPr lang="en-IN" dirty="0" err="1" smtClean="0"/>
              <a:t>Deque</a:t>
            </a:r>
            <a:r>
              <a:rPr lang="en-IN" dirty="0" smtClean="0"/>
              <a:t>)</a:t>
            </a:r>
          </a:p>
          <a:p>
            <a:r>
              <a:rPr lang="en-IN" dirty="0" smtClean="0"/>
              <a:t>Priority Queue</a:t>
            </a:r>
            <a:endParaRPr lang="en-IN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058" y="3276600"/>
            <a:ext cx="2895600" cy="18288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47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1955"/>
            <a:ext cx="8839200" cy="7921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Double Ended Queue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15400" cy="5791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Double ended queues, called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deques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 short, are a generalized form of the queue. It is exactly like a queue except that elements can be added to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removed from the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tail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However, no element can be added and deleted from the middle.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computer’s memory,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implemented using either a circular array or a circular doubly linked list.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pointers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maintained, LEFT and RIGHT, which point to either end of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The elements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extend from the LEFT end to the RIGHT end and since it is circular,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[N–1]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followed by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[0].</a:t>
            </a:r>
          </a:p>
        </p:txBody>
      </p:sp>
    </p:spTree>
    <p:extLst>
      <p:ext uri="{BB962C8B-B14F-4D97-AF65-F5344CB8AC3E}">
        <p14:creationId xmlns:p14="http://schemas.microsoft.com/office/powerpoint/2010/main" val="113153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763000" cy="3886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are two variants of a double-ended queue. They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include :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Input restricted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this, insertions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can be done only at one of the ends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while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deletions can be done from both ends.</a:t>
            </a:r>
          </a:p>
          <a:p>
            <a:pPr algn="just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restricted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deletions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can be done only at one of the ends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while  insertions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can be done on both ends.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05300"/>
            <a:ext cx="77724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697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Priority Queues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priority queue is a data structure in which each element is assigned a priority. The priority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element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will be used to determine the order in which the elements will be processed.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general rules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processing the elements of a priority queue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element with higher priority is processed before an element with a lower priority.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Two elements with the same priority are processed on a first-come-first-served (FCFS) basis.</a:t>
            </a:r>
          </a:p>
        </p:txBody>
      </p:sp>
    </p:spTree>
    <p:extLst>
      <p:ext uri="{BB962C8B-B14F-4D97-AF65-F5344CB8AC3E}">
        <p14:creationId xmlns:p14="http://schemas.microsoft.com/office/powerpoint/2010/main" val="22934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15400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The Queue As an ADT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queue is a sequence of data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Basic operations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(add element to back)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(remove element from front)</a:t>
            </a:r>
          </a:p>
          <a:p>
            <a:pPr marL="514350" indent="-514350">
              <a:buFont typeface="+mj-lt"/>
              <a:buAutoNum type="alphaLcPeriod"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8434388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09800" y="2738735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operations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8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6096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0052" y="206514"/>
            <a:ext cx="71143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Array Implementation </a:t>
            </a:r>
            <a:r>
              <a:rPr lang="en-US" sz="4000" dirty="0" smtClean="0"/>
              <a:t>-</a:t>
            </a:r>
            <a:r>
              <a:rPr lang="en-US" sz="4000" dirty="0" err="1" smtClean="0"/>
              <a:t>Dequeue</a:t>
            </a:r>
            <a:endParaRPr lang="en-IN" sz="4000" dirty="0"/>
          </a:p>
        </p:txBody>
      </p:sp>
      <p:sp>
        <p:nvSpPr>
          <p:cNvPr id="3" name="Rectangle 2"/>
          <p:cNvSpPr/>
          <p:nvPr/>
        </p:nvSpPr>
        <p:spPr>
          <a:xfrm>
            <a:off x="152400" y="914400"/>
            <a:ext cx="88392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/>
              <a:t>When an item is taken from the queue, it always comes from the front. </a:t>
            </a:r>
            <a:endParaRPr lang="en-GB" sz="2000" dirty="0" smtClean="0"/>
          </a:p>
          <a:p>
            <a:pPr algn="ctr"/>
            <a:r>
              <a:rPr lang="en-GB" sz="2000" dirty="0" smtClean="0"/>
              <a:t>This </a:t>
            </a:r>
            <a:r>
              <a:rPr lang="en-GB" sz="2000" dirty="0"/>
              <a:t>a </a:t>
            </a:r>
            <a:r>
              <a:rPr lang="en-GB" sz="2000" b="1" u="sng" dirty="0" err="1">
                <a:solidFill>
                  <a:srgbClr val="FF8000"/>
                </a:solidFill>
              </a:rPr>
              <a:t>dequeue</a:t>
            </a:r>
            <a:r>
              <a:rPr lang="en-GB" sz="2000" dirty="0"/>
              <a:t> operation.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52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1580</Words>
  <Application>Microsoft Office PowerPoint</Application>
  <PresentationFormat>On-screen Show (4:3)</PresentationFormat>
  <Paragraphs>223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Queues</vt:lpstr>
      <vt:lpstr>Introduction to Queues </vt:lpstr>
      <vt:lpstr>PowerPoint Presentation</vt:lpstr>
      <vt:lpstr>Types Of Queues</vt:lpstr>
      <vt:lpstr>Double Ended Queue</vt:lpstr>
      <vt:lpstr>PowerPoint Presentation</vt:lpstr>
      <vt:lpstr>Priority Queues</vt:lpstr>
      <vt:lpstr>The Queue As an ADT</vt:lpstr>
      <vt:lpstr>PowerPoint Presentation</vt:lpstr>
      <vt:lpstr>Array Implementation -Enqueue</vt:lpstr>
      <vt:lpstr>LINKED REPRESENTATION OF QUEUEs</vt:lpstr>
      <vt:lpstr>Dequeue</vt:lpstr>
      <vt:lpstr>Circular Queue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Double Ended Queue</vt:lpstr>
      <vt:lpstr>PowerPoint Presentation</vt:lpstr>
      <vt:lpstr>Priority Queues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Queues</dc:title>
  <dc:creator>win 8.1</dc:creator>
  <cp:lastModifiedBy>ASHISH SETH</cp:lastModifiedBy>
  <cp:revision>27</cp:revision>
  <dcterms:created xsi:type="dcterms:W3CDTF">2018-11-06T05:56:08Z</dcterms:created>
  <dcterms:modified xsi:type="dcterms:W3CDTF">2020-11-04T11:47:55Z</dcterms:modified>
</cp:coreProperties>
</file>