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3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F115-9164-4376-ADD9-AF285AD7FE2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firefox-b-d&amp;q=Evgenii+Landis&amp;stick=H4sIAAAAAAAAAONgVuLUz9U3MCkrLk5exMrnWpaempeZqeCTmJeSWQwAjOUiCx4AAAA&amp;sa=X&amp;ved=2ahUKEwiNqIv3rpvmAhVE_SoKHQniDpYQmxMoAjAregQIFBAL" TargetMode="External"/><Relationship Id="rId2" Type="http://schemas.openxmlformats.org/officeDocument/2006/relationships/hyperlink" Target="https://www.google.com/search?client=firefox-b-d&amp;q=Georgy+Adelson-Velsky&amp;stick=H4sIAAAAAAAAAONgVuLUz9U3MCkrLkhbxCrqnppflF6p4JiSmlOcn6cbBqSyKwHPv4p0JQAAAA&amp;sa=X&amp;ved=2ahUKEwiNqIv3rpvmAhVE_SoKHQniDpYQmxMoATAregQIFBA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4033" y="3733731"/>
            <a:ext cx="4256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 smtClean="0">
                <a:hlinkClick r:id="rId2"/>
              </a:rPr>
              <a:t>Adelson</a:t>
            </a:r>
            <a:r>
              <a:rPr lang="en-IN" sz="3200" b="1" dirty="0" smtClean="0">
                <a:hlinkClick r:id="rId2"/>
              </a:rPr>
              <a:t>- </a:t>
            </a:r>
            <a:r>
              <a:rPr lang="en-IN" sz="3200" b="1" dirty="0" err="1" smtClean="0">
                <a:hlinkClick r:id="rId2"/>
              </a:rPr>
              <a:t>Velsky</a:t>
            </a:r>
            <a:r>
              <a:rPr lang="en-IN" sz="3200" b="1" dirty="0" smtClean="0"/>
              <a:t> -</a:t>
            </a:r>
            <a:r>
              <a:rPr lang="en-IN" sz="3200" b="1" dirty="0" smtClean="0">
                <a:hlinkClick r:id="rId3"/>
              </a:rPr>
              <a:t> </a:t>
            </a:r>
            <a:r>
              <a:rPr lang="en-IN" sz="3200" b="1" dirty="0">
                <a:hlinkClick r:id="rId3"/>
              </a:rPr>
              <a:t>Landis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0321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508359"/>
            <a:ext cx="5219559" cy="2827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00" y="693133"/>
            <a:ext cx="6141546" cy="2642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0" y="3602094"/>
            <a:ext cx="5219559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400" y="3602095"/>
            <a:ext cx="6434472" cy="27987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22996" y="25450"/>
            <a:ext cx="8246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Following are the operations to be performed in above mentioned 4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58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8" y="412124"/>
            <a:ext cx="11247099" cy="6216050"/>
          </a:xfrm>
        </p:spPr>
      </p:pic>
    </p:spTree>
    <p:extLst>
      <p:ext uri="{BB962C8B-B14F-4D97-AF65-F5344CB8AC3E}">
        <p14:creationId xmlns:p14="http://schemas.microsoft.com/office/powerpoint/2010/main" val="131205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33" y="341471"/>
            <a:ext cx="10625070" cy="60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1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188927"/>
            <a:ext cx="11256135" cy="6334298"/>
          </a:xfrm>
        </p:spPr>
      </p:pic>
    </p:spTree>
    <p:extLst>
      <p:ext uri="{BB962C8B-B14F-4D97-AF65-F5344CB8AC3E}">
        <p14:creationId xmlns:p14="http://schemas.microsoft.com/office/powerpoint/2010/main" val="342676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3700" y="417112"/>
            <a:ext cx="1059041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AVL Tree </a:t>
            </a:r>
            <a:endParaRPr lang="en-US" altLang="en-US" sz="21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/>
            <a:r>
              <a:rPr lang="en-IN" sz="2400" dirty="0" smtClean="0"/>
              <a:t>AVL </a:t>
            </a:r>
            <a:r>
              <a:rPr lang="en-IN" sz="2400" dirty="0"/>
              <a:t>tree is a self-balancing binary search tree</a:t>
            </a:r>
            <a:r>
              <a:rPr lang="en-IN" sz="2400" dirty="0" smtClean="0"/>
              <a:t>.</a:t>
            </a:r>
          </a:p>
          <a:p>
            <a:pPr lvl="0" algn="just"/>
            <a:endParaRPr lang="en-IN" sz="2400" dirty="0"/>
          </a:p>
          <a:p>
            <a:pPr lvl="0" algn="just"/>
            <a:r>
              <a:rPr lang="en-IN" sz="2400" dirty="0" smtClean="0"/>
              <a:t> </a:t>
            </a:r>
            <a:r>
              <a:rPr lang="en-IN" sz="2400" dirty="0"/>
              <a:t>In an AVL tree, the heights of the two child </a:t>
            </a:r>
            <a:r>
              <a:rPr lang="en-IN" sz="2400" dirty="0" err="1"/>
              <a:t>subtrees</a:t>
            </a:r>
            <a:r>
              <a:rPr lang="en-IN" sz="2400" dirty="0"/>
              <a:t> of any node differ by at most one; if at any time they differ by more than one, rebalancing is done to restore this property</a:t>
            </a:r>
            <a:r>
              <a:rPr lang="en-IN" sz="2400" dirty="0" smtClean="0"/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https://media.geeksforgeeks.org/wp-content/cdn-uploads/AVL-Tre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50" y="2845530"/>
            <a:ext cx="4316420" cy="369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7790" y="3824804"/>
            <a:ext cx="6572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The </a:t>
            </a:r>
            <a:r>
              <a:rPr lang="en-US" sz="2400" b="0" i="0" u="none" strike="noStrike" dirty="0" smtClean="0">
                <a:effectLst/>
                <a:latin typeface="Roboto"/>
              </a:rPr>
              <a:t>given </a:t>
            </a:r>
            <a:r>
              <a:rPr lang="en-US" sz="2400" b="0" i="0" u="none" strike="noStrike" dirty="0" smtClean="0">
                <a:effectLst/>
                <a:latin typeface="Roboto"/>
              </a:rPr>
              <a:t>tree is AVL because differences between heights of left and right subtrees for every node is less than or equal to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0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09" y="231030"/>
            <a:ext cx="6252242" cy="3163225"/>
          </a:xfrm>
        </p:spPr>
      </p:pic>
      <p:sp>
        <p:nvSpPr>
          <p:cNvPr id="5" name="Rectangle 4"/>
          <p:cNvSpPr/>
          <p:nvPr/>
        </p:nvSpPr>
        <p:spPr>
          <a:xfrm>
            <a:off x="441706" y="804270"/>
            <a:ext cx="5537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The above tree is not AVL because differences between heights of left and right subtrees for 8 and 18 is greater than 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3236" y="2879955"/>
            <a:ext cx="114327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dirty="0" smtClean="0">
                <a:effectLst/>
                <a:latin typeface="&amp;quot"/>
              </a:rPr>
              <a:t>Why AVL Trees</a:t>
            </a:r>
            <a:r>
              <a:rPr lang="en-US" sz="2400" b="1" i="0" u="none" strike="noStrike" dirty="0" smtClean="0">
                <a:effectLst/>
                <a:latin typeface="&amp;quot"/>
              </a:rPr>
              <a:t>?</a:t>
            </a:r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u="none" strike="noStrike" dirty="0" smtClean="0">
                <a:effectLst/>
                <a:latin typeface="Roboto"/>
              </a:rPr>
              <a:t>Most of the BST operations (e.g., search, max, min, insert, delete.. </a:t>
            </a:r>
            <a:r>
              <a:rPr lang="en-US" sz="2400" b="0" i="0" u="none" strike="noStrike" dirty="0" err="1" smtClean="0">
                <a:effectLst/>
                <a:latin typeface="Roboto"/>
              </a:rPr>
              <a:t>etc</a:t>
            </a:r>
            <a:r>
              <a:rPr lang="en-US" sz="2400" b="0" i="0" u="none" strike="noStrike" dirty="0" smtClean="0">
                <a:effectLst/>
                <a:latin typeface="Roboto"/>
              </a:rPr>
              <a:t>) take </a:t>
            </a:r>
            <a:r>
              <a:rPr lang="en-US" sz="2400" b="1" i="0" u="none" strike="noStrike" dirty="0" smtClean="0">
                <a:effectLst/>
                <a:latin typeface="Roboto"/>
              </a:rPr>
              <a:t>O(h)</a:t>
            </a:r>
            <a:r>
              <a:rPr lang="en-US" sz="2400" b="0" i="0" u="none" strike="noStrike" dirty="0" smtClean="0">
                <a:effectLst/>
                <a:latin typeface="Roboto"/>
              </a:rPr>
              <a:t> time where h is the height of the BST. The cost of these </a:t>
            </a:r>
            <a:r>
              <a:rPr lang="en-US" sz="2400" b="0" i="0" u="sng" strike="noStrike" dirty="0" smtClean="0">
                <a:effectLst/>
                <a:latin typeface="Roboto"/>
              </a:rPr>
              <a:t>operations may become O(n) for a skewed Binary tree</a:t>
            </a:r>
            <a:r>
              <a:rPr lang="en-US" sz="2400" b="0" i="0" u="none" strike="noStrike" dirty="0" smtClean="0">
                <a:effectLst/>
                <a:latin typeface="Roboto"/>
              </a:rPr>
              <a:t>. </a:t>
            </a:r>
            <a:endParaRPr lang="en-US" sz="2400" b="0" i="0" u="none" strike="noStrike" dirty="0" smtClean="0">
              <a:effectLst/>
              <a:latin typeface="Roboto"/>
            </a:endParaRPr>
          </a:p>
          <a:p>
            <a:pPr algn="just"/>
            <a:endParaRPr lang="en-US" sz="2400" dirty="0">
              <a:latin typeface="Roboto"/>
            </a:endParaRPr>
          </a:p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If </a:t>
            </a:r>
            <a:r>
              <a:rPr lang="en-US" sz="2400" b="0" i="0" u="none" strike="noStrike" dirty="0" smtClean="0">
                <a:effectLst/>
                <a:latin typeface="Roboto"/>
              </a:rPr>
              <a:t>we make sure that height of the tree remains O(</a:t>
            </a:r>
            <a:r>
              <a:rPr lang="en-US" sz="2400" b="0" i="0" u="none" strike="noStrike" dirty="0" err="1" smtClean="0">
                <a:effectLst/>
                <a:latin typeface="Roboto"/>
              </a:rPr>
              <a:t>Logn</a:t>
            </a:r>
            <a:r>
              <a:rPr lang="en-US" sz="2400" b="0" i="0" u="none" strike="noStrike" dirty="0" smtClean="0">
                <a:effectLst/>
                <a:latin typeface="Roboto"/>
              </a:rPr>
              <a:t>) after every insertion and deletion, then we can guarantee an upper bound of O(</a:t>
            </a:r>
            <a:r>
              <a:rPr lang="en-US" sz="2400" b="0" i="0" u="none" strike="noStrike" dirty="0" err="1" smtClean="0">
                <a:effectLst/>
                <a:latin typeface="Roboto"/>
              </a:rPr>
              <a:t>Logn</a:t>
            </a:r>
            <a:r>
              <a:rPr lang="en-US" sz="2400" b="0" i="0" u="none" strike="noStrike" dirty="0" smtClean="0">
                <a:effectLst/>
                <a:latin typeface="Roboto"/>
              </a:rPr>
              <a:t>) for all these operations. The height of an AVL tree is always O(</a:t>
            </a:r>
            <a:r>
              <a:rPr lang="en-US" sz="2400" b="0" i="0" u="none" strike="noStrike" dirty="0" err="1" smtClean="0">
                <a:effectLst/>
                <a:latin typeface="Roboto"/>
              </a:rPr>
              <a:t>Logn</a:t>
            </a:r>
            <a:r>
              <a:rPr lang="en-US" sz="2400" b="0" i="0" u="none" strike="noStrike" dirty="0" smtClean="0">
                <a:effectLst/>
                <a:latin typeface="Roboto"/>
              </a:rPr>
              <a:t>) where n is the number of nodes in the </a:t>
            </a:r>
            <a:r>
              <a:rPr lang="en-US" sz="2400" b="0" i="0" u="none" strike="noStrike" dirty="0" smtClean="0">
                <a:effectLst/>
                <a:latin typeface="Roboto"/>
              </a:rPr>
              <a:t>tree.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86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226" y="75716"/>
            <a:ext cx="114686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dirty="0" smtClean="0">
                <a:effectLst/>
                <a:latin typeface="&amp;quot"/>
              </a:rPr>
              <a:t>Insertion</a:t>
            </a:r>
          </a:p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To </a:t>
            </a:r>
            <a:r>
              <a:rPr lang="en-US" sz="2400" b="0" i="0" u="none" strike="noStrike" dirty="0" smtClean="0">
                <a:effectLst/>
                <a:latin typeface="Roboto"/>
              </a:rPr>
              <a:t>make sure that the given tree remains AVL after every insertion, we must augment the standard BST insert operation to perform some re-balancing. </a:t>
            </a:r>
            <a:endParaRPr lang="en-US" sz="2400" b="0" i="0" u="none" strike="noStrike" dirty="0" smtClean="0">
              <a:effectLst/>
              <a:latin typeface="Roboto"/>
            </a:endParaRPr>
          </a:p>
          <a:p>
            <a:pPr algn="just"/>
            <a:endParaRPr lang="en-US" sz="2400" dirty="0">
              <a:latin typeface="Roboto"/>
            </a:endParaRPr>
          </a:p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Following </a:t>
            </a:r>
            <a:r>
              <a:rPr lang="en-US" sz="2400" b="0" i="0" u="none" strike="noStrike" dirty="0" smtClean="0">
                <a:effectLst/>
                <a:latin typeface="Roboto"/>
              </a:rPr>
              <a:t>are two basic operations that can be performed to re-balance a BST without violating the BST property (keys(left) &lt; key(root) &lt; keys(right)).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u="none" strike="noStrike" dirty="0" smtClean="0">
                <a:effectLst/>
                <a:latin typeface="Roboto"/>
              </a:rPr>
              <a:t>1) Left </a:t>
            </a:r>
            <a:r>
              <a:rPr lang="en-US" sz="2400" b="0" i="0" u="none" strike="noStrike" dirty="0" smtClean="0">
                <a:effectLst/>
                <a:latin typeface="Roboto"/>
              </a:rPr>
              <a:t>Rotation</a:t>
            </a:r>
          </a:p>
          <a:p>
            <a:pPr algn="just"/>
            <a:r>
              <a:rPr lang="en-US" sz="2400" b="0" i="0" u="none" strike="noStrike" dirty="0" smtClean="0">
                <a:effectLst/>
                <a:latin typeface="Roboto"/>
              </a:rPr>
              <a:t>2</a:t>
            </a:r>
            <a:r>
              <a:rPr lang="en-US" sz="2400" b="0" i="0" u="none" strike="noStrike" dirty="0" smtClean="0">
                <a:effectLst/>
                <a:latin typeface="Roboto"/>
              </a:rPr>
              <a:t>) Right Rotation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093" y="2550014"/>
            <a:ext cx="7652586" cy="40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5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672" y="243565"/>
            <a:ext cx="117989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 smtClean="0">
                <a:effectLst/>
                <a:latin typeface="&amp;quot"/>
              </a:rPr>
              <a:t>Steps to follow for insertion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Let the newly inserted node be w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0" u="none" strike="noStrike" dirty="0" smtClean="0">
                <a:effectLst/>
                <a:latin typeface="&amp;quot"/>
              </a:rPr>
              <a:t>1)</a:t>
            </a:r>
            <a:r>
              <a:rPr lang="en-US" sz="2000" b="0" i="0" u="none" strike="noStrike" dirty="0" smtClean="0">
                <a:effectLst/>
                <a:latin typeface="Roboto"/>
              </a:rPr>
              <a:t> Perform standard BST insert for w.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i="0" u="none" strike="noStrike" dirty="0" smtClean="0">
                <a:effectLst/>
                <a:latin typeface="&amp;quot"/>
              </a:rPr>
              <a:t>2</a:t>
            </a:r>
            <a:r>
              <a:rPr lang="en-US" sz="2000" b="1" i="0" u="none" strike="noStrike" dirty="0" smtClean="0">
                <a:effectLst/>
                <a:latin typeface="&amp;quot"/>
              </a:rPr>
              <a:t>)</a:t>
            </a:r>
            <a:r>
              <a:rPr lang="en-US" sz="2000" b="0" i="0" u="none" strike="noStrike" dirty="0" smtClean="0">
                <a:effectLst/>
                <a:latin typeface="Roboto"/>
              </a:rPr>
              <a:t> Starting from w, travel up and find the first unbalanced node. Let z be the first unbalanced node, y be the child of z that comes on the path from w to z and x be the grandchild of z that comes on the path from w to z.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i="0" u="none" strike="noStrike" dirty="0" smtClean="0">
                <a:effectLst/>
                <a:latin typeface="&amp;quot"/>
              </a:rPr>
              <a:t>3</a:t>
            </a:r>
            <a:r>
              <a:rPr lang="en-US" sz="2000" b="1" i="0" u="none" strike="noStrike" dirty="0" smtClean="0">
                <a:effectLst/>
                <a:latin typeface="&amp;quot"/>
              </a:rPr>
              <a:t>)</a:t>
            </a:r>
            <a:r>
              <a:rPr lang="en-US" sz="2000" b="0" i="0" u="none" strike="noStrike" dirty="0" smtClean="0">
                <a:effectLst/>
                <a:latin typeface="Roboto"/>
              </a:rPr>
              <a:t> Re-balance the tree by performing appropriate rotations on the subtree rooted with z. </a:t>
            </a:r>
            <a:endParaRPr lang="en-US" sz="2000" b="0" i="0" u="none" strike="noStrike" dirty="0" smtClean="0">
              <a:effectLst/>
              <a:latin typeface="Roboto"/>
            </a:endParaRPr>
          </a:p>
          <a:p>
            <a:endParaRPr lang="en-US" sz="2000" dirty="0">
              <a:latin typeface="Roboto"/>
            </a:endParaRPr>
          </a:p>
          <a:p>
            <a:r>
              <a:rPr lang="en-US" sz="2000" b="0" i="0" u="none" strike="noStrike" dirty="0" smtClean="0">
                <a:effectLst/>
                <a:latin typeface="Roboto"/>
              </a:rPr>
              <a:t>There </a:t>
            </a:r>
            <a:r>
              <a:rPr lang="en-US" sz="2000" b="0" i="0" u="none" strike="noStrike" dirty="0" smtClean="0">
                <a:effectLst/>
                <a:latin typeface="Roboto"/>
              </a:rPr>
              <a:t>can be 4 possible cases that needs to be handled as x, y and z can be arranged in 4 ways. Following are the possible 4 arrangements: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a) y is left child of z and x is left child of y (Left </a:t>
            </a:r>
            <a:r>
              <a:rPr lang="en-US" sz="2000" b="0" i="0" u="none" strike="noStrike" dirty="0" err="1" smtClean="0">
                <a:effectLst/>
                <a:latin typeface="Roboto"/>
              </a:rPr>
              <a:t>Left</a:t>
            </a:r>
            <a:r>
              <a:rPr lang="en-US" sz="2000" b="0" i="0" u="none" strike="noStrike" dirty="0" smtClean="0">
                <a:effectLst/>
                <a:latin typeface="Roboto"/>
              </a:rPr>
              <a:t> Case)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b) y is left child of z and x is right child of y (Left Right Case)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c) y is right child of z and x is right child of y (Right </a:t>
            </a:r>
            <a:r>
              <a:rPr lang="en-US" sz="2000" b="0" i="0" u="none" strike="noStrike" dirty="0" err="1" smtClean="0">
                <a:effectLst/>
                <a:latin typeface="Roboto"/>
              </a:rPr>
              <a:t>Right</a:t>
            </a:r>
            <a:r>
              <a:rPr lang="en-US" sz="2000" b="0" i="0" u="none" strike="noStrike" dirty="0" smtClean="0">
                <a:effectLst/>
                <a:latin typeface="Roboto"/>
              </a:rPr>
              <a:t> Case)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u="none" strike="noStrike" dirty="0" smtClean="0">
                <a:effectLst/>
                <a:latin typeface="Roboto"/>
              </a:rPr>
              <a:t>d) y is right child of z and x is left child of y (Right Left Case)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77519" y="5553349"/>
            <a:ext cx="115452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dirty="0" smtClean="0">
                <a:effectLst/>
                <a:latin typeface="Roboto"/>
              </a:rPr>
              <a:t>In </a:t>
            </a:r>
            <a:r>
              <a:rPr lang="en-US" sz="2000" b="0" i="0" u="none" strike="noStrike" dirty="0" smtClean="0">
                <a:effectLst/>
                <a:latin typeface="Roboto"/>
              </a:rPr>
              <a:t>all of the cases, we only need to re-balance the subtree rooted with z and the complete tree becomes balanced as the height of subtree (After appropriate rotations) rooted with z becomes same as it was before insertion.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60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4" y="320795"/>
            <a:ext cx="8693239" cy="6429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984900" y="0"/>
            <a:ext cx="4207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Roboto"/>
              </a:rPr>
              <a:t>Following are the operations to be performed in </a:t>
            </a:r>
            <a:r>
              <a:rPr lang="en-US" sz="2000" dirty="0" smtClean="0">
                <a:latin typeface="Roboto"/>
              </a:rPr>
              <a:t>mentioned </a:t>
            </a:r>
            <a:r>
              <a:rPr lang="en-US" sz="2000" dirty="0">
                <a:latin typeface="Roboto"/>
              </a:rPr>
              <a:t>4 cases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069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9" y="293888"/>
            <a:ext cx="11628847" cy="61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2" y="382375"/>
            <a:ext cx="10931890" cy="61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1" y="425003"/>
            <a:ext cx="11286363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234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Seth</dc:creator>
  <cp:lastModifiedBy>ASHISH SETH</cp:lastModifiedBy>
  <cp:revision>8</cp:revision>
  <dcterms:created xsi:type="dcterms:W3CDTF">2019-12-03T11:09:03Z</dcterms:created>
  <dcterms:modified xsi:type="dcterms:W3CDTF">2019-12-04T07:02:44Z</dcterms:modified>
</cp:coreProperties>
</file>