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6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F115-9164-4376-ADD9-AF285AD7FE2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DELETION in AVL </a:t>
            </a:r>
            <a:r>
              <a:rPr lang="en-US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3" y="473344"/>
            <a:ext cx="10980313" cy="314561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Deletion in AVL Tree</a:t>
            </a:r>
          </a:p>
          <a:p>
            <a:r>
              <a:rPr lang="en-IN" dirty="0"/>
              <a:t>Deleting a node from an AVL tree is similar to that in a binary search tree. </a:t>
            </a:r>
            <a:endParaRPr lang="en-IN" dirty="0" smtClean="0"/>
          </a:p>
          <a:p>
            <a:r>
              <a:rPr lang="en-IN" dirty="0" smtClean="0"/>
              <a:t>Deletion </a:t>
            </a:r>
            <a:r>
              <a:rPr lang="en-IN" dirty="0"/>
              <a:t>may disturb the balance factor of an AVL tree and therefore the tree needs to be rebalanced in order to maintain the </a:t>
            </a:r>
            <a:r>
              <a:rPr lang="en-IN" dirty="0" err="1"/>
              <a:t>AVLness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this purpose, we need to perform rotations. The two types of rotations are L rotation and R rotation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682" y="40401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Let us consider that, A is the critical node and B is the root node of its left sub-tree. If node X, present in the right sub-tree of A, is to be deleted, then there can be three different situations:</a:t>
            </a:r>
          </a:p>
        </p:txBody>
      </p:sp>
    </p:spTree>
    <p:extLst>
      <p:ext uri="{BB962C8B-B14F-4D97-AF65-F5344CB8AC3E}">
        <p14:creationId xmlns:p14="http://schemas.microsoft.com/office/powerpoint/2010/main" val="22085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284" y="256024"/>
            <a:ext cx="1136346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R0 rotation (Node B has balance factor 0 </a:t>
            </a:r>
            <a:r>
              <a:rPr lang="en-IN" sz="2400" b="1" dirty="0" smtClean="0"/>
              <a:t>)</a:t>
            </a:r>
          </a:p>
          <a:p>
            <a:endParaRPr lang="en-IN" sz="2400" b="1" dirty="0"/>
          </a:p>
          <a:p>
            <a:pPr algn="just"/>
            <a:r>
              <a:rPr lang="en-IN" sz="2400" dirty="0"/>
              <a:t>If the node B has 0 balance factor, and the balance factor of node A disturbed upon deleting the node X, then the tree will be rebalanced by rotating tree using R0 rotation</a:t>
            </a:r>
            <a:r>
              <a:rPr lang="en-IN" sz="2400" dirty="0" smtClean="0"/>
              <a:t>.</a:t>
            </a:r>
          </a:p>
          <a:p>
            <a:endParaRPr lang="en-IN" dirty="0"/>
          </a:p>
          <a:p>
            <a:pPr algn="ctr"/>
            <a:r>
              <a:rPr lang="en-IN" sz="2000" b="1" dirty="0" smtClean="0"/>
              <a:t>R0 </a:t>
            </a:r>
            <a:r>
              <a:rPr lang="en-IN" sz="2000" b="1" dirty="0" smtClean="0">
                <a:sym typeface="Wingdings" pitchFamily="2" charset="2"/>
              </a:rPr>
              <a:t> LL Case   Right Rotation at critical node</a:t>
            </a:r>
            <a:endParaRPr lang="en-IN" sz="2000" b="1" dirty="0"/>
          </a:p>
        </p:txBody>
      </p:sp>
      <p:pic>
        <p:nvPicPr>
          <p:cNvPr id="1026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8" y="2538384"/>
            <a:ext cx="106299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11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0" y="1841678"/>
            <a:ext cx="11613944" cy="456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8642" y="837127"/>
            <a:ext cx="23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Example  - R0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6528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646" y="1820"/>
            <a:ext cx="112217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R1 Rotation (Node B has balance factor 1</a:t>
            </a:r>
            <a:r>
              <a:rPr lang="en-IN" sz="2400" b="1" dirty="0" smtClean="0"/>
              <a:t>)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dirty="0"/>
              <a:t>R1 Rotation is to be performed if the balance factor of Node B is 1. </a:t>
            </a:r>
            <a:endParaRPr lang="en-IN" sz="2400" dirty="0" smtClean="0"/>
          </a:p>
          <a:p>
            <a:pPr algn="just"/>
            <a:r>
              <a:rPr lang="en-IN" sz="2400" dirty="0" smtClean="0"/>
              <a:t>In </a:t>
            </a:r>
            <a:r>
              <a:rPr lang="en-IN" sz="2400" dirty="0"/>
              <a:t>R1 rotation, the critical node A is moved to its right having sub-trees T2 and T3 as its left and right child respectively. T1 is to be placed as the left sub-tree of the node B.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5859" y="1995079"/>
            <a:ext cx="6180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 dirty="0" smtClean="0"/>
              <a:t>R1 </a:t>
            </a:r>
            <a:r>
              <a:rPr lang="en-IN" sz="2400" b="1" dirty="0">
                <a:sym typeface="Wingdings" pitchFamily="2" charset="2"/>
              </a:rPr>
              <a:t> LL Case   Right Rotation at critical node</a:t>
            </a:r>
            <a:endParaRPr lang="en-IN" sz="2400" b="1" dirty="0"/>
          </a:p>
        </p:txBody>
      </p:sp>
      <p:pic>
        <p:nvPicPr>
          <p:cNvPr id="3074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63" y="2663797"/>
            <a:ext cx="10620375" cy="40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1842247"/>
            <a:ext cx="11695956" cy="42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671" y="476518"/>
            <a:ext cx="23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Example  - R1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9139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163" y="104848"/>
            <a:ext cx="114922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R-1 Rotation (Node B has balance factor -1</a:t>
            </a:r>
            <a:r>
              <a:rPr lang="en-IN" sz="2400" b="1" dirty="0" smtClean="0"/>
              <a:t>)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dirty="0"/>
              <a:t>R-1 rotation is to be performed if the node B has balance factor -1. </a:t>
            </a:r>
            <a:endParaRPr lang="en-IN" sz="2400" dirty="0" smtClean="0"/>
          </a:p>
          <a:p>
            <a:pPr algn="just"/>
            <a:r>
              <a:rPr lang="en-IN" sz="2400" dirty="0" smtClean="0"/>
              <a:t>This </a:t>
            </a:r>
            <a:r>
              <a:rPr lang="en-IN" sz="2400" dirty="0"/>
              <a:t>case is treated in the same way as </a:t>
            </a:r>
            <a:r>
              <a:rPr lang="en-IN" sz="2400" b="1" dirty="0"/>
              <a:t>LR rotation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r>
              <a:rPr lang="en-IN" sz="2400" dirty="0" smtClean="0"/>
              <a:t>In </a:t>
            </a:r>
            <a:r>
              <a:rPr lang="en-IN" sz="2400" dirty="0"/>
              <a:t>this case, the node C, which is the right child of node B, becomes the root node of the tree with B and A as its left and right children respectively.</a:t>
            </a:r>
          </a:p>
        </p:txBody>
      </p:sp>
      <p:pic>
        <p:nvPicPr>
          <p:cNvPr id="5122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88" y="2936382"/>
            <a:ext cx="10118501" cy="392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29770" y="2397172"/>
            <a:ext cx="9765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 dirty="0" smtClean="0"/>
              <a:t>R-1 </a:t>
            </a:r>
            <a:r>
              <a:rPr lang="en-IN" sz="2400" b="1" dirty="0">
                <a:sym typeface="Wingdings" pitchFamily="2" charset="2"/>
              </a:rPr>
              <a:t> </a:t>
            </a:r>
            <a:r>
              <a:rPr lang="en-IN" sz="2400" b="1" dirty="0" smtClean="0">
                <a:sym typeface="Wingdings" pitchFamily="2" charset="2"/>
              </a:rPr>
              <a:t>LR </a:t>
            </a:r>
            <a:r>
              <a:rPr lang="en-IN" sz="2400" b="1" dirty="0">
                <a:sym typeface="Wingdings" pitchFamily="2" charset="2"/>
              </a:rPr>
              <a:t>Case   </a:t>
            </a:r>
            <a:r>
              <a:rPr lang="en-IN" sz="2400" b="1" dirty="0" smtClean="0">
                <a:sym typeface="Wingdings" pitchFamily="2" charset="2"/>
              </a:rPr>
              <a:t>Left </a:t>
            </a:r>
            <a:r>
              <a:rPr lang="en-IN" sz="2400" b="1" dirty="0">
                <a:sym typeface="Wingdings" pitchFamily="2" charset="2"/>
              </a:rPr>
              <a:t>Rotation at </a:t>
            </a:r>
            <a:r>
              <a:rPr lang="en-IN" sz="2400" b="1" dirty="0" smtClean="0">
                <a:sym typeface="Wingdings" pitchFamily="2" charset="2"/>
              </a:rPr>
              <a:t>parent and Right Rotation at critical </a:t>
            </a:r>
            <a:r>
              <a:rPr lang="en-IN" sz="2400" b="1" dirty="0">
                <a:sym typeface="Wingdings" pitchFamily="2" charset="2"/>
              </a:rPr>
              <a:t>node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095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771918"/>
            <a:ext cx="11687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5612" y="476518"/>
            <a:ext cx="23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Example    R-1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4538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608" y="571865"/>
            <a:ext cx="11178862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/>
              <a:t>In deletion of any node in AVL tree, The </a:t>
            </a:r>
            <a:r>
              <a:rPr lang="en-IN" sz="2400" dirty="0"/>
              <a:t>two types of rotations </a:t>
            </a:r>
            <a:r>
              <a:rPr lang="en-IN" sz="2400" dirty="0" smtClean="0"/>
              <a:t> can be made . They are L </a:t>
            </a:r>
            <a:r>
              <a:rPr lang="en-IN" sz="2400" dirty="0"/>
              <a:t>rotation and R rotation. </a:t>
            </a:r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As R rotations are discussed in previous slide. </a:t>
            </a:r>
            <a:r>
              <a:rPr lang="en-IN" sz="2400" dirty="0"/>
              <a:t>L rotations are the mirror images of them</a:t>
            </a:r>
            <a:r>
              <a:rPr lang="en-IN" sz="2400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sz="2800" b="1" u="sng" dirty="0"/>
              <a:t>R </a:t>
            </a:r>
            <a:r>
              <a:rPr lang="en-IN" sz="2800" b="1" u="sng" dirty="0" smtClean="0"/>
              <a:t>rotations</a:t>
            </a:r>
          </a:p>
          <a:p>
            <a:r>
              <a:rPr lang="en-IN" sz="2800" b="1" dirty="0" smtClean="0"/>
              <a:t>R0 </a:t>
            </a:r>
            <a:r>
              <a:rPr lang="en-IN" sz="2800" b="1" dirty="0" smtClean="0">
                <a:sym typeface="Wingdings" pitchFamily="2" charset="2"/>
              </a:rPr>
              <a:t> LL Case</a:t>
            </a:r>
          </a:p>
          <a:p>
            <a:r>
              <a:rPr lang="en-IN" sz="2800" b="1" dirty="0" smtClean="0">
                <a:sym typeface="Wingdings" pitchFamily="2" charset="2"/>
              </a:rPr>
              <a:t>R1  LL case</a:t>
            </a:r>
          </a:p>
          <a:p>
            <a:r>
              <a:rPr lang="en-IN" sz="2800" b="1" dirty="0" smtClean="0">
                <a:sym typeface="Wingdings" pitchFamily="2" charset="2"/>
              </a:rPr>
              <a:t>R -1  LR case</a:t>
            </a:r>
          </a:p>
          <a:p>
            <a:endParaRPr lang="en-IN" sz="2800" b="1" dirty="0">
              <a:sym typeface="Wingdings" pitchFamily="2" charset="2"/>
            </a:endParaRPr>
          </a:p>
          <a:p>
            <a:r>
              <a:rPr lang="en-IN" sz="2800" b="1" u="sng" dirty="0" smtClean="0"/>
              <a:t>L </a:t>
            </a:r>
            <a:r>
              <a:rPr lang="en-IN" sz="2800" b="1" u="sng" dirty="0"/>
              <a:t>rotations</a:t>
            </a:r>
          </a:p>
          <a:p>
            <a:r>
              <a:rPr lang="en-IN" sz="2800" b="1" dirty="0" smtClean="0"/>
              <a:t>L0 </a:t>
            </a:r>
            <a:r>
              <a:rPr lang="en-IN" sz="2800" b="1" dirty="0" smtClean="0">
                <a:sym typeface="Wingdings" pitchFamily="2" charset="2"/>
              </a:rPr>
              <a:t> RR Case</a:t>
            </a:r>
            <a:endParaRPr lang="en-IN" sz="2800" b="1" dirty="0">
              <a:sym typeface="Wingdings" pitchFamily="2" charset="2"/>
            </a:endParaRPr>
          </a:p>
          <a:p>
            <a:r>
              <a:rPr lang="en-IN" sz="2800" b="1" dirty="0" smtClean="0">
                <a:sym typeface="Wingdings" pitchFamily="2" charset="2"/>
              </a:rPr>
              <a:t>L1  RL Case</a:t>
            </a:r>
            <a:endParaRPr lang="en-IN" sz="2800" b="1" dirty="0">
              <a:sym typeface="Wingdings" pitchFamily="2" charset="2"/>
            </a:endParaRPr>
          </a:p>
          <a:p>
            <a:r>
              <a:rPr lang="en-IN" sz="2800" b="1" dirty="0" smtClean="0">
                <a:sym typeface="Wingdings" pitchFamily="2" charset="2"/>
              </a:rPr>
              <a:t>L </a:t>
            </a:r>
            <a:r>
              <a:rPr lang="en-IN" sz="2800" b="1" dirty="0">
                <a:sym typeface="Wingdings" pitchFamily="2" charset="2"/>
              </a:rPr>
              <a:t>-1 </a:t>
            </a:r>
            <a:r>
              <a:rPr lang="en-IN" sz="2800" b="1" dirty="0" smtClean="0">
                <a:sym typeface="Wingdings" pitchFamily="2" charset="2"/>
              </a:rPr>
              <a:t> RR Case</a:t>
            </a:r>
            <a:endParaRPr lang="en-IN" sz="2800" b="1" dirty="0">
              <a:sym typeface="Wingdings" pitchFamily="2" charset="2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007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423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DELETION in 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Seth</dc:creator>
  <cp:lastModifiedBy>ASHISH SETH</cp:lastModifiedBy>
  <cp:revision>13</cp:revision>
  <dcterms:created xsi:type="dcterms:W3CDTF">2019-12-03T11:09:03Z</dcterms:created>
  <dcterms:modified xsi:type="dcterms:W3CDTF">2019-12-07T16:52:50Z</dcterms:modified>
</cp:coreProperties>
</file>