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5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75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3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4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3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1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3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46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3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86FF-FC48-4BE1-9112-A71486DB1954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83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86FF-FC48-4BE1-9112-A71486DB1954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0F525-3FCF-4709-A6B5-275B39F57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65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effectLst/>
              </a:rPr>
              <a:t>Huffman Coding Algorithm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4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44624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effectLst/>
              </a:rPr>
              <a:t>Every information in computer science is </a:t>
            </a:r>
            <a:r>
              <a:rPr lang="en-IN" sz="2400" b="1" dirty="0" smtClean="0">
                <a:effectLst/>
              </a:rPr>
              <a:t>encoded</a:t>
            </a:r>
            <a:r>
              <a:rPr lang="en-IN" sz="2400" dirty="0" smtClean="0">
                <a:effectLst/>
              </a:rPr>
              <a:t> as strings of </a:t>
            </a:r>
            <a:r>
              <a:rPr lang="en-IN" sz="2400" b="1" dirty="0" smtClean="0">
                <a:effectLst/>
              </a:rPr>
              <a:t>1s and 0s</a:t>
            </a:r>
            <a:r>
              <a:rPr lang="en-IN" sz="2400" dirty="0" smtClean="0">
                <a:effectLst/>
              </a:rPr>
              <a:t>. The objective of information theory is to usually transmit information using fewest number of bits in such a way that every encoding is unambiguous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>
                <a:effectLst/>
              </a:rPr>
              <a:t>Encoding, in computers, can be defined as the process of transmitting or storing sequence of characters efficiently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>
                <a:effectLst/>
              </a:rPr>
              <a:t>There are two types of encoding schemes</a:t>
            </a:r>
            <a:endParaRPr lang="en-IN" sz="2400" dirty="0"/>
          </a:p>
          <a:p>
            <a:pPr algn="just"/>
            <a:r>
              <a:rPr lang="en-IN" sz="2400" b="1" dirty="0" smtClean="0">
                <a:effectLst/>
              </a:rPr>
              <a:t>Fixed-Length encoding</a:t>
            </a:r>
            <a:r>
              <a:rPr lang="en-IN" sz="2400" dirty="0" smtClean="0">
                <a:effectLst/>
              </a:rPr>
              <a:t> - Every character is assigned a binary code using same number of bits. Thus, a string like “</a:t>
            </a:r>
            <a:r>
              <a:rPr lang="en-IN" sz="2400" b="1" dirty="0" err="1" smtClean="0">
                <a:effectLst/>
              </a:rPr>
              <a:t>aabacdad</a:t>
            </a:r>
            <a:r>
              <a:rPr lang="en-IN" sz="2400" dirty="0" smtClean="0">
                <a:effectLst/>
              </a:rPr>
              <a:t>” can require 64 bits (8 bytes) for storage or transmission, assuming that each character uses 8 bits.</a:t>
            </a:r>
          </a:p>
          <a:p>
            <a:pPr algn="just"/>
            <a:endParaRPr lang="en-IN" sz="2400" dirty="0" smtClean="0">
              <a:effectLst/>
            </a:endParaRPr>
          </a:p>
          <a:p>
            <a:pPr algn="just"/>
            <a:r>
              <a:rPr lang="en-IN" sz="2400" b="1" dirty="0" smtClean="0">
                <a:effectLst/>
              </a:rPr>
              <a:t>Variable- Length encoding</a:t>
            </a:r>
            <a:r>
              <a:rPr lang="en-IN" sz="2400" dirty="0" smtClean="0">
                <a:effectLst/>
              </a:rPr>
              <a:t> - As opposed to Fixed-length encoding, this scheme uses variable number of bits for encoding the characters depending on their frequency in the given text. 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955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4624"/>
            <a:ext cx="8507288" cy="66247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dirty="0" smtClean="0"/>
              <a:t>Ex: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N" sz="2400" dirty="0" smtClean="0">
                <a:effectLst/>
              </a:rPr>
              <a:t>for a given string like “</a:t>
            </a:r>
            <a:r>
              <a:rPr lang="en-IN" sz="2400" b="1" dirty="0" err="1" smtClean="0">
                <a:effectLst/>
              </a:rPr>
              <a:t>aabacdad</a:t>
            </a:r>
            <a:r>
              <a:rPr lang="en-IN" sz="2400" dirty="0" smtClean="0">
                <a:effectLst/>
              </a:rPr>
              <a:t>”, frequency of characters ‘a’, ‘b’, ‘c’ and ‘d’ is 4,1,1 and 2 respectively.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IN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IN" sz="2400" dirty="0" smtClean="0">
                <a:effectLst/>
              </a:rPr>
              <a:t> Since ‘a’ occurs more frequently than ‘b’, ‘c’ and ‘d’, it uses least number of bits, followed by ‘d’, ‘b’ and ‘c’.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IN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IN" sz="2400" dirty="0" smtClean="0">
                <a:effectLst/>
              </a:rPr>
              <a:t>Suppose we randomly assign binary codes to each character as follows-</a:t>
            </a:r>
          </a:p>
          <a:p>
            <a:pPr>
              <a:spcBef>
                <a:spcPts val="0"/>
              </a:spcBef>
            </a:pPr>
            <a:r>
              <a:rPr lang="en-IN" sz="2400" b="1" dirty="0" smtClean="0">
                <a:effectLst/>
              </a:rPr>
              <a:t>a 0</a:t>
            </a:r>
            <a:r>
              <a:rPr lang="en-IN" sz="2400" dirty="0" smtClean="0">
                <a:effectLst/>
              </a:rPr>
              <a:t> </a:t>
            </a:r>
            <a:br>
              <a:rPr lang="en-IN" sz="2400" dirty="0" smtClean="0">
                <a:effectLst/>
              </a:rPr>
            </a:br>
            <a:r>
              <a:rPr lang="en-IN" sz="2400" b="1" dirty="0" smtClean="0">
                <a:effectLst/>
              </a:rPr>
              <a:t>b 011</a:t>
            </a:r>
            <a:r>
              <a:rPr lang="en-IN" sz="2400" dirty="0" smtClean="0">
                <a:effectLst/>
              </a:rPr>
              <a:t> </a:t>
            </a:r>
            <a:br>
              <a:rPr lang="en-IN" sz="2400" dirty="0" smtClean="0">
                <a:effectLst/>
              </a:rPr>
            </a:br>
            <a:r>
              <a:rPr lang="en-IN" sz="2400" b="1" dirty="0" smtClean="0">
                <a:effectLst/>
              </a:rPr>
              <a:t>c 111</a:t>
            </a:r>
            <a:r>
              <a:rPr lang="en-IN" sz="2400" dirty="0" smtClean="0">
                <a:effectLst/>
              </a:rPr>
              <a:t> </a:t>
            </a:r>
            <a:br>
              <a:rPr lang="en-IN" sz="2400" dirty="0" smtClean="0">
                <a:effectLst/>
              </a:rPr>
            </a:br>
            <a:r>
              <a:rPr lang="en-IN" sz="2400" b="1" dirty="0" smtClean="0">
                <a:effectLst/>
              </a:rPr>
              <a:t>d 11</a:t>
            </a:r>
            <a:r>
              <a:rPr lang="en-IN" sz="2400" dirty="0" smtClean="0">
                <a:effectLst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>
                <a:effectLst/>
              </a:rPr>
              <a:t>Thus, the string “</a:t>
            </a:r>
            <a:r>
              <a:rPr lang="en-IN" sz="2400" dirty="0" err="1" smtClean="0">
                <a:effectLst/>
              </a:rPr>
              <a:t>aabacdad</a:t>
            </a:r>
            <a:r>
              <a:rPr lang="en-IN" sz="2400" dirty="0" smtClean="0">
                <a:effectLst/>
              </a:rPr>
              <a:t>” gets encoded to </a:t>
            </a:r>
            <a:r>
              <a:rPr lang="en-IN" sz="2400" b="1" dirty="0" smtClean="0">
                <a:effectLst/>
              </a:rPr>
              <a:t>00011011111011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b="1" dirty="0" smtClean="0">
                <a:effectLst/>
              </a:rPr>
              <a:t>		(0 | 0 | 011 | 0 | 111 | 11 | 0 | 11)</a:t>
            </a:r>
            <a:r>
              <a:rPr lang="en-IN" sz="2400" dirty="0" smtClean="0">
                <a:effectLst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400" dirty="0" smtClean="0">
                <a:effectLst/>
              </a:rPr>
              <a:t>using fewer number of bits compared to fixed-length encoding scheme.</a:t>
            </a:r>
            <a:endParaRPr lang="en-I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185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u="sng" dirty="0" smtClean="0"/>
              <a:t>Problem with this strategy</a:t>
            </a:r>
          </a:p>
          <a:p>
            <a:pPr marL="0" indent="0">
              <a:buNone/>
            </a:pPr>
            <a:r>
              <a:rPr lang="en-IN" sz="2400" dirty="0" smtClean="0">
                <a:effectLst/>
              </a:rPr>
              <a:t>the real problem lies with the decoding phase. </a:t>
            </a:r>
          </a:p>
          <a:p>
            <a:pPr marL="0" indent="0">
              <a:buNone/>
            </a:pPr>
            <a:endParaRPr lang="en-IN" sz="2400" dirty="0" smtClean="0">
              <a:effectLst/>
            </a:endParaRPr>
          </a:p>
          <a:p>
            <a:pPr marL="0" indent="0">
              <a:buNone/>
            </a:pPr>
            <a:r>
              <a:rPr lang="en-IN" sz="2400" dirty="0" smtClean="0">
                <a:effectLst/>
              </a:rPr>
              <a:t>If we try and decode the string </a:t>
            </a:r>
            <a:r>
              <a:rPr lang="en-IN" sz="2400" b="1" dirty="0" smtClean="0">
                <a:effectLst/>
              </a:rPr>
              <a:t>00011011111011</a:t>
            </a:r>
            <a:r>
              <a:rPr lang="en-IN" sz="2400" dirty="0" smtClean="0">
                <a:effectLst/>
              </a:rPr>
              <a:t>, it will be quite ambiguous since, it can be decoded to the multiple strings, </a:t>
            </a:r>
          </a:p>
          <a:p>
            <a:pPr marL="0" indent="0">
              <a:buNone/>
            </a:pPr>
            <a:r>
              <a:rPr lang="en-IN" sz="2400" dirty="0" smtClean="0">
                <a:effectLst/>
              </a:rPr>
              <a:t>few of which are-</a:t>
            </a:r>
          </a:p>
          <a:p>
            <a:r>
              <a:rPr lang="en-IN" sz="2400" b="1" dirty="0" err="1" smtClean="0">
                <a:effectLst/>
              </a:rPr>
              <a:t>aaadacdad</a:t>
            </a:r>
            <a:r>
              <a:rPr lang="en-IN" sz="2400" b="1" dirty="0" smtClean="0">
                <a:effectLst/>
              </a:rPr>
              <a:t> (0 | 0 | 0 | 11 | 0 | 111 | 11 | 0 | 11)</a:t>
            </a:r>
            <a:r>
              <a:rPr lang="en-IN" sz="2400" dirty="0" smtClean="0">
                <a:effectLst/>
              </a:rPr>
              <a:t/>
            </a:r>
            <a:br>
              <a:rPr lang="en-IN" sz="2400" dirty="0" smtClean="0">
                <a:effectLst/>
              </a:rPr>
            </a:br>
            <a:r>
              <a:rPr lang="en-IN" sz="2400" b="1" dirty="0" err="1" smtClean="0">
                <a:effectLst/>
              </a:rPr>
              <a:t>aaadbcad</a:t>
            </a:r>
            <a:r>
              <a:rPr lang="en-IN" sz="2400" b="1" dirty="0" smtClean="0">
                <a:effectLst/>
              </a:rPr>
              <a:t>    (0 | 0 | 0 | 11 | 011 | 111 | 0 | 11)</a:t>
            </a:r>
            <a:r>
              <a:rPr lang="en-IN" sz="2400" dirty="0" smtClean="0">
                <a:effectLst/>
              </a:rPr>
              <a:t/>
            </a:r>
            <a:br>
              <a:rPr lang="en-IN" sz="2400" dirty="0" smtClean="0">
                <a:effectLst/>
              </a:rPr>
            </a:br>
            <a:r>
              <a:rPr lang="en-IN" sz="2400" b="1" dirty="0" err="1" smtClean="0">
                <a:effectLst/>
              </a:rPr>
              <a:t>aabbcb</a:t>
            </a:r>
            <a:r>
              <a:rPr lang="en-IN" sz="2400" b="1" dirty="0" smtClean="0">
                <a:effectLst/>
              </a:rPr>
              <a:t>        (0 | 0 | 011 | 011 | 111 | 011)</a:t>
            </a:r>
            <a:r>
              <a:rPr lang="en-IN" sz="2400" dirty="0" smtClean="0">
                <a:effectLst/>
              </a:rPr>
              <a:t> … and so on</a:t>
            </a:r>
          </a:p>
          <a:p>
            <a:pPr marL="0" indent="0">
              <a:buNone/>
            </a:pPr>
            <a:endParaRPr lang="en-IN" u="sng" dirty="0"/>
          </a:p>
        </p:txBody>
      </p:sp>
      <p:sp>
        <p:nvSpPr>
          <p:cNvPr id="4" name="Rectangle 3"/>
          <p:cNvSpPr/>
          <p:nvPr/>
        </p:nvSpPr>
        <p:spPr>
          <a:xfrm>
            <a:off x="7668344" y="260648"/>
            <a:ext cx="720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IN" b="1" dirty="0" smtClean="0">
                <a:effectLst/>
              </a:rPr>
              <a:t>a 0</a:t>
            </a:r>
            <a:r>
              <a:rPr lang="en-IN" dirty="0" smtClean="0">
                <a:effectLst/>
              </a:rPr>
              <a:t> </a:t>
            </a:r>
            <a:br>
              <a:rPr lang="en-IN" dirty="0" smtClean="0">
                <a:effectLst/>
              </a:rPr>
            </a:br>
            <a:r>
              <a:rPr lang="en-IN" b="1" dirty="0" smtClean="0">
                <a:effectLst/>
              </a:rPr>
              <a:t>b 011</a:t>
            </a:r>
            <a:r>
              <a:rPr lang="en-IN" dirty="0" smtClean="0">
                <a:effectLst/>
              </a:rPr>
              <a:t> </a:t>
            </a:r>
            <a:br>
              <a:rPr lang="en-IN" dirty="0" smtClean="0">
                <a:effectLst/>
              </a:rPr>
            </a:br>
            <a:r>
              <a:rPr lang="en-IN" b="1" dirty="0" smtClean="0">
                <a:effectLst/>
              </a:rPr>
              <a:t>c 111</a:t>
            </a:r>
            <a:r>
              <a:rPr lang="en-IN" dirty="0" smtClean="0">
                <a:effectLst/>
              </a:rPr>
              <a:t> </a:t>
            </a:r>
            <a:br>
              <a:rPr lang="en-IN" dirty="0" smtClean="0">
                <a:effectLst/>
              </a:rPr>
            </a:br>
            <a:r>
              <a:rPr lang="en-IN" b="1" dirty="0" smtClean="0">
                <a:effectLst/>
              </a:rPr>
              <a:t>d 11</a:t>
            </a:r>
            <a:r>
              <a:rPr lang="en-IN" dirty="0" smtClean="0">
                <a:effectLst/>
              </a:rPr>
              <a:t> </a:t>
            </a:r>
            <a:endParaRPr lang="en-IN" dirty="0" smtClean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4471952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effectLst/>
              </a:rPr>
              <a:t>To prevent such ambiguities during decoding, the encoding phase should satisfy the </a:t>
            </a:r>
            <a:r>
              <a:rPr lang="en-IN" sz="2400" b="1" dirty="0" smtClean="0">
                <a:effectLst/>
              </a:rPr>
              <a:t>“prefix rule” (</a:t>
            </a:r>
            <a:r>
              <a:rPr lang="en-IN" sz="2400" dirty="0" smtClean="0">
                <a:effectLst/>
              </a:rPr>
              <a:t>i.e. 0, is a prefix of binary code for b  </a:t>
            </a:r>
            <a:r>
              <a:rPr lang="en-IN" sz="2400" dirty="0" err="1" smtClean="0">
                <a:effectLst/>
              </a:rPr>
              <a:t>i.e</a:t>
            </a:r>
            <a:r>
              <a:rPr lang="en-IN" sz="2400" dirty="0" smtClean="0">
                <a:effectLst/>
              </a:rPr>
              <a:t> 011, is “non-prefix”</a:t>
            </a:r>
            <a:r>
              <a:rPr lang="en-IN" sz="2400" b="1" dirty="0" smtClean="0">
                <a:effectLst/>
              </a:rPr>
              <a:t>) </a:t>
            </a:r>
            <a:r>
              <a:rPr lang="en-IN" sz="2400" dirty="0" smtClean="0">
                <a:effectLst/>
              </a:rPr>
              <a:t>which states that no binary code should be a prefix of another code.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>
                <a:effectLst/>
              </a:rPr>
              <a:t>This will produce uniquely </a:t>
            </a:r>
            <a:r>
              <a:rPr lang="en-IN" sz="2400" b="1" dirty="0" err="1" smtClean="0">
                <a:effectLst/>
              </a:rPr>
              <a:t>decodable</a:t>
            </a:r>
            <a:r>
              <a:rPr lang="en-IN" sz="2400" b="1" dirty="0" smtClean="0">
                <a:effectLst/>
              </a:rPr>
              <a:t> codes</a:t>
            </a:r>
            <a:r>
              <a:rPr lang="en-IN" sz="2400" dirty="0" smtClean="0"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5660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EX: </a:t>
            </a:r>
            <a:r>
              <a:rPr lang="en-IN" sz="2400" u="sng" dirty="0" smtClean="0"/>
              <a:t>Applying prefix Rule for encoding </a:t>
            </a:r>
          </a:p>
          <a:p>
            <a:pPr marL="0" indent="0">
              <a:buNone/>
            </a:pPr>
            <a:r>
              <a:rPr lang="en-IN" sz="2400" dirty="0" smtClean="0">
                <a:effectLst/>
              </a:rPr>
              <a:t>Lets reconsider assigning the binary codes to characters ‘a’, ‘b’, ‘c’ ‘d’. </a:t>
            </a:r>
          </a:p>
          <a:p>
            <a:pPr marL="0" indent="0">
              <a:buNone/>
            </a:pPr>
            <a:r>
              <a:rPr lang="en-IN" sz="2400" b="1" dirty="0" smtClean="0">
                <a:effectLst/>
              </a:rPr>
              <a:t>a 0</a:t>
            </a:r>
            <a:r>
              <a:rPr lang="en-IN" sz="2400" dirty="0" smtClean="0">
                <a:effectLst/>
              </a:rPr>
              <a:t/>
            </a:r>
            <a:br>
              <a:rPr lang="en-IN" sz="2400" dirty="0" smtClean="0">
                <a:effectLst/>
              </a:rPr>
            </a:br>
            <a:r>
              <a:rPr lang="en-IN" sz="2400" b="1" dirty="0" smtClean="0">
                <a:effectLst/>
              </a:rPr>
              <a:t>b 11</a:t>
            </a:r>
            <a:r>
              <a:rPr lang="en-IN" sz="2400" dirty="0" smtClean="0">
                <a:effectLst/>
              </a:rPr>
              <a:t/>
            </a:r>
            <a:br>
              <a:rPr lang="en-IN" sz="2400" dirty="0" smtClean="0">
                <a:effectLst/>
              </a:rPr>
            </a:br>
            <a:r>
              <a:rPr lang="en-IN" sz="2400" b="1" dirty="0" smtClean="0">
                <a:effectLst/>
              </a:rPr>
              <a:t>c 101</a:t>
            </a:r>
            <a:r>
              <a:rPr lang="en-IN" sz="2400" dirty="0" smtClean="0">
                <a:effectLst/>
              </a:rPr>
              <a:t> </a:t>
            </a:r>
            <a:br>
              <a:rPr lang="en-IN" sz="2400" dirty="0" smtClean="0">
                <a:effectLst/>
              </a:rPr>
            </a:br>
            <a:r>
              <a:rPr lang="en-IN" sz="2400" b="1" dirty="0" smtClean="0">
                <a:effectLst/>
              </a:rPr>
              <a:t>d 100</a:t>
            </a:r>
            <a:r>
              <a:rPr lang="en-IN" sz="2400" dirty="0" smtClean="0">
                <a:effectLst/>
              </a:rPr>
              <a:t>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>
                <a:effectLst/>
              </a:rPr>
              <a:t>Using the above codes, string </a:t>
            </a:r>
            <a:r>
              <a:rPr lang="en-IN" sz="2400" b="1" dirty="0" smtClean="0">
                <a:effectLst/>
              </a:rPr>
              <a:t>“</a:t>
            </a:r>
            <a:r>
              <a:rPr lang="en-IN" sz="2400" b="1" dirty="0" err="1" smtClean="0">
                <a:effectLst/>
              </a:rPr>
              <a:t>aabacdad</a:t>
            </a:r>
            <a:r>
              <a:rPr lang="en-IN" sz="2400" b="1" dirty="0" smtClean="0">
                <a:effectLst/>
              </a:rPr>
              <a:t>”</a:t>
            </a:r>
            <a:r>
              <a:rPr lang="en-IN" sz="2400" dirty="0" smtClean="0">
                <a:effectLst/>
              </a:rPr>
              <a:t> gets encoded to </a:t>
            </a:r>
          </a:p>
          <a:p>
            <a:pPr marL="0" indent="0" algn="ctr">
              <a:buNone/>
            </a:pPr>
            <a:r>
              <a:rPr lang="en-IN" sz="2400" b="1" dirty="0" smtClean="0">
                <a:effectLst/>
              </a:rPr>
              <a:t>001101011000100</a:t>
            </a:r>
            <a:r>
              <a:rPr lang="en-IN" sz="2400" dirty="0" smtClean="0">
                <a:effectLst/>
              </a:rPr>
              <a:t> (0 | 0 | 11 | 0 | 101 | 100 | 0 | 100). </a:t>
            </a:r>
          </a:p>
          <a:p>
            <a:pPr marL="0" indent="0">
              <a:buNone/>
            </a:pPr>
            <a:r>
              <a:rPr lang="en-IN" sz="2400" dirty="0" smtClean="0">
                <a:effectLst/>
              </a:rPr>
              <a:t>Now, we can decode it back to string </a:t>
            </a:r>
            <a:r>
              <a:rPr lang="en-IN" sz="2400" b="1" dirty="0" smtClean="0">
                <a:effectLst/>
              </a:rPr>
              <a:t>“</a:t>
            </a:r>
            <a:r>
              <a:rPr lang="en-IN" sz="2400" b="1" dirty="0" err="1" smtClean="0">
                <a:effectLst/>
              </a:rPr>
              <a:t>aabacdad</a:t>
            </a:r>
            <a:r>
              <a:rPr lang="en-IN" sz="2400" b="1" dirty="0" smtClean="0">
                <a:effectLst/>
              </a:rPr>
              <a:t>”</a:t>
            </a:r>
            <a:r>
              <a:rPr lang="en-IN" sz="2400" dirty="0" smtClean="0">
                <a:effectLst/>
              </a:rPr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147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16632"/>
            <a:ext cx="885698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 smtClean="0">
                <a:effectLst/>
              </a:rPr>
              <a:t>Huffman Encoding-</a:t>
            </a:r>
          </a:p>
          <a:p>
            <a:pPr algn="just"/>
            <a:r>
              <a:rPr lang="en-IN" sz="2200" dirty="0" smtClean="0">
                <a:effectLst/>
              </a:rPr>
              <a:t>Huffman Encoding can be used for finding solution to the given problem statement.</a:t>
            </a:r>
          </a:p>
          <a:p>
            <a:pPr algn="just"/>
            <a:r>
              <a:rPr lang="en-IN" sz="2200" dirty="0" smtClean="0">
                <a:effectLst/>
              </a:rPr>
              <a:t>Developed by </a:t>
            </a:r>
            <a:r>
              <a:rPr lang="en-IN" sz="2200" b="1" dirty="0" smtClean="0">
                <a:effectLst/>
              </a:rPr>
              <a:t>David Huffman</a:t>
            </a:r>
            <a:r>
              <a:rPr lang="en-IN" sz="2200" dirty="0" smtClean="0">
                <a:effectLst/>
              </a:rPr>
              <a:t> in 1951, this technique is the basis for all data compression and encoding schemes. It uses variable-length encoding scheme for assigning binary codes to characters depending on how frequently they occur in the given text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496" y="2514957"/>
            <a:ext cx="9031803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Algorithm for creating the Huffman Tree-</a:t>
            </a: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Step 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 Create a leaf node for each character and build a min heap using all the nodes (The frequency value is used to compare two nodes in min heap)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Step 2-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Repeat Steps 3 to 5 while heap has more than one node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Step 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 Extract two nodes, say x and y, with minimum frequency from the heap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Step 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 Create a new internal node z with x as its left child and y as its right child. Also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Arial Unicode MS" pitchFamily="34" charset="-128"/>
                <a:cs typeface="Courier New" pitchFamily="49" charset="0"/>
              </a:rPr>
              <a:t>frequency(z)= frequency(x)+frequency(y)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Step 5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 Add z to min heap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Step 6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 Last node in the heap is the root of Huffman tree</a:t>
            </a:r>
          </a:p>
        </p:txBody>
      </p:sp>
    </p:spTree>
    <p:extLst>
      <p:ext uri="{BB962C8B-B14F-4D97-AF65-F5344CB8AC3E}">
        <p14:creationId xmlns:p14="http://schemas.microsoft.com/office/powerpoint/2010/main" val="13779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8712968" cy="564949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dirty="0" smtClean="0">
                <a:effectLst/>
              </a:rPr>
              <a:t>Ex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N" dirty="0" smtClean="0">
                <a:effectLst/>
              </a:rPr>
              <a:t>for a given string like “</a:t>
            </a:r>
            <a:r>
              <a:rPr lang="en-IN" b="1" dirty="0" err="1" smtClean="0">
                <a:effectLst/>
              </a:rPr>
              <a:t>aabacdad</a:t>
            </a:r>
            <a:r>
              <a:rPr lang="en-IN" dirty="0" smtClean="0">
                <a:effectLst/>
              </a:rPr>
              <a:t>”, frequency of characters ‘a’, ‘b’, ‘c’ and ‘d’ is 4,1,1 and 2 respectively.</a:t>
            </a:r>
          </a:p>
          <a:p>
            <a:endParaRPr lang="en-IN" dirty="0" smtClean="0"/>
          </a:p>
          <a:p>
            <a:r>
              <a:rPr lang="en-IN" dirty="0" smtClean="0"/>
              <a:t>Arrange the characters in ascending order of their  frequency and apply </a:t>
            </a:r>
            <a:r>
              <a:rPr lang="en-IN" dirty="0" err="1" smtClean="0"/>
              <a:t>huffaman</a:t>
            </a:r>
            <a:r>
              <a:rPr lang="en-IN" dirty="0" smtClean="0"/>
              <a:t> algorithm</a:t>
            </a:r>
          </a:p>
          <a:p>
            <a:endParaRPr lang="en-IN" dirty="0"/>
          </a:p>
          <a:p>
            <a:r>
              <a:rPr lang="en-IN" dirty="0" smtClean="0"/>
              <a:t>Huffman tree will generate the following code 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>
                <a:effectLst/>
              </a:rPr>
              <a:t>0 gets decoded to ‘a’</a:t>
            </a:r>
          </a:p>
          <a:p>
            <a:r>
              <a:rPr lang="en-IN" dirty="0" smtClean="0">
                <a:effectLst/>
              </a:rPr>
              <a:t>110 gets decoded to ‘b’</a:t>
            </a:r>
          </a:p>
          <a:p>
            <a:r>
              <a:rPr lang="en-IN" dirty="0" smtClean="0">
                <a:effectLst/>
              </a:rPr>
              <a:t>111 gets decoded to ‘c’</a:t>
            </a:r>
          </a:p>
          <a:p>
            <a:r>
              <a:rPr lang="en-IN" dirty="0" smtClean="0">
                <a:effectLst/>
              </a:rPr>
              <a:t>10 gets decoded to ‘d’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13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629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Huffman Coding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Coding Algorithm</dc:title>
  <dc:creator>ASHISH SETH</dc:creator>
  <cp:lastModifiedBy>ASHISH SETH</cp:lastModifiedBy>
  <cp:revision>5</cp:revision>
  <dcterms:created xsi:type="dcterms:W3CDTF">2019-11-14T13:39:08Z</dcterms:created>
  <dcterms:modified xsi:type="dcterms:W3CDTF">2019-11-14T14:21:54Z</dcterms:modified>
</cp:coreProperties>
</file>