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1" r:id="rId4"/>
    <p:sldId id="262" r:id="rId5"/>
    <p:sldId id="265" r:id="rId6"/>
    <p:sldId id="264" r:id="rId7"/>
    <p:sldId id="263" r:id="rId8"/>
    <p:sldId id="267" r:id="rId9"/>
    <p:sldId id="268" r:id="rId10"/>
    <p:sldId id="269" r:id="rId11"/>
    <p:sldId id="270" r:id="rId12"/>
    <p:sldId id="271" r:id="rId13"/>
    <p:sldId id="272" r:id="rId14"/>
    <p:sldId id="274" r:id="rId15"/>
    <p:sldId id="27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644" y="-27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6CCB18D-5B54-415E-A881-08887071AA03}" type="datetimeFigureOut">
              <a:rPr lang="en-IN" smtClean="0"/>
              <a:t>13-12-2019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506F4-3E98-4671-B598-7D4BE8A02127}" type="slidenum">
              <a:rPr lang="en-IN" smtClean="0"/>
              <a:t>‹#›</a:t>
            </a:fld>
            <a:endParaRPr lang="en-IN"/>
          </a:p>
        </p:txBody>
      </p:sp>
    </p:spTree>
    <p:extLst>
      <p:ext uri="{BB962C8B-B14F-4D97-AF65-F5344CB8AC3E}">
        <p14:creationId xmlns:p14="http://schemas.microsoft.com/office/powerpoint/2010/main" val="2295107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CCB18D-5B54-415E-A881-08887071AA03}" type="datetimeFigureOut">
              <a:rPr lang="en-IN" smtClean="0"/>
              <a:t>13-12-2019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506F4-3E98-4671-B598-7D4BE8A02127}" type="slidenum">
              <a:rPr lang="en-IN" smtClean="0"/>
              <a:t>‹#›</a:t>
            </a:fld>
            <a:endParaRPr lang="en-IN"/>
          </a:p>
        </p:txBody>
      </p:sp>
    </p:spTree>
    <p:extLst>
      <p:ext uri="{BB962C8B-B14F-4D97-AF65-F5344CB8AC3E}">
        <p14:creationId xmlns:p14="http://schemas.microsoft.com/office/powerpoint/2010/main" val="1019159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CCB18D-5B54-415E-A881-08887071AA03}" type="datetimeFigureOut">
              <a:rPr lang="en-IN" smtClean="0"/>
              <a:t>13-12-2019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506F4-3E98-4671-B598-7D4BE8A02127}" type="slidenum">
              <a:rPr lang="en-IN" smtClean="0"/>
              <a:t>‹#›</a:t>
            </a:fld>
            <a:endParaRPr lang="en-IN"/>
          </a:p>
        </p:txBody>
      </p:sp>
    </p:spTree>
    <p:extLst>
      <p:ext uri="{BB962C8B-B14F-4D97-AF65-F5344CB8AC3E}">
        <p14:creationId xmlns:p14="http://schemas.microsoft.com/office/powerpoint/2010/main" val="410130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CCB18D-5B54-415E-A881-08887071AA03}" type="datetimeFigureOut">
              <a:rPr lang="en-IN" smtClean="0"/>
              <a:t>13-12-2019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506F4-3E98-4671-B598-7D4BE8A02127}" type="slidenum">
              <a:rPr lang="en-IN" smtClean="0"/>
              <a:t>‹#›</a:t>
            </a:fld>
            <a:endParaRPr lang="en-IN"/>
          </a:p>
        </p:txBody>
      </p:sp>
    </p:spTree>
    <p:extLst>
      <p:ext uri="{BB962C8B-B14F-4D97-AF65-F5344CB8AC3E}">
        <p14:creationId xmlns:p14="http://schemas.microsoft.com/office/powerpoint/2010/main" val="3106216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CCB18D-5B54-415E-A881-08887071AA03}" type="datetimeFigureOut">
              <a:rPr lang="en-IN" smtClean="0"/>
              <a:t>13-12-2019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1506F4-3E98-4671-B598-7D4BE8A02127}" type="slidenum">
              <a:rPr lang="en-IN" smtClean="0"/>
              <a:t>‹#›</a:t>
            </a:fld>
            <a:endParaRPr lang="en-IN"/>
          </a:p>
        </p:txBody>
      </p:sp>
    </p:spTree>
    <p:extLst>
      <p:ext uri="{BB962C8B-B14F-4D97-AF65-F5344CB8AC3E}">
        <p14:creationId xmlns:p14="http://schemas.microsoft.com/office/powerpoint/2010/main" val="134218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6CCB18D-5B54-415E-A881-08887071AA03}" type="datetimeFigureOut">
              <a:rPr lang="en-IN" smtClean="0"/>
              <a:t>13-12-2019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1506F4-3E98-4671-B598-7D4BE8A02127}" type="slidenum">
              <a:rPr lang="en-IN" smtClean="0"/>
              <a:t>‹#›</a:t>
            </a:fld>
            <a:endParaRPr lang="en-IN"/>
          </a:p>
        </p:txBody>
      </p:sp>
    </p:spTree>
    <p:extLst>
      <p:ext uri="{BB962C8B-B14F-4D97-AF65-F5344CB8AC3E}">
        <p14:creationId xmlns:p14="http://schemas.microsoft.com/office/powerpoint/2010/main" val="2901788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6CCB18D-5B54-415E-A881-08887071AA03}" type="datetimeFigureOut">
              <a:rPr lang="en-IN" smtClean="0"/>
              <a:t>13-12-2019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1506F4-3E98-4671-B598-7D4BE8A02127}" type="slidenum">
              <a:rPr lang="en-IN" smtClean="0"/>
              <a:t>‹#›</a:t>
            </a:fld>
            <a:endParaRPr lang="en-IN"/>
          </a:p>
        </p:txBody>
      </p:sp>
    </p:spTree>
    <p:extLst>
      <p:ext uri="{BB962C8B-B14F-4D97-AF65-F5344CB8AC3E}">
        <p14:creationId xmlns:p14="http://schemas.microsoft.com/office/powerpoint/2010/main" val="2040735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6CCB18D-5B54-415E-A881-08887071AA03}" type="datetimeFigureOut">
              <a:rPr lang="en-IN" smtClean="0"/>
              <a:t>13-12-2019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1506F4-3E98-4671-B598-7D4BE8A02127}" type="slidenum">
              <a:rPr lang="en-IN" smtClean="0"/>
              <a:t>‹#›</a:t>
            </a:fld>
            <a:endParaRPr lang="en-IN"/>
          </a:p>
        </p:txBody>
      </p:sp>
    </p:spTree>
    <p:extLst>
      <p:ext uri="{BB962C8B-B14F-4D97-AF65-F5344CB8AC3E}">
        <p14:creationId xmlns:p14="http://schemas.microsoft.com/office/powerpoint/2010/main" val="584538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CCB18D-5B54-415E-A881-08887071AA03}" type="datetimeFigureOut">
              <a:rPr lang="en-IN" smtClean="0"/>
              <a:t>13-12-2019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1506F4-3E98-4671-B598-7D4BE8A02127}" type="slidenum">
              <a:rPr lang="en-IN" smtClean="0"/>
              <a:t>‹#›</a:t>
            </a:fld>
            <a:endParaRPr lang="en-IN"/>
          </a:p>
        </p:txBody>
      </p:sp>
    </p:spTree>
    <p:extLst>
      <p:ext uri="{BB962C8B-B14F-4D97-AF65-F5344CB8AC3E}">
        <p14:creationId xmlns:p14="http://schemas.microsoft.com/office/powerpoint/2010/main" val="1709602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CCB18D-5B54-415E-A881-08887071AA03}" type="datetimeFigureOut">
              <a:rPr lang="en-IN" smtClean="0"/>
              <a:t>13-12-2019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1506F4-3E98-4671-B598-7D4BE8A02127}" type="slidenum">
              <a:rPr lang="en-IN" smtClean="0"/>
              <a:t>‹#›</a:t>
            </a:fld>
            <a:endParaRPr lang="en-IN"/>
          </a:p>
        </p:txBody>
      </p:sp>
    </p:spTree>
    <p:extLst>
      <p:ext uri="{BB962C8B-B14F-4D97-AF65-F5344CB8AC3E}">
        <p14:creationId xmlns:p14="http://schemas.microsoft.com/office/powerpoint/2010/main" val="3226225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CCB18D-5B54-415E-A881-08887071AA03}" type="datetimeFigureOut">
              <a:rPr lang="en-IN" smtClean="0"/>
              <a:t>13-12-2019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1506F4-3E98-4671-B598-7D4BE8A02127}" type="slidenum">
              <a:rPr lang="en-IN" smtClean="0"/>
              <a:t>‹#›</a:t>
            </a:fld>
            <a:endParaRPr lang="en-IN"/>
          </a:p>
        </p:txBody>
      </p:sp>
    </p:spTree>
    <p:extLst>
      <p:ext uri="{BB962C8B-B14F-4D97-AF65-F5344CB8AC3E}">
        <p14:creationId xmlns:p14="http://schemas.microsoft.com/office/powerpoint/2010/main" val="3640749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CCB18D-5B54-415E-A881-08887071AA03}" type="datetimeFigureOut">
              <a:rPr lang="en-IN" smtClean="0"/>
              <a:t>13-12-2019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1506F4-3E98-4671-B598-7D4BE8A02127}" type="slidenum">
              <a:rPr lang="en-IN" smtClean="0"/>
              <a:t>‹#›</a:t>
            </a:fld>
            <a:endParaRPr lang="en-IN"/>
          </a:p>
        </p:txBody>
      </p:sp>
    </p:spTree>
    <p:extLst>
      <p:ext uri="{BB962C8B-B14F-4D97-AF65-F5344CB8AC3E}">
        <p14:creationId xmlns:p14="http://schemas.microsoft.com/office/powerpoint/2010/main" val="2100512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hyperlink" Target="https://www.cs.usfca.edu/~galles/visualization/BTree.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smtClean="0"/>
              <a:t>B Trees</a:t>
            </a:r>
            <a:r>
              <a:rPr lang="en-IN" b="1" dirty="0" smtClean="0"/>
              <a:t/>
            </a:r>
            <a:br>
              <a:rPr lang="en-IN" b="1" dirty="0" smtClean="0"/>
            </a:b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71061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44016" y="297230"/>
            <a:ext cx="874846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itchFamily="34" charset="0"/>
                <a:cs typeface="Arial" pitchFamily="34" charset="0"/>
              </a:rPr>
              <a:t>The internal nodes of B+ tree are often called index nodes. </a:t>
            </a:r>
          </a:p>
          <a:p>
            <a:pPr marL="0" marR="0" lvl="0" indent="0" algn="just" defTabSz="914400" rtl="0" eaLnBrk="1" fontAlgn="base" latinLnBrk="0" hangingPunct="1">
              <a:lnSpc>
                <a:spcPct val="100000"/>
              </a:lnSpc>
              <a:spcBef>
                <a:spcPct val="0"/>
              </a:spcBef>
              <a:spcAft>
                <a:spcPct val="0"/>
              </a:spcAft>
              <a:buClrTx/>
              <a:buSzTx/>
              <a:buFontTx/>
              <a:buNone/>
              <a:tabLst/>
            </a:pPr>
            <a:endParaRPr lang="en-US" sz="2400" dirty="0">
              <a:solidFill>
                <a:srgbClr val="000000"/>
              </a:solidFill>
              <a:latin typeface="Verdana"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000000"/>
              </a:solidFill>
              <a:effectLst/>
              <a:latin typeface="Verdana"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itchFamily="34" charset="0"/>
                <a:cs typeface="Arial" pitchFamily="34" charset="0"/>
              </a:rPr>
              <a:t>A B+ tree of order 3 is shown in the following figure.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098" name="Picture 2" descr="B+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2708920"/>
            <a:ext cx="8996489" cy="345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4522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260648"/>
            <a:ext cx="8568952" cy="2677656"/>
          </a:xfrm>
          <a:prstGeom prst="rect">
            <a:avLst/>
          </a:prstGeom>
        </p:spPr>
        <p:txBody>
          <a:bodyPr wrap="square">
            <a:spAutoFit/>
          </a:bodyPr>
          <a:lstStyle/>
          <a:p>
            <a:pPr algn="just"/>
            <a:r>
              <a:rPr lang="en-IN" sz="2400" dirty="0"/>
              <a:t>Advantages of B+ Tree</a:t>
            </a:r>
          </a:p>
          <a:p>
            <a:pPr algn="just"/>
            <a:r>
              <a:rPr lang="en-IN" sz="2400" dirty="0"/>
              <a:t>Records can be fetched in equal number of disk accesses.</a:t>
            </a:r>
          </a:p>
          <a:p>
            <a:pPr algn="just"/>
            <a:r>
              <a:rPr lang="en-IN" sz="2400" dirty="0"/>
              <a:t>Height of the tree remains balanced and less as compare to B tree.</a:t>
            </a:r>
          </a:p>
          <a:p>
            <a:pPr algn="just"/>
            <a:r>
              <a:rPr lang="en-IN" sz="2400" dirty="0"/>
              <a:t>We can access the data stored in a B+ tree sequentially as well as directly.</a:t>
            </a:r>
          </a:p>
          <a:p>
            <a:pPr algn="just"/>
            <a:r>
              <a:rPr lang="en-IN" sz="2400" dirty="0"/>
              <a:t>Keys are used for indexing.</a:t>
            </a:r>
          </a:p>
          <a:p>
            <a:pPr algn="just"/>
            <a:r>
              <a:rPr lang="en-IN" sz="2400" dirty="0"/>
              <a:t>Faster search queries as the data is stored only on the leaf nodes.</a:t>
            </a:r>
          </a:p>
        </p:txBody>
      </p:sp>
    </p:spTree>
    <p:extLst>
      <p:ext uri="{BB962C8B-B14F-4D97-AF65-F5344CB8AC3E}">
        <p14:creationId xmlns:p14="http://schemas.microsoft.com/office/powerpoint/2010/main" val="5238930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45962398"/>
              </p:ext>
            </p:extLst>
          </p:nvPr>
        </p:nvGraphicFramePr>
        <p:xfrm>
          <a:off x="251520" y="908720"/>
          <a:ext cx="8640960" cy="5544614"/>
        </p:xfrm>
        <a:graphic>
          <a:graphicData uri="http://schemas.openxmlformats.org/drawingml/2006/table">
            <a:tbl>
              <a:tblPr/>
              <a:tblGrid>
                <a:gridCol w="576064"/>
                <a:gridCol w="3816424"/>
                <a:gridCol w="4248472"/>
              </a:tblGrid>
              <a:tr h="413029">
                <a:tc>
                  <a:txBody>
                    <a:bodyPr/>
                    <a:lstStyle/>
                    <a:p>
                      <a:pPr algn="l" fontAlgn="t"/>
                      <a:r>
                        <a:rPr lang="en-IN" sz="1200">
                          <a:solidFill>
                            <a:srgbClr val="000000"/>
                          </a:solidFill>
                          <a:effectLst/>
                          <a:latin typeface="times new roman"/>
                        </a:rPr>
                        <a:t>SN</a:t>
                      </a:r>
                    </a:p>
                  </a:txBody>
                  <a:tcPr marL="76625" marR="76625" marT="76625" marB="76625">
                    <a:lnL w="9525" cap="flat" cmpd="sng" algn="ctr">
                      <a:solidFill>
                        <a:srgbClr val="A06BA7"/>
                      </a:solidFill>
                      <a:prstDash val="solid"/>
                      <a:round/>
                      <a:headEnd type="none" w="med" len="med"/>
                      <a:tailEnd type="none" w="med" len="med"/>
                    </a:lnL>
                    <a:lnR w="9525" cap="flat" cmpd="sng" algn="ctr">
                      <a:solidFill>
                        <a:srgbClr val="A06BA7"/>
                      </a:solidFill>
                      <a:prstDash val="solid"/>
                      <a:round/>
                      <a:headEnd type="none" w="med" len="med"/>
                      <a:tailEnd type="none" w="med" len="med"/>
                    </a:lnR>
                    <a:lnT w="9525" cap="flat" cmpd="sng" algn="ctr">
                      <a:solidFill>
                        <a:srgbClr val="A06BA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200">
                          <a:solidFill>
                            <a:srgbClr val="000000"/>
                          </a:solidFill>
                          <a:effectLst/>
                          <a:latin typeface="times new roman"/>
                        </a:rPr>
                        <a:t>B Tree</a:t>
                      </a:r>
                    </a:p>
                  </a:txBody>
                  <a:tcPr marL="76625" marR="76625" marT="76625" marB="76625">
                    <a:lnL w="9525" cap="flat" cmpd="sng" algn="ctr">
                      <a:solidFill>
                        <a:srgbClr val="A06BA7"/>
                      </a:solidFill>
                      <a:prstDash val="solid"/>
                      <a:round/>
                      <a:headEnd type="none" w="med" len="med"/>
                      <a:tailEnd type="none" w="med" len="med"/>
                    </a:lnL>
                    <a:lnR w="9525" cap="flat" cmpd="sng" algn="ctr">
                      <a:solidFill>
                        <a:srgbClr val="A06BA7"/>
                      </a:solidFill>
                      <a:prstDash val="solid"/>
                      <a:round/>
                      <a:headEnd type="none" w="med" len="med"/>
                      <a:tailEnd type="none" w="med" len="med"/>
                    </a:lnR>
                    <a:lnT w="9525" cap="flat" cmpd="sng" algn="ctr">
                      <a:solidFill>
                        <a:srgbClr val="A06BA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200">
                          <a:solidFill>
                            <a:srgbClr val="000000"/>
                          </a:solidFill>
                          <a:effectLst/>
                          <a:latin typeface="times new roman"/>
                        </a:rPr>
                        <a:t>B+ Tree</a:t>
                      </a:r>
                    </a:p>
                  </a:txBody>
                  <a:tcPr marL="76625" marR="76625" marT="76625" marB="76625">
                    <a:lnL w="9525" cap="flat" cmpd="sng" algn="ctr">
                      <a:solidFill>
                        <a:srgbClr val="A06BA7"/>
                      </a:solidFill>
                      <a:prstDash val="solid"/>
                      <a:round/>
                      <a:headEnd type="none" w="med" len="med"/>
                      <a:tailEnd type="none" w="med" len="med"/>
                    </a:lnL>
                    <a:lnR w="9525" cap="flat" cmpd="sng" algn="ctr">
                      <a:solidFill>
                        <a:srgbClr val="A06BA7"/>
                      </a:solidFill>
                      <a:prstDash val="solid"/>
                      <a:round/>
                      <a:headEnd type="none" w="med" len="med"/>
                      <a:tailEnd type="none" w="med" len="med"/>
                    </a:lnR>
                    <a:lnT w="9525" cap="flat" cmpd="sng" algn="ctr">
                      <a:solidFill>
                        <a:srgbClr val="A06BA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575739">
                <a:tc>
                  <a:txBody>
                    <a:bodyPr/>
                    <a:lstStyle/>
                    <a:p>
                      <a:pPr algn="l" fontAlgn="t"/>
                      <a:r>
                        <a:rPr lang="en-IN" sz="1200">
                          <a:solidFill>
                            <a:srgbClr val="000000"/>
                          </a:solidFill>
                          <a:effectLst/>
                          <a:latin typeface="verdana"/>
                        </a:rPr>
                        <a:t>1</a:t>
                      </a:r>
                    </a:p>
                  </a:txBody>
                  <a:tcPr marL="51083" marR="51083" marT="51083" marB="5108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a:solidFill>
                            <a:srgbClr val="000000"/>
                          </a:solidFill>
                          <a:effectLst/>
                          <a:latin typeface="verdana"/>
                        </a:rPr>
                        <a:t>Search keys can not be repeatedly stored.</a:t>
                      </a:r>
                    </a:p>
                  </a:txBody>
                  <a:tcPr marL="51083" marR="51083" marT="51083" marB="5108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a:solidFill>
                            <a:srgbClr val="000000"/>
                          </a:solidFill>
                          <a:effectLst/>
                          <a:latin typeface="verdana"/>
                        </a:rPr>
                        <a:t>Redundant search keys can be present.</a:t>
                      </a:r>
                    </a:p>
                  </a:txBody>
                  <a:tcPr marL="51083" marR="51083" marT="51083" marB="5108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801028">
                <a:tc>
                  <a:txBody>
                    <a:bodyPr/>
                    <a:lstStyle/>
                    <a:p>
                      <a:pPr algn="l" fontAlgn="t"/>
                      <a:r>
                        <a:rPr lang="en-IN" sz="1200">
                          <a:solidFill>
                            <a:srgbClr val="000000"/>
                          </a:solidFill>
                          <a:effectLst/>
                          <a:latin typeface="verdana"/>
                        </a:rPr>
                        <a:t>2</a:t>
                      </a:r>
                    </a:p>
                  </a:txBody>
                  <a:tcPr marL="51083" marR="51083" marT="51083" marB="5108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200">
                          <a:solidFill>
                            <a:srgbClr val="000000"/>
                          </a:solidFill>
                          <a:effectLst/>
                          <a:latin typeface="verdana"/>
                        </a:rPr>
                        <a:t>Data can be stored in leaf nodes as well as internal nodes</a:t>
                      </a:r>
                    </a:p>
                  </a:txBody>
                  <a:tcPr marL="51083" marR="51083" marT="51083" marB="5108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200">
                          <a:solidFill>
                            <a:srgbClr val="000000"/>
                          </a:solidFill>
                          <a:effectLst/>
                          <a:latin typeface="verdana"/>
                        </a:rPr>
                        <a:t>Data can only be stored on the leaf nodes.</a:t>
                      </a:r>
                    </a:p>
                  </a:txBody>
                  <a:tcPr marL="51083" marR="51083" marT="51083" marB="5108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476895">
                <a:tc>
                  <a:txBody>
                    <a:bodyPr/>
                    <a:lstStyle/>
                    <a:p>
                      <a:pPr algn="l" fontAlgn="t"/>
                      <a:r>
                        <a:rPr lang="en-IN" sz="1200">
                          <a:solidFill>
                            <a:srgbClr val="000000"/>
                          </a:solidFill>
                          <a:effectLst/>
                          <a:latin typeface="verdana"/>
                        </a:rPr>
                        <a:t>3</a:t>
                      </a:r>
                    </a:p>
                  </a:txBody>
                  <a:tcPr marL="51083" marR="51083" marT="51083" marB="5108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a:solidFill>
                            <a:srgbClr val="000000"/>
                          </a:solidFill>
                          <a:effectLst/>
                          <a:latin typeface="verdana"/>
                        </a:rPr>
                        <a:t>Searching for some data is a slower process since data can be found on internal nodes as well as on the leaf nodes.</a:t>
                      </a:r>
                    </a:p>
                  </a:txBody>
                  <a:tcPr marL="51083" marR="51083" marT="51083" marB="5108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dirty="0">
                          <a:solidFill>
                            <a:srgbClr val="000000"/>
                          </a:solidFill>
                          <a:effectLst/>
                          <a:latin typeface="verdana"/>
                        </a:rPr>
                        <a:t>Searching is comparatively faster as data can only be found on the leaf nodes.</a:t>
                      </a:r>
                    </a:p>
                  </a:txBody>
                  <a:tcPr marL="51083" marR="51083" marT="51083" marB="5108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251606">
                <a:tc>
                  <a:txBody>
                    <a:bodyPr/>
                    <a:lstStyle/>
                    <a:p>
                      <a:pPr algn="l" fontAlgn="t"/>
                      <a:r>
                        <a:rPr lang="en-IN" sz="1200">
                          <a:solidFill>
                            <a:srgbClr val="000000"/>
                          </a:solidFill>
                          <a:effectLst/>
                          <a:latin typeface="verdana"/>
                        </a:rPr>
                        <a:t>4</a:t>
                      </a:r>
                    </a:p>
                  </a:txBody>
                  <a:tcPr marL="51083" marR="51083" marT="51083" marB="5108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200">
                          <a:solidFill>
                            <a:srgbClr val="000000"/>
                          </a:solidFill>
                          <a:effectLst/>
                          <a:latin typeface="verdana"/>
                        </a:rPr>
                        <a:t>Deletion of internal nodes are so complicated and time consuming.</a:t>
                      </a:r>
                    </a:p>
                  </a:txBody>
                  <a:tcPr marL="51083" marR="51083" marT="51083" marB="5108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200">
                          <a:solidFill>
                            <a:srgbClr val="000000"/>
                          </a:solidFill>
                          <a:effectLst/>
                          <a:latin typeface="verdana"/>
                        </a:rPr>
                        <a:t>Deletion will never be a complexed process since element will always be deleted from the leaf nodes.</a:t>
                      </a:r>
                    </a:p>
                  </a:txBody>
                  <a:tcPr marL="51083" marR="51083" marT="51083" marB="5108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026317">
                <a:tc>
                  <a:txBody>
                    <a:bodyPr/>
                    <a:lstStyle/>
                    <a:p>
                      <a:pPr algn="l" fontAlgn="t"/>
                      <a:r>
                        <a:rPr lang="en-IN" sz="1200">
                          <a:solidFill>
                            <a:srgbClr val="000000"/>
                          </a:solidFill>
                          <a:effectLst/>
                          <a:latin typeface="verdana"/>
                        </a:rPr>
                        <a:t>5</a:t>
                      </a:r>
                    </a:p>
                  </a:txBody>
                  <a:tcPr marL="51083" marR="51083" marT="51083" marB="5108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dirty="0">
                          <a:solidFill>
                            <a:srgbClr val="000000"/>
                          </a:solidFill>
                          <a:effectLst/>
                          <a:latin typeface="verdana"/>
                        </a:rPr>
                        <a:t>Leaf nodes can not be linked together.</a:t>
                      </a:r>
                    </a:p>
                  </a:txBody>
                  <a:tcPr marL="51083" marR="51083" marT="51083" marB="5108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200" dirty="0">
                          <a:solidFill>
                            <a:srgbClr val="000000"/>
                          </a:solidFill>
                          <a:effectLst/>
                          <a:latin typeface="verdana"/>
                        </a:rPr>
                        <a:t>Leaf nodes are linked together to make the search operations more efficient.</a:t>
                      </a:r>
                    </a:p>
                  </a:txBody>
                  <a:tcPr marL="51083" marR="51083" marT="51083" marB="5108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3" name="Rectangle 1"/>
          <p:cNvSpPr>
            <a:spLocks noChangeArrowheads="1"/>
          </p:cNvSpPr>
          <p:nvPr/>
        </p:nvSpPr>
        <p:spPr bwMode="auto">
          <a:xfrm>
            <a:off x="251520" y="238091"/>
            <a:ext cx="2808312"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610B38"/>
                </a:solidFill>
                <a:effectLst/>
                <a:latin typeface="erdana"/>
                <a:cs typeface="Arial" pitchFamily="34" charset="0"/>
              </a:rPr>
              <a:t>B Tree VS B+ Tree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642869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476672"/>
            <a:ext cx="8640960" cy="2308324"/>
          </a:xfrm>
          <a:prstGeom prst="rect">
            <a:avLst/>
          </a:prstGeom>
        </p:spPr>
        <p:txBody>
          <a:bodyPr wrap="square">
            <a:spAutoFit/>
          </a:bodyPr>
          <a:lstStyle/>
          <a:p>
            <a:r>
              <a:rPr lang="en-IN" sz="2400" dirty="0"/>
              <a:t>Insertion in B+ Tree</a:t>
            </a:r>
          </a:p>
          <a:p>
            <a:r>
              <a:rPr lang="en-IN" sz="2400" b="1" dirty="0"/>
              <a:t>Step 1:</a:t>
            </a:r>
            <a:r>
              <a:rPr lang="en-IN" sz="2400" dirty="0"/>
              <a:t> Insert the new node as a leaf node</a:t>
            </a:r>
          </a:p>
          <a:p>
            <a:r>
              <a:rPr lang="en-IN" sz="2400" b="1" dirty="0"/>
              <a:t>Step 2:</a:t>
            </a:r>
            <a:r>
              <a:rPr lang="en-IN" sz="2400" dirty="0"/>
              <a:t> If the leaf doesn't have required space, split the node and copy the middle node to the next index node.</a:t>
            </a:r>
          </a:p>
          <a:p>
            <a:r>
              <a:rPr lang="en-IN" sz="2400" b="1" dirty="0"/>
              <a:t>Step 3:</a:t>
            </a:r>
            <a:r>
              <a:rPr lang="en-IN" sz="2400" dirty="0"/>
              <a:t> If the index node doesn't have required space, split the node and copy the middle element to the next index page.</a:t>
            </a:r>
          </a:p>
        </p:txBody>
      </p:sp>
    </p:spTree>
    <p:extLst>
      <p:ext uri="{BB962C8B-B14F-4D97-AF65-F5344CB8AC3E}">
        <p14:creationId xmlns:p14="http://schemas.microsoft.com/office/powerpoint/2010/main" val="841204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07504" y="260648"/>
            <a:ext cx="8892480"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000000"/>
                </a:solidFill>
                <a:effectLst/>
                <a:latin typeface="Verdana" pitchFamily="34" charset="0"/>
                <a:cs typeface="Arial" pitchFamily="34" charset="0"/>
              </a:rPr>
              <a:t>Insert the value 195 into the B+ tree of order 5 shown in the following figure.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000000"/>
                </a:solidFill>
                <a:effectLst/>
                <a:latin typeface="Verdana" pitchFamily="34" charset="0"/>
                <a:cs typeface="Arial" pitchFamily="34" charset="0"/>
              </a:rPr>
              <a:t>195 will be inserted in the right sub-tree of 120 after 190. Insert it at the desired position.</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000000"/>
                </a:solidFill>
                <a:effectLst/>
                <a:latin typeface="Verdana" pitchFamily="34" charset="0"/>
                <a:cs typeface="Arial" pitchFamily="34" charset="0"/>
              </a:rPr>
              <a:t>The node contains greater than the maximum number of elements i.e. 4, therefore split it and place the median node up to the parent.</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50" b="0" i="0" u="none" strike="noStrike" cap="none" normalizeH="0" baseline="0" dirty="0" smtClean="0">
                <a:ln>
                  <a:noFill/>
                </a:ln>
                <a:solidFill>
                  <a:srgbClr val="000000"/>
                </a:solidFill>
                <a:effectLst/>
                <a:latin typeface="Verdana" pitchFamily="34" charset="0"/>
                <a:cs typeface="Arial" pitchFamily="34" charset="0"/>
              </a:rPr>
              <a:t>Now, the index node contains 6 children and 5 keys which violates the B+ tree properties, therefore we need to split it, shown as follows.</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146" name="Picture 2" descr="B +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22" y="1412776"/>
            <a:ext cx="8496078" cy="893689"/>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B +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9819" y="2564904"/>
            <a:ext cx="7875042" cy="78379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B + Tre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0181" y="3861048"/>
            <a:ext cx="7462838" cy="737752"/>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descr="B + Tre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0543" y="5157192"/>
            <a:ext cx="6722914" cy="1207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0706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536" y="1772816"/>
            <a:ext cx="7200800" cy="369332"/>
          </a:xfrm>
          <a:prstGeom prst="rect">
            <a:avLst/>
          </a:prstGeom>
        </p:spPr>
        <p:txBody>
          <a:bodyPr wrap="square">
            <a:spAutoFit/>
          </a:bodyPr>
          <a:lstStyle/>
          <a:p>
            <a:r>
              <a:rPr lang="en-IN" dirty="0">
                <a:hlinkClick r:id="rId2"/>
              </a:rPr>
              <a:t>https://www.cs.usfca.edu/~galles/visualization/BTree.html</a:t>
            </a:r>
            <a:endParaRPr lang="en-IN" dirty="0"/>
          </a:p>
        </p:txBody>
      </p:sp>
    </p:spTree>
    <p:extLst>
      <p:ext uri="{BB962C8B-B14F-4D97-AF65-F5344CB8AC3E}">
        <p14:creationId xmlns:p14="http://schemas.microsoft.com/office/powerpoint/2010/main" val="15647683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44624"/>
            <a:ext cx="8568952" cy="6740307"/>
          </a:xfrm>
          <a:prstGeom prst="rect">
            <a:avLst/>
          </a:prstGeom>
        </p:spPr>
        <p:txBody>
          <a:bodyPr wrap="square">
            <a:spAutoFit/>
          </a:bodyPr>
          <a:lstStyle/>
          <a:p>
            <a:pPr algn="just"/>
            <a:r>
              <a:rPr lang="en-IN" sz="2400" b="1" dirty="0"/>
              <a:t>B Tree</a:t>
            </a:r>
          </a:p>
          <a:p>
            <a:pPr algn="just"/>
            <a:r>
              <a:rPr lang="en-IN" sz="2400" dirty="0"/>
              <a:t>B Tree is a specialized m-way tree that can be widely used for disk access. </a:t>
            </a:r>
            <a:r>
              <a:rPr lang="en-IN" sz="2400" dirty="0" smtClean="0"/>
              <a:t>A </a:t>
            </a:r>
            <a:r>
              <a:rPr lang="en-IN" sz="2400" dirty="0"/>
              <a:t>B-Tree of order m can have at most m-1 keys and m children. </a:t>
            </a:r>
            <a:endParaRPr lang="en-IN" sz="2400" dirty="0" smtClean="0"/>
          </a:p>
          <a:p>
            <a:pPr algn="just"/>
            <a:endParaRPr lang="en-IN" sz="2400" dirty="0"/>
          </a:p>
          <a:p>
            <a:pPr algn="just"/>
            <a:r>
              <a:rPr lang="en-IN" sz="2400" dirty="0" smtClean="0"/>
              <a:t>One </a:t>
            </a:r>
            <a:r>
              <a:rPr lang="en-IN" sz="2400" dirty="0"/>
              <a:t>of the main reason of using B tree is its capability to store large number of keys in a single node and large key values by keeping the height of the tree relatively small</a:t>
            </a:r>
            <a:r>
              <a:rPr lang="en-IN" sz="2400" dirty="0" smtClean="0"/>
              <a:t>.</a:t>
            </a:r>
          </a:p>
          <a:p>
            <a:pPr algn="just"/>
            <a:endParaRPr lang="en-IN" sz="2400" dirty="0"/>
          </a:p>
          <a:p>
            <a:pPr algn="just"/>
            <a:r>
              <a:rPr lang="en-IN" sz="2400" dirty="0"/>
              <a:t>A B tree of order m contains all the properties of an M way tree. </a:t>
            </a:r>
            <a:endParaRPr lang="en-IN" sz="2400" dirty="0" smtClean="0"/>
          </a:p>
          <a:p>
            <a:pPr algn="just"/>
            <a:r>
              <a:rPr lang="en-IN" sz="2400" dirty="0" smtClean="0"/>
              <a:t>In </a:t>
            </a:r>
            <a:r>
              <a:rPr lang="en-IN" sz="2400" dirty="0"/>
              <a:t>addition, it contains the following properties.</a:t>
            </a:r>
          </a:p>
          <a:p>
            <a:pPr marL="342900" indent="-342900" algn="just">
              <a:buFont typeface="Wingdings" pitchFamily="2" charset="2"/>
              <a:buChar char="Ø"/>
            </a:pPr>
            <a:r>
              <a:rPr lang="en-IN" sz="2400" dirty="0"/>
              <a:t>Every node in a B-Tree contains at most m children.</a:t>
            </a:r>
          </a:p>
          <a:p>
            <a:pPr marL="342900" indent="-342900" algn="just">
              <a:buFont typeface="Wingdings" pitchFamily="2" charset="2"/>
              <a:buChar char="Ø"/>
            </a:pPr>
            <a:r>
              <a:rPr lang="en-IN" sz="2400" dirty="0"/>
              <a:t>Every node in a B-Tree except the root node and the leaf node contain at least m/2 children.</a:t>
            </a:r>
          </a:p>
          <a:p>
            <a:pPr marL="342900" indent="-342900" algn="just">
              <a:buFont typeface="Wingdings" pitchFamily="2" charset="2"/>
              <a:buChar char="Ø"/>
            </a:pPr>
            <a:r>
              <a:rPr lang="en-IN" sz="2400" dirty="0"/>
              <a:t>The root nodes must have at least 2 nodes.</a:t>
            </a:r>
          </a:p>
          <a:p>
            <a:pPr marL="342900" indent="-342900" algn="just">
              <a:buFont typeface="Wingdings" pitchFamily="2" charset="2"/>
              <a:buChar char="Ø"/>
            </a:pPr>
            <a:r>
              <a:rPr lang="en-IN" sz="2400" dirty="0"/>
              <a:t>All leaf nodes must be at the same level.</a:t>
            </a:r>
          </a:p>
          <a:p>
            <a:pPr marL="342900" indent="-342900" algn="just">
              <a:buFont typeface="Wingdings" pitchFamily="2" charset="2"/>
              <a:buChar char="Ø"/>
            </a:pPr>
            <a:r>
              <a:rPr lang="en-IN" sz="2400" dirty="0"/>
              <a:t>It is not necessary that, all the nodes contain the same number of children but, each node must have m/2 number of nodes.</a:t>
            </a:r>
          </a:p>
        </p:txBody>
      </p:sp>
    </p:spTree>
    <p:extLst>
      <p:ext uri="{BB962C8B-B14F-4D97-AF65-F5344CB8AC3E}">
        <p14:creationId xmlns:p14="http://schemas.microsoft.com/office/powerpoint/2010/main" val="2247402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412776"/>
            <a:ext cx="7632848" cy="393814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131840" y="476672"/>
            <a:ext cx="2931828" cy="523220"/>
          </a:xfrm>
          <a:prstGeom prst="rect">
            <a:avLst/>
          </a:prstGeom>
        </p:spPr>
        <p:txBody>
          <a:bodyPr wrap="none">
            <a:spAutoFit/>
          </a:bodyPr>
          <a:lstStyle/>
          <a:p>
            <a:r>
              <a:rPr lang="en-IN" sz="2800" b="1" dirty="0"/>
              <a:t>A B tree of order 4</a:t>
            </a:r>
          </a:p>
        </p:txBody>
      </p:sp>
      <p:sp>
        <p:nvSpPr>
          <p:cNvPr id="5" name="Rectangle 4"/>
          <p:cNvSpPr/>
          <p:nvPr/>
        </p:nvSpPr>
        <p:spPr>
          <a:xfrm>
            <a:off x="539552" y="4437112"/>
            <a:ext cx="8136904" cy="1569660"/>
          </a:xfrm>
          <a:prstGeom prst="rect">
            <a:avLst/>
          </a:prstGeom>
        </p:spPr>
        <p:txBody>
          <a:bodyPr wrap="square">
            <a:spAutoFit/>
          </a:bodyPr>
          <a:lstStyle/>
          <a:p>
            <a:pPr algn="just"/>
            <a:r>
              <a:rPr lang="en-IN" sz="2400" b="1" dirty="0"/>
              <a:t>While performing some operations on B Tree, any property of B Tree may violate such as number of minimum children a node can have. To maintain the properties of B Tree, the tree may split or join.</a:t>
            </a:r>
          </a:p>
        </p:txBody>
      </p:sp>
    </p:spTree>
    <p:extLst>
      <p:ext uri="{BB962C8B-B14F-4D97-AF65-F5344CB8AC3E}">
        <p14:creationId xmlns:p14="http://schemas.microsoft.com/office/powerpoint/2010/main" val="2860617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67729"/>
            <a:ext cx="8712968" cy="6001643"/>
          </a:xfrm>
          <a:prstGeom prst="rect">
            <a:avLst/>
          </a:prstGeom>
        </p:spPr>
        <p:txBody>
          <a:bodyPr wrap="square">
            <a:spAutoFit/>
          </a:bodyPr>
          <a:lstStyle/>
          <a:p>
            <a:r>
              <a:rPr lang="en-IN" sz="2400" b="1" dirty="0"/>
              <a:t>Inserting</a:t>
            </a:r>
          </a:p>
          <a:p>
            <a:r>
              <a:rPr lang="en-IN" sz="2400" dirty="0"/>
              <a:t>Insertions are done at the leaf node level. </a:t>
            </a:r>
            <a:endParaRPr lang="en-IN" sz="2400" dirty="0" smtClean="0"/>
          </a:p>
          <a:p>
            <a:endParaRPr lang="en-IN" sz="2400" dirty="0"/>
          </a:p>
          <a:p>
            <a:r>
              <a:rPr lang="en-IN" sz="2400" dirty="0" smtClean="0"/>
              <a:t>The </a:t>
            </a:r>
            <a:r>
              <a:rPr lang="en-IN" sz="2400" dirty="0"/>
              <a:t>following algorithm needs to be followed in order to insert an item into B Tree.</a:t>
            </a:r>
          </a:p>
          <a:p>
            <a:pPr marL="342900" indent="-342900" algn="just">
              <a:buFont typeface="Wingdings" pitchFamily="2" charset="2"/>
              <a:buChar char="Ø"/>
            </a:pPr>
            <a:r>
              <a:rPr lang="en-IN" sz="2400" dirty="0"/>
              <a:t>Traverse the B Tree in order to find the appropriate leaf node at which the node can be inserted.</a:t>
            </a:r>
          </a:p>
          <a:p>
            <a:pPr marL="342900" indent="-342900" algn="just">
              <a:buFont typeface="Wingdings" pitchFamily="2" charset="2"/>
              <a:buChar char="Ø"/>
            </a:pPr>
            <a:r>
              <a:rPr lang="en-IN" sz="2400" dirty="0"/>
              <a:t>If the leaf node contain less than m-1 keys then insert the element in the increasing order.</a:t>
            </a:r>
          </a:p>
          <a:p>
            <a:pPr marL="342900" indent="-342900" algn="just">
              <a:buFont typeface="Wingdings" pitchFamily="2" charset="2"/>
              <a:buChar char="Ø"/>
            </a:pPr>
            <a:r>
              <a:rPr lang="en-IN" sz="2400" dirty="0"/>
              <a:t>Else, if the leaf node contains m-1 keys, then follow the following steps.</a:t>
            </a:r>
          </a:p>
          <a:p>
            <a:pPr marL="800100" lvl="1" indent="-342900" algn="just">
              <a:buFont typeface="Wingdings" pitchFamily="2" charset="2"/>
              <a:buChar char="§"/>
            </a:pPr>
            <a:r>
              <a:rPr lang="en-IN" sz="2400" dirty="0"/>
              <a:t>Insert the new element in the increasing order of elements.</a:t>
            </a:r>
          </a:p>
          <a:p>
            <a:pPr marL="800100" lvl="1" indent="-342900" algn="just">
              <a:buFont typeface="Wingdings" pitchFamily="2" charset="2"/>
              <a:buChar char="§"/>
            </a:pPr>
            <a:r>
              <a:rPr lang="en-IN" sz="2400" dirty="0"/>
              <a:t>Split the node into the two nodes at the median.</a:t>
            </a:r>
          </a:p>
          <a:p>
            <a:pPr marL="800100" lvl="1" indent="-342900" algn="just">
              <a:buFont typeface="Wingdings" pitchFamily="2" charset="2"/>
              <a:buChar char="§"/>
            </a:pPr>
            <a:r>
              <a:rPr lang="en-IN" sz="2400" dirty="0"/>
              <a:t>Push the median element </a:t>
            </a:r>
            <a:r>
              <a:rPr lang="en-IN" sz="2400" dirty="0" err="1"/>
              <a:t>upto</a:t>
            </a:r>
            <a:r>
              <a:rPr lang="en-IN" sz="2400" dirty="0"/>
              <a:t> its parent node.</a:t>
            </a:r>
          </a:p>
          <a:p>
            <a:pPr marL="800100" lvl="1" indent="-342900" algn="just">
              <a:buFont typeface="Wingdings" pitchFamily="2" charset="2"/>
              <a:buChar char="§"/>
            </a:pPr>
            <a:r>
              <a:rPr lang="en-IN" sz="2400" dirty="0"/>
              <a:t>If the parent node also contain m-1 number of keys, then split it too by following the same steps.</a:t>
            </a:r>
          </a:p>
        </p:txBody>
      </p:sp>
    </p:spTree>
    <p:extLst>
      <p:ext uri="{BB962C8B-B14F-4D97-AF65-F5344CB8AC3E}">
        <p14:creationId xmlns:p14="http://schemas.microsoft.com/office/powerpoint/2010/main" val="2003846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 y="-1493673"/>
            <a:ext cx="9144000" cy="803296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1" i="0" u="none" strike="noStrike" cap="none" normalizeH="0" baseline="0" dirty="0" smtClean="0">
              <a:ln>
                <a:noFill/>
              </a:ln>
              <a:solidFill>
                <a:srgbClr val="000000"/>
              </a:solidFill>
              <a:effectLst/>
              <a:latin typeface="Verdana"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900" b="1" dirty="0" smtClean="0">
              <a:solidFill>
                <a:srgbClr val="000000"/>
              </a:solidFill>
              <a:latin typeface="Verdana"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900" b="1" dirty="0">
              <a:solidFill>
                <a:srgbClr val="000000"/>
              </a:solidFill>
              <a:latin typeface="Verdana"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900" b="1" dirty="0" smtClean="0">
              <a:solidFill>
                <a:srgbClr val="000000"/>
              </a:solidFill>
              <a:latin typeface="Verdana"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900" b="1" dirty="0">
              <a:solidFill>
                <a:srgbClr val="000000"/>
              </a:solidFill>
              <a:latin typeface="Verdana"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900" b="1" dirty="0" smtClean="0">
              <a:solidFill>
                <a:srgbClr val="000000"/>
              </a:solidFill>
              <a:latin typeface="Verdana"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900" b="1" dirty="0" smtClean="0">
              <a:solidFill>
                <a:srgbClr val="000000"/>
              </a:solidFill>
              <a:latin typeface="Verdana"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900" b="1" dirty="0">
              <a:solidFill>
                <a:srgbClr val="000000"/>
              </a:solidFill>
              <a:latin typeface="Verdana"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900" b="1" i="0" u="none" strike="noStrike" cap="none" normalizeH="0" baseline="0" dirty="0" smtClean="0">
              <a:ln>
                <a:noFill/>
              </a:ln>
              <a:solidFill>
                <a:srgbClr val="000000"/>
              </a:solidFill>
              <a:effectLst/>
              <a:latin typeface="Verdana"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rgbClr val="000000"/>
                </a:solidFill>
                <a:effectLst/>
                <a:latin typeface="Verdana" pitchFamily="34" charset="0"/>
                <a:cs typeface="Arial" pitchFamily="34" charset="0"/>
              </a:rPr>
              <a:t>Example: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Verdana" pitchFamily="34" charset="0"/>
                <a:cs typeface="Arial" pitchFamily="34" charset="0"/>
              </a:rPr>
              <a:t>Insert the node 8 into the B Tree of order 5 shown in the following image.</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15600" b="0" i="0" u="none" strike="noStrike" cap="none" normalizeH="0" baseline="0" dirty="0" smtClean="0">
                <a:ln>
                  <a:noFill/>
                </a:ln>
                <a:solidFill>
                  <a:schemeClr val="tx1"/>
                </a:solidFill>
                <a:effectLst/>
                <a:latin typeface="Arial" pitchFamily="34" charset="0"/>
                <a:cs typeface="Arial" pitchFamily="34" charset="0"/>
              </a:rPr>
              <a:t/>
            </a:r>
            <a:br>
              <a:rPr kumimoji="0" lang="en-US" sz="156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900" dirty="0">
              <a:solidFill>
                <a:srgbClr val="000000"/>
              </a:solidFill>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900" dirty="0">
              <a:solidFill>
                <a:srgbClr val="000000"/>
              </a:solidFill>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900" dirty="0">
              <a:solidFill>
                <a:srgbClr val="000000"/>
              </a:solidFill>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900" dirty="0">
              <a:solidFill>
                <a:srgbClr val="000000"/>
              </a:solidFill>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900" dirty="0">
              <a:solidFill>
                <a:srgbClr val="000000"/>
              </a:solidFill>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Verdana" pitchFamily="34" charset="0"/>
                <a:cs typeface="Arial" pitchFamily="34" charset="0"/>
              </a:rPr>
              <a:t>8 will be inserted to the right of 5, therefore insert 8.</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15600" b="0" i="0" u="none" strike="noStrike" cap="none" normalizeH="0" baseline="0" dirty="0" smtClean="0">
                <a:ln>
                  <a:noFill/>
                </a:ln>
                <a:solidFill>
                  <a:schemeClr val="tx1"/>
                </a:solidFill>
                <a:effectLst/>
                <a:latin typeface="Arial" pitchFamily="34" charset="0"/>
                <a:cs typeface="Arial" pitchFamily="34" charset="0"/>
              </a:rPr>
              <a:t/>
            </a:r>
            <a:br>
              <a:rPr kumimoji="0" lang="en-US" sz="15600" b="0" i="0" u="none" strike="noStrike" cap="none" normalizeH="0" baseline="0" dirty="0" smtClean="0">
                <a:ln>
                  <a:noFill/>
                </a:ln>
                <a:solidFill>
                  <a:schemeClr val="tx1"/>
                </a:solidFill>
                <a:effectLst/>
                <a:latin typeface="Arial" pitchFamily="34" charset="0"/>
                <a:cs typeface="Arial" pitchFamily="34" charset="0"/>
              </a:rPr>
            </a:br>
            <a:endParaRPr kumimoji="0" lang="en-US" sz="15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Verdana" pitchFamily="34" charset="0"/>
                <a:cs typeface="Arial" pitchFamily="34" charset="0"/>
              </a:rPr>
              <a:t>.</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15600" b="0" i="0" u="none" strike="noStrike" cap="none" normalizeH="0" baseline="0" dirty="0" smtClean="0">
                <a:ln>
                  <a:noFill/>
                </a:ln>
                <a:solidFill>
                  <a:schemeClr val="tx1"/>
                </a:solidFill>
                <a:effectLst/>
                <a:latin typeface="Arial" pitchFamily="34" charset="0"/>
                <a:cs typeface="Arial" pitchFamily="34" charset="0"/>
              </a:rPr>
              <a:t/>
            </a:r>
            <a:br>
              <a:rPr kumimoji="0" lang="en-US" sz="156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050" name="Picture 2" descr="B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637900"/>
            <a:ext cx="7484517" cy="163897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B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852936"/>
            <a:ext cx="8606557" cy="12560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 Tre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653136"/>
            <a:ext cx="8496944" cy="20941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2008" y="4293096"/>
            <a:ext cx="8676456" cy="461665"/>
          </a:xfrm>
          <a:prstGeom prst="rect">
            <a:avLst/>
          </a:prstGeom>
        </p:spPr>
        <p:txBody>
          <a:bodyPr wrap="square">
            <a:spAutoFit/>
          </a:bodyPr>
          <a:lstStyle/>
          <a:p>
            <a:r>
              <a:rPr lang="en-IN" sz="1200" dirty="0"/>
              <a:t>The node, now contain 5 keys which is greater than (5 -1 = 4 ) keys. Therefore split the node from the median i.e. 8 and push it up to its parent node shown as follows.</a:t>
            </a:r>
          </a:p>
        </p:txBody>
      </p:sp>
    </p:spTree>
    <p:extLst>
      <p:ext uri="{BB962C8B-B14F-4D97-AF65-F5344CB8AC3E}">
        <p14:creationId xmlns:p14="http://schemas.microsoft.com/office/powerpoint/2010/main" val="32856022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150887"/>
            <a:ext cx="9108504" cy="6740307"/>
          </a:xfrm>
          <a:prstGeom prst="rect">
            <a:avLst/>
          </a:prstGeom>
        </p:spPr>
        <p:txBody>
          <a:bodyPr wrap="square">
            <a:spAutoFit/>
          </a:bodyPr>
          <a:lstStyle/>
          <a:p>
            <a:r>
              <a:rPr lang="en-IN" b="1" dirty="0"/>
              <a:t>Deletion</a:t>
            </a:r>
          </a:p>
          <a:p>
            <a:r>
              <a:rPr lang="en-IN" dirty="0"/>
              <a:t>Deletion is also performed at the leaf nodes. The node which is to be deleted can either be a leaf node or an internal node. </a:t>
            </a:r>
            <a:endParaRPr lang="en-IN" dirty="0" smtClean="0"/>
          </a:p>
          <a:p>
            <a:endParaRPr lang="en-IN" dirty="0"/>
          </a:p>
          <a:p>
            <a:r>
              <a:rPr lang="en-IN" dirty="0" smtClean="0"/>
              <a:t>Following </a:t>
            </a:r>
            <a:r>
              <a:rPr lang="en-IN" dirty="0"/>
              <a:t>algorithm needs to be followed in order to delete a node from a B tree.</a:t>
            </a:r>
          </a:p>
          <a:p>
            <a:pPr marL="285750" indent="-285750">
              <a:buFont typeface="Arial" pitchFamily="34" charset="0"/>
              <a:buChar char="•"/>
            </a:pPr>
            <a:r>
              <a:rPr lang="en-IN" dirty="0"/>
              <a:t>Locate the leaf node</a:t>
            </a:r>
            <a:r>
              <a:rPr lang="en-IN" dirty="0" smtClean="0"/>
              <a:t>.</a:t>
            </a:r>
          </a:p>
          <a:p>
            <a:pPr marL="285750" indent="-285750">
              <a:buFont typeface="Arial" pitchFamily="34" charset="0"/>
              <a:buChar char="•"/>
            </a:pPr>
            <a:endParaRPr lang="en-IN" dirty="0"/>
          </a:p>
          <a:p>
            <a:pPr marL="285750" indent="-285750">
              <a:buFont typeface="Arial" pitchFamily="34" charset="0"/>
              <a:buChar char="•"/>
            </a:pPr>
            <a:r>
              <a:rPr lang="en-IN" dirty="0"/>
              <a:t>If there are more than m/2 keys in the leaf node then delete the desired key from the node</a:t>
            </a:r>
            <a:r>
              <a:rPr lang="en-IN" dirty="0" smtClean="0"/>
              <a:t>.</a:t>
            </a:r>
          </a:p>
          <a:p>
            <a:pPr marL="285750" indent="-285750">
              <a:buFont typeface="Arial" pitchFamily="34" charset="0"/>
              <a:buChar char="•"/>
            </a:pPr>
            <a:endParaRPr lang="en-IN" dirty="0"/>
          </a:p>
          <a:p>
            <a:pPr marL="285750" indent="-285750">
              <a:buFont typeface="Arial" pitchFamily="34" charset="0"/>
              <a:buChar char="•"/>
            </a:pPr>
            <a:r>
              <a:rPr lang="en-IN" dirty="0"/>
              <a:t>If the leaf node doesn't contain m/2 keys then complete the keys by taking the element from </a:t>
            </a:r>
            <a:r>
              <a:rPr lang="en-IN" dirty="0" smtClean="0"/>
              <a:t>right </a:t>
            </a:r>
            <a:r>
              <a:rPr lang="en-IN" dirty="0"/>
              <a:t>or left sibling.</a:t>
            </a:r>
          </a:p>
          <a:p>
            <a:pPr marL="742950" lvl="1" indent="-285750">
              <a:buFont typeface="Arial" pitchFamily="34" charset="0"/>
              <a:buChar char="•"/>
            </a:pPr>
            <a:r>
              <a:rPr lang="en-IN" dirty="0"/>
              <a:t>If the left sibling contains more than m/2 elements then push its largest element up to its parent and move the intervening element down to the node where the key is deleted.</a:t>
            </a:r>
          </a:p>
          <a:p>
            <a:pPr marL="742950" lvl="1" indent="-285750">
              <a:buFont typeface="Arial" pitchFamily="34" charset="0"/>
              <a:buChar char="•"/>
            </a:pPr>
            <a:r>
              <a:rPr lang="en-IN" dirty="0"/>
              <a:t>If the right sibling contains more than m/2 elements then push its smallest element up to the parent and move intervening element down to the node where the key is deleted</a:t>
            </a:r>
            <a:r>
              <a:rPr lang="en-IN" dirty="0" smtClean="0"/>
              <a:t>.</a:t>
            </a:r>
          </a:p>
          <a:p>
            <a:pPr marL="742950" lvl="1" indent="-285750">
              <a:buFont typeface="Arial" pitchFamily="34" charset="0"/>
              <a:buChar char="•"/>
            </a:pPr>
            <a:endParaRPr lang="en-IN" dirty="0"/>
          </a:p>
          <a:p>
            <a:pPr marL="285750" indent="-285750">
              <a:buFont typeface="Arial" pitchFamily="34" charset="0"/>
              <a:buChar char="•"/>
            </a:pPr>
            <a:r>
              <a:rPr lang="en-IN" dirty="0"/>
              <a:t>If neither of the sibling contain more than m/2 elements then create a new leaf node by joining two leaf nodes and the intervening element of the parent node.</a:t>
            </a:r>
          </a:p>
          <a:p>
            <a:pPr marL="285750" indent="-285750">
              <a:buFont typeface="Arial" pitchFamily="34" charset="0"/>
              <a:buChar char="•"/>
            </a:pPr>
            <a:r>
              <a:rPr lang="en-IN" dirty="0"/>
              <a:t>If parent is left with less than m/2 nodes then, apply the above process on the parent too.</a:t>
            </a:r>
          </a:p>
          <a:p>
            <a:pPr marL="285750" indent="-285750">
              <a:buFont typeface="Arial" pitchFamily="34" charset="0"/>
              <a:buChar char="•"/>
            </a:pPr>
            <a:r>
              <a:rPr lang="en-IN" dirty="0"/>
              <a:t>If the </a:t>
            </a:r>
            <a:r>
              <a:rPr lang="en-IN" dirty="0" smtClean="0"/>
              <a:t> </a:t>
            </a:r>
            <a:r>
              <a:rPr lang="en-IN" dirty="0"/>
              <a:t>node which is to be deleted is an internal node, then replace the node with its in-order successor or predecessor. Since, successor or predecessor will always be on the leaf node hence, the process will be similar as the node is being deleted from the leaf node.</a:t>
            </a:r>
          </a:p>
        </p:txBody>
      </p:sp>
    </p:spTree>
    <p:extLst>
      <p:ext uri="{BB962C8B-B14F-4D97-AF65-F5344CB8AC3E}">
        <p14:creationId xmlns:p14="http://schemas.microsoft.com/office/powerpoint/2010/main" val="38207638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720" y="92526"/>
            <a:ext cx="8920070" cy="4416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Verdana" pitchFamily="34" charset="0"/>
                <a:cs typeface="Arial" pitchFamily="34" charset="0"/>
              </a:rPr>
              <a:t>Delete the node 53 from the B Tree of order 5 shown in the following figure.</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smtClean="0">
                <a:ln>
                  <a:noFill/>
                </a:ln>
                <a:solidFill>
                  <a:schemeClr val="tx1"/>
                </a:solidFill>
                <a:effectLst/>
                <a:latin typeface="Arial" pitchFamily="34" charset="0"/>
                <a:cs typeface="Arial" pitchFamily="34" charset="0"/>
              </a:rPr>
              <a:t>  </a:t>
            </a:r>
            <a:r>
              <a:rPr kumimoji="0" lang="en-US" sz="1400" b="0" i="0" u="none" strike="noStrike" cap="none" normalizeH="0" baseline="0" dirty="0" smtClean="0">
                <a:ln>
                  <a:noFill/>
                </a:ln>
                <a:solidFill>
                  <a:srgbClr val="000000"/>
                </a:solidFill>
                <a:effectLst/>
                <a:latin typeface="Verdana" pitchFamily="34" charset="0"/>
                <a:cs typeface="Arial" pitchFamily="34" charset="0"/>
              </a:rPr>
              <a:t>53 is present in the right child of element 49. Delete it.</a:t>
            </a: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15600" b="0" i="0" u="none" strike="noStrike" cap="none" normalizeH="0" baseline="0" dirty="0" smtClean="0">
                <a:ln>
                  <a:noFill/>
                </a:ln>
                <a:solidFill>
                  <a:schemeClr val="tx1"/>
                </a:solidFill>
                <a:effectLst/>
                <a:latin typeface="Arial" pitchFamily="34" charset="0"/>
                <a:cs typeface="Arial" pitchFamily="34" charset="0"/>
              </a:rPr>
              <a:t/>
            </a:r>
            <a:br>
              <a:rPr kumimoji="0" lang="en-US" sz="156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900" dirty="0">
              <a:solidFill>
                <a:srgbClr val="000000"/>
              </a:solidFill>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900" dirty="0">
              <a:solidFill>
                <a:srgbClr val="000000"/>
              </a:solidFill>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900" dirty="0">
              <a:solidFill>
                <a:srgbClr val="000000"/>
              </a:solidFill>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900" dirty="0">
              <a:solidFill>
                <a:srgbClr val="000000"/>
              </a:solidFill>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Verdana" pitchFamily="34" charset="0"/>
                <a:cs typeface="Arial" pitchFamily="34" charset="0"/>
              </a:rPr>
              <a:t>Now, 57 is the only element which is left in the node, the minimum number of elements that must be present in a B tree of order 5, is 2. it is less than that, the elements in its left and right sub-tree are also not sufficient therefore, merge it with the left sibling and intervening element of parent i.e. 49.</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Verdana" pitchFamily="34" charset="0"/>
                <a:cs typeface="Arial" pitchFamily="34" charset="0"/>
              </a:rPr>
              <a:t>The final B tree is shown as follows</a:t>
            </a:r>
            <a:r>
              <a:rPr kumimoji="0" lang="en-US" sz="1050" b="0" i="0" u="none" strike="noStrike" cap="none" normalizeH="0" baseline="0" dirty="0" smtClean="0">
                <a:ln>
                  <a:noFill/>
                </a:ln>
                <a:solidFill>
                  <a:srgbClr val="000000"/>
                </a:solidFill>
                <a:effectLst/>
                <a:latin typeface="Verdana" pitchFamily="34" charset="0"/>
                <a:cs typeface="Arial" pitchFamily="34" charset="0"/>
              </a:rPr>
              <a:t>.</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itchFamily="34" charset="0"/>
                <a:cs typeface="Arial" pitchFamily="34" charset="0"/>
              </a:rPr>
              <a:t/>
            </a:r>
            <a:br>
              <a:rPr kumimoji="0" lang="en-US" sz="2400" b="0" i="0" u="none" strike="noStrike" cap="none" normalizeH="0" baseline="0" dirty="0" smtClean="0">
                <a:ln>
                  <a:noFill/>
                </a:ln>
                <a:solidFill>
                  <a:schemeClr val="tx1"/>
                </a:solidFill>
                <a:effectLst/>
                <a:latin typeface="Arial" pitchFamily="34" charset="0"/>
                <a:cs typeface="Arial" pitchFamily="34" charset="0"/>
              </a:rPr>
            </a:b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15600" b="0" i="0" u="none" strike="noStrike" cap="none" normalizeH="0" baseline="0" dirty="0" smtClean="0">
                <a:ln>
                  <a:noFill/>
                </a:ln>
                <a:solidFill>
                  <a:schemeClr val="tx1"/>
                </a:solidFill>
                <a:effectLst/>
                <a:latin typeface="Arial" pitchFamily="34" charset="0"/>
                <a:cs typeface="Arial" pitchFamily="34" charset="0"/>
              </a:rPr>
              <a:t/>
            </a:r>
            <a:br>
              <a:rPr kumimoji="0" lang="en-US" sz="156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074" name="Picture 2" descr="B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191" y="812760"/>
            <a:ext cx="7753127" cy="133833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B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552300"/>
            <a:ext cx="8612262" cy="137489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B Tre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5" y="5317351"/>
            <a:ext cx="8453648" cy="1328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098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476672"/>
            <a:ext cx="7632848" cy="4893647"/>
          </a:xfrm>
          <a:prstGeom prst="rect">
            <a:avLst/>
          </a:prstGeom>
        </p:spPr>
        <p:txBody>
          <a:bodyPr wrap="square">
            <a:spAutoFit/>
          </a:bodyPr>
          <a:lstStyle/>
          <a:p>
            <a:pPr algn="just"/>
            <a:r>
              <a:rPr lang="en-IN" sz="2400" dirty="0"/>
              <a:t>Application of B </a:t>
            </a:r>
            <a:r>
              <a:rPr lang="en-IN" sz="2400" dirty="0" smtClean="0"/>
              <a:t>tree</a:t>
            </a:r>
          </a:p>
          <a:p>
            <a:pPr algn="just"/>
            <a:endParaRPr lang="en-IN" sz="2400" dirty="0"/>
          </a:p>
          <a:p>
            <a:pPr algn="just"/>
            <a:r>
              <a:rPr lang="en-IN" sz="2400" dirty="0"/>
              <a:t>B tree is used to index the data and provides fast access to the actual data stored on the disks since, the access to value stored in a large database that is stored on a disk is a very time consuming process</a:t>
            </a:r>
            <a:r>
              <a:rPr lang="en-IN" sz="2400" dirty="0" smtClean="0"/>
              <a:t>.</a:t>
            </a:r>
          </a:p>
          <a:p>
            <a:pPr algn="just"/>
            <a:endParaRPr lang="en-IN" sz="2400" dirty="0"/>
          </a:p>
          <a:p>
            <a:pPr algn="just"/>
            <a:r>
              <a:rPr lang="en-IN" sz="2400" dirty="0"/>
              <a:t>Searching an un-indexed and unsorted database containing n key values needs O(n) running time in worst case. However, if we use B Tree to index this database, it will be searched in O(log n) time in worst case.</a:t>
            </a:r>
          </a:p>
          <a:p>
            <a:pPr algn="just"/>
            <a:r>
              <a:rPr lang="en-IN" sz="2400" dirty="0"/>
              <a:t/>
            </a:r>
            <a:br>
              <a:rPr lang="en-IN" sz="2400" dirty="0"/>
            </a:br>
            <a:endParaRPr lang="en-IN" sz="2400" dirty="0"/>
          </a:p>
        </p:txBody>
      </p:sp>
    </p:spTree>
    <p:extLst>
      <p:ext uri="{BB962C8B-B14F-4D97-AF65-F5344CB8AC3E}">
        <p14:creationId xmlns:p14="http://schemas.microsoft.com/office/powerpoint/2010/main" val="34084110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260648"/>
            <a:ext cx="8640960" cy="3724096"/>
          </a:xfrm>
          <a:prstGeom prst="rect">
            <a:avLst/>
          </a:prstGeom>
        </p:spPr>
        <p:txBody>
          <a:bodyPr wrap="square">
            <a:spAutoFit/>
          </a:bodyPr>
          <a:lstStyle/>
          <a:p>
            <a:r>
              <a:rPr lang="en-IN" sz="2000" b="1" dirty="0" smtClean="0"/>
              <a:t>B</a:t>
            </a:r>
            <a:r>
              <a:rPr lang="en-IN" sz="2000" b="1" dirty="0"/>
              <a:t>+ Tree</a:t>
            </a:r>
          </a:p>
          <a:p>
            <a:pPr algn="just"/>
            <a:r>
              <a:rPr lang="en-IN" sz="2400" dirty="0"/>
              <a:t>B+ Tree is an extension of B Tree which allows efficient insertion, deletion and search operations</a:t>
            </a:r>
            <a:r>
              <a:rPr lang="en-IN" sz="2400" dirty="0" smtClean="0"/>
              <a:t>.</a:t>
            </a:r>
          </a:p>
          <a:p>
            <a:pPr algn="just"/>
            <a:endParaRPr lang="en-IN" sz="2400" dirty="0"/>
          </a:p>
          <a:p>
            <a:pPr algn="just"/>
            <a:r>
              <a:rPr lang="en-IN" sz="2400" dirty="0"/>
              <a:t>In B Tree, Keys and records both can be stored in the internal as well as leaf nodes. Whereas, in B+ tree, records (data) can only be stored on the leaf nodes while internal nodes can only store the key values</a:t>
            </a:r>
            <a:r>
              <a:rPr lang="en-IN" sz="2400" dirty="0" smtClean="0"/>
              <a:t>.</a:t>
            </a:r>
          </a:p>
          <a:p>
            <a:pPr algn="just"/>
            <a:endParaRPr lang="en-IN" sz="2400" dirty="0"/>
          </a:p>
          <a:p>
            <a:pPr algn="just"/>
            <a:r>
              <a:rPr lang="en-IN" sz="2400" dirty="0"/>
              <a:t>The leaf nodes of a B+ tree are linked together in the form of a singly linked lists to make the search queries more efficient.</a:t>
            </a:r>
          </a:p>
        </p:txBody>
      </p:sp>
      <p:sp>
        <p:nvSpPr>
          <p:cNvPr id="3" name="Rectangle 2"/>
          <p:cNvSpPr/>
          <p:nvPr/>
        </p:nvSpPr>
        <p:spPr>
          <a:xfrm>
            <a:off x="107504" y="4077072"/>
            <a:ext cx="8712968" cy="2677656"/>
          </a:xfrm>
          <a:prstGeom prst="rect">
            <a:avLst/>
          </a:prstGeom>
        </p:spPr>
        <p:txBody>
          <a:bodyPr wrap="square">
            <a:spAutoFit/>
          </a:bodyPr>
          <a:lstStyle/>
          <a:p>
            <a:pPr algn="just"/>
            <a:r>
              <a:rPr lang="en-IN" sz="2400" dirty="0"/>
              <a:t>B+ Tree are used to store the large amount of data which can not be stored in the main memory. </a:t>
            </a:r>
            <a:endParaRPr lang="en-IN" sz="2400" dirty="0" smtClean="0"/>
          </a:p>
          <a:p>
            <a:pPr algn="just"/>
            <a:endParaRPr lang="en-IN" sz="2400" dirty="0"/>
          </a:p>
          <a:p>
            <a:pPr algn="just"/>
            <a:r>
              <a:rPr lang="en-IN" sz="2400" dirty="0" smtClean="0"/>
              <a:t>Due </a:t>
            </a:r>
            <a:r>
              <a:rPr lang="en-IN" sz="2400" dirty="0"/>
              <a:t>to the fact that, size of main memory is always limited, the internal nodes (keys to access records) of the B+ tree are stored in the main memory whereas, leaf nodes are stored in the secondary memory</a:t>
            </a:r>
          </a:p>
        </p:txBody>
      </p:sp>
    </p:spTree>
    <p:extLst>
      <p:ext uri="{BB962C8B-B14F-4D97-AF65-F5344CB8AC3E}">
        <p14:creationId xmlns:p14="http://schemas.microsoft.com/office/powerpoint/2010/main" val="4254557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TotalTime>
  <Words>1308</Words>
  <Application>Microsoft Office PowerPoint</Application>
  <PresentationFormat>On-screen Show (4:3)</PresentationFormat>
  <Paragraphs>138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B Trees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M-way Search Trees</dc:title>
  <dc:creator>ASHISH SETH</dc:creator>
  <cp:lastModifiedBy>ASHISH SETH</cp:lastModifiedBy>
  <cp:revision>15</cp:revision>
  <dcterms:created xsi:type="dcterms:W3CDTF">2019-12-05T17:19:42Z</dcterms:created>
  <dcterms:modified xsi:type="dcterms:W3CDTF">2019-12-13T04:06:15Z</dcterms:modified>
</cp:coreProperties>
</file>