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ms-office.chartcolorstyle+xml" PartName="/ppt/charts/colors5.xml"/>
  <Override ContentType="application/vnd.ms-office.chartcolorstyle+xml" PartName="/ppt/charts/colors6.xml"/>
  <Override ContentType="application/vnd.ms-office.chartcolorstyle+xml" PartName="/ppt/charts/colors4.xml"/>
  <Override ContentType="application/vnd.ms-office.chartcolorstyle+xml" PartName="/ppt/charts/colors1.xml"/>
  <Override ContentType="application/vnd.ms-office.chartcolorstyle+xml" PartName="/ppt/charts/colors2.xml"/>
  <Override ContentType="application/vnd.ms-office.chartcolorstyle+xml" PartName="/ppt/charts/colors3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3.xml"/>
  <Override ContentType="application/vnd.openxmlformats-officedocument.drawingml.chart+xml" PartName="/ppt/charts/chart2.xml"/>
  <Override ContentType="application/vnd.openxmlformats-officedocument.drawingml.chart+xml" PartName="/ppt/charts/chart5.xml"/>
  <Override ContentType="application/vnd.openxmlformats-officedocument.drawingml.chart+xml" PartName="/ppt/charts/chart4.xml"/>
  <Override ContentType="application/vnd.openxmlformats-officedocument.drawingml.chart+xml" PartName="/ppt/charts/chart6.xml"/>
  <Override ContentType="application/vnd.openxmlformats-officedocument.drawingml.chart+xml" PartName="/ppt/charts/chart1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binary" PartName="/ppt/metadata"/>
  <Override ContentType="application/vnd.openxmlformats-officedocument.presentationml.notesMaster+xml" PartName="/ppt/notesMasters/notesMaster1.xml"/>
  <Override ContentType="application/vnd.ms-office.chartstyle+xml" PartName="/ppt/charts/style3.xml"/>
  <Override ContentType="application/vnd.ms-office.chartstyle+xml" PartName="/ppt/charts/style4.xml"/>
  <Override ContentType="application/vnd.ms-office.chartstyle+xml" PartName="/ppt/charts/style5.xml"/>
  <Override ContentType="application/vnd.ms-office.chartstyle+xml" PartName="/ppt/charts/style1.xml"/>
  <Override ContentType="application/vnd.ms-office.chartstyle+xml" PartName="/ppt/charts/style6.xml"/>
  <Override ContentType="application/vnd.ms-office.chartstyle+xml" PartName="/ppt/charts/style2.xml"/>
  <Override ContentType="application/vnd.openxmlformats-officedocument.presentationml.presProps+xml" PartName="/ppt/pres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</p:sldIdLst>
  <p:sldSz cy="6858000" cx="12192000"/>
  <p:notesSz cx="6858000" cy="9144000"/>
  <p:embeddedFontLst>
    <p:embeddedFont>
      <p:font typeface="Play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7" roundtripDataSignature="AMtx7mjGsZD/J63gugFZjefDwbbDmpEcg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font" Target="fonts/Play-regular.fntdata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customschemas.google.com/relationships/presentationmetadata" Target="metadata"/><Relationship Id="rId14" Type="http://schemas.openxmlformats.org/officeDocument/2006/relationships/slide" Target="slides/slide10.xml"/><Relationship Id="rId36" Type="http://schemas.openxmlformats.org/officeDocument/2006/relationships/font" Target="fonts/Play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charts/_rels/chart1.xml.rels><?xml version="1.0" encoding="UTF-8" standalone="yes"?>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oleObject" Target="Book1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oleObject" Target="Book1" TargetMode="External"/></Relationships>
</file>

<file path=ppt/charts/_rels/chart3.xml.rels><?xml version="1.0" encoding="UTF-8" standalone="yes"?>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oleObject" Target="Book1" TargetMode="External"/></Relationships>
</file>

<file path=ppt/charts/_rels/chart4.xml.rels><?xml version="1.0" encoding="UTF-8" standalone="yes"?>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oleObject" Target="Book1" TargetMode="External"/></Relationships>
</file>

<file path=ppt/charts/_rels/chart5.xml.rels><?xml version="1.0" encoding="UTF-8" standalone="yes"?>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oleObject" Target="Book1" TargetMode="External"/></Relationships>
</file>

<file path=ppt/charts/_rels/chart6.xml.rels><?xml version="1.0" encoding="UTF-8" standalone="yes"?>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[Book1]Sheet3!PivotTable11</c:name>
    <c:fmtId val="-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Genre based on top selling track and top artist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Sheet3!$A$4:$A$6</c:f>
              <c:strCache>
                <c:ptCount val="3"/>
                <c:pt idx="0">
                  <c:v>Metal</c:v>
                </c:pt>
                <c:pt idx="1">
                  <c:v>R&amp;B/Soul</c:v>
                </c:pt>
                <c:pt idx="2">
                  <c:v>Rock</c:v>
                </c:pt>
              </c:strCache>
            </c:strRef>
          </c:cat>
          <c:val>
            <c:numRef>
              <c:f>Sheet3!$B$4:$B$6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F9B-45CB-9C11-508A1BD322E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2027480031"/>
        <c:axId val="2027481471"/>
      </c:barChart>
      <c:catAx>
        <c:axId val="20274800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481471"/>
        <c:crosses val="autoZero"/>
        <c:auto val="1"/>
        <c:lblAlgn val="ctr"/>
        <c:lblOffset val="100"/>
        <c:noMultiLvlLbl val="0"/>
      </c:catAx>
      <c:valAx>
        <c:axId val="2027481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274800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u="sng">
                <a:solidFill>
                  <a:schemeClr val="tx1"/>
                </a:solidFill>
              </a:rPr>
              <a:t>TOTAL</a:t>
            </a:r>
            <a:r>
              <a:rPr lang="en-US" sz="1200" b="1" u="sng" baseline="0">
                <a:solidFill>
                  <a:schemeClr val="tx1"/>
                </a:solidFill>
              </a:rPr>
              <a:t> </a:t>
            </a:r>
            <a:r>
              <a:rPr lang="en-US" sz="1200" b="1" u="sng">
                <a:solidFill>
                  <a:schemeClr val="tx1"/>
                </a:solidFill>
              </a:rPr>
              <a:t>REVENUE by country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v>Total</c:v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Lit>
              <c:ptCount val="24"/>
              <c:pt idx="0">
                <c:v>Argentina</c:v>
              </c:pt>
              <c:pt idx="1">
                <c:v>Australia</c:v>
              </c:pt>
              <c:pt idx="2">
                <c:v>Austria</c:v>
              </c:pt>
              <c:pt idx="3">
                <c:v>Belgium</c:v>
              </c:pt>
              <c:pt idx="4">
                <c:v>Brazil</c:v>
              </c:pt>
              <c:pt idx="5">
                <c:v>Canada</c:v>
              </c:pt>
              <c:pt idx="6">
                <c:v>Chile</c:v>
              </c:pt>
              <c:pt idx="7">
                <c:v>Czech Republic</c:v>
              </c:pt>
              <c:pt idx="8">
                <c:v>Denmark</c:v>
              </c:pt>
              <c:pt idx="9">
                <c:v>Finland</c:v>
              </c:pt>
              <c:pt idx="10">
                <c:v>France</c:v>
              </c:pt>
              <c:pt idx="11">
                <c:v>Germany</c:v>
              </c:pt>
              <c:pt idx="12">
                <c:v>Hungary</c:v>
              </c:pt>
              <c:pt idx="13">
                <c:v>India</c:v>
              </c:pt>
              <c:pt idx="14">
                <c:v>Ireland</c:v>
              </c:pt>
              <c:pt idx="15">
                <c:v>Italy</c:v>
              </c:pt>
              <c:pt idx="16">
                <c:v>Netherlands</c:v>
              </c:pt>
              <c:pt idx="17">
                <c:v>Norway</c:v>
              </c:pt>
              <c:pt idx="18">
                <c:v>Poland</c:v>
              </c:pt>
              <c:pt idx="19">
                <c:v>Portugal</c:v>
              </c:pt>
              <c:pt idx="20">
                <c:v>Spain</c:v>
              </c:pt>
              <c:pt idx="21">
                <c:v>Sweden</c:v>
              </c:pt>
              <c:pt idx="22">
                <c:v>United Kingdom</c:v>
              </c:pt>
              <c:pt idx="23">
                <c:v>USA</c:v>
              </c:pt>
            </c:strLit>
          </c:cat>
          <c:val>
            <c:numLit>
              <c:formatCode>General</c:formatCode>
              <c:ptCount val="24"/>
              <c:pt idx="0">
                <c:v>5</c:v>
              </c:pt>
              <c:pt idx="1">
                <c:v>10</c:v>
              </c:pt>
              <c:pt idx="2">
                <c:v>9</c:v>
              </c:pt>
              <c:pt idx="3">
                <c:v>7</c:v>
              </c:pt>
              <c:pt idx="4">
                <c:v>61</c:v>
              </c:pt>
              <c:pt idx="5">
                <c:v>76</c:v>
              </c:pt>
              <c:pt idx="6">
                <c:v>13</c:v>
              </c:pt>
              <c:pt idx="7">
                <c:v>30</c:v>
              </c:pt>
              <c:pt idx="8">
                <c:v>10</c:v>
              </c:pt>
              <c:pt idx="9">
                <c:v>11</c:v>
              </c:pt>
              <c:pt idx="10">
                <c:v>50</c:v>
              </c:pt>
              <c:pt idx="11">
                <c:v>41</c:v>
              </c:pt>
              <c:pt idx="12">
                <c:v>10</c:v>
              </c:pt>
              <c:pt idx="13">
                <c:v>21</c:v>
              </c:pt>
              <c:pt idx="14">
                <c:v>13</c:v>
              </c:pt>
              <c:pt idx="15">
                <c:v>9</c:v>
              </c:pt>
              <c:pt idx="16">
                <c:v>10</c:v>
              </c:pt>
              <c:pt idx="17">
                <c:v>9</c:v>
              </c:pt>
              <c:pt idx="18">
                <c:v>10</c:v>
              </c:pt>
              <c:pt idx="19">
                <c:v>29</c:v>
              </c:pt>
              <c:pt idx="20">
                <c:v>11</c:v>
              </c:pt>
              <c:pt idx="21">
                <c:v>10</c:v>
              </c:pt>
              <c:pt idx="22">
                <c:v>28</c:v>
              </c:pt>
              <c:pt idx="23">
                <c:v>131</c:v>
              </c:pt>
            </c:numLit>
          </c:val>
          <c:extLst>
            <c:ext xmlns:c16="http://schemas.microsoft.com/office/drawing/2014/chart" uri="{C3380CC4-5D6E-409C-BE32-E72D297353CC}">
              <c16:uniqueId val="{00000000-3336-46ED-8255-9BFE4D93A5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1921375"/>
        <c:axId val="101913215"/>
      </c:barChart>
      <c:catAx>
        <c:axId val="10192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13215"/>
        <c:crosses val="autoZero"/>
        <c:auto val="1"/>
        <c:lblAlgn val="ctr"/>
        <c:lblOffset val="100"/>
        <c:noMultiLvlLbl val="0"/>
      </c:catAx>
      <c:valAx>
        <c:axId val="101913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192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 baseline="0">
                <a:solidFill>
                  <a:sysClr val="windowText" lastClr="000000"/>
                </a:solidFill>
              </a:rPr>
              <a:t>Percentage of sales contributed by each genre</a:t>
            </a:r>
            <a:endParaRPr lang="en-US" b="1" u="sng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1"/>
          <c:order val="1"/>
          <c:tx>
            <c:strRef>
              <c:f>Sheet7!$C$1</c:f>
              <c:strCache>
                <c:ptCount val="1"/>
                <c:pt idx="0">
                  <c:v>sales_percentage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AC-4B9B-AD44-6A9224EBFC5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AC-4B9B-AD44-6A9224EBFC5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AC-4B9B-AD44-6A9224EBFC5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45AC-4B9B-AD44-6A9224EBFC5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AC-4B9B-AD44-6A9224EBFC51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45AC-4B9B-AD44-6A9224EBFC51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45AC-4B9B-AD44-6A9224EBFC51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45AC-4B9B-AD44-6A9224EBFC51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45AC-4B9B-AD44-6A9224EBFC51}"/>
              </c:ext>
            </c:extLst>
          </c:dPt>
          <c:dPt>
            <c:idx val="9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45AC-4B9B-AD44-6A9224EBFC51}"/>
              </c:ext>
            </c:extLst>
          </c:dPt>
          <c:dPt>
            <c:idx val="10"/>
            <c:bubble3D val="0"/>
            <c:spPr>
              <a:solidFill>
                <a:schemeClr val="accent5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45AC-4B9B-AD44-6A9224EBFC51}"/>
              </c:ext>
            </c:extLst>
          </c:dPt>
          <c:dPt>
            <c:idx val="11"/>
            <c:bubble3D val="0"/>
            <c:spPr>
              <a:solidFill>
                <a:schemeClr val="accent6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45AC-4B9B-AD44-6A9224EBFC51}"/>
              </c:ext>
            </c:extLst>
          </c:dPt>
          <c:dPt>
            <c:idx val="12"/>
            <c:bubble3D val="0"/>
            <c:spPr>
              <a:solidFill>
                <a:schemeClr val="accent1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45AC-4B9B-AD44-6A9224EBFC51}"/>
              </c:ext>
            </c:extLst>
          </c:dPt>
          <c:dPt>
            <c:idx val="13"/>
            <c:bubble3D val="0"/>
            <c:spPr>
              <a:solidFill>
                <a:schemeClr val="accent2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45AC-4B9B-AD44-6A9224EBFC51}"/>
              </c:ext>
            </c:extLst>
          </c:dPt>
          <c:dPt>
            <c:idx val="14"/>
            <c:bubble3D val="0"/>
            <c:spPr>
              <a:solidFill>
                <a:schemeClr val="accent3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45AC-4B9B-AD44-6A9224EBFC51}"/>
              </c:ext>
            </c:extLst>
          </c:dPt>
          <c:dPt>
            <c:idx val="15"/>
            <c:bubble3D val="0"/>
            <c:spPr>
              <a:solidFill>
                <a:schemeClr val="accent4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45AC-4B9B-AD44-6A9224EBFC51}"/>
              </c:ext>
            </c:extLst>
          </c:dPt>
          <c:dPt>
            <c:idx val="16"/>
            <c:bubble3D val="0"/>
            <c:spPr>
              <a:solidFill>
                <a:schemeClr val="accent5">
                  <a:lumMod val="80000"/>
                  <a:lumOff val="2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45AC-4B9B-AD44-6A9224EBFC51}"/>
              </c:ext>
            </c:extLst>
          </c:dPt>
          <c:cat>
            <c:strRef>
              <c:f>Sheet7!$A$2:$A$18</c:f>
              <c:strCache>
                <c:ptCount val="17"/>
                <c:pt idx="0">
                  <c:v>Rock</c:v>
                </c:pt>
                <c:pt idx="1">
                  <c:v>Alternative &amp; Punk</c:v>
                </c:pt>
                <c:pt idx="2">
                  <c:v>Metal</c:v>
                </c:pt>
                <c:pt idx="3">
                  <c:v>R&amp;B/Soul</c:v>
                </c:pt>
                <c:pt idx="4">
                  <c:v>Blues</c:v>
                </c:pt>
                <c:pt idx="5">
                  <c:v>Alternative</c:v>
                </c:pt>
                <c:pt idx="6">
                  <c:v>Latin</c:v>
                </c:pt>
                <c:pt idx="7">
                  <c:v>Pop</c:v>
                </c:pt>
                <c:pt idx="8">
                  <c:v>Hip Hop/Rap</c:v>
                </c:pt>
                <c:pt idx="9">
                  <c:v>Jazz</c:v>
                </c:pt>
                <c:pt idx="10">
                  <c:v>Easy Listening</c:v>
                </c:pt>
                <c:pt idx="11">
                  <c:v>Reggae</c:v>
                </c:pt>
                <c:pt idx="12">
                  <c:v>Electronica/Dance</c:v>
                </c:pt>
                <c:pt idx="13">
                  <c:v>Classical</c:v>
                </c:pt>
                <c:pt idx="14">
                  <c:v>Heavy Metal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Sheet7!$C$2:$C$18</c:f>
              <c:numCache>
                <c:formatCode>General</c:formatCode>
                <c:ptCount val="17"/>
                <c:pt idx="0">
                  <c:v>53.377735000000001</c:v>
                </c:pt>
                <c:pt idx="1">
                  <c:v>12.369172000000001</c:v>
                </c:pt>
                <c:pt idx="2">
                  <c:v>11.798287</c:v>
                </c:pt>
                <c:pt idx="3">
                  <c:v>5.0428160000000002</c:v>
                </c:pt>
                <c:pt idx="4">
                  <c:v>3.4253089999999999</c:v>
                </c:pt>
                <c:pt idx="5">
                  <c:v>3.3301620000000001</c:v>
                </c:pt>
                <c:pt idx="6">
                  <c:v>2.093245</c:v>
                </c:pt>
                <c:pt idx="7">
                  <c:v>2.093245</c:v>
                </c:pt>
                <c:pt idx="8">
                  <c:v>1.9029499999999999</c:v>
                </c:pt>
                <c:pt idx="9">
                  <c:v>1.3320650000000001</c:v>
                </c:pt>
                <c:pt idx="10">
                  <c:v>1.236917</c:v>
                </c:pt>
                <c:pt idx="11">
                  <c:v>0.57088499999999998</c:v>
                </c:pt>
                <c:pt idx="12">
                  <c:v>0.47573700000000002</c:v>
                </c:pt>
                <c:pt idx="13">
                  <c:v>0.38058999999999998</c:v>
                </c:pt>
                <c:pt idx="14">
                  <c:v>0.28544199999999997</c:v>
                </c:pt>
                <c:pt idx="15">
                  <c:v>0.19029499999999999</c:v>
                </c:pt>
                <c:pt idx="16">
                  <c:v>9.5146999999999995E-2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22-45AC-4B9B-AD44-6A9224EBFC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extLst>
          <c:ext xmlns:c15="http://schemas.microsoft.com/office/drawing/2012/chart" uri="{02D57815-91ED-43cb-92C2-25804820EDAC}">
            <c15:filteredPieSeries>
              <c15:ser>
                <c:idx val="0"/>
                <c:order val="0"/>
                <c:tx>
                  <c:strRef>
                    <c:extLst>
                      <c:ext uri="{02D57815-91ED-43cb-92C2-25804820EDAC}">
                        <c15:formulaRef>
                          <c15:sqref>Sheet7!$B$1</c15:sqref>
                        </c15:formulaRef>
                      </c:ext>
                    </c:extLst>
                    <c:strCache>
                      <c:ptCount val="1"/>
                      <c:pt idx="0">
                        <c:v>total_sales</c:v>
                      </c:pt>
                    </c:strCache>
                  </c:strRef>
                </c:tx>
                <c:dPt>
                  <c:idx val="0"/>
                  <c:bubble3D val="0"/>
                  <c:spPr>
                    <a:solidFill>
                      <a:schemeClr val="accent1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4-45AC-4B9B-AD44-6A9224EBFC51}"/>
                    </c:ext>
                  </c:extLst>
                </c:dPt>
                <c:dPt>
                  <c:idx val="1"/>
                  <c:bubble3D val="0"/>
                  <c:spPr>
                    <a:solidFill>
                      <a:schemeClr val="accent2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6-45AC-4B9B-AD44-6A9224EBFC51}"/>
                    </c:ext>
                  </c:extLst>
                </c:dPt>
                <c:dPt>
                  <c:idx val="2"/>
                  <c:bubble3D val="0"/>
                  <c:spPr>
                    <a:solidFill>
                      <a:schemeClr val="accent3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8-45AC-4B9B-AD44-6A9224EBFC51}"/>
                    </c:ext>
                  </c:extLst>
                </c:dPt>
                <c:dPt>
                  <c:idx val="3"/>
                  <c:bubble3D val="0"/>
                  <c:spPr>
                    <a:solidFill>
                      <a:schemeClr val="accent4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A-45AC-4B9B-AD44-6A9224EBFC51}"/>
                    </c:ext>
                  </c:extLst>
                </c:dPt>
                <c:dPt>
                  <c:idx val="4"/>
                  <c:bubble3D val="0"/>
                  <c:spPr>
                    <a:solidFill>
                      <a:schemeClr val="accent5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C-45AC-4B9B-AD44-6A9224EBFC51}"/>
                    </c:ext>
                  </c:extLst>
                </c:dPt>
                <c:dPt>
                  <c:idx val="5"/>
                  <c:bubble3D val="0"/>
                  <c:spPr>
                    <a:solidFill>
                      <a:schemeClr val="accent6"/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2E-45AC-4B9B-AD44-6A9224EBFC51}"/>
                    </c:ext>
                  </c:extLst>
                </c:dPt>
                <c:dPt>
                  <c:idx val="6"/>
                  <c:bubble3D val="0"/>
                  <c:spPr>
                    <a:solidFill>
                      <a:schemeClr val="accent1">
                        <a:lumMod val="6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0-45AC-4B9B-AD44-6A9224EBFC51}"/>
                    </c:ext>
                  </c:extLst>
                </c:dPt>
                <c:dPt>
                  <c:idx val="7"/>
                  <c:bubble3D val="0"/>
                  <c:spPr>
                    <a:solidFill>
                      <a:schemeClr val="accent2">
                        <a:lumMod val="6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2-45AC-4B9B-AD44-6A9224EBFC51}"/>
                    </c:ext>
                  </c:extLst>
                </c:dPt>
                <c:dPt>
                  <c:idx val="8"/>
                  <c:bubble3D val="0"/>
                  <c:spPr>
                    <a:solidFill>
                      <a:schemeClr val="accent3">
                        <a:lumMod val="6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4-45AC-4B9B-AD44-6A9224EBFC51}"/>
                    </c:ext>
                  </c:extLst>
                </c:dPt>
                <c:dPt>
                  <c:idx val="9"/>
                  <c:bubble3D val="0"/>
                  <c:spPr>
                    <a:solidFill>
                      <a:schemeClr val="accent4">
                        <a:lumMod val="6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6-45AC-4B9B-AD44-6A9224EBFC51}"/>
                    </c:ext>
                  </c:extLst>
                </c:dPt>
                <c:dPt>
                  <c:idx val="10"/>
                  <c:bubble3D val="0"/>
                  <c:spPr>
                    <a:solidFill>
                      <a:schemeClr val="accent5">
                        <a:lumMod val="6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8-45AC-4B9B-AD44-6A9224EBFC51}"/>
                    </c:ext>
                  </c:extLst>
                </c:dPt>
                <c:dPt>
                  <c:idx val="11"/>
                  <c:bubble3D val="0"/>
                  <c:spPr>
                    <a:solidFill>
                      <a:schemeClr val="accent6">
                        <a:lumMod val="6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A-45AC-4B9B-AD44-6A9224EBFC51}"/>
                    </c:ext>
                  </c:extLst>
                </c:dPt>
                <c:dPt>
                  <c:idx val="12"/>
                  <c:bubble3D val="0"/>
                  <c:spPr>
                    <a:solidFill>
                      <a:schemeClr val="accent1">
                        <a:lumMod val="80000"/>
                        <a:lumOff val="2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C-45AC-4B9B-AD44-6A9224EBFC51}"/>
                    </c:ext>
                  </c:extLst>
                </c:dPt>
                <c:dPt>
                  <c:idx val="13"/>
                  <c:bubble3D val="0"/>
                  <c:spPr>
                    <a:solidFill>
                      <a:schemeClr val="accent2">
                        <a:lumMod val="80000"/>
                        <a:lumOff val="2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3E-45AC-4B9B-AD44-6A9224EBFC51}"/>
                    </c:ext>
                  </c:extLst>
                </c:dPt>
                <c:dPt>
                  <c:idx val="14"/>
                  <c:bubble3D val="0"/>
                  <c:spPr>
                    <a:solidFill>
                      <a:schemeClr val="accent3">
                        <a:lumMod val="80000"/>
                        <a:lumOff val="2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0-45AC-4B9B-AD44-6A9224EBFC51}"/>
                    </c:ext>
                  </c:extLst>
                </c:dPt>
                <c:dPt>
                  <c:idx val="15"/>
                  <c:bubble3D val="0"/>
                  <c:spPr>
                    <a:solidFill>
                      <a:schemeClr val="accent4">
                        <a:lumMod val="80000"/>
                        <a:lumOff val="2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2-45AC-4B9B-AD44-6A9224EBFC51}"/>
                    </c:ext>
                  </c:extLst>
                </c:dPt>
                <c:dPt>
                  <c:idx val="16"/>
                  <c:bubble3D val="0"/>
                  <c:spPr>
                    <a:solidFill>
                      <a:schemeClr val="accent5">
                        <a:lumMod val="80000"/>
                        <a:lumOff val="20000"/>
                      </a:schemeClr>
                    </a:solidFill>
                    <a:ln>
                      <a:noFill/>
                    </a:ln>
                    <a:effectLst/>
                  </c:spPr>
                  <c:extLst>
                    <c:ext xmlns:c16="http://schemas.microsoft.com/office/drawing/2014/chart" uri="{C3380CC4-5D6E-409C-BE32-E72D297353CC}">
                      <c16:uniqueId val="{00000044-45AC-4B9B-AD44-6A9224EBFC51}"/>
                    </c:ext>
                  </c:extLst>
                </c:dPt>
                <c:cat>
                  <c:strRef>
                    <c:extLst>
                      <c:ext uri="{02D57815-91ED-43cb-92C2-25804820EDAC}">
                        <c15:formulaRef>
                          <c15:sqref>Sheet7!$A$2:$A$18</c15:sqref>
                        </c15:formulaRef>
                      </c:ext>
                    </c:extLst>
                    <c:strCache>
                      <c:ptCount val="17"/>
                      <c:pt idx="0">
                        <c:v>Rock</c:v>
                      </c:pt>
                      <c:pt idx="1">
                        <c:v>Alternative &amp; Punk</c:v>
                      </c:pt>
                      <c:pt idx="2">
                        <c:v>Metal</c:v>
                      </c:pt>
                      <c:pt idx="3">
                        <c:v>R&amp;B/Soul</c:v>
                      </c:pt>
                      <c:pt idx="4">
                        <c:v>Blues</c:v>
                      </c:pt>
                      <c:pt idx="5">
                        <c:v>Alternative</c:v>
                      </c:pt>
                      <c:pt idx="6">
                        <c:v>Latin</c:v>
                      </c:pt>
                      <c:pt idx="7">
                        <c:v>Pop</c:v>
                      </c:pt>
                      <c:pt idx="8">
                        <c:v>Hip Hop/Rap</c:v>
                      </c:pt>
                      <c:pt idx="9">
                        <c:v>Jazz</c:v>
                      </c:pt>
                      <c:pt idx="10">
                        <c:v>Easy Listening</c:v>
                      </c:pt>
                      <c:pt idx="11">
                        <c:v>Reggae</c:v>
                      </c:pt>
                      <c:pt idx="12">
                        <c:v>Electronica/Dance</c:v>
                      </c:pt>
                      <c:pt idx="13">
                        <c:v>Classical</c:v>
                      </c:pt>
                      <c:pt idx="14">
                        <c:v>Heavy Metal</c:v>
                      </c:pt>
                      <c:pt idx="15">
                        <c:v>Soundtrack</c:v>
                      </c:pt>
                      <c:pt idx="16">
                        <c:v>TV Shows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Sheet7!$B$2:$B$18</c15:sqref>
                        </c15:formulaRef>
                      </c:ext>
                    </c:extLst>
                    <c:numCache>
                      <c:formatCode>General</c:formatCode>
                      <c:ptCount val="17"/>
                      <c:pt idx="0">
                        <c:v>555.39</c:v>
                      </c:pt>
                      <c:pt idx="1">
                        <c:v>128.69999999999999</c:v>
                      </c:pt>
                      <c:pt idx="2">
                        <c:v>122.76</c:v>
                      </c:pt>
                      <c:pt idx="3">
                        <c:v>52.47</c:v>
                      </c:pt>
                      <c:pt idx="4">
                        <c:v>35.64</c:v>
                      </c:pt>
                      <c:pt idx="5">
                        <c:v>34.65</c:v>
                      </c:pt>
                      <c:pt idx="6">
                        <c:v>21.78</c:v>
                      </c:pt>
                      <c:pt idx="7">
                        <c:v>21.78</c:v>
                      </c:pt>
                      <c:pt idx="8">
                        <c:v>19.8</c:v>
                      </c:pt>
                      <c:pt idx="9">
                        <c:v>13.86</c:v>
                      </c:pt>
                      <c:pt idx="10">
                        <c:v>12.87</c:v>
                      </c:pt>
                      <c:pt idx="11">
                        <c:v>5.94</c:v>
                      </c:pt>
                      <c:pt idx="12">
                        <c:v>4.95</c:v>
                      </c:pt>
                      <c:pt idx="13">
                        <c:v>3.96</c:v>
                      </c:pt>
                      <c:pt idx="14">
                        <c:v>2.97</c:v>
                      </c:pt>
                      <c:pt idx="15">
                        <c:v>1.98</c:v>
                      </c:pt>
                      <c:pt idx="16">
                        <c:v>0.99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45-45AC-4B9B-AD44-6A9224EBFC51}"/>
                  </c:ext>
                </c:extLst>
              </c15:ser>
            </c15:filteredPieSeries>
          </c:ext>
        </c:extLst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Total sales contributed by each artist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Sheet7!$B$31</c:f>
              <c:strCache>
                <c:ptCount val="1"/>
                <c:pt idx="0">
                  <c:v>total_sales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4C-41DC-8FD5-1232976687E1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4C-41DC-8FD5-1232976687E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4C-41DC-8FD5-1232976687E1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B4C-41DC-8FD5-1232976687E1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CB4C-41DC-8FD5-1232976687E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Sheet7!$A$32:$A$36</c:f>
              <c:strCache>
                <c:ptCount val="5"/>
                <c:pt idx="0">
                  <c:v>Van Halen</c:v>
                </c:pt>
                <c:pt idx="1">
                  <c:v>R.E.M.</c:v>
                </c:pt>
                <c:pt idx="2">
                  <c:v>The Rolling Stones</c:v>
                </c:pt>
                <c:pt idx="3">
                  <c:v>Nirvana</c:v>
                </c:pt>
                <c:pt idx="4">
                  <c:v>Foo Fighters</c:v>
                </c:pt>
              </c:strCache>
            </c:strRef>
          </c:cat>
          <c:val>
            <c:numRef>
              <c:f>Sheet7!$B$32:$B$36</c:f>
              <c:numCache>
                <c:formatCode>General</c:formatCode>
                <c:ptCount val="5"/>
                <c:pt idx="0">
                  <c:v>42.57</c:v>
                </c:pt>
                <c:pt idx="1">
                  <c:v>37.619999999999997</c:v>
                </c:pt>
                <c:pt idx="2">
                  <c:v>36.630000000000003</c:v>
                </c:pt>
                <c:pt idx="3">
                  <c:v>34.65</c:v>
                </c:pt>
                <c:pt idx="4">
                  <c:v>33.659999999999997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B4C-41DC-8FD5-1232976687E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ysClr val="windowText" lastClr="000000"/>
                </a:solidFill>
              </a:rPr>
              <a:t>Genre</a:t>
            </a:r>
            <a:r>
              <a:rPr lang="en-US" b="1" u="sng" baseline="0">
                <a:solidFill>
                  <a:sysClr val="windowText" lastClr="000000"/>
                </a:solidFill>
              </a:rPr>
              <a:t> ranking based on sales performance in USA</a:t>
            </a:r>
            <a:endParaRPr lang="en-US" b="1" u="sng">
              <a:solidFill>
                <a:sysClr val="windowText" lastClr="0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Sheet6!$B$147</c:f>
              <c:strCache>
                <c:ptCount val="1"/>
                <c:pt idx="0">
                  <c:v>total_sales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Sheet6!$A$148:$A$164</c:f>
              <c:strCache>
                <c:ptCount val="17"/>
                <c:pt idx="0">
                  <c:v>Rock</c:v>
                </c:pt>
                <c:pt idx="1">
                  <c:v>Alternative &amp; Punk</c:v>
                </c:pt>
                <c:pt idx="2">
                  <c:v>Metal</c:v>
                </c:pt>
                <c:pt idx="3">
                  <c:v>R&amp;B/Soul</c:v>
                </c:pt>
                <c:pt idx="4">
                  <c:v>Blues</c:v>
                </c:pt>
                <c:pt idx="5">
                  <c:v>Alternative</c:v>
                </c:pt>
                <c:pt idx="6">
                  <c:v>Latin</c:v>
                </c:pt>
                <c:pt idx="7">
                  <c:v>Pop</c:v>
                </c:pt>
                <c:pt idx="8">
                  <c:v>Hip Hop/Rap</c:v>
                </c:pt>
                <c:pt idx="9">
                  <c:v>Jazz</c:v>
                </c:pt>
                <c:pt idx="10">
                  <c:v>Easy Listening</c:v>
                </c:pt>
                <c:pt idx="11">
                  <c:v>Reggae</c:v>
                </c:pt>
                <c:pt idx="12">
                  <c:v>Electronica/Dance</c:v>
                </c:pt>
                <c:pt idx="13">
                  <c:v>Classical</c:v>
                </c:pt>
                <c:pt idx="14">
                  <c:v>Heavy Metal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Sheet6!$B$148:$B$164</c:f>
              <c:numCache>
                <c:formatCode>General</c:formatCode>
                <c:ptCount val="17"/>
                <c:pt idx="0">
                  <c:v>555.39</c:v>
                </c:pt>
                <c:pt idx="1">
                  <c:v>128.69999999999999</c:v>
                </c:pt>
                <c:pt idx="2">
                  <c:v>122.76</c:v>
                </c:pt>
                <c:pt idx="3">
                  <c:v>52.47</c:v>
                </c:pt>
                <c:pt idx="4">
                  <c:v>35.64</c:v>
                </c:pt>
                <c:pt idx="5">
                  <c:v>34.65</c:v>
                </c:pt>
                <c:pt idx="6">
                  <c:v>21.78</c:v>
                </c:pt>
                <c:pt idx="7">
                  <c:v>21.78</c:v>
                </c:pt>
                <c:pt idx="8">
                  <c:v>19.8</c:v>
                </c:pt>
                <c:pt idx="9">
                  <c:v>13.86</c:v>
                </c:pt>
                <c:pt idx="10">
                  <c:v>12.87</c:v>
                </c:pt>
                <c:pt idx="11">
                  <c:v>5.94</c:v>
                </c:pt>
                <c:pt idx="12">
                  <c:v>4.95</c:v>
                </c:pt>
                <c:pt idx="13">
                  <c:v>3.96</c:v>
                </c:pt>
                <c:pt idx="14">
                  <c:v>2.97</c:v>
                </c:pt>
                <c:pt idx="15">
                  <c:v>1.98</c:v>
                </c:pt>
                <c:pt idx="16">
                  <c:v>0.99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C1-447D-AB96-CA3EFF1104DB}"/>
            </c:ext>
          </c:extLst>
        </c:ser>
        <c:ser>
          <c:idx val="1"/>
          <c:order val="1"/>
          <c:tx>
            <c:strRef>
              <c:f>Sheet6!$C$147</c:f>
              <c:strCache>
                <c:ptCount val="1"/>
                <c:pt idx="0">
                  <c:v>sales_rank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Sheet6!$A$148:$A$164</c:f>
              <c:strCache>
                <c:ptCount val="17"/>
                <c:pt idx="0">
                  <c:v>Rock</c:v>
                </c:pt>
                <c:pt idx="1">
                  <c:v>Alternative &amp; Punk</c:v>
                </c:pt>
                <c:pt idx="2">
                  <c:v>Metal</c:v>
                </c:pt>
                <c:pt idx="3">
                  <c:v>R&amp;B/Soul</c:v>
                </c:pt>
                <c:pt idx="4">
                  <c:v>Blues</c:v>
                </c:pt>
                <c:pt idx="5">
                  <c:v>Alternative</c:v>
                </c:pt>
                <c:pt idx="6">
                  <c:v>Latin</c:v>
                </c:pt>
                <c:pt idx="7">
                  <c:v>Pop</c:v>
                </c:pt>
                <c:pt idx="8">
                  <c:v>Hip Hop/Rap</c:v>
                </c:pt>
                <c:pt idx="9">
                  <c:v>Jazz</c:v>
                </c:pt>
                <c:pt idx="10">
                  <c:v>Easy Listening</c:v>
                </c:pt>
                <c:pt idx="11">
                  <c:v>Reggae</c:v>
                </c:pt>
                <c:pt idx="12">
                  <c:v>Electronica/Dance</c:v>
                </c:pt>
                <c:pt idx="13">
                  <c:v>Classical</c:v>
                </c:pt>
                <c:pt idx="14">
                  <c:v>Heavy Metal</c:v>
                </c:pt>
                <c:pt idx="15">
                  <c:v>Soundtrack</c:v>
                </c:pt>
                <c:pt idx="16">
                  <c:v>TV Shows</c:v>
                </c:pt>
              </c:strCache>
            </c:strRef>
          </c:cat>
          <c:val>
            <c:numRef>
              <c:f>Sheet6!$C$148:$C$164</c:f>
              <c:numCache>
                <c:formatCode>General</c:formatCode>
                <c:ptCount val="1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7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C1-447D-AB96-CA3EFF1104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82085759"/>
        <c:axId val="182089119"/>
      </c:barChart>
      <c:catAx>
        <c:axId val="18208575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9119"/>
        <c:crosses val="autoZero"/>
        <c:auto val="1"/>
        <c:lblAlgn val="ctr"/>
        <c:lblOffset val="100"/>
        <c:noMultiLvlLbl val="0"/>
      </c:catAx>
      <c:valAx>
        <c:axId val="1820891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085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b="1" u="sng">
                <a:solidFill>
                  <a:schemeClr val="tx1"/>
                </a:solidFill>
              </a:rPr>
              <a:t>Frequently</a:t>
            </a:r>
            <a:r>
              <a:rPr lang="en-US" b="1" u="sng" baseline="0">
                <a:solidFill>
                  <a:schemeClr val="tx1"/>
                </a:solidFill>
              </a:rPr>
              <a:t> purchased genres,albums,artists by customers</a:t>
            </a:r>
            <a:endParaRPr lang="en-US" b="1" u="sng">
              <a:solidFill>
                <a:schemeClr val="tx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Sheet6!$A$2:$C$2</c:f>
              <c:strCache>
                <c:ptCount val="3"/>
                <c:pt idx="0">
                  <c:v>Genre</c:v>
                </c:pt>
                <c:pt idx="1">
                  <c:v>Rock</c:v>
                </c:pt>
                <c:pt idx="2">
                  <c:v>Metal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Sheet6!$D$2</c:f>
              <c:numCache>
                <c:formatCode>General</c:formatCode>
                <c:ptCount val="1"/>
                <c:pt idx="0">
                  <c:v>1622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84-4384-92B4-7C37ECD65FAE}"/>
            </c:ext>
          </c:extLst>
        </c:ser>
        <c:ser>
          <c:idx val="1"/>
          <c:order val="1"/>
          <c:tx>
            <c:strRef>
              <c:f>Sheet6!$A$3:$C$3</c:f>
              <c:strCache>
                <c:ptCount val="3"/>
                <c:pt idx="0">
                  <c:v>Genre</c:v>
                </c:pt>
                <c:pt idx="1">
                  <c:v>Rock</c:v>
                </c:pt>
                <c:pt idx="2">
                  <c:v>Alternative &amp; Punk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Sheet6!$D$3</c:f>
              <c:numCache>
                <c:formatCode>General</c:formatCode>
                <c:ptCount val="1"/>
                <c:pt idx="0">
                  <c:v>1056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84-4384-92B4-7C37ECD65FAE}"/>
            </c:ext>
          </c:extLst>
        </c:ser>
        <c:ser>
          <c:idx val="2"/>
          <c:order val="2"/>
          <c:tx>
            <c:strRef>
              <c:f>Sheet6!$A$4:$C$4</c:f>
              <c:strCache>
                <c:ptCount val="3"/>
                <c:pt idx="0">
                  <c:v>Genre</c:v>
                </c:pt>
                <c:pt idx="1">
                  <c:v>Rock</c:v>
                </c:pt>
                <c:pt idx="2">
                  <c:v>Latin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Sheet6!$D$4</c:f>
              <c:numCache>
                <c:formatCode>General</c:formatCode>
                <c:ptCount val="1"/>
                <c:pt idx="0">
                  <c:v>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984-4384-92B4-7C37ECD65FAE}"/>
            </c:ext>
          </c:extLst>
        </c:ser>
        <c:ser>
          <c:idx val="3"/>
          <c:order val="3"/>
          <c:tx>
            <c:strRef>
              <c:f>Sheet6!$A$5:$C$5</c:f>
              <c:strCache>
                <c:ptCount val="3"/>
                <c:pt idx="0">
                  <c:v>Genre</c:v>
                </c:pt>
                <c:pt idx="1">
                  <c:v>Rock</c:v>
                </c:pt>
                <c:pt idx="2">
                  <c:v>R&amp;B/Soul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Sheet6!$D$5</c:f>
              <c:numCache>
                <c:formatCode>General</c:formatCode>
                <c:ptCount val="1"/>
                <c:pt idx="0">
                  <c:v>407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984-4384-92B4-7C37ECD65FAE}"/>
            </c:ext>
          </c:extLst>
        </c:ser>
        <c:ser>
          <c:idx val="4"/>
          <c:order val="4"/>
          <c:tx>
            <c:strRef>
              <c:f>Sheet6!$A$6:$C$6</c:f>
              <c:strCache>
                <c:ptCount val="3"/>
                <c:pt idx="0">
                  <c:v>Genre</c:v>
                </c:pt>
                <c:pt idx="1">
                  <c:v>Metal</c:v>
                </c:pt>
                <c:pt idx="2">
                  <c:v>Alternative &amp; Punk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Sheet6!$D$6</c:f>
              <c:numCache>
                <c:formatCode>General</c:formatCode>
                <c:ptCount val="1"/>
                <c:pt idx="0">
                  <c:v>315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984-4384-92B4-7C37ECD65FAE}"/>
            </c:ext>
          </c:extLst>
        </c:ser>
        <c:ser>
          <c:idx val="5"/>
          <c:order val="5"/>
          <c:tx>
            <c:strRef>
              <c:f>Sheet6!$A$7:$C$7</c:f>
              <c:strCache>
                <c:ptCount val="3"/>
                <c:pt idx="0">
                  <c:v>Artist</c:v>
                </c:pt>
                <c:pt idx="1">
                  <c:v>Led Zeppelin</c:v>
                </c:pt>
                <c:pt idx="2">
                  <c:v>Green Day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Sheet6!$D$7</c:f>
              <c:numCache>
                <c:formatCode>General</c:formatCode>
                <c:ptCount val="1"/>
                <c:pt idx="0">
                  <c:v>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984-4384-92B4-7C37ECD65FAE}"/>
            </c:ext>
          </c:extLst>
        </c:ser>
        <c:ser>
          <c:idx val="6"/>
          <c:order val="6"/>
          <c:tx>
            <c:strRef>
              <c:f>Sheet6!$A$8:$C$8</c:f>
              <c:strCache>
                <c:ptCount val="3"/>
                <c:pt idx="0">
                  <c:v>Artist</c:v>
                </c:pt>
                <c:pt idx="1">
                  <c:v>Green Day</c:v>
                </c:pt>
                <c:pt idx="2">
                  <c:v>Foo Fighters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Sheet6!$D$8</c:f>
              <c:numCache>
                <c:formatCode>General</c:formatCode>
                <c:ptCount val="1"/>
                <c:pt idx="0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984-4384-92B4-7C37ECD65FAE}"/>
            </c:ext>
          </c:extLst>
        </c:ser>
        <c:ser>
          <c:idx val="7"/>
          <c:order val="7"/>
          <c:tx>
            <c:strRef>
              <c:f>Sheet6!$A$9:$C$9</c:f>
              <c:strCache>
                <c:ptCount val="3"/>
                <c:pt idx="0">
                  <c:v>Artist</c:v>
                </c:pt>
                <c:pt idx="1">
                  <c:v>Eric Clapton</c:v>
                </c:pt>
                <c:pt idx="2">
                  <c:v>Nirvana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Sheet6!$D$9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984-4384-92B4-7C37ECD65FAE}"/>
            </c:ext>
          </c:extLst>
        </c:ser>
        <c:ser>
          <c:idx val="8"/>
          <c:order val="8"/>
          <c:tx>
            <c:strRef>
              <c:f>Sheet6!$A$10:$C$10</c:f>
              <c:strCache>
                <c:ptCount val="3"/>
                <c:pt idx="0">
                  <c:v>Artist</c:v>
                </c:pt>
                <c:pt idx="1">
                  <c:v>Nirvana</c:v>
                </c:pt>
                <c:pt idx="2">
                  <c:v>The Rolling Stones</c:v>
                </c:pt>
              </c:strCache>
            </c:strRef>
          </c:tx>
          <c:spPr>
            <a:solidFill>
              <a:schemeClr val="accent3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Sheet6!$D$10</c:f>
              <c:numCache>
                <c:formatCode>General</c:formatCode>
                <c:ptCount val="1"/>
                <c:pt idx="0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84-4384-92B4-7C37ECD65FAE}"/>
            </c:ext>
          </c:extLst>
        </c:ser>
        <c:ser>
          <c:idx val="9"/>
          <c:order val="9"/>
          <c:tx>
            <c:strRef>
              <c:f>Sheet6!$A$11:$C$11</c:f>
              <c:strCache>
                <c:ptCount val="3"/>
                <c:pt idx="0">
                  <c:v>Artist</c:v>
                </c:pt>
                <c:pt idx="1">
                  <c:v>Metallica</c:v>
                </c:pt>
                <c:pt idx="2">
                  <c:v>Green Day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Sheet6!$D$11</c:f>
              <c:numCache>
                <c:formatCode>General</c:formatCode>
                <c:ptCount val="1"/>
                <c:pt idx="0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984-4384-92B4-7C37ECD65FAE}"/>
            </c:ext>
          </c:extLst>
        </c:ser>
        <c:ser>
          <c:idx val="10"/>
          <c:order val="10"/>
          <c:tx>
            <c:strRef>
              <c:f>Sheet6!$A$12:$C$12</c:f>
              <c:strCache>
                <c:ptCount val="3"/>
                <c:pt idx="0">
                  <c:v>Album</c:v>
                </c:pt>
                <c:pt idx="1">
                  <c:v>Are You Experienced?</c:v>
                </c:pt>
                <c:pt idx="2">
                  <c:v>Mezmerize</c:v>
                </c:pt>
              </c:strCache>
            </c:strRef>
          </c:tx>
          <c:spPr>
            <a:solidFill>
              <a:schemeClr val="accent5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Sheet6!$D$12</c:f>
              <c:numCache>
                <c:formatCode>General</c:formatCode>
                <c:ptCount val="1"/>
                <c:pt idx="0">
                  <c:v>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984-4384-92B4-7C37ECD65FAE}"/>
            </c:ext>
          </c:extLst>
        </c:ser>
        <c:ser>
          <c:idx val="11"/>
          <c:order val="11"/>
          <c:tx>
            <c:strRef>
              <c:f>Sheet6!$A$13:$C$13</c:f>
              <c:strCache>
                <c:ptCount val="3"/>
                <c:pt idx="0">
                  <c:v>Album</c:v>
                </c:pt>
                <c:pt idx="1">
                  <c:v>Vault: Def Leppard's Greatest Hits</c:v>
                </c:pt>
                <c:pt idx="2">
                  <c:v>Mezmerize</c:v>
                </c:pt>
              </c:strCache>
            </c:strRef>
          </c:tx>
          <c:spPr>
            <a:solidFill>
              <a:schemeClr val="accent6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Sheet6!$D$13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984-4384-92B4-7C37ECD65FAE}"/>
            </c:ext>
          </c:extLst>
        </c:ser>
        <c:ser>
          <c:idx val="12"/>
          <c:order val="12"/>
          <c:tx>
            <c:strRef>
              <c:f>Sheet6!$A$14:$C$14</c:f>
              <c:strCache>
                <c:ptCount val="3"/>
                <c:pt idx="0">
                  <c:v>Album</c:v>
                </c:pt>
                <c:pt idx="1">
                  <c:v>Mezmerize</c:v>
                </c:pt>
                <c:pt idx="2">
                  <c:v>My Generation - The Very Best Of The Who</c:v>
                </c:pt>
              </c:strCache>
            </c:strRef>
          </c:tx>
          <c:spPr>
            <a:solidFill>
              <a:schemeClr val="accent1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Sheet6!$D$14</c:f>
              <c:numCache>
                <c:formatCode>General</c:formatCode>
                <c:ptCount val="1"/>
                <c:pt idx="0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984-4384-92B4-7C37ECD65FAE}"/>
            </c:ext>
          </c:extLst>
        </c:ser>
        <c:ser>
          <c:idx val="13"/>
          <c:order val="13"/>
          <c:tx>
            <c:strRef>
              <c:f>Sheet6!$A$15:$C$15</c:f>
              <c:strCache>
                <c:ptCount val="3"/>
                <c:pt idx="0">
                  <c:v>Album</c:v>
                </c:pt>
                <c:pt idx="1">
                  <c:v>Mezmerize</c:v>
                </c:pt>
                <c:pt idx="2">
                  <c:v>The Police Greatest Hits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Sheet6!$D$15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984-4384-92B4-7C37ECD65FAE}"/>
            </c:ext>
          </c:extLst>
        </c:ser>
        <c:ser>
          <c:idx val="14"/>
          <c:order val="14"/>
          <c:tx>
            <c:strRef>
              <c:f>Sheet6!$A$16:$C$16</c:f>
              <c:strCache>
                <c:ptCount val="3"/>
                <c:pt idx="0">
                  <c:v>Album</c:v>
                </c:pt>
                <c:pt idx="1">
                  <c:v>Dark Side Of The Moon</c:v>
                </c:pt>
                <c:pt idx="2">
                  <c:v>The Singles</c:v>
                </c:pt>
              </c:strCache>
            </c:strRef>
          </c:tx>
          <c:spPr>
            <a:solidFill>
              <a:schemeClr val="accent3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Sheet6!$D$1</c:f>
              <c:strCache>
                <c:ptCount val="1"/>
                <c:pt idx="0">
                  <c:v>frequency</c:v>
                </c:pt>
              </c:strCache>
            </c:strRef>
          </c:cat>
          <c:val>
            <c:numRef>
              <c:f>Sheet6!$D$16</c:f>
              <c:numCache>
                <c:formatCode>General</c:formatCode>
                <c:ptCount val="1"/>
                <c:pt idx="0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984-4384-92B4-7C37ECD65F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45992143"/>
        <c:axId val="1745992623"/>
      </c:barChart>
      <c:catAx>
        <c:axId val="1745992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992623"/>
        <c:crosses val="autoZero"/>
        <c:auto val="1"/>
        <c:lblAlgn val="ctr"/>
        <c:lblOffset val="100"/>
        <c:noMultiLvlLbl val="0"/>
      </c:catAx>
      <c:valAx>
        <c:axId val="174599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5992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4.3158568964891106E-2"/>
          <c:y val="0.55189103344547719"/>
          <c:w val="0.9379574067998987"/>
          <c:h val="0.4306540132763015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4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2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hart" Target="../charts/chart3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hart" Target="../charts/chart4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chart" Target="../charts/chart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chart" Target="../charts/chart6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152400" y="620693"/>
            <a:ext cx="118872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sng" cap="none" strike="noStrike">
                <a:solidFill>
                  <a:schemeClr val="dk1"/>
                </a:solidFill>
                <a:latin typeface="Balthazar"/>
                <a:ea typeface="Balthazar"/>
                <a:cs typeface="Balthazar"/>
                <a:sym typeface="Balthazar"/>
              </a:rPr>
              <a:t>CHINOOK MUSIC STORE </a:t>
            </a:r>
            <a:endParaRPr/>
          </a:p>
        </p:txBody>
      </p:sp>
      <p:pic>
        <p:nvPicPr>
          <p:cNvPr descr="A room with a piano and a piano keyboard&#10;&#10;AI-generated content may be incorrect." id="85" name="Google Shape;8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997" y="2568744"/>
            <a:ext cx="5524048" cy="4143036"/>
          </a:xfrm>
          <a:prstGeom prst="round2DiagRect">
            <a:avLst>
              <a:gd fmla="val 16667" name="adj1"/>
              <a:gd fmla="val 0" name="adj2"/>
            </a:avLst>
          </a:prstGeom>
          <a:noFill/>
          <a:ln cap="sq" cmpd="sng" w="889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86" name="Google Shape;86;p1"/>
          <p:cNvSpPr txBox="1"/>
          <p:nvPr/>
        </p:nvSpPr>
        <p:spPr>
          <a:xfrm>
            <a:off x="6754761" y="2566219"/>
            <a:ext cx="4865287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sng" cap="none" strike="noStrike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FIRDOS BANU S</a:t>
            </a:r>
            <a:endParaRPr/>
          </a:p>
        </p:txBody>
      </p:sp>
      <p:sp>
        <p:nvSpPr>
          <p:cNvPr id="87" name="Google Shape;87;p1"/>
          <p:cNvSpPr txBox="1"/>
          <p:nvPr/>
        </p:nvSpPr>
        <p:spPr>
          <a:xfrm>
            <a:off x="7610168" y="3908323"/>
            <a:ext cx="384932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Algerian"/>
                <a:ea typeface="Algerian"/>
                <a:cs typeface="Algerian"/>
                <a:sym typeface="Algerian"/>
              </a:rPr>
              <a:t>9/3/2025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"/>
          <p:cNvSpPr txBox="1"/>
          <p:nvPr/>
        </p:nvSpPr>
        <p:spPr>
          <a:xfrm>
            <a:off x="206478" y="0"/>
            <a:ext cx="11985522" cy="70126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OBSERVATION</a:t>
            </a:r>
            <a:r>
              <a:rPr b="1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45720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genre in the USA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based on both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top-selling tracks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best-selling artist.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 appears twice in the top 5 tracks, suggesting it is one of the popular genres in the USA.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 Halen dominates the USA market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suggesting a strong fanbase and high album sales.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Rock-based genres (Rock, Metal, Alternative) make up 4 out of 5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top-selling tracks, proving that heavier music styles are widely listened to.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R&amp;B/Soul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also present, showing that some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listeners prefer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different styles.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"/>
          <p:cNvSpPr txBox="1"/>
          <p:nvPr/>
        </p:nvSpPr>
        <p:spPr>
          <a:xfrm>
            <a:off x="506361" y="468801"/>
            <a:ext cx="11179278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CUSTOMER COUNT BY COUNTRY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22324" y="1622322"/>
            <a:ext cx="8745792" cy="45572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"/>
          <p:cNvSpPr txBox="1"/>
          <p:nvPr/>
        </p:nvSpPr>
        <p:spPr>
          <a:xfrm>
            <a:off x="240890" y="883912"/>
            <a:ext cx="11710219" cy="55149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/>
          </a:p>
          <a:p>
            <a:pPr indent="0" lvl="0" marL="45720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Canada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dominate Chinook’s customer base, making up over 50% of total customers.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Brazil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France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important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secondary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markets, showing potential for expansion.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Europe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has multiple small markets, but no single country is a dominant player.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Presence in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India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Australia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Latin America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suggests Chinook could focus on global marketing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3"/>
          <p:cNvSpPr txBox="1"/>
          <p:nvPr/>
        </p:nvSpPr>
        <p:spPr>
          <a:xfrm>
            <a:off x="442452" y="575187"/>
            <a:ext cx="11090787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REVENUE GENERATED BY EACH COUNTRY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56" name="Google Shape;156;p13"/>
          <p:cNvGraphicFramePr/>
          <p:nvPr/>
        </p:nvGraphicFramePr>
        <p:xfrm>
          <a:off x="1725561" y="1165123"/>
          <a:ext cx="8701549" cy="4940709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4"/>
          <p:cNvSpPr txBox="1"/>
          <p:nvPr/>
        </p:nvSpPr>
        <p:spPr>
          <a:xfrm>
            <a:off x="498987" y="895999"/>
            <a:ext cx="11194025" cy="506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/>
          </a:p>
          <a:p>
            <a:pPr indent="457200" lvl="0" marL="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largest market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contributing 22.1% of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revenue ($1040.49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 of $4709.43)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Canada and Brazil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also perform strongly, with Brazil ranking third despite having fewer customers than Canada.</a:t>
            </a:r>
            <a:endParaRPr/>
          </a:p>
          <a:p>
            <a:pPr indent="-1905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European countries like France and Germany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are major revenue drivers, showing strong engagement in music purchases.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5"/>
          <p:cNvSpPr txBox="1"/>
          <p:nvPr/>
        </p:nvSpPr>
        <p:spPr>
          <a:xfrm>
            <a:off x="353961" y="280219"/>
            <a:ext cx="114300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PERCENTAGE OF SALES CONTRIBUTED BY EACH GENRE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7" name="Google Shape;167;p15"/>
          <p:cNvGraphicFramePr/>
          <p:nvPr/>
        </p:nvGraphicFramePr>
        <p:xfrm>
          <a:off x="1032387" y="1203549"/>
          <a:ext cx="9468465" cy="5374232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/>
        </p:nvSpPr>
        <p:spPr>
          <a:xfrm>
            <a:off x="543232" y="766916"/>
            <a:ext cx="11105535" cy="50660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/>
          </a:p>
          <a:p>
            <a:pPr indent="0" lvl="0" marL="45720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Prioritize Rock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Continue marketing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promoting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bundling Rock albums as it the top selling genre.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Niche Markets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Push Alternative, Punk, and Metal with targeted campaigns.</a:t>
            </a:r>
            <a:endParaRPr/>
          </a:p>
          <a:p>
            <a:pPr indent="-133350" lvl="0" marL="28575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Boost Low-Selling Genres </a:t>
            </a: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Explore pricing strategies or promotional playlists for minor genres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/>
          <p:nvPr/>
        </p:nvSpPr>
        <p:spPr>
          <a:xfrm>
            <a:off x="457199" y="398208"/>
            <a:ext cx="1134151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TOTAL SALES CONTRIBUTED BY EACH ARTIST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78;p17"/>
          <p:cNvGraphicFramePr/>
          <p:nvPr/>
        </p:nvGraphicFramePr>
        <p:xfrm>
          <a:off x="2322871" y="1616503"/>
          <a:ext cx="7610167" cy="4843289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"/>
          <p:cNvSpPr txBox="1"/>
          <p:nvPr/>
        </p:nvSpPr>
        <p:spPr>
          <a:xfrm>
            <a:off x="757083" y="1108364"/>
            <a:ext cx="10677833" cy="46412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/>
          </a:p>
          <a:p>
            <a:pPr indent="0" lvl="0" marL="457200" marR="0" rtl="0" algn="ctr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Van Halen has the highest sales contribution, meaning their albums/tracks are the most purchased.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R.E.M. and The Rolling Stones contribute significantly to sales.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Nirvana &amp; Foo Fighters Sales – Analyze customer engagement, pricing, and demand.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8" name="Google Shape;188;p19"/>
          <p:cNvGraphicFramePr/>
          <p:nvPr/>
        </p:nvGraphicFramePr>
        <p:xfrm>
          <a:off x="830826" y="1401097"/>
          <a:ext cx="10530348" cy="4984955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89" name="Google Shape;189;p19"/>
          <p:cNvSpPr txBox="1"/>
          <p:nvPr/>
        </p:nvSpPr>
        <p:spPr>
          <a:xfrm>
            <a:off x="678426" y="250723"/>
            <a:ext cx="1036811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GENRE RANKING BASED ON SALES PERFORMANCE IN USA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221226" y="398206"/>
            <a:ext cx="11680722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DID YOU KNOW?????</a:t>
            </a:r>
            <a:endParaRPr/>
          </a:p>
        </p:txBody>
      </p:sp>
      <p:sp>
        <p:nvSpPr>
          <p:cNvPr id="93" name="Google Shape;93;p2"/>
          <p:cNvSpPr txBox="1"/>
          <p:nvPr/>
        </p:nvSpPr>
        <p:spPr>
          <a:xfrm>
            <a:off x="498126" y="2850025"/>
            <a:ext cx="6504039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first-ever digital music store, iTunes, launched in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2003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and sold </a:t>
            </a:r>
            <a:r>
              <a:rPr b="1"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over 1 million songs in its first week</a:t>
            </a:r>
            <a:r>
              <a:rPr lang="en-US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</a:t>
            </a:r>
            <a:endParaRPr/>
          </a:p>
        </p:txBody>
      </p:sp>
      <p:pic>
        <p:nvPicPr>
          <p:cNvPr descr="A store front with a red building with a sign on it&#10;&#10;AI-generated content may be incorrect." id="94" name="Google Shape;9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02165" y="1983535"/>
            <a:ext cx="4899783" cy="404130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0"/>
          <p:cNvSpPr txBox="1"/>
          <p:nvPr/>
        </p:nvSpPr>
        <p:spPr>
          <a:xfrm>
            <a:off x="314632" y="347387"/>
            <a:ext cx="11562736" cy="61632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OBSERVATION: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Rock genre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 significantly higher total sales compared to other genres, making it the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 popular genre in the USA.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Rock and Metal Audiences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– Since these genres are driving sales, the business should focus on promoting and expanding their Rock and Metal offerings.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More marketing efforts can be made for genres like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Hip Hop/Rap and Latin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increase their visibility.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TV Shows and Electronica/Dance 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have lower sales, bundle deals or promotions could boost their performance.</a:t>
            </a:r>
            <a:endParaRPr/>
          </a:p>
          <a:p>
            <a:pPr indent="0" lvl="0" marL="0" marR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"/>
          <p:cNvSpPr txBox="1"/>
          <p:nvPr/>
        </p:nvSpPr>
        <p:spPr>
          <a:xfrm>
            <a:off x="353961" y="103239"/>
            <a:ext cx="10766323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TOP 3 ALBUMS BY TOTALSALES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4838" y="1242012"/>
            <a:ext cx="9023555" cy="4881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2"/>
          <p:cNvSpPr txBox="1"/>
          <p:nvPr/>
        </p:nvSpPr>
        <p:spPr>
          <a:xfrm>
            <a:off x="270387" y="458956"/>
            <a:ext cx="11651226" cy="6370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the </a:t>
            </a: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dominant genre 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the </a:t>
            </a: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top 3 albums belong to the </a:t>
            </a: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genre, indicating that Rock music has the </a:t>
            </a: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highest sales in the US market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suggests a strong customer preference for </a:t>
            </a: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 albums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making it a priority for marketing efforts.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❑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</a:t>
            </a:r>
            <a:r>
              <a:rPr b="1"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Rock already has a high demand</a:t>
            </a: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strategic advertising and promotions can boost these sales further.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3"/>
          <p:cNvSpPr txBox="1"/>
          <p:nvPr/>
        </p:nvSpPr>
        <p:spPr>
          <a:xfrm>
            <a:off x="648929" y="1074509"/>
            <a:ext cx="11371006" cy="4985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RECOMMENDATIONS</a:t>
            </a:r>
            <a:r>
              <a:rPr b="1" lang="en-US" sz="1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Since Rock is the best-selling genre, marketing should heavily target Rock listeners.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social media ads, influencer collaborations, and genre-based promotions on platforms like Spotify and Apple Music.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Target existing Rock music fans and past buyers of similar albums.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Sponsored promotions on music streaming apps will increase visibility and sales.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 Instagram &amp; Facebook ads targeting Rock fans in the USA.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24"/>
          <p:cNvGraphicFramePr/>
          <p:nvPr/>
        </p:nvGraphicFramePr>
        <p:xfrm>
          <a:off x="764458" y="1209368"/>
          <a:ext cx="10663084" cy="5102942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216" name="Google Shape;216;p24"/>
          <p:cNvSpPr txBox="1"/>
          <p:nvPr/>
        </p:nvSpPr>
        <p:spPr>
          <a:xfrm>
            <a:off x="309716" y="309716"/>
            <a:ext cx="1140050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FREQUENTLY PURCHASED GENRES, ALBUMS, ARTISTS BY CUSTOMERS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5"/>
          <p:cNvSpPr txBox="1"/>
          <p:nvPr/>
        </p:nvSpPr>
        <p:spPr>
          <a:xfrm>
            <a:off x="368710" y="147484"/>
            <a:ext cx="11194025" cy="58785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INSIGHTS: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most frequently purchased genres together include Rock and Metal (1622 purchases), Rock and Alternative &amp; Punk (1056 purchases), and Rock and Latin (427 purchases).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Metal &amp; Alternative &amp; Punk (315 purchases) frequently appear together, indicating that these audiences have overlapping preferences.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Zeppelin &amp; Green Day (24 purchases), Green Day &amp; Foo Fighters (20 purchases), and Eric Clapton &amp; Nirvana (19 purchases) suggest that classic rock, grunge, and punk fans have shared interests.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Metallica &amp; Green Day (18 purchases) shows that even heavier rock fans sometimes cross over into punk music.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6"/>
          <p:cNvSpPr txBox="1"/>
          <p:nvPr/>
        </p:nvSpPr>
        <p:spPr>
          <a:xfrm>
            <a:off x="366251" y="720566"/>
            <a:ext cx="11459497" cy="54168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Product recommendations and cross-selling initiatives: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Customers who purchase Rock albums (e.g., Led Zeppelin, Foo Fighters) can be recommended Metal albums (e.g., Metallica, Iron Maiden) based on frequent co-purchases.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Fans of Green Day can be recommended Nirvana and Foo Fighters, as they have strong cross-buying behavior.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If a customer streams or buys a Metal album, suggest Alternative &amp; Punk playlists since these genres frequently cross over.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rgbClr val="0D0D0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rgbClr val="0D0D0D"/>
                </a:solidFill>
                <a:latin typeface="Arial"/>
                <a:ea typeface="Arial"/>
                <a:cs typeface="Arial"/>
                <a:sym typeface="Arial"/>
              </a:rPr>
              <a:t>Offer discounts on albums frequently purchased together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/>
        </p:nvSpPr>
        <p:spPr>
          <a:xfrm>
            <a:off x="412955" y="294968"/>
            <a:ext cx="10840064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KEY INSIGHTS DERIVED FROM THE ANALYSIS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Customers Drive Revenue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 few high-value customers contribute significantly to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Popular Genres &amp; Artists Identified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Certain genres and artists generate the most sales.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Customers Spend More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They make frequent purchases over time.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Basket Size is Small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Customers buy single tracks instead of full albums.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Average Order Value Varies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The highest average order value is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$11.11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while the lowest is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$7.13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8"/>
          <p:cNvSpPr txBox="1"/>
          <p:nvPr/>
        </p:nvSpPr>
        <p:spPr>
          <a:xfrm>
            <a:off x="168377" y="251207"/>
            <a:ext cx="11855245" cy="6355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SPECIFIC RECOMMENDATIONS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 u="sng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Enhance Customer Retention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Offer </a:t>
            </a: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loyalty programs, discounts, or exclusive deals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high-value customers (e.g., top spenders like Customer ID 5 with $144.54 in revenue).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Increase Purchase Frequency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Encourage repeat purchases with </a:t>
            </a: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personalized recommendations, targeted promotions, and email marketing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customers with fewer than 15 purchases.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Boost Average Order Value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Introduce </a:t>
            </a: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bundle discounts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full albums or multi-track purchases, as the current average order value ranges between </a:t>
            </a: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$7.13 and $11.11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High-Demand Genres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Prioritize stocking and promoting </a:t>
            </a: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top-selling genres and artists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drive more sales.</a:t>
            </a:r>
            <a:endParaRPr/>
          </a:p>
          <a:p>
            <a:pPr indent="-20955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❑"/>
            </a:pP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 Pricing Strategies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Experiment with </a:t>
            </a:r>
            <a:r>
              <a:rPr b="1"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dynamic pricing, limited-time discounts, or exclusive album bundles</a:t>
            </a:r>
            <a:r>
              <a:rPr lang="en-US" sz="2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encourage larger purchases.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/>
          <p:nvPr/>
        </p:nvSpPr>
        <p:spPr>
          <a:xfrm>
            <a:off x="6322143" y="1475205"/>
            <a:ext cx="5648632" cy="341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"Leveraging data insights, Chinook can boost sales, improve customer retention, and drive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growth in the music industry."</a:t>
            </a:r>
            <a:endParaRPr/>
          </a:p>
        </p:txBody>
      </p:sp>
      <p:sp>
        <p:nvSpPr>
          <p:cNvPr id="242" name="Google Shape;242;p29"/>
          <p:cNvSpPr txBox="1"/>
          <p:nvPr/>
        </p:nvSpPr>
        <p:spPr>
          <a:xfrm>
            <a:off x="958644" y="265471"/>
            <a:ext cx="9335729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CONCLUSION:</a:t>
            </a:r>
            <a:endParaRPr/>
          </a:p>
        </p:txBody>
      </p:sp>
      <p:pic>
        <p:nvPicPr>
          <p:cNvPr descr="A group of people looking at a computer screen&#10;&#10;AI-generated content may be incorrect." id="243" name="Google Shape;24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98" y="2533600"/>
            <a:ext cx="5535561" cy="3873325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/>
        </p:nvSpPr>
        <p:spPr>
          <a:xfrm>
            <a:off x="353961" y="457200"/>
            <a:ext cx="11312013" cy="60016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sng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0" i="0" lang="en-US" sz="20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hired as a data analyst at Chinook, and your objective is to analyze music record sales data to gain insights and make recommendations for the company's strategy in the physical music market.</a:t>
            </a:r>
            <a:endParaRPr/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Objectives:</a:t>
            </a:r>
            <a:endParaRPr/>
          </a:p>
          <a:p>
            <a:pPr indent="-285750" lvl="0" marL="285750" marR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Music Sales Data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Identify sales trends across different genres, artists, and albums.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Understand Customer Preferences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Study purchase frequency, spending habits.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Identify High-Value Customers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Find top spenders and their buying patterns.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 Seasonal Sales Trends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Analyze monthly and yearly fluctuations in music sales.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❑"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Optimize Inventory &amp; Pricing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Recommend stock adjustments and pricing strategies for maximum revenue.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sign with yellow text&#10;&#10;AI-generated content may be incorrect." id="248" name="Google Shape;24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81" y="383459"/>
            <a:ext cx="10707329" cy="6223818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>
            <a:noFill/>
          </a:ln>
          <a:effectLst>
            <a:reflection blurRad="0" dir="5400000" dist="5000" endA="0" endPos="28000" kx="0" rotWithShape="0" algn="bl" stA="38000" stPos="0" sy="-100000" ky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206477" y="339213"/>
            <a:ext cx="11651226" cy="861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ABOUT CHINOOK MUSIC STORE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513006" y="1504335"/>
            <a:ext cx="7344697" cy="48013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Chinook Music Store is 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music retailer 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selling individual tracks and albums.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operates in a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similar model to iTunes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offering a variety of music genres.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store sells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music in digital format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with customer purchases recorded in a database.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database includes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customers, invoices, tracks, artists, and employees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Transactions are processed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via invoices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linking purchases to customers and payment details.</a:t>
            </a:r>
            <a:endParaRPr/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store aims to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 customer behavior, sales trends, and revenue insights for business growth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  <p:pic>
        <p:nvPicPr>
          <p:cNvPr descr="A store front with musical instruments&#10;&#10;AI-generated content may be incorrect."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4297" y="1954161"/>
            <a:ext cx="3790335" cy="2949677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235973" y="235974"/>
            <a:ext cx="11459497" cy="6955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OVERVIEW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Customers: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🎧 59 customers from different countries.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Invoices: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🧾 412 invoices recording all music purchases.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Invoice Lines: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🎼 2,240 individual track purchases across all invoices.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Tracks: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🎵 3,475 unique songs available for purchase.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Albums: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💿 347 albums from various artists.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Artists: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🎤 275 artists contributing to the music collection.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Genres: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🎶 25 different music genres categorized.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Employees: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👥 8 employees managing sales and operations.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📌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Geographical Coverage: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Customers are from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various countries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including the USA, Canada, Germany, France, and more.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blue and white pie chart&#10;&#10;AI-generated content may be incorrect." id="112" name="Google Shape;11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2775" y="2300748"/>
            <a:ext cx="3033252" cy="2521975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/>
        </p:nvSpPr>
        <p:spPr>
          <a:xfrm>
            <a:off x="530942" y="548580"/>
            <a:ext cx="10840064" cy="6309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CLEANING STEPS UNDERTAKEN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Removed Duplicates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Checked for any duplicate records in the tables.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Handled Missing Values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Verified missing or null values in key columns like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details, invoice amounts, and track prices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Standardized Data Formats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Ensured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date formats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(YYYY-MM-DD),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currency consistency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and proper text capitalization for names and locations.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Checked for Inconsistencies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Verified relationships between tables (e.g., each invoice links to a valid customer, and all tracks belong to an album).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Validated Data Types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Ensured numerical fields (like prices and invoice totals) are correctly formatted as decimals, and text fields (like names) have consistent formatting.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"/>
          <p:cNvSpPr txBox="1"/>
          <p:nvPr/>
        </p:nvSpPr>
        <p:spPr>
          <a:xfrm>
            <a:off x="1219199" y="754399"/>
            <a:ext cx="11046542" cy="59708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WHY IS THE DATA CRUCIAL??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Tracks customer behavior – Helps understand purchases and preferences.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Reveals revenue insights – Identifies top customers and high-selling genres.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Analyzes market trends – Shows popular artists, albums, and genres.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Improves customer retention – Compares long-term vs. new buyers.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❑"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Evaluates sales performance – Tracks monthly and seasonal trends</a:t>
            </a:r>
            <a:r>
              <a:rPr lang="en-US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descr="A person touching a cloud icon&#10;&#10;AI-generated content may be incorrect." id="123" name="Google Shape;12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999" y="754397"/>
            <a:ext cx="3392100" cy="2094300"/>
          </a:xfrm>
          <a:prstGeom prst="ellipse">
            <a:avLst/>
          </a:prstGeom>
          <a:noFill/>
          <a:ln cap="rnd" cmpd="sng" w="63500">
            <a:solidFill>
              <a:srgbClr val="33333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0" sx="-80000" rotWithShape="0" dir="5400000" dist="292100" sy="-18000">
              <a:srgbClr val="000000">
                <a:alpha val="2196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"/>
          <p:cNvSpPr txBox="1"/>
          <p:nvPr/>
        </p:nvSpPr>
        <p:spPr>
          <a:xfrm>
            <a:off x="339213" y="907629"/>
            <a:ext cx="11090787" cy="54784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Description of analytical methods and tools used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 u="sng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SQL Queries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–Used to extract, filter, and analyze customer purchases, sales trends, and revenue insights from the Chinook database.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Descriptive Statistics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Measured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total sales, average order value, and purchase frequency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Visualization (Excel)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Created charts for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sales trends, top customers, and genre performance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Customer Segmentation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Compared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long-term vs. new customer behavior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Trend Analysis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Identified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seasonal sales patterns and high-demand genres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❑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Revenue Analysis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Found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top revenue-generating customers and best-selling tracks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"/>
          <p:cNvSpPr txBox="1"/>
          <p:nvPr/>
        </p:nvSpPr>
        <p:spPr>
          <a:xfrm>
            <a:off x="757083" y="575187"/>
            <a:ext cx="10677833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GENRES BASED ON TOP SELLING TRACKS AND TOP ARTIST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4" name="Google Shape;134;p9"/>
          <p:cNvGraphicFramePr/>
          <p:nvPr/>
        </p:nvGraphicFramePr>
        <p:xfrm>
          <a:off x="2669458" y="2044206"/>
          <a:ext cx="7757652" cy="3751910"/>
        </p:xfrm>
        <a:graphic>
          <a:graphicData uri="http://schemas.openxmlformats.org/drawingml/2006/chart">
            <c:chart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2025-03-05T15:17:30Z</dcterms:created>
  <dc:creator>FIDU</dc:creator>
</cp:coreProperties>
</file>