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32"/>
  </p:notesMasterIdLst>
  <p:sldIdLst>
    <p:sldId id="263" r:id="rId2"/>
    <p:sldId id="256" r:id="rId3"/>
    <p:sldId id="257" r:id="rId4"/>
    <p:sldId id="258" r:id="rId5"/>
    <p:sldId id="259" r:id="rId6"/>
    <p:sldId id="260" r:id="rId7"/>
    <p:sldId id="265" r:id="rId8"/>
    <p:sldId id="266" r:id="rId9"/>
    <p:sldId id="267" r:id="rId10"/>
    <p:sldId id="268" r:id="rId11"/>
    <p:sldId id="269" r:id="rId12"/>
    <p:sldId id="270" r:id="rId13"/>
    <p:sldId id="271" r:id="rId14"/>
    <p:sldId id="272" r:id="rId15"/>
    <p:sldId id="273" r:id="rId16"/>
    <p:sldId id="274" r:id="rId17"/>
    <p:sldId id="277" r:id="rId18"/>
    <p:sldId id="275" r:id="rId19"/>
    <p:sldId id="279" r:id="rId20"/>
    <p:sldId id="276" r:id="rId21"/>
    <p:sldId id="280" r:id="rId22"/>
    <p:sldId id="281" r:id="rId23"/>
    <p:sldId id="283" r:id="rId24"/>
    <p:sldId id="284" r:id="rId25"/>
    <p:sldId id="285" r:id="rId26"/>
    <p:sldId id="286" r:id="rId27"/>
    <p:sldId id="287" r:id="rId28"/>
    <p:sldId id="288" r:id="rId29"/>
    <p:sldId id="289"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43DCCB-E54B-46FF-9B6B-D4A77B60ABCE}" type="datetimeFigureOut">
              <a:rPr lang="en-US" smtClean="0"/>
              <a:pPr/>
              <a:t>3/25/2023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2C20C-F0BA-4D76-B290-80BF6E077D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BA4C8-AF6F-4E77-8DD3-074F682E5509}" type="slidenum">
              <a:rPr lang="en-US"/>
              <a:pPr/>
              <a:t>19</a:t>
            </a:fld>
            <a:endParaRPr lang="en-US" dirty="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1C7B6-50F0-4B0E-AF45-0253DC60CD62}" type="slidenum">
              <a:rPr lang="en-US"/>
              <a:pPr/>
              <a:t>21</a:t>
            </a:fld>
            <a:endParaRPr lang="en-US" dirty="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4200759-A07A-4F69-808B-1A165CF4885D}"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200759-A07A-4F69-808B-1A165CF488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200759-A07A-4F69-808B-1A165CF488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200759-A07A-4F69-808B-1A165CF488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200759-A07A-4F69-808B-1A165CF4885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4200759-A07A-4F69-808B-1A165CF488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4200759-A07A-4F69-808B-1A165CF488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4200759-A07A-4F69-808B-1A165CF488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4200759-A07A-4F69-808B-1A165CF4885D}"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4200759-A07A-4F69-808B-1A165CF488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00EFE90-0BC9-4513-9F62-9EF73D730C27}" type="datetimeFigureOut">
              <a:rPr lang="en-US" smtClean="0"/>
              <a:pPr/>
              <a:t>3/25/2023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4200759-A07A-4F69-808B-1A165CF4885D}"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00EFE90-0BC9-4513-9F62-9EF73D730C27}" type="datetimeFigureOut">
              <a:rPr lang="en-US" smtClean="0"/>
              <a:pPr/>
              <a:t>3/25/2023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4200759-A07A-4F69-808B-1A165CF4885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png"/>
          <p:cNvPicPr>
            <a:picLocks noChangeAspect="1"/>
          </p:cNvPicPr>
          <p:nvPr/>
        </p:nvPicPr>
        <p:blipFill>
          <a:blip r:embed="rId2" cstate="print">
            <a:duotone>
              <a:prstClr val="black"/>
              <a:schemeClr val="accent5">
                <a:lumMod val="20000"/>
                <a:lumOff val="80000"/>
                <a:tint val="45000"/>
                <a:satMod val="400000"/>
              </a:schemeClr>
            </a:duotone>
          </a:blip>
          <a:stretch>
            <a:fillRect/>
          </a:stretch>
        </p:blipFill>
        <p:spPr>
          <a:xfrm>
            <a:off x="1219199" y="304800"/>
            <a:ext cx="7772401" cy="3657600"/>
          </a:xfrm>
          <a:prstGeom prst="rect">
            <a:avLst/>
          </a:prstGeom>
          <a:ln>
            <a:solidFill>
              <a:schemeClr val="bg1"/>
            </a:solidFill>
          </a:ln>
        </p:spPr>
      </p:pic>
      <p:sp>
        <p:nvSpPr>
          <p:cNvPr id="3" name="Subtitle 2"/>
          <p:cNvSpPr>
            <a:spLocks noGrp="1"/>
          </p:cNvSpPr>
          <p:nvPr>
            <p:ph type="subTitle" idx="1"/>
          </p:nvPr>
        </p:nvSpPr>
        <p:spPr>
          <a:xfrm>
            <a:off x="1219200" y="2362200"/>
            <a:ext cx="7620000" cy="3581400"/>
          </a:xfrm>
        </p:spPr>
        <p:txBody>
          <a:bodyPr>
            <a:normAutofit/>
          </a:bodyPr>
          <a:lstStyle/>
          <a:p>
            <a:endParaRPr lang="en-US"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1447800" y="4267200"/>
            <a:ext cx="7086600" cy="923330"/>
          </a:xfrm>
          <a:prstGeom prst="rect">
            <a:avLst/>
          </a:prstGeom>
          <a:noFill/>
        </p:spPr>
        <p:txBody>
          <a:bodyPr wrap="square" rtlCol="0">
            <a:spAutoFit/>
          </a:bodyPr>
          <a:lstStyle/>
          <a:p>
            <a:pPr algn="ctr"/>
            <a:r>
              <a:rPr lang="en-US" sz="5400" dirty="0" smtClean="0">
                <a:latin typeface="Impact" pitchFamily="34" charset="0"/>
              </a:rPr>
              <a:t>Career Planning</a:t>
            </a:r>
            <a:endParaRPr lang="en-US" sz="5400" dirty="0">
              <a:latin typeface="Impac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498080" cy="1143000"/>
          </a:xfrm>
        </p:spPr>
        <p:txBody>
          <a:bodyPr>
            <a:normAutofit fontScale="90000"/>
          </a:bodyPr>
          <a:lstStyle/>
          <a:p>
            <a:r>
              <a:rPr lang="en-US" b="1" u="sng" dirty="0" smtClean="0"/>
              <a:t>6 Holland Type</a:t>
            </a:r>
            <a:r>
              <a:rPr lang="en-US" b="1" dirty="0" smtClean="0"/>
              <a:t>s</a:t>
            </a:r>
            <a:br>
              <a:rPr lang="en-US" b="1" dirty="0" smtClean="0"/>
            </a:br>
            <a:endParaRPr lang="en-US" dirty="0"/>
          </a:p>
        </p:txBody>
      </p:sp>
      <p:sp>
        <p:nvSpPr>
          <p:cNvPr id="3" name="Content Placeholder 2"/>
          <p:cNvSpPr>
            <a:spLocks noGrp="1"/>
          </p:cNvSpPr>
          <p:nvPr>
            <p:ph idx="1"/>
          </p:nvPr>
        </p:nvSpPr>
        <p:spPr>
          <a:xfrm>
            <a:off x="990600" y="838200"/>
            <a:ext cx="7772400" cy="3048000"/>
          </a:xfrm>
        </p:spPr>
        <p:txBody>
          <a:bodyPr>
            <a:normAutofit/>
          </a:bodyPr>
          <a:lstStyle/>
          <a:p>
            <a:pPr>
              <a:buNone/>
            </a:pPr>
            <a:r>
              <a:rPr lang="en-US" b="1" dirty="0" smtClean="0"/>
              <a:t>Realistic</a:t>
            </a:r>
            <a:endParaRPr lang="en-US" dirty="0" smtClean="0"/>
          </a:p>
          <a:p>
            <a:pPr>
              <a:buFont typeface="Wingdings" pitchFamily="2" charset="2"/>
              <a:buChar char="v"/>
            </a:pPr>
            <a:r>
              <a:rPr lang="en-US" sz="2400" dirty="0" smtClean="0"/>
              <a:t>Values </a:t>
            </a:r>
            <a:r>
              <a:rPr lang="en-US" sz="2400" dirty="0" smtClean="0"/>
              <a:t>of practical </a:t>
            </a:r>
            <a:r>
              <a:rPr lang="en-US" sz="2400" dirty="0" smtClean="0"/>
              <a:t>things you can see, touch, and use like plants and animals, tools, equipment, or </a:t>
            </a:r>
            <a:r>
              <a:rPr lang="en-US" sz="2400" dirty="0" smtClean="0"/>
              <a:t>machines</a:t>
            </a:r>
            <a:r>
              <a:rPr lang="en-US" sz="1800" dirty="0" smtClean="0">
                <a:latin typeface="Aparajita" pitchFamily="18" charset="0"/>
                <a:cs typeface="Aparajita" pitchFamily="18" charset="0"/>
              </a:rPr>
              <a:t>(</a:t>
            </a:r>
            <a:r>
              <a:rPr lang="hi-IN" sz="1800" dirty="0" smtClean="0">
                <a:latin typeface="Aparajita" pitchFamily="18" charset="0"/>
                <a:cs typeface="Aparajita" pitchFamily="18" charset="0"/>
              </a:rPr>
              <a:t>व्यावहारिक </a:t>
            </a:r>
            <a:r>
              <a:rPr lang="hi-IN" sz="1800" dirty="0" smtClean="0">
                <a:latin typeface="Aparajita" pitchFamily="18" charset="0"/>
                <a:cs typeface="Aparajita" pitchFamily="18" charset="0"/>
              </a:rPr>
              <a:t>चीजे जिन्हें </a:t>
            </a:r>
            <a:r>
              <a:rPr lang="hi-IN" sz="1800" dirty="0" smtClean="0">
                <a:latin typeface="Aparajita" pitchFamily="18" charset="0"/>
                <a:cs typeface="Aparajita" pitchFamily="18" charset="0"/>
              </a:rPr>
              <a:t>आप देख सकते हैं, छू सकते हैं और पौधों और जानवरों, औजारों, उपकरणों या मशीनों की तरह उपयोग कर सकते हैं</a:t>
            </a:r>
            <a:r>
              <a:rPr lang="en-US" sz="2400" dirty="0" smtClean="0"/>
              <a:t>)</a:t>
            </a:r>
            <a:endParaRPr lang="hi-IN" sz="2400" dirty="0" smtClean="0"/>
          </a:p>
          <a:p>
            <a:pPr>
              <a:buNone/>
            </a:pPr>
            <a:r>
              <a:rPr lang="hi-IN" sz="2400" dirty="0" smtClean="0"/>
              <a:t> </a:t>
            </a:r>
            <a:r>
              <a:rPr lang="hi-IN" sz="2400" dirty="0" smtClean="0"/>
              <a:t>      </a:t>
            </a:r>
            <a:r>
              <a:rPr lang="en-US" sz="2400" dirty="0" smtClean="0"/>
              <a:t>and</a:t>
            </a:r>
            <a:endParaRPr lang="en-US" sz="2400" dirty="0" smtClean="0"/>
          </a:p>
          <a:p>
            <a:pPr>
              <a:buFont typeface="Wingdings" pitchFamily="2" charset="2"/>
              <a:buChar char="v"/>
            </a:pPr>
            <a:r>
              <a:rPr lang="en-US" sz="2400" dirty="0" smtClean="0"/>
              <a:t>Sees self as practical, mechanical, and realistic</a:t>
            </a:r>
            <a:r>
              <a:rPr lang="en-US" sz="2400" dirty="0" smtClean="0"/>
              <a:t>.</a:t>
            </a:r>
            <a:endParaRPr lang="hi-IN" sz="2400" dirty="0" smtClean="0"/>
          </a:p>
          <a:p>
            <a:pPr>
              <a:buFont typeface="Wingdings" pitchFamily="2" charset="2"/>
              <a:buChar char="v"/>
            </a:pPr>
            <a:endParaRPr lang="en-US" sz="2400" dirty="0" smtClean="0"/>
          </a:p>
          <a:p>
            <a:pPr>
              <a:buFont typeface="Wingdings" pitchFamily="2" charset="2"/>
              <a:buChar char="v"/>
            </a:pPr>
            <a:endParaRPr lang="en-US" dirty="0" smtClean="0"/>
          </a:p>
          <a:p>
            <a:pPr>
              <a:buFont typeface="Wingdings" pitchFamily="2" charset="2"/>
              <a:buChar char="v"/>
            </a:pPr>
            <a:endParaRPr lang="en-US" dirty="0"/>
          </a:p>
        </p:txBody>
      </p:sp>
      <p:pic>
        <p:nvPicPr>
          <p:cNvPr id="4" name="Picture 3" descr="Realistic2.jpg"/>
          <p:cNvPicPr>
            <a:picLocks noChangeAspect="1"/>
          </p:cNvPicPr>
          <p:nvPr/>
        </p:nvPicPr>
        <p:blipFill>
          <a:blip r:embed="rId2" cstate="print"/>
          <a:stretch>
            <a:fillRect/>
          </a:stretch>
        </p:blipFill>
        <p:spPr>
          <a:xfrm>
            <a:off x="1371600" y="4495800"/>
            <a:ext cx="7010400" cy="21399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lide_4.jpg"/>
          <p:cNvPicPr>
            <a:picLocks noGrp="1" noChangeAspect="1"/>
          </p:cNvPicPr>
          <p:nvPr>
            <p:ph idx="1"/>
          </p:nvPr>
        </p:nvPicPr>
        <p:blipFill>
          <a:blip r:embed="rId2" cstate="print"/>
          <a:stretch>
            <a:fillRect/>
          </a:stretch>
        </p:blipFill>
        <p:spPr>
          <a:xfrm>
            <a:off x="1219200" y="228600"/>
            <a:ext cx="7315200" cy="6270171"/>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Investigative</a:t>
            </a:r>
            <a:r>
              <a:rPr lang="en-US" dirty="0" smtClean="0"/>
              <a:t/>
            </a:r>
            <a:br>
              <a:rPr lang="en-US" dirty="0" smtClean="0"/>
            </a:br>
            <a:endParaRPr lang="en-US" dirty="0"/>
          </a:p>
        </p:txBody>
      </p:sp>
      <p:sp>
        <p:nvSpPr>
          <p:cNvPr id="3" name="Content Placeholder 2"/>
          <p:cNvSpPr>
            <a:spLocks noGrp="1"/>
          </p:cNvSpPr>
          <p:nvPr>
            <p:ph idx="1"/>
          </p:nvPr>
        </p:nvSpPr>
        <p:spPr>
          <a:xfrm>
            <a:off x="1219200" y="1295400"/>
            <a:ext cx="7714488" cy="3048000"/>
          </a:xfrm>
        </p:spPr>
        <p:txBody>
          <a:bodyPr>
            <a:normAutofit/>
          </a:bodyPr>
          <a:lstStyle/>
          <a:p>
            <a:pPr>
              <a:buFont typeface="Wingdings" pitchFamily="2" charset="2"/>
              <a:buChar char="v"/>
            </a:pPr>
            <a:r>
              <a:rPr lang="en-US" dirty="0" smtClean="0"/>
              <a:t> </a:t>
            </a:r>
            <a:r>
              <a:rPr lang="en-US" sz="2400" dirty="0" smtClean="0"/>
              <a:t>Is good at understanding and solving science and math problems</a:t>
            </a:r>
            <a:r>
              <a:rPr lang="en-US" sz="2000" dirty="0" smtClean="0">
                <a:latin typeface="Aparajita" pitchFamily="18" charset="0"/>
                <a:cs typeface="Aparajita" pitchFamily="18" charset="0"/>
              </a:rPr>
              <a:t>(</a:t>
            </a:r>
            <a:r>
              <a:rPr lang="hi-IN" sz="2000" dirty="0" smtClean="0">
                <a:latin typeface="Aparajita" pitchFamily="18" charset="0"/>
                <a:cs typeface="Aparajita" pitchFamily="18" charset="0"/>
              </a:rPr>
              <a:t>विज्ञान और गणित की समस्याओं को समझने और हल करने में अच्छा </a:t>
            </a:r>
            <a:r>
              <a:rPr lang="hi-IN" sz="2000" dirty="0" smtClean="0">
                <a:latin typeface="Aparajita" pitchFamily="18" charset="0"/>
                <a:cs typeface="Aparajita" pitchFamily="18" charset="0"/>
              </a:rPr>
              <a:t>हो</a:t>
            </a:r>
            <a:r>
              <a:rPr lang="en-US" sz="20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v"/>
            </a:pPr>
            <a:r>
              <a:rPr lang="en-US" sz="2400" dirty="0" smtClean="0"/>
              <a:t> Sees self as precise, scientific, and </a:t>
            </a:r>
            <a:r>
              <a:rPr lang="en-US" sz="2400" dirty="0" smtClean="0"/>
              <a:t>intellectual.</a:t>
            </a:r>
            <a:r>
              <a:rPr lang="hi-IN" sz="2000" dirty="0" smtClean="0">
                <a:latin typeface="Aparajita" pitchFamily="18" charset="0"/>
                <a:cs typeface="Aparajita" pitchFamily="18" charset="0"/>
              </a:rPr>
              <a:t>(</a:t>
            </a:r>
            <a:r>
              <a:rPr lang="hi-IN" sz="2000" dirty="0" smtClean="0">
                <a:latin typeface="Aparajita" pitchFamily="18" charset="0"/>
                <a:cs typeface="Aparajita" pitchFamily="18" charset="0"/>
              </a:rPr>
              <a:t>स्वयं को सटीक, वैज्ञानिक और बौद्धिक के रूप में देखता है</a:t>
            </a:r>
            <a:r>
              <a:rPr lang="hi-IN" sz="2000" dirty="0" smtClean="0">
                <a:latin typeface="Aparajita" pitchFamily="18" charset="0"/>
                <a:cs typeface="Aparajita" pitchFamily="18" charset="0"/>
              </a:rPr>
              <a:t>)</a:t>
            </a:r>
            <a:endParaRPr lang="en-US" sz="2000" dirty="0" smtClean="0">
              <a:latin typeface="Aparajita" pitchFamily="18" charset="0"/>
              <a:cs typeface="Aparajita" pitchFamily="18" charset="0"/>
            </a:endParaRPr>
          </a:p>
          <a:p>
            <a:pPr>
              <a:buFont typeface="Wingdings" pitchFamily="2" charset="2"/>
              <a:buChar char="v"/>
            </a:pPr>
            <a:endParaRPr lang="en-US" dirty="0" smtClean="0"/>
          </a:p>
        </p:txBody>
      </p:sp>
      <p:pic>
        <p:nvPicPr>
          <p:cNvPr id="5" name="Picture 4" descr="investigationsu.jpg"/>
          <p:cNvPicPr>
            <a:picLocks noChangeAspect="1"/>
          </p:cNvPicPr>
          <p:nvPr/>
        </p:nvPicPr>
        <p:blipFill>
          <a:blip r:embed="rId2" cstate="print"/>
          <a:stretch>
            <a:fillRect/>
          </a:stretch>
        </p:blipFill>
        <p:spPr>
          <a:xfrm>
            <a:off x="4800600" y="3200400"/>
            <a:ext cx="3733800" cy="3352800"/>
          </a:xfrm>
          <a:prstGeom prst="rect">
            <a:avLst/>
          </a:prstGeom>
        </p:spPr>
      </p:pic>
      <p:pic>
        <p:nvPicPr>
          <p:cNvPr id="6" name="Picture 5" descr="images.jpg"/>
          <p:cNvPicPr>
            <a:picLocks noChangeAspect="1"/>
          </p:cNvPicPr>
          <p:nvPr/>
        </p:nvPicPr>
        <p:blipFill>
          <a:blip r:embed="rId3" cstate="print"/>
          <a:stretch>
            <a:fillRect/>
          </a:stretch>
        </p:blipFill>
        <p:spPr>
          <a:xfrm>
            <a:off x="1447800" y="3810000"/>
            <a:ext cx="2600325" cy="28384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lide_6.jpg"/>
          <p:cNvPicPr>
            <a:picLocks noGrp="1" noChangeAspect="1"/>
          </p:cNvPicPr>
          <p:nvPr>
            <p:ph idx="1"/>
          </p:nvPr>
        </p:nvPicPr>
        <p:blipFill>
          <a:blip r:embed="rId2" cstate="print"/>
          <a:stretch>
            <a:fillRect/>
          </a:stretch>
        </p:blipFill>
        <p:spPr>
          <a:xfrm>
            <a:off x="1219200" y="381000"/>
            <a:ext cx="7467600" cy="6096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4648200" cy="1143000"/>
          </a:xfrm>
        </p:spPr>
        <p:txBody>
          <a:bodyPr/>
          <a:lstStyle/>
          <a:p>
            <a:r>
              <a:rPr lang="en-US" dirty="0" smtClean="0"/>
              <a:t>Artistic</a:t>
            </a:r>
            <a:endParaRPr lang="en-US" dirty="0"/>
          </a:p>
        </p:txBody>
      </p:sp>
      <p:sp>
        <p:nvSpPr>
          <p:cNvPr id="3" name="Content Placeholder 2"/>
          <p:cNvSpPr>
            <a:spLocks noGrp="1"/>
          </p:cNvSpPr>
          <p:nvPr>
            <p:ph idx="1"/>
          </p:nvPr>
        </p:nvSpPr>
        <p:spPr>
          <a:xfrm>
            <a:off x="1219200" y="1295400"/>
            <a:ext cx="7498080" cy="3048000"/>
          </a:xfrm>
        </p:spPr>
        <p:txBody>
          <a:bodyPr>
            <a:normAutofit/>
          </a:bodyPr>
          <a:lstStyle/>
          <a:p>
            <a:pPr>
              <a:buFont typeface="Wingdings" pitchFamily="2" charset="2"/>
              <a:buChar char="v"/>
            </a:pPr>
            <a:r>
              <a:rPr lang="en-US" dirty="0" smtClean="0"/>
              <a:t> </a:t>
            </a:r>
            <a:r>
              <a:rPr lang="en-US" sz="2400" dirty="0" smtClean="0"/>
              <a:t>Has good artistic abilities -- in creative writing, drama, crafts, music, or </a:t>
            </a:r>
            <a:r>
              <a:rPr lang="en-US" sz="2400" dirty="0" smtClean="0"/>
              <a:t>art </a:t>
            </a:r>
            <a:r>
              <a:rPr lang="en-US" sz="2000" dirty="0" smtClean="0">
                <a:latin typeface="Aparajita" pitchFamily="18" charset="0"/>
                <a:cs typeface="Aparajita" pitchFamily="18" charset="0"/>
              </a:rPr>
              <a:t>(</a:t>
            </a:r>
            <a:r>
              <a:rPr lang="hi-IN" sz="2000" dirty="0" smtClean="0">
                <a:latin typeface="Aparajita" pitchFamily="18" charset="0"/>
                <a:cs typeface="Aparajita" pitchFamily="18" charset="0"/>
              </a:rPr>
              <a:t>अच्छी कलात्मक क्षमताएँ हैं - रचनात्मक लेखन, नाटक, शिल्प, संगीत या कला में</a:t>
            </a:r>
            <a:r>
              <a:rPr lang="en-US" sz="20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v"/>
            </a:pPr>
            <a:r>
              <a:rPr lang="en-US" sz="2400" dirty="0" smtClean="0"/>
              <a:t> Sees self as expressive, original, and independent</a:t>
            </a:r>
            <a:r>
              <a:rPr lang="en-US" sz="2400" dirty="0" smtClean="0"/>
              <a:t>. </a:t>
            </a:r>
            <a:r>
              <a:rPr lang="en-US" sz="2000" dirty="0" smtClean="0">
                <a:latin typeface="Aparajita" pitchFamily="18" charset="0"/>
                <a:cs typeface="Aparajita" pitchFamily="18" charset="0"/>
              </a:rPr>
              <a:t>(</a:t>
            </a:r>
            <a:r>
              <a:rPr lang="hi-IN" sz="2000" dirty="0" smtClean="0">
                <a:latin typeface="Aparajita" pitchFamily="18" charset="0"/>
                <a:cs typeface="Aparajita" pitchFamily="18" charset="0"/>
              </a:rPr>
              <a:t>स्वयं को अभिव्यंजक, मूल और स्वतंत्र के रूप में देखता है</a:t>
            </a:r>
            <a:r>
              <a:rPr lang="en-US" sz="20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a:p>
        </p:txBody>
      </p:sp>
      <p:pic>
        <p:nvPicPr>
          <p:cNvPr id="4" name="Picture 3" descr="31310714-multi-ethnic-group-of-people-planning-ideas.jpg"/>
          <p:cNvPicPr>
            <a:picLocks noChangeAspect="1"/>
          </p:cNvPicPr>
          <p:nvPr/>
        </p:nvPicPr>
        <p:blipFill>
          <a:blip r:embed="rId2" cstate="print"/>
          <a:stretch>
            <a:fillRect/>
          </a:stretch>
        </p:blipFill>
        <p:spPr>
          <a:xfrm>
            <a:off x="1371600" y="3886200"/>
            <a:ext cx="5410200" cy="2743200"/>
          </a:xfrm>
          <a:prstGeom prst="rect">
            <a:avLst/>
          </a:prstGeom>
        </p:spPr>
      </p:pic>
      <p:pic>
        <p:nvPicPr>
          <p:cNvPr id="5" name="Picture 4" descr="download.png"/>
          <p:cNvPicPr>
            <a:picLocks noChangeAspect="1"/>
          </p:cNvPicPr>
          <p:nvPr/>
        </p:nvPicPr>
        <p:blipFill>
          <a:blip r:embed="rId3" cstate="print"/>
          <a:stretch>
            <a:fillRect/>
          </a:stretch>
        </p:blipFill>
        <p:spPr>
          <a:xfrm>
            <a:off x="6858000" y="4495800"/>
            <a:ext cx="2071484" cy="1828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lide_8.jpg"/>
          <p:cNvPicPr>
            <a:picLocks noGrp="1" noChangeAspect="1"/>
          </p:cNvPicPr>
          <p:nvPr>
            <p:ph idx="1"/>
          </p:nvPr>
        </p:nvPicPr>
        <p:blipFill>
          <a:blip r:embed="rId2" cstate="print"/>
          <a:stretch>
            <a:fillRect/>
          </a:stretch>
        </p:blipFill>
        <p:spPr>
          <a:xfrm>
            <a:off x="1295400" y="381000"/>
            <a:ext cx="7391400" cy="61722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Social</a:t>
            </a:r>
            <a:r>
              <a:rPr lang="en-US" dirty="0" smtClean="0"/>
              <a:t/>
            </a:r>
            <a:br>
              <a:rPr lang="en-US" dirty="0" smtClean="0"/>
            </a:br>
            <a:endParaRPr lang="en-US" dirty="0"/>
          </a:p>
        </p:txBody>
      </p:sp>
      <p:sp>
        <p:nvSpPr>
          <p:cNvPr id="3" name="Content Placeholder 2"/>
          <p:cNvSpPr>
            <a:spLocks noGrp="1"/>
          </p:cNvSpPr>
          <p:nvPr>
            <p:ph idx="1"/>
          </p:nvPr>
        </p:nvSpPr>
        <p:spPr>
          <a:xfrm>
            <a:off x="1219200" y="1143000"/>
            <a:ext cx="7498080" cy="2286000"/>
          </a:xfrm>
        </p:spPr>
        <p:txBody>
          <a:bodyPr>
            <a:normAutofit/>
          </a:bodyPr>
          <a:lstStyle/>
          <a:p>
            <a:pPr marL="596646" indent="-514350">
              <a:buFont typeface="Wingdings" pitchFamily="2" charset="2"/>
              <a:buChar char="v"/>
            </a:pPr>
            <a:r>
              <a:rPr lang="en-US" sz="2400" dirty="0" smtClean="0"/>
              <a:t> Is good at teaching, counseling, nursing, or giving </a:t>
            </a:r>
            <a:r>
              <a:rPr lang="en-US" sz="2400" dirty="0" smtClean="0"/>
              <a:t>information</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शिक्षण, परामर्श, नर्सिंग, या जानकारी देने में अच्छा </a:t>
            </a:r>
            <a:r>
              <a:rPr lang="hi-IN" sz="2400" dirty="0" smtClean="0">
                <a:latin typeface="Aparajita" pitchFamily="18" charset="0"/>
                <a:cs typeface="Aparajita" pitchFamily="18" charset="0"/>
              </a:rPr>
              <a:t>है</a:t>
            </a:r>
            <a:r>
              <a:rPr lang="en-US" sz="24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marL="596646" indent="-514350">
              <a:buFont typeface="Wingdings" pitchFamily="2" charset="2"/>
              <a:buChar char="v"/>
            </a:pPr>
            <a:r>
              <a:rPr lang="en-US" sz="2400" dirty="0" smtClean="0"/>
              <a:t>Sees self as helpful, friendly, and </a:t>
            </a:r>
            <a:r>
              <a:rPr lang="en-US" sz="2400" dirty="0" smtClean="0"/>
              <a:t>trustworthy</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स्वयं को सहायक, मित्रवत और भरोसेमंद के रूप में देखता है</a:t>
            </a:r>
            <a:r>
              <a:rPr lang="en-US" sz="24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marL="596646" indent="-514350">
              <a:buFont typeface="Wingdings" pitchFamily="2" charset="2"/>
              <a:buChar char="v"/>
            </a:pPr>
            <a:endParaRPr lang="en-US" dirty="0"/>
          </a:p>
        </p:txBody>
      </p:sp>
      <p:pic>
        <p:nvPicPr>
          <p:cNvPr id="4" name="Picture 3" descr="images (2).png"/>
          <p:cNvPicPr>
            <a:picLocks noChangeAspect="1"/>
          </p:cNvPicPr>
          <p:nvPr/>
        </p:nvPicPr>
        <p:blipFill>
          <a:blip r:embed="rId2" cstate="print"/>
          <a:stretch>
            <a:fillRect/>
          </a:stretch>
        </p:blipFill>
        <p:spPr>
          <a:xfrm>
            <a:off x="1295400" y="3657600"/>
            <a:ext cx="7239000" cy="2057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lide_8 (1).jpg"/>
          <p:cNvPicPr>
            <a:picLocks noGrp="1" noChangeAspect="1"/>
          </p:cNvPicPr>
          <p:nvPr>
            <p:ph idx="1"/>
          </p:nvPr>
        </p:nvPicPr>
        <p:blipFill>
          <a:blip r:embed="rId2" cstate="print"/>
          <a:stretch>
            <a:fillRect/>
          </a:stretch>
        </p:blipFill>
        <p:spPr>
          <a:xfrm>
            <a:off x="1143000" y="228600"/>
            <a:ext cx="7620000" cy="63246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Enterprising</a:t>
            </a:r>
            <a:r>
              <a:rPr lang="en-US" dirty="0" smtClean="0"/>
              <a:t/>
            </a:r>
            <a:br>
              <a:rPr lang="en-US" dirty="0" smtClean="0"/>
            </a:br>
            <a:endParaRPr lang="en-US" dirty="0"/>
          </a:p>
        </p:txBody>
      </p:sp>
      <p:sp>
        <p:nvSpPr>
          <p:cNvPr id="3" name="Content Placeholder 2"/>
          <p:cNvSpPr>
            <a:spLocks noGrp="1"/>
          </p:cNvSpPr>
          <p:nvPr>
            <p:ph idx="1"/>
          </p:nvPr>
        </p:nvSpPr>
        <p:spPr>
          <a:xfrm>
            <a:off x="990600" y="1143000"/>
            <a:ext cx="7802880" cy="2971800"/>
          </a:xfrm>
        </p:spPr>
        <p:txBody>
          <a:bodyPr>
            <a:normAutofit/>
          </a:bodyPr>
          <a:lstStyle/>
          <a:p>
            <a:pPr>
              <a:buFont typeface="Wingdings" pitchFamily="2" charset="2"/>
              <a:buChar char="v"/>
            </a:pPr>
            <a:r>
              <a:rPr lang="en-US" dirty="0" smtClean="0"/>
              <a:t> </a:t>
            </a:r>
            <a:r>
              <a:rPr lang="en-US" sz="2400" dirty="0" smtClean="0"/>
              <a:t>Is good at leading people and selling things or </a:t>
            </a:r>
            <a:r>
              <a:rPr lang="en-US" sz="2400" dirty="0" smtClean="0"/>
              <a:t>ideas</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लोगों का नेतृत्व करने और चीजों या विचारों को बेचने में अच्छा है</a:t>
            </a:r>
            <a:r>
              <a:rPr lang="en-US" sz="24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v"/>
            </a:pPr>
            <a:r>
              <a:rPr lang="en-US" sz="2400" dirty="0" smtClean="0"/>
              <a:t>Values success in politics, leadership, or business</a:t>
            </a:r>
            <a:r>
              <a:rPr lang="en-US" sz="2400" dirty="0" smtClean="0"/>
              <a:t>.</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राजनीति, नेतृत्व या व्यवसाय में सफलता को महत्व देता है</a:t>
            </a:r>
            <a:r>
              <a:rPr lang="en-US" sz="24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v"/>
            </a:pPr>
            <a:r>
              <a:rPr lang="en-US" sz="2400" dirty="0" smtClean="0"/>
              <a:t>Sees self as energetic, ambitious, and sociable</a:t>
            </a:r>
            <a:r>
              <a:rPr lang="en-US" sz="2400" dirty="0" smtClean="0"/>
              <a:t>.</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स्वयं को ऊर्जावान, महत्वाकांक्षी और मिलनसार के रूप में देखता है</a:t>
            </a:r>
            <a:r>
              <a:rPr lang="en-US" sz="2400" dirty="0" smtClean="0"/>
              <a:t>)</a:t>
            </a:r>
            <a:endParaRPr lang="en-US" sz="2400" dirty="0" smtClean="0"/>
          </a:p>
          <a:p>
            <a:pPr>
              <a:buFont typeface="Wingdings" pitchFamily="2" charset="2"/>
              <a:buChar char="v"/>
            </a:pPr>
            <a:endParaRPr lang="en-US" dirty="0" smtClean="0"/>
          </a:p>
          <a:p>
            <a:pPr>
              <a:buFont typeface="Wingdings" pitchFamily="2" charset="2"/>
              <a:buChar char="v"/>
            </a:pPr>
            <a:endParaRPr lang="en-US" dirty="0"/>
          </a:p>
        </p:txBody>
      </p:sp>
      <p:pic>
        <p:nvPicPr>
          <p:cNvPr id="5" name="Picture 4" descr="images (3).jpg"/>
          <p:cNvPicPr>
            <a:picLocks noChangeAspect="1"/>
          </p:cNvPicPr>
          <p:nvPr/>
        </p:nvPicPr>
        <p:blipFill>
          <a:blip r:embed="rId2" cstate="print"/>
          <a:stretch>
            <a:fillRect/>
          </a:stretch>
        </p:blipFill>
        <p:spPr>
          <a:xfrm>
            <a:off x="1295400" y="4343400"/>
            <a:ext cx="7315200" cy="2209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6600" b="1" dirty="0"/>
              <a:t>E</a:t>
            </a:r>
            <a:r>
              <a:rPr lang="en-US" u="sng" dirty="0"/>
              <a:t>nterprising</a:t>
            </a:r>
          </a:p>
        </p:txBody>
      </p:sp>
      <p:sp>
        <p:nvSpPr>
          <p:cNvPr id="13315" name="Rectangle 3"/>
          <p:cNvSpPr>
            <a:spLocks noGrp="1" noChangeArrowheads="1"/>
          </p:cNvSpPr>
          <p:nvPr>
            <p:ph type="body" sz="half" idx="1"/>
          </p:nvPr>
        </p:nvSpPr>
        <p:spPr/>
        <p:txBody>
          <a:bodyPr/>
          <a:lstStyle/>
          <a:p>
            <a:pPr algn="ctr"/>
            <a:r>
              <a:rPr lang="en-US" dirty="0"/>
              <a:t>Someone who is a... </a:t>
            </a:r>
            <a:r>
              <a:rPr lang="en-US" sz="4800" b="1" dirty="0"/>
              <a:t>Persuader</a:t>
            </a:r>
          </a:p>
          <a:p>
            <a:pPr algn="ctr"/>
            <a:endParaRPr lang="en-US" sz="4800" b="1" dirty="0"/>
          </a:p>
          <a:p>
            <a:pPr algn="ctr">
              <a:buFontTx/>
              <a:buNone/>
            </a:pPr>
            <a:endParaRPr lang="en-US" dirty="0"/>
          </a:p>
          <a:p>
            <a:pPr algn="ctr">
              <a:buFontTx/>
              <a:buNone/>
            </a:pPr>
            <a:endParaRPr lang="en-US" sz="4800" b="1" dirty="0"/>
          </a:p>
        </p:txBody>
      </p:sp>
      <p:sp>
        <p:nvSpPr>
          <p:cNvPr id="13316" name="Rectangle 4"/>
          <p:cNvSpPr>
            <a:spLocks noGrp="1" noChangeArrowheads="1"/>
          </p:cNvSpPr>
          <p:nvPr>
            <p:ph type="body" sz="half" idx="2"/>
          </p:nvPr>
        </p:nvSpPr>
        <p:spPr/>
        <p:txBody>
          <a:bodyPr/>
          <a:lstStyle/>
          <a:p>
            <a:r>
              <a:rPr lang="en-US" dirty="0"/>
              <a:t>Leader</a:t>
            </a:r>
          </a:p>
          <a:p>
            <a:r>
              <a:rPr lang="en-US" dirty="0"/>
              <a:t>Hard-working</a:t>
            </a:r>
          </a:p>
          <a:p>
            <a:r>
              <a:rPr lang="en-US" dirty="0"/>
              <a:t>Likes to:</a:t>
            </a:r>
          </a:p>
          <a:p>
            <a:pPr lvl="1"/>
            <a:r>
              <a:rPr lang="en-US" dirty="0"/>
              <a:t> Take risks</a:t>
            </a:r>
          </a:p>
          <a:p>
            <a:pPr lvl="1"/>
            <a:r>
              <a:rPr lang="en-US" dirty="0"/>
              <a:t>Talk to people</a:t>
            </a:r>
          </a:p>
          <a:p>
            <a:pPr lvl="1"/>
            <a:r>
              <a:rPr lang="en-US" dirty="0"/>
              <a:t>Being promoted/ successful</a:t>
            </a:r>
          </a:p>
        </p:txBody>
      </p:sp>
      <p:pic>
        <p:nvPicPr>
          <p:cNvPr id="13317" name="Picture 5"/>
          <p:cNvPicPr>
            <a:picLocks noChangeAspect="1" noChangeArrowheads="1"/>
          </p:cNvPicPr>
          <p:nvPr/>
        </p:nvPicPr>
        <p:blipFill>
          <a:blip r:embed="rId3" cstate="print"/>
          <a:srcRect/>
          <a:stretch>
            <a:fillRect/>
          </a:stretch>
        </p:blipFill>
        <p:spPr bwMode="auto">
          <a:xfrm>
            <a:off x="2438400" y="3124200"/>
            <a:ext cx="1657350" cy="18240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 calcmode="lin" valueType="num">
                                      <p:cBhvr additive="base">
                                        <p:cTn id="7" dur="500" fill="hold"/>
                                        <p:tgtEl>
                                          <p:spTgt spid="133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6">
                                            <p:txEl>
                                              <p:pRg st="1" end="1"/>
                                            </p:txEl>
                                          </p:spTgt>
                                        </p:tgtEl>
                                        <p:attrNameLst>
                                          <p:attrName>style.visibility</p:attrName>
                                        </p:attrNameLst>
                                      </p:cBhvr>
                                      <p:to>
                                        <p:strVal val="visible"/>
                                      </p:to>
                                    </p:set>
                                    <p:anim calcmode="lin" valueType="num">
                                      <p:cBhvr additive="base">
                                        <p:cTn id="13" dur="5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6">
                                            <p:txEl>
                                              <p:pRg st="2" end="2"/>
                                            </p:txEl>
                                          </p:spTgt>
                                        </p:tgtEl>
                                        <p:attrNameLst>
                                          <p:attrName>style.visibility</p:attrName>
                                        </p:attrNameLst>
                                      </p:cBhvr>
                                      <p:to>
                                        <p:strVal val="visible"/>
                                      </p:to>
                                    </p:set>
                                    <p:anim calcmode="lin" valueType="num">
                                      <p:cBhvr additive="base">
                                        <p:cTn id="19"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6">
                                            <p:txEl>
                                              <p:pRg st="3" end="3"/>
                                            </p:txEl>
                                          </p:spTgt>
                                        </p:tgtEl>
                                        <p:attrNameLst>
                                          <p:attrName>style.visibility</p:attrName>
                                        </p:attrNameLst>
                                      </p:cBhvr>
                                      <p:to>
                                        <p:strVal val="visible"/>
                                      </p:to>
                                    </p:set>
                                    <p:anim calcmode="lin" valueType="num">
                                      <p:cBhvr additive="base">
                                        <p:cTn id="23" dur="5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6">
                                            <p:txEl>
                                              <p:pRg st="4" end="4"/>
                                            </p:txEl>
                                          </p:spTgt>
                                        </p:tgtEl>
                                        <p:attrNameLst>
                                          <p:attrName>style.visibility</p:attrName>
                                        </p:attrNameLst>
                                      </p:cBhvr>
                                      <p:to>
                                        <p:strVal val="visible"/>
                                      </p:to>
                                    </p:set>
                                    <p:anim calcmode="lin" valueType="num">
                                      <p:cBhvr additive="base">
                                        <p:cTn id="27" dur="5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16">
                                            <p:txEl>
                                              <p:pRg st="5" end="5"/>
                                            </p:txEl>
                                          </p:spTgt>
                                        </p:tgtEl>
                                        <p:attrNameLst>
                                          <p:attrName>style.visibility</p:attrName>
                                        </p:attrNameLst>
                                      </p:cBhvr>
                                      <p:to>
                                        <p:strVal val="visible"/>
                                      </p:to>
                                    </p:set>
                                    <p:anim calcmode="lin" valueType="num">
                                      <p:cBhvr additive="base">
                                        <p:cTn id="31" dur="500" fill="hold"/>
                                        <p:tgtEl>
                                          <p:spTgt spid="1331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0"/>
            <a:ext cx="7696200" cy="914400"/>
          </a:xfrm>
        </p:spPr>
        <p:txBody>
          <a:bodyPr>
            <a:normAutofit/>
          </a:bodyPr>
          <a:lstStyle/>
          <a:p>
            <a:r>
              <a:rPr lang="en-US" sz="4000" b="1" dirty="0" smtClean="0">
                <a:solidFill>
                  <a:schemeClr val="tx1"/>
                </a:solidFill>
                <a:latin typeface="Times New Roman" pitchFamily="18" charset="0"/>
                <a:cs typeface="Times New Roman" pitchFamily="18" charset="0"/>
              </a:rPr>
              <a:t>    MEANING OF CAREER</a:t>
            </a:r>
            <a:endParaRPr lang="en-US" sz="40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990600" y="1447800"/>
            <a:ext cx="8001000" cy="4876800"/>
          </a:xfrm>
        </p:spPr>
        <p:txBody>
          <a:bodyPr>
            <a:noAutofit/>
          </a:bodyPr>
          <a:lstStyle/>
          <a:p>
            <a:pPr>
              <a:buFont typeface="Wingdings" pitchFamily="2" charset="2"/>
              <a:buChar char="Ø"/>
            </a:pPr>
            <a:r>
              <a:rPr lang="en-US" sz="2200" dirty="0" smtClean="0">
                <a:solidFill>
                  <a:schemeClr val="tx1"/>
                </a:solidFill>
                <a:latin typeface="Times New Roman" pitchFamily="18" charset="0"/>
                <a:cs typeface="Times New Roman" pitchFamily="18" charset="0"/>
              </a:rPr>
              <a:t>Career is a sequence of attitudes and behaviors associated with the series of job and work related activities over a person’s lifetime</a:t>
            </a:r>
            <a:r>
              <a:rPr lang="en-US" sz="2200" dirty="0" smtClean="0">
                <a:solidFill>
                  <a:schemeClr val="tx1"/>
                </a:solidFill>
                <a:latin typeface="Times New Roman" pitchFamily="18" charset="0"/>
                <a:cs typeface="Times New Roman" pitchFamily="18" charset="0"/>
              </a:rPr>
              <a:t>.</a:t>
            </a:r>
            <a:r>
              <a:rPr lang="en-US" sz="2000" dirty="0" smtClean="0">
                <a:solidFill>
                  <a:schemeClr val="tx1"/>
                </a:solidFill>
                <a:latin typeface="Aparajita" pitchFamily="18" charset="0"/>
                <a:cs typeface="Aparajita" pitchFamily="18" charset="0"/>
              </a:rPr>
              <a:t>(</a:t>
            </a:r>
            <a:r>
              <a:rPr lang="hi-IN" sz="2000" dirty="0" smtClean="0">
                <a:latin typeface="Aparajita" pitchFamily="18" charset="0"/>
                <a:cs typeface="Aparajita" pitchFamily="18" charset="0"/>
              </a:rPr>
              <a:t>कैरियर एक व्यक्ति के जीवन काल में नौकरी और काम से संबंधित गतिविधियों की श्रृंखला से जुड़े दृष्टिकोण और व्यवहार का एक क्रम है</a:t>
            </a:r>
            <a:r>
              <a:rPr lang="en-US" sz="2000" dirty="0" smtClean="0">
                <a:solidFill>
                  <a:schemeClr val="tx1"/>
                </a:solidFill>
                <a:latin typeface="Aparajita" pitchFamily="18" charset="0"/>
                <a:cs typeface="Aparajita" pitchFamily="18" charset="0"/>
              </a:rPr>
              <a:t>)</a:t>
            </a:r>
            <a:endParaRPr lang="en-US" sz="2200" dirty="0" smtClean="0">
              <a:solidFill>
                <a:schemeClr val="tx1"/>
              </a:solidFill>
              <a:latin typeface="Aparajita" pitchFamily="18" charset="0"/>
              <a:cs typeface="Aparajita" pitchFamily="18" charset="0"/>
            </a:endParaRPr>
          </a:p>
          <a:p>
            <a:endParaRPr lang="en-US" sz="2200" dirty="0" smtClean="0">
              <a:solidFill>
                <a:schemeClr val="tx1"/>
              </a:solidFill>
              <a:latin typeface="Times New Roman" pitchFamily="18" charset="0"/>
              <a:cs typeface="Times New Roman" pitchFamily="18" charset="0"/>
            </a:endParaRPr>
          </a:p>
          <a:p>
            <a:pPr>
              <a:buFont typeface="Wingdings" pitchFamily="2" charset="2"/>
              <a:buChar char="Ø"/>
            </a:pPr>
            <a:r>
              <a:rPr lang="en-US" sz="2200" dirty="0" smtClean="0">
                <a:solidFill>
                  <a:schemeClr val="tx1"/>
                </a:solidFill>
                <a:latin typeface="Times New Roman" pitchFamily="18" charset="0"/>
                <a:cs typeface="Times New Roman" pitchFamily="18" charset="0"/>
              </a:rPr>
              <a:t>A </a:t>
            </a:r>
            <a:r>
              <a:rPr lang="en-US" sz="2200" dirty="0">
                <a:solidFill>
                  <a:schemeClr val="tx1"/>
                </a:solidFill>
                <a:latin typeface="Times New Roman" pitchFamily="18" charset="0"/>
                <a:cs typeface="Times New Roman" pitchFamily="18" charset="0"/>
              </a:rPr>
              <a:t>career includes all the roles you undertake throughout your life - education, training, paid and unpaid work, family, volunteer work, leisure activities and more</a:t>
            </a:r>
            <a:r>
              <a:rPr lang="en-US" sz="2200" dirty="0" smtClean="0">
                <a:solidFill>
                  <a:schemeClr val="tx1"/>
                </a:solidFill>
                <a:latin typeface="Times New Roman" pitchFamily="18" charset="0"/>
                <a:cs typeface="Times New Roman" pitchFamily="18" charset="0"/>
              </a:rPr>
              <a:t>.</a:t>
            </a:r>
            <a:r>
              <a:rPr lang="en-US" sz="2000" dirty="0" smtClean="0">
                <a:solidFill>
                  <a:schemeClr val="tx1"/>
                </a:solidFill>
                <a:latin typeface="Aparajita" pitchFamily="18" charset="0"/>
                <a:cs typeface="Aparajita" pitchFamily="18" charset="0"/>
              </a:rPr>
              <a:t>(</a:t>
            </a:r>
            <a:r>
              <a:rPr lang="hi-IN" sz="2000" dirty="0" smtClean="0">
                <a:latin typeface="Aparajita" pitchFamily="18" charset="0"/>
                <a:cs typeface="Aparajita" pitchFamily="18" charset="0"/>
              </a:rPr>
              <a:t>एक </a:t>
            </a:r>
            <a:r>
              <a:rPr lang="hi-IN" sz="2000" dirty="0" smtClean="0">
                <a:latin typeface="Aparajita" pitchFamily="18" charset="0"/>
                <a:cs typeface="Aparajita" pitchFamily="18" charset="0"/>
              </a:rPr>
              <a:t>करियर में वे सभी भूमिकाएँ शामिल होती हैं जिन्हें आप अपने पूरे जीवन में निभाते हैं - शिक्षा, प्रशिक्षण, भुगतान और अवैतनिक कार्य, परिवार, स्वयंसेवी कार्य, अवकाश गतिविधियाँ और बहुत कुछ</a:t>
            </a:r>
            <a:r>
              <a:rPr lang="en-US" sz="2000" dirty="0" smtClean="0">
                <a:solidFill>
                  <a:schemeClr val="tx1"/>
                </a:solidFill>
                <a:latin typeface="Aparajita" pitchFamily="18" charset="0"/>
                <a:cs typeface="Aparajita" pitchFamily="18" charset="0"/>
              </a:rPr>
              <a:t>)</a:t>
            </a:r>
            <a:endParaRPr lang="en-US" sz="2200" dirty="0" smtClean="0">
              <a:solidFill>
                <a:schemeClr val="tx1"/>
              </a:solidFill>
              <a:latin typeface="Aparajita" pitchFamily="18" charset="0"/>
              <a:cs typeface="Aparajit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rredpeople2_4.jpg"/>
          <p:cNvPicPr>
            <a:picLocks noChangeAspect="1"/>
          </p:cNvPicPr>
          <p:nvPr/>
        </p:nvPicPr>
        <p:blipFill>
          <a:blip r:embed="rId2" cstate="print">
            <a:lum bright="19000"/>
          </a:blip>
          <a:stretch>
            <a:fillRect/>
          </a:stretch>
        </p:blipFill>
        <p:spPr>
          <a:xfrm>
            <a:off x="1371600" y="4343400"/>
            <a:ext cx="6781800" cy="2198370"/>
          </a:xfrm>
          <a:prstGeom prst="rect">
            <a:avLst/>
          </a:prstGeom>
          <a:blipFill>
            <a:blip r:embed="rId3" cstate="print">
              <a:alphaModFix amt="42000"/>
            </a:blip>
            <a:tile tx="0" ty="0" sx="100000" sy="100000" flip="none" algn="tl"/>
          </a:blipFill>
          <a:scene3d>
            <a:camera prst="orthographicFront"/>
            <a:lightRig rig="brightRoom" dir="t">
              <a:rot lat="0" lon="0" rev="0"/>
            </a:lightRig>
          </a:scene3d>
        </p:spPr>
      </p:pic>
      <p:sp>
        <p:nvSpPr>
          <p:cNvPr id="2" name="Title 1"/>
          <p:cNvSpPr>
            <a:spLocks noGrp="1"/>
          </p:cNvSpPr>
          <p:nvPr>
            <p:ph type="title"/>
          </p:nvPr>
        </p:nvSpPr>
        <p:spPr/>
        <p:txBody>
          <a:bodyPr>
            <a:normAutofit fontScale="90000"/>
          </a:bodyPr>
          <a:lstStyle/>
          <a:p>
            <a:r>
              <a:rPr lang="en-US" b="1" dirty="0" smtClean="0"/>
              <a:t>Conventional</a:t>
            </a:r>
            <a:r>
              <a:rPr lang="en-US" dirty="0" smtClean="0"/>
              <a:t/>
            </a:r>
            <a:br>
              <a:rPr lang="en-US" dirty="0" smtClean="0"/>
            </a:br>
            <a:endParaRPr lang="en-US" dirty="0"/>
          </a:p>
        </p:txBody>
      </p:sp>
      <p:sp>
        <p:nvSpPr>
          <p:cNvPr id="3" name="Content Placeholder 2"/>
          <p:cNvSpPr>
            <a:spLocks noGrp="1"/>
          </p:cNvSpPr>
          <p:nvPr>
            <p:ph idx="1"/>
          </p:nvPr>
        </p:nvSpPr>
        <p:spPr>
          <a:xfrm>
            <a:off x="1219200" y="1295400"/>
            <a:ext cx="7498080" cy="3124200"/>
          </a:xfrm>
        </p:spPr>
        <p:txBody>
          <a:bodyPr>
            <a:normAutofit/>
          </a:bodyPr>
          <a:lstStyle/>
          <a:p>
            <a:pPr>
              <a:buFont typeface="Wingdings" pitchFamily="2" charset="2"/>
              <a:buChar char="v"/>
            </a:pPr>
            <a:r>
              <a:rPr lang="en-US" sz="2400" dirty="0" smtClean="0"/>
              <a:t>Is </a:t>
            </a:r>
            <a:r>
              <a:rPr lang="en-US" sz="2400" dirty="0" smtClean="0"/>
              <a:t>good at working with written records and numbers in a </a:t>
            </a:r>
            <a:r>
              <a:rPr lang="en-US" sz="2400" dirty="0" smtClean="0"/>
              <a:t>systematic way</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लिखित रिकॉर्ड और संख्याओं के साथ व्यवस्थित तरीके से काम करने में अच्छा है</a:t>
            </a:r>
            <a:r>
              <a:rPr lang="en-US" sz="24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v"/>
            </a:pPr>
            <a:r>
              <a:rPr lang="en-US" sz="2400" dirty="0" smtClean="0"/>
              <a:t> Values success in business; and</a:t>
            </a:r>
          </a:p>
          <a:p>
            <a:pPr>
              <a:buFont typeface="Wingdings" pitchFamily="2" charset="2"/>
              <a:buChar char="v"/>
            </a:pPr>
            <a:r>
              <a:rPr lang="en-US" sz="2400" dirty="0" smtClean="0"/>
              <a:t> Sees self as orderly, and good at following a set </a:t>
            </a:r>
            <a:r>
              <a:rPr lang="en-US" sz="2400" dirty="0" smtClean="0"/>
              <a:t>plan</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स्वयं को अर्दली के रूप में देखता है, और एक निर्धारित योजना का पालन करने में अच्छा है</a:t>
            </a:r>
            <a:r>
              <a:rPr lang="en-US" sz="24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v"/>
            </a:pPr>
            <a:endParaRPr lang="en-US" dirty="0" smtClean="0"/>
          </a:p>
        </p:txBody>
      </p:sp>
      <p:pic>
        <p:nvPicPr>
          <p:cNvPr id="5" name="Picture 4" descr="download (1).png"/>
          <p:cNvPicPr>
            <a:picLocks noChangeAspect="1"/>
          </p:cNvPicPr>
          <p:nvPr/>
        </p:nvPicPr>
        <p:blipFill>
          <a:blip r:embed="rId4" cstate="print"/>
          <a:stretch>
            <a:fillRect/>
          </a:stretch>
        </p:blipFill>
        <p:spPr>
          <a:xfrm>
            <a:off x="0" y="0"/>
            <a:ext cx="1219199" cy="3657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6600" b="1" dirty="0"/>
              <a:t>C</a:t>
            </a:r>
            <a:r>
              <a:rPr lang="en-US" u="sng" dirty="0"/>
              <a:t>onventional</a:t>
            </a:r>
          </a:p>
        </p:txBody>
      </p:sp>
      <p:sp>
        <p:nvSpPr>
          <p:cNvPr id="15363" name="Rectangle 3"/>
          <p:cNvSpPr>
            <a:spLocks noGrp="1" noChangeArrowheads="1"/>
          </p:cNvSpPr>
          <p:nvPr>
            <p:ph type="body" sz="half" idx="1"/>
          </p:nvPr>
        </p:nvSpPr>
        <p:spPr/>
        <p:txBody>
          <a:bodyPr/>
          <a:lstStyle/>
          <a:p>
            <a:pPr algn="ctr"/>
            <a:r>
              <a:rPr lang="en-US" dirty="0"/>
              <a:t>Someone who is an... </a:t>
            </a:r>
            <a:r>
              <a:rPr lang="en-US" sz="4800" b="1" dirty="0"/>
              <a:t>Organizer</a:t>
            </a:r>
          </a:p>
          <a:p>
            <a:pPr algn="ctr"/>
            <a:endParaRPr lang="en-US" sz="4800" b="1" dirty="0"/>
          </a:p>
          <a:p>
            <a:pPr algn="ctr">
              <a:buFontTx/>
              <a:buNone/>
            </a:pPr>
            <a:endParaRPr lang="en-US" dirty="0"/>
          </a:p>
          <a:p>
            <a:pPr algn="ctr">
              <a:buFontTx/>
              <a:buNone/>
            </a:pPr>
            <a:endParaRPr lang="en-US" sz="4800" b="1" dirty="0"/>
          </a:p>
        </p:txBody>
      </p:sp>
      <p:sp>
        <p:nvSpPr>
          <p:cNvPr id="15364" name="Rectangle 4"/>
          <p:cNvSpPr>
            <a:spLocks noGrp="1" noChangeArrowheads="1"/>
          </p:cNvSpPr>
          <p:nvPr>
            <p:ph type="body" sz="half" idx="2"/>
          </p:nvPr>
        </p:nvSpPr>
        <p:spPr/>
        <p:txBody>
          <a:bodyPr/>
          <a:lstStyle/>
          <a:p>
            <a:r>
              <a:rPr lang="en-US" dirty="0"/>
              <a:t>Orderly</a:t>
            </a:r>
          </a:p>
          <a:p>
            <a:r>
              <a:rPr lang="en-US" dirty="0"/>
              <a:t>Dependable</a:t>
            </a:r>
          </a:p>
          <a:p>
            <a:r>
              <a:rPr lang="en-US" dirty="0"/>
              <a:t>Likes to:</a:t>
            </a:r>
          </a:p>
          <a:p>
            <a:pPr lvl="1"/>
            <a:r>
              <a:rPr lang="en-US" dirty="0"/>
              <a:t>Carry out orders</a:t>
            </a:r>
          </a:p>
          <a:p>
            <a:pPr lvl="1"/>
            <a:r>
              <a:rPr lang="en-US" dirty="0"/>
              <a:t>Deal w/facts</a:t>
            </a:r>
          </a:p>
          <a:p>
            <a:pPr lvl="1"/>
            <a:r>
              <a:rPr lang="en-US" dirty="0"/>
              <a:t>Ensure accuracy</a:t>
            </a:r>
          </a:p>
          <a:p>
            <a:pPr lvl="1"/>
            <a:r>
              <a:rPr lang="en-US" dirty="0"/>
              <a:t>Keeping details straight</a:t>
            </a:r>
          </a:p>
        </p:txBody>
      </p:sp>
      <p:pic>
        <p:nvPicPr>
          <p:cNvPr id="15366" name="Picture 6"/>
          <p:cNvPicPr>
            <a:picLocks noChangeAspect="1" noChangeArrowheads="1"/>
          </p:cNvPicPr>
          <p:nvPr/>
        </p:nvPicPr>
        <p:blipFill>
          <a:blip r:embed="rId3" cstate="print"/>
          <a:srcRect/>
          <a:stretch>
            <a:fillRect/>
          </a:stretch>
        </p:blipFill>
        <p:spPr bwMode="auto">
          <a:xfrm>
            <a:off x="1752600" y="3124200"/>
            <a:ext cx="1585913" cy="18557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4">
                                            <p:txEl>
                                              <p:pRg st="1" end="1"/>
                                            </p:txEl>
                                          </p:spTgt>
                                        </p:tgtEl>
                                        <p:attrNameLst>
                                          <p:attrName>style.visibility</p:attrName>
                                        </p:attrNameLst>
                                      </p:cBhvr>
                                      <p:to>
                                        <p:strVal val="visible"/>
                                      </p:to>
                                    </p:set>
                                    <p:anim calcmode="lin" valueType="num">
                                      <p:cBhvr additive="base">
                                        <p:cTn id="13"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4">
                                            <p:txEl>
                                              <p:pRg st="2" end="2"/>
                                            </p:txEl>
                                          </p:spTgt>
                                        </p:tgtEl>
                                        <p:attrNameLst>
                                          <p:attrName>style.visibility</p:attrName>
                                        </p:attrNameLst>
                                      </p:cBhvr>
                                      <p:to>
                                        <p:strVal val="visible"/>
                                      </p:to>
                                    </p:set>
                                    <p:anim calcmode="lin" valueType="num">
                                      <p:cBhvr additive="base">
                                        <p:cTn id="19" dur="5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4">
                                            <p:txEl>
                                              <p:pRg st="3" end="3"/>
                                            </p:txEl>
                                          </p:spTgt>
                                        </p:tgtEl>
                                        <p:attrNameLst>
                                          <p:attrName>style.visibility</p:attrName>
                                        </p:attrNameLst>
                                      </p:cBhvr>
                                      <p:to>
                                        <p:strVal val="visible"/>
                                      </p:to>
                                    </p:set>
                                    <p:anim calcmode="lin" valueType="num">
                                      <p:cBhvr additive="base">
                                        <p:cTn id="23"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4">
                                            <p:txEl>
                                              <p:pRg st="4" end="4"/>
                                            </p:txEl>
                                          </p:spTgt>
                                        </p:tgtEl>
                                        <p:attrNameLst>
                                          <p:attrName>style.visibility</p:attrName>
                                        </p:attrNameLst>
                                      </p:cBhvr>
                                      <p:to>
                                        <p:strVal val="visible"/>
                                      </p:to>
                                    </p:set>
                                    <p:anim calcmode="lin" valueType="num">
                                      <p:cBhvr additive="base">
                                        <p:cTn id="27" dur="500" fill="hold"/>
                                        <p:tgtEl>
                                          <p:spTgt spid="1536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64">
                                            <p:txEl>
                                              <p:pRg st="5" end="5"/>
                                            </p:txEl>
                                          </p:spTgt>
                                        </p:tgtEl>
                                        <p:attrNameLst>
                                          <p:attrName>style.visibility</p:attrName>
                                        </p:attrNameLst>
                                      </p:cBhvr>
                                      <p:to>
                                        <p:strVal val="visible"/>
                                      </p:to>
                                    </p:set>
                                    <p:anim calcmode="lin" valueType="num">
                                      <p:cBhvr additive="base">
                                        <p:cTn id="31" dur="500" fill="hold"/>
                                        <p:tgtEl>
                                          <p:spTgt spid="1536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364">
                                            <p:txEl>
                                              <p:pRg st="6" end="6"/>
                                            </p:txEl>
                                          </p:spTgt>
                                        </p:tgtEl>
                                        <p:attrNameLst>
                                          <p:attrName>style.visibility</p:attrName>
                                        </p:attrNameLst>
                                      </p:cBhvr>
                                      <p:to>
                                        <p:strVal val="visible"/>
                                      </p:to>
                                    </p:set>
                                    <p:anim calcmode="lin" valueType="num">
                                      <p:cBhvr additive="base">
                                        <p:cTn id="35" dur="500" fill="hold"/>
                                        <p:tgtEl>
                                          <p:spTgt spid="1536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iasec.png"/>
          <p:cNvPicPr>
            <a:picLocks noChangeAspect="1"/>
          </p:cNvPicPr>
          <p:nvPr/>
        </p:nvPicPr>
        <p:blipFill>
          <a:blip r:embed="rId2" cstate="print"/>
          <a:stretch>
            <a:fillRect/>
          </a:stretch>
        </p:blipFill>
        <p:spPr>
          <a:xfrm>
            <a:off x="1219200" y="228600"/>
            <a:ext cx="7620000" cy="6400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Ginzberg's</a:t>
            </a:r>
            <a:r>
              <a:rPr lang="en-US" b="1" dirty="0" smtClean="0"/>
              <a:t> Theory</a:t>
            </a:r>
            <a:br>
              <a:rPr lang="en-US" b="1" dirty="0" smtClean="0"/>
            </a:br>
            <a:endParaRPr lang="en-US" dirty="0"/>
          </a:p>
        </p:txBody>
      </p:sp>
      <p:sp>
        <p:nvSpPr>
          <p:cNvPr id="3" name="Content Placeholder 2"/>
          <p:cNvSpPr>
            <a:spLocks noGrp="1"/>
          </p:cNvSpPr>
          <p:nvPr>
            <p:ph idx="1"/>
          </p:nvPr>
        </p:nvSpPr>
        <p:spPr>
          <a:xfrm>
            <a:off x="990600" y="1143000"/>
            <a:ext cx="7943088" cy="5105400"/>
          </a:xfrm>
        </p:spPr>
        <p:txBody>
          <a:bodyPr>
            <a:normAutofit/>
          </a:bodyPr>
          <a:lstStyle/>
          <a:p>
            <a:r>
              <a:rPr lang="en-US" sz="2400" dirty="0" err="1" smtClean="0"/>
              <a:t>Ginzberg</a:t>
            </a:r>
            <a:r>
              <a:rPr lang="en-US" sz="2400" dirty="0" smtClean="0"/>
              <a:t>, Ginsburg, </a:t>
            </a:r>
            <a:r>
              <a:rPr lang="en-US" sz="2400" dirty="0" err="1" smtClean="0"/>
              <a:t>Axelrad</a:t>
            </a:r>
            <a:r>
              <a:rPr lang="en-US" sz="2400" dirty="0" smtClean="0"/>
              <a:t>, and </a:t>
            </a:r>
            <a:r>
              <a:rPr lang="en-US" sz="2400" dirty="0" err="1" smtClean="0"/>
              <a:t>Herma</a:t>
            </a:r>
            <a:r>
              <a:rPr lang="en-US" sz="2400" dirty="0" smtClean="0"/>
              <a:t> developed their theory of career choice and development on the premise that development of a career decision is done over time and is a holistic process. </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गिन्ज़बर्ग, जिन्सबर्ग, एक्सलराड और हेर्मा ने करियर विकल्प और विकास के अपने सिद्धांत को इस आधार पर विकसित किया कि करियर निर्णय का विकास समय के साथ किया जाता है और यह एक समग्र प्रक्रिया है।</a:t>
            </a:r>
            <a:r>
              <a:rPr lang="en-US" sz="2400" dirty="0" smtClean="0">
                <a:latin typeface="Aparajita" pitchFamily="18" charset="0"/>
                <a:cs typeface="Aparajita" pitchFamily="18" charset="0"/>
              </a:rPr>
              <a:t>)</a:t>
            </a:r>
            <a:endParaRPr lang="en-US" sz="2000" dirty="0" smtClean="0">
              <a:latin typeface="Aparajita" pitchFamily="18" charset="0"/>
              <a:cs typeface="Aparajita" pitchFamily="18" charset="0"/>
            </a:endParaRPr>
          </a:p>
          <a:p>
            <a:r>
              <a:rPr lang="en-US" sz="2400" dirty="0" smtClean="0"/>
              <a:t>theory was based on the rational and conscious action of an individual</a:t>
            </a:r>
            <a:r>
              <a:rPr lang="en-US" sz="2400" dirty="0" smtClean="0"/>
              <a:t>.</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सिद्धांत एक व्यक्ति की तर्कसंगत और सचेत कार्रवाई पर आधारित था</a:t>
            </a:r>
            <a:r>
              <a:rPr lang="en-US" sz="24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r>
              <a:rPr lang="en-US" sz="2400" dirty="0" smtClean="0"/>
              <a:t>Occupations are not chosen by chance but through lifelong stages that are irreversible</a:t>
            </a:r>
            <a:r>
              <a:rPr lang="en-US" sz="2400" dirty="0" smtClean="0"/>
              <a:t>.</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व्यवसायों </a:t>
            </a:r>
            <a:r>
              <a:rPr lang="hi-IN" sz="2400" dirty="0" smtClean="0">
                <a:latin typeface="Aparajita" pitchFamily="18" charset="0"/>
                <a:cs typeface="Aparajita" pitchFamily="18" charset="0"/>
              </a:rPr>
              <a:t>को संयोग से नहीं बल्कि आजीवन चरणों के माध्यम से चुना जाता है जो अपरिवर्तनीय हैं</a:t>
            </a:r>
            <a:r>
              <a:rPr lang="en-US" sz="2400" dirty="0" smtClean="0">
                <a:latin typeface="Aparajita" pitchFamily="18" charset="0"/>
                <a:cs typeface="Aparajita" pitchFamily="18" charset="0"/>
              </a:rPr>
              <a:t>)</a:t>
            </a:r>
            <a:endParaRPr lang="en-US" sz="2400" dirty="0">
              <a:latin typeface="Aparajita" pitchFamily="18" charset="0"/>
              <a:cs typeface="Aparajit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98080" cy="1143000"/>
          </a:xfrm>
        </p:spPr>
        <p:txBody>
          <a:bodyPr/>
          <a:lstStyle/>
          <a:p>
            <a:r>
              <a:rPr lang="en-US" dirty="0" smtClean="0"/>
              <a:t>T</a:t>
            </a:r>
            <a:r>
              <a:rPr lang="en-US" dirty="0" smtClean="0"/>
              <a:t>hree </a:t>
            </a:r>
            <a:r>
              <a:rPr lang="en-US" dirty="0" smtClean="0"/>
              <a:t>phases of theory:</a:t>
            </a:r>
            <a:endParaRPr lang="en-US" dirty="0"/>
          </a:p>
        </p:txBody>
      </p:sp>
      <p:sp>
        <p:nvSpPr>
          <p:cNvPr id="3" name="Content Placeholder 2"/>
          <p:cNvSpPr>
            <a:spLocks noGrp="1"/>
          </p:cNvSpPr>
          <p:nvPr>
            <p:ph idx="1"/>
          </p:nvPr>
        </p:nvSpPr>
        <p:spPr>
          <a:xfrm>
            <a:off x="990600" y="1219200"/>
            <a:ext cx="7924800" cy="5410200"/>
          </a:xfrm>
        </p:spPr>
        <p:txBody>
          <a:bodyPr>
            <a:normAutofit lnSpcReduction="10000"/>
          </a:bodyPr>
          <a:lstStyle/>
          <a:p>
            <a:pPr lvl="0"/>
            <a:r>
              <a:rPr lang="en-US" sz="2000" b="1" dirty="0" smtClean="0"/>
              <a:t>Fantasy (until about 11 years old)</a:t>
            </a:r>
            <a:r>
              <a:rPr lang="en-US" sz="2000" dirty="0" smtClean="0"/>
              <a:t> - in which children role play, pretend, and begin to think about careers they would like to do when they grow up. The children make arbitrary choices, which may not be based in reality. </a:t>
            </a:r>
            <a:r>
              <a:rPr lang="en-US" sz="2000" dirty="0" smtClean="0">
                <a:latin typeface="Aparajita" pitchFamily="18" charset="0"/>
                <a:cs typeface="Aparajita" pitchFamily="18" charset="0"/>
              </a:rPr>
              <a:t>(</a:t>
            </a:r>
            <a:r>
              <a:rPr lang="hi-IN" sz="2000" dirty="0" smtClean="0">
                <a:latin typeface="Aparajita" pitchFamily="18" charset="0"/>
                <a:cs typeface="Aparajita" pitchFamily="18" charset="0"/>
              </a:rPr>
              <a:t>जिसमें </a:t>
            </a:r>
            <a:r>
              <a:rPr lang="hi-IN" sz="2000" dirty="0" smtClean="0">
                <a:latin typeface="Aparajita" pitchFamily="18" charset="0"/>
                <a:cs typeface="Aparajita" pitchFamily="18" charset="0"/>
              </a:rPr>
              <a:t>बच्चे भूमिका निभाते हैं, दिखावा करते हैं और बड़े होने पर अपने करियर के बारे में सोचना शुरू करते हैं। बच्चे मनमाना चुनाव करते हैं, जो वास्तविकता पर आधारित नहीं हो सकता है।</a:t>
            </a:r>
            <a:r>
              <a:rPr lang="en-US" sz="2000" dirty="0" smtClean="0">
                <a:latin typeface="Aparajita" pitchFamily="18" charset="0"/>
                <a:cs typeface="Aparajita" pitchFamily="18" charset="0"/>
              </a:rPr>
              <a:t>)</a:t>
            </a:r>
          </a:p>
          <a:p>
            <a:pPr lvl="0"/>
            <a:r>
              <a:rPr lang="en-US" sz="2000" b="1" dirty="0" smtClean="0"/>
              <a:t>Tentative stage (11 to 17)</a:t>
            </a:r>
            <a:r>
              <a:rPr lang="en-US" sz="2000" dirty="0" smtClean="0"/>
              <a:t> - in which children begin to think about preliminary career choices as they become aware of their own interests, capacities, and values and their ability to change. Real-life experiences will influence choices. The individual will begin to realize things they like and things they dislike. </a:t>
            </a:r>
            <a:r>
              <a:rPr lang="en-US" sz="2000" dirty="0" smtClean="0">
                <a:latin typeface="Aparajita" pitchFamily="18" charset="0"/>
                <a:cs typeface="Aparajita" pitchFamily="18" charset="0"/>
              </a:rPr>
              <a:t>(</a:t>
            </a:r>
            <a:r>
              <a:rPr lang="hi-IN" sz="2000" dirty="0" smtClean="0">
                <a:latin typeface="Aparajita" pitchFamily="18" charset="0"/>
                <a:cs typeface="Aparajita" pitchFamily="18" charset="0"/>
              </a:rPr>
              <a:t>जिसमें बच्चे प्रारंभिक करियर विकल्पों के बारे में सोचना शुरू करते हैं क्योंकि वे अपनी रुचियों, क्षमताओं और मूल्यों और बदलने की उनकी क्षमता के बारे में जागरूक हो जाते हैं। वास्तविक जीवन के अनुभव विकल्पों को प्रभावित करेंगे। व्यक्ति उन चीजों को महसूस करना शुरू कर देगा जो उन्हें पसंद हैं और जो चीजें वे नापसंद करते हैं</a:t>
            </a:r>
            <a:r>
              <a:rPr lang="en-US" sz="2000" dirty="0" smtClean="0">
                <a:latin typeface="Aparajita" pitchFamily="18" charset="0"/>
                <a:cs typeface="Aparajita" pitchFamily="18" charset="0"/>
              </a:rPr>
              <a:t>)</a:t>
            </a:r>
          </a:p>
          <a:p>
            <a:pPr lvl="0"/>
            <a:r>
              <a:rPr lang="en-US" sz="2000" b="1" dirty="0" smtClean="0"/>
              <a:t>Realistic (17 through 24)</a:t>
            </a:r>
            <a:r>
              <a:rPr lang="en-US" sz="2000" dirty="0" smtClean="0"/>
              <a:t> - when children begin to choose and express interest in careers. </a:t>
            </a:r>
            <a:r>
              <a:rPr lang="en-US" sz="2000" dirty="0" smtClean="0">
                <a:latin typeface="Aparajita" pitchFamily="18" charset="0"/>
                <a:cs typeface="Aparajita" pitchFamily="18" charset="0"/>
              </a:rPr>
              <a:t>(</a:t>
            </a:r>
            <a:r>
              <a:rPr lang="hi-IN" sz="2000" dirty="0" smtClean="0">
                <a:latin typeface="Aparajita" pitchFamily="18" charset="0"/>
                <a:cs typeface="Aparajita" pitchFamily="18" charset="0"/>
              </a:rPr>
              <a:t>जब बच्चे करियर चुनने और रुचि व्यक्त करने लगते हैं।</a:t>
            </a:r>
            <a:r>
              <a:rPr lang="en-US" sz="2000" dirty="0" smtClean="0">
                <a:latin typeface="Aparajita" pitchFamily="18" charset="0"/>
                <a:cs typeface="Aparajita" pitchFamily="18" charset="0"/>
              </a:rPr>
              <a:t>)</a:t>
            </a:r>
          </a:p>
          <a:p>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Donald Super's developmental self-concept theory </a:t>
            </a:r>
            <a:endParaRPr lang="en-US" dirty="0"/>
          </a:p>
        </p:txBody>
      </p:sp>
      <p:sp>
        <p:nvSpPr>
          <p:cNvPr id="3" name="Content Placeholder 2"/>
          <p:cNvSpPr>
            <a:spLocks noGrp="1"/>
          </p:cNvSpPr>
          <p:nvPr>
            <p:ph idx="1"/>
          </p:nvPr>
        </p:nvSpPr>
        <p:spPr>
          <a:xfrm>
            <a:off x="1435608" y="1752600"/>
            <a:ext cx="7498080" cy="4495800"/>
          </a:xfrm>
        </p:spPr>
        <p:txBody>
          <a:bodyPr/>
          <a:lstStyle/>
          <a:p>
            <a:r>
              <a:rPr lang="en-US" dirty="0" smtClean="0"/>
              <a:t>He felt that as self-concept becomes more realistic and stable, so does our vocational choice. </a:t>
            </a:r>
          </a:p>
          <a:p>
            <a:r>
              <a:rPr lang="en-US" dirty="0" smtClean="0"/>
              <a:t>People choose those occupations that let them express their self-concept.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a:t>
            </a:r>
            <a:endParaRPr lang="en-US" dirty="0"/>
          </a:p>
        </p:txBody>
      </p:sp>
      <p:sp>
        <p:nvSpPr>
          <p:cNvPr id="3" name="Content Placeholder 2"/>
          <p:cNvSpPr>
            <a:spLocks noGrp="1"/>
          </p:cNvSpPr>
          <p:nvPr>
            <p:ph idx="1"/>
          </p:nvPr>
        </p:nvSpPr>
        <p:spPr>
          <a:xfrm>
            <a:off x="1435608" y="1219200"/>
            <a:ext cx="7498080" cy="5257800"/>
          </a:xfrm>
        </p:spPr>
        <p:txBody>
          <a:bodyPr>
            <a:normAutofit fontScale="92500" lnSpcReduction="20000"/>
          </a:bodyPr>
          <a:lstStyle/>
          <a:p>
            <a:pPr lvl="0"/>
            <a:r>
              <a:rPr lang="en-US" dirty="0" smtClean="0"/>
              <a:t>Growth (birth to mid-teens) - a time when experiences begin influencing our likes and dislikes </a:t>
            </a:r>
          </a:p>
          <a:p>
            <a:pPr lvl="0"/>
            <a:r>
              <a:rPr lang="en-US" dirty="0" smtClean="0"/>
              <a:t>Exploration (mid-teens to early 20s) - a time when the individual realizes they must make career decisions </a:t>
            </a:r>
          </a:p>
          <a:p>
            <a:pPr lvl="0"/>
            <a:r>
              <a:rPr lang="en-US" dirty="0" smtClean="0"/>
              <a:t>Establishment (mid-20s to mid-40s) - beginning actual work experiences </a:t>
            </a:r>
          </a:p>
          <a:p>
            <a:pPr lvl="0"/>
            <a:r>
              <a:rPr lang="en-US" dirty="0" smtClean="0"/>
              <a:t>Maintenance (40s to 60s) - the person tries to maintain or improve their situation </a:t>
            </a:r>
          </a:p>
          <a:p>
            <a:pPr lvl="0"/>
            <a:r>
              <a:rPr lang="en-US" dirty="0" smtClean="0"/>
              <a:t>Decline (late 60s through retirement) - getting ready for retirement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Krumboltz</a:t>
            </a:r>
            <a:r>
              <a:rPr lang="en-US" b="1" dirty="0" smtClean="0"/>
              <a:t>:</a:t>
            </a:r>
            <a:endParaRPr lang="en-US" dirty="0"/>
          </a:p>
        </p:txBody>
      </p:sp>
      <p:sp>
        <p:nvSpPr>
          <p:cNvPr id="3" name="Content Placeholder 2"/>
          <p:cNvSpPr>
            <a:spLocks noGrp="1"/>
          </p:cNvSpPr>
          <p:nvPr>
            <p:ph idx="1"/>
          </p:nvPr>
        </p:nvSpPr>
        <p:spPr/>
        <p:txBody>
          <a:bodyPr/>
          <a:lstStyle/>
          <a:p>
            <a:r>
              <a:rPr lang="en-US" dirty="0" err="1" smtClean="0"/>
              <a:t>Krumboltz’s</a:t>
            </a:r>
            <a:r>
              <a:rPr lang="en-US" dirty="0" smtClean="0"/>
              <a:t> (1979) theory of career development is grounded in social learning theory and in classical behaviorism. </a:t>
            </a:r>
          </a:p>
          <a:p>
            <a:r>
              <a:rPr lang="en-US" dirty="0" smtClean="0"/>
              <a:t>This theory incorporates many factors, each of which has a different impact on the person in his or her career decision making.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a:t>
            </a:r>
            <a:endParaRPr lang="en-US" dirty="0"/>
          </a:p>
        </p:txBody>
      </p:sp>
      <p:sp>
        <p:nvSpPr>
          <p:cNvPr id="3" name="Content Placeholder 2"/>
          <p:cNvSpPr>
            <a:spLocks noGrp="1"/>
          </p:cNvSpPr>
          <p:nvPr>
            <p:ph idx="1"/>
          </p:nvPr>
        </p:nvSpPr>
        <p:spPr/>
        <p:txBody>
          <a:bodyPr/>
          <a:lstStyle/>
          <a:p>
            <a:r>
              <a:rPr lang="en-US" b="1" dirty="0" smtClean="0"/>
              <a:t>genetic endowment</a:t>
            </a:r>
            <a:r>
              <a:rPr lang="en-US" dirty="0" smtClean="0"/>
              <a:t>:  Included in genetic endowment are set factors (sex, race, developmental disabilities), as well as those innate tal­ents that a person can choose to develop. </a:t>
            </a:r>
          </a:p>
          <a:p>
            <a:r>
              <a:rPr lang="en-US" b="1" dirty="0" smtClean="0"/>
              <a:t>career decisions</a:t>
            </a:r>
            <a:r>
              <a:rPr lang="en-US" dirty="0" smtClean="0"/>
              <a:t>: are influenced by environmental conditions and events beyond a person’s control. such as cultural norms and economy.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lstStyle/>
          <a:p>
            <a:r>
              <a:rPr lang="en-US" b="1" dirty="0" smtClean="0"/>
              <a:t>individual learning</a:t>
            </a:r>
            <a:r>
              <a:rPr lang="en-US" dirty="0" smtClean="0"/>
              <a:t>:  which can be occur  both instrumentally and associatively.</a:t>
            </a:r>
          </a:p>
          <a:p>
            <a:r>
              <a:rPr lang="en-US" dirty="0" smtClean="0"/>
              <a:t>Learning experiences include acquiring (or failing to acquire) work habits and problem-solving skills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762000"/>
            <a:ext cx="7498080" cy="4800600"/>
          </a:xfrm>
        </p:spPr>
        <p:txBody>
          <a:bodyPr>
            <a:normAutofit/>
          </a:bodyPr>
          <a:lstStyle/>
          <a:p>
            <a:pPr>
              <a:buFont typeface="Wingdings" pitchFamily="2" charset="2"/>
              <a:buChar char="Ø"/>
            </a:pPr>
            <a:r>
              <a:rPr lang="en-US" sz="2400" b="1" dirty="0" smtClean="0">
                <a:latin typeface="Times New Roman" pitchFamily="18" charset="0"/>
                <a:cs typeface="Times New Roman" pitchFamily="18" charset="0"/>
              </a:rPr>
              <a:t>External career</a:t>
            </a:r>
            <a:r>
              <a:rPr lang="en-US" sz="2400" dirty="0" smtClean="0">
                <a:latin typeface="Times New Roman" pitchFamily="18" charset="0"/>
                <a:cs typeface="Times New Roman" pitchFamily="18" charset="0"/>
              </a:rPr>
              <a:t> refers to the objective categories used by society and organizations to describe the progression of steps through a given occupation</a:t>
            </a:r>
            <a:r>
              <a:rPr lang="en-US" sz="2400" dirty="0" smtClean="0">
                <a:latin typeface="Times New Roman" pitchFamily="18" charset="0"/>
                <a:cs typeface="Times New Roman" pitchFamily="18" charset="0"/>
              </a:rPr>
              <a:t>.</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किसी दिए गए व्यवसाय के माध्यम से कदमों की प्रगति का वर्णन करने के लिए समाज और संगठनों द्वारा उपयोग की जाने वाली वस्तुनिष्ठ श्रेणियों को संदर्भित करता है</a:t>
            </a:r>
            <a:r>
              <a:rPr lang="en-US" sz="2400" dirty="0" smtClean="0">
                <a:latin typeface="Aparajita" pitchFamily="18" charset="0"/>
                <a:cs typeface="Aparajita" pitchFamily="18" charset="0"/>
              </a:rPr>
              <a:t>)</a:t>
            </a:r>
            <a:endParaRPr lang="en-US" sz="2400" dirty="0" smtClean="0">
              <a:latin typeface="Times New Roman" pitchFamily="18" charset="0"/>
              <a:cs typeface="Times New Roman" pitchFamily="18" charset="0"/>
            </a:endParaRPr>
          </a:p>
          <a:p>
            <a:pPr>
              <a:buFont typeface="Wingdings" pitchFamily="2" charset="2"/>
              <a:buChar char="Ø"/>
            </a:pPr>
            <a:r>
              <a:rPr lang="en-US" sz="2400" b="1" dirty="0" smtClean="0">
                <a:latin typeface="Times New Roman" pitchFamily="18" charset="0"/>
                <a:cs typeface="Times New Roman" pitchFamily="18" charset="0"/>
              </a:rPr>
              <a:t>Internal career</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refers to the set of steps or stages which make up the individual’s own concept of career progression within an occupation. </a:t>
            </a:r>
            <a:r>
              <a:rPr lang="en-US" sz="2000" dirty="0" smtClean="0">
                <a:latin typeface="Aparajita" pitchFamily="18" charset="0"/>
                <a:cs typeface="Aparajita" pitchFamily="18" charset="0"/>
              </a:rPr>
              <a:t>(</a:t>
            </a:r>
            <a:r>
              <a:rPr lang="hi-IN" sz="2000" dirty="0" smtClean="0">
                <a:latin typeface="Aparajita" pitchFamily="18" charset="0"/>
                <a:cs typeface="Aparajita" pitchFamily="18" charset="0"/>
              </a:rPr>
              <a:t>चरणों या अवस्थाओं के समुच्चय को संदर्भित करता है जो एक व्यवसाय के भीतर कैरियर की प्रगति की व्यक्ति की अपनी अवधारणा को बनाते हैं</a:t>
            </a:r>
            <a:r>
              <a:rPr lang="en-US" sz="2000" dirty="0" smtClean="0">
                <a:latin typeface="Aparajita" pitchFamily="18" charset="0"/>
                <a:cs typeface="Aparajita" pitchFamily="18" charset="0"/>
              </a:rPr>
              <a:t>)</a:t>
            </a:r>
            <a:endParaRPr lang="en-US" sz="2400" dirty="0">
              <a:latin typeface="Aparajita" pitchFamily="18" charset="0"/>
              <a:cs typeface="Aparajit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Roe’s (1956) theory:</a:t>
            </a:r>
            <a:endParaRPr lang="en-US" dirty="0"/>
          </a:p>
        </p:txBody>
      </p:sp>
      <p:sp>
        <p:nvSpPr>
          <p:cNvPr id="3" name="Content Placeholder 2"/>
          <p:cNvSpPr>
            <a:spLocks noGrp="1"/>
          </p:cNvSpPr>
          <p:nvPr>
            <p:ph idx="1"/>
          </p:nvPr>
        </p:nvSpPr>
        <p:spPr/>
        <p:txBody>
          <a:bodyPr>
            <a:normAutofit lnSpcReduction="10000"/>
          </a:bodyPr>
          <a:lstStyle/>
          <a:p>
            <a:r>
              <a:rPr lang="en-US" dirty="0" smtClean="0"/>
              <a:t>Roe’s (1956) theory focuses on early relations within the family and their subsequent influence on career choice.</a:t>
            </a:r>
          </a:p>
          <a:p>
            <a:r>
              <a:rPr lang="en-US" dirty="0" smtClean="0"/>
              <a:t> Roe classifies occupations into two major categories: person oriented and non-person oriented. </a:t>
            </a:r>
          </a:p>
          <a:p>
            <a:r>
              <a:rPr lang="en-US" dirty="0" smtClean="0"/>
              <a:t>Roe’s major contribution appears to be her emphasis of the impact of childhood experiences on career development and her job classification system</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8080" cy="1066800"/>
          </a:xfrm>
        </p:spPr>
        <p:txBody>
          <a:bodyPr>
            <a:normAutofit/>
          </a:bodyPr>
          <a:lstStyle/>
          <a:p>
            <a:r>
              <a:rPr lang="en-US" sz="4000" dirty="0" smtClean="0"/>
              <a:t>       </a:t>
            </a:r>
            <a:r>
              <a:rPr lang="en-US" sz="4000" b="1" dirty="0" smtClean="0">
                <a:solidFill>
                  <a:schemeClr val="tx1"/>
                </a:solidFill>
                <a:latin typeface="Times New Roman" pitchFamily="18" charset="0"/>
                <a:cs typeface="Times New Roman" pitchFamily="18" charset="0"/>
              </a:rPr>
              <a:t>CAREER PLANNING</a:t>
            </a:r>
            <a:endParaRPr lang="en-US"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90600" y="1143000"/>
            <a:ext cx="7848600" cy="5334000"/>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According </a:t>
            </a:r>
            <a:r>
              <a:rPr lang="en-US" sz="2400" dirty="0" smtClean="0">
                <a:latin typeface="Times New Roman" pitchFamily="18" charset="0"/>
                <a:cs typeface="Times New Roman" pitchFamily="18" charset="0"/>
              </a:rPr>
              <a:t>to Edgar Schein “Career planning  is a continuous process of discovery in which an individual slow develops his own occupational concept as a result of skills or abilities, needs, motivations and aspirations of his own value system</a:t>
            </a:r>
            <a:r>
              <a:rPr lang="en-US" sz="2400" dirty="0" smtClean="0">
                <a:latin typeface="Times New Roman" pitchFamily="18" charset="0"/>
                <a:cs typeface="Times New Roman" pitchFamily="18" charset="0"/>
              </a:rPr>
              <a:t>.” </a:t>
            </a:r>
            <a:r>
              <a:rPr lang="en-US" sz="2000" dirty="0" smtClean="0">
                <a:latin typeface="Aparajita" pitchFamily="18" charset="0"/>
                <a:cs typeface="Aparajita" pitchFamily="18" charset="0"/>
              </a:rPr>
              <a:t>(</a:t>
            </a:r>
            <a:r>
              <a:rPr lang="hi-IN" sz="2000" dirty="0" smtClean="0">
                <a:latin typeface="Aparajita" pitchFamily="18" charset="0"/>
                <a:cs typeface="Aparajita" pitchFamily="18" charset="0"/>
              </a:rPr>
              <a:t>एडगर शेइन के अनुसार, "कैरियर नियोजन खोज की एक सतत प्रक्रिया है जिसमें एक व्यक्ति अपने स्वयं के मूल्य प्रणाली के कौशल या क्षमताओं, आवश्यकताओं, प्रेरणाओं और आकांक्षाओं के परिणामस्वरूप अपनी व्यावसायिक अवधारणा को धीरे-धीरे विकसित करता है।"</a:t>
            </a:r>
            <a:r>
              <a:rPr lang="en-US" sz="20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Ø"/>
            </a:pPr>
            <a:r>
              <a:rPr lang="en-US" sz="2400" dirty="0" smtClean="0">
                <a:latin typeface="Times New Roman" pitchFamily="18" charset="0"/>
                <a:cs typeface="Times New Roman" pitchFamily="18" charset="0"/>
              </a:rPr>
              <a:t>Career planning is seen as a very systematic and comprehensive process of targeting career development and implementation of strategies, self </a:t>
            </a:r>
            <a:r>
              <a:rPr lang="en-US" sz="2400" dirty="0" smtClean="0">
                <a:latin typeface="Times New Roman" pitchFamily="18" charset="0"/>
                <a:cs typeface="Times New Roman" pitchFamily="18" charset="0"/>
              </a:rPr>
              <a:t>assessment </a:t>
            </a:r>
            <a:r>
              <a:rPr lang="en-US" sz="2400" dirty="0" smtClean="0">
                <a:latin typeface="Times New Roman" pitchFamily="18" charset="0"/>
                <a:cs typeface="Times New Roman" pitchFamily="18" charset="0"/>
              </a:rPr>
              <a:t>and analysis of opportunities and evaluate the </a:t>
            </a:r>
            <a:r>
              <a:rPr lang="en-US" sz="2400" dirty="0" smtClean="0">
                <a:latin typeface="Times New Roman" pitchFamily="18" charset="0"/>
                <a:cs typeface="Times New Roman" pitchFamily="18" charset="0"/>
              </a:rPr>
              <a:t>results</a:t>
            </a:r>
            <a:r>
              <a:rPr lang="en-US" sz="2000" dirty="0" smtClean="0">
                <a:latin typeface="Aparajita" pitchFamily="18" charset="0"/>
                <a:cs typeface="Aparajita" pitchFamily="18" charset="0"/>
              </a:rPr>
              <a:t>.(</a:t>
            </a:r>
            <a:r>
              <a:rPr lang="hi-IN" sz="2000" dirty="0" smtClean="0">
                <a:latin typeface="Aparajita" pitchFamily="18" charset="0"/>
                <a:cs typeface="Aparajita" pitchFamily="18" charset="0"/>
              </a:rPr>
              <a:t>करियर योजना को कैरियर के विकास को लक्षित करने और रणनीतियों के कार्यान्वयन, स्व-मूल्यांकन और अवसरों के विश्लेषण और परिणामों का मूल्यांकन करने की एक बहुत ही व्यवस्थित और व्यापक प्रक्रिया के रूप में देखा जाता है।</a:t>
            </a:r>
            <a:r>
              <a:rPr lang="en-US" sz="2000" dirty="0" smtClean="0">
                <a:latin typeface="Aparajita" pitchFamily="18" charset="0"/>
                <a:cs typeface="Aparajita" pitchFamily="18" charset="0"/>
              </a:rPr>
              <a:t>)</a:t>
            </a:r>
            <a:endParaRPr lang="en-US" sz="2400" dirty="0">
              <a:latin typeface="Aparajita" pitchFamily="18" charset="0"/>
              <a:cs typeface="Aparajit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498080" cy="1219200"/>
          </a:xfrm>
        </p:spPr>
        <p:txBody>
          <a:bodyPr>
            <a:normAutofit fontScale="90000"/>
          </a:bodyPr>
          <a:lstStyle/>
          <a:p>
            <a:r>
              <a:rPr lang="en-US" sz="4000" b="1" dirty="0" smtClean="0">
                <a:solidFill>
                  <a:schemeClr val="tx1"/>
                </a:solidFill>
                <a:latin typeface="Times New Roman" pitchFamily="18" charset="0"/>
                <a:cs typeface="Times New Roman" pitchFamily="18" charset="0"/>
              </a:rPr>
              <a:t>CAREER PLANNING PROCESS</a:t>
            </a:r>
            <a:r>
              <a:rPr lang="en-US" b="1" dirty="0" smtClean="0"/>
              <a:t/>
            </a:r>
            <a:br>
              <a:rPr lang="en-US" b="1" dirty="0" smtClean="0"/>
            </a:br>
            <a:endParaRPr lang="en-US" dirty="0"/>
          </a:p>
        </p:txBody>
      </p:sp>
      <p:sp>
        <p:nvSpPr>
          <p:cNvPr id="3" name="Content Placeholder 2"/>
          <p:cNvSpPr>
            <a:spLocks noGrp="1"/>
          </p:cNvSpPr>
          <p:nvPr>
            <p:ph idx="1"/>
          </p:nvPr>
        </p:nvSpPr>
        <p:spPr>
          <a:xfrm>
            <a:off x="1295400" y="1981200"/>
            <a:ext cx="7498080" cy="4267200"/>
          </a:xfrm>
        </p:spPr>
        <p:txBody>
          <a:bodyPr/>
          <a:lstStyle/>
          <a:p>
            <a:pPr>
              <a:buFont typeface="Wingdings" pitchFamily="2" charset="2"/>
              <a:buChar char="Ø"/>
            </a:pPr>
            <a:r>
              <a:rPr lang="en-US" dirty="0" smtClean="0"/>
              <a:t>knowing yourself </a:t>
            </a:r>
          </a:p>
          <a:p>
            <a:pPr>
              <a:buFont typeface="Wingdings" pitchFamily="2" charset="2"/>
              <a:buChar char="Ø"/>
            </a:pPr>
            <a:r>
              <a:rPr lang="en-US" dirty="0" smtClean="0"/>
              <a:t>finding out </a:t>
            </a:r>
          </a:p>
          <a:p>
            <a:pPr>
              <a:buFont typeface="Wingdings" pitchFamily="2" charset="2"/>
              <a:buChar char="Ø"/>
            </a:pPr>
            <a:r>
              <a:rPr lang="en-US" dirty="0" smtClean="0"/>
              <a:t>making decisions</a:t>
            </a:r>
          </a:p>
          <a:p>
            <a:pPr>
              <a:buFont typeface="Wingdings" pitchFamily="2" charset="2"/>
              <a:buChar char="Ø"/>
            </a:pPr>
            <a:r>
              <a:rPr lang="en-US" dirty="0" smtClean="0"/>
              <a:t>taking action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0"/>
            <a:ext cx="8001000" cy="1066800"/>
          </a:xfrm>
        </p:spPr>
        <p:txBody>
          <a:bodyPr/>
          <a:lstStyle/>
          <a:p>
            <a:r>
              <a:rPr lang="en-US" b="1" dirty="0" smtClean="0">
                <a:solidFill>
                  <a:schemeClr val="tx1"/>
                </a:solidFill>
                <a:latin typeface="Times New Roman" pitchFamily="18" charset="0"/>
                <a:cs typeface="Times New Roman" pitchFamily="18" charset="0"/>
              </a:rPr>
              <a:t>  CAREER DEVELOPMENT</a:t>
            </a:r>
            <a:endParaRPr lang="en-US"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990600" y="1447800"/>
            <a:ext cx="7772400" cy="4876800"/>
          </a:xfrm>
        </p:spPr>
        <p:txBody>
          <a:bodyPr>
            <a:normAutofit/>
          </a:bodyPr>
          <a:lstStyle/>
          <a:p>
            <a:pPr>
              <a:buFont typeface="Wingdings" pitchFamily="2" charset="2"/>
              <a:buChar char="Ø"/>
            </a:pPr>
            <a:r>
              <a:rPr lang="en-US" dirty="0" smtClean="0">
                <a:latin typeface="Times New Roman" pitchFamily="18" charset="0"/>
                <a:cs typeface="Times New Roman" pitchFamily="18" charset="0"/>
              </a:rPr>
              <a:t>Career development as the ongoing effort of both individuals and organizations to expand career opportunities and realize career goals</a:t>
            </a:r>
            <a:r>
              <a:rPr lang="en-US" dirty="0" smtClean="0">
                <a:latin typeface="Times New Roman" pitchFamily="18" charset="0"/>
                <a:cs typeface="Times New Roman" pitchFamily="18" charset="0"/>
              </a:rPr>
              <a:t>.</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करियर के अवसरों का विस्तार करने और करियर लक्ष्यों को समझने के लिए व्यक्तियों और संगठनों दोनों के चल रहे प्रयास के रूप में करियर विकास।</a:t>
            </a:r>
            <a:r>
              <a:rPr lang="en-US" sz="2400" dirty="0" smtClean="0">
                <a:latin typeface="Aparajita" pitchFamily="18" charset="0"/>
                <a:cs typeface="Aparajita" pitchFamily="18" charset="0"/>
              </a:rPr>
              <a:t>)</a:t>
            </a:r>
            <a:endParaRPr lang="en-US" dirty="0" smtClean="0">
              <a:latin typeface="Aparajita" pitchFamily="18" charset="0"/>
              <a:cs typeface="Aparajita" pitchFamily="18" charset="0"/>
            </a:endParaRPr>
          </a:p>
          <a:p>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As such, career development includes both individual career planning and organizational career management</a:t>
            </a:r>
            <a:r>
              <a:rPr lang="en-US" dirty="0" smtClean="0">
                <a:latin typeface="Times New Roman" pitchFamily="18" charset="0"/>
                <a:cs typeface="Times New Roman" pitchFamily="18" charset="0"/>
              </a:rPr>
              <a:t>.</a:t>
            </a:r>
            <a:r>
              <a:rPr lang="en-US" sz="2400" dirty="0" smtClean="0">
                <a:latin typeface="Aparajita" pitchFamily="18" charset="0"/>
                <a:cs typeface="Aparajita" pitchFamily="18" charset="0"/>
              </a:rPr>
              <a:t>(</a:t>
            </a:r>
            <a:r>
              <a:rPr lang="hi-IN" sz="2400" dirty="0" smtClean="0">
                <a:latin typeface="Aparajita" pitchFamily="18" charset="0"/>
                <a:cs typeface="Aparajita" pitchFamily="18" charset="0"/>
              </a:rPr>
              <a:t>इस प्रकार, करियर विकास में व्यक्तिगत करियर योजना और संगठनात्मक करियर प्रबंधन दोनों शामिल हैं।</a:t>
            </a:r>
            <a:r>
              <a:rPr lang="en-US" sz="2400" dirty="0" smtClean="0">
                <a:latin typeface="Aparajita" pitchFamily="18" charset="0"/>
                <a:cs typeface="Aparajita" pitchFamily="18" charset="0"/>
              </a:rPr>
              <a:t>)</a:t>
            </a:r>
            <a:endParaRPr lang="en-US" sz="2400" dirty="0">
              <a:latin typeface="Aparajita" pitchFamily="18" charset="0"/>
              <a:cs typeface="Aparajit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792162"/>
          </a:xfrm>
        </p:spPr>
        <p:txBody>
          <a:bodyPr>
            <a:noAutofit/>
          </a:bodyPr>
          <a:lstStyle/>
          <a:p>
            <a:r>
              <a:rPr lang="en-US" sz="3200" dirty="0" smtClean="0"/>
              <a:t>Importance of Career Planning and Development</a:t>
            </a:r>
            <a:endParaRPr lang="en-US" sz="3200" dirty="0"/>
          </a:p>
        </p:txBody>
      </p:sp>
      <p:sp>
        <p:nvSpPr>
          <p:cNvPr id="3" name="Content Placeholder 2"/>
          <p:cNvSpPr>
            <a:spLocks noGrp="1"/>
          </p:cNvSpPr>
          <p:nvPr>
            <p:ph idx="1"/>
          </p:nvPr>
        </p:nvSpPr>
        <p:spPr>
          <a:xfrm>
            <a:off x="990600" y="1143000"/>
            <a:ext cx="6019800" cy="5181600"/>
          </a:xfrm>
        </p:spPr>
        <p:txBody>
          <a:bodyPr>
            <a:normAutofit/>
          </a:bodyPr>
          <a:lstStyle/>
          <a:p>
            <a:pPr>
              <a:buFont typeface="Wingdings" pitchFamily="2" charset="2"/>
              <a:buChar char="Ø"/>
            </a:pPr>
            <a:r>
              <a:rPr lang="en-US" sz="2000" dirty="0" smtClean="0"/>
              <a:t>Employees </a:t>
            </a:r>
            <a:r>
              <a:rPr lang="en-US" sz="2000" dirty="0" smtClean="0"/>
              <a:t>are </a:t>
            </a:r>
            <a:r>
              <a:rPr lang="en-US" sz="2000" dirty="0" smtClean="0"/>
              <a:t>increasingly concerned about their quality of </a:t>
            </a:r>
            <a:r>
              <a:rPr lang="en-US" sz="2000" dirty="0" smtClean="0"/>
              <a:t>life.</a:t>
            </a:r>
            <a:r>
              <a:rPr lang="en-US" sz="2000" dirty="0" smtClean="0">
                <a:latin typeface="Aparajita" pitchFamily="18" charset="0"/>
                <a:cs typeface="Aparajita" pitchFamily="18" charset="0"/>
              </a:rPr>
              <a:t>(</a:t>
            </a:r>
            <a:r>
              <a:rPr lang="hi-IN" sz="1600" dirty="0" smtClean="0">
                <a:latin typeface="Aparajita" pitchFamily="18" charset="0"/>
                <a:cs typeface="Aparajita" pitchFamily="18" charset="0"/>
              </a:rPr>
              <a:t>कर्मचारी अपने जीवन की गुणवत्ता के बारे में तेजी से चिंतित </a:t>
            </a:r>
            <a:r>
              <a:rPr lang="hi-IN" sz="1600" dirty="0" smtClean="0">
                <a:latin typeface="Aparajita" pitchFamily="18" charset="0"/>
                <a:cs typeface="Aparajita" pitchFamily="18" charset="0"/>
              </a:rPr>
              <a:t>हैं</a:t>
            </a:r>
            <a:r>
              <a:rPr lang="en-US" sz="1600" dirty="0" smtClean="0">
                <a:latin typeface="Aparajita" pitchFamily="18" charset="0"/>
                <a:cs typeface="Aparajita" pitchFamily="18" charset="0"/>
              </a:rPr>
              <a:t>)</a:t>
            </a:r>
            <a:endParaRPr lang="en-US" sz="2000" dirty="0" smtClean="0">
              <a:latin typeface="Aparajita" pitchFamily="18" charset="0"/>
              <a:cs typeface="Aparajita" pitchFamily="18" charset="0"/>
            </a:endParaRPr>
          </a:p>
          <a:p>
            <a:pPr>
              <a:buFont typeface="Wingdings" pitchFamily="2" charset="2"/>
              <a:buChar char="Ø"/>
            </a:pPr>
            <a:r>
              <a:rPr lang="en-US" sz="2000" dirty="0" smtClean="0"/>
              <a:t>There are </a:t>
            </a:r>
            <a:r>
              <a:rPr lang="en-US" sz="2000" dirty="0" smtClean="0"/>
              <a:t>EEO(</a:t>
            </a:r>
            <a:r>
              <a:rPr lang="en-US" sz="2000" dirty="0" smtClean="0"/>
              <a:t>Equal Employment Opportunity</a:t>
            </a:r>
            <a:r>
              <a:rPr lang="en-US" sz="2000" dirty="0" smtClean="0"/>
              <a:t>) </a:t>
            </a:r>
            <a:r>
              <a:rPr lang="en-US" sz="2000" dirty="0" smtClean="0"/>
              <a:t>legislation.</a:t>
            </a:r>
          </a:p>
          <a:p>
            <a:pPr>
              <a:buFont typeface="Wingdings" pitchFamily="2" charset="2"/>
              <a:buChar char="Ø"/>
            </a:pPr>
            <a:r>
              <a:rPr lang="en-US" sz="2000" dirty="0" smtClean="0"/>
              <a:t>Educational levels and employee aspirations are </a:t>
            </a:r>
            <a:r>
              <a:rPr lang="en-US" sz="2000" dirty="0" smtClean="0"/>
              <a:t>rising.</a:t>
            </a:r>
            <a:r>
              <a:rPr lang="en-US" sz="2000" dirty="0" smtClean="0">
                <a:latin typeface="Aparajita" pitchFamily="18" charset="0"/>
                <a:cs typeface="Aparajita" pitchFamily="18" charset="0"/>
              </a:rPr>
              <a:t>(</a:t>
            </a:r>
            <a:r>
              <a:rPr lang="hi-IN" sz="1600" dirty="0" smtClean="0">
                <a:latin typeface="Aparajita" pitchFamily="18" charset="0"/>
                <a:cs typeface="Aparajita" pitchFamily="18" charset="0"/>
              </a:rPr>
              <a:t>शैक्षिक स्तर और कर्मचारी आकांक्षाएं बढ़ रही हैं।</a:t>
            </a:r>
            <a:r>
              <a:rPr lang="en-US" sz="2000" dirty="0" smtClean="0">
                <a:latin typeface="Aparajita" pitchFamily="18" charset="0"/>
                <a:cs typeface="Aparajita" pitchFamily="18" charset="0"/>
              </a:rPr>
              <a:t>)</a:t>
            </a:r>
            <a:endParaRPr lang="en-US" sz="2000" dirty="0" smtClean="0">
              <a:latin typeface="Aparajita" pitchFamily="18" charset="0"/>
              <a:cs typeface="Aparajita" pitchFamily="18" charset="0"/>
            </a:endParaRPr>
          </a:p>
          <a:p>
            <a:pPr>
              <a:buFont typeface="Wingdings" pitchFamily="2" charset="2"/>
              <a:buChar char="Ø"/>
            </a:pPr>
            <a:r>
              <a:rPr lang="en-US" sz="2000" dirty="0" smtClean="0"/>
              <a:t>Organizations have an increasing sense of obligation to employees. ‘The most valuable thing that a business can give its members</a:t>
            </a:r>
            <a:r>
              <a:rPr lang="en-US" sz="1600" dirty="0" smtClean="0">
                <a:latin typeface="Aparajita" pitchFamily="18" charset="0"/>
                <a:cs typeface="Aparajita" pitchFamily="18" charset="0"/>
              </a:rPr>
              <a:t>,’(</a:t>
            </a:r>
            <a:r>
              <a:rPr lang="hi-IN" sz="1600" dirty="0" smtClean="0">
                <a:latin typeface="Aparajita" pitchFamily="18" charset="0"/>
                <a:cs typeface="Aparajita" pitchFamily="18" charset="0"/>
              </a:rPr>
              <a:t>संगठनों में कर्मचारियों के प्रति दायित्व की बढ़ती भावना है। 'सबसे मूल्यवान वस्तु जो एक व्यवसाय अपने सदस्यों को दे सकता है</a:t>
            </a:r>
            <a:r>
              <a:rPr lang="hi-IN" sz="1600" dirty="0" smtClean="0">
                <a:latin typeface="Aparajita" pitchFamily="18" charset="0"/>
                <a:cs typeface="Aparajita" pitchFamily="18" charset="0"/>
              </a:rPr>
              <a:t>,‘</a:t>
            </a:r>
            <a:r>
              <a:rPr lang="en-US" sz="1600" dirty="0" smtClean="0">
                <a:latin typeface="Aparajita" pitchFamily="18" charset="0"/>
                <a:cs typeface="Aparajita" pitchFamily="18" charset="0"/>
              </a:rPr>
              <a:t>)</a:t>
            </a:r>
            <a:endParaRPr lang="en-US" sz="2000" dirty="0" smtClean="0">
              <a:latin typeface="Aparajita" pitchFamily="18" charset="0"/>
              <a:cs typeface="Aparajita" pitchFamily="18" charset="0"/>
            </a:endParaRPr>
          </a:p>
          <a:p>
            <a:pPr>
              <a:buFont typeface="Wingdings" pitchFamily="2" charset="2"/>
              <a:buChar char="Ø"/>
            </a:pPr>
            <a:r>
              <a:rPr lang="en-US" sz="2000" dirty="0" smtClean="0"/>
              <a:t>Shortages of skilled workers is producing a global talent war</a:t>
            </a:r>
            <a:r>
              <a:rPr lang="en-US" sz="1600" dirty="0" smtClean="0"/>
              <a:t>.(</a:t>
            </a:r>
            <a:r>
              <a:rPr lang="hi-IN" sz="1600" dirty="0" smtClean="0">
                <a:latin typeface="Aparajita" pitchFamily="18" charset="0"/>
                <a:cs typeface="Aparajita" pitchFamily="18" charset="0"/>
              </a:rPr>
              <a:t>कुशल श्रमिकों की कमी एक वैश्विक </a:t>
            </a:r>
            <a:r>
              <a:rPr lang="hi-IN" sz="1600" dirty="0" smtClean="0">
                <a:latin typeface="Aparajita" pitchFamily="18" charset="0"/>
                <a:cs typeface="Aparajita" pitchFamily="18" charset="0"/>
              </a:rPr>
              <a:t>युद्ध </a:t>
            </a:r>
            <a:r>
              <a:rPr lang="hi-IN" sz="1600" dirty="0" smtClean="0">
                <a:latin typeface="Aparajita" pitchFamily="18" charset="0"/>
                <a:cs typeface="Aparajita" pitchFamily="18" charset="0"/>
              </a:rPr>
              <a:t>पैदा कर रही है।</a:t>
            </a:r>
            <a:r>
              <a:rPr lang="en-US" sz="1600" dirty="0" smtClean="0">
                <a:latin typeface="Aparajita" pitchFamily="18" charset="0"/>
                <a:cs typeface="Aparajita" pitchFamily="18" charset="0"/>
              </a:rPr>
              <a:t>)</a:t>
            </a:r>
            <a:endParaRPr lang="en-US" sz="2000" dirty="0" smtClean="0">
              <a:latin typeface="Aparajita" pitchFamily="18" charset="0"/>
              <a:cs typeface="Aparajita" pitchFamily="18" charset="0"/>
            </a:endParaRPr>
          </a:p>
          <a:p>
            <a:endParaRPr lang="en-US" dirty="0"/>
          </a:p>
        </p:txBody>
      </p:sp>
      <p:pic>
        <p:nvPicPr>
          <p:cNvPr id="4" name="Picture 3" descr="images (3).png"/>
          <p:cNvPicPr>
            <a:picLocks noChangeAspect="1"/>
          </p:cNvPicPr>
          <p:nvPr/>
        </p:nvPicPr>
        <p:blipFill>
          <a:blip r:embed="rId2" cstate="print"/>
          <a:stretch>
            <a:fillRect/>
          </a:stretch>
        </p:blipFill>
        <p:spPr>
          <a:xfrm>
            <a:off x="6934200" y="1981200"/>
            <a:ext cx="2019300" cy="2971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498080" cy="792162"/>
          </a:xfrm>
        </p:spPr>
        <p:txBody>
          <a:bodyPr/>
          <a:lstStyle/>
          <a:p>
            <a:r>
              <a:rPr lang="en-US" dirty="0" smtClean="0"/>
              <a:t>Objectives of Career planning</a:t>
            </a:r>
            <a:endParaRPr lang="en-US" dirty="0"/>
          </a:p>
        </p:txBody>
      </p:sp>
      <p:sp>
        <p:nvSpPr>
          <p:cNvPr id="3" name="Content Placeholder 2"/>
          <p:cNvSpPr>
            <a:spLocks noGrp="1"/>
          </p:cNvSpPr>
          <p:nvPr>
            <p:ph idx="1"/>
          </p:nvPr>
        </p:nvSpPr>
        <p:spPr>
          <a:xfrm>
            <a:off x="1143000" y="1371600"/>
            <a:ext cx="5181600" cy="5105400"/>
          </a:xfrm>
        </p:spPr>
        <p:txBody>
          <a:bodyPr>
            <a:normAutofit/>
          </a:bodyPr>
          <a:lstStyle/>
          <a:p>
            <a:pPr>
              <a:buFont typeface="Wingdings" pitchFamily="2" charset="2"/>
              <a:buChar char="Ø"/>
            </a:pPr>
            <a:r>
              <a:rPr lang="en-US" sz="2400" dirty="0" smtClean="0"/>
              <a:t>Attract and retain talent by offering careers, not jobs</a:t>
            </a:r>
            <a:r>
              <a:rPr lang="en-US" sz="1800" dirty="0" smtClean="0">
                <a:latin typeface="Aparajita" pitchFamily="18" charset="0"/>
                <a:cs typeface="Aparajita" pitchFamily="18" charset="0"/>
              </a:rPr>
              <a:t>.(</a:t>
            </a:r>
            <a:r>
              <a:rPr lang="hi-IN" sz="1800" dirty="0" smtClean="0">
                <a:latin typeface="Aparajita" pitchFamily="18" charset="0"/>
                <a:cs typeface="Aparajita" pitchFamily="18" charset="0"/>
              </a:rPr>
              <a:t>नौकरी नहीं बल्कि करियर की पेशकश करके प्रतिभा को आकर्षित करें और बनाए </a:t>
            </a:r>
            <a:r>
              <a:rPr lang="hi-IN" sz="1800" dirty="0" smtClean="0">
                <a:latin typeface="Aparajita" pitchFamily="18" charset="0"/>
                <a:cs typeface="Aparajita" pitchFamily="18" charset="0"/>
              </a:rPr>
              <a:t>रखें</a:t>
            </a:r>
            <a:r>
              <a:rPr lang="en-US" sz="18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Ø"/>
            </a:pPr>
            <a:r>
              <a:rPr lang="en-US" sz="2400" dirty="0" smtClean="0"/>
              <a:t>Use human resources effectively and achieve greater productivity</a:t>
            </a:r>
            <a:r>
              <a:rPr lang="en-US" sz="2400" dirty="0" smtClean="0"/>
              <a:t>. </a:t>
            </a:r>
            <a:r>
              <a:rPr lang="en-US" sz="1800" dirty="0" smtClean="0">
                <a:latin typeface="Aparajita" pitchFamily="18" charset="0"/>
                <a:cs typeface="Aparajita" pitchFamily="18" charset="0"/>
              </a:rPr>
              <a:t>(</a:t>
            </a:r>
            <a:r>
              <a:rPr lang="hi-IN" sz="1800" dirty="0" smtClean="0">
                <a:latin typeface="Aparajita" pitchFamily="18" charset="0"/>
                <a:cs typeface="Aparajita" pitchFamily="18" charset="0"/>
              </a:rPr>
              <a:t>मानव संसाधनों का प्रभावी ढंग से उपयोग करें और अधिक उत्पादकता प्राप्त करें</a:t>
            </a:r>
            <a:r>
              <a:rPr lang="hi-IN" sz="2400" dirty="0" smtClean="0"/>
              <a:t>।</a:t>
            </a:r>
            <a:r>
              <a:rPr lang="en-US" sz="2400" dirty="0" smtClean="0"/>
              <a:t>)</a:t>
            </a:r>
            <a:endParaRPr lang="en-US" sz="2400" dirty="0" smtClean="0"/>
          </a:p>
          <a:p>
            <a:pPr>
              <a:buFont typeface="Wingdings" pitchFamily="2" charset="2"/>
              <a:buChar char="Ø"/>
            </a:pPr>
            <a:r>
              <a:rPr lang="en-US" sz="2400" dirty="0" smtClean="0"/>
              <a:t>Improve </a:t>
            </a:r>
            <a:r>
              <a:rPr lang="en-US" sz="2400" dirty="0" smtClean="0"/>
              <a:t>employee morale and motivation</a:t>
            </a:r>
            <a:r>
              <a:rPr lang="en-US" sz="2400" dirty="0" smtClean="0"/>
              <a:t>.</a:t>
            </a:r>
            <a:r>
              <a:rPr lang="en-US" sz="1800" dirty="0" smtClean="0">
                <a:latin typeface="Aparajita" pitchFamily="18" charset="0"/>
                <a:cs typeface="Aparajita" pitchFamily="18" charset="0"/>
              </a:rPr>
              <a:t>(</a:t>
            </a:r>
            <a:r>
              <a:rPr lang="hi-IN" sz="1800" dirty="0" smtClean="0">
                <a:latin typeface="Aparajita" pitchFamily="18" charset="0"/>
                <a:cs typeface="Aparajita" pitchFamily="18" charset="0"/>
              </a:rPr>
              <a:t>कर्मचारी मनोबल और प्रेरणा में सुधार।</a:t>
            </a:r>
            <a:r>
              <a:rPr lang="en-US" sz="18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Ø"/>
            </a:pPr>
            <a:r>
              <a:rPr lang="en-US" sz="2400" dirty="0" smtClean="0"/>
              <a:t>To develop awareness about each employee’s uniqueness</a:t>
            </a:r>
            <a:r>
              <a:rPr lang="en-US" sz="2400" dirty="0" smtClean="0"/>
              <a:t>.</a:t>
            </a:r>
            <a:r>
              <a:rPr lang="en-US" sz="1800" dirty="0" smtClean="0">
                <a:latin typeface="Aparajita" pitchFamily="18" charset="0"/>
                <a:cs typeface="Aparajita" pitchFamily="18" charset="0"/>
              </a:rPr>
              <a:t>(</a:t>
            </a:r>
            <a:r>
              <a:rPr lang="hi-IN" sz="1800" dirty="0" smtClean="0">
                <a:latin typeface="Aparajita" pitchFamily="18" charset="0"/>
                <a:cs typeface="Aparajita" pitchFamily="18" charset="0"/>
              </a:rPr>
              <a:t>प्रत्येक कर्मचारी की विशिष्टता के बारे में जागरूकता विकसित करना</a:t>
            </a:r>
            <a:r>
              <a:rPr lang="en-US" sz="1800" dirty="0" smtClean="0">
                <a:latin typeface="Aparajita" pitchFamily="18" charset="0"/>
                <a:cs typeface="Aparajita" pitchFamily="18" charset="0"/>
              </a:rPr>
              <a:t>)</a:t>
            </a:r>
            <a:endParaRPr lang="en-US" sz="2400" dirty="0" smtClean="0">
              <a:latin typeface="Aparajita" pitchFamily="18" charset="0"/>
              <a:cs typeface="Aparajita" pitchFamily="18" charset="0"/>
            </a:endParaRPr>
          </a:p>
          <a:p>
            <a:pPr>
              <a:buFont typeface="Wingdings" pitchFamily="2" charset="2"/>
              <a:buChar char="Ø"/>
            </a:pPr>
            <a:endParaRPr lang="en-US" dirty="0"/>
          </a:p>
        </p:txBody>
      </p:sp>
      <p:pic>
        <p:nvPicPr>
          <p:cNvPr id="4" name="Picture 3" descr="download.jpg"/>
          <p:cNvPicPr>
            <a:picLocks noChangeAspect="1"/>
          </p:cNvPicPr>
          <p:nvPr/>
        </p:nvPicPr>
        <p:blipFill>
          <a:blip r:embed="rId2" cstate="print"/>
          <a:stretch>
            <a:fillRect/>
          </a:stretch>
        </p:blipFill>
        <p:spPr>
          <a:xfrm>
            <a:off x="6324600" y="1981200"/>
            <a:ext cx="2466975" cy="2514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dirty="0" smtClean="0"/>
              <a:t>THEORIES</a:t>
            </a:r>
            <a:endParaRPr lang="en-US" dirty="0"/>
          </a:p>
        </p:txBody>
      </p:sp>
      <p:sp>
        <p:nvSpPr>
          <p:cNvPr id="3" name="Content Placeholder 2"/>
          <p:cNvSpPr>
            <a:spLocks noGrp="1"/>
          </p:cNvSpPr>
          <p:nvPr>
            <p:ph idx="1"/>
          </p:nvPr>
        </p:nvSpPr>
        <p:spPr>
          <a:xfrm>
            <a:off x="990600" y="838200"/>
            <a:ext cx="7498080" cy="5562600"/>
          </a:xfrm>
        </p:spPr>
        <p:txBody>
          <a:bodyPr>
            <a:normAutofit/>
          </a:bodyPr>
          <a:lstStyle/>
          <a:p>
            <a:pPr>
              <a:buNone/>
            </a:pPr>
            <a:r>
              <a:rPr lang="en-US" sz="3400" b="1" u="sng" dirty="0" smtClean="0"/>
              <a:t>Holland </a:t>
            </a:r>
            <a:r>
              <a:rPr lang="en-US" sz="3400" b="1" u="sng" dirty="0" smtClean="0"/>
              <a:t>Theory(RIASE</a:t>
            </a:r>
            <a:r>
              <a:rPr lang="en-US" sz="3400" b="1" u="sng" dirty="0" smtClean="0"/>
              <a:t>C</a:t>
            </a:r>
            <a:r>
              <a:rPr lang="en-US" sz="3400" b="1" u="sng" dirty="0" smtClean="0"/>
              <a:t>) </a:t>
            </a:r>
            <a:endParaRPr lang="en-US" sz="3400" b="1" u="sng" dirty="0" smtClean="0"/>
          </a:p>
          <a:p>
            <a:r>
              <a:rPr lang="en-US" sz="2000" dirty="0" smtClean="0">
                <a:latin typeface="Times New Roman" pitchFamily="18" charset="0"/>
                <a:cs typeface="Times New Roman" pitchFamily="18" charset="0"/>
              </a:rPr>
              <a:t>In our culture, most people are one of six personality types:  Realistic</a:t>
            </a:r>
            <a:r>
              <a:rPr lang="en-US" sz="2000" dirty="0" smtClean="0">
                <a:latin typeface="Times New Roman" pitchFamily="18" charset="0"/>
                <a:cs typeface="Times New Roman" pitchFamily="18" charset="0"/>
              </a:rPr>
              <a:t>, Investigative, Artistic, Social, Enterprising, and</a:t>
            </a:r>
            <a:r>
              <a:rPr lang="en-US" sz="2000" dirty="0" smtClean="0">
                <a:latin typeface="Times New Roman" pitchFamily="18" charset="0"/>
                <a:cs typeface="Times New Roman" pitchFamily="18" charset="0"/>
              </a:rPr>
              <a:t> Conventional</a:t>
            </a:r>
            <a:r>
              <a:rPr lang="en-US" sz="2000" dirty="0" smtClean="0">
                <a:latin typeface="Times New Roman" pitchFamily="18" charset="0"/>
                <a:cs typeface="Times New Roman" pitchFamily="18" charset="0"/>
              </a:rPr>
              <a:t>.</a:t>
            </a:r>
            <a:r>
              <a:rPr lang="en-US" sz="1800" dirty="0" smtClean="0">
                <a:latin typeface="Aparajita" pitchFamily="18" charset="0"/>
                <a:cs typeface="Aparajita" pitchFamily="18" charset="0"/>
              </a:rPr>
              <a:t>(</a:t>
            </a:r>
            <a:r>
              <a:rPr lang="hi-IN" sz="1800" dirty="0" smtClean="0">
                <a:latin typeface="Aparajita" pitchFamily="18" charset="0"/>
                <a:cs typeface="Aparajita" pitchFamily="18" charset="0"/>
              </a:rPr>
              <a:t>हमारी संस्कृति में, अधिकांश लोग छह व्यक्तित्व प्रकारों में से एक हैं: यथार्थवादी, खोजी, कलात्मक, सामाजिक, उद्यमी और पारंपरिक</a:t>
            </a:r>
            <a:r>
              <a:rPr lang="en-US" sz="1800" dirty="0" smtClean="0">
                <a:latin typeface="Aparajita" pitchFamily="18" charset="0"/>
                <a:cs typeface="Aparajita" pitchFamily="18" charset="0"/>
              </a:rPr>
              <a:t>)</a:t>
            </a:r>
            <a:endParaRPr lang="en-US" sz="2000" dirty="0" smtClean="0">
              <a:latin typeface="Aparajita" pitchFamily="18" charset="0"/>
              <a:cs typeface="Aparajita" pitchFamily="18" charset="0"/>
            </a:endParaRPr>
          </a:p>
          <a:p>
            <a:r>
              <a:rPr lang="en-US" sz="2000" dirty="0" smtClean="0">
                <a:latin typeface="Times New Roman" pitchFamily="18" charset="0"/>
                <a:cs typeface="Times New Roman" pitchFamily="18" charset="0"/>
              </a:rPr>
              <a:t>People of the same personality type working together create a work environment that fits their type. </a:t>
            </a:r>
            <a:r>
              <a:rPr lang="en-US" sz="1800" dirty="0" smtClean="0">
                <a:latin typeface="Aparajita" pitchFamily="18" charset="0"/>
                <a:cs typeface="Aparajita" pitchFamily="18" charset="0"/>
              </a:rPr>
              <a:t>(</a:t>
            </a:r>
            <a:r>
              <a:rPr lang="hi-IN" sz="1800" dirty="0" smtClean="0">
                <a:latin typeface="Aparajita" pitchFamily="18" charset="0"/>
                <a:cs typeface="Aparajita" pitchFamily="18" charset="0"/>
              </a:rPr>
              <a:t>एक ही व्यक्तित्व प्रकार के लोग एक साथ काम करते हुए ऐसा कार्य वातावरण बनाते हैं जो उनके प्रकार के अनुकूल हो</a:t>
            </a:r>
            <a:r>
              <a:rPr lang="en-US" sz="1800" dirty="0" smtClean="0">
                <a:latin typeface="Aparajita" pitchFamily="18" charset="0"/>
                <a:cs typeface="Aparajita" pitchFamily="18" charset="0"/>
              </a:rPr>
              <a:t>)</a:t>
            </a:r>
            <a:endParaRPr lang="en-US" sz="2000" dirty="0" smtClean="0">
              <a:latin typeface="Aparajita" pitchFamily="18" charset="0"/>
              <a:cs typeface="Aparajita" pitchFamily="18" charset="0"/>
            </a:endParaRPr>
          </a:p>
          <a:p>
            <a:r>
              <a:rPr lang="en-US" sz="2000" dirty="0" smtClean="0">
                <a:latin typeface="Times New Roman" pitchFamily="18" charset="0"/>
                <a:cs typeface="Times New Roman" pitchFamily="18" charset="0"/>
              </a:rPr>
              <a:t>People search for environments where they can use their skills and abilities and express their values and attitude</a:t>
            </a:r>
            <a:r>
              <a:rPr lang="en-US" sz="2000" dirty="0" smtClean="0">
                <a:latin typeface="Times New Roman" pitchFamily="18" charset="0"/>
                <a:cs typeface="Times New Roman" pitchFamily="18" charset="0"/>
              </a:rPr>
              <a:t>.</a:t>
            </a:r>
            <a:r>
              <a:rPr lang="en-US" sz="1800" dirty="0" smtClean="0">
                <a:latin typeface="Aparajita" pitchFamily="18" charset="0"/>
                <a:cs typeface="Aparajita" pitchFamily="18" charset="0"/>
              </a:rPr>
              <a:t>(</a:t>
            </a:r>
            <a:r>
              <a:rPr lang="hi-IN" sz="1800" dirty="0" smtClean="0">
                <a:latin typeface="Aparajita" pitchFamily="18" charset="0"/>
                <a:cs typeface="Aparajita" pitchFamily="18" charset="0"/>
              </a:rPr>
              <a:t>लोग ऐसे वातावरण की खोज करते हैं जहाँ वे अपने कौशल और क्षमताओं का उपयोग कर सकें और अपने मूल्यों और दृष्टिकोण को व्यक्त कर सकें।</a:t>
            </a:r>
            <a:r>
              <a:rPr lang="en-US" sz="1800" dirty="0" smtClean="0">
                <a:latin typeface="Aparajita" pitchFamily="18" charset="0"/>
                <a:cs typeface="Aparajita" pitchFamily="18" charset="0"/>
              </a:rPr>
              <a:t>)</a:t>
            </a:r>
            <a:endParaRPr lang="en-US" sz="2000" dirty="0" smtClean="0">
              <a:latin typeface="Aparajita" pitchFamily="18" charset="0"/>
              <a:cs typeface="Aparajita" pitchFamily="18" charset="0"/>
            </a:endParaRPr>
          </a:p>
          <a:p>
            <a:r>
              <a:rPr lang="en-US" sz="2000" dirty="0" smtClean="0">
                <a:latin typeface="Times New Roman" pitchFamily="18" charset="0"/>
                <a:cs typeface="Times New Roman" pitchFamily="18" charset="0"/>
              </a:rPr>
              <a:t>People who choose to work in an environment similar to their personality type are more likely to be successful and satisfied</a:t>
            </a:r>
            <a:r>
              <a:rPr lang="en-US" sz="2000" dirty="0" smtClean="0">
                <a:latin typeface="Times New Roman" pitchFamily="18" charset="0"/>
                <a:cs typeface="Times New Roman" pitchFamily="18" charset="0"/>
              </a:rPr>
              <a:t>.</a:t>
            </a:r>
            <a:r>
              <a:rPr lang="en-US" sz="1800" dirty="0" smtClean="0">
                <a:latin typeface="Aparajita" pitchFamily="18" charset="0"/>
                <a:cs typeface="Aparajita" pitchFamily="18" charset="0"/>
              </a:rPr>
              <a:t>(</a:t>
            </a:r>
            <a:r>
              <a:rPr lang="hi-IN" sz="1800" dirty="0" smtClean="0">
                <a:latin typeface="Aparajita" pitchFamily="18" charset="0"/>
                <a:cs typeface="Aparajita" pitchFamily="18" charset="0"/>
              </a:rPr>
              <a:t>जो लोग अपने व्यक्तित्व प्रकार के समान वातावरण में काम करना चुनते हैं, उनके सफल और संतुष्ट होने की संभावना अधिक होती है</a:t>
            </a:r>
            <a:r>
              <a:rPr lang="en-US" sz="1800" dirty="0" smtClean="0">
                <a:latin typeface="Aparajita" pitchFamily="18" charset="0"/>
                <a:cs typeface="Aparajita" pitchFamily="18" charset="0"/>
              </a:rPr>
              <a:t>)</a:t>
            </a:r>
            <a:endParaRPr lang="en-US" sz="1800" dirty="0" smtClean="0">
              <a:latin typeface="Aparajita" pitchFamily="18" charset="0"/>
              <a:cs typeface="Aparajita" pitchFamily="18" charset="0"/>
            </a:endParaRPr>
          </a:p>
          <a:p>
            <a:endParaRPr lang="en-US" dirty="0" smtClean="0"/>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638</TotalTime>
  <Words>1636</Words>
  <Application>Microsoft Office PowerPoint</Application>
  <PresentationFormat>On-screen Show (4:3)</PresentationFormat>
  <Paragraphs>115</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Solstice</vt:lpstr>
      <vt:lpstr>Slide 1</vt:lpstr>
      <vt:lpstr>    MEANING OF CAREER</vt:lpstr>
      <vt:lpstr>Slide 3</vt:lpstr>
      <vt:lpstr>       CAREER PLANNING</vt:lpstr>
      <vt:lpstr>CAREER PLANNING PROCESS </vt:lpstr>
      <vt:lpstr>  CAREER DEVELOPMENT</vt:lpstr>
      <vt:lpstr>Importance of Career Planning and Development</vt:lpstr>
      <vt:lpstr>Objectives of Career planning</vt:lpstr>
      <vt:lpstr>THEORIES</vt:lpstr>
      <vt:lpstr>6 Holland Types </vt:lpstr>
      <vt:lpstr>Slide 11</vt:lpstr>
      <vt:lpstr>Investigative </vt:lpstr>
      <vt:lpstr>Slide 13</vt:lpstr>
      <vt:lpstr>Artistic</vt:lpstr>
      <vt:lpstr>Slide 15</vt:lpstr>
      <vt:lpstr>Social </vt:lpstr>
      <vt:lpstr>Slide 17</vt:lpstr>
      <vt:lpstr>Enterprising </vt:lpstr>
      <vt:lpstr>Enterprising</vt:lpstr>
      <vt:lpstr>Conventional </vt:lpstr>
      <vt:lpstr>Conventional</vt:lpstr>
      <vt:lpstr>Slide 22</vt:lpstr>
      <vt:lpstr>Ginzberg's Theory </vt:lpstr>
      <vt:lpstr>Three phases of theory:</vt:lpstr>
      <vt:lpstr>Donald Super's developmental self-concept theory </vt:lpstr>
      <vt:lpstr>Stages:</vt:lpstr>
      <vt:lpstr>Krumboltz:</vt:lpstr>
      <vt:lpstr>Factors:</vt:lpstr>
      <vt:lpstr>Conti….</vt:lpstr>
      <vt:lpstr>Roe’s (1956) theory: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 OF CAREER</dc:title>
  <dc:creator>123</dc:creator>
  <cp:lastModifiedBy>indresh soni</cp:lastModifiedBy>
  <cp:revision>55</cp:revision>
  <dcterms:created xsi:type="dcterms:W3CDTF">2016-10-21T15:38:15Z</dcterms:created>
  <dcterms:modified xsi:type="dcterms:W3CDTF">2023-03-25T06:40:19Z</dcterms:modified>
</cp:coreProperties>
</file>