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70" r:id="rId4"/>
    <p:sldId id="271" r:id="rId5"/>
    <p:sldId id="272" r:id="rId6"/>
    <p:sldId id="273" r:id="rId7"/>
    <p:sldId id="275" r:id="rId8"/>
    <p:sldId id="279" r:id="rId9"/>
    <p:sldId id="276" r:id="rId10"/>
    <p:sldId id="277" r:id="rId11"/>
    <p:sldId id="278" r:id="rId12"/>
    <p:sldId id="280" r:id="rId13"/>
    <p:sldId id="281" r:id="rId14"/>
    <p:sldId id="282" r:id="rId15"/>
    <p:sldId id="284" r:id="rId16"/>
    <p:sldId id="283" r:id="rId17"/>
    <p:sldId id="285" r:id="rId18"/>
    <p:sldId id="286" r:id="rId19"/>
    <p:sldId id="26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59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A18F6CD-4FF5-466D-910E-8210AFEBCA5A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F231E3A-25EA-429A-95A9-BE8D2C8706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18F6CD-4FF5-466D-910E-8210AFEBCA5A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F231E3A-25EA-429A-95A9-BE8D2C8706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18F6CD-4FF5-466D-910E-8210AFEBCA5A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F231E3A-25EA-429A-95A9-BE8D2C8706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18F6CD-4FF5-466D-910E-8210AFEBCA5A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F231E3A-25EA-429A-95A9-BE8D2C8706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18F6CD-4FF5-466D-910E-8210AFEBCA5A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F231E3A-25EA-429A-95A9-BE8D2C8706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18F6CD-4FF5-466D-910E-8210AFEBCA5A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F231E3A-25EA-429A-95A9-BE8D2C87068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18F6CD-4FF5-466D-910E-8210AFEBCA5A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F231E3A-25EA-429A-95A9-BE8D2C87068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18F6CD-4FF5-466D-910E-8210AFEBCA5A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F231E3A-25EA-429A-95A9-BE8D2C87068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18F6CD-4FF5-466D-910E-8210AFEBCA5A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F231E3A-25EA-429A-95A9-BE8D2C8706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A18F6CD-4FF5-466D-910E-8210AFEBCA5A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F231E3A-25EA-429A-95A9-BE8D2C87068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A18F6CD-4FF5-466D-910E-8210AFEBCA5A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F231E3A-25EA-429A-95A9-BE8D2C87068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A18F6CD-4FF5-466D-910E-8210AFEBCA5A}" type="datetimeFigureOut">
              <a:rPr lang="en-US" smtClean="0"/>
              <a:t>10/29/2015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F231E3A-25EA-429A-95A9-BE8D2C87068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irdous.saleheen@temple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2058361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Design, Test and Integration of Force Sensor and Strain Gage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048000"/>
            <a:ext cx="7772400" cy="2286000"/>
          </a:xfrm>
        </p:spPr>
        <p:txBody>
          <a:bodyPr/>
          <a:lstStyle/>
          <a:p>
            <a:pPr algn="l"/>
            <a:r>
              <a:rPr lang="en-US" dirty="0" smtClean="0"/>
              <a:t>Presented by</a:t>
            </a:r>
          </a:p>
          <a:p>
            <a:pPr algn="l"/>
            <a:r>
              <a:rPr lang="en-US" dirty="0" err="1" smtClean="0"/>
              <a:t>Firdous</a:t>
            </a:r>
            <a:r>
              <a:rPr lang="en-US" dirty="0" smtClean="0"/>
              <a:t> </a:t>
            </a:r>
            <a:r>
              <a:rPr lang="en-US" dirty="0" err="1" smtClean="0"/>
              <a:t>Saleheen</a:t>
            </a:r>
            <a:endParaRPr lang="en-US" dirty="0" smtClean="0"/>
          </a:p>
          <a:p>
            <a:pPr algn="l"/>
            <a:r>
              <a:rPr lang="en-US" dirty="0" smtClean="0">
                <a:hlinkClick r:id="rId2"/>
              </a:rPr>
              <a:t>firdous.saleheen@temple.edu</a:t>
            </a:r>
            <a:endParaRPr lang="en-US" dirty="0" smtClean="0"/>
          </a:p>
          <a:p>
            <a:pPr algn="l"/>
            <a:r>
              <a:rPr lang="en-US" dirty="0" smtClean="0"/>
              <a:t>Date: November 30, 2011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38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Strain Gage</a:t>
            </a:r>
            <a:endParaRPr lang="en-US" dirty="0"/>
          </a:p>
          <a:p>
            <a:r>
              <a:rPr lang="en-US" dirty="0" smtClean="0"/>
              <a:t>Signal Conditioning Circuit</a:t>
            </a:r>
            <a:endParaRPr lang="en-US" dirty="0"/>
          </a:p>
          <a:p>
            <a:r>
              <a:rPr lang="en-US" dirty="0" err="1"/>
              <a:t>Arduino</a:t>
            </a:r>
            <a:r>
              <a:rPr lang="en-US" dirty="0"/>
              <a:t> Uno board and </a:t>
            </a:r>
            <a:r>
              <a:rPr lang="en-US" dirty="0" err="1"/>
              <a:t>Matlab</a:t>
            </a:r>
            <a:r>
              <a:rPr lang="en-US" dirty="0"/>
              <a:t> script as Data Acquisition System</a:t>
            </a:r>
          </a:p>
          <a:p>
            <a:r>
              <a:rPr lang="en-US" dirty="0"/>
              <a:t>Application Software written in </a:t>
            </a:r>
            <a:r>
              <a:rPr lang="en-US" dirty="0" err="1"/>
              <a:t>Matlab</a:t>
            </a:r>
            <a:r>
              <a:rPr lang="en-US" dirty="0"/>
              <a:t> R2010b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Strain Gage System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1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100322"/>
          </a:xfrm>
        </p:spPr>
        <p:txBody>
          <a:bodyPr>
            <a:normAutofit/>
          </a:bodyPr>
          <a:lstStyle/>
          <a:p>
            <a:r>
              <a:rPr lang="en-US" dirty="0" smtClean="0"/>
              <a:t>SGT-2C/350-TY11 used as strain </a:t>
            </a:r>
            <a:r>
              <a:rPr lang="en-US" dirty="0"/>
              <a:t>gage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Nominal resistance value </a:t>
            </a:r>
            <a:r>
              <a:rPr lang="en-US" dirty="0"/>
              <a:t>is 350 </a:t>
            </a:r>
            <a:r>
              <a:rPr lang="en-US" dirty="0" smtClean="0"/>
              <a:t>ohms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Strain Gage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990600" y="2362200"/>
            <a:ext cx="5715000" cy="32194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90600" y="5581650"/>
            <a:ext cx="670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A = 1.5mm, B = 4.6mm, C = 6.4mm and D = 4.6mm.</a:t>
            </a:r>
          </a:p>
        </p:txBody>
      </p:sp>
    </p:spTree>
    <p:extLst>
      <p:ext uri="{BB962C8B-B14F-4D97-AF65-F5344CB8AC3E}">
        <p14:creationId xmlns:p14="http://schemas.microsoft.com/office/powerpoint/2010/main" val="38841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7620000" cy="45259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Building Block for Signal Conditioning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905000"/>
            <a:ext cx="2590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Strain Gage in Quarter Bridge Configuration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62200" y="4343400"/>
            <a:ext cx="12954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Voltage Reference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4850" y="4360817"/>
            <a:ext cx="150495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Constant Current Generator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91200" y="1905000"/>
            <a:ext cx="1828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Instrumentation</a:t>
            </a:r>
          </a:p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Amplifier</a:t>
            </a:r>
          </a:p>
        </p:txBody>
      </p:sp>
      <p:sp>
        <p:nvSpPr>
          <p:cNvPr id="8" name="Up Arrow 7"/>
          <p:cNvSpPr/>
          <p:nvPr/>
        </p:nvSpPr>
        <p:spPr>
          <a:xfrm>
            <a:off x="1333500" y="3733800"/>
            <a:ext cx="342900" cy="609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 Arrow 8"/>
          <p:cNvSpPr/>
          <p:nvPr/>
        </p:nvSpPr>
        <p:spPr>
          <a:xfrm>
            <a:off x="2781300" y="3733800"/>
            <a:ext cx="342900" cy="609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 rot="5400000">
            <a:off x="3486150" y="2632389"/>
            <a:ext cx="342900" cy="45719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 rot="5400000">
            <a:off x="7753350" y="2546940"/>
            <a:ext cx="342900" cy="609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298527" y="2399323"/>
            <a:ext cx="464473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DAQ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81600" y="5943600"/>
            <a:ext cx="373380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DAQ- Data Acquisition System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86200" y="1905000"/>
            <a:ext cx="13716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EMI Filter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Up Arrow 14"/>
          <p:cNvSpPr/>
          <p:nvPr/>
        </p:nvSpPr>
        <p:spPr>
          <a:xfrm rot="5400000">
            <a:off x="5314950" y="2609850"/>
            <a:ext cx="342900" cy="457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2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59749"/>
            <a:ext cx="7316286" cy="536965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Conditioning Circuit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66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Divided into two parts:</a:t>
            </a:r>
          </a:p>
          <a:p>
            <a:pPr lvl="1"/>
            <a:r>
              <a:rPr lang="en-US" dirty="0" smtClean="0"/>
              <a:t>Hardware for data acquisition</a:t>
            </a:r>
          </a:p>
          <a:p>
            <a:pPr lvl="1"/>
            <a:r>
              <a:rPr lang="en-US" dirty="0" smtClean="0"/>
              <a:t>Software for data acquisition</a:t>
            </a:r>
          </a:p>
          <a:p>
            <a:r>
              <a:rPr lang="en-US" dirty="0" smtClean="0"/>
              <a:t>Hardware – Output of measurement circuit is connected to analog pin </a:t>
            </a:r>
            <a:r>
              <a:rPr lang="en-US" dirty="0" err="1" smtClean="0"/>
              <a:t>Arduino</a:t>
            </a:r>
            <a:r>
              <a:rPr lang="en-US" dirty="0" smtClean="0"/>
              <a:t> UNO board</a:t>
            </a:r>
          </a:p>
          <a:p>
            <a:r>
              <a:rPr lang="en-US" dirty="0" smtClean="0"/>
              <a:t>Software –</a:t>
            </a:r>
          </a:p>
          <a:p>
            <a:pPr lvl="1"/>
            <a:r>
              <a:rPr lang="en-US" dirty="0" err="1" smtClean="0"/>
              <a:t>Matlab</a:t>
            </a:r>
            <a:r>
              <a:rPr lang="en-US" dirty="0" smtClean="0"/>
              <a:t> package to support </a:t>
            </a:r>
            <a:r>
              <a:rPr lang="en-US" dirty="0" err="1" smtClean="0"/>
              <a:t>Arduino</a:t>
            </a:r>
            <a:r>
              <a:rPr lang="en-US" dirty="0" smtClean="0"/>
              <a:t> IDE.</a:t>
            </a:r>
          </a:p>
          <a:p>
            <a:pPr lvl="1"/>
            <a:r>
              <a:rPr lang="en-US" dirty="0" smtClean="0"/>
              <a:t>Upload </a:t>
            </a:r>
            <a:r>
              <a:rPr lang="en-US" dirty="0" err="1" smtClean="0"/>
              <a:t>matlab</a:t>
            </a:r>
            <a:r>
              <a:rPr lang="en-US" dirty="0" smtClean="0"/>
              <a:t> written </a:t>
            </a:r>
            <a:r>
              <a:rPr lang="en-US" dirty="0" err="1" smtClean="0"/>
              <a:t>srv.pde</a:t>
            </a:r>
            <a:r>
              <a:rPr lang="en-US" dirty="0" smtClean="0"/>
              <a:t> file into board</a:t>
            </a:r>
          </a:p>
          <a:p>
            <a:pPr lvl="1"/>
            <a:r>
              <a:rPr lang="en-US" dirty="0" smtClean="0"/>
              <a:t>Run a script to read the analog pin of </a:t>
            </a:r>
            <a:r>
              <a:rPr lang="en-US" dirty="0" err="1" smtClean="0"/>
              <a:t>Arduino</a:t>
            </a:r>
            <a:r>
              <a:rPr lang="en-US" dirty="0" smtClean="0"/>
              <a:t> in </a:t>
            </a:r>
            <a:r>
              <a:rPr lang="en-US" dirty="0" err="1" smtClean="0"/>
              <a:t>Matlab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Acquisition from Strain Gage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98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67150"/>
            <a:ext cx="8229600" cy="2140141"/>
          </a:xfrm>
        </p:spPr>
        <p:txBody>
          <a:bodyPr/>
          <a:lstStyle/>
          <a:p>
            <a:pPr marL="109728" indent="0">
              <a:buNone/>
            </a:pPr>
            <a:r>
              <a:rPr lang="en-US" dirty="0" err="1" smtClean="0"/>
              <a:t>Vout</a:t>
            </a:r>
            <a:r>
              <a:rPr lang="en-US" dirty="0" smtClean="0"/>
              <a:t> = Output voltage of signal conditioning circuit</a:t>
            </a:r>
          </a:p>
          <a:p>
            <a:pPr marL="109728" indent="0">
              <a:buNone/>
            </a:pPr>
            <a:r>
              <a:rPr lang="en-US" dirty="0" smtClean="0"/>
              <a:t>GF = Gage factor = 2</a:t>
            </a:r>
          </a:p>
          <a:p>
            <a:pPr marL="109728" indent="0">
              <a:buNone/>
            </a:pPr>
            <a:r>
              <a:rPr lang="en-US" dirty="0" smtClean="0"/>
              <a:t>Vex = Excitation voltage = 1200mV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Strain Calculation from Signal Conditioning Output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2133600"/>
            <a:ext cx="4495800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209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Strain Gage Graph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5" t="2877" r="5976" b="5143"/>
          <a:stretch/>
        </p:blipFill>
        <p:spPr>
          <a:xfrm>
            <a:off x="304800" y="990600"/>
            <a:ext cx="86106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66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185672"/>
          </a:xfrm>
        </p:spPr>
        <p:txBody>
          <a:bodyPr>
            <a:normAutofit/>
          </a:bodyPr>
          <a:lstStyle/>
          <a:p>
            <a:r>
              <a:rPr lang="en-US" dirty="0" smtClean="0"/>
              <a:t>Fruit ripeness checker, rubber ball hardness test</a:t>
            </a:r>
          </a:p>
          <a:p>
            <a:pPr marL="109728" indent="0">
              <a:buNone/>
            </a:pPr>
            <a:r>
              <a:rPr lang="en-US" dirty="0" smtClean="0"/>
              <a:t>Simple Algorithm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Software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2667000"/>
            <a:ext cx="8305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of Program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Take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user input of force and strain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Make force data into stress data by dividing the force with area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Find Young’s modulus for each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datapoint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Take the mean of Young’s modulus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Design a look up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table of Young’s modulus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Ripeness rating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Check the look up table for decision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Display 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decision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End of Program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4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95672"/>
          </a:xfrm>
        </p:spPr>
        <p:txBody>
          <a:bodyPr>
            <a:normAutofit/>
          </a:bodyPr>
          <a:lstStyle/>
          <a:p>
            <a:r>
              <a:rPr lang="en-US" dirty="0" smtClean="0"/>
              <a:t>Force sensor can be put around TIS probe to get the force applied in the neighboring region of tumor</a:t>
            </a:r>
          </a:p>
          <a:p>
            <a:r>
              <a:rPr lang="en-US" dirty="0" smtClean="0"/>
              <a:t>Instead of a single FSR, four sensors might be used to get an improved force estimation, essentially hardness of tumor estimation</a:t>
            </a:r>
          </a:p>
          <a:p>
            <a:r>
              <a:rPr lang="en-US" dirty="0" smtClean="0"/>
              <a:t>Improvement of force estimation will cost less than $100</a:t>
            </a:r>
          </a:p>
          <a:p>
            <a:r>
              <a:rPr lang="en-US" dirty="0" smtClean="0"/>
              <a:t>Strain gage senses the dimension change of the surface it is mounted on. So it may give an indirect estimation of strain of tumor when force is applied.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63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Application to Tactile Imaging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18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6764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33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Sensor System Building Blocks</a:t>
            </a:r>
          </a:p>
          <a:p>
            <a:r>
              <a:rPr lang="en-US" dirty="0" smtClean="0"/>
              <a:t>Force Sensing System Design</a:t>
            </a:r>
          </a:p>
          <a:p>
            <a:r>
              <a:rPr lang="en-US" dirty="0" smtClean="0"/>
              <a:t>Strain Gage System Design</a:t>
            </a:r>
          </a:p>
          <a:p>
            <a:r>
              <a:rPr lang="en-US" dirty="0" smtClean="0"/>
              <a:t>Application Software</a:t>
            </a:r>
          </a:p>
          <a:p>
            <a:r>
              <a:rPr lang="en-US" dirty="0" smtClean="0"/>
              <a:t>Application to Tactile Imaging System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4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305800" cy="5224272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81000" y="1447800"/>
            <a:ext cx="3733800" cy="1752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Sensor</a:t>
            </a:r>
            <a:endParaRPr lang="en-US" sz="3200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648200" y="1447800"/>
            <a:ext cx="3962399" cy="1752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Signal Conditioning System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286000" y="3733800"/>
            <a:ext cx="46482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Data Acquisition System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971800" y="5334000"/>
            <a:ext cx="35814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Application Software</a:t>
            </a:r>
          </a:p>
        </p:txBody>
      </p:sp>
      <p:sp>
        <p:nvSpPr>
          <p:cNvPr id="10" name="Bent-Up Arrow 9"/>
          <p:cNvSpPr/>
          <p:nvPr/>
        </p:nvSpPr>
        <p:spPr>
          <a:xfrm rot="5400000">
            <a:off x="928007" y="3186793"/>
            <a:ext cx="1295400" cy="1322614"/>
          </a:xfrm>
          <a:prstGeom prst="bentUp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3" name="Bent-Up Arrow 12"/>
          <p:cNvSpPr/>
          <p:nvPr/>
        </p:nvSpPr>
        <p:spPr>
          <a:xfrm rot="16200000">
            <a:off x="7034893" y="3148694"/>
            <a:ext cx="1143000" cy="1246414"/>
          </a:xfrm>
          <a:prstGeom prst="bentUpArrow">
            <a:avLst/>
          </a:prstGeom>
          <a:solidFill>
            <a:srgbClr val="FFC000"/>
          </a:solidFill>
          <a:scene3d>
            <a:camera prst="orthographicFront">
              <a:rot lat="0" lon="10799999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4114800" y="2133600"/>
            <a:ext cx="533400" cy="5334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4381500" y="4953000"/>
            <a:ext cx="381000" cy="38100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8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Force Sensing Resistor as Force Sensor</a:t>
            </a:r>
          </a:p>
          <a:p>
            <a:r>
              <a:rPr lang="en-US" dirty="0" smtClean="0"/>
              <a:t>Measurement Circuit for Force Sensor</a:t>
            </a:r>
          </a:p>
          <a:p>
            <a:r>
              <a:rPr lang="en-US" dirty="0" err="1" smtClean="0"/>
              <a:t>Arduino</a:t>
            </a:r>
            <a:r>
              <a:rPr lang="en-US" dirty="0" smtClean="0"/>
              <a:t> Uno board and </a:t>
            </a:r>
            <a:r>
              <a:rPr lang="en-US" dirty="0" err="1" smtClean="0"/>
              <a:t>Matlab</a:t>
            </a:r>
            <a:r>
              <a:rPr lang="en-US" dirty="0" smtClean="0"/>
              <a:t> script as Data Acquisition System</a:t>
            </a:r>
          </a:p>
          <a:p>
            <a:r>
              <a:rPr lang="en-US" dirty="0" smtClean="0"/>
              <a:t>Application Software written in </a:t>
            </a:r>
            <a:r>
              <a:rPr lang="en-US" dirty="0" err="1" smtClean="0"/>
              <a:t>Matlab</a:t>
            </a:r>
            <a:r>
              <a:rPr lang="en-US" dirty="0" smtClean="0"/>
              <a:t> R2010b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Force Sensing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1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Force Sensing Resistor (FSR)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524000"/>
            <a:ext cx="2832100" cy="21281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100" y="1219200"/>
            <a:ext cx="5854700" cy="4240131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3810000"/>
            <a:ext cx="2895600" cy="24384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FSR</a:t>
            </a:r>
            <a:r>
              <a:rPr lang="en-US" dirty="0"/>
              <a:t> is a material whose resistance changes when a force </a:t>
            </a:r>
            <a:r>
              <a:rPr lang="en-US" dirty="0" smtClean="0"/>
              <a:t>is applied. </a:t>
            </a:r>
            <a:endParaRPr lang="en-US" dirty="0"/>
          </a:p>
          <a:p>
            <a:r>
              <a:rPr lang="en-US" dirty="0" smtClean="0"/>
              <a:t>Small </a:t>
            </a:r>
            <a:r>
              <a:rPr lang="en-US" dirty="0"/>
              <a:t>size, low cost and easy to use.</a:t>
            </a:r>
          </a:p>
          <a:p>
            <a:endParaRPr lang="en-US" dirty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4800600" y="5468040"/>
            <a:ext cx="4038600" cy="76635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r>
              <a:rPr lang="en-US" sz="1900" dirty="0" smtClean="0"/>
              <a:t>Interlink Model 402 </a:t>
            </a:r>
          </a:p>
          <a:p>
            <a:pPr marL="109728" indent="0">
              <a:buNone/>
            </a:pPr>
            <a:r>
              <a:rPr lang="en-US" sz="1900" dirty="0" smtClean="0"/>
              <a:t>Sensing area </a:t>
            </a:r>
            <a:r>
              <a:rPr lang="en-US" sz="1900" dirty="0"/>
              <a:t>d</a:t>
            </a:r>
            <a:r>
              <a:rPr lang="en-US" sz="1900" dirty="0" smtClean="0"/>
              <a:t>iameter 12.7mm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1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 Circuit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1571624"/>
            <a:ext cx="5743575" cy="3154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4800600"/>
            <a:ext cx="8458200" cy="144780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Measurement based on simple voltage divider rule</a:t>
            </a:r>
          </a:p>
          <a:p>
            <a:r>
              <a:rPr lang="en-US" dirty="0" smtClean="0"/>
              <a:t>Output voltage changes as resistance of FSR varies by above formula</a:t>
            </a:r>
          </a:p>
          <a:p>
            <a:r>
              <a:rPr lang="en-US" dirty="0" smtClean="0"/>
              <a:t>A voltage follower is used to match the upstream high impedance circuit.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1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Divided into two parts:</a:t>
            </a:r>
          </a:p>
          <a:p>
            <a:pPr lvl="1"/>
            <a:r>
              <a:rPr lang="en-US" dirty="0" smtClean="0"/>
              <a:t>Hardware for data acquisition</a:t>
            </a:r>
          </a:p>
          <a:p>
            <a:pPr lvl="1"/>
            <a:r>
              <a:rPr lang="en-US" dirty="0" smtClean="0"/>
              <a:t>Software for data acquisition</a:t>
            </a:r>
          </a:p>
          <a:p>
            <a:r>
              <a:rPr lang="en-US" dirty="0" smtClean="0"/>
              <a:t>Hardware – Output of measurement circuit is connected to analog pin </a:t>
            </a:r>
            <a:r>
              <a:rPr lang="en-US" dirty="0" err="1" smtClean="0"/>
              <a:t>Arduino</a:t>
            </a:r>
            <a:r>
              <a:rPr lang="en-US" dirty="0" smtClean="0"/>
              <a:t> UNO board</a:t>
            </a:r>
          </a:p>
          <a:p>
            <a:r>
              <a:rPr lang="en-US" dirty="0" smtClean="0"/>
              <a:t>Software –</a:t>
            </a:r>
          </a:p>
          <a:p>
            <a:pPr lvl="1"/>
            <a:r>
              <a:rPr lang="en-US" dirty="0" err="1" smtClean="0"/>
              <a:t>Matlab</a:t>
            </a:r>
            <a:r>
              <a:rPr lang="en-US" dirty="0" smtClean="0"/>
              <a:t> package to support </a:t>
            </a:r>
            <a:r>
              <a:rPr lang="en-US" dirty="0" err="1" smtClean="0"/>
              <a:t>Arduino</a:t>
            </a:r>
            <a:r>
              <a:rPr lang="en-US" dirty="0" smtClean="0"/>
              <a:t> IDE.</a:t>
            </a:r>
          </a:p>
          <a:p>
            <a:pPr lvl="1"/>
            <a:r>
              <a:rPr lang="en-US" dirty="0" smtClean="0"/>
              <a:t>Upload </a:t>
            </a:r>
            <a:r>
              <a:rPr lang="en-US" dirty="0" err="1" smtClean="0"/>
              <a:t>matlab</a:t>
            </a:r>
            <a:r>
              <a:rPr lang="en-US" dirty="0" smtClean="0"/>
              <a:t> written </a:t>
            </a:r>
            <a:r>
              <a:rPr lang="en-US" dirty="0" err="1" smtClean="0"/>
              <a:t>srv.pde</a:t>
            </a:r>
            <a:r>
              <a:rPr lang="en-US" dirty="0" smtClean="0"/>
              <a:t> file into board</a:t>
            </a:r>
          </a:p>
          <a:p>
            <a:pPr lvl="1"/>
            <a:r>
              <a:rPr lang="en-US" dirty="0" smtClean="0"/>
              <a:t>Run a script to read the analog pin of </a:t>
            </a:r>
            <a:r>
              <a:rPr lang="en-US" dirty="0" err="1" smtClean="0"/>
              <a:t>Arduino</a:t>
            </a:r>
            <a:r>
              <a:rPr lang="en-US" dirty="0" smtClean="0"/>
              <a:t> in </a:t>
            </a:r>
            <a:r>
              <a:rPr lang="en-US" dirty="0" err="1" smtClean="0"/>
              <a:t>Matlab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Acquisition from Force Sensor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1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sz="2400" b="1" dirty="0" smtClean="0"/>
          </a:p>
          <a:p>
            <a:endParaRPr lang="en-US" sz="2400" b="1" dirty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/>
          </a:p>
          <a:p>
            <a:r>
              <a:rPr lang="en-US" sz="2400" b="1" dirty="0" smtClean="0"/>
              <a:t>Used </a:t>
            </a:r>
            <a:r>
              <a:rPr lang="en-US" sz="2400" b="1" dirty="0" err="1" smtClean="0"/>
              <a:t>matlab</a:t>
            </a:r>
            <a:r>
              <a:rPr lang="en-US" sz="2400" b="1" dirty="0" smtClean="0"/>
              <a:t> curve fitting tool logarithmic fitting</a:t>
            </a:r>
            <a:endParaRPr lang="en-US" sz="2400" b="1" dirty="0"/>
          </a:p>
          <a:p>
            <a:r>
              <a:rPr lang="en-US" sz="2400" b="1" dirty="0" err="1">
                <a:solidFill>
                  <a:srgbClr val="FF0000"/>
                </a:solidFill>
              </a:rPr>
              <a:t>f</a:t>
            </a:r>
            <a:r>
              <a:rPr lang="en-US" sz="2400" b="1" dirty="0" err="1" smtClean="0">
                <a:solidFill>
                  <a:srgbClr val="FF0000"/>
                </a:solidFill>
              </a:rPr>
              <a:t>_fsr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= </a:t>
            </a:r>
            <a:r>
              <a:rPr lang="en-US" sz="2400" b="1" dirty="0" err="1">
                <a:solidFill>
                  <a:srgbClr val="FF0000"/>
                </a:solidFill>
              </a:rPr>
              <a:t>exp</a:t>
            </a:r>
            <a:r>
              <a:rPr lang="en-US" sz="2400" b="1" dirty="0">
                <a:solidFill>
                  <a:srgbClr val="FF0000"/>
                </a:solidFill>
              </a:rPr>
              <a:t>(log</a:t>
            </a:r>
            <a:r>
              <a:rPr lang="en-US" sz="2400" b="1" dirty="0" smtClean="0">
                <a:solidFill>
                  <a:srgbClr val="FF0000"/>
                </a:solidFill>
              </a:rPr>
              <a:t>((v_fsr-6835</a:t>
            </a:r>
            <a:r>
              <a:rPr lang="en-US" sz="2400" b="1" dirty="0">
                <a:solidFill>
                  <a:srgbClr val="FF0000"/>
                </a:solidFill>
              </a:rPr>
              <a:t>)/(-2617))/(-0.1054))</a:t>
            </a:r>
            <a:endParaRPr lang="en-US" sz="24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Resistance </a:t>
            </a:r>
            <a:r>
              <a:rPr lang="en-US" dirty="0" err="1" smtClean="0"/>
              <a:t>vs</a:t>
            </a:r>
            <a:r>
              <a:rPr lang="en-US" dirty="0" smtClean="0"/>
              <a:t> Force Curve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371600"/>
            <a:ext cx="7543800" cy="380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00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Force Sensing Graph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428750"/>
            <a:ext cx="77724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1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1022</TotalTime>
  <Words>544</Words>
  <Application>Microsoft Office PowerPoint</Application>
  <PresentationFormat>On-screen Show (4:3)</PresentationFormat>
  <Paragraphs>102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Concourse</vt:lpstr>
      <vt:lpstr>Design, Test and Integration of Force Sensor and Strain Gage</vt:lpstr>
      <vt:lpstr>Outline</vt:lpstr>
      <vt:lpstr>Overview</vt:lpstr>
      <vt:lpstr>Force Sensing System</vt:lpstr>
      <vt:lpstr>Force Sensing Resistor (FSR)</vt:lpstr>
      <vt:lpstr>Measurement Circuit</vt:lpstr>
      <vt:lpstr>Data Acquisition from Force Sensor</vt:lpstr>
      <vt:lpstr>Resistance vs Force Curve</vt:lpstr>
      <vt:lpstr>Force Sensing Graph</vt:lpstr>
      <vt:lpstr>Strain Gage System </vt:lpstr>
      <vt:lpstr>Strain Gage</vt:lpstr>
      <vt:lpstr>Basic Building Block for Signal Conditioning</vt:lpstr>
      <vt:lpstr>Signal Conditioning Circuit</vt:lpstr>
      <vt:lpstr>Data Acquisition from Strain Gage</vt:lpstr>
      <vt:lpstr>Strain Calculation from Signal Conditioning Output</vt:lpstr>
      <vt:lpstr>Strain Gage Graph</vt:lpstr>
      <vt:lpstr>Application Software</vt:lpstr>
      <vt:lpstr>Application to Tactile Imaging System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Firdous</dc:creator>
  <cp:lastModifiedBy>Firdous</cp:lastModifiedBy>
  <cp:revision>31</cp:revision>
  <cp:lastPrinted>2011-11-30T17:43:51Z</cp:lastPrinted>
  <dcterms:created xsi:type="dcterms:W3CDTF">2011-11-29T17:55:14Z</dcterms:created>
  <dcterms:modified xsi:type="dcterms:W3CDTF">2015-10-29T05:45:57Z</dcterms:modified>
</cp:coreProperties>
</file>