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91459-0BEB-4C41-B156-D38D8FE0D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Predicción de incendios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4A250B-6668-439B-A781-183D13FF7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Modelo de categorización según superficie</a:t>
            </a:r>
          </a:p>
        </p:txBody>
      </p:sp>
    </p:spTree>
    <p:extLst>
      <p:ext uri="{BB962C8B-B14F-4D97-AF65-F5344CB8AC3E}">
        <p14:creationId xmlns:p14="http://schemas.microsoft.com/office/powerpoint/2010/main" val="369359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0D6B9-BDD0-43D9-B0BC-BD75E75B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716187-0C13-4C3A-B729-4B6115ED3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Determinar en función de diferentes características a qué categoría pertenecería, si se produjese, un incendio</a:t>
            </a:r>
          </a:p>
          <a:p>
            <a:r>
              <a:rPr lang="es-ES" dirty="0"/>
              <a:t>Las categorías serán:</a:t>
            </a:r>
          </a:p>
          <a:p>
            <a:pPr lvl="1"/>
            <a:r>
              <a:rPr lang="es-ES" dirty="0"/>
              <a:t>Grande, si la superficie quemada es mayor a 200 Ha</a:t>
            </a:r>
          </a:p>
          <a:p>
            <a:pPr lvl="1"/>
            <a:r>
              <a:rPr lang="es-ES" dirty="0"/>
              <a:t>Pequeño, si la superficie quemada es menor</a:t>
            </a:r>
          </a:p>
          <a:p>
            <a:r>
              <a:rPr lang="es-ES" dirty="0"/>
              <a:t>Saber dónde podría producirse los incendios mayores permitirá optimizar los recursos disponibles para enfrentarse a los mismos</a:t>
            </a:r>
          </a:p>
          <a:p>
            <a:r>
              <a:rPr lang="es-ES" dirty="0"/>
              <a:t>Interesa que el modelo acierte aquel incendio que pertenezca a la categoría “Grande”</a:t>
            </a:r>
          </a:p>
          <a:p>
            <a:r>
              <a:rPr lang="es-ES" dirty="0"/>
              <a:t>No importa que se den falsos positivos en esta categoría</a:t>
            </a:r>
          </a:p>
        </p:txBody>
      </p:sp>
    </p:spTree>
    <p:extLst>
      <p:ext uri="{BB962C8B-B14F-4D97-AF65-F5344CB8AC3E}">
        <p14:creationId xmlns:p14="http://schemas.microsoft.com/office/powerpoint/2010/main" val="277831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36962-5738-42FF-A46F-F1222F13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A27C9-3F8D-4211-80CA-1E9D4C24C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Es fundamental tener un </a:t>
            </a:r>
            <a:r>
              <a:rPr lang="es-ES" dirty="0" err="1"/>
              <a:t>dataset</a:t>
            </a:r>
            <a:r>
              <a:rPr lang="es-ES" dirty="0"/>
              <a:t> lo suficientemente amplio</a:t>
            </a:r>
          </a:p>
          <a:p>
            <a:pPr lvl="1"/>
            <a:r>
              <a:rPr lang="es-ES" dirty="0"/>
              <a:t>En nuestro caso, tomamos los incendios producidos en la provincia de Huelva en los últimos años</a:t>
            </a:r>
          </a:p>
          <a:p>
            <a:pPr lvl="1"/>
            <a:r>
              <a:rPr lang="es-ES" dirty="0"/>
              <a:t>Complementamos los datos de cada incendio con otros como pueden ser los </a:t>
            </a:r>
            <a:r>
              <a:rPr lang="es-ES" dirty="0" err="1"/>
              <a:t>metereológicos</a:t>
            </a:r>
            <a:r>
              <a:rPr lang="es-ES" dirty="0"/>
              <a:t> y que proceden de otras fuentes</a:t>
            </a:r>
          </a:p>
          <a:p>
            <a:r>
              <a:rPr lang="es-ES" dirty="0"/>
              <a:t>A partir de este </a:t>
            </a:r>
            <a:r>
              <a:rPr lang="es-ES" dirty="0" err="1"/>
              <a:t>dataset</a:t>
            </a:r>
            <a:r>
              <a:rPr lang="es-ES" dirty="0"/>
              <a:t> se hacen algunas modificaciones</a:t>
            </a:r>
          </a:p>
          <a:p>
            <a:pPr lvl="1"/>
            <a:r>
              <a:rPr lang="es-ES" dirty="0"/>
              <a:t>Sustituir los valores </a:t>
            </a:r>
            <a:r>
              <a:rPr lang="es-ES" dirty="0" err="1"/>
              <a:t>NaN</a:t>
            </a:r>
            <a:r>
              <a:rPr lang="es-ES" dirty="0"/>
              <a:t> por el valor medio de su columna</a:t>
            </a:r>
          </a:p>
          <a:p>
            <a:pPr lvl="1"/>
            <a:r>
              <a:rPr lang="es-ES" dirty="0"/>
              <a:t>Crear categorías para el tamaño del incendio (que será la variable a predecir) y la dirección del viento</a:t>
            </a:r>
          </a:p>
          <a:p>
            <a:pPr lvl="1"/>
            <a:r>
              <a:rPr lang="es-ES" dirty="0"/>
              <a:t>Consolidar columnas en otra que contenga su media o su total</a:t>
            </a:r>
          </a:p>
          <a:p>
            <a:pPr lvl="1"/>
            <a:r>
              <a:rPr lang="es-ES" dirty="0"/>
              <a:t>Normalizamos otras, como el NVDI, para que su valor quede entre -1 y 1</a:t>
            </a:r>
          </a:p>
          <a:p>
            <a:pPr lvl="1"/>
            <a:r>
              <a:rPr lang="es-ES" dirty="0"/>
              <a:t>Eliminar columnas que presentan una correlación evidente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399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A3360-0002-4016-A24A-D4846749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1815CD-8C83-44D8-80CC-C4BF12EFE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Preparación de los </a:t>
            </a:r>
            <a:r>
              <a:rPr lang="es-ES" dirty="0" err="1"/>
              <a:t>dataset</a:t>
            </a:r>
            <a:r>
              <a:rPr lang="es-ES" dirty="0"/>
              <a:t> de entrenamiento y prueba</a:t>
            </a:r>
          </a:p>
          <a:p>
            <a:pPr lvl="1"/>
            <a:r>
              <a:rPr lang="es-ES" dirty="0"/>
              <a:t>Primero se separa la salida de las entradas</a:t>
            </a:r>
          </a:p>
          <a:p>
            <a:pPr lvl="1"/>
            <a:r>
              <a:rPr lang="es-ES" dirty="0"/>
              <a:t>Se utiliza la función </a:t>
            </a:r>
            <a:r>
              <a:rPr lang="es-ES" dirty="0" err="1"/>
              <a:t>train_test_split</a:t>
            </a:r>
            <a:r>
              <a:rPr lang="es-ES" dirty="0"/>
              <a:t>, con </a:t>
            </a:r>
            <a:r>
              <a:rPr lang="es-ES" dirty="0" err="1"/>
              <a:t>stratify</a:t>
            </a:r>
            <a:r>
              <a:rPr lang="es-ES" dirty="0"/>
              <a:t> = “</a:t>
            </a:r>
            <a:r>
              <a:rPr lang="es-ES" dirty="0" err="1"/>
              <a:t>cat_incendio</a:t>
            </a:r>
            <a:r>
              <a:rPr lang="es-ES" dirty="0"/>
              <a:t>”, y una proporción de test de 0.3</a:t>
            </a:r>
          </a:p>
          <a:p>
            <a:r>
              <a:rPr lang="es-ES" dirty="0"/>
              <a:t>En este momento se lanzan varios modelos para ver cuál, aún sin optimizar datos, sería más adecuado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0491E0-2062-45F6-9C2F-703D9B8F4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4211084"/>
            <a:ext cx="3448050" cy="1457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10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A3360-0002-4016-A24A-D4846749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1815CD-8C83-44D8-80CC-C4BF12EF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935501" cy="3880773"/>
          </a:xfrm>
        </p:spPr>
        <p:txBody>
          <a:bodyPr/>
          <a:lstStyle/>
          <a:p>
            <a:r>
              <a:rPr lang="es-ES" dirty="0"/>
              <a:t>Los resultados se presentan a continuación</a:t>
            </a:r>
          </a:p>
          <a:p>
            <a:pPr lvl="1"/>
            <a:r>
              <a:rPr lang="es-ES" dirty="0"/>
              <a:t>Nuestra primera propuesta es hacia el modelo de </a:t>
            </a:r>
            <a:r>
              <a:rPr lang="es-ES" dirty="0" err="1"/>
              <a:t>Random</a:t>
            </a:r>
            <a:r>
              <a:rPr lang="es-ES" dirty="0"/>
              <a:t> Forest</a:t>
            </a:r>
          </a:p>
          <a:p>
            <a:r>
              <a:rPr lang="es-ES" dirty="0"/>
              <a:t>Utilizaremos </a:t>
            </a:r>
            <a:r>
              <a:rPr lang="es-ES" dirty="0" err="1"/>
              <a:t>GridSearchCV</a:t>
            </a:r>
            <a:r>
              <a:rPr lang="es-ES" dirty="0"/>
              <a:t> para optimizar el </a:t>
            </a:r>
            <a:r>
              <a:rPr lang="es-ES" dirty="0" err="1"/>
              <a:t>Random</a:t>
            </a:r>
            <a:r>
              <a:rPr lang="es-ES" dirty="0"/>
              <a:t> Forest</a:t>
            </a:r>
          </a:p>
          <a:p>
            <a:pPr lvl="1"/>
            <a:r>
              <a:rPr lang="es-ES" dirty="0"/>
              <a:t>Indicamos que haga </a:t>
            </a:r>
            <a:r>
              <a:rPr lang="es-ES" i="1" dirty="0" err="1"/>
              <a:t>cross</a:t>
            </a:r>
            <a:r>
              <a:rPr lang="es-ES" i="1" dirty="0"/>
              <a:t> </a:t>
            </a:r>
            <a:r>
              <a:rPr lang="es-ES" i="1" dirty="0" err="1"/>
              <a:t>validation</a:t>
            </a:r>
            <a:r>
              <a:rPr lang="es-ES" i="1" dirty="0"/>
              <a:t> </a:t>
            </a:r>
            <a:r>
              <a:rPr lang="es-ES" dirty="0"/>
              <a:t>en 10 rondas</a:t>
            </a:r>
          </a:p>
          <a:p>
            <a:pPr lvl="1"/>
            <a:r>
              <a:rPr lang="es-ES" dirty="0"/>
              <a:t>También indicamos que use como clasificador la métrica </a:t>
            </a:r>
            <a:r>
              <a:rPr lang="es-ES" i="1" dirty="0" err="1"/>
              <a:t>recall</a:t>
            </a:r>
            <a:endParaRPr lang="es-ES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2C0597-1F9C-409D-BB64-1BD68F714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30" y="418941"/>
            <a:ext cx="4363899" cy="4552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DA4352A-5763-47C8-8686-E1635E086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201981"/>
            <a:ext cx="7267575" cy="733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09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68E3F-858F-4071-8AA2-63E1C039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9EE620-3332-4944-A664-873E71C89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Utilizamos la matriz de confusión para valorar el modelo</a:t>
            </a:r>
          </a:p>
          <a:p>
            <a:pPr lvl="1"/>
            <a:r>
              <a:rPr lang="es-ES" dirty="0"/>
              <a:t>Esta primera aproximación no es muy buena</a:t>
            </a:r>
          </a:p>
          <a:p>
            <a:r>
              <a:rPr lang="es-ES" dirty="0"/>
              <a:t>Volvemos a estudiar el </a:t>
            </a:r>
            <a:r>
              <a:rPr lang="es-ES" dirty="0" err="1"/>
              <a:t>dataset</a:t>
            </a:r>
            <a:endParaRPr lang="es-ES" dirty="0"/>
          </a:p>
          <a:p>
            <a:pPr lvl="1"/>
            <a:r>
              <a:rPr lang="es-ES" dirty="0"/>
              <a:t>Estudiamos la importancia de las variables, tras lo cual nos quedamos con tan solo</a:t>
            </a:r>
          </a:p>
          <a:p>
            <a:pPr lvl="1"/>
            <a:r>
              <a:rPr lang="es-ES" dirty="0"/>
              <a:t>Asumimos un problema de balanceo de datos que tenemos que corregir</a:t>
            </a:r>
          </a:p>
          <a:p>
            <a:r>
              <a:rPr lang="es-ES" dirty="0"/>
              <a:t>Evaluamos otros modelos tras un </a:t>
            </a:r>
            <a:r>
              <a:rPr lang="es-ES" i="1" dirty="0" err="1"/>
              <a:t>upsampling</a:t>
            </a:r>
            <a:r>
              <a:rPr lang="es-ES" dirty="0"/>
              <a:t> de los </a:t>
            </a:r>
            <a:r>
              <a:rPr lang="es-ES" i="1" dirty="0" err="1"/>
              <a:t>dataset</a:t>
            </a:r>
            <a:endParaRPr lang="es-ES" i="1" dirty="0"/>
          </a:p>
          <a:p>
            <a:pPr lvl="1"/>
            <a:r>
              <a:rPr lang="es-ES" dirty="0" err="1"/>
              <a:t>Random</a:t>
            </a:r>
            <a:r>
              <a:rPr lang="es-ES" dirty="0"/>
              <a:t> Forest</a:t>
            </a:r>
          </a:p>
          <a:p>
            <a:pPr lvl="1"/>
            <a:r>
              <a:rPr lang="es-ES" dirty="0"/>
              <a:t>Multi </a:t>
            </a:r>
            <a:r>
              <a:rPr lang="es-ES" dirty="0" err="1"/>
              <a:t>Layer</a:t>
            </a:r>
            <a:r>
              <a:rPr lang="es-ES" dirty="0"/>
              <a:t> </a:t>
            </a:r>
            <a:r>
              <a:rPr lang="es-ES" dirty="0" err="1"/>
              <a:t>Perceptron</a:t>
            </a:r>
            <a:endParaRPr lang="es-ES" dirty="0"/>
          </a:p>
          <a:p>
            <a:pPr lvl="1"/>
            <a:r>
              <a:rPr lang="es-ES" dirty="0" err="1"/>
              <a:t>Logistic</a:t>
            </a:r>
            <a:r>
              <a:rPr lang="es-ES" dirty="0"/>
              <a:t> </a:t>
            </a:r>
            <a:r>
              <a:rPr lang="es-ES" dirty="0" err="1"/>
              <a:t>Regression</a:t>
            </a:r>
            <a:endParaRPr lang="es-ES" dirty="0"/>
          </a:p>
          <a:p>
            <a:pPr lvl="1"/>
            <a:r>
              <a:rPr lang="es-ES" dirty="0" err="1"/>
              <a:t>Support</a:t>
            </a:r>
            <a:r>
              <a:rPr lang="es-ES" dirty="0"/>
              <a:t> Vector Machines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549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E83DC-DA69-42D7-9E86-DA1286E1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59A74F-7D4B-4A80-91D1-87A226A16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Optamos por otro modo de solucionar el balanceo</a:t>
            </a:r>
          </a:p>
          <a:p>
            <a:pPr lvl="1"/>
            <a:r>
              <a:rPr lang="es-ES" dirty="0"/>
              <a:t>El </a:t>
            </a:r>
            <a:r>
              <a:rPr lang="es-ES" i="1" dirty="0" err="1"/>
              <a:t>upsampling</a:t>
            </a:r>
            <a:r>
              <a:rPr lang="es-ES" dirty="0"/>
              <a:t> se basa en la generación aleatoria, procedemos a utilizar SMOTE en su lugar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65608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405</Words>
  <Application>Microsoft Office PowerPoint</Application>
  <PresentationFormat>Panorámica</PresentationFormat>
  <Paragraphs>45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Predicción de incendios</vt:lpstr>
      <vt:lpstr>Objetivo</vt:lpstr>
      <vt:lpstr>Proceso</vt:lpstr>
      <vt:lpstr>Proceso</vt:lpstr>
      <vt:lpstr>Proceso</vt:lpstr>
      <vt:lpstr>Proceso</vt:lpstr>
      <vt:lpstr>Proceso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incendios</dc:title>
  <dc:creator>Juan María Reina Ortiz</dc:creator>
  <cp:lastModifiedBy>Juan María Reina Ortiz</cp:lastModifiedBy>
  <cp:revision>8</cp:revision>
  <dcterms:created xsi:type="dcterms:W3CDTF">2019-07-16T16:39:20Z</dcterms:created>
  <dcterms:modified xsi:type="dcterms:W3CDTF">2019-07-16T17:53:45Z</dcterms:modified>
</cp:coreProperties>
</file>