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55" r:id="rId1"/>
  </p:sldMasterIdLst>
  <p:notesMasterIdLst>
    <p:notesMasterId r:id="rId44"/>
  </p:notesMasterIdLst>
  <p:sldIdLst>
    <p:sldId id="256" r:id="rId2"/>
    <p:sldId id="350" r:id="rId3"/>
    <p:sldId id="351" r:id="rId4"/>
    <p:sldId id="352" r:id="rId5"/>
    <p:sldId id="353" r:id="rId6"/>
    <p:sldId id="372" r:id="rId7"/>
    <p:sldId id="355" r:id="rId8"/>
    <p:sldId id="356" r:id="rId9"/>
    <p:sldId id="357" r:id="rId10"/>
    <p:sldId id="347" r:id="rId11"/>
    <p:sldId id="300" r:id="rId12"/>
    <p:sldId id="329" r:id="rId13"/>
    <p:sldId id="328" r:id="rId14"/>
    <p:sldId id="269" r:id="rId15"/>
    <p:sldId id="257" r:id="rId16"/>
    <p:sldId id="343" r:id="rId17"/>
    <p:sldId id="332" r:id="rId18"/>
    <p:sldId id="331" r:id="rId19"/>
    <p:sldId id="333" r:id="rId20"/>
    <p:sldId id="345" r:id="rId21"/>
    <p:sldId id="334" r:id="rId22"/>
    <p:sldId id="280" r:id="rId23"/>
    <p:sldId id="265" r:id="rId24"/>
    <p:sldId id="272" r:id="rId25"/>
    <p:sldId id="341" r:id="rId26"/>
    <p:sldId id="309" r:id="rId27"/>
    <p:sldId id="287" r:id="rId28"/>
    <p:sldId id="330" r:id="rId29"/>
    <p:sldId id="288" r:id="rId30"/>
    <p:sldId id="289" r:id="rId31"/>
    <p:sldId id="362" r:id="rId32"/>
    <p:sldId id="315" r:id="rId33"/>
    <p:sldId id="290" r:id="rId34"/>
    <p:sldId id="320" r:id="rId35"/>
    <p:sldId id="293" r:id="rId36"/>
    <p:sldId id="321" r:id="rId37"/>
    <p:sldId id="319" r:id="rId38"/>
    <p:sldId id="294" r:id="rId39"/>
    <p:sldId id="306" r:id="rId40"/>
    <p:sldId id="365" r:id="rId41"/>
    <p:sldId id="361" r:id="rId42"/>
    <p:sldId id="36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9CCFF"/>
    <a:srgbClr val="3399FF"/>
    <a:srgbClr val="00004C"/>
    <a:srgbClr val="33CC33"/>
    <a:srgbClr val="5F5F5F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85170" autoAdjust="0"/>
  </p:normalViewPr>
  <p:slideViewPr>
    <p:cSldViewPr>
      <p:cViewPr varScale="1">
        <p:scale>
          <a:sx n="108" d="100"/>
          <a:sy n="108" d="100"/>
        </p:scale>
        <p:origin x="20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12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/>
              <a:t>Click to edit Master text styles</a:t>
            </a:r>
          </a:p>
          <a:p>
            <a:pPr lvl="1"/>
            <a:r>
              <a:rPr lang="en-US" altLang="zh-HK" noProof="0"/>
              <a:t>Second level</a:t>
            </a:r>
          </a:p>
          <a:p>
            <a:pPr lvl="2"/>
            <a:r>
              <a:rPr lang="en-US" altLang="zh-HK" noProof="0"/>
              <a:t>Third level</a:t>
            </a:r>
          </a:p>
          <a:p>
            <a:pPr lvl="3"/>
            <a:r>
              <a:rPr lang="en-US" altLang="zh-HK" noProof="0"/>
              <a:t>Fourth level</a:t>
            </a:r>
          </a:p>
          <a:p>
            <a:pPr lvl="4"/>
            <a:r>
              <a:rPr lang="en-US" altLang="zh-HK" noProof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BBD27F5-720F-F84E-B071-5DCC76BAE026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5063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buNone/>
            </a:pPr>
            <a:endParaRPr lang="en-US" altLang="zh-HK" sz="800" baseline="0" dirty="0">
              <a:latin typeface="Calibri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70245D9-1517-2041-9F3D-AA55DC6A4BC3}" type="slidenum">
              <a:rPr lang="en-US" altLang="zh-HK">
                <a:latin typeface="Arial" charset="0"/>
              </a:rPr>
              <a:pPr/>
              <a:t>1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1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8069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136A7F3-5B73-AF44-8F94-DF7D3167F146}" type="slidenum">
              <a:rPr lang="en-US" altLang="zh-HK">
                <a:latin typeface="Arial" charset="0"/>
              </a:rPr>
              <a:pPr/>
              <a:t>11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27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694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2939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BE146B60-2E8E-A94B-94BB-4CBE1740B1F3}" type="slidenum">
              <a:rPr lang="en-US" altLang="zh-HK">
                <a:latin typeface="Arial" charset="0"/>
              </a:rPr>
              <a:pPr/>
              <a:t>14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6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432F44C-75E2-1841-ACE6-12FEC754217B}" type="slidenum">
              <a:rPr lang="en-US" altLang="zh-HK">
                <a:latin typeface="Arial" charset="0"/>
              </a:rPr>
              <a:pPr/>
              <a:t>15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0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16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497637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94952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72383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19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16435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2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62413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20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9792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21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178480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E150A2A3-944E-A746-84EB-16B0C9E4F10D}" type="slidenum">
              <a:rPr lang="en-US" altLang="zh-HK">
                <a:latin typeface="Arial" charset="0"/>
              </a:rPr>
              <a:pPr/>
              <a:t>22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79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0E70486-5196-934B-80E2-597F12943979}" type="slidenum">
              <a:rPr lang="en-US" altLang="zh-HK">
                <a:latin typeface="Arial" charset="0"/>
              </a:rPr>
              <a:pPr/>
              <a:t>23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4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5AEA6915-2B23-B842-AA0B-D292B6E7264F}" type="slidenum">
              <a:rPr lang="en-US" altLang="zh-HK">
                <a:latin typeface="Arial" charset="0"/>
              </a:rPr>
              <a:pPr/>
              <a:t>24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25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57788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HK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1D5B8A3-DE35-2746-AF67-BB4CA780CAEC}" type="slidenum">
              <a:rPr lang="en-US" altLang="zh-HK">
                <a:latin typeface="Arial" charset="0"/>
              </a:rPr>
              <a:pPr/>
              <a:t>26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32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B555594-D786-0B4C-97B4-D30657884E3D}" type="slidenum">
              <a:rPr lang="en-US" altLang="zh-HK">
                <a:latin typeface="Arial" charset="0"/>
              </a:rPr>
              <a:pPr/>
              <a:t>27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33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28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03827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300DED0-1ED8-FF48-96E6-4615B2A9D131}" type="slidenum">
              <a:rPr lang="en-US" altLang="zh-HK">
                <a:latin typeface="Arial" charset="0"/>
              </a:rPr>
              <a:pPr/>
              <a:t>29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51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3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21451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E8C72FE-E2A3-5242-9E2E-2F6448061E6C}" type="slidenum">
              <a:rPr lang="en-US" altLang="zh-HK">
                <a:latin typeface="Arial" charset="0"/>
              </a:rPr>
              <a:pPr/>
              <a:t>30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53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31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94522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F4621630-2799-9C42-B57C-C57EA9BF44A1}" type="slidenum">
              <a:rPr lang="en-US" altLang="zh-HK">
                <a:latin typeface="Arial" charset="0"/>
              </a:rPr>
              <a:pPr/>
              <a:t>32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A54B830-F1F5-3748-89DC-09C06A6114E8}" type="slidenum">
              <a:rPr lang="en-US" altLang="zh-HK">
                <a:latin typeface="Arial" charset="0"/>
              </a:rPr>
              <a:pPr/>
              <a:t>33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370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07663CD2-AD69-AB42-B54B-011FAD880C2E}" type="slidenum">
              <a:rPr lang="en-US" altLang="zh-HK">
                <a:latin typeface="Arial" charset="0"/>
              </a:rPr>
              <a:pPr/>
              <a:t>34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19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5F4B5745-4E3A-F546-B435-47BC78129626}" type="slidenum">
              <a:rPr lang="en-US" altLang="zh-HK">
                <a:latin typeface="Arial" charset="0"/>
              </a:rPr>
              <a:pPr/>
              <a:t>35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297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31526DD-668B-B04A-9486-221C14CAD212}" type="slidenum">
              <a:rPr lang="en-US" altLang="zh-HK">
                <a:latin typeface="Arial" charset="0"/>
              </a:rPr>
              <a:pPr/>
              <a:t>36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31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F694E0B2-E4A4-BE4F-9C71-CBD42AC85771}" type="slidenum">
              <a:rPr lang="en-US" altLang="zh-HK">
                <a:latin typeface="Arial" charset="0"/>
              </a:rPr>
              <a:pPr/>
              <a:t>37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53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1319266-FE33-2A44-ADDC-F5DAC5B7D241}" type="slidenum">
              <a:rPr lang="en-US" altLang="zh-HK">
                <a:latin typeface="Arial" charset="0"/>
              </a:rPr>
              <a:pPr/>
              <a:t>38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79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96AD6CB-0A76-3F46-8845-DD417F5A22E5}" type="slidenum">
              <a:rPr lang="en-US" altLang="zh-HK">
                <a:latin typeface="Arial" charset="0"/>
              </a:rPr>
              <a:pPr/>
              <a:t>39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8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4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8814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40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81120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3DA6C492-C651-7747-B3C2-1E50FE445153}" type="slidenum">
              <a:rPr lang="en-US" altLang="zh-HK">
                <a:latin typeface="Arial" charset="0"/>
              </a:rPr>
              <a:pPr/>
              <a:t>41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0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HK" altLang="zh-HK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E2F0026C-30E3-AF49-92A1-CC0B0982DC9F}" type="slidenum">
              <a:rPr lang="en-US" altLang="zh-HK">
                <a:latin typeface="Arial" charset="0"/>
              </a:rPr>
              <a:pPr/>
              <a:t>42</a:t>
            </a:fld>
            <a:endParaRPr lang="en-US" altLang="zh-HK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5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5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6747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BD27F5-720F-F84E-B071-5DCC76BAE026}" type="slidenum">
              <a:rPr kumimoji="0" lang="en-US" altLang="zh-HK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HK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70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7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0140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137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D27F5-720F-F84E-B071-5DCC76BAE026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00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31D2B1-0844-574D-A388-81B2BD7733C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24682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2E8CF-02B2-064A-8065-A757B4F531BE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0749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E618A-E7D0-A44C-8C34-97181F89602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6981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10320-42CE-0041-91AE-7B29329AC6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79027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F5DD7-7ABD-504F-B03E-5915F7199E4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83641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237C24-5965-864B-BD08-10A7DF49CC8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78109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A2941-46F5-1143-B39A-4CFEF58B5F1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9836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B1C93-0905-B840-8DA9-B883122789E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63083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3BE2F-0138-C147-B5B7-23074F7F3E2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9990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C7F13-7E8A-204B-9A5E-43604D28D04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5962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AEA9DF-8549-C742-BFE0-1B3F0B45F4A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0730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0DE883-F020-794E-BC76-2EB356B3532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5408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HK">
              <a:solidFill>
                <a:srgbClr val="FFFFFF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DB8EA5A-5C39-EE44-ABEA-2A62840C2B1D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497" r:id="rId2"/>
    <p:sldLayoutId id="2147484506" r:id="rId3"/>
    <p:sldLayoutId id="2147484498" r:id="rId4"/>
    <p:sldLayoutId id="2147484499" r:id="rId5"/>
    <p:sldLayoutId id="2147484500" r:id="rId6"/>
    <p:sldLayoutId id="2147484501" r:id="rId7"/>
    <p:sldLayoutId id="2147484507" r:id="rId8"/>
    <p:sldLayoutId id="2147484508" r:id="rId9"/>
    <p:sldLayoutId id="2147484502" r:id="rId10"/>
    <p:sldLayoutId id="2147484503" r:id="rId11"/>
    <p:sldLayoutId id="214748450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343400"/>
            <a:ext cx="7848600" cy="1371600"/>
          </a:xfrm>
        </p:spPr>
        <p:txBody>
          <a:bodyPr/>
          <a:lstStyle/>
          <a:p>
            <a:pPr eaLnBrk="1" hangingPunct="1"/>
            <a:endParaRPr lang="en-US" altLang="zh-TW" sz="2400" dirty="0"/>
          </a:p>
          <a:p>
            <a:pPr eaLnBrk="1" hangingPunct="1"/>
            <a:r>
              <a:rPr lang="en-US" altLang="zh-TW" sz="2200" i="1" dirty="0"/>
              <a:t>Computer Science, City University of Hong Kong</a:t>
            </a:r>
          </a:p>
          <a:p>
            <a:pPr eaLnBrk="1" hangingPunct="1"/>
            <a:r>
              <a:rPr lang="en-US" altLang="zh-TW" sz="2200" i="1" dirty="0"/>
              <a:t>Semester B 2021-22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2425" y="1905000"/>
            <a:ext cx="8715375" cy="1371600"/>
          </a:xfrm>
        </p:spPr>
        <p:txBody>
          <a:bodyPr/>
          <a:lstStyle/>
          <a:p>
            <a:pPr eaLnBrk="1" hangingPunct="1"/>
            <a:r>
              <a:rPr altLang="zh-TW" dirty="0"/>
              <a:t>CS2310 Computer Programming</a:t>
            </a:r>
            <a:br>
              <a:rPr altLang="zh-TW" dirty="0"/>
            </a:br>
            <a:endParaRPr altLang="zh-TW" dirty="0"/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1987550" y="3276600"/>
            <a:ext cx="509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LT1: Introduction to Programming</a:t>
            </a:r>
            <a:endParaRPr lang="en-US" altLang="zh-HK" sz="28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F863800F-0A13-D542-9B98-F0382E4AED21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10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 for Today	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altLang="zh-TW" dirty="0"/>
              <a:t>What is a Computer?</a:t>
            </a:r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altLang="zh-TW" dirty="0"/>
              <a:t>What is a Computer Program?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altLang="zh-TW" dirty="0"/>
              <a:t>Programming Language</a:t>
            </a:r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altLang="zh-TW" dirty="0"/>
              <a:t>Programmer</a:t>
            </a:r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altLang="zh-TW" dirty="0"/>
              <a:t>Basic Concept of programming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en-US" altLang="zh-TW" dirty="0"/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r>
              <a:rPr lang="en-US" altLang="zh-TW" dirty="0"/>
              <a:t>Simple Program</a:t>
            </a:r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endParaRPr lang="en-US" altLang="zh-TW" dirty="0"/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endParaRPr lang="en-US" altLang="zh-TW" dirty="0"/>
          </a:p>
          <a:p>
            <a:pPr eaLnBrk="1" hangingPunct="1">
              <a:buFont typeface="Wingdings 2" panose="05020102010507070707" pitchFamily="18" charset="2"/>
              <a:buChar char=""/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HK"/>
              <a:t>Personal Computer</a:t>
            </a:r>
            <a:endParaRPr lang="en-US" altLang="zh-TW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solidFill>
            <a:srgbClr val="CC3300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20EEC-9FBF-6F46-A207-770BCF3D3373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1508" name="Text Box 9"/>
          <p:cNvSpPr txBox="1">
            <a:spLocks noChangeArrowheads="1"/>
          </p:cNvSpPr>
          <p:nvPr/>
        </p:nvSpPr>
        <p:spPr bwMode="auto">
          <a:xfrm>
            <a:off x="3567113" y="5029200"/>
            <a:ext cx="4724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 b="1" dirty="0"/>
              <a:t>Secondary Storage</a:t>
            </a:r>
            <a:r>
              <a:rPr lang="en-US" altLang="zh-TW" dirty="0"/>
              <a:t>: (</a:t>
            </a:r>
            <a:r>
              <a:rPr lang="en-US" altLang="zh-TW" b="1" dirty="0"/>
              <a:t>Slow)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storage</a:t>
            </a:r>
            <a:r>
              <a:rPr lang="en-US" altLang="zh-TW" dirty="0"/>
              <a:t> of </a:t>
            </a:r>
            <a:r>
              <a:rPr lang="en-US" altLang="zh-TW" dirty="0">
                <a:solidFill>
                  <a:srgbClr val="0070C0"/>
                </a:solidFill>
              </a:rPr>
              <a:t>program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7030A0"/>
                </a:solidFill>
              </a:rPr>
              <a:t>data files</a:t>
            </a:r>
            <a:r>
              <a:rPr lang="en-US" altLang="zh-TW" dirty="0"/>
              <a:t> (e.g., maintain them after shutting down the computer).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3557588" y="3590925"/>
            <a:ext cx="506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 b="1" dirty="0"/>
              <a:t>Main Memory</a:t>
            </a:r>
            <a:r>
              <a:rPr lang="en-US" altLang="zh-TW" dirty="0"/>
              <a:t>: </a:t>
            </a:r>
            <a:r>
              <a:rPr lang="en-US" altLang="zh-TW" b="1" dirty="0"/>
              <a:t>fast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storage</a:t>
            </a:r>
            <a:r>
              <a:rPr lang="en-US" altLang="zh-TW" dirty="0"/>
              <a:t> of program and data </a:t>
            </a:r>
            <a:r>
              <a:rPr lang="en-US" altLang="zh-TW" b="1" dirty="0"/>
              <a:t>in action</a:t>
            </a:r>
          </a:p>
        </p:txBody>
      </p:sp>
      <p:sp>
        <p:nvSpPr>
          <p:cNvPr id="21510" name="Text Box 11"/>
          <p:cNvSpPr txBox="1">
            <a:spLocks noChangeArrowheads="1"/>
          </p:cNvSpPr>
          <p:nvPr/>
        </p:nvSpPr>
        <p:spPr bwMode="auto">
          <a:xfrm>
            <a:off x="3567113" y="1790700"/>
            <a:ext cx="533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 b="1" dirty="0"/>
              <a:t>CPU (Central Processing Unit)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C00000"/>
                </a:solidFill>
              </a:rPr>
              <a:t>Read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instructions</a:t>
            </a:r>
            <a:r>
              <a:rPr lang="en-US" altLang="zh-TW" dirty="0"/>
              <a:t> from main memory and </a:t>
            </a:r>
            <a:r>
              <a:rPr lang="en-US" altLang="zh-TW" dirty="0">
                <a:solidFill>
                  <a:srgbClr val="7030A0"/>
                </a:solidFill>
              </a:rPr>
              <a:t>execute</a:t>
            </a:r>
            <a:r>
              <a:rPr lang="en-US" altLang="zh-TW" dirty="0"/>
              <a:t> the </a:t>
            </a:r>
            <a:r>
              <a:rPr lang="en-US" altLang="zh-TW" dirty="0">
                <a:solidFill>
                  <a:srgbClr val="FF0000"/>
                </a:solidFill>
              </a:rPr>
              <a:t>instruction</a:t>
            </a:r>
            <a:r>
              <a:rPr lang="en-US" altLang="zh-TW" dirty="0"/>
              <a:t>.  Update main memory value or send instruction to motherboard</a:t>
            </a:r>
          </a:p>
        </p:txBody>
      </p:sp>
      <p:graphicFrame>
        <p:nvGraphicFramePr>
          <p:cNvPr id="26631" name="Object 1"/>
          <p:cNvGraphicFramePr>
            <a:graphicFrameLocks noChangeAspect="1"/>
          </p:cNvGraphicFramePr>
          <p:nvPr/>
        </p:nvGraphicFramePr>
        <p:xfrm>
          <a:off x="457200" y="4876800"/>
          <a:ext cx="27432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9" name="Visio" r:id="rId4" imgW="3802391" imgH="1780920" progId="Visio.Drawing.11">
                  <p:embed/>
                </p:oleObj>
              </mc:Choice>
              <mc:Fallback>
                <p:oleObj name="Visio" r:id="rId4" imgW="3802391" imgH="17809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6800"/>
                        <a:ext cx="27432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402013"/>
            <a:ext cx="2690812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633" name="Picture 2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1755775"/>
            <a:ext cx="2695575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6634" name="Object 5"/>
          <p:cNvGraphicFramePr>
            <a:graphicFrameLocks noChangeAspect="1"/>
          </p:cNvGraphicFramePr>
          <p:nvPr/>
        </p:nvGraphicFramePr>
        <p:xfrm>
          <a:off x="1166813" y="2971800"/>
          <a:ext cx="111918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0" name="Visio" r:id="rId8" imgW="1821777" imgH="621540" progId="Visio.Drawing.11">
                  <p:embed/>
                </p:oleObj>
              </mc:Choice>
              <mc:Fallback>
                <p:oleObj name="Visio" r:id="rId8" imgW="1821777" imgH="6215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971800"/>
                        <a:ext cx="111918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6"/>
          <p:cNvGraphicFramePr>
            <a:graphicFrameLocks noChangeAspect="1"/>
          </p:cNvGraphicFramePr>
          <p:nvPr/>
        </p:nvGraphicFramePr>
        <p:xfrm>
          <a:off x="1143000" y="4419600"/>
          <a:ext cx="1168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1" name="Visio" r:id="rId10" imgW="1878775" imgH="621540" progId="Visio.Drawing.11">
                  <p:embed/>
                </p:oleObj>
              </mc:Choice>
              <mc:Fallback>
                <p:oleObj name="Visio" r:id="rId10" imgW="1878775" imgH="62154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1168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10245" grpId="0"/>
      <p:bldP spid="215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Personal Computer</a:t>
            </a:r>
            <a:endParaRPr lang="zh-HK" altLang="zh-HK"/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54076E87-593B-644E-B9F5-C21528B82F38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12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90600" y="1524000"/>
          <a:ext cx="20907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0" name="Visio" r:id="rId4" imgW="2952823" imgH="2260170" progId="Visio.Drawing.11">
                  <p:embed/>
                </p:oleObj>
              </mc:Choice>
              <mc:Fallback>
                <p:oleObj name="Visio" r:id="rId4" imgW="2952823" imgH="226017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09073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1219200" y="3962400"/>
          <a:ext cx="1524000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1" name="Visio" r:id="rId6" imgW="2105956" imgH="2848770" progId="Visio.Drawing.11">
                  <p:embed/>
                </p:oleObj>
              </mc:Choice>
              <mc:Fallback>
                <p:oleObj name="Visio" r:id="rId6" imgW="2105956" imgH="284877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62400"/>
                        <a:ext cx="1524000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11"/>
          <p:cNvSpPr txBox="1">
            <a:spLocks noChangeArrowheads="1"/>
          </p:cNvSpPr>
          <p:nvPr/>
        </p:nvSpPr>
        <p:spPr bwMode="auto">
          <a:xfrm>
            <a:off x="3657600" y="2133600"/>
            <a:ext cx="42052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 b="1"/>
              <a:t>Input Unit</a:t>
            </a:r>
            <a:r>
              <a:rPr lang="en-US" altLang="zh-TW"/>
              <a:t>: Get input from user or external environment</a:t>
            </a:r>
          </a:p>
        </p:txBody>
      </p:sp>
      <p:sp>
        <p:nvSpPr>
          <p:cNvPr id="22536" name="Text Box 11"/>
          <p:cNvSpPr txBox="1">
            <a:spLocks noChangeArrowheads="1"/>
          </p:cNvSpPr>
          <p:nvPr/>
        </p:nvSpPr>
        <p:spPr bwMode="auto">
          <a:xfrm>
            <a:off x="3657600" y="4572000"/>
            <a:ext cx="42052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 b="1"/>
              <a:t>Output Unit</a:t>
            </a:r>
            <a:r>
              <a:rPr lang="en-US" altLang="zh-TW"/>
              <a:t>: Show result to user or other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z="2700" dirty="0"/>
              <a:t>Stored Program Computer (Von Neumann Machines)</a:t>
            </a:r>
            <a:endParaRPr lang="en-US" altLang="zh-HK" sz="2400" dirty="0"/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D3004965-61C1-4942-B3EB-43F1039BEED9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13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990600" y="1792288"/>
          <a:ext cx="7467600" cy="422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2" name="Visio" r:id="rId4" imgW="8565375" imgH="4850550" progId="Visio.Drawing.11">
                  <p:embed/>
                </p:oleObj>
              </mc:Choice>
              <mc:Fallback>
                <p:oleObj name="Visio" r:id="rId4" imgW="8565375" imgH="48505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92288"/>
                        <a:ext cx="7467600" cy="422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What is a Computer Program?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248400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948F3-8084-2349-B2F6-20E85E12F8D7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 way to </a:t>
            </a:r>
            <a:r>
              <a:rPr lang="en-US" altLang="zh-TW" dirty="0">
                <a:solidFill>
                  <a:srgbClr val="C00000"/>
                </a:solidFill>
              </a:rPr>
              <a:t>communicate</a:t>
            </a:r>
            <a:r>
              <a:rPr lang="en-US" altLang="zh-TW" dirty="0"/>
              <a:t> with computers</a:t>
            </a:r>
          </a:p>
          <a:p>
            <a:pPr eaLnBrk="1" hangingPunct="1"/>
            <a:r>
              <a:rPr lang="en-US" altLang="zh-TW" dirty="0"/>
              <a:t>Written in </a:t>
            </a:r>
            <a:r>
              <a:rPr lang="en-US" altLang="zh-TW" i="1" dirty="0"/>
              <a:t>Programming Languages</a:t>
            </a:r>
          </a:p>
          <a:p>
            <a:pPr eaLnBrk="1" hangingPunct="1"/>
            <a:endParaRPr lang="zh-TW" altLang="en-US" dirty="0"/>
          </a:p>
        </p:txBody>
      </p:sp>
      <p:pic>
        <p:nvPicPr>
          <p:cNvPr id="24582" name="Picture 11" descr="j04339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2" descr="j04339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528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4588"/>
          </a:xfrm>
        </p:spPr>
        <p:txBody>
          <a:bodyPr/>
          <a:lstStyle/>
          <a:p>
            <a:pPr eaLnBrk="1" hangingPunct="1"/>
            <a:r>
              <a:rPr lang="en-US" altLang="zh-TW" dirty="0"/>
              <a:t>What is a Computer Program?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043862" cy="4267200"/>
          </a:xfrm>
        </p:spPr>
        <p:txBody>
          <a:bodyPr/>
          <a:lstStyle/>
          <a:p>
            <a:pPr eaLnBrk="1" hangingPunct="1"/>
            <a:r>
              <a:rPr lang="en-US" altLang="zh-TW" dirty="0"/>
              <a:t>A list of </a:t>
            </a:r>
            <a:r>
              <a:rPr lang="en-US" altLang="zh-TW" dirty="0">
                <a:solidFill>
                  <a:srgbClr val="C00000"/>
                </a:solidFill>
              </a:rPr>
              <a:t>instructions</a:t>
            </a:r>
            <a:r>
              <a:rPr lang="en-US" altLang="zh-TW" dirty="0"/>
              <a:t> that instructs a computer to do some tasks</a:t>
            </a:r>
          </a:p>
        </p:txBody>
      </p:sp>
      <p:graphicFrame>
        <p:nvGraphicFramePr>
          <p:cNvPr id="286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33450" y="2895600"/>
          <a:ext cx="7199313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" name="Visio" r:id="rId4" imgW="7355586" imgH="3143250" progId="Visio.Drawing.11">
                  <p:embed/>
                </p:oleObj>
              </mc:Choice>
              <mc:Fallback>
                <p:oleObj name="Visio" r:id="rId4" imgW="7355586" imgH="314325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895600"/>
                        <a:ext cx="7199313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Slide Number Placeholder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0C449C-6578-2444-8B11-408CB99A0B53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847974"/>
            <a:ext cx="2133600" cy="317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5490" y="2792244"/>
            <a:ext cx="2133600" cy="317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4588"/>
          </a:xfrm>
        </p:spPr>
        <p:txBody>
          <a:bodyPr/>
          <a:lstStyle/>
          <a:p>
            <a:pPr eaLnBrk="1" hangingPunct="1"/>
            <a:r>
              <a:rPr lang="en-US" altLang="zh-TW"/>
              <a:t>Programming Languages</a:t>
            </a:r>
            <a:endParaRPr lang="en-US" altLang="zh-HK">
              <a:ea typeface="ＭＳ Ｐゴシック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42913" y="1295400"/>
            <a:ext cx="8229600" cy="1231900"/>
          </a:xfrm>
        </p:spPr>
        <p:txBody>
          <a:bodyPr/>
          <a:lstStyle/>
          <a:p>
            <a:pPr eaLnBrk="1" hangingPunct="1"/>
            <a:r>
              <a:rPr lang="en-US" altLang="zh-HK" sz="2800">
                <a:ea typeface="ＭＳ Ｐゴシック" charset="-128"/>
              </a:rPr>
              <a:t>To write a program for a computer, we must use a </a:t>
            </a:r>
            <a:r>
              <a:rPr lang="en-US" altLang="zh-HK" sz="2800">
                <a:solidFill>
                  <a:srgbClr val="0000FF"/>
                </a:solidFill>
                <a:ea typeface="ＭＳ Ｐゴシック" charset="-128"/>
              </a:rPr>
              <a:t>computer language</a:t>
            </a:r>
            <a:r>
              <a:rPr lang="en-US" altLang="zh-HK" sz="2800">
                <a:ea typeface="ＭＳ Ｐゴシック" charset="-128"/>
              </a:rPr>
              <a:t>.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93EB5475-4E4C-7A40-96DB-8722AC0D5B9C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16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47688" y="2706688"/>
            <a:ext cx="8021637" cy="3810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006725"/>
            <a:ext cx="2473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Language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directly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understood by the computer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3250" y="5299075"/>
            <a:ext cx="1565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binary</a:t>
            </a: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1FC5C4CF-8F3B-FD4E-9AB7-17E8D4BBC962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17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33795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9588"/>
            <a:ext cx="8537575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15"/>
          <p:cNvSpPr txBox="1">
            <a:spLocks noChangeArrowheads="1"/>
          </p:cNvSpPr>
          <p:nvPr/>
        </p:nvSpPr>
        <p:spPr bwMode="auto">
          <a:xfrm>
            <a:off x="2341563" y="101600"/>
            <a:ext cx="5675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b="1">
                <a:solidFill>
                  <a:srgbClr val="000000"/>
                </a:solidFill>
                <a:latin typeface="Times New Roman" charset="0"/>
              </a:rPr>
              <a:t>The Multiplication Program in Machine Language</a:t>
            </a:r>
          </a:p>
        </p:txBody>
      </p:sp>
      <p:sp>
        <p:nvSpPr>
          <p:cNvPr id="33797" name="Text Box 14"/>
          <p:cNvSpPr txBox="1">
            <a:spLocks noChangeArrowheads="1"/>
          </p:cNvSpPr>
          <p:nvPr/>
        </p:nvSpPr>
        <p:spPr bwMode="auto">
          <a:xfrm>
            <a:off x="358775" y="101600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b="1">
                <a:solidFill>
                  <a:srgbClr val="3333CC"/>
                </a:solidFill>
                <a:latin typeface="Times New Roman" charset="0"/>
              </a:rPr>
              <a:t>PROGRAM 1-1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752600" y="5680075"/>
            <a:ext cx="6019800" cy="1000125"/>
          </a:xfrm>
          <a:prstGeom prst="wedgeRoundRectCallout">
            <a:avLst>
              <a:gd name="adj1" fmla="val -42867"/>
              <a:gd name="adj2" fmla="val -108232"/>
              <a:gd name="adj3" fmla="val 16667"/>
            </a:avLst>
          </a:prstGeom>
          <a:solidFill>
            <a:srgbClr val="99CCFF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</a:rPr>
              <a:t>The only language understood by computer </a:t>
            </a:r>
          </a:p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</a:rPr>
              <a:t>hardware is machine language.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4588"/>
          </a:xfrm>
        </p:spPr>
        <p:txBody>
          <a:bodyPr/>
          <a:lstStyle/>
          <a:p>
            <a:pPr eaLnBrk="1" hangingPunct="1"/>
            <a:r>
              <a:rPr lang="en-US" altLang="zh-TW"/>
              <a:t>Programming Languages</a:t>
            </a:r>
            <a:endParaRPr lang="en-US" altLang="zh-HK">
              <a:ea typeface="ＭＳ Ｐゴシック" charset="-128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42913" y="1295400"/>
            <a:ext cx="8229600" cy="1231900"/>
          </a:xfrm>
        </p:spPr>
        <p:txBody>
          <a:bodyPr/>
          <a:lstStyle/>
          <a:p>
            <a:pPr eaLnBrk="1" hangingPunct="1"/>
            <a:r>
              <a:rPr lang="en-US" altLang="zh-HK" sz="2800">
                <a:ea typeface="ＭＳ Ｐゴシック" charset="-128"/>
              </a:rPr>
              <a:t>To write a program for a computer, we must use a </a:t>
            </a:r>
            <a:r>
              <a:rPr lang="en-US" altLang="zh-HK" sz="2800">
                <a:solidFill>
                  <a:srgbClr val="0000FF"/>
                </a:solidFill>
                <a:ea typeface="ＭＳ Ｐゴシック" charset="-128"/>
              </a:rPr>
              <a:t>computer language</a:t>
            </a:r>
            <a:r>
              <a:rPr lang="en-US" altLang="zh-HK" sz="2800">
                <a:ea typeface="ＭＳ Ｐゴシック" charset="-128"/>
              </a:rPr>
              <a:t>.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7BCA64D0-5A3A-CE41-9F8C-8A9C7D340013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18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47688" y="2706688"/>
            <a:ext cx="8021637" cy="3810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006725"/>
            <a:ext cx="2473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43213" y="3006725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English-like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abbreviations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representing elementary computer operations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3250" y="5299075"/>
            <a:ext cx="1565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binary code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974975" y="5299075"/>
            <a:ext cx="2309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solidFill>
                  <a:srgbClr val="FF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assembly</a:t>
            </a: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A4897FD-E1F8-B14A-A2CA-403A6BB44D18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19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41288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b="1">
                <a:solidFill>
                  <a:srgbClr val="3333CC"/>
                </a:solidFill>
                <a:latin typeface="Times New Roman" charset="0"/>
              </a:rPr>
              <a:t>PROGRAM 1-2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314575" y="141288"/>
            <a:ext cx="573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b="1">
                <a:solidFill>
                  <a:srgbClr val="000000"/>
                </a:solidFill>
                <a:latin typeface="Times New Roman" charset="0"/>
              </a:rPr>
              <a:t>The Multiplication Program in Symbolic Language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549275"/>
            <a:ext cx="7897812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2590800" y="5562600"/>
            <a:ext cx="6019800" cy="1000125"/>
          </a:xfrm>
          <a:prstGeom prst="wedgeRoundRectCallout">
            <a:avLst>
              <a:gd name="adj1" fmla="val -36987"/>
              <a:gd name="adj2" fmla="val -128862"/>
              <a:gd name="adj3" fmla="val 16667"/>
            </a:avLst>
          </a:prstGeom>
          <a:solidFill>
            <a:srgbClr val="99CCFF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</a:rPr>
              <a:t>Symbolic language uses symbols, or mnemonics, to represent the various machine language instructions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/>
          <a:lstStyle/>
          <a:p>
            <a:r>
              <a:rPr lang="en-US" altLang="en-US" dirty="0"/>
              <a:t>Teaching pattern</a:t>
            </a:r>
          </a:p>
          <a:p>
            <a:pPr lvl="1"/>
            <a:r>
              <a:rPr lang="en-US" altLang="en-US" dirty="0"/>
              <a:t>Lectures (</a:t>
            </a:r>
            <a:r>
              <a:rPr lang="en-US" altLang="en-US" sz="2000" dirty="0"/>
              <a:t>9:00 to 10:50, Wednesday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Explain</a:t>
            </a:r>
            <a:r>
              <a:rPr lang="en-US" altLang="en-US" dirty="0"/>
              <a:t> the terminologies, concepts, methodologies, …</a:t>
            </a:r>
          </a:p>
          <a:p>
            <a:pPr lvl="1"/>
            <a:r>
              <a:rPr lang="en-US" altLang="en-US" dirty="0"/>
              <a:t>Labs (</a:t>
            </a:r>
            <a:r>
              <a:rPr lang="en-US" altLang="en-US" sz="2000" dirty="0">
                <a:solidFill>
                  <a:prstClr val="black"/>
                </a:solidFill>
              </a:rPr>
              <a:t>5 different lab sessions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Hands-on</a:t>
            </a:r>
            <a:r>
              <a:rPr lang="en-US" altLang="en-US" dirty="0"/>
              <a:t> programming practice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Analyzing</a:t>
            </a:r>
            <a:r>
              <a:rPr lang="en-US" altLang="en-US" dirty="0"/>
              <a:t> example problems and </a:t>
            </a:r>
            <a:r>
              <a:rPr lang="en-US" altLang="en-US" dirty="0">
                <a:solidFill>
                  <a:srgbClr val="7030A0"/>
                </a:solidFill>
              </a:rPr>
              <a:t>implementing</a:t>
            </a:r>
            <a:r>
              <a:rPr lang="en-US" altLang="en-US" dirty="0"/>
              <a:t> programs</a:t>
            </a:r>
          </a:p>
          <a:p>
            <a:pPr lvl="2"/>
            <a:endParaRPr lang="en-US" altLang="en-US" dirty="0"/>
          </a:p>
          <a:p>
            <a:r>
              <a:rPr lang="en-US" altLang="en-US" dirty="0">
                <a:solidFill>
                  <a:srgbClr val="00B050"/>
                </a:solidFill>
              </a:rPr>
              <a:t>Canvas</a:t>
            </a:r>
            <a:r>
              <a:rPr lang="en-US" altLang="en-US" dirty="0"/>
              <a:t>-based course website</a:t>
            </a:r>
          </a:p>
          <a:p>
            <a:pPr lvl="1"/>
            <a:r>
              <a:rPr lang="en-US" altLang="en-US" dirty="0"/>
              <a:t>Teaching materials are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all</a:t>
            </a:r>
            <a:r>
              <a:rPr lang="en-US" altLang="en-US" dirty="0"/>
              <a:t> in </a:t>
            </a:r>
            <a:r>
              <a:rPr lang="en-US" altLang="en-US" dirty="0">
                <a:solidFill>
                  <a:srgbClr val="7030A0"/>
                </a:solidFill>
              </a:rPr>
              <a:t>Canvas</a:t>
            </a:r>
          </a:p>
          <a:p>
            <a:pPr lvl="1"/>
            <a:r>
              <a:rPr lang="en-US" altLang="en-US" dirty="0"/>
              <a:t>It is </a:t>
            </a:r>
            <a:r>
              <a:rPr lang="en-US" altLang="en-US" u="sng" dirty="0"/>
              <a:t>your own responsibility</a:t>
            </a:r>
            <a:r>
              <a:rPr lang="en-US" altLang="en-US" dirty="0"/>
              <a:t> to check </a:t>
            </a:r>
            <a:r>
              <a:rPr lang="en-US" altLang="en-US" dirty="0">
                <a:solidFill>
                  <a:srgbClr val="C00000"/>
                </a:solidFill>
              </a:rPr>
              <a:t>Canvas</a:t>
            </a:r>
            <a:r>
              <a:rPr lang="en-US" altLang="en-US" dirty="0"/>
              <a:t> and University </a:t>
            </a:r>
            <a:r>
              <a:rPr lang="en-US" altLang="en-US" dirty="0">
                <a:solidFill>
                  <a:srgbClr val="0070C0"/>
                </a:solidFill>
              </a:rPr>
              <a:t>emails</a:t>
            </a:r>
            <a:r>
              <a:rPr lang="en-US" altLang="en-US" dirty="0"/>
              <a:t> </a:t>
            </a:r>
            <a:r>
              <a:rPr lang="en-US" altLang="en-US" sz="3200" dirty="0">
                <a:solidFill>
                  <a:srgbClr val="FF0000"/>
                </a:solidFill>
              </a:rPr>
              <a:t>regularly</a:t>
            </a:r>
            <a:r>
              <a:rPr lang="en-US" altLang="en-US" dirty="0"/>
              <a:t> for updates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144C2A79-D564-4D4B-8F36-AA853EC88D50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2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4588"/>
          </a:xfrm>
        </p:spPr>
        <p:txBody>
          <a:bodyPr/>
          <a:lstStyle/>
          <a:p>
            <a:pPr eaLnBrk="1" hangingPunct="1"/>
            <a:r>
              <a:rPr lang="en-US" altLang="zh-TW"/>
              <a:t>Programming Languages</a:t>
            </a:r>
            <a:endParaRPr lang="en-US" altLang="zh-HK">
              <a:ea typeface="ＭＳ Ｐゴシック" charset="-128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42913" y="1295400"/>
            <a:ext cx="8229600" cy="1231900"/>
          </a:xfrm>
        </p:spPr>
        <p:txBody>
          <a:bodyPr/>
          <a:lstStyle/>
          <a:p>
            <a:pPr eaLnBrk="1" hangingPunct="1"/>
            <a:r>
              <a:rPr lang="en-US" altLang="zh-HK" sz="2800">
                <a:ea typeface="ＭＳ Ｐゴシック" charset="-128"/>
              </a:rPr>
              <a:t>To write a program for a computer, we must use a </a:t>
            </a:r>
            <a:r>
              <a:rPr lang="en-US" altLang="zh-HK" sz="2800">
                <a:solidFill>
                  <a:srgbClr val="0000FF"/>
                </a:solidFill>
                <a:ea typeface="ＭＳ Ｐゴシック" charset="-128"/>
              </a:rPr>
              <a:t>computer language</a:t>
            </a:r>
            <a:r>
              <a:rPr lang="en-US" altLang="zh-HK" sz="2800">
                <a:ea typeface="ＭＳ Ｐゴシック" charset="-128"/>
              </a:rPr>
              <a:t>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E2AE859-DC43-0D41-9EBD-33C641A1F5A4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20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47688" y="2706688"/>
            <a:ext cx="8021637" cy="38100"/>
          </a:xfrm>
          <a:prstGeom prst="straightConnector1">
            <a:avLst/>
          </a:prstGeom>
          <a:noFill/>
          <a:ln w="69850">
            <a:solidFill>
              <a:schemeClr val="accent1"/>
            </a:solidFill>
            <a:round/>
            <a:headEnd type="arrow" w="med" len="med"/>
            <a:tailEnd type="arrow" w="med" len="med"/>
          </a:ln>
          <a:effectLst>
            <a:outerShdw blurRad="38100" dist="26940" dir="5400000" algn="t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006725"/>
            <a:ext cx="24733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Machine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Language directly understood by the computer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843213" y="3006725"/>
            <a:ext cx="2908300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Symbolic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English-like abbreviations representing elementary computer operations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780088" y="3006725"/>
            <a:ext cx="3154362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High-level Language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Close to 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human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language.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Example: </a:t>
            </a: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= </a:t>
            </a: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 </a:t>
            </a:r>
            <a:r>
              <a:rPr lang="en-US" sz="2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+ </a:t>
            </a:r>
            <a:r>
              <a:rPr lang="en-US" sz="2000" i="1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b</a:t>
            </a:r>
            <a:endParaRPr lang="en-US" sz="2000" i="1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  <a:p>
            <a:pPr marL="0" lvl="1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[a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dd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values of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 and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and store the result in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rPr>
              <a:t>, replacing the previous value]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3250" y="5299075"/>
            <a:ext cx="1565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binary code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974975" y="5299075"/>
            <a:ext cx="23098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assembly language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922963" y="5321030"/>
            <a:ext cx="2311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2000" i="1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C, C++, Java, Basic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810B0F7F-DD61-8F41-A19C-0786EBECF519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21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079500" y="263525"/>
            <a:ext cx="1927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b="1">
                <a:solidFill>
                  <a:srgbClr val="3333CC"/>
                </a:solidFill>
                <a:latin typeface="Times New Roman" charset="0"/>
              </a:rPr>
              <a:t>PROGRAM 1-3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984500" y="263525"/>
            <a:ext cx="377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/>
            <a:r>
              <a:rPr lang="en-US" altLang="zh-HK" sz="2000" b="1">
                <a:solidFill>
                  <a:srgbClr val="000000"/>
                </a:solidFill>
                <a:latin typeface="Times New Roman" charset="0"/>
              </a:rPr>
              <a:t>The Multiplication Program in C</a:t>
            </a:r>
          </a:p>
        </p:txBody>
      </p:sp>
      <p:grpSp>
        <p:nvGrpSpPr>
          <p:cNvPr id="37893" name="Group 7"/>
          <p:cNvGrpSpPr>
            <a:grpSpLocks/>
          </p:cNvGrpSpPr>
          <p:nvPr/>
        </p:nvGrpSpPr>
        <p:grpSpPr bwMode="auto">
          <a:xfrm>
            <a:off x="1028700" y="762000"/>
            <a:ext cx="6894513" cy="5446713"/>
            <a:chOff x="789672" y="409805"/>
            <a:chExt cx="6894957" cy="5446676"/>
          </a:xfrm>
        </p:grpSpPr>
        <p:pic>
          <p:nvPicPr>
            <p:cNvPr id="3789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72" y="409805"/>
              <a:ext cx="6894957" cy="415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1"/>
            <a:stretch>
              <a:fillRect/>
            </a:stretch>
          </p:blipFill>
          <p:spPr bwMode="auto">
            <a:xfrm>
              <a:off x="816696" y="4387720"/>
              <a:ext cx="6831129" cy="1468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ounded Rectangular Callout 5"/>
          <p:cNvSpPr/>
          <p:nvPr/>
        </p:nvSpPr>
        <p:spPr>
          <a:xfrm>
            <a:off x="6096000" y="1343025"/>
            <a:ext cx="2738438" cy="1497013"/>
          </a:xfrm>
          <a:prstGeom prst="wedgeRoundRectCallout">
            <a:avLst>
              <a:gd name="adj1" fmla="val -41658"/>
              <a:gd name="adj2" fmla="val 74980"/>
              <a:gd name="adj3" fmla="val 16667"/>
            </a:avLst>
          </a:prstGeom>
          <a:solidFill>
            <a:srgbClr val="99CCFF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dirty="0">
                <a:solidFill>
                  <a:schemeClr val="accent1"/>
                </a:solidFill>
              </a:rPr>
              <a:t>high-level languages are easier for us to understand.</a:t>
            </a:r>
          </a:p>
          <a:p>
            <a:pPr algn="ctr">
              <a:defRPr/>
            </a:pPr>
            <a:endParaRPr lang="en-US" altLang="zh-HK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/>
              <a:t>Different Programming Languages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68795B-10E9-3B42-9291-2E4315EE600D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962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Languages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621E15-7EB6-E344-9D96-9474E450CCEB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7526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Programming languages usually differ in </a:t>
            </a:r>
            <a:r>
              <a:rPr lang="en-US" altLang="zh-TW" sz="2100" dirty="0">
                <a:solidFill>
                  <a:srgbClr val="C00000"/>
                </a:solidFill>
              </a:rPr>
              <a:t>two</a:t>
            </a:r>
            <a:r>
              <a:rPr lang="en-US" altLang="zh-TW" sz="2100" dirty="0"/>
              <a:t>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Language </a:t>
            </a:r>
            <a:r>
              <a:rPr lang="en-US" altLang="zh-TW" sz="2000" dirty="0">
                <a:solidFill>
                  <a:srgbClr val="FF0000"/>
                </a:solidFill>
              </a:rPr>
              <a:t>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100" dirty="0"/>
              <a:t>Standard </a:t>
            </a:r>
            <a:r>
              <a:rPr lang="en-US" altLang="zh-TW" sz="2100" dirty="0">
                <a:solidFill>
                  <a:srgbClr val="FF0000"/>
                </a:solidFill>
              </a:rPr>
              <a:t>l</a:t>
            </a:r>
            <a:r>
              <a:rPr lang="en-US" altLang="zh-TW" sz="2000" dirty="0">
                <a:solidFill>
                  <a:srgbClr val="FF0000"/>
                </a:solidFill>
              </a:rPr>
              <a:t>ibraries</a:t>
            </a:r>
            <a:r>
              <a:rPr lang="en-US" altLang="zh-TW" sz="2000" dirty="0"/>
              <a:t>/</a:t>
            </a:r>
            <a:r>
              <a:rPr lang="en-US" altLang="zh-TW" sz="2000" dirty="0">
                <a:solidFill>
                  <a:srgbClr val="FF0000"/>
                </a:solidFill>
              </a:rPr>
              <a:t>SDKs</a:t>
            </a:r>
            <a:r>
              <a:rPr lang="en-US" altLang="zh-TW" sz="2000" dirty="0"/>
              <a:t>/</a:t>
            </a:r>
            <a:r>
              <a:rPr lang="en-US" altLang="zh-TW" sz="2000" dirty="0">
                <a:solidFill>
                  <a:srgbClr val="FF0000"/>
                </a:solidFill>
              </a:rPr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Java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000" b="1" dirty="0">
                <a:solidFill>
                  <a:srgbClr val="003399"/>
                </a:solidFill>
              </a:rPr>
              <a:t>if (a&gt;b){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1800" dirty="0"/>
              <a:t> </a:t>
            </a:r>
            <a:r>
              <a:rPr lang="en-US" altLang="zh-TW" sz="1800" dirty="0" err="1">
                <a:solidFill>
                  <a:srgbClr val="CC3300"/>
                </a:solidFill>
              </a:rPr>
              <a:t>System.out.println</a:t>
            </a:r>
            <a:r>
              <a:rPr lang="en-US" altLang="zh-TW" sz="1800" dirty="0"/>
              <a:t>(“a is larger than b”);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000" b="1" dirty="0">
                <a:solidFill>
                  <a:srgbClr val="003399"/>
                </a:solidFill>
              </a:rPr>
              <a:t>}else{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1800" dirty="0" err="1">
                <a:solidFill>
                  <a:srgbClr val="CC3300"/>
                </a:solidFill>
              </a:rPr>
              <a:t>System.out.println</a:t>
            </a:r>
            <a:r>
              <a:rPr lang="en-US" altLang="zh-TW" sz="1800" dirty="0"/>
              <a:t>(“a is smaller than or equal to b”);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000" b="1" dirty="0">
                <a:solidFill>
                  <a:srgbClr val="003399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100" dirty="0"/>
              <a:t>Pascal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000" b="1" dirty="0">
                <a:solidFill>
                  <a:srgbClr val="003399"/>
                </a:solidFill>
              </a:rPr>
              <a:t>if a&gt;b then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1800" dirty="0" err="1">
                <a:solidFill>
                  <a:srgbClr val="CC3300"/>
                </a:solidFill>
              </a:rPr>
              <a:t>writeln</a:t>
            </a:r>
            <a:r>
              <a:rPr lang="en-US" altLang="zh-TW" sz="1800" dirty="0"/>
              <a:t>(‘a is larger than b’);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1800" b="1" dirty="0">
                <a:solidFill>
                  <a:srgbClr val="003399"/>
                </a:solidFill>
              </a:rPr>
              <a:t>else</a:t>
            </a:r>
            <a:r>
              <a:rPr lang="en-US" altLang="zh-TW" sz="1800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1800" dirty="0"/>
              <a:t>	</a:t>
            </a:r>
            <a:r>
              <a:rPr lang="en-US" altLang="zh-TW" sz="1800" dirty="0" err="1">
                <a:solidFill>
                  <a:srgbClr val="CC3300"/>
                </a:solidFill>
              </a:rPr>
              <a:t>writeln</a:t>
            </a:r>
            <a:r>
              <a:rPr lang="en-US" altLang="zh-TW" sz="1800" dirty="0"/>
              <a:t>(‘a is smaller than or equal to b’);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Programming Languages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F65BBB-6BEB-924C-8884-9AEC3C5B5C2B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800" dirty="0"/>
              <a:t>Syntax is </a:t>
            </a:r>
            <a:r>
              <a:rPr lang="en-US" altLang="zh-TW" sz="2800" dirty="0">
                <a:solidFill>
                  <a:srgbClr val="FF0000"/>
                </a:solidFill>
              </a:rPr>
              <a:t>well-defined</a:t>
            </a:r>
            <a:r>
              <a:rPr lang="en-US" altLang="zh-TW" sz="2800" dirty="0"/>
              <a:t>, </a:t>
            </a:r>
            <a:r>
              <a:rPr lang="en-US" altLang="zh-TW" sz="2800" b="1" dirty="0"/>
              <a:t>NO</a:t>
            </a:r>
            <a:r>
              <a:rPr lang="en-US" altLang="zh-TW" sz="2800" dirty="0"/>
              <a:t> exceptions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if (…){…}else{…};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for (;;;){…}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while (){…}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TW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800" dirty="0"/>
              <a:t>Basic Components: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Variable / structure /function </a:t>
            </a:r>
            <a:r>
              <a:rPr lang="en-US" altLang="zh-TW" dirty="0">
                <a:solidFill>
                  <a:srgbClr val="C00000"/>
                </a:solidFill>
              </a:rPr>
              <a:t>declaration</a:t>
            </a:r>
            <a:r>
              <a:rPr lang="en-US" altLang="zh-TW" dirty="0"/>
              <a:t> 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Variable / structure /function </a:t>
            </a:r>
            <a:r>
              <a:rPr lang="en-US" altLang="zh-TW" dirty="0">
                <a:solidFill>
                  <a:srgbClr val="C00000"/>
                </a:solidFill>
              </a:rPr>
              <a:t>access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>
                <a:solidFill>
                  <a:srgbClr val="0070C0"/>
                </a:solidFill>
              </a:rPr>
              <a:t>Conditional</a:t>
            </a:r>
            <a:r>
              <a:rPr lang="en-US" altLang="zh-TW" dirty="0"/>
              <a:t> statement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>
                <a:solidFill>
                  <a:srgbClr val="0070C0"/>
                </a:solidFill>
              </a:rPr>
              <a:t>Iteration</a:t>
            </a:r>
            <a:r>
              <a:rPr lang="en-US" altLang="zh-TW" dirty="0"/>
              <a:t> statement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dirty="0"/>
              <a:t>SDK/built-in functions</a:t>
            </a:r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sz="1800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dirty="0"/>
          </a:p>
          <a:p>
            <a:pPr marL="54864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TW" altLang="en-US" dirty="0"/>
          </a:p>
        </p:txBody>
      </p:sp>
      <p:pic>
        <p:nvPicPr>
          <p:cNvPr id="72708" name="Picture 4" descr="http://static1.squarespace.com/static/561b4f7de4b0906d17d36f6c/561b501ce4b068581e676da9/561b5021e4b068581e676fbc/1444630561054/rules.jpg?format=orig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190371" cy="20187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838200" y="2362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HK" dirty="0"/>
              <a:t>Basic Concept of Programming</a:t>
            </a:r>
          </a:p>
        </p:txBody>
      </p:sp>
      <p:sp>
        <p:nvSpPr>
          <p:cNvPr id="51203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74E093FB-662F-FB4A-BEBA-9C99AE97FDAE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25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Computer Program (External View)</a:t>
            </a:r>
            <a:endParaRPr lang="zh-HK" altLang="en-US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7C481F-EB10-C14C-877B-A8D013915C79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222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Basic elements of a Computer Program</a:t>
            </a:r>
          </a:p>
          <a:p>
            <a:pPr lvl="1" eaLnBrk="1" hangingPunct="1"/>
            <a:r>
              <a:rPr lang="en-US" altLang="zh-HK"/>
              <a:t>Input</a:t>
            </a:r>
          </a:p>
          <a:p>
            <a:pPr lvl="1" eaLnBrk="1" hangingPunct="1"/>
            <a:r>
              <a:rPr lang="en-US" altLang="zh-HK"/>
              <a:t>Process</a:t>
            </a:r>
          </a:p>
          <a:p>
            <a:pPr lvl="1" eaLnBrk="1" hangingPunct="1"/>
            <a:r>
              <a:rPr lang="en-US" altLang="zh-HK"/>
              <a:t>Output</a:t>
            </a:r>
            <a:endParaRPr lang="zh-HK" altLang="en-US"/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1676400" y="3429000"/>
          <a:ext cx="58070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1" name="Visio" r:id="rId4" imgW="5813340" imgH="2162973" progId="Visio.Drawing.11">
                  <p:embed/>
                </p:oleObj>
              </mc:Choice>
              <mc:Fallback>
                <p:oleObj name="Visio" r:id="rId4" imgW="5813340" imgH="216297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580707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Computer Program (Internal View)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D86617-1278-424C-B029-4E43C6DD69B6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76600" y="2133600"/>
          <a:ext cx="5646738" cy="424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10" name="Visio" r:id="rId4" imgW="4354543" imgH="3274560" progId="Visio.Drawing.11">
                  <p:embed/>
                </p:oleObj>
              </mc:Choice>
              <mc:Fallback>
                <p:oleObj name="Visio" r:id="rId4" imgW="4354543" imgH="327456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5646738" cy="424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Rectangle 1"/>
          <p:cNvSpPr>
            <a:spLocks noChangeArrowheads="1"/>
          </p:cNvSpPr>
          <p:nvPr/>
        </p:nvSpPr>
        <p:spPr bwMode="auto">
          <a:xfrm>
            <a:off x="609600" y="18288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altLang="zh-HK" dirty="0"/>
              <a:t>A list of </a:t>
            </a:r>
            <a:r>
              <a:rPr lang="en-US" altLang="zh-HK" dirty="0">
                <a:solidFill>
                  <a:srgbClr val="FF0000"/>
                </a:solidFill>
              </a:rPr>
              <a:t>instructions</a:t>
            </a:r>
            <a:r>
              <a:rPr lang="en-US" altLang="zh-HK" dirty="0"/>
              <a:t> ordered </a:t>
            </a:r>
            <a:r>
              <a:rPr lang="en-US" altLang="zh-HK" dirty="0">
                <a:solidFill>
                  <a:srgbClr val="7030A0"/>
                </a:solidFill>
              </a:rPr>
              <a:t>logically</a:t>
            </a:r>
            <a:r>
              <a:rPr lang="en-US" altLang="zh-HK" dirty="0"/>
              <a:t> </a:t>
            </a:r>
          </a:p>
          <a:p>
            <a:pPr>
              <a:buFont typeface="Arial" charset="0"/>
              <a:buChar char="•"/>
            </a:pPr>
            <a:endParaRPr lang="en-US" altLang="zh-HK" dirty="0"/>
          </a:p>
          <a:p>
            <a:pPr>
              <a:buFont typeface="Arial" charset="0"/>
              <a:buChar char="•"/>
            </a:pPr>
            <a:r>
              <a:rPr lang="en-US" altLang="zh-HK" dirty="0"/>
              <a:t>Usually involve </a:t>
            </a:r>
            <a:r>
              <a:rPr lang="en-US" altLang="zh-HK" dirty="0">
                <a:solidFill>
                  <a:srgbClr val="C00000"/>
                </a:solidFill>
              </a:rPr>
              <a:t>data</a:t>
            </a:r>
            <a:r>
              <a:rPr lang="en-US" altLang="zh-HK" dirty="0"/>
              <a:t> access</a:t>
            </a:r>
            <a:endParaRPr lang="zh-HK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/>
              <a:t>Computer Program </a:t>
            </a:r>
          </a:p>
        </p:txBody>
      </p:sp>
      <p:sp>
        <p:nvSpPr>
          <p:cNvPr id="56323" name="Slide Number Placeholder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75F38995-806C-394D-9857-C7E039EC429F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28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39940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HK" sz="1900" dirty="0"/>
              <a:t>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700" dirty="0"/>
              <a:t>A set of </a:t>
            </a:r>
            <a:r>
              <a:rPr lang="en-US" altLang="zh-HK" sz="1700" dirty="0">
                <a:solidFill>
                  <a:srgbClr val="FF0000"/>
                </a:solidFill>
              </a:rPr>
              <a:t>predefined actions</a:t>
            </a:r>
            <a:r>
              <a:rPr lang="en-US" altLang="zh-HK" sz="1700" dirty="0"/>
              <a:t> that a computer can perform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700" dirty="0"/>
              <a:t>E.g. addition, subtraction, read , write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1900" dirty="0"/>
              <a:t>Logic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700" dirty="0"/>
              <a:t>Arrangement of </a:t>
            </a:r>
            <a:r>
              <a:rPr lang="en-US" altLang="zh-HK" sz="1700" dirty="0">
                <a:solidFill>
                  <a:srgbClr val="C00000"/>
                </a:solidFill>
              </a:rPr>
              <a:t>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700" dirty="0"/>
              <a:t>E.g. Calculate BMI  (Body Mass Index‎)</a:t>
            </a:r>
          </a:p>
          <a:p>
            <a:pPr marL="1050925" lvl="2" indent="-457200"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altLang="zh-HK" sz="1500" dirty="0"/>
              <a:t>Read weight from keyboard</a:t>
            </a:r>
          </a:p>
          <a:p>
            <a:pPr marL="1050925" lvl="2" indent="-457200"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altLang="zh-HK" sz="1500" dirty="0"/>
              <a:t>Read height from keyboard</a:t>
            </a:r>
          </a:p>
          <a:p>
            <a:pPr marL="1050925" lvl="2" indent="-457200"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altLang="zh-HK" sz="1500" dirty="0"/>
              <a:t>Weight x weight/height</a:t>
            </a:r>
          </a:p>
          <a:p>
            <a:pPr marL="1050925" lvl="2" indent="-457200" eaLnBrk="1" hangingPunct="1">
              <a:lnSpc>
                <a:spcPct val="90000"/>
              </a:lnSpc>
              <a:buFont typeface="Calibri" charset="0"/>
              <a:buAutoNum type="arabicPeriod"/>
            </a:pPr>
            <a:r>
              <a:rPr lang="en-US" altLang="zh-HK" sz="1500" dirty="0"/>
              <a:t>Write BMI to screen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HK" sz="1900" dirty="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HK" sz="1700" dirty="0"/>
              <a:t>Variable (data)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HK" sz="1300" dirty="0"/>
              <a:t>A space for </a:t>
            </a:r>
            <a:r>
              <a:rPr lang="en-US" altLang="zh-HK" sz="1300" dirty="0">
                <a:solidFill>
                  <a:srgbClr val="C00000"/>
                </a:solidFill>
              </a:rPr>
              <a:t>temporarily</a:t>
            </a:r>
            <a:r>
              <a:rPr lang="en-US" altLang="zh-HK" sz="1300" dirty="0"/>
              <a:t> store value for future process</a:t>
            </a:r>
            <a:endParaRPr lang="en-US" altLang="zh-HK" sz="19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HK" sz="1700" dirty="0"/>
              <a:t>Constant (data)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HK" sz="1300" dirty="0"/>
              <a:t>A value that will </a:t>
            </a:r>
            <a:r>
              <a:rPr lang="en-US" altLang="zh-HK" sz="1300" dirty="0">
                <a:solidFill>
                  <a:srgbClr val="C00000"/>
                </a:solidFill>
              </a:rPr>
              <a:t>not</a:t>
            </a:r>
            <a:r>
              <a:rPr lang="en-US" altLang="zh-HK" sz="1300" dirty="0"/>
              <a:t> be changed for the whole processing</a:t>
            </a:r>
          </a:p>
          <a:p>
            <a:pPr eaLnBrk="1" hangingPunct="1">
              <a:lnSpc>
                <a:spcPct val="90000"/>
              </a:lnSpc>
              <a:buFont typeface="Wingdings 2" charset="2"/>
              <a:buNone/>
            </a:pPr>
            <a:endParaRPr lang="en-US" altLang="zh-H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 Flow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4952DD-6A58-294A-89CB-0D6DF8768B65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62000" y="4341813"/>
            <a:ext cx="2098675" cy="376237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Turn on the mobile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62000" y="3198813"/>
            <a:ext cx="2009775" cy="376237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Key in xxxx - xxxx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1981200" y="3884613"/>
            <a:ext cx="2149475" cy="376237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Wait for connection</a:t>
            </a: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981200" y="5105400"/>
            <a:ext cx="20574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Talking                 </a:t>
            </a: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1752600" y="2590800"/>
            <a:ext cx="1828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 dirty="0">
                <a:solidFill>
                  <a:srgbClr val="000036"/>
                </a:solidFill>
                <a:latin typeface="Arial" charset="0"/>
              </a:rPr>
              <a:t>Hang up</a:t>
            </a: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4343400" y="4038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5943600" y="22860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Turn on the mobile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5943600" y="30480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Key in xxxx - xxxx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5943600" y="38100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Wait for connection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5943600" y="45720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Talking                 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5943600" y="5338763"/>
            <a:ext cx="2209800" cy="376237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Hang up</a:t>
            </a:r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70866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70866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70866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70866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animBg="1"/>
      <p:bldP spid="40975" grpId="0" animBg="1"/>
      <p:bldP spid="40976" grpId="0" animBg="1"/>
      <p:bldP spid="40977" grpId="0" animBg="1"/>
      <p:bldP spid="40978" grpId="0" animBg="1"/>
      <p:bldP spid="409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Assessment </a:t>
            </a:r>
          </a:p>
          <a:p>
            <a:pPr lvl="2"/>
            <a:r>
              <a:rPr lang="en-US" altLang="en-US" sz="2400" b="1" dirty="0"/>
              <a:t>Coursework (50%)</a:t>
            </a:r>
          </a:p>
          <a:p>
            <a:pPr lvl="3"/>
            <a:r>
              <a:rPr lang="en-US" altLang="en-US" dirty="0"/>
              <a:t>Assignments (25%)</a:t>
            </a:r>
          </a:p>
          <a:p>
            <a:pPr lvl="3"/>
            <a:r>
              <a:rPr lang="en-US" altLang="en-US" dirty="0"/>
              <a:t>Midterm quiz (15%)</a:t>
            </a:r>
          </a:p>
          <a:p>
            <a:pPr lvl="4"/>
            <a:r>
              <a:rPr lang="en-US" altLang="en-US" dirty="0">
                <a:solidFill>
                  <a:srgbClr val="FF0000"/>
                </a:solidFill>
              </a:rPr>
              <a:t>9 March 2021 (Week 8)</a:t>
            </a:r>
          </a:p>
          <a:p>
            <a:pPr lvl="3"/>
            <a:r>
              <a:rPr lang="en-US" altLang="en-US" dirty="0"/>
              <a:t>Lab Assessment (10%)</a:t>
            </a:r>
            <a:endParaRPr lang="en-US" altLang="en-US" dirty="0">
              <a:solidFill>
                <a:srgbClr val="C00000"/>
              </a:solidFill>
            </a:endParaRPr>
          </a:p>
          <a:p>
            <a:pPr lvl="4"/>
            <a:r>
              <a:rPr lang="en-US" altLang="en-US" dirty="0">
                <a:solidFill>
                  <a:srgbClr val="7030A0"/>
                </a:solidFill>
              </a:rPr>
              <a:t>Randomly</a:t>
            </a:r>
            <a:r>
              <a:rPr lang="en-US" altLang="en-US" dirty="0">
                <a:solidFill>
                  <a:prstClr val="black"/>
                </a:solidFill>
              </a:rPr>
              <a:t> choose </a:t>
            </a:r>
            <a:r>
              <a:rPr lang="en-US" altLang="en-US" dirty="0">
                <a:solidFill>
                  <a:srgbClr val="FF0000"/>
                </a:solidFill>
              </a:rPr>
              <a:t>7~9</a:t>
            </a:r>
            <a:r>
              <a:rPr lang="en-US" altLang="en-US" dirty="0">
                <a:solidFill>
                  <a:prstClr val="black"/>
                </a:solidFill>
              </a:rPr>
              <a:t> labs to assess</a:t>
            </a:r>
          </a:p>
          <a:p>
            <a:pPr lvl="4"/>
            <a:r>
              <a:rPr lang="en-US" altLang="en-US" dirty="0">
                <a:solidFill>
                  <a:prstClr val="black"/>
                </a:solidFill>
              </a:rPr>
              <a:t>Deadline </a:t>
            </a:r>
            <a:r>
              <a:rPr lang="en-US" altLang="en-US">
                <a:solidFill>
                  <a:prstClr val="black"/>
                </a:solidFill>
              </a:rPr>
              <a:t>is </a:t>
            </a:r>
            <a:r>
              <a:rPr lang="en-US" altLang="en-US">
                <a:solidFill>
                  <a:srgbClr val="FF0000"/>
                </a:solidFill>
              </a:rPr>
              <a:t>24 </a:t>
            </a:r>
            <a:r>
              <a:rPr lang="en-US" altLang="en-US" dirty="0">
                <a:solidFill>
                  <a:srgbClr val="FF0000"/>
                </a:solidFill>
              </a:rPr>
              <a:t>hours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after</a:t>
            </a:r>
            <a:r>
              <a:rPr lang="en-US" altLang="en-US" dirty="0">
                <a:solidFill>
                  <a:prstClr val="black"/>
                </a:solidFill>
              </a:rPr>
              <a:t> your lab session</a:t>
            </a:r>
            <a:endParaRPr lang="en-US" altLang="en-US" dirty="0">
              <a:solidFill>
                <a:srgbClr val="C00000"/>
              </a:solidFill>
            </a:endParaRPr>
          </a:p>
          <a:p>
            <a:pPr lvl="2"/>
            <a:r>
              <a:rPr lang="en-US" altLang="en-US" sz="2400" b="1" dirty="0"/>
              <a:t>Final examination (50%)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29B8E8B7-A0A9-DD42-886C-EFE103E7C881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3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 Flow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3705E1-8F06-4744-A44B-574ECFC205FF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1219200" y="18288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Turn on the mobile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219200" y="25908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Key in xxxx - xxxx</a:t>
            </a:r>
          </a:p>
        </p:txBody>
      </p:sp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Wait for connection</a:t>
            </a: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1219200" y="49530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Talking                 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1219200" y="57912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Hang up</a:t>
            </a:r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>
            <a:off x="22860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1219200" y="4038600"/>
            <a:ext cx="2209800" cy="3762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Connection made?</a:t>
            </a:r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>
            <a:off x="22860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>
            <a:off x="22860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2286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2362200" y="4495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3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latin typeface="Arial" charset="0"/>
              </a:rPr>
              <a:t>Yes          </a:t>
            </a:r>
          </a:p>
        </p:txBody>
      </p:sp>
      <p:sp>
        <p:nvSpPr>
          <p:cNvPr id="59407" name="Line 14"/>
          <p:cNvSpPr>
            <a:spLocks noChangeShapeType="1"/>
          </p:cNvSpPr>
          <p:nvPr/>
        </p:nvSpPr>
        <p:spPr bwMode="auto">
          <a:xfrm>
            <a:off x="22860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429000" y="4191000"/>
            <a:ext cx="685800" cy="1828800"/>
            <a:chOff x="3429000" y="4191000"/>
            <a:chExt cx="685800" cy="1828800"/>
          </a:xfrm>
        </p:grpSpPr>
        <p:sp>
          <p:nvSpPr>
            <p:cNvPr id="59427" name="Line 15"/>
            <p:cNvSpPr>
              <a:spLocks noChangeShapeType="1"/>
            </p:cNvSpPr>
            <p:nvPr/>
          </p:nvSpPr>
          <p:spPr bwMode="auto">
            <a:xfrm>
              <a:off x="3429000" y="4191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16"/>
            <p:cNvSpPr>
              <a:spLocks noChangeShapeType="1"/>
            </p:cNvSpPr>
            <p:nvPr/>
          </p:nvSpPr>
          <p:spPr bwMode="auto">
            <a:xfrm>
              <a:off x="4114800" y="41910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17"/>
            <p:cNvSpPr>
              <a:spLocks noChangeShapeType="1"/>
            </p:cNvSpPr>
            <p:nvPr/>
          </p:nvSpPr>
          <p:spPr bwMode="auto">
            <a:xfrm flipH="1">
              <a:off x="3505200" y="6019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3581400" y="4648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3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latin typeface="Arial" charset="0"/>
              </a:rPr>
              <a:t>No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5638800" y="18288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Turn on the mobile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5638800" y="25908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Key in xxxx - xxxx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638800" y="32766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Wait for connection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5638800" y="49530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Talking                 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638800" y="5791200"/>
            <a:ext cx="2209800" cy="3762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Hang up</a:t>
            </a:r>
          </a:p>
        </p:txBody>
      </p:sp>
      <p:sp>
        <p:nvSpPr>
          <p:cNvPr id="42009" name="Line 24"/>
          <p:cNvSpPr>
            <a:spLocks noChangeShapeType="1"/>
          </p:cNvSpPr>
          <p:nvPr/>
        </p:nvSpPr>
        <p:spPr bwMode="auto">
          <a:xfrm>
            <a:off x="67056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5638800" y="4038600"/>
            <a:ext cx="2209800" cy="3762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3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solidFill>
                  <a:srgbClr val="000036"/>
                </a:solidFill>
                <a:latin typeface="Arial" charset="0"/>
              </a:rPr>
              <a:t>Connection made?</a:t>
            </a:r>
          </a:p>
        </p:txBody>
      </p:sp>
      <p:sp>
        <p:nvSpPr>
          <p:cNvPr id="42011" name="Line 26"/>
          <p:cNvSpPr>
            <a:spLocks noChangeShapeType="1"/>
          </p:cNvSpPr>
          <p:nvPr/>
        </p:nvSpPr>
        <p:spPr bwMode="auto">
          <a:xfrm>
            <a:off x="6705600" y="3048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7"/>
          <p:cNvSpPr>
            <a:spLocks noChangeShapeType="1"/>
          </p:cNvSpPr>
          <p:nvPr/>
        </p:nvSpPr>
        <p:spPr bwMode="auto">
          <a:xfrm>
            <a:off x="67056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28"/>
          <p:cNvSpPr>
            <a:spLocks noChangeShapeType="1"/>
          </p:cNvSpPr>
          <p:nvPr/>
        </p:nvSpPr>
        <p:spPr bwMode="auto">
          <a:xfrm>
            <a:off x="67056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781800" y="44958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3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r>
              <a:rPr lang="en-US" altLang="zh-TW">
                <a:latin typeface="Arial" charset="0"/>
              </a:rPr>
              <a:t>Yes          </a:t>
            </a:r>
          </a:p>
        </p:txBody>
      </p:sp>
      <p:sp>
        <p:nvSpPr>
          <p:cNvPr id="42015" name="Line 30"/>
          <p:cNvSpPr>
            <a:spLocks noChangeShapeType="1"/>
          </p:cNvSpPr>
          <p:nvPr/>
        </p:nvSpPr>
        <p:spPr bwMode="auto">
          <a:xfrm>
            <a:off x="67056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848600" y="2819400"/>
            <a:ext cx="838200" cy="1371600"/>
            <a:chOff x="7848600" y="2819400"/>
            <a:chExt cx="838200" cy="1371600"/>
          </a:xfrm>
        </p:grpSpPr>
        <p:sp>
          <p:nvSpPr>
            <p:cNvPr id="59423" name="Line 31"/>
            <p:cNvSpPr>
              <a:spLocks noChangeShapeType="1"/>
            </p:cNvSpPr>
            <p:nvPr/>
          </p:nvSpPr>
          <p:spPr bwMode="auto">
            <a:xfrm>
              <a:off x="7848600" y="41910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Line 32"/>
            <p:cNvSpPr>
              <a:spLocks noChangeShapeType="1"/>
            </p:cNvSpPr>
            <p:nvPr/>
          </p:nvSpPr>
          <p:spPr bwMode="auto">
            <a:xfrm>
              <a:off x="8534400" y="2819400"/>
              <a:ext cx="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 flipH="1">
              <a:off x="7924800" y="2819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Text Box 34"/>
            <p:cNvSpPr txBox="1">
              <a:spLocks noChangeArrowheads="1"/>
            </p:cNvSpPr>
            <p:nvPr/>
          </p:nvSpPr>
          <p:spPr bwMode="auto">
            <a:xfrm>
              <a:off x="8153400" y="3276600"/>
              <a:ext cx="533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3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</a:defRPr>
              </a:lvl9pPr>
            </a:lstStyle>
            <a:p>
              <a:r>
                <a:rPr lang="en-US" altLang="zh-TW">
                  <a:latin typeface="Arial" charset="0"/>
                </a:rPr>
                <a:t>No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 animBg="1"/>
      <p:bldP spid="41997" grpId="0" animBg="1"/>
      <p:bldP spid="41998" grpId="0"/>
      <p:bldP spid="42003" grpId="0"/>
      <p:bldP spid="42004" grpId="0" animBg="1"/>
      <p:bldP spid="42005" grpId="0" animBg="1"/>
      <p:bldP spid="42006" grpId="0" animBg="1"/>
      <p:bldP spid="42007" grpId="0" animBg="1"/>
      <p:bldP spid="42008" grpId="0" animBg="1"/>
      <p:bldP spid="42009" grpId="0" animBg="1"/>
      <p:bldP spid="42010" grpId="0" animBg="1"/>
      <p:bldP spid="42011" grpId="0" animBg="1"/>
      <p:bldP spid="42012" grpId="0" animBg="1"/>
      <p:bldP spid="42013" grpId="0" animBg="1"/>
      <p:bldP spid="42014" grpId="0"/>
      <p:bldP spid="420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4587"/>
          </a:xfrm>
        </p:spPr>
        <p:txBody>
          <a:bodyPr/>
          <a:lstStyle/>
          <a:p>
            <a:pPr eaLnBrk="1" hangingPunct="1"/>
            <a:r>
              <a:rPr lang="en-US" altLang="zh-HK">
                <a:ea typeface="ＭＳ Ｐゴシック" charset="-128"/>
              </a:rPr>
              <a:t>Building a C++ program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125413" y="1524000"/>
            <a:ext cx="3760787" cy="5029200"/>
          </a:xfrm>
        </p:spPr>
        <p:txBody>
          <a:bodyPr/>
          <a:lstStyle/>
          <a:p>
            <a:pPr eaLnBrk="1" hangingPunct="1"/>
            <a:r>
              <a:rPr lang="en-US" altLang="zh-HK" sz="1800" b="1">
                <a:ea typeface="ＭＳ Ｐゴシック" charset="-128"/>
              </a:rPr>
              <a:t>Writing </a:t>
            </a:r>
            <a:r>
              <a:rPr lang="en-US" altLang="zh-HK" sz="1800">
                <a:ea typeface="ＭＳ Ｐゴシック" charset="-128"/>
              </a:rPr>
              <a:t>source code as an C++ file.</a:t>
            </a:r>
          </a:p>
          <a:p>
            <a:pPr lvl="1" eaLnBrk="1" hangingPunct="1"/>
            <a:r>
              <a:rPr lang="en-US" altLang="zh-HK" sz="1600"/>
              <a:t>e.g. “</a:t>
            </a:r>
            <a:r>
              <a:rPr lang="en-US" altLang="zh-HK" sz="1600" b="1" i="1"/>
              <a:t>hello.cpp</a:t>
            </a:r>
            <a:r>
              <a:rPr lang="en-US" altLang="zh-HK" sz="1600"/>
              <a:t>” file</a:t>
            </a:r>
          </a:p>
          <a:p>
            <a:pPr eaLnBrk="1" hangingPunct="1"/>
            <a:r>
              <a:rPr lang="en-US" altLang="zh-HK" sz="1800" b="1">
                <a:ea typeface="ＭＳ Ｐゴシック" charset="-128"/>
              </a:rPr>
              <a:t>Preprocessing</a:t>
            </a:r>
          </a:p>
          <a:p>
            <a:pPr lvl="1" eaLnBrk="1" hangingPunct="1"/>
            <a:r>
              <a:rPr lang="en-US" altLang="zh-HK" sz="1600">
                <a:solidFill>
                  <a:srgbClr val="0000FF"/>
                </a:solidFill>
              </a:rPr>
              <a:t>Processes </a:t>
            </a:r>
            <a:r>
              <a:rPr lang="en-US" altLang="zh-HK" sz="1600"/>
              <a:t>the source code for compilation.</a:t>
            </a:r>
          </a:p>
          <a:p>
            <a:pPr eaLnBrk="1" hangingPunct="1"/>
            <a:r>
              <a:rPr lang="en-US" altLang="zh-HK" sz="1800" b="1">
                <a:ea typeface="ＭＳ Ｐゴシック" charset="-128"/>
              </a:rPr>
              <a:t>Compilation</a:t>
            </a:r>
          </a:p>
          <a:p>
            <a:pPr lvl="1" eaLnBrk="1" hangingPunct="1"/>
            <a:r>
              <a:rPr lang="en-US" altLang="zh-HK" sz="1600"/>
              <a:t>Checks the</a:t>
            </a:r>
            <a:r>
              <a:rPr lang="en-US" altLang="zh-HK" sz="1600">
                <a:solidFill>
                  <a:srgbClr val="0000FF"/>
                </a:solidFill>
              </a:rPr>
              <a:t> grammatical rules </a:t>
            </a:r>
            <a:r>
              <a:rPr lang="en-US" altLang="zh-HK" sz="1600"/>
              <a:t>(syntax).</a:t>
            </a:r>
          </a:p>
          <a:p>
            <a:pPr lvl="1" eaLnBrk="1" hangingPunct="1"/>
            <a:r>
              <a:rPr lang="en-US" altLang="zh-HK" sz="1600"/>
              <a:t>Source code is converted to </a:t>
            </a:r>
            <a:r>
              <a:rPr lang="en-US" altLang="zh-HK" sz="1600">
                <a:solidFill>
                  <a:srgbClr val="0000FF"/>
                </a:solidFill>
              </a:rPr>
              <a:t>object code </a:t>
            </a:r>
            <a:r>
              <a:rPr lang="en-US" altLang="zh-HK" sz="1600"/>
              <a:t>in machine language (e.g. “</a:t>
            </a:r>
            <a:r>
              <a:rPr lang="en-US" altLang="zh-HK" sz="1600" b="1" i="1"/>
              <a:t>hello.obj</a:t>
            </a:r>
            <a:r>
              <a:rPr lang="en-US" altLang="zh-HK" sz="1600"/>
              <a:t>” file)</a:t>
            </a:r>
          </a:p>
          <a:p>
            <a:pPr eaLnBrk="1" hangingPunct="1"/>
            <a:r>
              <a:rPr lang="en-US" altLang="zh-HK" sz="1800" b="1">
                <a:ea typeface="ＭＳ Ｐゴシック" charset="-128"/>
              </a:rPr>
              <a:t>Linking</a:t>
            </a:r>
          </a:p>
          <a:p>
            <a:pPr lvl="1" eaLnBrk="1" hangingPunct="1"/>
            <a:r>
              <a:rPr lang="en-US" altLang="zh-HK" sz="1600"/>
              <a:t>Combines object code and libraries to create an </a:t>
            </a:r>
            <a:r>
              <a:rPr lang="en-US" altLang="zh-HK" sz="1600">
                <a:solidFill>
                  <a:srgbClr val="0000FF"/>
                </a:solidFill>
              </a:rPr>
              <a:t>executable </a:t>
            </a:r>
            <a:r>
              <a:rPr lang="en-US" altLang="zh-HK" sz="1600"/>
              <a:t>(e.g. “</a:t>
            </a:r>
            <a:r>
              <a:rPr lang="en-US" altLang="zh-HK" sz="1600" b="1" i="1"/>
              <a:t>hello.exe</a:t>
            </a:r>
            <a:r>
              <a:rPr lang="en-US" altLang="zh-HK" sz="1600"/>
              <a:t>” file).</a:t>
            </a:r>
          </a:p>
          <a:p>
            <a:pPr lvl="1" eaLnBrk="1" hangingPunct="1"/>
            <a:r>
              <a:rPr lang="en-US" altLang="zh-HK" sz="1600" u="sng"/>
              <a:t>Library</a:t>
            </a:r>
            <a:r>
              <a:rPr lang="en-US" altLang="zh-HK" sz="1600"/>
              <a:t>: common functions (input, output, math, etc).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A0B33C89-290A-F148-889B-D3D0A2B7E7F5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31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389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00"/>
            <a:ext cx="482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91000" y="1761851"/>
            <a:ext cx="4495800" cy="1362349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3124201"/>
            <a:ext cx="4495800" cy="977444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62400" y="4151600"/>
            <a:ext cx="4724400" cy="11062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9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4588"/>
          </a:xfrm>
        </p:spPr>
        <p:txBody>
          <a:bodyPr/>
          <a:lstStyle/>
          <a:p>
            <a:pPr eaLnBrk="1" hangingPunct="1"/>
            <a:r>
              <a:rPr lang="en-US" altLang="zh-TW"/>
              <a:t>Sample Program (Framework)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/>
            <a:endParaRPr lang="zh-TW" altLang="en-US" sz="2200" dirty="0"/>
          </a:p>
          <a:p>
            <a:pPr eaLnBrk="1" hangingPunct="1"/>
            <a:endParaRPr lang="zh-TW" altLang="en-US" dirty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01725" y="2514600"/>
          <a:ext cx="7089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8" name="Visio" r:id="rId4" imgW="6874613" imgH="3490560" progId="Visio.Drawing.11">
                  <p:embed/>
                </p:oleObj>
              </mc:Choice>
              <mc:Fallback>
                <p:oleObj name="Visio" r:id="rId4" imgW="6874613" imgH="349056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2514600"/>
                        <a:ext cx="7089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Slide Number Placeholder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7E867-227E-884A-BD63-390296C5A3C2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Simple Program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5A4BA-44FC-B142-B110-0EDED7BEC9BC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5257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008000"/>
                </a:solidFill>
              </a:rPr>
              <a:t>/* </a:t>
            </a:r>
            <a:r>
              <a:rPr lang="en-US" altLang="zh-TW" sz="2200" dirty="0">
                <a:solidFill>
                  <a:srgbClr val="33CC33"/>
                </a:solidFill>
              </a:rPr>
              <a:t>The traditional first program in honor of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33CC33"/>
                </a:solidFill>
              </a:rPr>
              <a:t>   Dennis Ritchie who invented C at Bell Labs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33CC33"/>
                </a:solidFill>
              </a:rPr>
              <a:t>   in 1972</a:t>
            </a:r>
            <a:r>
              <a:rPr lang="en-US" altLang="zh-TW" sz="2200" dirty="0">
                <a:solidFill>
                  <a:srgbClr val="008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5F5F5F"/>
                </a:solidFill>
              </a:rPr>
              <a:t>#include &lt;</a:t>
            </a:r>
            <a:r>
              <a:rPr lang="en-US" altLang="zh-TW" sz="2200" dirty="0" err="1">
                <a:solidFill>
                  <a:srgbClr val="5F5F5F"/>
                </a:solidFill>
              </a:rPr>
              <a:t>iostream</a:t>
            </a:r>
            <a:r>
              <a:rPr lang="en-US" altLang="zh-TW" sz="2200" dirty="0">
                <a:solidFill>
                  <a:srgbClr val="5F5F5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5F5F5F"/>
                </a:solidFill>
              </a:rPr>
              <a:t>using namespace </a:t>
            </a:r>
            <a:r>
              <a:rPr lang="en-US" altLang="zh-TW" sz="2200" dirty="0" err="1">
                <a:solidFill>
                  <a:srgbClr val="5F5F5F"/>
                </a:solidFill>
              </a:rPr>
              <a:t>std</a:t>
            </a:r>
            <a:r>
              <a:rPr lang="en-US" altLang="zh-TW" sz="2200" dirty="0">
                <a:solidFill>
                  <a:srgbClr val="5F5F5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void</a:t>
            </a:r>
            <a:r>
              <a:rPr lang="en-US" altLang="zh-TW" sz="22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   </a:t>
            </a:r>
            <a:r>
              <a:rPr lang="en-US" altLang="zh-TW" sz="2200" dirty="0" err="1">
                <a:solidFill>
                  <a:srgbClr val="CC3300"/>
                </a:solidFill>
              </a:rPr>
              <a:t>cout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&lt;&lt;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"</a:t>
            </a:r>
            <a:r>
              <a:rPr lang="en-US" altLang="zh-TW" sz="2200" dirty="0">
                <a:solidFill>
                  <a:srgbClr val="3399FF"/>
                </a:solidFill>
              </a:rPr>
              <a:t>Hello, world!\n</a:t>
            </a:r>
            <a:r>
              <a:rPr lang="en-US" altLang="zh-TW" sz="2200" dirty="0"/>
              <a:t>";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200" y="1371600"/>
            <a:ext cx="3429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5F5F5F"/>
                </a:solidFill>
              </a:rPr>
              <a:t>#include &lt;</a:t>
            </a:r>
            <a:r>
              <a:rPr lang="en-US" altLang="zh-TW" sz="2200" dirty="0" err="1">
                <a:solidFill>
                  <a:srgbClr val="5F5F5F"/>
                </a:solidFill>
              </a:rPr>
              <a:t>iostream</a:t>
            </a:r>
            <a:r>
              <a:rPr lang="en-US" altLang="zh-TW" sz="2200" dirty="0">
                <a:solidFill>
                  <a:srgbClr val="5F5F5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5F5F5F"/>
                </a:solidFill>
              </a:rPr>
              <a:t>using namespace </a:t>
            </a:r>
            <a:r>
              <a:rPr lang="en-US" altLang="zh-TW" sz="2200" dirty="0" err="1">
                <a:solidFill>
                  <a:srgbClr val="5F5F5F"/>
                </a:solidFill>
              </a:rPr>
              <a:t>std</a:t>
            </a:r>
            <a:r>
              <a:rPr lang="en-US" altLang="zh-TW" sz="2200" dirty="0">
                <a:solidFill>
                  <a:srgbClr val="5F5F5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 err="1">
                <a:solidFill>
                  <a:srgbClr val="FF0000"/>
                </a:solidFill>
              </a:rPr>
              <a:t>int</a:t>
            </a:r>
            <a:r>
              <a:rPr lang="en-US" altLang="zh-TW" sz="22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   </a:t>
            </a:r>
            <a:r>
              <a:rPr lang="en-US" altLang="zh-TW" sz="2200" dirty="0" err="1">
                <a:solidFill>
                  <a:srgbClr val="CC3300"/>
                </a:solidFill>
              </a:rPr>
              <a:t>cout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&lt;&lt;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"</a:t>
            </a:r>
            <a:r>
              <a:rPr lang="en-US" altLang="zh-TW" sz="2200" dirty="0">
                <a:solidFill>
                  <a:srgbClr val="3399FF"/>
                </a:solidFill>
              </a:rPr>
              <a:t>Hello, world!\n</a:t>
            </a:r>
            <a:r>
              <a:rPr lang="en-US" altLang="zh-TW" sz="2200" dirty="0"/>
              <a:t>";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   return 0;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777871" y="5754469"/>
            <a:ext cx="96532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 dirty="0">
                <a:latin typeface="+mn-lt"/>
              </a:rPr>
              <a:t>Win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1187" y="5715000"/>
            <a:ext cx="10102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latin typeface="+mn-lt"/>
              </a:rPr>
              <a:t>Mac</a:t>
            </a:r>
            <a:endParaRPr lang="en-US" sz="3600" b="1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4362" y="2757920"/>
            <a:ext cx="3812438" cy="36034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93269" y="5593446"/>
            <a:ext cx="3812438" cy="91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/>
              <a:t>Function - main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4ACB1-3F81-8147-9930-88077FDE25AC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66738" y="16764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dirty="0">
              <a:solidFill>
                <a:srgbClr val="5F5F5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Courier New" charset="0"/>
              </a:rPr>
              <a:t>void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latin typeface="Courier New" charset="0"/>
              </a:rPr>
              <a:t>void</a:t>
            </a:r>
            <a:r>
              <a:rPr lang="en-US" altLang="zh-TW" sz="2200" dirty="0"/>
              <a:t> means there is </a:t>
            </a:r>
            <a:r>
              <a:rPr lang="en-US" altLang="zh-TW" sz="2200" b="1" dirty="0"/>
              <a:t>NO</a:t>
            </a:r>
            <a:r>
              <a:rPr lang="en-US" altLang="zh-TW" sz="2200" dirty="0"/>
              <a:t> </a:t>
            </a:r>
            <a:r>
              <a:rPr lang="en-US" altLang="zh-TW" sz="2200" b="1" dirty="0"/>
              <a:t>return</a:t>
            </a:r>
            <a:r>
              <a:rPr lang="en-US" altLang="zh-TW" sz="2200" dirty="0"/>
              <a:t> value</a:t>
            </a:r>
            <a:endParaRPr lang="en-US" altLang="zh-TW" sz="2200" dirty="0">
              <a:latin typeface="Courier New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>
                <a:latin typeface="Courier New" charset="0"/>
              </a:rPr>
              <a:t>main</a:t>
            </a:r>
            <a:r>
              <a:rPr lang="en-US" altLang="zh-TW" sz="2200" dirty="0"/>
              <a:t> is the </a:t>
            </a:r>
            <a:r>
              <a:rPr lang="en-US" altLang="zh-TW" sz="2200" b="1" dirty="0"/>
              <a:t>name</a:t>
            </a:r>
            <a:r>
              <a:rPr lang="en-US" altLang="zh-TW" sz="2200" dirty="0"/>
              <a:t> of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b="1" dirty="0"/>
              <a:t>No</a:t>
            </a:r>
            <a:r>
              <a:rPr lang="en-US" altLang="zh-TW" sz="2200" dirty="0"/>
              <a:t> semi-colon after main()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C++ is case sensitive: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E.g., </a:t>
            </a:r>
            <a:r>
              <a:rPr lang="en-US" altLang="zh-TW" sz="2200" dirty="0">
                <a:latin typeface="Courier New" charset="0"/>
              </a:rPr>
              <a:t>void </a:t>
            </a:r>
            <a:r>
              <a:rPr lang="en-US" altLang="zh-TW" sz="2200" b="1" dirty="0">
                <a:solidFill>
                  <a:srgbClr val="FF0000"/>
                </a:solidFill>
                <a:latin typeface="Courier New" charset="0"/>
              </a:rPr>
              <a:t>M</a:t>
            </a:r>
            <a:r>
              <a:rPr lang="en-US" altLang="zh-TW" sz="2200" dirty="0">
                <a:latin typeface="Courier New" charset="0"/>
              </a:rPr>
              <a:t>ain()</a:t>
            </a:r>
            <a:r>
              <a:rPr lang="en-US" altLang="zh-TW" sz="2200" dirty="0"/>
              <a:t>, </a:t>
            </a:r>
            <a:r>
              <a:rPr lang="en-US" altLang="zh-TW" sz="2200" b="1" dirty="0">
                <a:solidFill>
                  <a:srgbClr val="FF0000"/>
                </a:solidFill>
                <a:latin typeface="Courier New" charset="0"/>
              </a:rPr>
              <a:t>VOID</a:t>
            </a:r>
            <a:r>
              <a:rPr lang="en-US" altLang="zh-TW" sz="2200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zh-TW" sz="2200" dirty="0">
                <a:latin typeface="Courier New" charset="0"/>
              </a:rPr>
              <a:t>main()</a:t>
            </a:r>
            <a:r>
              <a:rPr lang="en-US" altLang="zh-TW" sz="2200" dirty="0"/>
              <a:t> are incorrect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200" dirty="0"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latin typeface="Courier New" charset="0"/>
              </a:rPr>
              <a:t>{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/>
              <a:t>Braces: left brace begins the body of a function. The corresponding right brace must end the function</a:t>
            </a:r>
          </a:p>
        </p:txBody>
      </p:sp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2133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1343681"/>
            <a:ext cx="2209800" cy="256519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1572281"/>
            <a:ext cx="2209800" cy="256519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2029481"/>
            <a:ext cx="2209800" cy="256519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4588"/>
          </a:xfrm>
        </p:spPr>
        <p:txBody>
          <a:bodyPr/>
          <a:lstStyle/>
          <a:p>
            <a:pPr eaLnBrk="1" hangingPunct="1"/>
            <a:r>
              <a:rPr lang="en-US" altLang="zh-TW"/>
              <a:t>Function - main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TW" sz="2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200" dirty="0"/>
              <a:t>void main()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2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200" dirty="0"/>
              <a:t>}</a:t>
            </a: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latin typeface="Arial" charset="0"/>
              </a:rPr>
              <a:t>The </a:t>
            </a:r>
            <a:r>
              <a:rPr lang="en-US" altLang="zh-TW" sz="2200" dirty="0">
                <a:solidFill>
                  <a:srgbClr val="FF0000"/>
                </a:solidFill>
                <a:latin typeface="Arial" charset="0"/>
              </a:rPr>
              <a:t>starting point</a:t>
            </a:r>
            <a:r>
              <a:rPr lang="en-US" altLang="zh-TW" sz="2200" dirty="0">
                <a:latin typeface="Arial" charset="0"/>
              </a:rPr>
              <a:t> of program (the </a:t>
            </a:r>
            <a:r>
              <a:rPr lang="en-US" altLang="zh-TW" sz="2200" dirty="0">
                <a:solidFill>
                  <a:srgbClr val="FF0000"/>
                </a:solidFill>
                <a:latin typeface="Arial" charset="0"/>
              </a:rPr>
              <a:t>first function</a:t>
            </a:r>
            <a:r>
              <a:rPr lang="en-US" altLang="zh-TW" sz="2200" dirty="0">
                <a:latin typeface="Arial" charset="0"/>
              </a:rPr>
              <a:t> called by the computer)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4588" y="4267200"/>
          <a:ext cx="6853237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0" name="Visio" r:id="rId4" imgW="5419725" imgH="1493520" progId="Visio.Drawing.11">
                  <p:embed/>
                </p:oleObj>
              </mc:Choice>
              <mc:Fallback>
                <p:oleObj name="Visio" r:id="rId4" imgW="5419725" imgH="1493520" progId="Visio.Drawing.11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267200"/>
                        <a:ext cx="6853237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Slide Number Placeholder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004F42-C18A-3E42-8E68-7118C6620019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2133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72200" y="1343681"/>
            <a:ext cx="2209800" cy="486707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2058048"/>
            <a:ext cx="2209800" cy="239066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Simple Program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01711-02F2-3C44-B004-52E3D7EFAA1D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>
                <a:solidFill>
                  <a:srgbClr val="008000"/>
                </a:solidFill>
              </a:rPr>
              <a:t>/* </a:t>
            </a:r>
            <a:r>
              <a:rPr lang="en-US" altLang="zh-TW" sz="2200">
                <a:solidFill>
                  <a:srgbClr val="33CC33"/>
                </a:solidFill>
              </a:rPr>
              <a:t>The traditional first program in honor of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>
                <a:solidFill>
                  <a:srgbClr val="33CC33"/>
                </a:solidFill>
              </a:rPr>
              <a:t>   Dennis Ritchie who invented C at Bell Labs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>
                <a:solidFill>
                  <a:srgbClr val="33CC33"/>
                </a:solidFill>
              </a:rPr>
              <a:t>   in 1972</a:t>
            </a:r>
            <a:r>
              <a:rPr lang="en-US" altLang="zh-TW" sz="2200">
                <a:solidFill>
                  <a:srgbClr val="008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>
                <a:solidFill>
                  <a:srgbClr val="5F5F5F"/>
                </a:solidFill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>
                <a:solidFill>
                  <a:srgbClr val="5F5F5F"/>
                </a:solidFill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/>
              <a:t>void main()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/>
              <a:t>   </a:t>
            </a:r>
            <a:r>
              <a:rPr lang="en-US" altLang="zh-TW" sz="2200">
                <a:solidFill>
                  <a:srgbClr val="CC3300"/>
                </a:solidFill>
              </a:rPr>
              <a:t>cout </a:t>
            </a:r>
            <a:r>
              <a:rPr lang="en-US" altLang="zh-TW" sz="2200"/>
              <a:t>&lt;&lt;</a:t>
            </a:r>
            <a:r>
              <a:rPr lang="en-US" altLang="zh-TW" sz="2200">
                <a:solidFill>
                  <a:srgbClr val="CC3300"/>
                </a:solidFill>
              </a:rPr>
              <a:t> </a:t>
            </a:r>
            <a:r>
              <a:rPr lang="en-US" altLang="zh-TW" sz="2200"/>
              <a:t>"</a:t>
            </a:r>
            <a:r>
              <a:rPr lang="en-US" altLang="zh-TW" sz="2200">
                <a:solidFill>
                  <a:srgbClr val="3399FF"/>
                </a:solidFill>
              </a:rPr>
              <a:t>Hello, world!\n</a:t>
            </a:r>
            <a:r>
              <a:rPr lang="en-US" altLang="zh-TW" sz="2200"/>
              <a:t>”;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/>
              <a:t>}</a:t>
            </a:r>
            <a:endParaRPr lang="zh-TW" altLang="en-US" sz="2200"/>
          </a:p>
        </p:txBody>
      </p:sp>
      <p:sp>
        <p:nvSpPr>
          <p:cNvPr id="5" name="Rectangle 4"/>
          <p:cNvSpPr/>
          <p:nvPr/>
        </p:nvSpPr>
        <p:spPr>
          <a:xfrm>
            <a:off x="755650" y="4191000"/>
            <a:ext cx="4349750" cy="381000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Library / SDK /Package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54C32-1609-F846-8FBE-BFCEDA2153E3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120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Normally, we won’t write a program all by ourselves.  Instead, we will </a:t>
            </a:r>
            <a:r>
              <a:rPr lang="en-US" altLang="zh-TW" sz="2200" dirty="0">
                <a:solidFill>
                  <a:srgbClr val="FF0000"/>
                </a:solidFill>
              </a:rPr>
              <a:t>reuse</a:t>
            </a:r>
            <a:r>
              <a:rPr lang="en-US" altLang="zh-TW" sz="2200" dirty="0"/>
              <a:t> the code written by ourselves / other developers.  Especially for the </a:t>
            </a:r>
            <a:r>
              <a:rPr lang="en-US" altLang="zh-TW" sz="2200" dirty="0">
                <a:solidFill>
                  <a:srgbClr val="C00000"/>
                </a:solidFill>
              </a:rPr>
              <a:t>repeating tasks</a:t>
            </a:r>
            <a:r>
              <a:rPr lang="en-US" altLang="zh-TW" sz="2200" dirty="0"/>
              <a:t> or </a:t>
            </a:r>
            <a:r>
              <a:rPr lang="en-US" altLang="zh-TW" sz="2200" dirty="0">
                <a:solidFill>
                  <a:srgbClr val="C00000"/>
                </a:solidFill>
              </a:rPr>
              <a:t>low-level operations</a:t>
            </a:r>
            <a:r>
              <a:rPr lang="en-US" altLang="zh-TW" sz="2200" dirty="0"/>
              <a:t> like disk I/O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The reusing code is well designed and pack a library / SDK / Package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/>
              <a:t>Standard C++ program comes with a set of package to make programmer task easier</a:t>
            </a:r>
          </a:p>
          <a:p>
            <a:pPr eaLnBrk="1" hangingPunct="1">
              <a:lnSpc>
                <a:spcPct val="90000"/>
              </a:lnSpc>
            </a:pPr>
            <a:endParaRPr lang="en-US" altLang="zh-TW" sz="2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200" b="1" i="1" dirty="0" err="1"/>
              <a:t>cout</a:t>
            </a:r>
            <a:r>
              <a:rPr lang="en-US" altLang="zh-TW" sz="2200" b="1" i="1" dirty="0"/>
              <a:t> </a:t>
            </a:r>
            <a:r>
              <a:rPr lang="en-US" altLang="zh-TW" sz="2200" dirty="0"/>
              <a:t>is one of the example</a:t>
            </a:r>
          </a:p>
        </p:txBody>
      </p:sp>
      <p:pic>
        <p:nvPicPr>
          <p:cNvPr id="75782" name="Picture 6" descr="http://www.chicagopaint.org/images/paint-bru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985892"/>
            <a:ext cx="1892858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4" name="Picture 8" descr="http://www.hunterlab.com/images/content-images/paint-coatings-hero-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Object - </a:t>
            </a:r>
            <a:r>
              <a:rPr lang="en-US" altLang="zh-TW" dirty="0" err="1"/>
              <a:t>cout</a:t>
            </a:r>
            <a:endParaRPr lang="en-US" altLang="zh-TW" dirty="0"/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AD9A6-2E52-1B4D-B9BC-4118B5717645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80010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zh-TW" sz="19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buFont typeface="Wingdings 2" charset="2"/>
              <a:buNone/>
            </a:pPr>
            <a:r>
              <a:rPr lang="en-US" altLang="zh-TW" sz="1900" dirty="0" err="1">
                <a:solidFill>
                  <a:srgbClr val="CC3300"/>
                </a:solidFill>
              </a:rPr>
              <a:t>cout</a:t>
            </a:r>
            <a:r>
              <a:rPr lang="en-US" altLang="zh-TW" sz="1900" dirty="0">
                <a:solidFill>
                  <a:srgbClr val="CC3300"/>
                </a:solidFill>
              </a:rPr>
              <a:t> </a:t>
            </a:r>
            <a:r>
              <a:rPr lang="en-US" altLang="zh-TW" sz="1900" dirty="0"/>
              <a:t>&lt;&lt; "</a:t>
            </a:r>
            <a:r>
              <a:rPr lang="en-US" altLang="zh-TW" sz="1900" dirty="0">
                <a:solidFill>
                  <a:srgbClr val="3399FF"/>
                </a:solidFill>
              </a:rPr>
              <a:t>Hello, world!\n</a:t>
            </a:r>
            <a:r>
              <a:rPr lang="en-US" altLang="zh-TW" sz="1900" dirty="0"/>
              <a:t>“  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19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900" b="1" dirty="0" err="1">
                <a:solidFill>
                  <a:srgbClr val="FF0000"/>
                </a:solidFill>
                <a:latin typeface="Courier New" charset="0"/>
              </a:rPr>
              <a:t>cout</a:t>
            </a:r>
            <a:r>
              <a:rPr lang="en-US" altLang="zh-TW" sz="1900" dirty="0"/>
              <a:t>: “</a:t>
            </a:r>
            <a:r>
              <a:rPr lang="en-US" altLang="zh-TW" sz="1900" dirty="0">
                <a:solidFill>
                  <a:srgbClr val="FF0000"/>
                </a:solidFill>
              </a:rPr>
              <a:t>C</a:t>
            </a:r>
            <a:r>
              <a:rPr lang="en-US" altLang="zh-TW" sz="1900" dirty="0"/>
              <a:t>onsole </a:t>
            </a:r>
            <a:r>
              <a:rPr lang="en-US" altLang="zh-TW" sz="1900" dirty="0" err="1">
                <a:solidFill>
                  <a:srgbClr val="FF0000"/>
                </a:solidFill>
              </a:rPr>
              <a:t>OUT</a:t>
            </a:r>
            <a:r>
              <a:rPr lang="en-US" altLang="zh-TW" sz="1900" dirty="0" err="1"/>
              <a:t>put</a:t>
            </a:r>
            <a:r>
              <a:rPr lang="en-US" altLang="zh-TW" sz="1900" dirty="0"/>
              <a:t>” allows our program to output values to the standard output stream (the screen)</a:t>
            </a:r>
          </a:p>
          <a:p>
            <a:pPr eaLnBrk="1" hangingPunct="1">
              <a:lnSpc>
                <a:spcPct val="80000"/>
              </a:lnSpc>
            </a:pPr>
            <a:endParaRPr lang="en-US" altLang="zh-TW" sz="1900" dirty="0">
              <a:latin typeface="Courier New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900" b="1" dirty="0" err="1">
                <a:solidFill>
                  <a:srgbClr val="FF0000"/>
                </a:solidFill>
                <a:latin typeface="Courier New" charset="0"/>
              </a:rPr>
              <a:t>cout</a:t>
            </a:r>
            <a:r>
              <a:rPr lang="en-US" altLang="zh-TW" sz="1900" dirty="0"/>
              <a:t>: object provided by </a:t>
            </a:r>
            <a:r>
              <a:rPr lang="en-US" altLang="zh-TW" sz="1900" b="1" dirty="0" err="1">
                <a:solidFill>
                  <a:srgbClr val="FF0000"/>
                </a:solidFill>
              </a:rPr>
              <a:t>iostream</a:t>
            </a:r>
            <a:r>
              <a:rPr lang="en-US" altLang="zh-TW" sz="1900" dirty="0">
                <a:solidFill>
                  <a:srgbClr val="FF0000"/>
                </a:solidFill>
              </a:rPr>
              <a:t> </a:t>
            </a:r>
            <a:r>
              <a:rPr lang="en-US" altLang="zh-TW" sz="1900" dirty="0"/>
              <a:t>library (package) for screen (console) output (we will elaborate this concept in future classes)</a:t>
            </a:r>
          </a:p>
          <a:p>
            <a:pPr eaLnBrk="1" hangingPunct="1">
              <a:lnSpc>
                <a:spcPct val="80000"/>
              </a:lnSpc>
            </a:pPr>
            <a:endParaRPr lang="en-US" altLang="zh-TW" sz="19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900" b="1" dirty="0">
                <a:solidFill>
                  <a:srgbClr val="FF0000"/>
                </a:solidFill>
              </a:rPr>
              <a:t>&lt;&lt;</a:t>
            </a:r>
            <a:r>
              <a:rPr lang="en-US" altLang="zh-TW" sz="1900" dirty="0"/>
              <a:t>: output (also called insertion) operator that output values to an output device.  In this case, the output device is </a:t>
            </a:r>
            <a:r>
              <a:rPr lang="en-US" altLang="zh-TW" sz="1900" b="1" dirty="0" err="1"/>
              <a:t>cout</a:t>
            </a:r>
            <a:r>
              <a:rPr lang="en-US" altLang="zh-TW" sz="1900" dirty="0"/>
              <a:t> (the screen)</a:t>
            </a:r>
          </a:p>
          <a:p>
            <a:pPr marL="593725" lvl="2" indent="0" eaLnBrk="1" hangingPunct="1">
              <a:lnSpc>
                <a:spcPct val="80000"/>
              </a:lnSpc>
              <a:buNone/>
            </a:pPr>
            <a:endParaRPr lang="en-US" altLang="zh-TW" sz="16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900" dirty="0"/>
              <a:t>The value on the right hand side of the operator ("</a:t>
            </a:r>
            <a:r>
              <a:rPr lang="en-US" altLang="zh-TW" sz="1900" dirty="0">
                <a:solidFill>
                  <a:srgbClr val="3399FF"/>
                </a:solidFill>
              </a:rPr>
              <a:t>Hello, world!\n</a:t>
            </a:r>
            <a:r>
              <a:rPr lang="en-US" altLang="zh-TW" sz="1900" dirty="0"/>
              <a:t>“ ) is the string you want to output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/>
              <a:t>Any </a:t>
            </a:r>
            <a:r>
              <a:rPr lang="en-US" altLang="en-US" sz="1800" i="1" dirty="0"/>
              <a:t>literal (character string)</a:t>
            </a:r>
            <a:r>
              <a:rPr lang="en-US" altLang="en-US" sz="1800" dirty="0"/>
              <a:t> that is to be output must be in between a pair of double quotes</a:t>
            </a:r>
            <a:endParaRPr lang="en-US" altLang="zh-TW" sz="1700" dirty="0"/>
          </a:p>
          <a:p>
            <a:pPr eaLnBrk="1" hangingPunct="1">
              <a:lnSpc>
                <a:spcPct val="80000"/>
              </a:lnSpc>
            </a:pPr>
            <a:endParaRPr lang="en-US" altLang="zh-TW" sz="19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2133600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72200" y="1818334"/>
            <a:ext cx="2209800" cy="239066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Object - </a:t>
            </a:r>
            <a:r>
              <a:rPr lang="en-US" altLang="zh-TW" dirty="0" err="1"/>
              <a:t>cout</a:t>
            </a:r>
            <a:endParaRPr lang="en-US" altLang="zh-HK" dirty="0"/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506E8C-EFFA-D944-85AE-5089B6AB84D3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latin typeface="Courier New" charset="0"/>
              </a:rPr>
              <a:t>\n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escape sequence</a:t>
            </a:r>
            <a:r>
              <a:rPr lang="en-US" altLang="zh-TW" sz="2000" dirty="0"/>
              <a:t>: the character following </a:t>
            </a:r>
            <a:r>
              <a:rPr lang="en-US" altLang="zh-TW" sz="2000" dirty="0">
                <a:latin typeface="Courier New" charset="0"/>
              </a:rPr>
              <a:t>\ </a:t>
            </a:r>
            <a:r>
              <a:rPr lang="en-US" altLang="zh-TW" sz="2000" dirty="0"/>
              <a:t>is </a:t>
            </a:r>
            <a:r>
              <a:rPr lang="en-US" altLang="zh-TW" sz="2000" dirty="0">
                <a:solidFill>
                  <a:srgbClr val="C00000"/>
                </a:solidFill>
              </a:rPr>
              <a:t>not</a:t>
            </a:r>
            <a:r>
              <a:rPr lang="en-US" altLang="zh-TW" sz="2000" dirty="0"/>
              <a:t> interpreted in the normal way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represents a </a:t>
            </a:r>
            <a:r>
              <a:rPr lang="en-US" altLang="zh-TW" sz="2000" dirty="0">
                <a:solidFill>
                  <a:srgbClr val="00B050"/>
                </a:solidFill>
              </a:rPr>
              <a:t>newline</a:t>
            </a:r>
            <a:r>
              <a:rPr lang="en-US" altLang="zh-TW" sz="2000" dirty="0"/>
              <a:t> character: the effect is to advance the cursor on the screen to the beginning of the next line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newline: position the character to the beginning of next line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900" dirty="0">
                <a:latin typeface="Courier New" charset="0"/>
              </a:rPr>
              <a:t>\\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backslash: Insert the backslash character \ in a string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900" dirty="0">
                <a:latin typeface="Courier New" charset="0"/>
              </a:rPr>
              <a:t>\"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double quote: Insert the double quote character " in a string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err="1">
                <a:latin typeface="Courier New" pitchFamily="49" charset="0"/>
              </a:rPr>
              <a:t>endl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Same as the string “\</a:t>
            </a:r>
            <a:r>
              <a:rPr lang="en-US" altLang="zh-TW" sz="1800" dirty="0">
                <a:latin typeface="Courier New" pitchFamily="49" charset="0"/>
              </a:rPr>
              <a:t>n</a:t>
            </a:r>
            <a:r>
              <a:rPr lang="en-US" altLang="zh-TW" sz="1800" dirty="0"/>
              <a:t>”.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No \ before </a:t>
            </a:r>
            <a:r>
              <a:rPr lang="en-US" altLang="zh-TW" sz="1800" dirty="0" err="1">
                <a:latin typeface="Courier New" pitchFamily="49" charset="0"/>
              </a:rPr>
              <a:t>endl</a:t>
            </a: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endParaRPr lang="en-US" altLang="zh-HK" sz="19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05000"/>
          </a:xfrm>
        </p:spPr>
        <p:txBody>
          <a:bodyPr/>
          <a:lstStyle/>
          <a:p>
            <a:r>
              <a:rPr lang="en-US" altLang="en-US" dirty="0"/>
              <a:t>Assessment </a:t>
            </a:r>
          </a:p>
          <a:p>
            <a:pPr lvl="1"/>
            <a:r>
              <a:rPr lang="en-US" altLang="en-US" dirty="0"/>
              <a:t>To </a:t>
            </a:r>
            <a:r>
              <a:rPr lang="en-US" altLang="en-US" b="1" dirty="0"/>
              <a:t>pass</a:t>
            </a:r>
            <a:r>
              <a:rPr lang="en-US" altLang="en-US" dirty="0"/>
              <a:t> the course you must obtain:</a:t>
            </a:r>
          </a:p>
          <a:p>
            <a:pPr lvl="2"/>
            <a:r>
              <a:rPr lang="en-US" altLang="en-US" dirty="0"/>
              <a:t>At least </a:t>
            </a:r>
            <a:r>
              <a:rPr lang="en-US" altLang="en-US" dirty="0">
                <a:solidFill>
                  <a:srgbClr val="FF0000"/>
                </a:solidFill>
              </a:rPr>
              <a:t>40%</a:t>
            </a:r>
            <a:r>
              <a:rPr lang="en-US" altLang="en-US" dirty="0"/>
              <a:t> of the </a:t>
            </a:r>
            <a:r>
              <a:rPr lang="en-US" altLang="en-US" dirty="0">
                <a:solidFill>
                  <a:srgbClr val="C00000"/>
                </a:solidFill>
              </a:rPr>
              <a:t>max. mark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7030A0"/>
                </a:solidFill>
              </a:rPr>
              <a:t>continuous assessment</a:t>
            </a:r>
            <a:r>
              <a:rPr lang="en-US" altLang="en-US" dirty="0"/>
              <a:t>; </a:t>
            </a:r>
            <a:r>
              <a:rPr lang="en-US" altLang="en-US" b="1" dirty="0">
                <a:solidFill>
                  <a:srgbClr val="FF0000"/>
                </a:solidFill>
              </a:rPr>
              <a:t>AND</a:t>
            </a:r>
          </a:p>
          <a:p>
            <a:pPr lvl="2"/>
            <a:r>
              <a:rPr lang="en-US" altLang="en-US" dirty="0"/>
              <a:t>At least </a:t>
            </a:r>
            <a:r>
              <a:rPr lang="en-US" altLang="en-US" dirty="0">
                <a:solidFill>
                  <a:srgbClr val="FF0000"/>
                </a:solidFill>
              </a:rPr>
              <a:t>30%</a:t>
            </a:r>
            <a:r>
              <a:rPr lang="en-US" altLang="en-US" dirty="0"/>
              <a:t> of the </a:t>
            </a:r>
            <a:r>
              <a:rPr lang="en-US" altLang="en-US" dirty="0">
                <a:solidFill>
                  <a:srgbClr val="C00000"/>
                </a:solidFill>
              </a:rPr>
              <a:t>max. mark</a:t>
            </a:r>
            <a:r>
              <a:rPr lang="en-US" altLang="en-US" dirty="0"/>
              <a:t> of </a:t>
            </a:r>
            <a:r>
              <a:rPr lang="en-US" altLang="en-US" dirty="0">
                <a:solidFill>
                  <a:srgbClr val="7030A0"/>
                </a:solidFill>
              </a:rPr>
              <a:t>final exam</a:t>
            </a: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A355BE7-38CF-E34C-86C2-41E8A1AA02DD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4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69981"/>
              </p:ext>
            </p:extLst>
          </p:nvPr>
        </p:nvGraphicFramePr>
        <p:xfrm>
          <a:off x="942975" y="3694113"/>
          <a:ext cx="7515225" cy="2257423"/>
        </p:xfrm>
        <a:graphic>
          <a:graphicData uri="http://schemas.openxmlformats.org/drawingml/2006/table">
            <a:tbl>
              <a:tblPr/>
              <a:tblGrid>
                <a:gridCol w="150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3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Student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Coursework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Exam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Final 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94.3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95.5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94.9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A+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43.8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38.9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37.2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65.8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51.5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86.8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26.5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56.7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ＭＳ Ｐゴシック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54405" y="4564581"/>
            <a:ext cx="7427595" cy="388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70280" y="5047181"/>
            <a:ext cx="7427595" cy="388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4725" y="5511800"/>
            <a:ext cx="7427595" cy="388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EF5DD7-7ABD-504F-B03E-5915F7199E45}" type="slidenum">
              <a:rPr lang="en-US" altLang="zh-HK" smtClean="0"/>
              <a:pPr>
                <a:defRPr/>
              </a:pPr>
              <a:t>40</a:t>
            </a:fld>
            <a:endParaRPr lang="en-US" altLang="zh-HK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371600"/>
            <a:ext cx="5257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008000"/>
                </a:solidFill>
              </a:rPr>
              <a:t>/* </a:t>
            </a:r>
            <a:r>
              <a:rPr lang="en-US" altLang="zh-TW" sz="2200" dirty="0">
                <a:solidFill>
                  <a:srgbClr val="33CC33"/>
                </a:solidFill>
              </a:rPr>
              <a:t>The traditional first program in honor of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33CC33"/>
                </a:solidFill>
              </a:rPr>
              <a:t>   Dennis Ritchie who invented C at Bell Labs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33CC33"/>
                </a:solidFill>
              </a:rPr>
              <a:t>   in 1972</a:t>
            </a:r>
            <a:r>
              <a:rPr lang="en-US" altLang="zh-TW" sz="2200" dirty="0">
                <a:solidFill>
                  <a:srgbClr val="008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5F5F5F"/>
                </a:solidFill>
              </a:rPr>
              <a:t>#include &lt;</a:t>
            </a:r>
            <a:r>
              <a:rPr lang="en-US" altLang="zh-TW" sz="2200" dirty="0" err="1">
                <a:solidFill>
                  <a:srgbClr val="5F5F5F"/>
                </a:solidFill>
              </a:rPr>
              <a:t>iostream</a:t>
            </a:r>
            <a:r>
              <a:rPr lang="en-US" altLang="zh-TW" sz="2200" dirty="0">
                <a:solidFill>
                  <a:srgbClr val="5F5F5F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5F5F5F"/>
                </a:solidFill>
              </a:rPr>
              <a:t>using namespace </a:t>
            </a:r>
            <a:r>
              <a:rPr lang="en-US" altLang="zh-TW" sz="2200" dirty="0" err="1">
                <a:solidFill>
                  <a:srgbClr val="5F5F5F"/>
                </a:solidFill>
              </a:rPr>
              <a:t>std</a:t>
            </a:r>
            <a:r>
              <a:rPr lang="en-US" altLang="zh-TW" sz="2200" dirty="0">
                <a:solidFill>
                  <a:srgbClr val="5F5F5F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FF0000"/>
                </a:solidFill>
              </a:rPr>
              <a:t>void</a:t>
            </a:r>
            <a:r>
              <a:rPr lang="en-US" altLang="zh-TW" sz="2200" dirty="0"/>
              <a:t> main()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{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   </a:t>
            </a:r>
            <a:r>
              <a:rPr lang="en-US" altLang="zh-TW" sz="2200" dirty="0" err="1">
                <a:solidFill>
                  <a:srgbClr val="CC3300"/>
                </a:solidFill>
              </a:rPr>
              <a:t>cout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&lt;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>
                <a:solidFill>
                  <a:srgbClr val="3399FF"/>
                </a:solidFill>
              </a:rPr>
              <a:t>Hello, world!</a:t>
            </a:r>
            <a:r>
              <a:rPr lang="en-US" altLang="zh-TW" sz="2200" dirty="0"/>
              <a:t> &lt; </a:t>
            </a:r>
            <a:r>
              <a:rPr lang="en-US" altLang="zh-TW" sz="2200" dirty="0" err="1"/>
              <a:t>endl</a:t>
            </a:r>
            <a:endParaRPr lang="en-US" altLang="zh-TW" sz="2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CC3300"/>
                </a:solidFill>
              </a:rPr>
              <a:t>   </a:t>
            </a:r>
            <a:r>
              <a:rPr lang="en-US" altLang="zh-TW" sz="2200" dirty="0" err="1">
                <a:solidFill>
                  <a:srgbClr val="CC3300"/>
                </a:solidFill>
              </a:rPr>
              <a:t>cout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/>
              <a:t>&lt;</a:t>
            </a:r>
            <a:r>
              <a:rPr lang="en-US" altLang="zh-TW" sz="2200" dirty="0">
                <a:solidFill>
                  <a:srgbClr val="CC3300"/>
                </a:solidFill>
              </a:rPr>
              <a:t> </a:t>
            </a:r>
            <a:r>
              <a:rPr lang="en-US" altLang="zh-TW" sz="2200" dirty="0">
                <a:solidFill>
                  <a:srgbClr val="3399FF"/>
                </a:solidFill>
              </a:rPr>
              <a:t>Hello, world Again!</a:t>
            </a:r>
            <a:r>
              <a:rPr lang="en-US" altLang="zh-TW" sz="2200" dirty="0"/>
              <a:t> &lt; </a:t>
            </a:r>
            <a:r>
              <a:rPr lang="en-US" altLang="zh-TW" sz="2200" dirty="0" err="1"/>
              <a:t>endl</a:t>
            </a:r>
            <a:endParaRPr lang="en-US" altLang="zh-TW" sz="2200" dirty="0"/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6150769" y="3065462"/>
            <a:ext cx="2574131" cy="1858962"/>
          </a:xfrm>
          <a:prstGeom prst="wedgeRectCallout">
            <a:avLst>
              <a:gd name="adj1" fmla="val -120688"/>
              <a:gd name="adj2" fmla="val 46439"/>
            </a:avLst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 is not an operator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cout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We need to use &lt;&lt;. 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50768" y="533400"/>
            <a:ext cx="2574131" cy="2286000"/>
          </a:xfrm>
          <a:prstGeom prst="wedgeRectCallout">
            <a:avLst>
              <a:gd name="adj1" fmla="val -157471"/>
              <a:gd name="adj2" fmla="val 120766"/>
            </a:avLst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texts to output should be placed in a pair of double quotes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texts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6150769" y="5181600"/>
            <a:ext cx="2574131" cy="1371600"/>
          </a:xfrm>
          <a:prstGeom prst="wedgeRectCallout">
            <a:avLst>
              <a:gd name="adj1" fmla="val -96436"/>
              <a:gd name="adj2" fmla="val -62811"/>
            </a:avLst>
          </a:prstGeom>
          <a:solidFill>
            <a:sysClr val="window" lastClr="FFFFFF"/>
          </a:solidFill>
          <a:ln w="25400" cap="flat" cmpd="sng" algn="ctr">
            <a:solidFill>
              <a:srgbClr val="70AD47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We need ; at the end of each statement</a:t>
            </a:r>
          </a:p>
        </p:txBody>
      </p:sp>
    </p:spTree>
    <p:extLst>
      <p:ext uri="{BB962C8B-B14F-4D97-AF65-F5344CB8AC3E}">
        <p14:creationId xmlns:p14="http://schemas.microsoft.com/office/powerpoint/2010/main" val="128704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Preprocessor directive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D606F9-0716-3A4C-98FE-C2EB4C2637E3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524000"/>
            <a:ext cx="7772400" cy="4953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altLang="zh-TW" sz="2200" dirty="0">
                <a:solidFill>
                  <a:schemeClr val="bg1"/>
                </a:solidFill>
              </a:rPr>
              <a:t>Give information / instruction to compiler for program creation</a:t>
            </a:r>
            <a:endParaRPr lang="en-US" altLang="zh-TW" sz="2200" dirty="0">
              <a:solidFill>
                <a:srgbClr val="5F5F5F"/>
              </a:solidFill>
            </a:endParaRPr>
          </a:p>
          <a:p>
            <a:pPr marL="4572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TW" sz="2200" dirty="0">
                <a:solidFill>
                  <a:srgbClr val="5F5F5F"/>
                </a:solidFill>
              </a:rPr>
              <a:t>using namespace </a:t>
            </a:r>
            <a:r>
              <a:rPr lang="en-US" altLang="zh-TW" sz="2200" dirty="0" err="1">
                <a:solidFill>
                  <a:srgbClr val="5F5F5F"/>
                </a:solidFill>
              </a:rPr>
              <a:t>std</a:t>
            </a:r>
            <a:r>
              <a:rPr lang="en-US" altLang="zh-TW" sz="2200" dirty="0">
                <a:solidFill>
                  <a:srgbClr val="5F5F5F"/>
                </a:solidFill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sz="2200" dirty="0"/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200" dirty="0">
                <a:solidFill>
                  <a:srgbClr val="7030A0"/>
                </a:solidFill>
              </a:rPr>
              <a:t>Standard</a:t>
            </a:r>
            <a:r>
              <a:rPr lang="en-US" altLang="zh-TW" sz="2200" dirty="0"/>
              <a:t> (</a:t>
            </a:r>
            <a:r>
              <a:rPr lang="en-US" altLang="zh-TW" sz="2200" dirty="0" err="1"/>
              <a:t>std</a:t>
            </a:r>
            <a:r>
              <a:rPr lang="en-US" altLang="zh-TW" sz="2200" dirty="0"/>
              <a:t>) </a:t>
            </a:r>
            <a:r>
              <a:rPr lang="en-US" altLang="zh-TW" sz="2200" i="1" dirty="0"/>
              <a:t>namespace</a:t>
            </a:r>
            <a:r>
              <a:rPr lang="en-US" altLang="zh-TW" sz="2200" dirty="0"/>
              <a:t> is used such that we can use a shorthand name for the element </a:t>
            </a:r>
            <a:r>
              <a:rPr lang="en-US" altLang="zh-TW" sz="2200" i="1" dirty="0" err="1"/>
              <a:t>cout</a:t>
            </a:r>
            <a:endParaRPr lang="en-US" altLang="zh-TW" sz="2200" i="1" dirty="0"/>
          </a:p>
          <a:p>
            <a:pPr marL="548640" lvl="1" eaLnBrk="1" fontAlgn="auto" hangingPunct="1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000" dirty="0" err="1">
                <a:solidFill>
                  <a:srgbClr val="FF0000"/>
                </a:solidFill>
              </a:rPr>
              <a:t>std</a:t>
            </a:r>
            <a:r>
              <a:rPr lang="en-US" altLang="zh-TW" sz="2000" dirty="0">
                <a:solidFill>
                  <a:srgbClr val="FF0000"/>
                </a:solidFill>
              </a:rPr>
              <a:t>::</a:t>
            </a:r>
            <a:r>
              <a:rPr lang="en-US" altLang="zh-TW" sz="2000" dirty="0" err="1">
                <a:solidFill>
                  <a:srgbClr val="FF0000"/>
                </a:solidFill>
              </a:rPr>
              <a:t>cout</a:t>
            </a:r>
            <a:r>
              <a:rPr lang="en-US" altLang="zh-TW" sz="2000" dirty="0"/>
              <a:t> &lt;-&gt; </a:t>
            </a:r>
            <a:r>
              <a:rPr lang="en-US" altLang="zh-TW" sz="2000" dirty="0" err="1">
                <a:solidFill>
                  <a:srgbClr val="FF0000"/>
                </a:solidFill>
              </a:rPr>
              <a:t>cout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zh-TW" sz="2200" dirty="0">
              <a:solidFill>
                <a:srgbClr val="5F5F5F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zh-TW" sz="2200" dirty="0">
              <a:solidFill>
                <a:srgbClr val="5F5F5F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zh-TW" sz="2200" dirty="0">
                <a:solidFill>
                  <a:srgbClr val="5F5F5F"/>
                </a:solidFill>
              </a:rPr>
              <a:t>#include &lt;</a:t>
            </a:r>
            <a:r>
              <a:rPr lang="en-US" altLang="zh-TW" sz="2200" dirty="0" err="1">
                <a:solidFill>
                  <a:srgbClr val="5F5F5F"/>
                </a:solidFill>
              </a:rPr>
              <a:t>iostream</a:t>
            </a:r>
            <a:r>
              <a:rPr lang="en-US" altLang="zh-TW" sz="2200" dirty="0">
                <a:solidFill>
                  <a:srgbClr val="5F5F5F"/>
                </a:solidFill>
              </a:rPr>
              <a:t>&gt;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zh-TW" sz="2200" dirty="0">
              <a:solidFill>
                <a:srgbClr val="008000"/>
              </a:solidFill>
            </a:endParaRP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200" dirty="0"/>
              <a:t>Include </a:t>
            </a:r>
            <a:r>
              <a:rPr lang="en-US" altLang="zh-TW" sz="2200" dirty="0">
                <a:solidFill>
                  <a:srgbClr val="C00000"/>
                </a:solidFill>
              </a:rPr>
              <a:t>library</a:t>
            </a:r>
            <a:r>
              <a:rPr lang="en-US" altLang="zh-TW" sz="2200" dirty="0"/>
              <a:t> </a:t>
            </a:r>
            <a:r>
              <a:rPr lang="en-US" altLang="zh-TW" sz="2200" dirty="0" err="1">
                <a:latin typeface="Courier New" pitchFamily="49" charset="0"/>
              </a:rPr>
              <a:t>iostream</a:t>
            </a:r>
            <a:r>
              <a:rPr lang="en-US" altLang="zh-TW" sz="2200" dirty="0">
                <a:latin typeface="Courier New" pitchFamily="49" charset="0"/>
              </a:rPr>
              <a:t> </a:t>
            </a:r>
            <a:r>
              <a:rPr lang="en-US" altLang="zh-TW" sz="2200" dirty="0"/>
              <a:t>into the program as it contains the definition of </a:t>
            </a:r>
            <a:r>
              <a:rPr lang="en-US" altLang="zh-TW" sz="2200" dirty="0" err="1">
                <a:latin typeface="Courier New" pitchFamily="49" charset="0"/>
              </a:rPr>
              <a:t>cout</a:t>
            </a:r>
            <a:r>
              <a:rPr lang="en-US" altLang="zh-TW" sz="2200" dirty="0"/>
              <a:t>, which is used to print something to the screen.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200" dirty="0">
                <a:solidFill>
                  <a:srgbClr val="7030A0"/>
                </a:solidFill>
              </a:rPr>
              <a:t>Load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contents</a:t>
            </a:r>
            <a:r>
              <a:rPr lang="en-US" altLang="zh-TW" sz="2200" dirty="0"/>
              <a:t> of a certain file / library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TW" sz="2200" b="1" dirty="0">
                <a:solidFill>
                  <a:srgbClr val="FF0000"/>
                </a:solidFill>
              </a:rPr>
              <a:t>NO</a:t>
            </a:r>
            <a:r>
              <a:rPr lang="en-US" altLang="zh-TW" sz="2200" dirty="0"/>
              <a:t> </a:t>
            </a:r>
            <a:r>
              <a:rPr lang="en-US" altLang="zh-TW" sz="2200" dirty="0">
                <a:solidFill>
                  <a:srgbClr val="7030A0"/>
                </a:solidFill>
              </a:rPr>
              <a:t>semi-colon</a:t>
            </a:r>
            <a:r>
              <a:rPr lang="en-US" altLang="zh-TW" sz="2200" dirty="0"/>
              <a:t> at the end of the include directive</a:t>
            </a:r>
          </a:p>
          <a:p>
            <a:pPr marL="274320" indent="-27432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altLang="zh-TW" sz="2200" dirty="0"/>
          </a:p>
          <a:p>
            <a:pPr marL="45720" indent="0" eaLnBrk="1" fontAlgn="auto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TW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37" y="381000"/>
            <a:ext cx="2676525" cy="187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800" y="452582"/>
            <a:ext cx="2209800" cy="295549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0800" y="725205"/>
            <a:ext cx="2209800" cy="295549"/>
          </a:xfrm>
          <a:prstGeom prst="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8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Simple Program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charset="2"/>
              <a:buChar char=""/>
              <a:defRPr sz="26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charset="2"/>
              <a:buChar char="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charset="2"/>
              <a:buChar char="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5AF5C1-F75B-2C42-83D7-F5CAF5E18C92}" type="slidenum">
              <a:rPr lang="en-US" altLang="zh-HK" sz="1400">
                <a:solidFill>
                  <a:schemeClr val="bg1"/>
                </a:solidFill>
                <a:latin typeface="Verdan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HK" sz="1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008000"/>
                </a:solidFill>
              </a:rPr>
              <a:t>/* </a:t>
            </a:r>
            <a:r>
              <a:rPr lang="en-US" altLang="zh-TW" sz="2200" dirty="0">
                <a:solidFill>
                  <a:srgbClr val="33CC33"/>
                </a:solidFill>
              </a:rPr>
              <a:t>The traditional first program in honor of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33CC33"/>
                </a:solidFill>
              </a:rPr>
              <a:t>   Dennis Ritchie who invented C at Bell Labs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zh-TW" sz="2200" dirty="0">
                <a:solidFill>
                  <a:srgbClr val="33CC33"/>
                </a:solidFill>
              </a:rPr>
              <a:t>   in 1972</a:t>
            </a:r>
            <a:r>
              <a:rPr lang="en-US" altLang="zh-TW" sz="2200" dirty="0">
                <a:solidFill>
                  <a:srgbClr val="00800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200" dirty="0">
                <a:solidFill>
                  <a:srgbClr val="5F5F5F"/>
                </a:solidFill>
              </a:rPr>
              <a:t>Enclosed by “</a:t>
            </a:r>
            <a:r>
              <a:rPr lang="en-US" altLang="zh-TW" sz="2200" dirty="0">
                <a:solidFill>
                  <a:srgbClr val="C00000"/>
                </a:solidFill>
              </a:rPr>
              <a:t>/*</a:t>
            </a:r>
            <a:r>
              <a:rPr lang="en-US" altLang="zh-TW" sz="2200" dirty="0">
                <a:solidFill>
                  <a:srgbClr val="5F5F5F"/>
                </a:solidFill>
              </a:rPr>
              <a:t>”  and “</a:t>
            </a:r>
            <a:r>
              <a:rPr lang="en-US" altLang="zh-TW" sz="2200" dirty="0">
                <a:solidFill>
                  <a:srgbClr val="C00000"/>
                </a:solidFill>
              </a:rPr>
              <a:t>*/</a:t>
            </a:r>
            <a:r>
              <a:rPr lang="en-US" altLang="zh-TW" sz="2200" dirty="0">
                <a:solidFill>
                  <a:srgbClr val="5F5F5F"/>
                </a:solidFill>
              </a:rPr>
              <a:t>”  </a:t>
            </a:r>
            <a:r>
              <a:rPr lang="en-US" altLang="zh-TW" sz="4000" dirty="0">
                <a:solidFill>
                  <a:srgbClr val="5F5F5F"/>
                </a:solidFill>
              </a:rPr>
              <a:t>or</a:t>
            </a:r>
            <a:r>
              <a:rPr lang="en-US" altLang="zh-TW" sz="2200" dirty="0">
                <a:solidFill>
                  <a:srgbClr val="5F5F5F"/>
                </a:solidFill>
              </a:rPr>
              <a:t>  begin with “</a:t>
            </a:r>
            <a:r>
              <a:rPr lang="en-US" altLang="zh-TW" sz="2200" dirty="0">
                <a:solidFill>
                  <a:srgbClr val="7030A0"/>
                </a:solidFill>
              </a:rPr>
              <a:t>//</a:t>
            </a:r>
            <a:r>
              <a:rPr lang="en-US" altLang="zh-TW" sz="2200" dirty="0">
                <a:solidFill>
                  <a:srgbClr val="5F5F5F"/>
                </a:solidFill>
              </a:rPr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/>
              <a:t>// single line comments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zh-TW" sz="2000" dirty="0"/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000" dirty="0">
                <a:solidFill>
                  <a:srgbClr val="33CC33"/>
                </a:solidFill>
              </a:rPr>
              <a:t>// this is a single line comment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zh-TW" sz="2000" dirty="0">
                <a:solidFill>
                  <a:srgbClr val="33CC33"/>
                </a:solidFill>
              </a:rPr>
              <a:t>// each line must begin with the “//” sign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altLang="zh-TW" sz="2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764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6172200" cy="5105400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"/>
              <a:defRPr/>
            </a:pPr>
            <a:r>
              <a:rPr lang="en-US" dirty="0"/>
              <a:t>Resources</a:t>
            </a:r>
          </a:p>
          <a:p>
            <a:pPr lvl="1">
              <a:buFont typeface="Wingdings 2" panose="05020102010507070707" pitchFamily="18" charset="2"/>
              <a:buChar char=""/>
              <a:defRPr/>
            </a:pPr>
            <a:r>
              <a:rPr lang="en-US" dirty="0"/>
              <a:t>Textbook (NIL)</a:t>
            </a:r>
          </a:p>
          <a:p>
            <a:pPr lvl="1">
              <a:buFont typeface="Wingdings 2" panose="05020102010507070707" pitchFamily="18" charset="2"/>
              <a:buChar char="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Reference books</a:t>
            </a:r>
          </a:p>
          <a:p>
            <a:pPr lvl="2">
              <a:buFont typeface="Wingdings 2" panose="05020102010507070707" pitchFamily="18" charset="2"/>
              <a:buChar char=""/>
              <a:defRPr/>
            </a:pPr>
            <a:r>
              <a:rPr lang="en-US" altLang="en-US" b="1" i="1" dirty="0">
                <a:ea typeface="ＭＳ Ｐゴシック" panose="020B0600070205080204" pitchFamily="34" charset="-128"/>
              </a:rPr>
              <a:t>Concepts and Techniques in C++ Programming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by Chung Keung Poon, Matthew C.M. Chang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 2" panose="05020102010507070707" pitchFamily="18" charset="2"/>
              <a:buChar char=""/>
              <a:defRPr/>
            </a:pPr>
            <a:r>
              <a:rPr lang="en-US" altLang="en-US" b="1" i="1" dirty="0">
                <a:ea typeface="ＭＳ Ｐゴシック" panose="020B0600070205080204" pitchFamily="34" charset="-128"/>
              </a:rPr>
              <a:t>Problem Solving with C++</a:t>
            </a:r>
            <a:r>
              <a:rPr lang="en-US" altLang="en-US" i="1" dirty="0">
                <a:ea typeface="ＭＳ Ｐゴシック" panose="020B0600070205080204" pitchFamily="34" charset="-128"/>
              </a:rPr>
              <a:t>,    		     by Walter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Savitch</a:t>
            </a:r>
            <a:r>
              <a:rPr lang="en-US" altLang="en-US" i="1" dirty="0">
                <a:ea typeface="ＭＳ Ｐゴシック" panose="020B0600070205080204" pitchFamily="34" charset="-128"/>
              </a:rPr>
              <a:t>, Kendrick Mock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593725" lvl="2" indent="0">
              <a:buFont typeface="Wingdings 2" panose="05020102010507070707" pitchFamily="18" charset="2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 2" panose="05020102010507070707" pitchFamily="18" charset="2"/>
              <a:buChar char=""/>
              <a:defRPr/>
            </a:pPr>
            <a:r>
              <a:rPr lang="en-US" dirty="0">
                <a:ea typeface="ＭＳ Ｐゴシック" panose="020B0600070205080204" pitchFamily="34" charset="-128"/>
              </a:rPr>
              <a:t>Microsoft Visual Studio 2019 (Windows)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Char char=""/>
              <a:defRPr/>
            </a:pPr>
            <a:r>
              <a:rPr lang="en-US" altLang="en-US" dirty="0">
                <a:ea typeface="新細明體" panose="02020500000000000000" pitchFamily="18" charset="-120"/>
              </a:rPr>
              <a:t>Develop environment for compiling &amp; debugging</a:t>
            </a:r>
          </a:p>
          <a:p>
            <a:pPr marL="593725" lvl="2" indent="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endParaRPr lang="en-US" altLang="en-US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 typeface="Wingdings 2" panose="05020102010507070707" pitchFamily="18" charset="2"/>
              <a:buChar char=""/>
              <a:defRPr/>
            </a:pPr>
            <a:r>
              <a:rPr lang="en-US" altLang="en-US" sz="2200" dirty="0">
                <a:solidFill>
                  <a:srgbClr val="C00000"/>
                </a:solidFill>
                <a:ea typeface="新細明體" panose="02020500000000000000" pitchFamily="18" charset="-120"/>
              </a:rPr>
              <a:t>PASS</a:t>
            </a:r>
            <a:r>
              <a:rPr lang="en-US" altLang="en-US" sz="2200" dirty="0">
                <a:ea typeface="新細明體" panose="02020500000000000000" pitchFamily="18" charset="-120"/>
              </a:rPr>
              <a:t> (Program Assignment </a:t>
            </a:r>
            <a:r>
              <a:rPr lang="en-US" altLang="en-US" sz="2200" dirty="0" err="1">
                <a:ea typeface="新細明體" panose="02020500000000000000" pitchFamily="18" charset="-120"/>
              </a:rPr>
              <a:t>aSsessment</a:t>
            </a:r>
            <a:r>
              <a:rPr lang="en-US" altLang="en-US" sz="2200" dirty="0">
                <a:ea typeface="新細明體" panose="02020500000000000000" pitchFamily="18" charset="-120"/>
              </a:rPr>
              <a:t> System)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Char char=""/>
              <a:defRPr/>
            </a:pPr>
            <a:r>
              <a:rPr lang="en-US" altLang="en-US" dirty="0">
                <a:ea typeface="新細明體" panose="02020500000000000000" pitchFamily="18" charset="-120"/>
              </a:rPr>
              <a:t>Program testing and submission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55C57F8A-19C0-124E-A0AD-DE6411AC7469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5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85800"/>
            <a:ext cx="19050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6" name="Picture 2" descr="Image result for Programming and Problem Solving with C++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505" y="3810000"/>
            <a:ext cx="1483695" cy="183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en-US" altLang="en-US"/>
              <a:t>Key to success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B4304-CE91-8146-BBB3-4D170A178906}" type="slidenum">
              <a:rPr kumimoji="0" lang="en-US" altLang="zh-HK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panose="02020500000000000000" pitchFamily="18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HK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4BA8D-3393-4813-B381-2D7259257304}"/>
              </a:ext>
            </a:extLst>
          </p:cNvPr>
          <p:cNvSpPr txBox="1"/>
          <p:nvPr/>
        </p:nvSpPr>
        <p:spPr>
          <a:xfrm>
            <a:off x="1219200" y="3779460"/>
            <a:ext cx="6964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But, do it yourself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22188-C6C6-4F41-99F6-3043C7825109}"/>
              </a:ext>
            </a:extLst>
          </p:cNvPr>
          <p:cNvSpPr txBox="1"/>
          <p:nvPr/>
        </p:nvSpPr>
        <p:spPr>
          <a:xfrm>
            <a:off x="2057400" y="2240340"/>
            <a:ext cx="4906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Just Do It</a:t>
            </a:r>
          </a:p>
        </p:txBody>
      </p:sp>
    </p:spTree>
    <p:extLst>
      <p:ext uri="{BB962C8B-B14F-4D97-AF65-F5344CB8AC3E}">
        <p14:creationId xmlns:p14="http://schemas.microsoft.com/office/powerpoint/2010/main" val="29543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133600"/>
          </a:xfrm>
        </p:spPr>
        <p:txBody>
          <a:bodyPr/>
          <a:lstStyle/>
          <a:p>
            <a:r>
              <a:rPr lang="en-US" altLang="en-US" dirty="0"/>
              <a:t>“</a:t>
            </a:r>
            <a:r>
              <a:rPr lang="en-US" altLang="en-US" dirty="0">
                <a:solidFill>
                  <a:srgbClr val="FF0000"/>
                </a:solidFill>
              </a:rPr>
              <a:t>Do it yourself</a:t>
            </a:r>
            <a:r>
              <a:rPr lang="en-US" altLang="en-US" dirty="0"/>
              <a:t>” means</a:t>
            </a:r>
          </a:p>
          <a:p>
            <a:pPr lvl="1"/>
            <a:r>
              <a:rPr lang="en-US" altLang="en-US" dirty="0"/>
              <a:t>Discuss the problems with any other people</a:t>
            </a:r>
          </a:p>
          <a:p>
            <a:pPr lvl="1"/>
            <a:r>
              <a:rPr lang="en-US" altLang="en-US" dirty="0"/>
              <a:t>Study materials on the internet</a:t>
            </a:r>
          </a:p>
          <a:p>
            <a:pPr lvl="1"/>
            <a:r>
              <a:rPr lang="en-US" altLang="en-US" dirty="0"/>
              <a:t>Refer to any books</a:t>
            </a:r>
          </a:p>
          <a:p>
            <a:r>
              <a:rPr lang="en-US" altLang="en-US" b="1" dirty="0"/>
              <a:t>But</a:t>
            </a:r>
            <a:r>
              <a:rPr lang="en-US" altLang="en-US" dirty="0"/>
              <a:t>, the </a:t>
            </a:r>
            <a:r>
              <a:rPr lang="en-US" altLang="en-US" dirty="0">
                <a:solidFill>
                  <a:srgbClr val="FF0000"/>
                </a:solidFill>
              </a:rPr>
              <a:t>details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write-ups</a:t>
            </a:r>
            <a:r>
              <a:rPr lang="en-US" altLang="en-US" dirty="0"/>
              <a:t> must be </a:t>
            </a:r>
            <a:r>
              <a:rPr lang="en-US" altLang="en-US" dirty="0">
                <a:solidFill>
                  <a:srgbClr val="FF0000"/>
                </a:solidFill>
              </a:rPr>
              <a:t>entirely</a:t>
            </a:r>
            <a:r>
              <a:rPr lang="en-US" altLang="en-US" dirty="0"/>
              <a:t> your own work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6DE04CE-4042-BF48-AECD-4AD29DA89A48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7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741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038600"/>
            <a:ext cx="72485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Things draw your attentions</a:t>
            </a:r>
          </a:p>
          <a:p>
            <a:pPr lvl="1"/>
            <a:r>
              <a:rPr lang="en-US" altLang="en-US" dirty="0"/>
              <a:t>Plagiarism</a:t>
            </a:r>
          </a:p>
          <a:p>
            <a:pPr lvl="2"/>
            <a:r>
              <a:rPr lang="en-US" altLang="en-US" dirty="0">
                <a:solidFill>
                  <a:srgbClr val="C00000"/>
                </a:solidFill>
              </a:rPr>
              <a:t>Punishment</a:t>
            </a:r>
            <a:r>
              <a:rPr lang="en-US" altLang="en-US" dirty="0"/>
              <a:t> ranges from </a:t>
            </a:r>
            <a:r>
              <a:rPr lang="en-US" altLang="en-US" dirty="0">
                <a:solidFill>
                  <a:srgbClr val="0070C0"/>
                </a:solidFill>
              </a:rPr>
              <a:t>warning</a:t>
            </a:r>
            <a:r>
              <a:rPr lang="en-US" altLang="en-US" dirty="0"/>
              <a:t> to course </a:t>
            </a:r>
            <a:r>
              <a:rPr lang="en-US" altLang="en-US" dirty="0">
                <a:solidFill>
                  <a:srgbClr val="7030A0"/>
                </a:solidFill>
              </a:rPr>
              <a:t>failure</a:t>
            </a:r>
          </a:p>
          <a:p>
            <a:pPr lvl="2"/>
            <a:r>
              <a:rPr lang="en-US" altLang="en-US" dirty="0"/>
              <a:t>May cause you be forced out of </a:t>
            </a:r>
            <a:r>
              <a:rPr lang="en-US" altLang="en-US" dirty="0" err="1"/>
              <a:t>CityU</a:t>
            </a:r>
            <a:endParaRPr lang="en-US" altLang="en-US" dirty="0"/>
          </a:p>
          <a:p>
            <a:pPr lvl="2"/>
            <a:r>
              <a:rPr lang="en-US" altLang="en-US" dirty="0"/>
              <a:t>Can be </a:t>
            </a:r>
            <a:r>
              <a:rPr lang="en-US" altLang="en-US" dirty="0">
                <a:solidFill>
                  <a:srgbClr val="C00000"/>
                </a:solidFill>
              </a:rPr>
              <a:t>automatically detected</a:t>
            </a:r>
            <a:r>
              <a:rPr lang="en-US" altLang="en-US" dirty="0"/>
              <a:t> by PASS system</a:t>
            </a:r>
          </a:p>
          <a:p>
            <a:pPr lvl="1"/>
            <a:r>
              <a:rPr lang="en-US" altLang="en-US" dirty="0"/>
              <a:t>How to prevent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In plagiarism cases, both the </a:t>
            </a:r>
            <a:r>
              <a:rPr lang="en-US" altLang="en-US" b="1" u="sng" dirty="0">
                <a:ea typeface="ＭＳ Ｐゴシック" charset="-128"/>
              </a:rPr>
              <a:t>giver</a:t>
            </a:r>
            <a:r>
              <a:rPr lang="en-US" altLang="en-US" dirty="0">
                <a:ea typeface="ＭＳ Ｐゴシック" charset="-128"/>
              </a:rPr>
              <a:t> and </a:t>
            </a:r>
            <a:r>
              <a:rPr lang="en-US" altLang="en-US" b="1" u="sng" dirty="0">
                <a:ea typeface="ＭＳ Ｐゴシック" charset="-128"/>
              </a:rPr>
              <a:t>copier</a:t>
            </a:r>
            <a:r>
              <a:rPr lang="en-US" altLang="en-US" dirty="0">
                <a:ea typeface="ＭＳ Ｐゴシック" charset="-128"/>
              </a:rPr>
              <a:t> get punishments</a:t>
            </a:r>
          </a:p>
          <a:p>
            <a:pPr lvl="2"/>
            <a:r>
              <a:rPr lang="en-US" altLang="en-US" dirty="0"/>
              <a:t>Protect your code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As instructors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We have the responsibility to report academic dishonesty cases so as not to compromise the quality of education</a:t>
            </a:r>
          </a:p>
          <a:p>
            <a:pPr lvl="2" eaLnBrk="1" hangingPunct="1"/>
            <a:r>
              <a:rPr lang="en-US" altLang="en-US" dirty="0">
                <a:ea typeface="ＭＳ Ｐゴシック" charset="-128"/>
              </a:rPr>
              <a:t>We take suspected plagiarism cases very seriously.</a:t>
            </a:r>
          </a:p>
          <a:p>
            <a:pPr lvl="2"/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7B2C6E4F-F3B0-AF48-ABA7-EBD5F5664C4B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8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About the Course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How to get an A</a:t>
            </a:r>
          </a:p>
          <a:p>
            <a:pPr lvl="1"/>
            <a:r>
              <a:rPr lang="en-US" altLang="en-US" dirty="0"/>
              <a:t>Studying</a:t>
            </a:r>
          </a:p>
          <a:p>
            <a:pPr lvl="2"/>
            <a:r>
              <a:rPr lang="en-US" altLang="en-US" dirty="0"/>
              <a:t>Be </a:t>
            </a:r>
            <a:r>
              <a:rPr lang="en-US" altLang="en-US" dirty="0">
                <a:solidFill>
                  <a:srgbClr val="C00000"/>
                </a:solidFill>
              </a:rPr>
              <a:t>prepared</a:t>
            </a:r>
            <a:r>
              <a:rPr lang="en-US" altLang="en-US" dirty="0"/>
              <a:t> to the class (try to read the materials before hand)</a:t>
            </a:r>
          </a:p>
          <a:p>
            <a:pPr lvl="2"/>
            <a:r>
              <a:rPr lang="en-US" altLang="en-US" dirty="0"/>
              <a:t>Attend and participate in </a:t>
            </a:r>
            <a:r>
              <a:rPr lang="en-US" altLang="en-US" dirty="0">
                <a:solidFill>
                  <a:srgbClr val="C00000"/>
                </a:solidFill>
              </a:rPr>
              <a:t>all</a:t>
            </a:r>
            <a:r>
              <a:rPr lang="en-US" altLang="en-US" dirty="0"/>
              <a:t> classes (</a:t>
            </a:r>
            <a:r>
              <a:rPr lang="en-US" altLang="en-US" dirty="0" err="1"/>
              <a:t>lec</a:t>
            </a:r>
            <a:r>
              <a:rPr lang="en-US" altLang="en-US" dirty="0"/>
              <a:t> &amp; lab)</a:t>
            </a:r>
          </a:p>
          <a:p>
            <a:pPr lvl="1"/>
            <a:r>
              <a:rPr lang="en-US" altLang="en-US" dirty="0"/>
              <a:t>Practice</a:t>
            </a:r>
          </a:p>
          <a:p>
            <a:pPr lvl="2"/>
            <a:r>
              <a:rPr lang="en-US" altLang="en-US" dirty="0"/>
              <a:t>Do labs </a:t>
            </a:r>
            <a:r>
              <a:rPr lang="en-US" altLang="en-US" dirty="0">
                <a:solidFill>
                  <a:srgbClr val="0070C0"/>
                </a:solidFill>
              </a:rPr>
              <a:t>yourself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7030A0"/>
                </a:solidFill>
              </a:rPr>
              <a:t>repeat</a:t>
            </a:r>
            <a:r>
              <a:rPr lang="en-US" altLang="en-US" dirty="0"/>
              <a:t> the practice</a:t>
            </a:r>
          </a:p>
          <a:p>
            <a:pPr lvl="2"/>
            <a:r>
              <a:rPr lang="en-US" altLang="en-US" dirty="0"/>
              <a:t>Don’t be afraid of </a:t>
            </a:r>
            <a:r>
              <a:rPr lang="en-US" altLang="en-US" dirty="0">
                <a:solidFill>
                  <a:srgbClr val="C00000"/>
                </a:solidFill>
              </a:rPr>
              <a:t>asking questions</a:t>
            </a:r>
          </a:p>
          <a:p>
            <a:pPr lvl="1"/>
            <a:r>
              <a:rPr lang="en-US" altLang="en-US" dirty="0"/>
              <a:t>Assignments</a:t>
            </a:r>
          </a:p>
          <a:p>
            <a:pPr lvl="2"/>
            <a:r>
              <a:rPr lang="en-US" altLang="en-US" dirty="0"/>
              <a:t>Start </a:t>
            </a:r>
            <a:r>
              <a:rPr lang="en-US" altLang="en-US" dirty="0">
                <a:solidFill>
                  <a:srgbClr val="C00000"/>
                </a:solidFill>
              </a:rPr>
              <a:t>as early as possible</a:t>
            </a:r>
            <a:r>
              <a:rPr lang="en-US" altLang="en-US" dirty="0"/>
              <a:t> and submit </a:t>
            </a:r>
            <a:r>
              <a:rPr lang="en-US" altLang="en-US" dirty="0">
                <a:solidFill>
                  <a:srgbClr val="7030A0"/>
                </a:solidFill>
              </a:rPr>
              <a:t>on time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Many times, debugging takes </a:t>
            </a:r>
            <a:r>
              <a:rPr lang="en-US" altLang="en-US" dirty="0">
                <a:solidFill>
                  <a:srgbClr val="FF0000"/>
                </a:solidFill>
                <a:ea typeface="ＭＳ Ｐゴシック" charset="-128"/>
              </a:rPr>
              <a:t>much longer </a:t>
            </a:r>
            <a:r>
              <a:rPr lang="en-US" altLang="en-US" dirty="0">
                <a:ea typeface="ＭＳ Ｐゴシック" charset="-128"/>
              </a:rPr>
              <a:t>time than you expect, so make a good plan</a:t>
            </a: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28EA6823-9C1A-1842-8A9B-A87AEDF707EA}" type="slidenum">
              <a:rPr lang="en-US" altLang="zh-HK">
                <a:solidFill>
                  <a:srgbClr val="FFFFFF"/>
                </a:solidFill>
                <a:latin typeface="Calibri" charset="0"/>
              </a:rPr>
              <a:pPr/>
              <a:t>9</a:t>
            </a:fld>
            <a:endParaRPr lang="en-US" altLang="zh-HK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1191</TotalTime>
  <Words>2061</Words>
  <PresentationFormat>On-screen Show (4:3)</PresentationFormat>
  <Paragraphs>468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Courier New</vt:lpstr>
      <vt:lpstr>Times New Roman</vt:lpstr>
      <vt:lpstr>Verdana</vt:lpstr>
      <vt:lpstr>Wingdings</vt:lpstr>
      <vt:lpstr>Wingdings 2</vt:lpstr>
      <vt:lpstr>Equity</vt:lpstr>
      <vt:lpstr>Visio</vt:lpstr>
      <vt:lpstr>CS2310 Computer Programming 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  <vt:lpstr>About the Course</vt:lpstr>
      <vt:lpstr>Outline for Today </vt:lpstr>
      <vt:lpstr>Personal Computer</vt:lpstr>
      <vt:lpstr>Personal Computer</vt:lpstr>
      <vt:lpstr>Stored Program Computer (Von Neumann Machines)</vt:lpstr>
      <vt:lpstr>What is a Computer Program?</vt:lpstr>
      <vt:lpstr>What is a Computer Program?</vt:lpstr>
      <vt:lpstr>Programming Languages</vt:lpstr>
      <vt:lpstr>PowerPoint Presentation</vt:lpstr>
      <vt:lpstr>Programming Languages</vt:lpstr>
      <vt:lpstr>PowerPoint Presentation</vt:lpstr>
      <vt:lpstr>Programming Languages</vt:lpstr>
      <vt:lpstr>PowerPoint Presentation</vt:lpstr>
      <vt:lpstr>Different Programming Languages</vt:lpstr>
      <vt:lpstr>Programming Languages</vt:lpstr>
      <vt:lpstr>Programming Languages</vt:lpstr>
      <vt:lpstr>Basic Concept of Programming</vt:lpstr>
      <vt:lpstr>Computer Program (External View)</vt:lpstr>
      <vt:lpstr>Computer Program (Internal View)</vt:lpstr>
      <vt:lpstr>Computer Program </vt:lpstr>
      <vt:lpstr>Logic Flow</vt:lpstr>
      <vt:lpstr>Logic Flow</vt:lpstr>
      <vt:lpstr>Building a C++ program</vt:lpstr>
      <vt:lpstr>Sample Program (Framework)</vt:lpstr>
      <vt:lpstr>Simple Program</vt:lpstr>
      <vt:lpstr>Function - main</vt:lpstr>
      <vt:lpstr>Function - main</vt:lpstr>
      <vt:lpstr>Simple Program</vt:lpstr>
      <vt:lpstr>Library / SDK /Package</vt:lpstr>
      <vt:lpstr>Object - cout</vt:lpstr>
      <vt:lpstr>Object - cout</vt:lpstr>
      <vt:lpstr>Syntax errors</vt:lpstr>
      <vt:lpstr>Preprocessor directive</vt:lpstr>
      <vt:lpstr>Simple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2016-08-21T14:43:51Z</dcterms:created>
  <dcterms:modified xsi:type="dcterms:W3CDTF">2022-01-07T07:04:50Z</dcterms:modified>
</cp:coreProperties>
</file>