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55" r:id="rId1"/>
  </p:sldMasterIdLst>
  <p:notesMasterIdLst>
    <p:notesMasterId r:id="rId41"/>
  </p:notesMasterIdLst>
  <p:handoutMasterIdLst>
    <p:handoutMasterId r:id="rId42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45" r:id="rId15"/>
    <p:sldId id="370" r:id="rId16"/>
    <p:sldId id="369" r:id="rId17"/>
    <p:sldId id="344" r:id="rId18"/>
    <p:sldId id="346" r:id="rId19"/>
    <p:sldId id="347" r:id="rId20"/>
    <p:sldId id="348" r:id="rId21"/>
    <p:sldId id="349" r:id="rId22"/>
    <p:sldId id="353" r:id="rId23"/>
    <p:sldId id="352" r:id="rId24"/>
    <p:sldId id="371" r:id="rId25"/>
    <p:sldId id="351" r:id="rId26"/>
    <p:sldId id="354" r:id="rId27"/>
    <p:sldId id="355" r:id="rId28"/>
    <p:sldId id="358" r:id="rId29"/>
    <p:sldId id="356" r:id="rId30"/>
    <p:sldId id="357" r:id="rId31"/>
    <p:sldId id="359" r:id="rId32"/>
    <p:sldId id="361" r:id="rId33"/>
    <p:sldId id="317" r:id="rId34"/>
    <p:sldId id="362" r:id="rId35"/>
    <p:sldId id="363" r:id="rId36"/>
    <p:sldId id="325" r:id="rId37"/>
    <p:sldId id="326" r:id="rId38"/>
    <p:sldId id="381" r:id="rId39"/>
    <p:sldId id="32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E2E3EA"/>
    <a:srgbClr val="C9CBD9"/>
    <a:srgbClr val="CC3300"/>
    <a:srgbClr val="99CCFF"/>
    <a:srgbClr val="3399FF"/>
    <a:srgbClr val="00004C"/>
    <a:srgbClr val="33CC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0136" autoAdjust="0"/>
  </p:normalViewPr>
  <p:slideViewPr>
    <p:cSldViewPr>
      <p:cViewPr varScale="1">
        <p:scale>
          <a:sx n="101" d="100"/>
          <a:sy n="101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AD62-D91D-4E84-90A7-4BE547B3CB2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F132-13FD-4B1B-8E6D-CED70A3B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HK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HK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HK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B514196-70E2-4D90-A2E3-BFDED2C3A698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27915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2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3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7312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2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6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5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88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36568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92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92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06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12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32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66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259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58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04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3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2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03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79135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162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36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06438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289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5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dirty="0"/>
          </a:p>
        </p:txBody>
      </p:sp>
    </p:spTree>
    <p:extLst>
      <p:ext uri="{BB962C8B-B14F-4D97-AF65-F5344CB8AC3E}">
        <p14:creationId xmlns:p14="http://schemas.microsoft.com/office/powerpoint/2010/main" val="369028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6400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74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3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02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3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A5275-5314-4236-8D22-3033BA1DFB7B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42345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6EFB5-3473-4CFC-A701-8BAC7C51B0F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373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70A7B-9FC0-4FCA-B61A-63B71AA2C9F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7926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solidFill>
            <a:schemeClr val="bg1">
              <a:lumMod val="95000"/>
            </a:schemeClr>
          </a:solidFill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81039-40FD-40B8-A66C-809E6F949F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8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B6E79-AB13-4C50-96FB-BE00BC43F4F2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814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90AA2765-8BAE-4E0B-8166-2549A89DBE9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2887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641D9-4736-48C0-9F32-683DB3DB40B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3787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CCED3-6E55-42D3-A639-CDA373CC7819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217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D5313-7579-41E6-B8B8-0E2D31524F7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69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44C1A-BC5E-472E-886A-4F9DA5492FB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4766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4E364-4666-4D5E-9AF5-D41505CF6FF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379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A63FC35-C303-446E-ACD8-2F501CABF90D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742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 altLang="zh-H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D985E90E-00F8-4E5E-9572-2742AF785A8C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81" r:id="rId2"/>
    <p:sldLayoutId id="2147484490" r:id="rId3"/>
    <p:sldLayoutId id="2147484482" r:id="rId4"/>
    <p:sldLayoutId id="2147484483" r:id="rId5"/>
    <p:sldLayoutId id="2147484484" r:id="rId6"/>
    <p:sldLayoutId id="2147484485" r:id="rId7"/>
    <p:sldLayoutId id="2147484491" r:id="rId8"/>
    <p:sldLayoutId id="2147484492" r:id="rId9"/>
    <p:sldLayoutId id="2147484486" r:id="rId10"/>
    <p:sldLayoutId id="2147484487" r:id="rId11"/>
    <p:sldLayoutId id="214748449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/>
              <a:t>CS2310 Computer Programming</a:t>
            </a:r>
            <a:br>
              <a:rPr lang="en-US" altLang="zh-TW"/>
            </a:br>
            <a:endParaRPr lang="en-US" altLang="zh-TW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99654" y="3286780"/>
            <a:ext cx="6436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LT2: Basic Syntax – Variables and Constants</a:t>
            </a:r>
            <a:endParaRPr lang="en-US" altLang="zh-HK" sz="28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69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Identifiers give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unique </a:t>
            </a:r>
            <a:r>
              <a:rPr lang="en-US" altLang="zh-TW" sz="2000" b="1" dirty="0">
                <a:latin typeface="Arial" panose="020B0604020202020204" pitchFamily="34" charset="0"/>
                <a:ea typeface="PMingLiU" panose="02020500000000000000" pitchFamily="18" charset="-120"/>
              </a:rPr>
              <a:t>names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to objects, variables, functions, etc.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0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PMingLiU" panose="02020500000000000000" pitchFamily="18" charset="-120"/>
              </a:rPr>
              <a:t>K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eywords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cannot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be used as identifiers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An identifier is composed of a sequence of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letters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digits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underscores</a:t>
            </a:r>
            <a:endParaRPr lang="en-US" altLang="zh-TW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No hyphen (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An identifier </a:t>
            </a:r>
            <a:r>
              <a:rPr lang="en-US" altLang="zh-TW" sz="2000" b="1" dirty="0">
                <a:latin typeface="Arial" panose="020B0604020202020204" pitchFamily="34" charset="0"/>
                <a:ea typeface="PMingLiU" panose="02020500000000000000" pitchFamily="18" charset="-120"/>
              </a:rPr>
              <a:t>must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begin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with either an </a:t>
            </a:r>
            <a:r>
              <a:rPr lang="en-US" altLang="zh-TW" sz="2000" b="1" dirty="0">
                <a:latin typeface="Arial" panose="020B0604020202020204" pitchFamily="34" charset="0"/>
                <a:ea typeface="PMingLiU" panose="02020500000000000000" pitchFamily="18" charset="-120"/>
              </a:rPr>
              <a:t>underscore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 (not recommended) or a </a:t>
            </a:r>
            <a:r>
              <a:rPr lang="en-US" altLang="zh-TW" sz="2000" b="1" dirty="0">
                <a:latin typeface="Arial" panose="020B0604020202020204" pitchFamily="34" charset="0"/>
                <a:ea typeface="PMingLiU" panose="02020500000000000000" pitchFamily="18" charset="-120"/>
              </a:rPr>
              <a:t>letter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valid identifier: </a:t>
            </a:r>
            <a:r>
              <a:rPr lang="en-US" altLang="zh-TW" sz="1800" dirty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_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income,  </a:t>
            </a:r>
            <a:r>
              <a:rPr lang="en-US" altLang="zh-TW" sz="1800" dirty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r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ecord1, </a:t>
            </a:r>
            <a:r>
              <a:rPr lang="en-US" altLang="zh-TW" sz="1800" dirty="0" err="1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</a:t>
            </a:r>
            <a:r>
              <a:rPr lang="en-US" altLang="zh-TW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y_income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 , </a:t>
            </a:r>
            <a:r>
              <a:rPr lang="en-US" altLang="zh-TW" sz="1800" dirty="0" err="1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</a:t>
            </a:r>
            <a:r>
              <a:rPr lang="en-US" altLang="zh-TW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y_income</a:t>
            </a:r>
            <a:endParaRPr lang="en-US" altLang="zh-TW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Invalid identifier: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D_Point, my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income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Always use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names for 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Bad examples: x, xx, xxx,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66448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8001000" cy="15240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5400" dirty="0"/>
              <a:t>Variables and Constants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8720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PMingLiU" panose="02020500000000000000" pitchFamily="18" charset="-120"/>
              </a:rPr>
              <a:t>Variables and Constants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Data stored in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memory</a:t>
            </a:r>
            <a:r>
              <a:rPr lang="en-US" altLang="zh-TW" dirty="0">
                <a:ea typeface="PMingLiU" panose="02020500000000000000" pitchFamily="18" charset="-120"/>
              </a:rPr>
              <a:t>, in binary format.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They do </a:t>
            </a:r>
            <a:r>
              <a:rPr lang="en-US" altLang="zh-TW" b="1" dirty="0">
                <a:ea typeface="PMingLiU" panose="02020500000000000000" pitchFamily="18" charset="-120"/>
              </a:rPr>
              <a:t>not</a:t>
            </a:r>
            <a:r>
              <a:rPr lang="en-US" altLang="zh-TW" dirty="0">
                <a:ea typeface="PMingLiU" panose="02020500000000000000" pitchFamily="18" charset="-120"/>
              </a:rPr>
              <a:t> exist after the program execution.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A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variable</a:t>
            </a:r>
            <a:r>
              <a:rPr lang="en-US" altLang="zh-TW" dirty="0">
                <a:ea typeface="PMingLiU" panose="02020500000000000000" pitchFamily="18" charset="-120"/>
              </a:rPr>
              <a:t>: its value may be changed during program execution.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30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A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constant</a:t>
            </a:r>
            <a:r>
              <a:rPr lang="en-US" altLang="zh-TW" dirty="0">
                <a:ea typeface="PMingLiU" panose="02020500000000000000" pitchFamily="18" charset="-120"/>
              </a:rPr>
              <a:t>: its value will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NOT</a:t>
            </a:r>
            <a:r>
              <a:rPr lang="en-US" altLang="zh-TW" dirty="0">
                <a:ea typeface="PMingLiU" panose="02020500000000000000" pitchFamily="18" charset="-120"/>
              </a:rPr>
              <a:t> be changed during program execution.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200400" y="2514600"/>
            <a:ext cx="1943100" cy="1728787"/>
            <a:chOff x="240" y="2947"/>
            <a:chExt cx="1263" cy="1149"/>
          </a:xfrm>
        </p:grpSpPr>
        <p:pic>
          <p:nvPicPr>
            <p:cNvPr id="10" name="Picture 8" descr="02_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2947"/>
              <a:ext cx="1263" cy="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02_18"/>
            <p:cNvPicPr>
              <a:picLocks noChangeAspect="1" noChangeArrowheads="1"/>
            </p:cNvPicPr>
            <p:nvPr/>
          </p:nvPicPr>
          <p:blipFill>
            <a:blip r:embed="rId3" cstate="print"/>
            <a:srcRect l="50000" t="30815" r="30331" b="50000"/>
            <a:stretch>
              <a:fillRect/>
            </a:stretch>
          </p:blipFill>
          <p:spPr bwMode="auto">
            <a:xfrm>
              <a:off x="870" y="3571"/>
              <a:ext cx="24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15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3271838" y="3451225"/>
            <a:ext cx="374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4640263" y="3451225"/>
            <a:ext cx="393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3776663" y="3451225"/>
            <a:ext cx="371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461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Variables and Constants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Every variable/constant have </a:t>
            </a:r>
            <a:r>
              <a:rPr lang="en-US" altLang="zh-TW" b="1" dirty="0">
                <a:ea typeface="PMingLiU" panose="02020500000000000000" pitchFamily="18" charset="-120"/>
              </a:rPr>
              <a:t>3</a:t>
            </a:r>
            <a:r>
              <a:rPr lang="en-US" altLang="zh-TW" dirty="0">
                <a:solidFill>
                  <a:schemeClr val="accent1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attributes: </a:t>
            </a:r>
            <a:r>
              <a:rPr lang="en-US" altLang="zh-TW" i="1" dirty="0">
                <a:solidFill>
                  <a:srgbClr val="0070C0"/>
                </a:solidFill>
                <a:ea typeface="PMingLiU" panose="02020500000000000000" pitchFamily="18" charset="-120"/>
              </a:rPr>
              <a:t>type,</a:t>
            </a:r>
            <a:r>
              <a:rPr lang="en-US" altLang="zh-TW" i="1" dirty="0">
                <a:solidFill>
                  <a:schemeClr val="accent1"/>
                </a:solidFill>
                <a:ea typeface="PMingLiU" panose="02020500000000000000" pitchFamily="18" charset="-120"/>
              </a:rPr>
              <a:t> name</a:t>
            </a:r>
            <a:r>
              <a:rPr lang="en-US" altLang="zh-TW" i="1" dirty="0">
                <a:solidFill>
                  <a:srgbClr val="95B3D7"/>
                </a:solidFill>
                <a:ea typeface="PMingLiU" panose="02020500000000000000" pitchFamily="18" charset="-120"/>
              </a:rPr>
              <a:t> </a:t>
            </a:r>
            <a:r>
              <a:rPr lang="en-US" altLang="zh-TW" i="1" dirty="0">
                <a:ea typeface="PMingLiU" panose="02020500000000000000" pitchFamily="18" charset="-120"/>
              </a:rPr>
              <a:t>and </a:t>
            </a:r>
            <a:r>
              <a:rPr lang="en-US" altLang="zh-TW" i="1" dirty="0">
                <a:solidFill>
                  <a:srgbClr val="7030A0"/>
                </a:solidFill>
                <a:ea typeface="PMingLiU" panose="02020500000000000000" pitchFamily="18" charset="-120"/>
              </a:rPr>
              <a:t>scope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i="1" dirty="0">
              <a:solidFill>
                <a:srgbClr val="7030A0"/>
              </a:solidFill>
              <a:ea typeface="PMingLiU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i="1" dirty="0">
                <a:solidFill>
                  <a:srgbClr val="0070C0"/>
                </a:solidFill>
                <a:ea typeface="PMingLiU" panose="02020500000000000000" pitchFamily="18" charset="-120"/>
              </a:rPr>
              <a:t>Type:</a:t>
            </a:r>
            <a:r>
              <a:rPr lang="en-US" altLang="zh-TW" i="1" dirty="0">
                <a:solidFill>
                  <a:srgbClr val="95B3D7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variables/constants must belong to a data type, either </a:t>
            </a:r>
            <a:r>
              <a:rPr lang="en-US" altLang="zh-TW" b="1" i="1" dirty="0">
                <a:ea typeface="PMingLiU" panose="02020500000000000000" pitchFamily="18" charset="-120"/>
              </a:rPr>
              <a:t>predefined</a:t>
            </a:r>
            <a:r>
              <a:rPr lang="en-US" altLang="zh-TW" dirty="0">
                <a:ea typeface="PMingLiU" panose="02020500000000000000" pitchFamily="18" charset="-120"/>
              </a:rPr>
              <a:t> or </a:t>
            </a:r>
            <a:r>
              <a:rPr lang="en-US" altLang="zh-TW" b="1" i="1" dirty="0">
                <a:ea typeface="PMingLiU" panose="02020500000000000000" pitchFamily="18" charset="-120"/>
              </a:rPr>
              <a:t>user-defined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i="1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i="1" dirty="0">
                <a:solidFill>
                  <a:schemeClr val="accent1"/>
                </a:solidFill>
                <a:ea typeface="PMingLiU" panose="02020500000000000000" pitchFamily="18" charset="-120"/>
              </a:rPr>
              <a:t>Name: </a:t>
            </a:r>
            <a:r>
              <a:rPr lang="en-US" altLang="zh-TW" dirty="0">
                <a:ea typeface="PMingLiU" panose="02020500000000000000" pitchFamily="18" charset="-120"/>
              </a:rPr>
              <a:t>identifier of the variable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i="1" dirty="0">
                <a:solidFill>
                  <a:srgbClr val="7030A0"/>
                </a:solidFill>
                <a:ea typeface="PMingLiU" panose="02020500000000000000" pitchFamily="18" charset="-120"/>
              </a:rPr>
              <a:t>Scope:</a:t>
            </a:r>
            <a:r>
              <a:rPr lang="en-US" altLang="zh-TW" i="1" dirty="0">
                <a:solidFill>
                  <a:schemeClr val="accent1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it defines </a:t>
            </a:r>
            <a:r>
              <a:rPr lang="en-US" altLang="zh-TW" b="1" dirty="0">
                <a:ea typeface="PMingLiU" panose="02020500000000000000" pitchFamily="18" charset="-120"/>
              </a:rPr>
              <a:t>where</a:t>
            </a:r>
            <a:r>
              <a:rPr lang="en-US" altLang="zh-TW" dirty="0">
                <a:ea typeface="PMingLiU" panose="02020500000000000000" pitchFamily="18" charset="-120"/>
              </a:rPr>
              <a:t> the variable can be accessed, and also the </a:t>
            </a:r>
            <a:r>
              <a:rPr lang="en-US" altLang="zh-TW" b="1" dirty="0">
                <a:ea typeface="PMingLiU" panose="02020500000000000000" pitchFamily="18" charset="-120"/>
              </a:rPr>
              <a:t>conflict domain </a:t>
            </a:r>
            <a:r>
              <a:rPr lang="en-US" altLang="zh-TW" dirty="0">
                <a:ea typeface="PMingLiU" panose="02020500000000000000" pitchFamily="18" charset="-120"/>
              </a:rPr>
              <a:t>for identifiers</a:t>
            </a:r>
            <a:endParaRPr lang="en-US" altLang="zh-TW" i="1" dirty="0">
              <a:solidFill>
                <a:schemeClr val="accent1"/>
              </a:solidFill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085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Variable Declaration Format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Format</a:t>
            </a:r>
          </a:p>
          <a:p>
            <a:pPr marL="319088" lvl="1" indent="0" eaLnBrk="1" hangingPunct="1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	       </a:t>
            </a:r>
            <a:r>
              <a:rPr lang="en-US" altLang="zh-TW" sz="2400" dirty="0" err="1">
                <a:solidFill>
                  <a:srgbClr val="0000FF"/>
                </a:solidFill>
                <a:ea typeface="PMingLiU" panose="02020500000000000000" pitchFamily="18" charset="-120"/>
              </a:rPr>
              <a:t>data_type</a:t>
            </a:r>
            <a:r>
              <a:rPr lang="en-US" altLang="zh-TW" sz="2400" dirty="0"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anose="02020500000000000000" pitchFamily="18" charset="-120"/>
              </a:rPr>
              <a:t>variable/</a:t>
            </a:r>
            <a:r>
              <a:rPr lang="en-US" altLang="zh-TW" sz="2400" dirty="0" err="1">
                <a:solidFill>
                  <a:srgbClr val="C00000"/>
                </a:solidFill>
                <a:ea typeface="PMingLiU" panose="02020500000000000000" pitchFamily="18" charset="-120"/>
              </a:rPr>
              <a:t>constant_identifier</a:t>
            </a:r>
            <a:r>
              <a:rPr lang="en-US" altLang="zh-TW" sz="3200" b="1" dirty="0">
                <a:ea typeface="PMingLiU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Variables and constants must be </a:t>
            </a:r>
            <a:r>
              <a:rPr lang="en-US" altLang="zh-TW" i="1" dirty="0">
                <a:solidFill>
                  <a:srgbClr val="C00000"/>
                </a:solidFill>
                <a:ea typeface="PMingLiU" panose="02020500000000000000" pitchFamily="18" charset="-120"/>
              </a:rPr>
              <a:t>declared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before</a:t>
            </a:r>
            <a:r>
              <a:rPr lang="en-US" altLang="zh-TW" dirty="0">
                <a:ea typeface="PMingLiU" panose="02020500000000000000" pitchFamily="18" charset="-120"/>
              </a:rPr>
              <a:t> use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age</a:t>
            </a:r>
            <a:r>
              <a:rPr lang="en-US" altLang="zh-TW" sz="32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None/>
            </a:pPr>
            <a:endParaRPr lang="en-US" altLang="zh-TW" sz="2000" b="1" dirty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tabLst>
                <a:tab pos="3657600" algn="l"/>
              </a:tabLst>
            </a:pPr>
            <a:r>
              <a:rPr lang="en-US" altLang="en-US" sz="2800" dirty="0"/>
              <a:t>Variable names</a:t>
            </a:r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dirty="0"/>
              <a:t>Variable names are </a:t>
            </a:r>
            <a:r>
              <a:rPr lang="en-US" altLang="en-US" dirty="0">
                <a:solidFill>
                  <a:srgbClr val="7030A0"/>
                </a:solidFill>
              </a:rPr>
              <a:t>composed of</a:t>
            </a:r>
            <a:r>
              <a:rPr lang="en-US" altLang="en-US" dirty="0"/>
              <a:t> the characters:</a:t>
            </a:r>
          </a:p>
          <a:p>
            <a:pPr lvl="2" eaLnBrk="1" hangingPunct="1">
              <a:buFontTx/>
              <a:buNone/>
              <a:tabLst>
                <a:tab pos="3657600" algn="l"/>
              </a:tabLst>
            </a:pPr>
            <a:r>
              <a:rPr lang="en-US" altLang="en-US" sz="2800" dirty="0"/>
              <a:t>  </a:t>
            </a:r>
            <a:r>
              <a:rPr lang="en-US" altLang="en-US" dirty="0"/>
              <a:t>                   a,b,c,..,</a:t>
            </a:r>
            <a:r>
              <a:rPr lang="en-US" altLang="en-US" dirty="0" err="1"/>
              <a:t>z,A,B,C</a:t>
            </a:r>
            <a:r>
              <a:rPr lang="en-US" altLang="en-US" dirty="0"/>
              <a:t>,…,Z,0,1,2,…,9 and _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altLang="en-US" dirty="0"/>
              <a:t>Variables names must </a:t>
            </a:r>
            <a:r>
              <a:rPr lang="en-US" altLang="en-US" dirty="0">
                <a:solidFill>
                  <a:srgbClr val="0070C0"/>
                </a:solidFill>
              </a:rPr>
              <a:t>begin with</a:t>
            </a:r>
            <a:r>
              <a:rPr lang="en-US" altLang="en-US" dirty="0"/>
              <a:t>:</a:t>
            </a:r>
          </a:p>
          <a:p>
            <a:pPr lvl="2" eaLnBrk="1" hangingPunct="1">
              <a:buFontTx/>
              <a:buNone/>
              <a:tabLst>
                <a:tab pos="3657600" algn="l"/>
              </a:tabLst>
            </a:pPr>
            <a:r>
              <a:rPr lang="en-US" altLang="en-US" sz="2800" dirty="0"/>
              <a:t>                </a:t>
            </a:r>
            <a:r>
              <a:rPr lang="en-US" altLang="en-US" dirty="0"/>
              <a:t>a,b,c,..,</a:t>
            </a:r>
            <a:r>
              <a:rPr lang="en-US" altLang="en-US" dirty="0" err="1"/>
              <a:t>z,A,B,C</a:t>
            </a:r>
            <a:r>
              <a:rPr lang="en-US" altLang="en-US" dirty="0"/>
              <a:t>,…,Z or _</a:t>
            </a:r>
          </a:p>
          <a:p>
            <a:pPr marL="319088" lvl="1" indent="0" eaLnBrk="1" hangingPunct="1">
              <a:lnSpc>
                <a:spcPct val="80000"/>
              </a:lnSpc>
              <a:spcBef>
                <a:spcPts val="375"/>
              </a:spcBef>
              <a:buNone/>
            </a:pPr>
            <a:endParaRPr lang="en-US" altLang="zh-TW" sz="2400" b="1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99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Variable Names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tabLst>
                <a:tab pos="3657600" algn="l"/>
              </a:tabLst>
            </a:pPr>
            <a:r>
              <a:rPr lang="en-US" altLang="en-US" sz="2800" b="1" dirty="0"/>
              <a:t>Capitalized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lower case</a:t>
            </a:r>
            <a:r>
              <a:rPr lang="en-US" altLang="en-US" sz="2800" dirty="0"/>
              <a:t> letters are </a:t>
            </a:r>
            <a:r>
              <a:rPr lang="en-US" altLang="en-US" sz="2800" dirty="0">
                <a:solidFill>
                  <a:srgbClr val="FF0000"/>
                </a:solidFill>
              </a:rPr>
              <a:t>different</a:t>
            </a:r>
            <a:endParaRPr lang="en-US" altLang="zh-TW" dirty="0">
              <a:solidFill>
                <a:srgbClr val="FF0000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Examples: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age</a:t>
            </a:r>
            <a:r>
              <a:rPr lang="en-US" altLang="zh-TW" sz="32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nt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age1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age2</a:t>
            </a:r>
            <a:r>
              <a:rPr lang="en-US" altLang="zh-TW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b="1" dirty="0">
                <a:solidFill>
                  <a:srgbClr val="FF66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Age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None/>
            </a:pPr>
            <a:endParaRPr lang="en-US" altLang="zh-TW" sz="2000" b="1" dirty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Clr>
                <a:srgbClr val="D34817"/>
              </a:buClr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Optionally, the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initial</a:t>
            </a:r>
            <a:r>
              <a:rPr lang="en-US" altLang="zh-TW" dirty="0">
                <a:ea typeface="PMingLiU" panose="02020500000000000000" pitchFamily="18" charset="-120"/>
              </a:rPr>
              <a:t> value of a variable can be set with declaration. 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age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=18;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age1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=18,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age2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=23;</a:t>
            </a:r>
          </a:p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age1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 = 18,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age2</a:t>
            </a:r>
            <a:r>
              <a:rPr lang="en-US" altLang="zh-TW" sz="2400" b="1" dirty="0">
                <a:latin typeface="Courier New" panose="02070309020205020404" pitchFamily="49" charset="0"/>
                <a:ea typeface="PMingLiU" panose="02020500000000000000" pitchFamily="18" charset="-120"/>
              </a:rPr>
              <a:t> = 23; //Space is okay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 rot="670709">
            <a:off x="3605249" y="2346611"/>
            <a:ext cx="5393143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</a:rPr>
              <a:t>Their values are </a:t>
            </a:r>
            <a:r>
              <a:rPr lang="en-US" altLang="en-US" sz="2800" dirty="0">
                <a:solidFill>
                  <a:srgbClr val="800000"/>
                </a:solidFill>
                <a:latin typeface="Verdana" panose="020B0604030504040204" pitchFamily="34" charset="0"/>
              </a:rPr>
              <a:t>undefined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</a:rPr>
              <a:t> at this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750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Which of these are </a:t>
            </a:r>
            <a:r>
              <a:rPr lang="en-US" altLang="en-US" b="1" dirty="0"/>
              <a:t>valid</a:t>
            </a:r>
            <a:r>
              <a:rPr lang="en-US" altLang="en-US" dirty="0"/>
              <a:t> variable names?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/>
              <a:t>you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/>
              <a:t>U2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 err="1"/>
              <a:t>CityU_CS</a:t>
            </a:r>
            <a:endParaRPr lang="en-US" alt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/>
              <a:t>$Cake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/>
              <a:t>\you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400" dirty="0" err="1"/>
              <a:t>CityU</a:t>
            </a:r>
            <a:r>
              <a:rPr lang="en-US" altLang="en-US" sz="2400" dirty="0"/>
              <a:t>-CS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676400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3700C0"/>
                </a:solidFill>
                <a:sym typeface="Wingdings 2" panose="05020102010507070707" pitchFamily="18" charset="2"/>
              </a:rPr>
              <a:t></a:t>
            </a:r>
            <a:endParaRPr lang="en-US" sz="9600" b="1" dirty="0">
              <a:solidFill>
                <a:srgbClr val="370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133600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3700C0"/>
                </a:solidFill>
                <a:sym typeface="Wingdings 2" panose="05020102010507070707" pitchFamily="18" charset="2"/>
              </a:rPr>
              <a:t></a:t>
            </a:r>
            <a:endParaRPr lang="en-US" sz="9600" b="1" dirty="0">
              <a:solidFill>
                <a:srgbClr val="370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0368" y="2590800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3700C0"/>
                </a:solidFill>
                <a:sym typeface="Wingdings 2" panose="05020102010507070707" pitchFamily="18" charset="2"/>
              </a:rPr>
              <a:t></a:t>
            </a:r>
            <a:endParaRPr lang="en-US" sz="9600" b="1" dirty="0">
              <a:solidFill>
                <a:srgbClr val="370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351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6087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C++ predefined data type</a:t>
            </a:r>
            <a:r>
              <a:rPr lang="en-US" altLang="zh-CN" dirty="0">
                <a:ea typeface="PMingLiU" panose="02020500000000000000" pitchFamily="18" charset="-120"/>
              </a:rPr>
              <a:t>s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6429"/>
            <a:ext cx="8229600" cy="5257800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Numerical 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 err="1">
                <a:solidFill>
                  <a:srgbClr val="376092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dirty="0">
                <a:solidFill>
                  <a:srgbClr val="376092"/>
                </a:solidFill>
                <a:ea typeface="PMingLiU" panose="02020500000000000000" pitchFamily="18" charset="-120"/>
              </a:rPr>
              <a:t>			</a:t>
            </a:r>
            <a:r>
              <a:rPr lang="en-US" altLang="zh-TW" dirty="0">
                <a:ea typeface="PMingLiU" panose="02020500000000000000" pitchFamily="18" charset="-120"/>
              </a:rPr>
              <a:t> integer </a:t>
            </a:r>
            <a:r>
              <a:rPr lang="en-US" altLang="zh-TW" dirty="0">
                <a:solidFill>
                  <a:srgbClr val="D99694"/>
                </a:solidFill>
                <a:ea typeface="PMingLiU" panose="02020500000000000000" pitchFamily="18" charset="-120"/>
              </a:rPr>
              <a:t>(1, 3, 8 , 3222, 421, 0, -45)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376092"/>
                </a:solidFill>
                <a:ea typeface="PMingLiU" panose="02020500000000000000" pitchFamily="18" charset="-120"/>
              </a:rPr>
              <a:t>float, double	 </a:t>
            </a:r>
            <a:r>
              <a:rPr lang="en-US" altLang="zh-TW" dirty="0">
                <a:ea typeface="PMingLiU" panose="02020500000000000000" pitchFamily="18" charset="-120"/>
              </a:rPr>
              <a:t>real number </a:t>
            </a:r>
            <a:r>
              <a:rPr lang="en-US" altLang="zh-TW" dirty="0">
                <a:solidFill>
                  <a:srgbClr val="D99694"/>
                </a:solidFill>
                <a:ea typeface="PMingLiU" panose="02020500000000000000" pitchFamily="18" charset="-120"/>
              </a:rPr>
              <a:t>(0.25, 6.45, 3.01e-5)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solidFill>
                <a:srgbClr val="D99694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Character 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376092"/>
                </a:solidFill>
                <a:ea typeface="PMingLiU" panose="02020500000000000000" pitchFamily="18" charset="-120"/>
              </a:rPr>
              <a:t>char 		</a:t>
            </a:r>
            <a:r>
              <a:rPr lang="en-US" altLang="zh-TW" dirty="0">
                <a:ea typeface="PMingLiU" panose="02020500000000000000" pitchFamily="18" charset="-120"/>
              </a:rPr>
              <a:t>single</a:t>
            </a:r>
            <a:r>
              <a:rPr lang="en-US" altLang="zh-TW" dirty="0">
                <a:solidFill>
                  <a:srgbClr val="376092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character </a:t>
            </a:r>
            <a:r>
              <a:rPr lang="en-US" altLang="zh-TW" dirty="0">
                <a:solidFill>
                  <a:schemeClr val="accent1"/>
                </a:solidFill>
                <a:ea typeface="PMingLiU" panose="02020500000000000000" pitchFamily="18" charset="-120"/>
              </a:rPr>
              <a:t>(‘a’, ‘e’, ‘o’, ‘\n’, ‘\\’, ‘\”’)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Logical</a:t>
            </a:r>
            <a:endParaRPr lang="en-US" altLang="zh-TW" dirty="0">
              <a:solidFill>
                <a:srgbClr val="FF3300"/>
              </a:solidFill>
              <a:ea typeface="PMingLiU" panose="02020500000000000000" pitchFamily="18" charset="-120"/>
            </a:endParaRP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953735"/>
                </a:solidFill>
                <a:ea typeface="PMingLiU" panose="02020500000000000000" pitchFamily="18" charset="-120"/>
              </a:rPr>
              <a:t>bool		 </a:t>
            </a:r>
            <a:r>
              <a:rPr lang="en-US" altLang="zh-TW" dirty="0" err="1">
                <a:ea typeface="PMingLiU" panose="02020500000000000000" pitchFamily="18" charset="-120"/>
              </a:rPr>
              <a:t>boolean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ea typeface="PMingLiU" panose="02020500000000000000" pitchFamily="18" charset="-120"/>
              </a:rPr>
              <a:t>(true, false)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Other</a:t>
            </a:r>
            <a:endParaRPr lang="en-US" altLang="zh-TW" dirty="0">
              <a:solidFill>
                <a:srgbClr val="FF3300"/>
              </a:solidFill>
              <a:ea typeface="PMingLiU" panose="02020500000000000000" pitchFamily="18" charset="-120"/>
            </a:endParaRP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953735"/>
                </a:solidFill>
                <a:ea typeface="PMingLiU" panose="02020500000000000000" pitchFamily="18" charset="-120"/>
              </a:rPr>
              <a:t>void		 </a:t>
            </a:r>
            <a:r>
              <a:rPr lang="en-US" altLang="zh-TW" dirty="0">
                <a:ea typeface="PMingLiU" panose="02020500000000000000" pitchFamily="18" charset="-120"/>
              </a:rPr>
              <a:t>empty values</a:t>
            </a:r>
            <a:endParaRPr lang="en-US" altLang="zh-TW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3725" lvl="2" indent="0" eaLnBrk="1" hangingPunct="1">
              <a:lnSpc>
                <a:spcPct val="90000"/>
              </a:lnSpc>
              <a:spcBef>
                <a:spcPts val="375"/>
              </a:spcBef>
              <a:buClr>
                <a:srgbClr val="B2C1DB"/>
              </a:buClr>
              <a:buFont typeface="Wingdings 2" panose="05020102010507070707" pitchFamily="18" charset="2"/>
              <a:buNone/>
            </a:pPr>
            <a:endParaRPr lang="en-US" altLang="zh-TW" sz="1700" dirty="0">
              <a:solidFill>
                <a:schemeClr val="accent1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solidFill>
                <a:srgbClr val="CC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276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endParaRPr lang="en-US" altLang="zh-TW" dirty="0">
              <a:solidFill>
                <a:srgbClr val="0000FF"/>
              </a:solidFill>
              <a:ea typeface="PMingLiU" panose="02020500000000000000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Typically, an </a:t>
            </a:r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dirty="0">
                <a:ea typeface="PMingLiU" panose="02020500000000000000" pitchFamily="18" charset="-120"/>
              </a:rPr>
              <a:t> variable is stored in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four</a:t>
            </a:r>
            <a:r>
              <a:rPr lang="en-US" altLang="zh-TW" dirty="0">
                <a:ea typeface="PMingLiU" panose="02020500000000000000" pitchFamily="18" charset="-120"/>
              </a:rPr>
              <a:t> bytes (1 byte = 8 bits).</a:t>
            </a:r>
          </a:p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</a:pPr>
            <a:r>
              <a:rPr lang="en-US" altLang="zh-TW" sz="2600" dirty="0">
                <a:ea typeface="PMingLiU" panose="02020500000000000000" pitchFamily="18" charset="-120"/>
              </a:rPr>
              <a:t>A 32-bit </a:t>
            </a:r>
            <a:r>
              <a:rPr lang="en-US" altLang="zh-TW" sz="2600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600" dirty="0">
                <a:ea typeface="PMingLiU" panose="02020500000000000000" pitchFamily="18" charset="-120"/>
              </a:rPr>
              <a:t> can store any integer in the range of </a:t>
            </a:r>
            <a:r>
              <a:rPr lang="en-US" altLang="zh-TW" sz="2600" dirty="0">
                <a:solidFill>
                  <a:srgbClr val="FF6600"/>
                </a:solidFill>
                <a:ea typeface="PMingLiU" panose="02020500000000000000" pitchFamily="18" charset="-120"/>
              </a:rPr>
              <a:t>-2</a:t>
            </a:r>
            <a:r>
              <a:rPr lang="en-US" altLang="zh-TW" sz="2600" baseline="30000" dirty="0">
                <a:solidFill>
                  <a:srgbClr val="FF6600"/>
                </a:solidFill>
                <a:ea typeface="PMingLiU" panose="02020500000000000000" pitchFamily="18" charset="-120"/>
              </a:rPr>
              <a:t>31</a:t>
            </a:r>
            <a:r>
              <a:rPr lang="en-US" altLang="zh-TW" sz="2600" dirty="0">
                <a:ea typeface="PMingLiU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rgbClr val="FF6600"/>
                </a:solidFill>
                <a:ea typeface="PMingLiU" panose="02020500000000000000" pitchFamily="18" charset="-120"/>
              </a:rPr>
              <a:t>2</a:t>
            </a:r>
            <a:r>
              <a:rPr lang="en-US" altLang="zh-TW" sz="2600" baseline="30000" dirty="0">
                <a:solidFill>
                  <a:srgbClr val="FF6600"/>
                </a:solidFill>
                <a:ea typeface="PMingLiU" panose="02020500000000000000" pitchFamily="18" charset="-120"/>
              </a:rPr>
              <a:t>31</a:t>
            </a:r>
            <a:r>
              <a:rPr lang="en-US" altLang="zh-TW" sz="2600" dirty="0">
                <a:solidFill>
                  <a:srgbClr val="FF6600"/>
                </a:solidFill>
                <a:ea typeface="PMingLiU" panose="02020500000000000000" pitchFamily="18" charset="-120"/>
              </a:rPr>
              <a:t> -1</a:t>
            </a:r>
            <a:r>
              <a:rPr lang="en-US" altLang="zh-TW" sz="2600" dirty="0">
                <a:solidFill>
                  <a:srgbClr val="000000"/>
                </a:solidFill>
                <a:ea typeface="PMingLiU" panose="02020500000000000000" pitchFamily="18" charset="-120"/>
              </a:rPr>
              <a:t>,</a:t>
            </a:r>
            <a:r>
              <a:rPr lang="en-US" altLang="zh-TW" sz="2600" dirty="0">
                <a:ea typeface="PMingLiU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ea typeface="PMingLiU" panose="02020500000000000000" pitchFamily="18" charset="-120"/>
              </a:rPr>
              <a:t>i.e. </a:t>
            </a:r>
            <a:r>
              <a:rPr lang="en-US" altLang="zh-TW" sz="2600" dirty="0">
                <a:solidFill>
                  <a:srgbClr val="D99694"/>
                </a:solidFill>
                <a:ea typeface="PMingLiU" panose="02020500000000000000" pitchFamily="18" charset="-120"/>
              </a:rPr>
              <a:t>-2147483648 </a:t>
            </a:r>
            <a:r>
              <a:rPr lang="en-US" altLang="zh-TW" sz="2600" dirty="0">
                <a:solidFill>
                  <a:srgbClr val="000000"/>
                </a:solidFill>
                <a:ea typeface="PMingLiU" panose="02020500000000000000" pitchFamily="18" charset="-120"/>
              </a:rPr>
              <a:t>to</a:t>
            </a:r>
            <a:r>
              <a:rPr lang="en-US" altLang="zh-TW" sz="2600" dirty="0">
                <a:solidFill>
                  <a:srgbClr val="D99694"/>
                </a:solidFill>
                <a:ea typeface="PMingLiU" panose="02020500000000000000" pitchFamily="18" charset="-120"/>
              </a:rPr>
              <a:t> 2147483647</a:t>
            </a:r>
            <a:endParaRPr lang="en-US" altLang="zh-TW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None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273050" indent="-273050" eaLnBrk="1" hangingPunct="1"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When an </a:t>
            </a:r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dirty="0">
                <a:ea typeface="PMingLiU" panose="02020500000000000000" pitchFamily="18" charset="-120"/>
              </a:rPr>
              <a:t> is assigned a value greater than its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maximum</a:t>
            </a:r>
            <a:r>
              <a:rPr lang="en-US" altLang="zh-TW" dirty="0">
                <a:ea typeface="PMingLiU" panose="02020500000000000000" pitchFamily="18" charset="-120"/>
              </a:rPr>
              <a:t> value,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overflow</a:t>
            </a:r>
            <a:r>
              <a:rPr lang="en-US" altLang="zh-TW" dirty="0">
                <a:ea typeface="PMingLiU" panose="02020500000000000000" pitchFamily="18" charset="-120"/>
              </a:rPr>
              <a:t> occurs; similarly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underflow</a:t>
            </a:r>
            <a:r>
              <a:rPr lang="en-US" altLang="zh-TW" dirty="0">
                <a:ea typeface="PMingLiU" panose="02020500000000000000" pitchFamily="18" charset="-120"/>
              </a:rPr>
              <a:t> occurs when a value smaller than the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minimum</a:t>
            </a:r>
            <a:r>
              <a:rPr lang="en-US" altLang="zh-TW" dirty="0">
                <a:ea typeface="PMingLiU" panose="02020500000000000000" pitchFamily="18" charset="-120"/>
              </a:rPr>
              <a:t> value is assigned. However, C++ does </a:t>
            </a:r>
            <a:r>
              <a:rPr lang="en-US" altLang="zh-TW" dirty="0">
                <a:solidFill>
                  <a:schemeClr val="accent1"/>
                </a:solidFill>
                <a:ea typeface="PMingLiU" panose="02020500000000000000" pitchFamily="18" charset="-120"/>
              </a:rPr>
              <a:t>not</a:t>
            </a:r>
            <a:r>
              <a:rPr lang="en-US" altLang="zh-TW" dirty="0">
                <a:ea typeface="PMingLiU" panose="02020500000000000000" pitchFamily="18" charset="-120"/>
              </a:rPr>
              <a:t> inform you the errors.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9690" y="2195210"/>
            <a:ext cx="381057" cy="408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655" y="2195210"/>
            <a:ext cx="381057" cy="408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67455" y="2195210"/>
            <a:ext cx="381057" cy="408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95855" y="2195210"/>
            <a:ext cx="381057" cy="408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67460" y="190373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19588" y="190373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7268" y="190373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9460" y="190373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581400" y="2062265"/>
            <a:ext cx="381057" cy="68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98844" y="258432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9838" y="258432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97518" y="258432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0844" y="2584329"/>
            <a:ext cx="320282" cy="291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399" y="1849419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kern="0" dirty="0">
                <a:latin typeface="Cambria" pitchFamily="18" charset="0"/>
                <a:ea typeface="新細明體" pitchFamily="18" charset="-120"/>
              </a:rPr>
              <a:t>+7</a:t>
            </a:r>
            <a:r>
              <a:rPr lang="en-US" altLang="zh-TW" sz="1800" kern="0" baseline="-30000" dirty="0">
                <a:latin typeface="Cambria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TW" sz="2000" kern="0" baseline="-30000" dirty="0">
                <a:latin typeface="Cambria" pitchFamily="18" charset="0"/>
                <a:ea typeface="SimSun" pitchFamily="2" charset="-122"/>
                <a:cs typeface="Times New Roman" pitchFamily="18" charset="0"/>
              </a:rPr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1449" y="1833665"/>
            <a:ext cx="16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kern="0" dirty="0">
                <a:latin typeface="Cambria" pitchFamily="18" charset="0"/>
                <a:ea typeface="新細明體" pitchFamily="18" charset="-120"/>
              </a:rPr>
              <a:t>Positive (+):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83534" y="2519465"/>
            <a:ext cx="157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kern="0" dirty="0">
                <a:latin typeface="Cambria" pitchFamily="18" charset="0"/>
                <a:ea typeface="新細明體" pitchFamily="18" charset="-120"/>
              </a:rPr>
              <a:t>Negative (-):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2315" y="2621605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kern="0" dirty="0">
                <a:solidFill>
                  <a:srgbClr val="C00000"/>
                </a:solidFill>
                <a:latin typeface="Cambria" pitchFamily="18" charset="0"/>
                <a:ea typeface="新細明體" pitchFamily="18" charset="-120"/>
              </a:rPr>
              <a:t>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1620" y="3935601"/>
            <a:ext cx="697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1111111 11111111 11111111 11111111 - 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1111111 11111111 11111111 11111111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3255" y="4270200"/>
            <a:ext cx="348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0000000 00000000 00000000 00000000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4861" y="392940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-(2</a:t>
            </a:r>
            <a:r>
              <a:rPr lang="en-US" altLang="zh-TW" sz="1200" b="1" baseline="30000" dirty="0">
                <a:solidFill>
                  <a:srgbClr val="FF6600"/>
                </a:solidFill>
                <a:ea typeface="PMingLiU" panose="02020500000000000000" pitchFamily="18" charset="-120"/>
              </a:rPr>
              <a:t>31</a:t>
            </a:r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-1)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04589" y="393560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2</a:t>
            </a:r>
            <a:r>
              <a:rPr lang="en-US" altLang="zh-TW" sz="1200" b="1" baseline="30000" dirty="0">
                <a:solidFill>
                  <a:srgbClr val="FF6600"/>
                </a:solidFill>
                <a:ea typeface="PMingLiU" panose="02020500000000000000" pitchFamily="18" charset="-120"/>
              </a:rPr>
              <a:t>31</a:t>
            </a:r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-1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96400" y="427020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0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88545" y="4563801"/>
            <a:ext cx="348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0000000 00000000 00000000 00000000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4400" y="457200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6600"/>
                </a:solidFill>
                <a:ea typeface="PMingLiU" panose="02020500000000000000" pitchFamily="18" charset="-120"/>
              </a:rPr>
              <a:t>-2</a:t>
            </a:r>
            <a:r>
              <a:rPr lang="en-US" altLang="zh-TW" sz="1200" b="1" baseline="30000" dirty="0">
                <a:solidFill>
                  <a:srgbClr val="FF6600"/>
                </a:solidFill>
                <a:ea typeface="PMingLiU" panose="02020500000000000000" pitchFamily="18" charset="-120"/>
              </a:rPr>
              <a:t>31</a:t>
            </a:r>
            <a:endParaRPr 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923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新細明體" charset="-120"/>
              </a:rPr>
              <a:t>short, long</a:t>
            </a:r>
            <a:r>
              <a:rPr lang="en-US" altLang="zh-TW" dirty="0">
                <a:latin typeface="+mn-lt"/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新細明體" charset="-120"/>
              </a:rPr>
              <a:t>unsigned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054331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short, long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unsigned</a:t>
            </a:r>
            <a:r>
              <a:rPr lang="en-US" altLang="zh-TW" sz="2400" dirty="0">
                <a:ea typeface="PMingLiU" panose="02020500000000000000" pitchFamily="18" charset="-120"/>
              </a:rPr>
              <a:t> are special data types for integers.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319088" lvl="1" indent="0" eaLnBrk="1" hangingPunct="1">
              <a:lnSpc>
                <a:spcPct val="90000"/>
              </a:lnSpc>
              <a:buNone/>
            </a:pP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short</a:t>
            </a:r>
            <a:r>
              <a:rPr lang="en-US" altLang="zh-TW" sz="2400" dirty="0">
                <a:ea typeface="PMingLiU" panose="02020500000000000000" pitchFamily="18" charset="-120"/>
              </a:rPr>
              <a:t> is used for small integers to conserve space (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2 bytes</a:t>
            </a:r>
            <a:r>
              <a:rPr lang="en-US" altLang="zh-TW" sz="2400" dirty="0">
                <a:ea typeface="PMingLiU" panose="02020500000000000000" pitchFamily="18" charset="-120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long</a:t>
            </a:r>
            <a:r>
              <a:rPr lang="en-US" altLang="zh-TW" sz="2400" dirty="0">
                <a:ea typeface="PMingLiU" panose="02020500000000000000" pitchFamily="18" charset="-120"/>
              </a:rPr>
              <a:t> is used for large integers (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8 bytes</a:t>
            </a:r>
            <a:r>
              <a:rPr lang="en-US" altLang="zh-TW" sz="2400" dirty="0">
                <a:ea typeface="PMingLiU" panose="02020500000000000000" pitchFamily="18" charset="-120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7030A0"/>
                </a:solidFill>
                <a:ea typeface="PMingLiU" panose="02020500000000000000" pitchFamily="18" charset="-120"/>
              </a:rPr>
              <a:t>unsigned </a:t>
            </a:r>
            <a:r>
              <a:rPr lang="en-US" altLang="zh-TW" sz="2400" dirty="0" err="1">
                <a:solidFill>
                  <a:srgbClr val="7030A0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ea typeface="PMingLiU" panose="02020500000000000000" pitchFamily="18" charset="-120"/>
              </a:rPr>
              <a:t> is of the same size as </a:t>
            </a:r>
            <a:r>
              <a:rPr lang="en-US" altLang="zh-TW" sz="2400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ea typeface="PMingLiU" panose="02020500000000000000" pitchFamily="18" charset="-120"/>
              </a:rPr>
              <a:t> (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4 bytes</a:t>
            </a:r>
            <a:r>
              <a:rPr lang="en-US" altLang="zh-TW" sz="2400" dirty="0">
                <a:ea typeface="PMingLiU" panose="02020500000000000000" pitchFamily="18" charset="-120"/>
              </a:rPr>
              <a:t>) except it assumes the value to be stored is </a:t>
            </a:r>
            <a:r>
              <a:rPr lang="en-US" altLang="zh-TW" sz="2400" b="1" dirty="0">
                <a:ea typeface="PMingLiU" panose="02020500000000000000" pitchFamily="18" charset="-120"/>
              </a:rPr>
              <a:t>positive</a:t>
            </a:r>
            <a:r>
              <a:rPr lang="en-US" altLang="zh-TW" sz="2400" dirty="0">
                <a:ea typeface="PMingLiU" panose="02020500000000000000" pitchFamily="18" charset="-120"/>
              </a:rPr>
              <a:t> or </a:t>
            </a:r>
            <a:r>
              <a:rPr lang="en-US" altLang="zh-TW" sz="2400" b="1" dirty="0">
                <a:ea typeface="PMingLiU" panose="02020500000000000000" pitchFamily="18" charset="-120"/>
              </a:rPr>
              <a:t>zero</a:t>
            </a:r>
            <a:r>
              <a:rPr lang="en-US" altLang="zh-TW" sz="2400" dirty="0">
                <a:ea typeface="PMingLiU" panose="02020500000000000000" pitchFamily="18" charset="-120"/>
              </a:rPr>
              <a:t>. The </a:t>
            </a:r>
            <a:r>
              <a:rPr lang="en-US" altLang="zh-TW" sz="2400" b="1" dirty="0">
                <a:solidFill>
                  <a:srgbClr val="FF0000"/>
                </a:solidFill>
                <a:ea typeface="PMingLiU" panose="02020500000000000000" pitchFamily="18" charset="-120"/>
              </a:rPr>
              <a:t>sign bit </a:t>
            </a:r>
            <a:r>
              <a:rPr lang="en-US" altLang="zh-TW" sz="2400" dirty="0">
                <a:ea typeface="PMingLiU" panose="02020500000000000000" pitchFamily="18" charset="-120"/>
              </a:rPr>
              <a:t>can thus be conserved to store a </a:t>
            </a:r>
            <a:r>
              <a:rPr lang="en-US" altLang="zh-TW" sz="2400" b="1" dirty="0">
                <a:ea typeface="PMingLiU" panose="02020500000000000000" pitchFamily="18" charset="-120"/>
              </a:rPr>
              <a:t>positive integer</a:t>
            </a:r>
            <a:r>
              <a:rPr lang="en-US" altLang="zh-TW" sz="2400" dirty="0"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larger than </a:t>
            </a:r>
            <a:r>
              <a:rPr lang="en-US" altLang="zh-TW" sz="2400" dirty="0">
                <a:ea typeface="PMingLiU" panose="02020500000000000000" pitchFamily="18" charset="-120"/>
              </a:rPr>
              <a:t>the maximum value of </a:t>
            </a:r>
            <a:r>
              <a:rPr lang="en-US" altLang="zh-TW" sz="2400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ea typeface="PMingLiU" panose="02020500000000000000" pitchFamily="18" charset="-120"/>
              </a:rPr>
              <a:t> (which is </a:t>
            </a:r>
            <a:r>
              <a:rPr lang="en-US" altLang="zh-TW" sz="2400" dirty="0">
                <a:solidFill>
                  <a:srgbClr val="FF6600"/>
                </a:solidFill>
                <a:ea typeface="PMingLiU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B050"/>
                </a:solidFill>
                <a:ea typeface="PMingLiU" panose="02020500000000000000" pitchFamily="18" charset="-120"/>
              </a:rPr>
              <a:t>31</a:t>
            </a:r>
            <a:r>
              <a:rPr lang="en-US" altLang="zh-TW" sz="2400" dirty="0">
                <a:solidFill>
                  <a:srgbClr val="FF6600"/>
                </a:solidFill>
                <a:ea typeface="PMingLiU" panose="02020500000000000000" pitchFamily="18" charset="-120"/>
              </a:rPr>
              <a:t> -1</a:t>
            </a:r>
            <a:r>
              <a:rPr lang="en-US" altLang="zh-TW" sz="2400" dirty="0">
                <a:ea typeface="PMingLiU" panose="02020500000000000000" pitchFamily="18" charset="-12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The range of an </a:t>
            </a:r>
            <a:r>
              <a:rPr lang="en-US" altLang="zh-TW" sz="2400" dirty="0">
                <a:solidFill>
                  <a:srgbClr val="7030A0"/>
                </a:solidFill>
                <a:ea typeface="PMingLiU" panose="02020500000000000000" pitchFamily="18" charset="-120"/>
              </a:rPr>
              <a:t>unsigned </a:t>
            </a:r>
            <a:r>
              <a:rPr lang="en-US" altLang="zh-TW" sz="2400" dirty="0" err="1">
                <a:solidFill>
                  <a:srgbClr val="7030A0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ea typeface="PMingLiU" panose="02020500000000000000" pitchFamily="18" charset="-120"/>
              </a:rPr>
              <a:t> is from 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0</a:t>
            </a:r>
            <a:r>
              <a:rPr lang="en-US" altLang="zh-TW" sz="2400" dirty="0">
                <a:solidFill>
                  <a:schemeClr val="accent2"/>
                </a:solidFill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ea typeface="PMingLiU" panose="02020500000000000000" pitchFamily="18" charset="-120"/>
              </a:rPr>
              <a:t>to 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B050"/>
                </a:solidFill>
                <a:ea typeface="PMingLiU" panose="02020500000000000000" pitchFamily="18" charset="-120"/>
              </a:rPr>
              <a:t>32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 -1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620" y="5590401"/>
            <a:ext cx="697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00000000 00000000 00000000 00000000 - 11111111 11111111 11111111 11111111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19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454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6172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C++ syntax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Variable </a:t>
            </a:r>
            <a:r>
              <a:rPr lang="en-US" altLang="zh-TW" i="1" dirty="0">
                <a:solidFill>
                  <a:srgbClr val="0066FF"/>
                </a:solidFill>
                <a:ea typeface="PMingLiU" panose="02020500000000000000" pitchFamily="18" charset="-120"/>
              </a:rPr>
              <a:t>type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i="1" dirty="0">
                <a:solidFill>
                  <a:srgbClr val="C00000"/>
                </a:solidFill>
                <a:ea typeface="PMingLiU" panose="02020500000000000000" pitchFamily="18" charset="-120"/>
              </a:rPr>
              <a:t>scope</a:t>
            </a:r>
            <a:r>
              <a:rPr lang="en-US" altLang="zh-TW" dirty="0">
                <a:ea typeface="PMingLiU" panose="02020500000000000000" pitchFamily="18" charset="-120"/>
              </a:rPr>
              <a:t>, and </a:t>
            </a:r>
            <a:r>
              <a:rPr lang="en-US" altLang="zh-TW" i="1" dirty="0">
                <a:solidFill>
                  <a:srgbClr val="7030A0"/>
                </a:solidFill>
                <a:ea typeface="PMingLiU" panose="02020500000000000000" pitchFamily="18" charset="-120"/>
              </a:rPr>
              <a:t>declaration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Constants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78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3250" y="314151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Data type </a:t>
            </a: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</a:t>
            </a:r>
            <a:endParaRPr lang="en-US" altLang="en-US" dirty="0"/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495300" y="11430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Used to store a </a:t>
            </a:r>
            <a:r>
              <a:rPr lang="en-US" altLang="en-US" dirty="0">
                <a:solidFill>
                  <a:srgbClr val="D34817"/>
                </a:solidFill>
              </a:rPr>
              <a:t>single</a:t>
            </a:r>
            <a:r>
              <a:rPr lang="en-US" altLang="en-US" dirty="0"/>
              <a:t> character, enclosed by the </a:t>
            </a:r>
            <a:r>
              <a:rPr lang="en-US" altLang="en-US" dirty="0">
                <a:solidFill>
                  <a:srgbClr val="FF0000"/>
                </a:solidFill>
              </a:rPr>
              <a:t>single</a:t>
            </a:r>
            <a:r>
              <a:rPr lang="en-US" altLang="en-US" dirty="0"/>
              <a:t> quotation mark</a:t>
            </a:r>
          </a:p>
          <a:p>
            <a:pPr lvl="1"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‘a’;</a:t>
            </a:r>
          </a:p>
          <a:p>
            <a:pPr lvl="1"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‘\n’;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ASCII codes</a:t>
            </a:r>
          </a:p>
          <a:p>
            <a:pPr lvl="1" eaLnBrk="1" hangingPunct="1"/>
            <a:r>
              <a:rPr lang="en-US" altLang="zh-TW" dirty="0">
                <a:ea typeface="PMingLiU" panose="02020500000000000000" pitchFamily="18" charset="-120"/>
              </a:rPr>
              <a:t>A character takes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one byte </a:t>
            </a:r>
            <a:r>
              <a:rPr lang="en-US" altLang="zh-TW" b="1" dirty="0">
                <a:ea typeface="PMingLiU" panose="02020500000000000000" pitchFamily="18" charset="-120"/>
              </a:rPr>
              <a:t>(that is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8 bits, 0 </a:t>
            </a:r>
            <a:r>
              <a:rPr lang="en-US" altLang="zh-TW" b="1" dirty="0">
                <a:ea typeface="PMingLiU" panose="02020500000000000000" pitchFamily="18" charset="-120"/>
              </a:rPr>
              <a:t>or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 1</a:t>
            </a:r>
            <a:r>
              <a:rPr lang="en-US" altLang="zh-TW" b="1" dirty="0">
                <a:ea typeface="PMingLiU" panose="02020500000000000000" pitchFamily="18" charset="-120"/>
              </a:rPr>
              <a:t>)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dirty="0">
                <a:ea typeface="PMingLiU" panose="02020500000000000000" pitchFamily="18" charset="-120"/>
              </a:rPr>
              <a:t>‘a’ is stored as the following bit pattern  </a:t>
            </a:r>
            <a:r>
              <a:rPr lang="en-US" altLang="zh-TW" b="1" dirty="0">
                <a:ea typeface="PMingLiU" panose="02020500000000000000" pitchFamily="18" charset="-120"/>
              </a:rPr>
              <a:t>0 </a:t>
            </a:r>
            <a:r>
              <a:rPr lang="en-US" altLang="zh-TW" b="1" dirty="0">
                <a:solidFill>
                  <a:srgbClr val="0070C0"/>
                </a:solidFill>
                <a:ea typeface="PMingLiU" panose="02020500000000000000" pitchFamily="18" charset="-120"/>
              </a:rPr>
              <a:t>1</a:t>
            </a:r>
            <a:r>
              <a:rPr lang="en-US" altLang="zh-TW" b="1" dirty="0">
                <a:ea typeface="PMingLiU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ea typeface="PMingLiU" panose="02020500000000000000" pitchFamily="18" charset="-120"/>
              </a:rPr>
              <a:t>1</a:t>
            </a:r>
            <a:r>
              <a:rPr lang="en-US" altLang="zh-TW" b="1" dirty="0">
                <a:ea typeface="PMingLiU" panose="02020500000000000000" pitchFamily="18" charset="-120"/>
              </a:rPr>
              <a:t> 0 0 0 0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1</a:t>
            </a:r>
          </a:p>
          <a:p>
            <a:pPr lvl="2" eaLnBrk="1" hangingPunct="1"/>
            <a:r>
              <a:rPr lang="en-US" altLang="zh-TW" dirty="0">
                <a:ea typeface="PMingLiU" panose="02020500000000000000" pitchFamily="18" charset="-120"/>
              </a:rPr>
              <a:t>It is equivalent to an integer 97 (= </a:t>
            </a:r>
            <a:r>
              <a:rPr lang="en-US" altLang="zh-TW" b="1" dirty="0">
                <a:ea typeface="PMingLiU" panose="02020500000000000000" pitchFamily="18" charset="-120"/>
              </a:rPr>
              <a:t>2</a:t>
            </a:r>
            <a:r>
              <a:rPr lang="en-US" altLang="zh-TW" b="1" baseline="30000" dirty="0">
                <a:solidFill>
                  <a:srgbClr val="0070C0"/>
                </a:solidFill>
                <a:ea typeface="PMingLiU" panose="02020500000000000000" pitchFamily="18" charset="-120"/>
              </a:rPr>
              <a:t>6 </a:t>
            </a:r>
            <a:r>
              <a:rPr lang="en-US" altLang="zh-TW" b="1" dirty="0">
                <a:ea typeface="PMingLiU" panose="02020500000000000000" pitchFamily="18" charset="-120"/>
              </a:rPr>
              <a:t>+ 2</a:t>
            </a:r>
            <a:r>
              <a:rPr lang="en-US" altLang="zh-TW" b="1" baseline="30000" dirty="0">
                <a:solidFill>
                  <a:srgbClr val="00B050"/>
                </a:solidFill>
                <a:ea typeface="PMingLiU" panose="02020500000000000000" pitchFamily="18" charset="-120"/>
              </a:rPr>
              <a:t>5</a:t>
            </a:r>
            <a:r>
              <a:rPr lang="en-US" altLang="zh-TW" b="1" baseline="30000" dirty="0">
                <a:solidFill>
                  <a:srgbClr val="00B0F0"/>
                </a:solidFill>
                <a:ea typeface="PMingLiU" panose="02020500000000000000" pitchFamily="18" charset="-120"/>
              </a:rPr>
              <a:t> </a:t>
            </a:r>
            <a:r>
              <a:rPr lang="en-US" altLang="zh-TW" b="1" dirty="0">
                <a:ea typeface="PMingLiU" panose="02020500000000000000" pitchFamily="18" charset="-120"/>
              </a:rPr>
              <a:t>+ 2</a:t>
            </a:r>
            <a:r>
              <a:rPr lang="en-US" altLang="zh-TW" b="1" baseline="30000" dirty="0">
                <a:solidFill>
                  <a:srgbClr val="FF0000"/>
                </a:solidFill>
                <a:ea typeface="PMingLiU" panose="02020500000000000000" pitchFamily="18" charset="-120"/>
              </a:rPr>
              <a:t>0</a:t>
            </a:r>
            <a:r>
              <a:rPr lang="en-US" altLang="zh-TW" dirty="0">
                <a:ea typeface="PMingLiU" panose="02020500000000000000" pitchFamily="18" charset="-120"/>
              </a:rPr>
              <a:t>)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3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bizzymicbizness.com/cplusplus/wp-content/uploads/2009/08/Table-of-Numeric-Convers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3063"/>
            <a:ext cx="5767388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950" y="51323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1=1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10</a:t>
            </a:r>
            <a:r>
              <a:rPr lang="en-US" altLang="zh-TW" sz="2000" b="1" baseline="30000">
                <a:latin typeface="Arial" panose="020B0604020202020204" pitchFamily="34" charset="0"/>
                <a:ea typeface="PMingLiU" panose="02020500000000000000" pitchFamily="18" charset="-120"/>
              </a:rPr>
              <a:t>0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+</a:t>
            </a:r>
            <a:r>
              <a:rPr lang="en-US" altLang="zh-TW" sz="2000" b="1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10</a:t>
            </a:r>
            <a:r>
              <a:rPr lang="en-US" altLang="zh-TW" sz="2000" b="1" baseline="3000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1875" y="5113338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00B0F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rgbClr val="0070C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rgbClr val="7030A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1569" y="3830637"/>
            <a:ext cx="476250" cy="227013"/>
          </a:xfrm>
          <a:prstGeom prst="rect">
            <a:avLst/>
          </a:prstGeom>
          <a:noFill/>
          <a:ln w="349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24450" y="3830637"/>
            <a:ext cx="801687" cy="225425"/>
          </a:xfrm>
          <a:prstGeom prst="rect">
            <a:avLst/>
          </a:prstGeom>
          <a:noFill/>
          <a:ln w="349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2" name="Curved Up Arrow 11"/>
          <p:cNvSpPr>
            <a:spLocks noChangeArrowheads="1"/>
          </p:cNvSpPr>
          <p:nvPr/>
        </p:nvSpPr>
        <p:spPr bwMode="auto">
          <a:xfrm>
            <a:off x="5532438" y="5427663"/>
            <a:ext cx="1073150" cy="182562"/>
          </a:xfrm>
          <a:prstGeom prst="curvedUpArrow">
            <a:avLst>
              <a:gd name="adj1" fmla="val 24874"/>
              <a:gd name="adj2" fmla="val 49693"/>
              <a:gd name="adj3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3" name="Curved Up Arrow 12"/>
          <p:cNvSpPr>
            <a:spLocks noChangeArrowheads="1"/>
          </p:cNvSpPr>
          <p:nvPr/>
        </p:nvSpPr>
        <p:spPr bwMode="auto">
          <a:xfrm>
            <a:off x="5313363" y="5427663"/>
            <a:ext cx="1949450" cy="363537"/>
          </a:xfrm>
          <a:prstGeom prst="curvedUpArrow">
            <a:avLst>
              <a:gd name="adj1" fmla="val 24950"/>
              <a:gd name="adj2" fmla="val 49876"/>
              <a:gd name="adj3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4" name="Curved Up Arrow 13"/>
          <p:cNvSpPr>
            <a:spLocks noChangeArrowheads="1"/>
          </p:cNvSpPr>
          <p:nvPr/>
        </p:nvSpPr>
        <p:spPr bwMode="auto">
          <a:xfrm>
            <a:off x="5018088" y="5480050"/>
            <a:ext cx="3476625" cy="446088"/>
          </a:xfrm>
          <a:prstGeom prst="curvedUpArrow">
            <a:avLst>
              <a:gd name="adj1" fmla="val 25041"/>
              <a:gd name="adj2" fmla="val 50009"/>
              <a:gd name="adj3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5" name="Curved Up Arrow 14"/>
          <p:cNvSpPr>
            <a:spLocks noChangeArrowheads="1"/>
          </p:cNvSpPr>
          <p:nvPr/>
        </p:nvSpPr>
        <p:spPr bwMode="auto">
          <a:xfrm>
            <a:off x="703263" y="5427663"/>
            <a:ext cx="303212" cy="104775"/>
          </a:xfrm>
          <a:prstGeom prst="curvedUpArrow">
            <a:avLst>
              <a:gd name="adj1" fmla="val 25161"/>
              <a:gd name="adj2" fmla="val 50296"/>
              <a:gd name="adj3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6" name="Curved Up Arrow 15"/>
          <p:cNvSpPr>
            <a:spLocks noChangeArrowheads="1"/>
          </p:cNvSpPr>
          <p:nvPr/>
        </p:nvSpPr>
        <p:spPr bwMode="auto">
          <a:xfrm>
            <a:off x="530225" y="5513388"/>
            <a:ext cx="1298575" cy="190500"/>
          </a:xfrm>
          <a:prstGeom prst="curvedUpArrow">
            <a:avLst>
              <a:gd name="adj1" fmla="val 24900"/>
              <a:gd name="adj2" fmla="val 49768"/>
              <a:gd name="adj3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215063" y="5099050"/>
            <a:ext cx="267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=</a:t>
            </a:r>
            <a:r>
              <a:rPr lang="en-US" altLang="zh-TW" sz="2000" b="1">
                <a:solidFill>
                  <a:srgbClr val="7030A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+1x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2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+</a:t>
            </a:r>
            <a:r>
              <a:rPr lang="en-US" altLang="zh-TW" sz="2000" b="1">
                <a:solidFill>
                  <a:srgbClr val="0070C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0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4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+</a:t>
            </a:r>
            <a:r>
              <a:rPr lang="en-US" altLang="zh-TW" sz="2000" b="1">
                <a:solidFill>
                  <a:srgbClr val="00B0F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x</a:t>
            </a:r>
            <a:r>
              <a:rPr lang="en-US" altLang="zh-TW" sz="2000" b="1">
                <a:solidFill>
                  <a:srgbClr val="00B05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8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54675" y="510222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=</a:t>
            </a:r>
            <a:r>
              <a:rPr lang="en-US" altLang="zh-TW" sz="2000" b="1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1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869238" y="4478338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2</a:t>
            </a:r>
            <a:r>
              <a:rPr lang="en-US" altLang="zh-TW" sz="2000" b="1" baseline="30000">
                <a:solidFill>
                  <a:srgbClr val="0070C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</a:t>
            </a:r>
            <a:endParaRPr lang="en-US" altLang="en-US" sz="2000">
              <a:solidFill>
                <a:srgbClr val="0070C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478838" y="4057650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2</a:t>
            </a:r>
            <a:r>
              <a:rPr lang="en-US" altLang="zh-TW" sz="2000" b="1" baseline="30000">
                <a:solidFill>
                  <a:srgbClr val="00B0F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endParaRPr lang="en-US" altLang="en-US" sz="2000">
              <a:solidFill>
                <a:srgbClr val="00B0F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8077200" y="4818063"/>
            <a:ext cx="0" cy="3238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V="1">
            <a:off x="8686800" y="4400550"/>
            <a:ext cx="0" cy="712788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259013" y="647700"/>
            <a:ext cx="2541587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5368319" y="6025356"/>
            <a:ext cx="2444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Binary: base is </a:t>
            </a:r>
            <a:r>
              <a:rPr lang="en-US" alt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1800" b="1" dirty="0"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60375" y="647700"/>
            <a:ext cx="1798638" cy="234950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800600" y="647700"/>
            <a:ext cx="1427163" cy="234950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259638" y="4152900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2</a:t>
            </a:r>
            <a:r>
              <a:rPr lang="en-US" altLang="zh-TW" sz="2000" b="1" baseline="3000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endParaRPr lang="en-US" altLang="en-US" sz="2000">
              <a:solidFill>
                <a:srgbClr val="C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7446963" y="4492625"/>
            <a:ext cx="0" cy="639763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650038" y="4457700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Comic Sans MS" panose="030F0702030302020204" pitchFamily="66" charset="0"/>
                <a:ea typeface="PMingLiU" panose="02020500000000000000" pitchFamily="18" charset="-120"/>
              </a:rPr>
              <a:t>2</a:t>
            </a:r>
            <a:r>
              <a:rPr lang="en-US" altLang="zh-TW" sz="2000" b="1" baseline="30000">
                <a:solidFill>
                  <a:srgbClr val="7030A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0</a:t>
            </a:r>
            <a:endParaRPr lang="en-US" altLang="en-US" sz="2000">
              <a:solidFill>
                <a:srgbClr val="7030A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V="1">
            <a:off x="6829425" y="4797425"/>
            <a:ext cx="0" cy="3238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359179" y="5803266"/>
            <a:ext cx="279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Decimal: base is </a:t>
            </a:r>
            <a:r>
              <a:rPr lang="en-US" alt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10</a:t>
            </a:r>
            <a:r>
              <a:rPr lang="en-US" altLang="en-US" sz="1800" b="1" dirty="0"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027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8" grpId="0"/>
      <p:bldP spid="29" grpId="0"/>
      <p:bldP spid="34" grpId="0"/>
      <p:bldP spid="35" grpId="0" animBg="1"/>
      <p:bldP spid="36" grpId="0" animBg="1"/>
      <p:bldP spid="37" grpId="0"/>
      <p:bldP spid="40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3250" y="314151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Data type </a:t>
            </a: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</a:t>
            </a:r>
            <a:endParaRPr lang="en-US" altLang="en-US" dirty="0"/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495300" y="11430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Used to store a </a:t>
            </a:r>
            <a:r>
              <a:rPr lang="en-US" altLang="en-US" dirty="0">
                <a:solidFill>
                  <a:srgbClr val="D34817"/>
                </a:solidFill>
              </a:rPr>
              <a:t>single</a:t>
            </a:r>
            <a:r>
              <a:rPr lang="en-US" altLang="en-US" dirty="0"/>
              <a:t> character, enclosed by the </a:t>
            </a:r>
            <a:r>
              <a:rPr lang="en-US" altLang="en-US" dirty="0">
                <a:solidFill>
                  <a:srgbClr val="FF0000"/>
                </a:solidFill>
              </a:rPr>
              <a:t>single</a:t>
            </a:r>
            <a:r>
              <a:rPr lang="en-US" altLang="en-US" dirty="0"/>
              <a:t> quotation mark</a:t>
            </a:r>
          </a:p>
          <a:p>
            <a:pPr lvl="1"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‘a’;</a:t>
            </a:r>
          </a:p>
          <a:p>
            <a:pPr lvl="1" eaLnBrk="1" hangingPunct="1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‘\n’;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ASCII codes</a:t>
            </a:r>
          </a:p>
          <a:p>
            <a:pPr lvl="1" eaLnBrk="1" hangingPunct="1"/>
            <a:r>
              <a:rPr lang="en-US" altLang="zh-TW" dirty="0">
                <a:ea typeface="PMingLiU" panose="02020500000000000000" pitchFamily="18" charset="-120"/>
              </a:rPr>
              <a:t>A character takes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one byte </a:t>
            </a:r>
            <a:r>
              <a:rPr lang="en-US" altLang="zh-TW" b="1" dirty="0">
                <a:ea typeface="PMingLiU" panose="02020500000000000000" pitchFamily="18" charset="-120"/>
              </a:rPr>
              <a:t>(that is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8 bits, 0 </a:t>
            </a:r>
            <a:r>
              <a:rPr lang="en-US" altLang="zh-TW" b="1" dirty="0">
                <a:ea typeface="PMingLiU" panose="02020500000000000000" pitchFamily="18" charset="-120"/>
              </a:rPr>
              <a:t>or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 1</a:t>
            </a:r>
            <a:r>
              <a:rPr lang="en-US" altLang="zh-TW" b="1" dirty="0">
                <a:ea typeface="PMingLiU" panose="02020500000000000000" pitchFamily="18" charset="-120"/>
              </a:rPr>
              <a:t>)</a:t>
            </a:r>
            <a:r>
              <a:rPr lang="en-US" altLang="zh-TW" dirty="0">
                <a:ea typeface="PMingLiU" panose="02020500000000000000" pitchFamily="18" charset="-120"/>
              </a:rPr>
              <a:t>.</a:t>
            </a:r>
          </a:p>
          <a:p>
            <a:pPr lvl="2" eaLnBrk="1" hangingPunct="1"/>
            <a:r>
              <a:rPr lang="en-US" altLang="zh-TW" dirty="0">
                <a:ea typeface="PMingLiU" panose="02020500000000000000" pitchFamily="18" charset="-120"/>
              </a:rPr>
              <a:t>‘a’ is stored as the following bit pattern  </a:t>
            </a:r>
            <a:r>
              <a:rPr lang="en-US" altLang="zh-TW" b="1" dirty="0">
                <a:ea typeface="PMingLiU" panose="02020500000000000000" pitchFamily="18" charset="-120"/>
              </a:rPr>
              <a:t>0 </a:t>
            </a:r>
            <a:r>
              <a:rPr lang="en-US" altLang="zh-TW" b="1" dirty="0">
                <a:solidFill>
                  <a:srgbClr val="0070C0"/>
                </a:solidFill>
                <a:ea typeface="PMingLiU" panose="02020500000000000000" pitchFamily="18" charset="-120"/>
              </a:rPr>
              <a:t>1</a:t>
            </a:r>
            <a:r>
              <a:rPr lang="en-US" altLang="zh-TW" b="1" dirty="0">
                <a:ea typeface="PMingLiU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ea typeface="PMingLiU" panose="02020500000000000000" pitchFamily="18" charset="-120"/>
              </a:rPr>
              <a:t>1</a:t>
            </a:r>
            <a:r>
              <a:rPr lang="en-US" altLang="zh-TW" b="1" dirty="0">
                <a:ea typeface="PMingLiU" panose="02020500000000000000" pitchFamily="18" charset="-120"/>
              </a:rPr>
              <a:t> 0 0 0 0 </a:t>
            </a:r>
            <a:r>
              <a:rPr lang="en-US" altLang="zh-TW" b="1" dirty="0">
                <a:solidFill>
                  <a:srgbClr val="FF0000"/>
                </a:solidFill>
                <a:ea typeface="PMingLiU" panose="02020500000000000000" pitchFamily="18" charset="-120"/>
              </a:rPr>
              <a:t>1</a:t>
            </a:r>
          </a:p>
          <a:p>
            <a:pPr lvl="2" eaLnBrk="1" hangingPunct="1"/>
            <a:r>
              <a:rPr lang="en-US" altLang="zh-TW" dirty="0">
                <a:ea typeface="PMingLiU" panose="02020500000000000000" pitchFamily="18" charset="-120"/>
              </a:rPr>
              <a:t>It is equivalent to an integer 97 (= </a:t>
            </a:r>
            <a:r>
              <a:rPr lang="en-US" altLang="zh-TW" b="1" dirty="0">
                <a:ea typeface="PMingLiU" panose="02020500000000000000" pitchFamily="18" charset="-120"/>
              </a:rPr>
              <a:t>2</a:t>
            </a:r>
            <a:r>
              <a:rPr lang="en-US" altLang="zh-TW" b="1" baseline="30000" dirty="0">
                <a:solidFill>
                  <a:srgbClr val="0070C0"/>
                </a:solidFill>
                <a:ea typeface="PMingLiU" panose="02020500000000000000" pitchFamily="18" charset="-120"/>
              </a:rPr>
              <a:t>6 </a:t>
            </a:r>
            <a:r>
              <a:rPr lang="en-US" altLang="zh-TW" b="1" dirty="0">
                <a:ea typeface="PMingLiU" panose="02020500000000000000" pitchFamily="18" charset="-120"/>
              </a:rPr>
              <a:t>+ 2</a:t>
            </a:r>
            <a:r>
              <a:rPr lang="en-US" altLang="zh-TW" b="1" baseline="30000" dirty="0">
                <a:solidFill>
                  <a:srgbClr val="00B050"/>
                </a:solidFill>
                <a:ea typeface="PMingLiU" panose="02020500000000000000" pitchFamily="18" charset="-120"/>
              </a:rPr>
              <a:t>5</a:t>
            </a:r>
            <a:r>
              <a:rPr lang="en-US" altLang="zh-TW" b="1" baseline="30000" dirty="0">
                <a:solidFill>
                  <a:srgbClr val="00B0F0"/>
                </a:solidFill>
                <a:ea typeface="PMingLiU" panose="02020500000000000000" pitchFamily="18" charset="-120"/>
              </a:rPr>
              <a:t> </a:t>
            </a:r>
            <a:r>
              <a:rPr lang="en-US" altLang="zh-TW" b="1" dirty="0">
                <a:ea typeface="PMingLiU" panose="02020500000000000000" pitchFamily="18" charset="-120"/>
              </a:rPr>
              <a:t>+ 2</a:t>
            </a:r>
            <a:r>
              <a:rPr lang="en-US" altLang="zh-TW" b="1" baseline="30000" dirty="0">
                <a:solidFill>
                  <a:srgbClr val="FF0000"/>
                </a:solidFill>
                <a:ea typeface="PMingLiU" panose="02020500000000000000" pitchFamily="18" charset="-120"/>
              </a:rPr>
              <a:t>0</a:t>
            </a:r>
            <a:r>
              <a:rPr lang="en-US" altLang="zh-TW" dirty="0">
                <a:ea typeface="PMingLiU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Characters are (</a:t>
            </a:r>
            <a:r>
              <a:rPr lang="en-US" altLang="zh-TW" dirty="0">
                <a:solidFill>
                  <a:schemeClr val="accent1"/>
                </a:solidFill>
                <a:ea typeface="PMingLiU" panose="02020500000000000000" pitchFamily="18" charset="-120"/>
              </a:rPr>
              <a:t>almost the same as</a:t>
            </a:r>
            <a:r>
              <a:rPr lang="en-US" altLang="zh-TW" dirty="0">
                <a:ea typeface="PMingLiU" panose="02020500000000000000" pitchFamily="18" charset="-120"/>
              </a:rPr>
              <a:t>) Integers</a:t>
            </a:r>
          </a:p>
          <a:p>
            <a:pPr lvl="1" eaLnBrk="1" hangingPunct="1"/>
            <a:r>
              <a:rPr lang="en-US" altLang="zh-TW" dirty="0">
                <a:ea typeface="PMingLiU" panose="02020500000000000000" pitchFamily="18" charset="-120"/>
              </a:rPr>
              <a:t>Characters are treated as small integers, and conversely, small integers can be treated as characters.</a:t>
            </a:r>
          </a:p>
          <a:p>
            <a:pPr lvl="1" eaLnBrk="1" hangingPunct="1"/>
            <a:r>
              <a:rPr lang="en-US" altLang="zh-TW" dirty="0">
                <a:ea typeface="PMingLiU" panose="02020500000000000000" pitchFamily="18" charset="-120"/>
              </a:rPr>
              <a:t>2</a:t>
            </a:r>
            <a:r>
              <a:rPr lang="en-US" altLang="zh-TW" baseline="30000" dirty="0">
                <a:ea typeface="PMingLiU" panose="02020500000000000000" pitchFamily="18" charset="-120"/>
              </a:rPr>
              <a:t>8</a:t>
            </a:r>
            <a:r>
              <a:rPr lang="en-US" altLang="zh-TW" dirty="0">
                <a:ea typeface="PMingLiU" panose="02020500000000000000" pitchFamily="18" charset="-120"/>
              </a:rPr>
              <a:t> = 256, it can represent up to </a:t>
            </a:r>
            <a:r>
              <a:rPr lang="en-US" altLang="zh-TW" dirty="0">
                <a:solidFill>
                  <a:srgbClr val="D34817"/>
                </a:solidFill>
                <a:ea typeface="PMingLiU" panose="02020500000000000000" pitchFamily="18" charset="-120"/>
              </a:rPr>
              <a:t>256</a:t>
            </a:r>
            <a:r>
              <a:rPr lang="en-US" altLang="zh-TW" dirty="0">
                <a:ea typeface="PMingLiU" panose="02020500000000000000" pitchFamily="18" charset="-120"/>
              </a:rPr>
              <a:t> integers</a:t>
            </a:r>
          </a:p>
          <a:p>
            <a:pPr eaLnBrk="1" hangingPunct="1"/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84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zh-HK" dirty="0">
                <a:ea typeface="PMingLiU" panose="02020500000000000000" pitchFamily="18" charset="-120"/>
              </a:rPr>
              <a:t>ASCII Code</a:t>
            </a:r>
          </a:p>
        </p:txBody>
      </p:sp>
      <p:pic>
        <p:nvPicPr>
          <p:cNvPr id="37891" name="Picture 4" descr="asciitab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28600" y="762000"/>
            <a:ext cx="9255125" cy="6400800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11762"/>
            <a:ext cx="457200" cy="457200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0011" y="4999038"/>
            <a:ext cx="304800" cy="182562"/>
          </a:xfrm>
          <a:prstGeom prst="rect">
            <a:avLst/>
          </a:prstGeom>
          <a:noFill/>
          <a:ln w="349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54075" algn="l"/>
                <a:tab pos="13652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54075" algn="l"/>
                <a:tab pos="13652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942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新細明體" charset="-120"/>
              </a:rPr>
              <a:t>char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新細明體" charset="-120"/>
              </a:rPr>
              <a:t>as integers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24000"/>
            <a:ext cx="7931150" cy="4572000"/>
          </a:xfrm>
        </p:spPr>
        <p:txBody>
          <a:bodyPr/>
          <a:lstStyle/>
          <a:p>
            <a:pPr marL="0" indent="0" eaLnBrk="1" hangingPunct="1">
              <a:spcBef>
                <a:spcPts val="575"/>
              </a:spcBef>
              <a:buFont typeface="Wingdings 2" pitchFamily="18" charset="2"/>
              <a:buChar char=""/>
              <a:defRPr/>
            </a:pPr>
            <a:r>
              <a:rPr lang="en-US" altLang="zh-TW" dirty="0">
                <a:ea typeface="PMingLiU" pitchFamily="18" charset="-120"/>
              </a:rPr>
              <a:t> Any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integer</a:t>
            </a:r>
            <a:r>
              <a:rPr lang="en-US" altLang="zh-TW" dirty="0">
                <a:ea typeface="PMingLiU" pitchFamily="18" charset="-120"/>
              </a:rPr>
              <a:t> expression can be applied to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char </a:t>
            </a:r>
            <a:r>
              <a:rPr lang="en-US" altLang="zh-TW" dirty="0">
                <a:ea typeface="PMingLiU" pitchFamily="18" charset="-120"/>
              </a:rPr>
              <a:t>type variables</a:t>
            </a:r>
            <a:endParaRPr lang="en-US" altLang="zh-TW" sz="2400" dirty="0">
              <a:ea typeface="PMingLiU" pitchFamily="18" charset="-120"/>
            </a:endParaRP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char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 c = ‘a’; </a:t>
            </a:r>
            <a:r>
              <a:rPr lang="en-US" altLang="zh-TW" b="1" dirty="0">
                <a:solidFill>
                  <a:srgbClr val="006600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//c = 97</a:t>
            </a: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c = c + 1; </a:t>
            </a:r>
            <a:r>
              <a:rPr lang="en-US" altLang="zh-TW" b="1" dirty="0">
                <a:solidFill>
                  <a:srgbClr val="006600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// c= 98</a:t>
            </a:r>
            <a:endParaRPr lang="en-US" altLang="zh-TW" b="1" dirty="0">
              <a:latin typeface="Courier New" pitchFamily="49" charset="0"/>
              <a:ea typeface="PMingLiU" pitchFamily="18" charset="-120"/>
              <a:cs typeface="Courier New" pitchFamily="49" charset="0"/>
            </a:endParaRP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r>
              <a:rPr lang="en-US" altLang="zh-TW" dirty="0" err="1">
                <a:latin typeface="Courier New" pitchFamily="49" charset="0"/>
                <a:ea typeface="PMingLiU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 &lt;&lt; “variable 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c+1</a:t>
            </a:r>
            <a:r>
              <a:rPr lang="en-US" altLang="zh-TW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 has the character ” &lt;&lt; c;</a:t>
            </a: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r>
              <a:rPr lang="en-US" altLang="zh-TW" dirty="0">
                <a:ea typeface="PMingLiU" pitchFamily="18" charset="-120"/>
              </a:rPr>
              <a:t>The output will be: “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c+1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has the character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>
                <a:ea typeface="PMingLiU" pitchFamily="18" charset="-120"/>
              </a:rPr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746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Two’s complement </a:t>
            </a:r>
            <a:r>
              <a:rPr lang="en-US" altLang="zh-TW">
                <a:solidFill>
                  <a:schemeClr val="tx1"/>
                </a:solidFill>
                <a:latin typeface="+mn-lt"/>
                <a:ea typeface="新細明體" charset="-120"/>
              </a:rPr>
              <a:t>[Optional]</a:t>
            </a:r>
            <a:endParaRPr lang="en-US" altLang="zh-TW" dirty="0">
              <a:solidFill>
                <a:schemeClr val="tx1"/>
              </a:solidFill>
              <a:latin typeface="+mn-lt"/>
              <a:ea typeface="新細明體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24000"/>
            <a:ext cx="7931150" cy="4572000"/>
          </a:xfrm>
        </p:spPr>
        <p:txBody>
          <a:bodyPr/>
          <a:lstStyle/>
          <a:p>
            <a:pPr marL="0" indent="0" eaLnBrk="1" hangingPunct="1">
              <a:spcBef>
                <a:spcPts val="575"/>
              </a:spcBef>
              <a:buFont typeface="Wingdings 2" pitchFamily="18" charset="2"/>
              <a:buChar char=""/>
              <a:defRPr/>
            </a:pPr>
            <a:r>
              <a:rPr lang="en-US" altLang="zh-TW" dirty="0">
                <a:ea typeface="PMingLiU" pitchFamily="18" charset="-120"/>
              </a:rPr>
              <a:t> The way that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computers</a:t>
            </a:r>
            <a:r>
              <a:rPr lang="en-US" altLang="zh-TW" dirty="0">
                <a:ea typeface="PMingLiU" pitchFamily="18" charset="-120"/>
              </a:rPr>
              <a:t> represent integers</a:t>
            </a:r>
            <a:endParaRPr lang="en-US" altLang="zh-TW" sz="2400" dirty="0">
              <a:ea typeface="PMingLiU" pitchFamily="18" charset="-120"/>
            </a:endParaRP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For a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positive 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integer, two’s complement is the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same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 as the integer</a:t>
            </a:r>
          </a:p>
          <a:p>
            <a:pPr marL="547688" lvl="1" eaLnBrk="1" hangingPunct="1">
              <a:spcBef>
                <a:spcPts val="375"/>
              </a:spcBef>
              <a:buFont typeface="Wingdings 2" pitchFamily="18" charset="2"/>
              <a:buChar char=""/>
              <a:defRPr/>
            </a:pPr>
            <a:endParaRPr lang="en-US" altLang="zh-TW" dirty="0">
              <a:latin typeface="Courier New" pitchFamily="49" charset="0"/>
              <a:ea typeface="PMingLiU" pitchFamily="18" charset="-120"/>
              <a:cs typeface="Courier New" pitchFamily="49" charset="0"/>
            </a:endParaRPr>
          </a:p>
          <a:p>
            <a:pPr marL="0" lvl="1" indent="0" algn="ctr" eaLnBrk="1" hangingPunct="1">
              <a:spcBef>
                <a:spcPts val="375"/>
              </a:spcBef>
              <a:buNone/>
              <a:defRPr/>
            </a:pPr>
            <a:r>
              <a:rPr lang="en-US" altLang="zh-TW" sz="2000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Decimal number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11 </a:t>
            </a:r>
            <a:r>
              <a:rPr lang="en-US" altLang="zh-TW" sz="2000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in memory</a:t>
            </a:r>
          </a:p>
          <a:p>
            <a:pPr lvl="1" eaLnBrk="1" hangingPunct="1">
              <a:defRPr/>
            </a:pP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For a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negative 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integer, e.g.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-11</a:t>
            </a:r>
          </a:p>
          <a:p>
            <a:pPr lvl="2" eaLnBrk="1" hangingPunct="1">
              <a:defRPr/>
            </a:pP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Reserve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 the sign: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11</a:t>
            </a:r>
          </a:p>
          <a:p>
            <a:pPr marL="593725" lvl="2" indent="0" eaLnBrk="1" hangingPunct="1">
              <a:buNone/>
              <a:defRPr/>
            </a:pPr>
            <a:endParaRPr lang="en-US" altLang="zh-TW" dirty="0">
              <a:latin typeface="Courier New" pitchFamily="49" charset="0"/>
              <a:ea typeface="PMingLiU" pitchFamily="18" charset="-12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Invert the bits (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0 goes to 1, and 1 to 0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)</a:t>
            </a:r>
          </a:p>
          <a:p>
            <a:pPr marL="593725" lvl="2" indent="0" eaLnBrk="1" hangingPunct="1">
              <a:buNone/>
              <a:defRPr/>
            </a:pPr>
            <a:endParaRPr lang="en-US" altLang="zh-TW" b="1" dirty="0">
              <a:solidFill>
                <a:srgbClr val="0000FF"/>
              </a:solidFill>
              <a:latin typeface="Courier New" pitchFamily="49" charset="0"/>
              <a:ea typeface="PMingLiU" pitchFamily="18" charset="-12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  <a:cs typeface="Courier New" pitchFamily="49" charset="0"/>
              </a:rPr>
              <a:t>Add 1 </a:t>
            </a:r>
            <a:r>
              <a:rPr lang="en-US" altLang="zh-TW" b="1" dirty="0">
                <a:latin typeface="Courier New" pitchFamily="49" charset="0"/>
                <a:ea typeface="PMingLiU" pitchFamily="18" charset="-120"/>
                <a:cs typeface="Courier New" pitchFamily="49" charset="0"/>
              </a:rPr>
              <a:t>to the resulting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25</a:t>
            </a:fld>
            <a:endParaRPr lang="en-US" altLang="zh-HK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D64727-886D-412E-87F7-319DFDDC4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58202"/>
              </p:ext>
            </p:extLst>
          </p:nvPr>
        </p:nvGraphicFramePr>
        <p:xfrm>
          <a:off x="1524000" y="2819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59664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219892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18151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0697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58763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27521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253294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94681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70765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22986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23275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3918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04106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319195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645024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5908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41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BC7AAF-738A-410B-B717-7301DD053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44681"/>
              </p:ext>
            </p:extLst>
          </p:nvPr>
        </p:nvGraphicFramePr>
        <p:xfrm>
          <a:off x="1524000" y="43002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59664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219892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18151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0697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58763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27521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253294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94681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70765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22986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23275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3918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04106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319195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645024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5908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41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2063D2-2D46-4825-BCF0-A0C113AE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1703"/>
              </p:ext>
            </p:extLst>
          </p:nvPr>
        </p:nvGraphicFramePr>
        <p:xfrm>
          <a:off x="1524000" y="501269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59664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219892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18151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0697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58763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27521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253294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94681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70765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22986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23275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3918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04106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319195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645024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5908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41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DDE2F4-AC33-40AD-8405-92CB7FCA0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2290"/>
              </p:ext>
            </p:extLst>
          </p:nvPr>
        </p:nvGraphicFramePr>
        <p:xfrm>
          <a:off x="1524000" y="572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59664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219892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18151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0697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58763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27521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253294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94681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70765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22986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23275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39181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04106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319195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645024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5908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325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</a:t>
            </a: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603250" y="1042555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47688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400" dirty="0">
                <a:ea typeface="PMingLiU" panose="02020500000000000000" pitchFamily="18" charset="-120"/>
              </a:rPr>
              <a:t>A string is a </a:t>
            </a:r>
            <a:r>
              <a:rPr lang="en-US" altLang="zh-TW" sz="2400" dirty="0">
                <a:solidFill>
                  <a:srgbClr val="C00000"/>
                </a:solidFill>
                <a:ea typeface="PMingLiU" panose="02020500000000000000" pitchFamily="18" charset="-120"/>
              </a:rPr>
              <a:t>sequence</a:t>
            </a:r>
            <a:r>
              <a:rPr lang="en-US" altLang="zh-TW" sz="2400" dirty="0">
                <a:ea typeface="PMingLiU" panose="02020500000000000000" pitchFamily="18" charset="-120"/>
              </a:rPr>
              <a:t> of characters.</a:t>
            </a: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200" dirty="0">
                <a:ea typeface="PMingLiU" panose="02020500000000000000" pitchFamily="18" charset="-120"/>
              </a:rPr>
              <a:t>A string is treated as an </a:t>
            </a:r>
            <a:r>
              <a:rPr lang="en-US" altLang="zh-TW" sz="2200" i="1" dirty="0">
                <a:solidFill>
                  <a:srgbClr val="FF6600"/>
                </a:solidFill>
                <a:ea typeface="PMingLiU" panose="02020500000000000000" pitchFamily="18" charset="-120"/>
              </a:rPr>
              <a:t>array</a:t>
            </a:r>
            <a:r>
              <a:rPr lang="en-US" altLang="zh-TW" sz="2200" dirty="0">
                <a:ea typeface="PMingLiU" panose="02020500000000000000" pitchFamily="18" charset="-120"/>
              </a:rPr>
              <a:t> of characters. We call it </a:t>
            </a:r>
            <a:r>
              <a:rPr lang="en-US" altLang="zh-TW" sz="2200" dirty="0" err="1">
                <a:solidFill>
                  <a:srgbClr val="FF0000"/>
                </a:solidFill>
                <a:ea typeface="PMingLiU" panose="02020500000000000000" pitchFamily="18" charset="-120"/>
              </a:rPr>
              <a:t>cstring</a:t>
            </a:r>
            <a:r>
              <a:rPr lang="en-US" altLang="zh-TW" sz="2200">
                <a:solidFill>
                  <a:srgbClr val="FF0000"/>
                </a:solidFill>
                <a:ea typeface="PMingLiU" panose="02020500000000000000" pitchFamily="18" charset="-120"/>
              </a:rPr>
              <a:t>. </a:t>
            </a:r>
            <a:endParaRPr lang="en-US" altLang="zh-TW" sz="2200" dirty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400" dirty="0">
                <a:ea typeface="PMingLiU" panose="02020500000000000000" pitchFamily="18" charset="-120"/>
              </a:rPr>
              <a:t>Strings are delimited by </a:t>
            </a:r>
            <a:r>
              <a:rPr lang="en-US" altLang="zh-TW" sz="2400" dirty="0">
                <a:solidFill>
                  <a:srgbClr val="C00000"/>
                </a:solidFill>
                <a:ea typeface="PMingLiU" panose="02020500000000000000" pitchFamily="18" charset="-120"/>
              </a:rPr>
              <a:t>double</a:t>
            </a:r>
            <a:r>
              <a:rPr lang="en-US" altLang="zh-TW" sz="2400" dirty="0">
                <a:ea typeface="PMingLiU" panose="02020500000000000000" pitchFamily="18" charset="-120"/>
              </a:rPr>
              <a:t> quotation marks “”, and the identifier must be followed with </a:t>
            </a:r>
            <a:r>
              <a:rPr lang="en-US" altLang="zh-TW" sz="2400" b="1" dirty="0">
                <a:solidFill>
                  <a:srgbClr val="FF0000"/>
                </a:solidFill>
                <a:ea typeface="PMingLiU" panose="02020500000000000000" pitchFamily="18" charset="-120"/>
              </a:rPr>
              <a:t>[]</a:t>
            </a:r>
            <a:r>
              <a:rPr lang="en-US" altLang="zh-TW" sz="2400" dirty="0">
                <a:ea typeface="PMingLiU" panose="02020500000000000000" pitchFamily="18" charset="-120"/>
              </a:rPr>
              <a:t> or begin with </a:t>
            </a:r>
            <a:r>
              <a:rPr lang="en-US" altLang="zh-TW" sz="2400" b="1" dirty="0">
                <a:solidFill>
                  <a:srgbClr val="FF0000"/>
                </a:solidFill>
                <a:ea typeface="PMingLiU" panose="02020500000000000000" pitchFamily="18" charset="-120"/>
              </a:rPr>
              <a:t>*</a:t>
            </a: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000" b="1" dirty="0">
                <a:solidFill>
                  <a:srgbClr val="3366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lecture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[]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en-US" altLang="en-US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CS2310 Lecture02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 or </a:t>
            </a: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 b="1" dirty="0">
                <a:solidFill>
                  <a:srgbClr val="3366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lecture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en-US" altLang="en-US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CS2310 Lecture02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lecture</a:t>
            </a:r>
            <a:r>
              <a:rPr lang="it-IT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[]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 vs.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lecture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 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‘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‘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TW" sz="2400" dirty="0"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400" dirty="0">
                <a:ea typeface="PMingLiU" panose="02020500000000000000" pitchFamily="18" charset="-120"/>
                <a:cs typeface="Courier New" panose="02070309020205020404" pitchFamily="49" charset="0"/>
              </a:rPr>
              <a:t>How to display: “hello”</a:t>
            </a:r>
            <a:endParaRPr lang="en-US" altLang="zh-TW" sz="2400" b="1" dirty="0">
              <a:solidFill>
                <a:srgbClr val="FF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anose="02020500000000000000" pitchFamily="18" charset="-120"/>
                <a:cs typeface="Courier New" panose="02070309020205020404" pitchFamily="49" charset="0"/>
              </a:rPr>
              <a:t>Remember escape sequences?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altLang="en-US" sz="2000" b="1" dirty="0">
                <a:solidFill>
                  <a:srgbClr val="C41A1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"\"hello\""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b="1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366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69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  <a:ea typeface="新細明體" charset="-120"/>
              </a:rPr>
              <a:t>Floating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PMingLiU" pitchFamily="18" charset="-120"/>
              </a:rPr>
              <a:t>Represent real numbers using the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floating point representation</a:t>
            </a:r>
            <a:r>
              <a:rPr lang="en-US" altLang="zh-TW" sz="2400" dirty="0">
                <a:ea typeface="PMingLiU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height;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weight = 120.82;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double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float </a:t>
            </a:r>
            <a:r>
              <a:rPr lang="en-US" altLang="zh-TW" sz="2400" dirty="0">
                <a:ea typeface="PMingLiU" pitchFamily="18" charset="-120"/>
              </a:rPr>
              <a:t>uses less memory (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4 bytes</a:t>
            </a:r>
            <a:r>
              <a:rPr lang="en-US" altLang="zh-TW" sz="2400" dirty="0">
                <a:ea typeface="PMingLiU" pitchFamily="18" charset="-120"/>
              </a:rPr>
              <a:t>), but is less accurate (7 digits after decimal point); 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double</a:t>
            </a:r>
            <a:r>
              <a:rPr lang="en-US" altLang="zh-TW" sz="2400" dirty="0">
                <a:ea typeface="PMingLiU" pitchFamily="18" charset="-120"/>
              </a:rPr>
              <a:t> uses more memory (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8 bytes</a:t>
            </a:r>
            <a:r>
              <a:rPr lang="en-US" altLang="zh-TW" sz="2400" dirty="0">
                <a:ea typeface="PMingLiU" pitchFamily="18" charset="-120"/>
              </a:rPr>
              <a:t>) but more accurate (15 digits after decimal point)</a:t>
            </a:r>
            <a:endParaRPr lang="en-US" altLang="zh-TW" sz="28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PMingLiU" pitchFamily="18" charset="-120"/>
              </a:rPr>
              <a:t>We use 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double </a:t>
            </a:r>
            <a:r>
              <a:rPr lang="en-US" altLang="zh-TW" sz="2400" dirty="0">
                <a:ea typeface="PMingLiU" pitchFamily="18" charset="-120"/>
              </a:rPr>
              <a:t>most of the time. It’s also the 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default</a:t>
            </a:r>
            <a:r>
              <a:rPr lang="en-US" altLang="zh-TW" sz="2400" dirty="0">
                <a:ea typeface="PMingLiU" pitchFamily="18" charset="-120"/>
              </a:rPr>
              <a:t> type for floating numbers in C++.</a:t>
            </a:r>
          </a:p>
          <a:p>
            <a:pPr marL="34290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PMingLiU" pitchFamily="18" charset="-120"/>
              </a:rPr>
              <a:t>Exponent representation is also acceptable, e.g., </a:t>
            </a:r>
            <a:r>
              <a:rPr lang="en-US" altLang="zh-TW" sz="2400" b="1" dirty="0">
                <a:solidFill>
                  <a:srgbClr val="00B050"/>
                </a:solidFill>
                <a:ea typeface="PMingLiU" pitchFamily="18" charset="-120"/>
              </a:rPr>
              <a:t>1.23</a:t>
            </a:r>
            <a:r>
              <a:rPr lang="en-US" altLang="zh-TW" sz="2400" b="1" dirty="0">
                <a:solidFill>
                  <a:srgbClr val="7030A0"/>
                </a:solidFill>
                <a:ea typeface="PMingLiU" pitchFamily="18" charset="-120"/>
              </a:rPr>
              <a:t>e</a:t>
            </a:r>
            <a:r>
              <a:rPr lang="en-US" altLang="zh-TW" sz="2400" b="1" dirty="0">
                <a:solidFill>
                  <a:srgbClr val="0070C0"/>
                </a:solidFill>
                <a:ea typeface="PMingLiU" pitchFamily="18" charset="-120"/>
              </a:rPr>
              <a:t>2</a:t>
            </a:r>
            <a:r>
              <a:rPr lang="en-US" altLang="zh-TW" sz="2400" b="1" dirty="0">
                <a:ea typeface="PMingLiU" pitchFamily="18" charset="-120"/>
              </a:rPr>
              <a:t> (</a:t>
            </a:r>
            <a:r>
              <a:rPr lang="en-US" altLang="zh-TW" sz="2400" dirty="0">
                <a:ea typeface="PMingLiU" pitchFamily="18" charset="-120"/>
              </a:rPr>
              <a:t>which is </a:t>
            </a:r>
            <a:r>
              <a:rPr lang="en-US" altLang="zh-TW" sz="2400" b="1" dirty="0">
                <a:solidFill>
                  <a:srgbClr val="00B050"/>
                </a:solidFill>
                <a:ea typeface="PMingLiU" pitchFamily="18" charset="-120"/>
              </a:rPr>
              <a:t>1.23 </a:t>
            </a:r>
            <a:r>
              <a:rPr lang="en-US" altLang="zh-TW" sz="2400" b="1" dirty="0">
                <a:ea typeface="PMingLiU" pitchFamily="18" charset="-120"/>
              </a:rPr>
              <a:t>x </a:t>
            </a:r>
            <a:r>
              <a:rPr lang="en-US" altLang="zh-TW" sz="2400" b="1" dirty="0">
                <a:solidFill>
                  <a:srgbClr val="7030A0"/>
                </a:solidFill>
                <a:ea typeface="PMingLiU" pitchFamily="18" charset="-120"/>
              </a:rPr>
              <a:t>10</a:t>
            </a:r>
            <a:r>
              <a:rPr lang="en-US" altLang="zh-TW" sz="2400" b="1" baseline="30000" dirty="0">
                <a:solidFill>
                  <a:srgbClr val="00B0F0"/>
                </a:solidFill>
                <a:ea typeface="PMingLiU" pitchFamily="18" charset="-120"/>
              </a:rPr>
              <a:t>2</a:t>
            </a:r>
            <a:r>
              <a:rPr lang="en-US" altLang="zh-TW" sz="2400" b="1" dirty="0">
                <a:ea typeface="PMingLiU" pitchFamily="18" charset="-120"/>
              </a:rPr>
              <a:t>)</a:t>
            </a:r>
            <a:r>
              <a:rPr lang="en-US" altLang="zh-TW" sz="2400" dirty="0">
                <a:ea typeface="PMingLiU" pitchFamily="18" charset="-120"/>
              </a:rPr>
              <a:t> and </a:t>
            </a:r>
            <a:r>
              <a:rPr lang="en-US" altLang="zh-TW" sz="2400" b="1" dirty="0">
                <a:solidFill>
                  <a:srgbClr val="00B050"/>
                </a:solidFill>
                <a:ea typeface="PMingLiU" pitchFamily="18" charset="-120"/>
              </a:rPr>
              <a:t>3.367</a:t>
            </a:r>
            <a:r>
              <a:rPr lang="en-US" altLang="zh-TW" sz="2400" b="1" dirty="0">
                <a:solidFill>
                  <a:srgbClr val="7030A0"/>
                </a:solidFill>
                <a:ea typeface="PMingLiU" pitchFamily="18" charset="-120"/>
              </a:rPr>
              <a:t>e</a:t>
            </a:r>
            <a:r>
              <a:rPr lang="en-US" altLang="zh-TW" sz="2400" b="1" dirty="0">
                <a:solidFill>
                  <a:srgbClr val="00B0F0"/>
                </a:solidFill>
                <a:ea typeface="PMingLiU" pitchFamily="18" charset="-120"/>
              </a:rPr>
              <a:t>-4</a:t>
            </a:r>
            <a:r>
              <a:rPr lang="en-US" altLang="zh-TW" sz="2400" b="1" dirty="0">
                <a:ea typeface="PMingLiU" pitchFamily="18" charset="-120"/>
              </a:rPr>
              <a:t> (</a:t>
            </a:r>
            <a:r>
              <a:rPr lang="en-US" altLang="zh-TW" sz="2400" dirty="0">
                <a:ea typeface="PMingLiU" pitchFamily="18" charset="-120"/>
              </a:rPr>
              <a:t>which is </a:t>
            </a:r>
            <a:r>
              <a:rPr lang="en-US" altLang="zh-TW" sz="2400" b="1" dirty="0">
                <a:solidFill>
                  <a:srgbClr val="00B050"/>
                </a:solidFill>
                <a:ea typeface="PMingLiU" pitchFamily="18" charset="-120"/>
              </a:rPr>
              <a:t>3.367</a:t>
            </a:r>
            <a:r>
              <a:rPr lang="en-US" altLang="zh-TW" sz="2400" b="1" dirty="0">
                <a:ea typeface="PMingLiU" pitchFamily="18" charset="-120"/>
              </a:rPr>
              <a:t> x </a:t>
            </a:r>
            <a:r>
              <a:rPr lang="en-US" altLang="zh-TW" sz="2400" b="1" dirty="0">
                <a:solidFill>
                  <a:srgbClr val="7030A0"/>
                </a:solidFill>
                <a:ea typeface="PMingLiU" pitchFamily="18" charset="-120"/>
              </a:rPr>
              <a:t>10</a:t>
            </a:r>
            <a:r>
              <a:rPr lang="en-US" altLang="zh-TW" sz="2400" b="1" baseline="30000" dirty="0">
                <a:solidFill>
                  <a:srgbClr val="00B0F0"/>
                </a:solidFill>
                <a:ea typeface="PMingLiU" pitchFamily="18" charset="-120"/>
              </a:rPr>
              <a:t>-4</a:t>
            </a:r>
            <a:r>
              <a:rPr lang="en-US" altLang="zh-TW" sz="2400" b="1" dirty="0">
                <a:ea typeface="PMingLiU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weight = 1.23e2;</a:t>
            </a:r>
            <a:r>
              <a:rPr lang="en-US" altLang="zh-TW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//double weight = 123.0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871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  <a:ea typeface="新細明體" charset="-120"/>
              </a:rPr>
              <a:t>The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新細明體" charset="-120"/>
              </a:rPr>
              <a:t>sizeof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dirty="0">
                <a:latin typeface="+mn-lt"/>
                <a:ea typeface="新細明體" charset="-120"/>
              </a:rPr>
              <a:t>operator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sizeof</a:t>
            </a: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can be used to find the </a:t>
            </a:r>
            <a:r>
              <a:rPr lang="en-US" altLang="zh-TW" i="1" dirty="0">
                <a:solidFill>
                  <a:srgbClr val="7030A0"/>
                </a:solidFill>
                <a:ea typeface="PMingLiU" panose="02020500000000000000" pitchFamily="18" charset="-120"/>
              </a:rPr>
              <a:t>number of bytes</a:t>
            </a:r>
            <a:r>
              <a:rPr lang="en-US" altLang="zh-TW" i="1" dirty="0">
                <a:ea typeface="PMingLiU" panose="02020500000000000000" pitchFamily="18" charset="-120"/>
              </a:rPr>
              <a:t> needed to store an object</a:t>
            </a:r>
            <a:r>
              <a:rPr lang="en-US" altLang="zh-TW" dirty="0">
                <a:ea typeface="PMingLiU" panose="02020500000000000000" pitchFamily="18" charset="-120"/>
              </a:rPr>
              <a:t> (which can be a </a:t>
            </a:r>
            <a:r>
              <a:rPr lang="en-US" altLang="zh-TW" b="1" dirty="0">
                <a:ea typeface="PMingLiU" panose="02020500000000000000" pitchFamily="18" charset="-120"/>
              </a:rPr>
              <a:t>variable</a:t>
            </a:r>
            <a:r>
              <a:rPr lang="en-US" altLang="zh-TW" dirty="0">
                <a:ea typeface="PMingLiU" panose="02020500000000000000" pitchFamily="18" charset="-120"/>
              </a:rPr>
              <a:t> or a </a:t>
            </a:r>
            <a:r>
              <a:rPr lang="en-US" altLang="zh-TW" b="1" dirty="0">
                <a:solidFill>
                  <a:srgbClr val="0000FF"/>
                </a:solidFill>
                <a:ea typeface="PMingLiU" panose="02020500000000000000" pitchFamily="18" charset="-120"/>
              </a:rPr>
              <a:t>data type</a:t>
            </a:r>
            <a:r>
              <a:rPr lang="en-US" altLang="zh-TW" dirty="0">
                <a:ea typeface="PMingLiU" panose="02020500000000000000" pitchFamily="18" charset="-120"/>
              </a:rPr>
              <a:t>); </a:t>
            </a:r>
          </a:p>
          <a:p>
            <a:pPr eaLnBrk="1" hangingPunct="1"/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Its result is typically returned as an unsigned integer, e.g.,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length1, length2;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length1 =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&lt;&lt;length1&lt;&lt;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//same as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length1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(length1)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 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length1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(length2)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length2 =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(x);/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/same as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&lt;&lt;length2&lt;&lt;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63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  <a:ea typeface="新細明體" charset="-120"/>
              </a:rPr>
              <a:t>Data type conversion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65811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PMingLiU" panose="02020500000000000000" pitchFamily="18" charset="-120"/>
              </a:rPr>
              <a:t>Arithmetic conversions occur if necessary for the operands of a </a:t>
            </a:r>
            <a:r>
              <a:rPr lang="en-US" altLang="zh-TW" sz="2400" b="1" dirty="0">
                <a:ea typeface="PMingLiU" panose="02020500000000000000" pitchFamily="18" charset="-120"/>
              </a:rPr>
              <a:t>binary operator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PMingLiU" panose="02020500000000000000" pitchFamily="18" charset="-120"/>
              </a:rPr>
              <a:t>A </a:t>
            </a: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char</a:t>
            </a:r>
            <a:r>
              <a:rPr lang="en-US" altLang="zh-TW" sz="2400" dirty="0">
                <a:ea typeface="PMingLiU" panose="02020500000000000000" pitchFamily="18" charset="-120"/>
              </a:rPr>
              <a:t> can be used in any expression where an </a:t>
            </a:r>
            <a:r>
              <a:rPr lang="en-US" altLang="zh-TW" sz="2400" dirty="0" err="1">
                <a:solidFill>
                  <a:srgbClr val="0000FF"/>
                </a:solidFill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ea typeface="PMingLiU" panose="02020500000000000000" pitchFamily="18" charset="-120"/>
              </a:rPr>
              <a:t>may be used, e.g., ‘a’ + 1 is equal to 97 + 1</a:t>
            </a:r>
          </a:p>
          <a:p>
            <a:pPr eaLnBrk="1" hangingPunct="1"/>
            <a:endParaRPr lang="en-US" altLang="zh-TW" sz="2400" dirty="0">
              <a:ea typeface="PMingLiU" panose="02020500000000000000" pitchFamily="18" charset="-12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438400" y="4191000"/>
            <a:ext cx="5307012" cy="2209800"/>
            <a:chOff x="49804" y="2281039"/>
            <a:chExt cx="8866187" cy="3695700"/>
          </a:xfrm>
        </p:grpSpPr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4" y="2281039"/>
              <a:ext cx="8866187" cy="369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725705" y="2504055"/>
              <a:ext cx="2726426" cy="1991218"/>
            </a:xfrm>
            <a:custGeom>
              <a:avLst/>
              <a:gdLst>
                <a:gd name="T0" fmla="*/ 755533 w 2723549"/>
                <a:gd name="T1" fmla="*/ 1991218 h 1992337"/>
                <a:gd name="T2" fmla="*/ 315768 w 2723549"/>
                <a:gd name="T3" fmla="*/ 398243 h 1992337"/>
                <a:gd name="T4" fmla="*/ 2726425 w 2723549"/>
                <a:gd name="T5" fmla="*/ 561516 h 1992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3549" h="1992337">
                  <a:moveTo>
                    <a:pt x="754736" y="1992337"/>
                  </a:moveTo>
                  <a:cubicBezTo>
                    <a:pt x="148768" y="1426804"/>
                    <a:pt x="0" y="649585"/>
                    <a:pt x="315435" y="398467"/>
                  </a:cubicBezTo>
                  <a:cubicBezTo>
                    <a:pt x="605968" y="0"/>
                    <a:pt x="2723549" y="561832"/>
                    <a:pt x="2723549" y="561832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71536" y="2376617"/>
              <a:ext cx="2018297" cy="61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b="1" dirty="0">
                  <a:solidFill>
                    <a:srgbClr val="FF6600"/>
                  </a:solidFill>
                  <a:latin typeface="+mn-lt"/>
                  <a:ea typeface="新細明體" pitchFamily="-112" charset="-120"/>
                  <a:cs typeface="新細明體" pitchFamily="-112" charset="-120"/>
                </a:rPr>
                <a:t>promotion</a:t>
              </a: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8751338">
              <a:off x="5754610" y="3844809"/>
              <a:ext cx="2890860" cy="1144286"/>
            </a:xfrm>
            <a:custGeom>
              <a:avLst/>
              <a:gdLst>
                <a:gd name="T0" fmla="*/ 606061 w 2890417"/>
                <a:gd name="T1" fmla="*/ 1144286 h 1145219"/>
                <a:gd name="T2" fmla="*/ 835543 w 2890417"/>
                <a:gd name="T3" fmla="*/ 13914 h 1145219"/>
                <a:gd name="T4" fmla="*/ 2890859 w 2890417"/>
                <a:gd name="T5" fmla="*/ 1033844 h 1145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0417" h="1145219">
                  <a:moveTo>
                    <a:pt x="605968" y="1145219"/>
                  </a:moveTo>
                  <a:cubicBezTo>
                    <a:pt x="0" y="579686"/>
                    <a:pt x="404461" y="25941"/>
                    <a:pt x="835415" y="13925"/>
                  </a:cubicBezTo>
                  <a:cubicBezTo>
                    <a:pt x="1391276" y="0"/>
                    <a:pt x="2890417" y="1034687"/>
                    <a:pt x="2890417" y="1034687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09085" y="4800594"/>
              <a:ext cx="1906906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b="1" dirty="0">
                  <a:solidFill>
                    <a:srgbClr val="FF6600"/>
                  </a:solidFill>
                  <a:latin typeface="+mn-lt"/>
                  <a:ea typeface="新細明體" pitchFamily="-112" charset="-120"/>
                  <a:cs typeface="新細明體" pitchFamily="-112" charset="-120"/>
                </a:rPr>
                <a:t>demotion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29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993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PMingLiU" panose="02020500000000000000" pitchFamily="18" charset="-120"/>
              </a:rPr>
              <a:t>A general C++ program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HK" sz="24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altLang="zh-HK" sz="2400">
                <a:solidFill>
                  <a:srgbClr val="0066FF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HK" sz="2400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&lt;</a:t>
            </a:r>
            <a:r>
              <a:rPr lang="en-US" altLang="zh-HK" sz="2400" dirty="0" err="1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iostream</a:t>
            </a:r>
            <a:r>
              <a:rPr lang="en-US" altLang="zh-HK" sz="2400" dirty="0">
                <a:solidFill>
                  <a:srgbClr val="C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HK" sz="24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using namespace</a:t>
            </a:r>
            <a:r>
              <a:rPr lang="en-US" altLang="zh-HK" sz="2400" dirty="0">
                <a:solidFill>
                  <a:srgbClr val="0066FF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HK" sz="24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std</a:t>
            </a:r>
            <a:r>
              <a:rPr lang="en-US" altLang="zh-HK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HK" sz="2400" dirty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altLang="zh-HK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 main() 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HK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{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HK" sz="2400" i="1" dirty="0">
                <a:solidFill>
                  <a:srgbClr val="7F7F7F"/>
                </a:solidFill>
                <a:ea typeface="PMingLiU" panose="02020500000000000000" pitchFamily="18" charset="-120"/>
              </a:rPr>
              <a:t>	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HK" sz="2400" i="1" dirty="0">
              <a:solidFill>
                <a:srgbClr val="7F7F7F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HK" sz="2400" i="1" dirty="0">
              <a:solidFill>
                <a:srgbClr val="7F7F7F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HK" sz="2400" i="1" dirty="0">
              <a:solidFill>
                <a:srgbClr val="7F7F7F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HK" sz="2400" i="1" dirty="0">
              <a:solidFill>
                <a:srgbClr val="7F7F7F"/>
              </a:solidFill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HK" sz="2400" dirty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}</a:t>
            </a:r>
          </a:p>
        </p:txBody>
      </p:sp>
      <p:sp>
        <p:nvSpPr>
          <p:cNvPr id="7" name="TextBox 28"/>
          <p:cNvSpPr txBox="1"/>
          <p:nvPr/>
        </p:nvSpPr>
        <p:spPr>
          <a:xfrm>
            <a:off x="1447800" y="3859649"/>
            <a:ext cx="5638800" cy="1231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itchFamily="49" charset="0"/>
              </a:rPr>
              <a:t>/* Place your code here! */</a:t>
            </a:r>
          </a:p>
          <a:p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530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Data type conversion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906963"/>
          </a:xfrm>
        </p:spPr>
        <p:txBody>
          <a:bodyPr/>
          <a:lstStyle/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Implicit </a:t>
            </a:r>
            <a:r>
              <a:rPr lang="en-US" altLang="en-US" sz="2400" dirty="0"/>
              <a:t>type conversion</a:t>
            </a:r>
          </a:p>
          <a:p>
            <a:pPr lvl="1" eaLnBrk="1" hangingPunct="1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Binary expressions (e.g.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x + y</a:t>
            </a:r>
            <a:r>
              <a:rPr lang="en-US" altLang="en-US" sz="2000" dirty="0"/>
              <a:t>): </a:t>
            </a:r>
            <a:r>
              <a:rPr lang="en-US" altLang="en-US" sz="2000" dirty="0">
                <a:solidFill>
                  <a:srgbClr val="7030A0"/>
                </a:solidFill>
              </a:rPr>
              <a:t>lower-ranked</a:t>
            </a:r>
            <a:r>
              <a:rPr lang="en-US" altLang="en-US" sz="2000" dirty="0"/>
              <a:t> operand is </a:t>
            </a:r>
            <a:r>
              <a:rPr lang="en-US" altLang="en-US" sz="2000" dirty="0">
                <a:solidFill>
                  <a:srgbClr val="FF0000"/>
                </a:solidFill>
              </a:rPr>
              <a:t>promoted</a:t>
            </a:r>
            <a:r>
              <a:rPr lang="en-US" altLang="en-US" sz="2000" dirty="0"/>
              <a:t> to </a:t>
            </a:r>
            <a:r>
              <a:rPr lang="en-US" altLang="en-US" sz="2000" dirty="0">
                <a:solidFill>
                  <a:srgbClr val="7030A0"/>
                </a:solidFill>
              </a:rPr>
              <a:t>higher-ranked</a:t>
            </a:r>
            <a:r>
              <a:rPr lang="en-US" altLang="en-US" sz="2000" dirty="0"/>
              <a:t> operand. </a:t>
            </a:r>
            <a:r>
              <a:rPr lang="en-US" altLang="en-US" sz="2000" dirty="0">
                <a:solidFill>
                  <a:srgbClr val="006600"/>
                </a:solidFill>
              </a:rPr>
              <a:t>//</a:t>
            </a:r>
            <a:r>
              <a:rPr lang="en-US" altLang="en-US" sz="2000" dirty="0" err="1">
                <a:solidFill>
                  <a:srgbClr val="0000FF"/>
                </a:solidFill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6600"/>
                </a:solidFill>
              </a:rPr>
              <a:t>x = 1; </a:t>
            </a:r>
            <a:r>
              <a:rPr lang="en-US" altLang="en-US" sz="2000" dirty="0">
                <a:solidFill>
                  <a:srgbClr val="0000FF"/>
                </a:solidFill>
              </a:rPr>
              <a:t>double</a:t>
            </a:r>
            <a:r>
              <a:rPr lang="en-US" altLang="en-US" sz="2000" dirty="0">
                <a:solidFill>
                  <a:srgbClr val="006600"/>
                </a:solidFill>
              </a:rPr>
              <a:t> y = 2.2;</a:t>
            </a:r>
          </a:p>
          <a:p>
            <a:pPr lvl="1" eaLnBrk="1" hangingPunct="1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Assignment (e.g.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x = y</a:t>
            </a:r>
            <a:r>
              <a:rPr lang="en-US" altLang="en-US" sz="2000" dirty="0"/>
              <a:t>): right operand is </a:t>
            </a:r>
            <a:r>
              <a:rPr lang="en-US" altLang="en-US" sz="2000" dirty="0">
                <a:solidFill>
                  <a:srgbClr val="FF0000"/>
                </a:solidFill>
              </a:rPr>
              <a:t>promoted/demoted</a:t>
            </a:r>
            <a:r>
              <a:rPr lang="en-US" altLang="en-US" sz="2000" dirty="0"/>
              <a:t> to match the variable type on the left, e.g., </a:t>
            </a:r>
            <a:r>
              <a:rPr lang="en-US" altLang="en-US" sz="2000" dirty="0" err="1">
                <a:solidFill>
                  <a:srgbClr val="0000FF"/>
                </a:solidFill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/>
              <a:t>x</a:t>
            </a:r>
            <a:r>
              <a:rPr lang="en-US" altLang="en-US" sz="2000" dirty="0"/>
              <a:t>=1.8; </a:t>
            </a:r>
            <a:r>
              <a:rPr lang="en-US" altLang="en-US" sz="2000" dirty="0">
                <a:solidFill>
                  <a:srgbClr val="006600"/>
                </a:solidFill>
              </a:rPr>
              <a:t>//x will be integer 1.</a:t>
            </a:r>
            <a:r>
              <a:rPr lang="en-US" altLang="en-US" sz="2000" dirty="0">
                <a:solidFill>
                  <a:srgbClr val="00B050"/>
                </a:solidFill>
              </a:rPr>
              <a:t> </a:t>
            </a:r>
          </a:p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Explicit </a:t>
            </a:r>
            <a:r>
              <a:rPr lang="en-US" altLang="en-US" sz="2400" dirty="0"/>
              <a:t>type conversion (</a:t>
            </a:r>
            <a:r>
              <a:rPr lang="en-US" altLang="en-US" sz="2400" dirty="0">
                <a:solidFill>
                  <a:srgbClr val="FF0000"/>
                </a:solidFill>
              </a:rPr>
              <a:t>type-casting</a:t>
            </a:r>
            <a:r>
              <a:rPr lang="en-US" altLang="en-US" sz="2400" dirty="0"/>
              <a:t>)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cs typeface="Courier New" pitchFamily="49" charset="0"/>
              </a:rPr>
              <a:t>Example:  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(double)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Demoted values might </a:t>
            </a:r>
            <a:r>
              <a:rPr lang="en-US" altLang="en-US" sz="2000" dirty="0">
                <a:solidFill>
                  <a:srgbClr val="0000FF"/>
                </a:solidFill>
              </a:rPr>
              <a:t>change </a:t>
            </a:r>
            <a:r>
              <a:rPr lang="en-US" altLang="en-US" sz="2000" dirty="0"/>
              <a:t>or become </a:t>
            </a:r>
            <a:r>
              <a:rPr lang="en-US" altLang="en-US" sz="2000" dirty="0">
                <a:solidFill>
                  <a:srgbClr val="FF0000"/>
                </a:solidFill>
              </a:rPr>
              <a:t>invalid</a:t>
            </a:r>
            <a:r>
              <a:rPr lang="en-US" altLang="en-US" sz="2000" dirty="0"/>
              <a:t>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 E.g.,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b=(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)(2147483647.0*3);</a:t>
            </a:r>
            <a:r>
              <a:rPr lang="en-US" sz="2000" dirty="0">
                <a:solidFill>
                  <a:srgbClr val="006600"/>
                </a:solidFill>
              </a:rPr>
              <a:t>//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(2</a:t>
            </a:r>
            <a:r>
              <a:rPr lang="en-US" altLang="zh-TW" sz="2000" baseline="30000" dirty="0">
                <a:solidFill>
                  <a:srgbClr val="006600"/>
                </a:solidFill>
                <a:ea typeface="PMingLiU" pitchFamily="18" charset="-120"/>
              </a:rPr>
              <a:t>31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 -1)*3</a:t>
            </a:r>
            <a:endParaRPr lang="en-US" altLang="zh-TW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 typeface="Arial" charset="0"/>
              <a:buChar char="–"/>
              <a:defRPr/>
            </a:pPr>
            <a:endParaRPr lang="en-US" altLang="en-US" sz="2800" dirty="0"/>
          </a:p>
          <a:p>
            <a:pPr lvl="3" eaLnBrk="1" hangingPunct="1">
              <a:buFont typeface="Arial" charset="0"/>
              <a:buChar char="–"/>
              <a:defRPr/>
            </a:pPr>
            <a:endParaRPr lang="en-US" altLang="en-US" sz="2800" dirty="0"/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2438400" y="4191000"/>
            <a:ext cx="5307012" cy="2209800"/>
            <a:chOff x="49804" y="2281039"/>
            <a:chExt cx="8866187" cy="3695700"/>
          </a:xfrm>
        </p:grpSpPr>
        <p:pic>
          <p:nvPicPr>
            <p:cNvPr id="20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4" y="2281039"/>
              <a:ext cx="8866187" cy="369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725705" y="2504055"/>
              <a:ext cx="2726426" cy="1991218"/>
            </a:xfrm>
            <a:custGeom>
              <a:avLst/>
              <a:gdLst>
                <a:gd name="T0" fmla="*/ 755533 w 2723549"/>
                <a:gd name="T1" fmla="*/ 1991218 h 1992337"/>
                <a:gd name="T2" fmla="*/ 315768 w 2723549"/>
                <a:gd name="T3" fmla="*/ 398243 h 1992337"/>
                <a:gd name="T4" fmla="*/ 2726425 w 2723549"/>
                <a:gd name="T5" fmla="*/ 561516 h 1992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3549" h="1992337">
                  <a:moveTo>
                    <a:pt x="754736" y="1992337"/>
                  </a:moveTo>
                  <a:cubicBezTo>
                    <a:pt x="148768" y="1426804"/>
                    <a:pt x="0" y="649585"/>
                    <a:pt x="315435" y="398467"/>
                  </a:cubicBezTo>
                  <a:cubicBezTo>
                    <a:pt x="605968" y="0"/>
                    <a:pt x="2723549" y="561832"/>
                    <a:pt x="2723549" y="561832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171536" y="2376617"/>
              <a:ext cx="2018297" cy="61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b="1" dirty="0">
                  <a:solidFill>
                    <a:srgbClr val="FF6600"/>
                  </a:solidFill>
                  <a:latin typeface="+mn-lt"/>
                  <a:ea typeface="新細明體" pitchFamily="-112" charset="-120"/>
                  <a:cs typeface="新細明體" pitchFamily="-112" charset="-120"/>
                </a:rPr>
                <a:t>promotion</a:t>
              </a: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8751338">
              <a:off x="5754610" y="3844809"/>
              <a:ext cx="2890860" cy="1144286"/>
            </a:xfrm>
            <a:custGeom>
              <a:avLst/>
              <a:gdLst>
                <a:gd name="T0" fmla="*/ 606061 w 2890417"/>
                <a:gd name="T1" fmla="*/ 1144286 h 1145219"/>
                <a:gd name="T2" fmla="*/ 835543 w 2890417"/>
                <a:gd name="T3" fmla="*/ 13914 h 1145219"/>
                <a:gd name="T4" fmla="*/ 2890859 w 2890417"/>
                <a:gd name="T5" fmla="*/ 1033844 h 1145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0417" h="1145219">
                  <a:moveTo>
                    <a:pt x="605968" y="1145219"/>
                  </a:moveTo>
                  <a:cubicBezTo>
                    <a:pt x="0" y="579686"/>
                    <a:pt x="404461" y="25941"/>
                    <a:pt x="835415" y="13925"/>
                  </a:cubicBezTo>
                  <a:cubicBezTo>
                    <a:pt x="1391276" y="0"/>
                    <a:pt x="2890417" y="1034687"/>
                    <a:pt x="2890417" y="1034687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009085" y="4800594"/>
              <a:ext cx="1906906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b="1" dirty="0">
                  <a:solidFill>
                    <a:srgbClr val="FF6600"/>
                  </a:solidFill>
                  <a:latin typeface="+mn-lt"/>
                  <a:ea typeface="新細明體" pitchFamily="-112" charset="-120"/>
                  <a:cs typeface="新細明體" pitchFamily="-112" charset="-120"/>
                </a:rPr>
                <a:t>demotion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  <a:ea typeface="新細明體" charset="-120"/>
              </a:rPr>
              <a:t>Constants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Everything we covered before for variables can be applied to constants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type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name</a:t>
            </a:r>
            <a:r>
              <a:rPr lang="en-US" altLang="zh-TW" dirty="0">
                <a:ea typeface="PMingLiU" panose="02020500000000000000" pitchFamily="18" charset="-120"/>
              </a:rPr>
              <a:t>,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scope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Declaration format:</a:t>
            </a:r>
          </a:p>
          <a:p>
            <a:pPr lvl="1" eaLnBrk="1" hangingPunct="1"/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data_type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variable/</a:t>
            </a:r>
            <a:r>
              <a:rPr lang="en-US" altLang="zh-TW" dirty="0" err="1">
                <a:solidFill>
                  <a:srgbClr val="FF6600"/>
                </a:solidFill>
                <a:ea typeface="PMingLiU" panose="02020500000000000000" pitchFamily="18" charset="-120"/>
              </a:rPr>
              <a:t>constant_identifier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=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 value;</a:t>
            </a:r>
          </a:p>
          <a:p>
            <a:pPr lvl="1" eaLnBrk="1" hangingPunct="1"/>
            <a:r>
              <a:rPr lang="en-US" altLang="zh-TW" dirty="0" err="1">
                <a:solidFill>
                  <a:srgbClr val="FF0000"/>
                </a:solidFill>
                <a:ea typeface="PMingLiU" panose="02020500000000000000" pitchFamily="18" charset="-120"/>
              </a:rPr>
              <a:t>const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PMingLiU" panose="02020500000000000000" pitchFamily="18" charset="-120"/>
              </a:rPr>
              <a:t>data_type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variable/</a:t>
            </a:r>
            <a:r>
              <a:rPr lang="en-US" altLang="zh-TW" dirty="0" err="1">
                <a:solidFill>
                  <a:srgbClr val="FF6600"/>
                </a:solidFill>
                <a:ea typeface="PMingLiU" panose="02020500000000000000" pitchFamily="18" charset="-120"/>
              </a:rPr>
              <a:t>constant_identifier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=</a:t>
            </a:r>
            <a:r>
              <a:rPr lang="en-US" altLang="zh-TW" dirty="0">
                <a:solidFill>
                  <a:srgbClr val="FF6600"/>
                </a:solidFill>
                <a:ea typeface="PMingLiU" panose="02020500000000000000" pitchFamily="18" charset="-120"/>
              </a:rPr>
              <a:t> value;</a:t>
            </a:r>
          </a:p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Examples:</a:t>
            </a:r>
          </a:p>
          <a:p>
            <a:pPr lvl="1" eaLnBrk="1" hangingPunct="1"/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altLang="zh-TW" sz="2000" b="1" dirty="0">
                <a:solidFill>
                  <a:srgbClr val="FF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3.14159;</a:t>
            </a:r>
          </a:p>
          <a:p>
            <a:pPr lvl="1" eaLnBrk="1" hangingPunct="1"/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255;</a:t>
            </a:r>
          </a:p>
          <a:p>
            <a:pPr lvl="1" eaLnBrk="1" hangingPunct="1"/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 = ‘D’;</a:t>
            </a:r>
          </a:p>
          <a:p>
            <a:pPr lvl="1" eaLnBrk="1" hangingPunct="1"/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altLang="zh-TW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”Andy Lau”;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042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8001000" cy="15240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6000" dirty="0"/>
              <a:t>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01976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Variable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Scope</a:t>
            </a:r>
            <a:r>
              <a:rPr lang="en-US" altLang="zh-TW" dirty="0">
                <a:ea typeface="PMingLiU" panose="02020500000000000000" pitchFamily="18" charset="-120"/>
              </a:rPr>
              <a:t> – Local vs. Global</a:t>
            </a:r>
            <a:endParaRPr lang="zh-TW" altLang="en-US" dirty="0">
              <a:ea typeface="PMingLiU" panose="02020500000000000000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Scope of a variable refers to the </a:t>
            </a:r>
            <a:r>
              <a:rPr lang="en-US" altLang="zh-TW" b="1" dirty="0">
                <a:ea typeface="PMingLiU" panose="02020500000000000000" pitchFamily="18" charset="-120"/>
              </a:rPr>
              <a:t>accessibility/visibility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boundary</a:t>
            </a:r>
            <a:r>
              <a:rPr lang="en-US" altLang="zh-TW" dirty="0">
                <a:ea typeface="PMingLiU" panose="02020500000000000000" pitchFamily="18" charset="-120"/>
              </a:rPr>
              <a:t> of a variable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We need to be able to “see” a variable in order to access it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None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Local</a:t>
            </a:r>
            <a:r>
              <a:rPr lang="en-US" altLang="zh-TW" dirty="0">
                <a:ea typeface="PMingLiU" panose="02020500000000000000" pitchFamily="18" charset="-120"/>
              </a:rPr>
              <a:t> variables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Declared</a:t>
            </a:r>
            <a:r>
              <a:rPr lang="en-US" altLang="zh-TW" dirty="0">
                <a:ea typeface="PMingLiU" panose="02020500000000000000" pitchFamily="18" charset="-120"/>
              </a:rPr>
              <a:t> in a 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block {}</a:t>
            </a:r>
            <a:r>
              <a:rPr lang="en-US" altLang="zh-TW" dirty="0">
                <a:ea typeface="PMingLiU" panose="02020500000000000000" pitchFamily="18" charset="-120"/>
              </a:rPr>
              <a:t> and can be only accessed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within the block</a:t>
            </a:r>
            <a:r>
              <a:rPr lang="en-US" altLang="zh-TW" dirty="0">
                <a:ea typeface="PMingLiU" panose="02020500000000000000" pitchFamily="18" charset="-120"/>
              </a:rPr>
              <a:t>  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r>
              <a:rPr lang="en-US" altLang="zh-TW" dirty="0">
                <a:ea typeface="PMingLiU" panose="02020500000000000000" pitchFamily="18" charset="-120"/>
              </a:rPr>
              <a:t>Try to access a local variable outside the block will produce unpredictable result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009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069" y="-1524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Andy Lau?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868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10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2238"/>
            <a:ext cx="2514600" cy="9445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Andy Lau?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15000" y="128098"/>
            <a:ext cx="2133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4000">
                <a:solidFill>
                  <a:schemeClr val="tx2"/>
                </a:solidFill>
                <a:latin typeface="+mj-lt"/>
                <a:ea typeface="PMingLiU" panose="02020500000000000000" pitchFamily="18" charset="-120"/>
                <a:cs typeface="+mj-cs"/>
              </a:defRPr>
            </a:lvl1pPr>
            <a:lvl2pPr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altLang="zh-TW"/>
              <a:t>CS2310</a:t>
            </a:r>
            <a:endParaRPr lang="en-US" altLang="zh-TW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685800"/>
            <a:ext cx="16764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0"/>
            <a:ext cx="8229600" cy="2057400"/>
          </a:xfrm>
        </p:spPr>
        <p:txBody>
          <a:bodyPr/>
          <a:lstStyle/>
          <a:p>
            <a:pPr marL="547688" lvl="1" eaLnBrk="1" hangingPunct="1">
              <a:lnSpc>
                <a:spcPct val="80000"/>
              </a:lnSpc>
              <a:spcBef>
                <a:spcPts val="375"/>
              </a:spcBef>
              <a:buFont typeface="Wingdings 2" panose="05020102010507070707" pitchFamily="18" charset="2"/>
              <a:buChar char=""/>
            </a:pPr>
            <a:endParaRPr lang="en-US" altLang="zh-TW" sz="2000" dirty="0">
              <a:ea typeface="PMingLiU" panose="02020500000000000000" pitchFamily="18" charset="-12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75"/>
              </a:spcBef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Two</a:t>
            </a:r>
            <a:r>
              <a:rPr lang="en-US" altLang="zh-TW" dirty="0">
                <a:ea typeface="PMingLiU" panose="02020500000000000000" pitchFamily="18" charset="-120"/>
              </a:rPr>
              <a:t> variables/functions/objects may have the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same</a:t>
            </a:r>
            <a:r>
              <a:rPr lang="en-US" altLang="zh-TW" dirty="0">
                <a:ea typeface="PMingLiU" panose="02020500000000000000" pitchFamily="18" charset="-120"/>
              </a:rPr>
              <a:t> name.</a:t>
            </a:r>
          </a:p>
          <a:p>
            <a:pPr marL="0" indent="0" eaLnBrk="1" hangingPunct="1">
              <a:lnSpc>
                <a:spcPct val="80000"/>
              </a:lnSpc>
              <a:spcBef>
                <a:spcPts val="575"/>
              </a:spcBef>
              <a:buFont typeface="Arial" panose="020B0604020202020204" pitchFamily="34" charset="0"/>
              <a:buNone/>
            </a:pPr>
            <a:endParaRPr lang="en-US" altLang="zh-TW" dirty="0">
              <a:ea typeface="PMingLiU" panose="02020500000000000000" pitchFamily="18" charset="-12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75"/>
              </a:spcBef>
              <a:buFont typeface="Arial" panose="020B0604020202020204" pitchFamily="34" charset="0"/>
              <a:buNone/>
            </a:pPr>
            <a:r>
              <a:rPr lang="en-US" altLang="zh-TW" dirty="0">
                <a:ea typeface="PMingLiU" panose="02020500000000000000" pitchFamily="18" charset="-120"/>
              </a:rPr>
              <a:t>E.g., libraries from two developers.</a:t>
            </a:r>
            <a:endParaRPr lang="en-US" altLang="zh-TW" i="1" dirty="0">
              <a:solidFill>
                <a:schemeClr val="accent1"/>
              </a:solidFill>
              <a:ea typeface="PMingLiU" panose="02020500000000000000" pitchFamily="18" charset="-12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286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197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/>
              <a:t>Global and local variables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local variable</a:t>
            </a:r>
            <a:r>
              <a:rPr lang="en-US" altLang="en-US" dirty="0"/>
              <a:t> makes the global variable with the same name out-of-scope inside the function – </a:t>
            </a:r>
            <a:r>
              <a:rPr lang="en-US" altLang="en-US" b="1" dirty="0"/>
              <a:t>it “hides” the global variable</a:t>
            </a:r>
          </a:p>
          <a:p>
            <a:pPr eaLnBrk="1" hangingPunct="1"/>
            <a:r>
              <a:rPr lang="en-US" altLang="en-US" dirty="0"/>
              <a:t>The same applies to </a:t>
            </a:r>
            <a:r>
              <a:rPr lang="en-US" altLang="en-US" dirty="0">
                <a:solidFill>
                  <a:srgbClr val="C00000"/>
                </a:solidFill>
              </a:rPr>
              <a:t>local</a:t>
            </a:r>
            <a:r>
              <a:rPr lang="en-US" altLang="en-US" dirty="0"/>
              <a:t> variables with </a:t>
            </a:r>
            <a:r>
              <a:rPr lang="en-US" altLang="en-US" b="1" dirty="0"/>
              <a:t>different scopes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429231"/>
            <a:ext cx="495300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void main()</a:t>
            </a:r>
            <a:r>
              <a:rPr lang="en-US" b="1" dirty="0">
                <a:solidFill>
                  <a:srgbClr val="7030A0"/>
                </a:solidFill>
                <a:latin typeface="Courier New"/>
                <a:ea typeface="ＭＳ Ｐゴシック" charset="0"/>
                <a:cs typeface="Courier New"/>
              </a:rPr>
              <a:t>{</a:t>
            </a:r>
            <a:r>
              <a:rPr lang="en-US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 = 11;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cout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x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".\n";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US" dirty="0" err="1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x</a:t>
            </a:r>
            <a:r>
              <a:rPr lang="en-US" dirty="0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 = 10;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cout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</a:t>
            </a:r>
            <a:r>
              <a:rPr lang="en-US" b="1" dirty="0">
                <a:solidFill>
                  <a:srgbClr val="00B050"/>
                </a:solidFill>
                <a:latin typeface="Courier New"/>
                <a:ea typeface="ＭＳ Ｐゴシック" charset="0"/>
                <a:cs typeface="Courier New"/>
              </a:rPr>
              <a:t>x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".\n";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cout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x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&lt;&lt; ".\n";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solidFill>
            <a:srgbClr val="CC3300"/>
          </a:solidFill>
        </p:spPr>
        <p:txBody>
          <a:bodyPr>
            <a:norm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400" dirty="0">
                <a:solidFill>
                  <a:schemeClr val="bg1"/>
                </a:solidFill>
                <a:latin typeface="Verdana" panose="020B060403050404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7000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Scope and namespace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dirty="0"/>
              <a:t>A scope can be defined in many ways: by {}, functions, classes, and namespaces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Namespace</a:t>
            </a:r>
            <a:r>
              <a:rPr lang="en-US" altLang="en-US" dirty="0"/>
              <a:t> is used to </a:t>
            </a:r>
            <a:r>
              <a:rPr lang="en-US" altLang="en-US" dirty="0">
                <a:solidFill>
                  <a:srgbClr val="0070C0"/>
                </a:solidFill>
              </a:rPr>
              <a:t>explicitly</a:t>
            </a:r>
            <a:r>
              <a:rPr lang="en-US" altLang="en-US" dirty="0"/>
              <a:t> define the </a:t>
            </a:r>
            <a:r>
              <a:rPr lang="en-US" altLang="en-US" dirty="0">
                <a:solidFill>
                  <a:srgbClr val="7030A0"/>
                </a:solidFill>
              </a:rPr>
              <a:t>scope</a:t>
            </a:r>
            <a:r>
              <a:rPr lang="en-US" altLang="en-US" dirty="0"/>
              <a:t>. A namespace can only be defined in global or namespace scope.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scope operator </a:t>
            </a:r>
            <a:r>
              <a:rPr lang="en-US" altLang="en-US" b="1" dirty="0">
                <a:solidFill>
                  <a:srgbClr val="FF0000"/>
                </a:solidFill>
              </a:rPr>
              <a:t>::</a:t>
            </a:r>
            <a:r>
              <a:rPr lang="en-US" altLang="en-US" dirty="0"/>
              <a:t> is used to resolve scope for variables of the same name.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010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Scope and namespace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38</a:t>
            </a:fld>
            <a:endParaRPr lang="en-US" altLang="zh-HK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A9207AA-8E75-4E9D-81A3-3C0D7EBD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46188"/>
            <a:ext cx="6248400" cy="2640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 a = 9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;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// this a is defined in global namespace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/>
              <a:ea typeface="ＭＳ Ｐゴシック" panose="020B0600070205080204" pitchFamily="34" charset="-128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namespace level1 {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    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 a =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;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	namespace level2 {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		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 a = 1;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	}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FB08C">
                  <a:lumMod val="50000"/>
                </a:srgbClr>
              </a:buClr>
              <a:buSzPct val="85000"/>
              <a:buFont typeface="Arial" panose="020B0604020202020204" pitchFamily="34" charset="0"/>
              <a:buNone/>
              <a:tabLst>
                <a:tab pos="52863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FB08C">
                    <a:lumMod val="50000"/>
                  </a:srgbClr>
                </a:solidFill>
                <a:effectLst/>
                <a:uLnTx/>
                <a:uFillTx/>
                <a:latin typeface="Corbel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6C73D-3925-B74C-B2DC-6E2332FC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066800"/>
          </a:xfrm>
        </p:spPr>
        <p:txBody>
          <a:bodyPr/>
          <a:lstStyle/>
          <a:p>
            <a:r>
              <a:rPr lang="en-US" altLang="en-US" dirty="0"/>
              <a:t>Inside the main function, we can then resolve the variable’s scope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9CC59E-AA64-EB4C-9853-11AB36D0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53000"/>
            <a:ext cx="4876800" cy="1508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indent="-228600" eaLnBrk="1" hangingPunct="1">
              <a:buClr>
                <a:schemeClr val="accent5">
                  <a:lumMod val="50000"/>
                </a:schemeClr>
              </a:buClr>
              <a:buSzPct val="85000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// :: resolves to global namespace</a:t>
            </a:r>
          </a:p>
          <a:p>
            <a:pPr marL="228600" indent="-228600" eaLnBrk="1" hangingPunct="1">
              <a:buClr>
                <a:schemeClr val="accent5">
                  <a:lumMod val="50000"/>
                </a:schemeClr>
              </a:buClr>
              <a:buSzPct val="85000"/>
              <a:buNone/>
            </a:pPr>
            <a:r>
              <a:rPr lang="en-US" altLang="en-US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&lt;&lt; ::a &lt;&lt; "\n"; </a:t>
            </a:r>
          </a:p>
          <a:p>
            <a:pPr marL="228600" indent="-228600" eaLnBrk="1" hangingPunct="1">
              <a:buClr>
                <a:schemeClr val="accent5">
                  <a:lumMod val="50000"/>
                </a:schemeClr>
              </a:buClr>
              <a:buSzPct val="85000"/>
              <a:buNone/>
            </a:pPr>
            <a:r>
              <a:rPr lang="en-US" altLang="en-US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&lt;&lt;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level1::a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&lt;&lt; "\n";</a:t>
            </a:r>
          </a:p>
          <a:p>
            <a:pPr marL="228600" indent="-228600" eaLnBrk="1" hangingPunct="1">
              <a:buClr>
                <a:schemeClr val="accent5">
                  <a:lumMod val="50000"/>
                </a:schemeClr>
              </a:buClr>
              <a:buSzPct val="85000"/>
              <a:buNone/>
            </a:pPr>
            <a:r>
              <a:rPr lang="en-US" altLang="en-US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&lt;&lt;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level1::level2::a 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259478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dirty="0"/>
              <a:t>Simple Program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71600"/>
            <a:ext cx="82296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#include &lt;</a:t>
            </a:r>
            <a:r>
              <a:rPr lang="en-US" altLang="zh-TW" sz="2200" dirty="0" err="1"/>
              <a:t>iostream</a:t>
            </a:r>
            <a:r>
              <a:rPr lang="en-US" altLang="zh-TW" sz="22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b="1" dirty="0"/>
              <a:t>using namespace </a:t>
            </a:r>
            <a:r>
              <a:rPr lang="en-US" altLang="zh-TW" sz="2200" b="1" dirty="0" err="1">
                <a:solidFill>
                  <a:srgbClr val="0070C0"/>
                </a:solidFill>
              </a:rPr>
              <a:t>std</a:t>
            </a:r>
            <a:r>
              <a:rPr lang="en-US" altLang="zh-TW" sz="22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   </a:t>
            </a:r>
            <a:r>
              <a:rPr lang="en-US" altLang="zh-TW" sz="2200" b="1" dirty="0" err="1">
                <a:solidFill>
                  <a:srgbClr val="CC3300"/>
                </a:solidFill>
              </a:rPr>
              <a:t>cout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&lt;&lt;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"</a:t>
            </a:r>
            <a:r>
              <a:rPr lang="en-US" altLang="zh-TW" sz="2200" dirty="0">
                <a:solidFill>
                  <a:srgbClr val="3399FF"/>
                </a:solidFill>
              </a:rPr>
              <a:t>Hello, world!\n</a:t>
            </a:r>
            <a:r>
              <a:rPr lang="en-US" altLang="zh-TW" sz="2200" dirty="0"/>
              <a:t>”;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3886200"/>
            <a:ext cx="746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/>
              <a:t>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/>
              <a:t>   </a:t>
            </a:r>
            <a:r>
              <a:rPr lang="en-US" altLang="zh-TW" sz="2200" b="1">
                <a:solidFill>
                  <a:srgbClr val="0070C0"/>
                </a:solidFill>
              </a:rPr>
              <a:t>std::</a:t>
            </a:r>
            <a:r>
              <a:rPr lang="en-US" altLang="zh-TW" sz="2200" b="1">
                <a:solidFill>
                  <a:srgbClr val="CC3300"/>
                </a:solidFill>
              </a:rPr>
              <a:t>cout</a:t>
            </a:r>
            <a:r>
              <a:rPr lang="en-US" altLang="zh-TW" sz="2200">
                <a:solidFill>
                  <a:srgbClr val="CC3300"/>
                </a:solidFill>
              </a:rPr>
              <a:t> </a:t>
            </a:r>
            <a:r>
              <a:rPr lang="en-US" altLang="zh-TW" sz="2200"/>
              <a:t>&lt;&lt;</a:t>
            </a:r>
            <a:r>
              <a:rPr lang="en-US" altLang="zh-TW" sz="2200">
                <a:solidFill>
                  <a:srgbClr val="CC3300"/>
                </a:solidFill>
              </a:rPr>
              <a:t> </a:t>
            </a:r>
            <a:r>
              <a:rPr lang="en-US" altLang="zh-TW" sz="2200"/>
              <a:t>"</a:t>
            </a:r>
            <a:r>
              <a:rPr lang="en-US" altLang="zh-TW" sz="2200">
                <a:solidFill>
                  <a:srgbClr val="3399FF"/>
                </a:solidFill>
              </a:rPr>
              <a:t>Hello, world!\n</a:t>
            </a:r>
            <a:r>
              <a:rPr lang="en-US" altLang="zh-TW" sz="2200"/>
              <a:t>”;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70C0"/>
                </a:solidFill>
              </a:rPr>
              <a:t>   </a:t>
            </a:r>
            <a:r>
              <a:rPr lang="en-US" altLang="en-US" sz="2200" b="1">
                <a:solidFill>
                  <a:srgbClr val="00B050"/>
                </a:solidFill>
              </a:rPr>
              <a:t>// </a:t>
            </a:r>
            <a:r>
              <a:rPr lang="en-US" altLang="en-US" sz="2200" b="1">
                <a:solidFill>
                  <a:srgbClr val="0070C0"/>
                </a:solidFill>
              </a:rPr>
              <a:t>::</a:t>
            </a:r>
            <a:r>
              <a:rPr lang="en-US" altLang="en-US" sz="2200" b="1">
                <a:solidFill>
                  <a:srgbClr val="00B050"/>
                </a:solidFill>
              </a:rPr>
              <a:t> resolves to </a:t>
            </a:r>
            <a:r>
              <a:rPr lang="en-US" altLang="en-US" sz="2200" b="1">
                <a:solidFill>
                  <a:srgbClr val="0070C0"/>
                </a:solidFill>
              </a:rPr>
              <a:t>std </a:t>
            </a:r>
            <a:r>
              <a:rPr lang="en-US" altLang="en-US" sz="2200" b="1">
                <a:solidFill>
                  <a:srgbClr val="00B050"/>
                </a:solidFill>
              </a:rPr>
              <a:t>namespace</a:t>
            </a:r>
            <a:endParaRPr lang="en-US" altLang="zh-TW" sz="22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/>
              <a:t>}</a:t>
            </a:r>
            <a:endParaRPr lang="zh-TW" altLang="en-US" sz="2200"/>
          </a:p>
        </p:txBody>
      </p:sp>
      <p:sp>
        <p:nvSpPr>
          <p:cNvPr id="2" name="Rectangle 1"/>
          <p:cNvSpPr/>
          <p:nvPr/>
        </p:nvSpPr>
        <p:spPr>
          <a:xfrm>
            <a:off x="838200" y="1295400"/>
            <a:ext cx="7620000" cy="228600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809999"/>
            <a:ext cx="7620000" cy="24542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1676400"/>
            <a:ext cx="2590800" cy="4191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39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21712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Syntax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zh-TW" dirty="0"/>
              <a:t>Like any language, C++ has an </a:t>
            </a:r>
            <a:r>
              <a:rPr lang="en-US" altLang="zh-TW" dirty="0">
                <a:solidFill>
                  <a:srgbClr val="C00000"/>
                </a:solidFill>
              </a:rPr>
              <a:t>alphabet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rules</a:t>
            </a:r>
            <a:r>
              <a:rPr lang="en-US" altLang="zh-TW" dirty="0"/>
              <a:t> for putting together </a:t>
            </a:r>
            <a:r>
              <a:rPr lang="en-US" altLang="zh-TW" dirty="0">
                <a:solidFill>
                  <a:srgbClr val="00B050"/>
                </a:solidFill>
              </a:rPr>
              <a:t>words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B050"/>
                </a:solidFill>
              </a:rPr>
              <a:t>punctuations</a:t>
            </a:r>
            <a:r>
              <a:rPr lang="en-US" altLang="zh-TW" dirty="0"/>
              <a:t> to make a </a:t>
            </a:r>
            <a:r>
              <a:rPr lang="en-US" altLang="zh-TW" dirty="0">
                <a:solidFill>
                  <a:srgbClr val="FF0000"/>
                </a:solidFill>
              </a:rPr>
              <a:t>legal</a:t>
            </a:r>
            <a:r>
              <a:rPr lang="en-US" altLang="zh-TW" dirty="0"/>
              <a:t> program. This is called </a:t>
            </a:r>
            <a:r>
              <a:rPr lang="en-US" altLang="zh-TW" i="1" dirty="0">
                <a:solidFill>
                  <a:srgbClr val="0000FF"/>
                </a:solidFill>
              </a:rPr>
              <a:t>syntax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of the language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C++ compilers detect any </a:t>
            </a:r>
            <a:r>
              <a:rPr lang="en-US" altLang="zh-TW" dirty="0">
                <a:solidFill>
                  <a:srgbClr val="FF0000"/>
                </a:solidFill>
              </a:rPr>
              <a:t>violation</a:t>
            </a:r>
            <a:r>
              <a:rPr lang="en-US" altLang="zh-TW" dirty="0"/>
              <a:t> of the syntax rules in a program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C++ compiler collects the characters of the program into </a:t>
            </a:r>
            <a:r>
              <a:rPr lang="en-US" altLang="zh-TW" b="1" i="1" dirty="0"/>
              <a:t>tokens</a:t>
            </a:r>
            <a:r>
              <a:rPr lang="en-US" altLang="zh-TW" dirty="0"/>
              <a:t>, which form the basic </a:t>
            </a:r>
            <a:r>
              <a:rPr lang="en-US" altLang="zh-TW" dirty="0">
                <a:solidFill>
                  <a:srgbClr val="C00000"/>
                </a:solidFill>
              </a:rPr>
              <a:t>vocabulary</a:t>
            </a:r>
            <a:r>
              <a:rPr lang="en-US" altLang="zh-TW" dirty="0"/>
              <a:t> of the language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b="1" dirty="0"/>
              <a:t>Tokens </a:t>
            </a:r>
            <a:r>
              <a:rPr lang="en-US" altLang="zh-TW" dirty="0"/>
              <a:t>are separated by </a:t>
            </a:r>
            <a:r>
              <a:rPr lang="en-US" altLang="zh-TW" b="1" dirty="0"/>
              <a:t>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1013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Syntax – A Simple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216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914400" y="4191000"/>
            <a:ext cx="480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TW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zh-TW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20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"Hello, world!\n"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000" b="1" dirty="0">
              <a:solidFill>
                <a:srgbClr val="00B0F0"/>
              </a:solidFill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805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Syntax - Tokens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/>
              <a:t>Tokens can be categorized into:</a:t>
            </a:r>
          </a:p>
          <a:p>
            <a:pPr eaLnBrk="1" hangingPunct="1">
              <a:lnSpc>
                <a:spcPct val="70000"/>
              </a:lnSpc>
            </a:pPr>
            <a:endParaRPr lang="en-US" altLang="zh-TW" sz="2200" dirty="0"/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rgbClr val="6699FF"/>
                </a:solidFill>
              </a:rPr>
              <a:t>keywords</a:t>
            </a:r>
            <a:r>
              <a:rPr lang="en-US" altLang="zh-TW" dirty="0"/>
              <a:t>, e.g.,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return, namespace,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</a:pPr>
            <a:endParaRPr lang="en-US" altLang="zh-TW" dirty="0"/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rgbClr val="FF9966"/>
                </a:solidFill>
              </a:rPr>
              <a:t>identifiers</a:t>
            </a:r>
            <a:r>
              <a:rPr lang="en-US" altLang="zh-TW" dirty="0"/>
              <a:t>, e.g., user-defined </a:t>
            </a:r>
            <a:r>
              <a:rPr lang="en-US" altLang="zh-TW" u="sng" dirty="0"/>
              <a:t>variables</a:t>
            </a:r>
            <a:r>
              <a:rPr lang="en-US" altLang="zh-TW" dirty="0"/>
              <a:t>, </a:t>
            </a:r>
            <a:r>
              <a:rPr lang="en-US" altLang="zh-TW" b="1" dirty="0"/>
              <a:t>objects</a:t>
            </a:r>
            <a:r>
              <a:rPr lang="en-US" altLang="zh-TW" dirty="0"/>
              <a:t>, </a:t>
            </a:r>
            <a:r>
              <a:rPr lang="en-US" altLang="zh-TW" u="sng" dirty="0"/>
              <a:t>functions</a:t>
            </a:r>
            <a:r>
              <a:rPr lang="en-US" altLang="zh-TW" dirty="0"/>
              <a:t>, etc.</a:t>
            </a:r>
          </a:p>
          <a:p>
            <a:pPr lvl="1" eaLnBrk="1" hangingPunct="1">
              <a:lnSpc>
                <a:spcPct val="70000"/>
              </a:lnSpc>
            </a:pPr>
            <a:endParaRPr lang="en-US" altLang="zh-TW" i="1" dirty="0">
              <a:solidFill>
                <a:srgbClr val="6666FF"/>
              </a:solidFill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rgbClr val="6666FF"/>
                </a:solidFill>
              </a:rPr>
              <a:t>string constants</a:t>
            </a:r>
            <a:r>
              <a:rPr lang="en-US" altLang="zh-TW" dirty="0"/>
              <a:t>, e.g.,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lvl="1" eaLnBrk="1" hangingPunct="1">
              <a:lnSpc>
                <a:spcPct val="70000"/>
              </a:lnSpc>
            </a:pPr>
            <a:endParaRPr lang="en-US" altLang="zh-TW" dirty="0"/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chemeClr val="hlink"/>
                </a:solidFill>
              </a:rPr>
              <a:t>numeric constants</a:t>
            </a:r>
            <a:r>
              <a:rPr lang="en-US" altLang="zh-TW" dirty="0"/>
              <a:t>, e.g.,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7, 11, 3.14</a:t>
            </a:r>
          </a:p>
          <a:p>
            <a:pPr lvl="1" eaLnBrk="1" hangingPunct="1">
              <a:lnSpc>
                <a:spcPct val="70000"/>
              </a:lnSpc>
            </a:pPr>
            <a:endParaRPr lang="en-US" altLang="zh-TW" dirty="0"/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rgbClr val="FF0066"/>
                </a:solidFill>
              </a:rPr>
              <a:t>operators</a:t>
            </a:r>
            <a:r>
              <a:rPr lang="en-US" altLang="zh-TW" dirty="0"/>
              <a:t>, e.g.,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 eaLnBrk="1" hangingPunct="1">
              <a:lnSpc>
                <a:spcPct val="70000"/>
              </a:lnSpc>
            </a:pPr>
            <a:endParaRPr lang="en-US" altLang="zh-TW" dirty="0"/>
          </a:p>
          <a:p>
            <a:pPr lvl="1" eaLnBrk="1" hangingPunct="1">
              <a:lnSpc>
                <a:spcPct val="70000"/>
              </a:lnSpc>
            </a:pPr>
            <a:r>
              <a:rPr lang="en-US" altLang="zh-TW" i="1" dirty="0">
                <a:solidFill>
                  <a:srgbClr val="33CC33"/>
                </a:solidFill>
              </a:rPr>
              <a:t>punctuators</a:t>
            </a:r>
            <a:r>
              <a:rPr lang="en-US" altLang="zh-TW" dirty="0"/>
              <a:t>, e.g.,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29" y="4800600"/>
            <a:ext cx="3835171" cy="1682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6606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Syntax – A Simple Program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48006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#include &lt;iostream&gt;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90600" y="4648200"/>
            <a:ext cx="685800" cy="3667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void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1752600" y="4648200"/>
            <a:ext cx="762000" cy="36671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main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352800" y="4648200"/>
            <a:ext cx="304800" cy="376238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{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990600" y="5567363"/>
            <a:ext cx="304800" cy="376237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}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2590800" y="4648200"/>
            <a:ext cx="304800" cy="376238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(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304800" cy="376238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447800" y="5110163"/>
            <a:ext cx="685800" cy="366712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cout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09800" y="5110163"/>
            <a:ext cx="457200" cy="369887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&lt;&lt;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9200" y="5113338"/>
            <a:ext cx="304800" cy="376237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;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743200" y="5110163"/>
            <a:ext cx="2209800" cy="376237"/>
          </a:xfrm>
          <a:prstGeom prst="rect">
            <a:avLst/>
          </a:prstGeom>
          <a:solidFill>
            <a:srgbClr val="CCCCFF"/>
          </a:solidFill>
          <a:ln w="9525">
            <a:solidFill>
              <a:srgbClr val="CCC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“Hello, world\n”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324600" y="4191000"/>
            <a:ext cx="2438400" cy="3667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keywords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324600" y="4648200"/>
            <a:ext cx="2438400" cy="3667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punctuators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324600" y="5105400"/>
            <a:ext cx="2438400" cy="36671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identifiers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324600" y="5562600"/>
            <a:ext cx="2438400" cy="366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PMingLiU" panose="02020500000000000000" pitchFamily="18" charset="-120"/>
              </a:rPr>
              <a:t>String Constants</a:t>
            </a:r>
          </a:p>
        </p:txBody>
      </p:sp>
      <p:sp>
        <p:nvSpPr>
          <p:cNvPr id="8212" name="Text Box 4"/>
          <p:cNvSpPr txBox="1">
            <a:spLocks noChangeArrowheads="1"/>
          </p:cNvSpPr>
          <p:nvPr/>
        </p:nvSpPr>
        <p:spPr bwMode="auto">
          <a:xfrm>
            <a:off x="990600" y="4208463"/>
            <a:ext cx="1981200" cy="366712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using namespace</a:t>
            </a:r>
          </a:p>
        </p:txBody>
      </p:sp>
      <p:sp>
        <p:nvSpPr>
          <p:cNvPr id="8213" name="Text Box 11"/>
          <p:cNvSpPr txBox="1">
            <a:spLocks noChangeArrowheads="1"/>
          </p:cNvSpPr>
          <p:nvPr/>
        </p:nvSpPr>
        <p:spPr bwMode="auto">
          <a:xfrm>
            <a:off x="3009900" y="4202113"/>
            <a:ext cx="533400" cy="369887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std</a:t>
            </a:r>
          </a:p>
        </p:txBody>
      </p:sp>
      <p:sp>
        <p:nvSpPr>
          <p:cNvPr id="8214" name="Text Box 14"/>
          <p:cNvSpPr txBox="1">
            <a:spLocks noChangeArrowheads="1"/>
          </p:cNvSpPr>
          <p:nvPr/>
        </p:nvSpPr>
        <p:spPr bwMode="auto">
          <a:xfrm>
            <a:off x="3594100" y="4198938"/>
            <a:ext cx="304800" cy="376237"/>
          </a:xfrm>
          <a:prstGeom prst="rect">
            <a:avLst/>
          </a:prstGeom>
          <a:solidFill>
            <a:srgbClr val="99FFCC"/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255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  <p:bldP spid="8209" grpId="0" animBg="1"/>
      <p:bldP spid="8210" grpId="0" animBg="1"/>
      <p:bldP spid="82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89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Keywords (reserved words)</a:t>
            </a:r>
          </a:p>
        </p:txBody>
      </p:sp>
      <p:graphicFrame>
        <p:nvGraphicFramePr>
          <p:cNvPr id="122489" name="Group 633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001000" cy="4525964"/>
        </p:xfrm>
        <a:graphic>
          <a:graphicData uri="http://schemas.openxmlformats.org/drawingml/2006/table">
            <a:tbl>
              <a:tblPr/>
              <a:tblGrid>
                <a:gridCol w="150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2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Data type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char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double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float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int 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bool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Flow control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if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else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switch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case 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break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default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for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do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while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continue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Others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using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namespace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sizeof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return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const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class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delete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operator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public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protected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private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friend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this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try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catch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throw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struct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typedef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enum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itchFamily="34" charset="0"/>
                          <a:ea typeface="PMingLiU" pitchFamily="18" charset="-120"/>
                          <a:cs typeface="Arial" pitchFamily="34" charset="0"/>
                        </a:rPr>
                        <a:t>union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1039-40FD-40B8-A66C-809E6F949F0D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81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Keywords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</a:rPr>
              <a:t>Each keyword has a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reserved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</a:rPr>
              <a:t> meaning and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cannot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</a:rPr>
              <a:t> be used as </a:t>
            </a:r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identifiers</a:t>
            </a:r>
          </a:p>
          <a:p>
            <a:pPr lvl="1" eaLnBrk="1" hangingPunct="1"/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Can we have a variable called “main”?</a:t>
            </a:r>
          </a:p>
          <a:p>
            <a:pPr lvl="1" eaLnBrk="1" hangingPunct="1"/>
            <a:endParaRPr lang="en-US" altLang="zh-TW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6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zh-TW" altLang="en-US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6E79-AB13-4C50-96FB-BE00BC43F4F2}" type="slidenum">
              <a:rPr lang="en-US" altLang="zh-HK" smtClean="0"/>
              <a:pPr/>
              <a:t>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67805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10409</TotalTime>
  <Words>2463</Words>
  <PresentationFormat>On-screen Show (4:3)</PresentationFormat>
  <Paragraphs>535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</vt:lpstr>
      <vt:lpstr>Comic Sans MS</vt:lpstr>
      <vt:lpstr>Consolas</vt:lpstr>
      <vt:lpstr>Corbel</vt:lpstr>
      <vt:lpstr>Courier New</vt:lpstr>
      <vt:lpstr>Verdana</vt:lpstr>
      <vt:lpstr>Wingdings</vt:lpstr>
      <vt:lpstr>Wingdings 2</vt:lpstr>
      <vt:lpstr>Equity</vt:lpstr>
      <vt:lpstr>PowerPoint Presentation</vt:lpstr>
      <vt:lpstr>Outline</vt:lpstr>
      <vt:lpstr>A general C++ program</vt:lpstr>
      <vt:lpstr>Syntax</vt:lpstr>
      <vt:lpstr>Syntax – A Simple Program</vt:lpstr>
      <vt:lpstr>Syntax - Tokens</vt:lpstr>
      <vt:lpstr>Syntax – A Simple Program</vt:lpstr>
      <vt:lpstr>Keywords (reserved words)</vt:lpstr>
      <vt:lpstr>Keywords (cont’d)</vt:lpstr>
      <vt:lpstr>Identifiers</vt:lpstr>
      <vt:lpstr>PowerPoint Presentation</vt:lpstr>
      <vt:lpstr>Variables and Constants</vt:lpstr>
      <vt:lpstr>Variables and Constants</vt:lpstr>
      <vt:lpstr>Variable Declaration Format</vt:lpstr>
      <vt:lpstr>Variable Names</vt:lpstr>
      <vt:lpstr>Variable Names</vt:lpstr>
      <vt:lpstr>C++ predefined data types</vt:lpstr>
      <vt:lpstr>int</vt:lpstr>
      <vt:lpstr>short, long and unsigned</vt:lpstr>
      <vt:lpstr>Data type char</vt:lpstr>
      <vt:lpstr>PowerPoint Presentation</vt:lpstr>
      <vt:lpstr>Data type char</vt:lpstr>
      <vt:lpstr>ASCII Code</vt:lpstr>
      <vt:lpstr>char as integers</vt:lpstr>
      <vt:lpstr>Two’s complement [Optional]</vt:lpstr>
      <vt:lpstr>String</vt:lpstr>
      <vt:lpstr>Floating types</vt:lpstr>
      <vt:lpstr>The sizeof operator</vt:lpstr>
      <vt:lpstr>Data type conversion</vt:lpstr>
      <vt:lpstr>Data type conversion</vt:lpstr>
      <vt:lpstr>Constants</vt:lpstr>
      <vt:lpstr>PowerPoint Presentation</vt:lpstr>
      <vt:lpstr>Variable Scope – Local vs. Global</vt:lpstr>
      <vt:lpstr>Andy Lau?</vt:lpstr>
      <vt:lpstr>Andy Lau?</vt:lpstr>
      <vt:lpstr>Global and local variables</vt:lpstr>
      <vt:lpstr>Scope and namespace</vt:lpstr>
      <vt:lpstr>Scope and namespace</vt:lpstr>
      <vt:lpstr>Simple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2022-01-18T09:36:12Z</dcterms:modified>
</cp:coreProperties>
</file>