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5" r:id="rId1"/>
    <p:sldMasterId id="2147483748" r:id="rId2"/>
  </p:sldMasterIdLst>
  <p:notesMasterIdLst>
    <p:notesMasterId r:id="rId41"/>
  </p:notesMasterIdLst>
  <p:sldIdLst>
    <p:sldId id="495" r:id="rId3"/>
    <p:sldId id="404" r:id="rId4"/>
    <p:sldId id="513" r:id="rId5"/>
    <p:sldId id="509" r:id="rId6"/>
    <p:sldId id="511" r:id="rId7"/>
    <p:sldId id="512" r:id="rId8"/>
    <p:sldId id="510" r:id="rId9"/>
    <p:sldId id="405" r:id="rId10"/>
    <p:sldId id="500" r:id="rId11"/>
    <p:sldId id="501" r:id="rId12"/>
    <p:sldId id="514" r:id="rId13"/>
    <p:sldId id="515" r:id="rId14"/>
    <p:sldId id="457" r:id="rId15"/>
    <p:sldId id="407" r:id="rId16"/>
    <p:sldId id="499" r:id="rId17"/>
    <p:sldId id="485" r:id="rId18"/>
    <p:sldId id="488" r:id="rId19"/>
    <p:sldId id="490" r:id="rId20"/>
    <p:sldId id="410" r:id="rId21"/>
    <p:sldId id="492" r:id="rId22"/>
    <p:sldId id="494" r:id="rId23"/>
    <p:sldId id="412" r:id="rId24"/>
    <p:sldId id="521" r:id="rId25"/>
    <p:sldId id="522" r:id="rId26"/>
    <p:sldId id="456" r:id="rId27"/>
    <p:sldId id="443" r:id="rId28"/>
    <p:sldId id="449" r:id="rId29"/>
    <p:sldId id="452" r:id="rId30"/>
    <p:sldId id="453" r:id="rId31"/>
    <p:sldId id="454" r:id="rId32"/>
    <p:sldId id="479" r:id="rId33"/>
    <p:sldId id="478" r:id="rId34"/>
    <p:sldId id="503" r:id="rId35"/>
    <p:sldId id="448" r:id="rId36"/>
    <p:sldId id="450" r:id="rId37"/>
    <p:sldId id="438" r:id="rId38"/>
    <p:sldId id="480" r:id="rId39"/>
    <p:sldId id="439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9966"/>
    <a:srgbClr val="FF9900"/>
    <a:srgbClr val="FF3300"/>
    <a:srgbClr val="6699FF"/>
    <a:srgbClr val="00CC00"/>
    <a:srgbClr val="99FF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9796" autoAdjust="0"/>
  </p:normalViewPr>
  <p:slideViewPr>
    <p:cSldViewPr>
      <p:cViewPr varScale="1">
        <p:scale>
          <a:sx n="114" d="100"/>
          <a:sy n="114" d="100"/>
        </p:scale>
        <p:origin x="21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440114C-438D-41AE-8A19-2284348507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7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9323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E63E53-23CD-4FB8-A9DF-DCA0C12F7CB2}" type="slidenum">
              <a:rPr lang="zh-TW" altLang="en-US" smtClean="0">
                <a:latin typeface="Arial" charset="0"/>
              </a:rPr>
              <a:pPr/>
              <a:t>10</a:t>
            </a:fld>
            <a:endParaRPr lang="en-US" altLang="zh-TW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586" y="4343704"/>
            <a:ext cx="5482828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2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065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953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95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9945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757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6195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437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522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1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6543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7030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983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9066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9096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4969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915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090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093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0535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59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376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219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1245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133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0282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5774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9440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C153BB0-D130-4AFD-9E4F-283F2EFA5D36}" type="slidenum">
              <a:rPr lang="zh-TW" altLang="en-US" smtClean="0">
                <a:latin typeface="Arial" charset="0"/>
              </a:rPr>
              <a:pPr/>
              <a:t>38</a:t>
            </a:fld>
            <a:endParaRPr lang="en-US" altLang="zh-TW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586" y="4343704"/>
            <a:ext cx="5482828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altLang="zh-TW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2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56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74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356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46257A-F502-463A-9124-4E86C58A8CFD}" type="slidenum">
              <a:rPr lang="zh-TW" altLang="en-US" smtClean="0">
                <a:latin typeface="Arial" charset="0"/>
              </a:rPr>
              <a:pPr/>
              <a:t>7</a:t>
            </a:fld>
            <a:endParaRPr lang="en-US" altLang="zh-TW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586" y="4343704"/>
            <a:ext cx="5482828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6306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E2C7C1E-4251-4781-BF6A-47BA034A8847}" type="slidenum">
              <a:rPr lang="zh-TW" altLang="en-US" smtClean="0">
                <a:latin typeface="Arial" charset="0"/>
              </a:rPr>
              <a:pPr/>
              <a:t>9</a:t>
            </a:fld>
            <a:endParaRPr lang="en-US" altLang="zh-TW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586" y="4343704"/>
            <a:ext cx="5482828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7318C0-23B1-4E0F-8D65-9D3DB887564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56428-7DE2-48A0-96D2-E8EFFD27BC6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2913A-83B9-448F-A5B7-D2D66AAFD67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6200" y="3962400"/>
            <a:ext cx="9144000" cy="74613"/>
            <a:chOff x="0" y="866"/>
            <a:chExt cx="6238" cy="46"/>
          </a:xfr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chemeClr val="bg1"/>
              </a:gs>
            </a:gsLst>
            <a:lin ang="0" scaled="1"/>
          </a:gradFill>
        </p:grpSpPr>
        <p:sp>
          <p:nvSpPr>
            <p:cNvPr id="5" name="Rectangle 9"/>
            <p:cNvSpPr>
              <a:spLocks noChangeArrowheads="1"/>
            </p:cNvSpPr>
            <p:nvPr userDrawn="1"/>
          </p:nvSpPr>
          <p:spPr bwMode="auto">
            <a:xfrm>
              <a:off x="0" y="866"/>
              <a:ext cx="3121" cy="4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solidFill>
                  <a:prstClr val="black"/>
                </a:solidFill>
                <a:latin typeface="Times New Roman"/>
                <a:ea typeface="新細明體" charset="-120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 userDrawn="1"/>
          </p:nvSpPr>
          <p:spPr bwMode="auto">
            <a:xfrm>
              <a:off x="3117" y="866"/>
              <a:ext cx="3121" cy="4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solidFill>
                  <a:prstClr val="black"/>
                </a:solidFill>
                <a:latin typeface="Times New Roman"/>
                <a:ea typeface="新細明體" charset="-12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122" y="380999"/>
            <a:ext cx="8414004" cy="3503613"/>
          </a:xfrm>
        </p:spPr>
        <p:txBody>
          <a:bodyPr/>
          <a:lstStyle>
            <a:lvl1pPr>
              <a:defRPr sz="4800" b="0">
                <a:solidFill>
                  <a:srgbClr val="002060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1805" y="4114800"/>
            <a:ext cx="8443322" cy="2514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  <a:endParaRPr lang="en-US" altLang="zh-TW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67" y="4406903"/>
            <a:ext cx="77719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67" y="2906713"/>
            <a:ext cx="777196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954F7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805" y="1676400"/>
            <a:ext cx="4151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827" y="1676400"/>
            <a:ext cx="4151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954F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4638"/>
            <a:ext cx="8229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7" y="1535113"/>
            <a:ext cx="40398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7" y="2174875"/>
            <a:ext cx="40398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5" y="1535113"/>
            <a:ext cx="40413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5" y="2174875"/>
            <a:ext cx="4041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954F72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954F72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954F72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050"/>
            <a:ext cx="300793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19" y="273053"/>
            <a:ext cx="511143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8" y="1435103"/>
            <a:ext cx="30079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954F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 u="none"/>
            </a:lvl1pPr>
          </a:lstStyle>
          <a:p>
            <a:r>
              <a:rPr kumimoji="0" lang="en-US" altLang="zh-HK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 vert="horz"/>
          <a:lstStyle/>
          <a:p>
            <a:pPr lvl="0" eaLnBrk="1" latinLnBrk="0" hangingPunct="1"/>
            <a:r>
              <a:rPr lang="en-US" altLang="zh-HK" dirty="0"/>
              <a:t>Click to edit Master text styles</a:t>
            </a:r>
          </a:p>
          <a:p>
            <a:pPr lvl="1" eaLnBrk="1" latinLnBrk="0" hangingPunct="1"/>
            <a:r>
              <a:rPr lang="en-US" altLang="zh-HK" dirty="0"/>
              <a:t>Second level</a:t>
            </a:r>
          </a:p>
          <a:p>
            <a:pPr lvl="2" eaLnBrk="1" latinLnBrk="0" hangingPunct="1"/>
            <a:r>
              <a:rPr lang="en-US" altLang="zh-HK" dirty="0"/>
              <a:t>Third level</a:t>
            </a:r>
          </a:p>
          <a:p>
            <a:pPr lvl="3" eaLnBrk="1" latinLnBrk="0" hangingPunct="1"/>
            <a:r>
              <a:rPr lang="en-US" altLang="zh-HK" dirty="0"/>
              <a:t>Fourth level</a:t>
            </a:r>
          </a:p>
          <a:p>
            <a:pPr lvl="4" eaLnBrk="1" latinLnBrk="0" hangingPunct="1"/>
            <a:r>
              <a:rPr lang="en-US" altLang="zh-HK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2" y="4800600"/>
            <a:ext cx="548522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2" y="612775"/>
            <a:ext cx="548522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dirty="0"/>
              <a:t>Click icon to add picture</a:t>
            </a:r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2" y="5367338"/>
            <a:ext cx="54852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954F7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954F7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296" y="266700"/>
            <a:ext cx="2110830" cy="63627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805" y="266700"/>
            <a:ext cx="6191769" cy="63627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954F7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954F72"/>
                </a:solidFill>
              </a:rPr>
              <a:pPr/>
              <a:t>‹#›</a:t>
            </a:fld>
            <a:endParaRPr lang="en-US" dirty="0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solidFill>
            <a:schemeClr val="bg1">
              <a:lumMod val="95000"/>
            </a:schemeClr>
          </a:solidFill>
          <a:effectLst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954F72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A16ED-05E1-430D-A026-ABACE2FC04BF}" type="slidenum">
              <a:rPr lang="zh-TW" altLang="en-US">
                <a:solidFill>
                  <a:srgbClr val="954F72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74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54F72"/>
                </a:solidFill>
              </a:rPr>
              <a:t>CSE202: Lecture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The Ohio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80146-7BB2-422F-8717-4AB122F14E4B}" type="slidenum">
              <a:rPr lang="en-US" altLang="en-US">
                <a:solidFill>
                  <a:srgbClr val="954F72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954F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F6A79CB2-D442-47F7-9869-8F1C8429824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9F6CF-FF31-44CC-A7E3-2B84D447579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 dirty="0"/>
              <a:t>Click to edit Master text styles</a:t>
            </a:r>
          </a:p>
          <a:p>
            <a:pPr lvl="1" eaLnBrk="1" latinLnBrk="0" hangingPunct="1"/>
            <a:r>
              <a:rPr lang="en-US" altLang="zh-HK" dirty="0"/>
              <a:t>Second level</a:t>
            </a:r>
          </a:p>
          <a:p>
            <a:pPr lvl="2" eaLnBrk="1" latinLnBrk="0" hangingPunct="1"/>
            <a:r>
              <a:rPr lang="en-US" altLang="zh-HK" dirty="0"/>
              <a:t>Third level</a:t>
            </a:r>
          </a:p>
          <a:p>
            <a:pPr lvl="3" eaLnBrk="1" latinLnBrk="0" hangingPunct="1"/>
            <a:r>
              <a:rPr lang="en-US" altLang="zh-HK" dirty="0"/>
              <a:t>Fourth level</a:t>
            </a:r>
          </a:p>
          <a:p>
            <a:pPr lvl="4" eaLnBrk="1" latinLnBrk="0" hangingPunct="1"/>
            <a:r>
              <a:rPr lang="en-US" altLang="zh-HK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46E0F-3FEA-44B6-B6A0-306281AC5E6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C0C62-F237-4EE7-8E56-C3048349730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40DFE-B1F7-4A06-ACD6-EE5F1F2F3F7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45DBD-E7B2-4DD5-9E10-F5F5B599A52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3A40601-4156-4116-9F98-47A5D9FB892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bIns="91440" anchor="b" anchorCtr="0">
            <a:normAutofit/>
          </a:bodyPr>
          <a:lstStyle/>
          <a:p>
            <a:r>
              <a:rPr kumimoji="0" lang="en-US" altLang="zh-HK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A7FF91F-F778-4478-B189-5A292C17F73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1805" y="266700"/>
            <a:ext cx="844332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1805" y="1524000"/>
            <a:ext cx="844332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1807" y="6172200"/>
            <a:ext cx="190414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954F72"/>
              </a:solidFill>
              <a:latin typeface="Times New Roman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736" y="6172200"/>
            <a:ext cx="28965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新細明體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0982" y="6172200"/>
            <a:ext cx="1904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srgbClr val="954F72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954F72"/>
              </a:solidFill>
              <a:latin typeface="Times New Roman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1374778"/>
            <a:ext cx="9144000" cy="73025"/>
            <a:chOff x="0" y="866"/>
            <a:chExt cx="6238" cy="46"/>
          </a:xfrm>
          <a:gradFill flip="none" rotWithShape="1">
            <a:gsLst>
              <a:gs pos="0">
                <a:srgbClr val="002060"/>
              </a:gs>
              <a:gs pos="50000">
                <a:srgbClr val="002060"/>
              </a:gs>
              <a:gs pos="100000">
                <a:schemeClr val="bg1"/>
              </a:gs>
            </a:gsLst>
            <a:lin ang="0" scaled="1"/>
            <a:tileRect/>
          </a:gradFill>
        </p:grpSpPr>
        <p:sp>
          <p:nvSpPr>
            <p:cNvPr id="1034" name="Rectangle 10"/>
            <p:cNvSpPr>
              <a:spLocks noChangeArrowheads="1"/>
            </p:cNvSpPr>
            <p:nvPr userDrawn="1"/>
          </p:nvSpPr>
          <p:spPr bwMode="auto">
            <a:xfrm>
              <a:off x="0" y="866"/>
              <a:ext cx="3121" cy="4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solidFill>
                  <a:prstClr val="black"/>
                </a:solidFill>
                <a:latin typeface="Times New Roman"/>
                <a:ea typeface="新細明體" charset="-12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3117" y="866"/>
              <a:ext cx="3121" cy="4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solidFill>
                  <a:prstClr val="black"/>
                </a:solidFill>
                <a:latin typeface="Times New Roman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6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98463" indent="-398463" algn="l" rtl="0" eaLnBrk="1" fontAlgn="base" hangingPunct="1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u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9250" algn="l" rtl="0" eaLnBrk="1" fontAlgn="base" hangingPunct="1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262063" indent="-285750" algn="l" rtl="0" eaLnBrk="1" fontAlgn="base" hangingPunct="1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60525" indent="-284163" algn="l" rtl="0" eaLnBrk="1" fontAlgn="base" hangingPunct="1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8988" indent="-284163" algn="l" rtl="0" eaLnBrk="1" fontAlgn="base" hangingPunct="1">
        <a:spcBef>
          <a:spcPct val="20000"/>
        </a:spcBef>
        <a:spcAft>
          <a:spcPct val="0"/>
        </a:spcAft>
        <a:buClr>
          <a:srgbClr val="003C78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6188" indent="-2841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3388" indent="-2841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30588" indent="-2841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7788" indent="-2841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</a:t>
            </a:r>
            <a:r>
              <a:rPr lang="en-US" altLang="zh-TW" sz="2200" i="1"/>
              <a:t>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71600" y="3286780"/>
            <a:ext cx="6412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LT3: Basic Syntax </a:t>
            </a:r>
            <a:r>
              <a:rPr lang="en-US" altLang="zh-TW" sz="2800" dirty="0">
                <a:solidFill>
                  <a:srgbClr val="D34817">
                    <a:lumMod val="75000"/>
                  </a:srgbClr>
                </a:solidFill>
                <a:latin typeface="Calibri"/>
              </a:rPr>
              <a:t>– Operators and basic I/O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29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EEA8986-7331-41DA-BD11-EE23DC786E22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 dirty="0">
                <a:ea typeface="新細明體" charset="-120"/>
              </a:rPr>
              <a:t>What values are printed?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848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int k=0,i=0;</a:t>
            </a:r>
          </a:p>
          <a:p>
            <a:pPr>
              <a:lnSpc>
                <a:spcPct val="80000"/>
              </a:lnSpc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cout &lt;&lt; "i= " &lt;&lt; i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k=0;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i=1+(k++);</a:t>
            </a:r>
          </a:p>
          <a:p>
            <a:pPr>
              <a:lnSpc>
                <a:spcPct val="80000"/>
              </a:lnSpc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cout &lt;&lt; "i= " &lt;&lt; i &lt;&lt; endl;</a:t>
            </a:r>
          </a:p>
          <a:p>
            <a:pPr>
              <a:lnSpc>
                <a:spcPct val="80000"/>
              </a:lnSpc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cout &lt;&lt; "k= " &lt;&lt; k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it-IT" altLang="zh-TW" sz="22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it-IT" altLang="zh-TW" sz="22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k=0;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i=1+(++k);</a:t>
            </a:r>
          </a:p>
          <a:p>
            <a:pPr>
              <a:lnSpc>
                <a:spcPct val="80000"/>
              </a:lnSpc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cout &lt;&lt; "i= " &lt;&lt; i &lt;&lt; endl;</a:t>
            </a:r>
          </a:p>
          <a:p>
            <a:pPr>
              <a:lnSpc>
                <a:spcPct val="80000"/>
              </a:lnSpc>
              <a:buNone/>
            </a:pPr>
            <a:r>
              <a:rPr lang="it-IT" altLang="zh-TW" sz="2200" dirty="0">
                <a:latin typeface="Courier New" pitchFamily="49" charset="0"/>
                <a:ea typeface="新細明體" charset="-120"/>
              </a:rPr>
              <a:t>cout &lt;&lt; "k= " &lt;&lt; k &lt;&lt; endl;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7400" y="3352800"/>
            <a:ext cx="22098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i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=0</a:t>
            </a:r>
          </a:p>
          <a:p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i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=1</a:t>
            </a:r>
          </a:p>
          <a:p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k=1</a:t>
            </a:r>
          </a:p>
          <a:p>
            <a:r>
              <a:rPr kumimoji="1" lang="en-US" altLang="zh-TW" sz="2400" dirty="0" err="1">
                <a:latin typeface="Courier New" pitchFamily="49" charset="0"/>
                <a:ea typeface="新細明體" charset="-120"/>
              </a:rPr>
              <a:t>i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=2</a:t>
            </a:r>
          </a:p>
          <a:p>
            <a:r>
              <a:rPr kumimoji="1" lang="en-US" altLang="zh-TW" sz="2400" dirty="0">
                <a:latin typeface="Courier New" pitchFamily="49" charset="0"/>
                <a:ea typeface="新細明體" charset="-120"/>
              </a:rPr>
              <a:t>k=1</a:t>
            </a:r>
            <a:endParaRPr kumimoji="1" lang="zh-TW" altLang="en-US" sz="2400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03925" y="2936875"/>
            <a:ext cx="942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>
                <a:latin typeface="Comic Sans MS" pitchFamily="66" charset="0"/>
                <a:ea typeface="新細明體" charset="-12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592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4CF43A4-51DB-4301-B4E2-486D530DF7AE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charset="0"/>
                <a:ea typeface="新細明體" charset="-120"/>
              </a:rPr>
              <a:t>Division &amp; modulus operators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00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TW" sz="2100" dirty="0">
                <a:latin typeface="Arial" charset="0"/>
                <a:ea typeface="新細明體" charset="-120"/>
              </a:rPr>
              <a:t>Division operator: </a:t>
            </a:r>
            <a:r>
              <a:rPr lang="en-US" altLang="zh-TW" sz="21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/</a:t>
            </a:r>
            <a:endParaRPr lang="en-US" altLang="zh-TW" sz="2100" dirty="0">
              <a:latin typeface="Arial" charset="0"/>
              <a:ea typeface="新細明體" charset="-120"/>
            </a:endParaRPr>
          </a:p>
          <a:p>
            <a:pPr marL="857250" lvl="1" indent="-400050">
              <a:lnSpc>
                <a:spcPct val="90000"/>
              </a:lnSpc>
            </a:pPr>
            <a:r>
              <a:rPr lang="en-US" altLang="zh-TW" sz="1800" dirty="0">
                <a:latin typeface="Arial" charset="0"/>
                <a:ea typeface="新細明體" charset="-120"/>
              </a:rPr>
              <a:t>Return the quotient, e.g. 5 </a:t>
            </a:r>
            <a:r>
              <a:rPr lang="en-US" altLang="zh-TW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/</a:t>
            </a:r>
            <a:r>
              <a:rPr lang="en-US" altLang="zh-TW" sz="1800" dirty="0">
                <a:latin typeface="Arial" charset="0"/>
                <a:ea typeface="新細明體" charset="-120"/>
              </a:rPr>
              <a:t> 2 = 2</a:t>
            </a:r>
            <a:endParaRPr lang="en-US" altLang="zh-TW" sz="2100" dirty="0">
              <a:latin typeface="Arial" charset="0"/>
              <a:ea typeface="新細明體" charset="-12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100" dirty="0">
                <a:latin typeface="Arial" charset="0"/>
                <a:ea typeface="新細明體" charset="-120"/>
              </a:rPr>
              <a:t>Modulus operator: </a:t>
            </a:r>
            <a:r>
              <a:rPr lang="en-US" altLang="zh-TW" sz="21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%</a:t>
            </a:r>
          </a:p>
          <a:p>
            <a:pPr marL="857250" lvl="1" indent="-400050" eaLnBrk="1" hangingPunct="1">
              <a:lnSpc>
                <a:spcPct val="90000"/>
              </a:lnSpc>
            </a:pPr>
            <a:r>
              <a:rPr lang="en-US" altLang="zh-TW" sz="1800" dirty="0">
                <a:latin typeface="Arial" charset="0"/>
                <a:ea typeface="新細明體" charset="-120"/>
              </a:rPr>
              <a:t>Return the division remainder, e.g. 5 </a:t>
            </a:r>
            <a:r>
              <a:rPr lang="en-US" altLang="zh-TW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%</a:t>
            </a:r>
            <a:r>
              <a:rPr lang="en-US" altLang="zh-TW" sz="1800" dirty="0">
                <a:latin typeface="Arial" charset="0"/>
                <a:ea typeface="新細明體" charset="-120"/>
              </a:rPr>
              <a:t> 2 = 1</a:t>
            </a:r>
          </a:p>
          <a:p>
            <a:pPr marL="857250" lvl="1" indent="-400050" eaLnBrk="1" hangingPunct="1">
              <a:lnSpc>
                <a:spcPct val="90000"/>
              </a:lnSpc>
            </a:pPr>
            <a:endParaRPr lang="en-US" altLang="zh-TW" sz="1800" dirty="0">
              <a:latin typeface="Arial" charset="0"/>
              <a:ea typeface="新細明體" charset="-12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100" dirty="0">
                <a:latin typeface="Arial" charset="0"/>
                <a:ea typeface="新細明體" charset="-120"/>
              </a:rPr>
              <a:t>Example: write a program that reads a three-digit integer number and prints the sum of each digit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C4F5C-BE5E-4AFD-92F8-5E6B760D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00500"/>
            <a:ext cx="7772400" cy="126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4CF43A4-51DB-4301-B4E2-486D530DF7AE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charset="0"/>
                <a:ea typeface="新細明體" charset="-120"/>
              </a:rPr>
              <a:t>Division &amp; modulus operators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00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TW" sz="2100" dirty="0">
                <a:latin typeface="Arial" charset="0"/>
                <a:ea typeface="新細明體" charset="-120"/>
              </a:rPr>
              <a:t>Example: write a program that reads a </a:t>
            </a:r>
            <a:r>
              <a:rPr lang="en-US" altLang="zh-TW" sz="2100">
                <a:latin typeface="Arial" charset="0"/>
                <a:ea typeface="新細明體" charset="-120"/>
              </a:rPr>
              <a:t>three-digit integer number and prints </a:t>
            </a:r>
            <a:r>
              <a:rPr lang="en-US" altLang="zh-TW" sz="2100" dirty="0">
                <a:latin typeface="Arial" charset="0"/>
                <a:ea typeface="新細明體" charset="-120"/>
              </a:rPr>
              <a:t>the sum </a:t>
            </a:r>
            <a:r>
              <a:rPr lang="en-US" altLang="zh-TW" sz="2100">
                <a:latin typeface="Arial" charset="0"/>
                <a:ea typeface="新細明體" charset="-120"/>
              </a:rPr>
              <a:t>of each digit</a:t>
            </a:r>
            <a:endParaRPr lang="en-US" altLang="zh-TW" sz="2100" dirty="0">
              <a:latin typeface="Arial" charset="0"/>
              <a:ea typeface="新細明體" charset="-12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C4F5C-BE5E-4AFD-92F8-5E6B760D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772400" cy="126131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B95E3-BE92-47DB-A2D5-D018F031C4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7"/>
          <a:stretch/>
        </p:blipFill>
        <p:spPr>
          <a:xfrm>
            <a:off x="1650609" y="3604752"/>
            <a:ext cx="5842781" cy="3062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030EC-8E1B-448D-84F0-E4FD5978A7B2}"/>
              </a:ext>
            </a:extLst>
          </p:cNvPr>
          <p:cNvSpPr txBox="1"/>
          <p:nvPr/>
        </p:nvSpPr>
        <p:spPr>
          <a:xfrm>
            <a:off x="4721047" y="4724400"/>
            <a:ext cx="1162498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a: 456 / 100 = </a:t>
            </a:r>
            <a:r>
              <a:rPr lang="en-US" sz="1200" b="1" dirty="0">
                <a:solidFill>
                  <a:srgbClr val="FFFF00"/>
                </a:solidFill>
                <a:latin typeface="+mn-lt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FDC6A-AEC6-4BCF-A7DF-237670D42AFD}"/>
              </a:ext>
            </a:extLst>
          </p:cNvPr>
          <p:cNvSpPr txBox="1"/>
          <p:nvPr/>
        </p:nvSpPr>
        <p:spPr>
          <a:xfrm>
            <a:off x="4721047" y="4996250"/>
            <a:ext cx="1298753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b: 456 % 100 = 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E32C8-FCDE-4289-9727-B2F79005284A}"/>
              </a:ext>
            </a:extLst>
          </p:cNvPr>
          <p:cNvSpPr txBox="1"/>
          <p:nvPr/>
        </p:nvSpPr>
        <p:spPr>
          <a:xfrm>
            <a:off x="4721047" y="5268100"/>
            <a:ext cx="997389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c: 56 / 10 = </a:t>
            </a:r>
            <a:r>
              <a:rPr lang="en-US" sz="1200" b="1" dirty="0">
                <a:solidFill>
                  <a:srgbClr val="FFFF00"/>
                </a:solidFill>
                <a:latin typeface="+mn-lt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53CCC-6C67-4A3C-A0F9-54A578A76320}"/>
              </a:ext>
            </a:extLst>
          </p:cNvPr>
          <p:cNvSpPr txBox="1"/>
          <p:nvPr/>
        </p:nvSpPr>
        <p:spPr>
          <a:xfrm>
            <a:off x="4721047" y="5548283"/>
            <a:ext cx="106311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d: 56 % 10 = </a:t>
            </a:r>
            <a:r>
              <a:rPr lang="en-US" sz="1200" b="1" dirty="0">
                <a:solidFill>
                  <a:srgbClr val="FFFF00"/>
                </a:solidFill>
                <a:latin typeface="+mn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02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8CDFCEE-6879-4A21-B967-300C4A70F31F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>
                <a:latin typeface="Arial" charset="0"/>
                <a:ea typeface="新細明體" charset="-120"/>
              </a:rPr>
              <a:t>Precedence &amp; associativity of operators</a:t>
            </a:r>
            <a:endParaRPr lang="en-US" altLang="zh-TW">
              <a:latin typeface="Arial" charset="0"/>
              <a:ea typeface="新細明體" charset="-12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hangingPunct="1"/>
            <a:r>
              <a:rPr lang="en-US" altLang="zh-TW" sz="2200" dirty="0">
                <a:latin typeface="Arial" charset="0"/>
                <a:ea typeface="新細明體" charset="-120"/>
              </a:rPr>
              <a:t>An expression may have more than one operator and its precise meaning depends on the </a:t>
            </a:r>
            <a:r>
              <a:rPr lang="en-US" altLang="zh-TW" sz="22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precedence</a:t>
            </a:r>
            <a:r>
              <a:rPr lang="en-US" altLang="zh-TW" sz="2200" dirty="0">
                <a:latin typeface="Arial" charset="0"/>
                <a:ea typeface="新細明體" charset="-120"/>
              </a:rPr>
              <a:t> and </a:t>
            </a:r>
            <a:r>
              <a:rPr lang="en-US" altLang="zh-TW" sz="22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associativity</a:t>
            </a:r>
            <a:r>
              <a:rPr lang="en-US" altLang="zh-TW" sz="2200" dirty="0">
                <a:latin typeface="Arial" charset="0"/>
                <a:ea typeface="新細明體" charset="-120"/>
              </a:rPr>
              <a:t> of the involved operators</a:t>
            </a:r>
          </a:p>
          <a:p>
            <a:pPr marL="342900" indent="-342900" eaLnBrk="1" hangingPunct="1"/>
            <a:r>
              <a:rPr lang="en-US" altLang="zh-TW" sz="2200" dirty="0">
                <a:latin typeface="Arial" charset="0"/>
                <a:ea typeface="新細明體" charset="-120"/>
              </a:rPr>
              <a:t>What is the value of variables a, b and c after the execution of the following statements</a:t>
            </a:r>
          </a:p>
          <a:p>
            <a:pPr marL="857250" lvl="1" indent="-400050"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			</a:t>
            </a:r>
            <a:r>
              <a:rPr lang="en-US" altLang="zh-TW" sz="2000" dirty="0" err="1">
                <a:latin typeface="Arial" charset="0"/>
                <a:ea typeface="新細明體" charset="-120"/>
              </a:rPr>
              <a:t>int</a:t>
            </a:r>
            <a:r>
              <a:rPr lang="en-US" altLang="zh-TW" sz="2000" dirty="0">
                <a:latin typeface="Arial" charset="0"/>
                <a:ea typeface="新細明體" charset="-120"/>
              </a:rPr>
              <a:t> a, b = 2, c = 1;</a:t>
            </a:r>
          </a:p>
          <a:p>
            <a:pPr marL="857250" lvl="1" indent="-400050"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			a = b+++c; </a:t>
            </a:r>
          </a:p>
          <a:p>
            <a:pPr marL="342900" indent="-342900"/>
            <a:r>
              <a:rPr lang="en-US" altLang="zh-TW" sz="2200" dirty="0">
                <a:latin typeface="Arial" charset="0"/>
                <a:ea typeface="新細明體" charset="-120"/>
              </a:rPr>
              <a:t>Which of the following interpretation is right? </a:t>
            </a:r>
          </a:p>
          <a:p>
            <a:pPr marL="857250" lvl="1" indent="-400050" eaLnBrk="1" hangingPunct="1">
              <a:buFont typeface="Wingdings" pitchFamily="2" charset="2"/>
              <a:buNone/>
            </a:pPr>
            <a:endParaRPr lang="en-US" altLang="zh-TW" sz="2000" dirty="0">
              <a:latin typeface="Arial" charset="0"/>
              <a:ea typeface="新細明體" charset="-120"/>
            </a:endParaRPr>
          </a:p>
          <a:p>
            <a:pPr marL="857250" lvl="1" indent="-400050" eaLnBrk="1" hangingPunct="1">
              <a:buFont typeface="Wingdings" pitchFamily="2" charset="2"/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			a = (b++) + c;</a:t>
            </a:r>
            <a:endParaRPr lang="en-US" altLang="zh-TW" sz="2000" dirty="0">
              <a:solidFill>
                <a:srgbClr val="006600"/>
              </a:solidFill>
              <a:latin typeface="Arial" charset="0"/>
              <a:ea typeface="新細明體" charset="-120"/>
            </a:endParaRPr>
          </a:p>
          <a:p>
            <a:pPr marL="857250" lvl="1" indent="-400050" eaLnBrk="1" hangingPunct="1">
              <a:buFont typeface="Wingdings" pitchFamily="2" charset="2"/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	or	a = b + (++c);</a:t>
            </a:r>
            <a:endParaRPr lang="en-US" altLang="zh-TW" sz="2000" dirty="0">
              <a:solidFill>
                <a:srgbClr val="0066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405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2786AE6-967E-4A4A-A03F-A27EF0BBC4B2}" type="slidenum">
              <a:rPr lang="zh-TW" altLang="en-US" smtClean="0">
                <a:ea typeface="新細明體" charset="-120"/>
              </a:rPr>
              <a:pPr/>
              <a:t>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32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3400" dirty="0">
                <a:latin typeface="Arial" charset="0"/>
                <a:ea typeface="新細明體" charset="-120"/>
              </a:rPr>
              <a:t>Precedence &amp; associativity of operators</a:t>
            </a:r>
            <a:endParaRPr lang="en-US" altLang="zh-TW" sz="3000" dirty="0">
              <a:latin typeface="Arial" charset="0"/>
              <a:ea typeface="新細明體" charset="-120"/>
            </a:endParaRPr>
          </a:p>
        </p:txBody>
      </p:sp>
      <p:sp>
        <p:nvSpPr>
          <p:cNvPr id="42012" name="Rectangle 2"/>
          <p:cNvSpPr>
            <a:spLocks noChangeArrowheads="1"/>
          </p:cNvSpPr>
          <p:nvPr/>
        </p:nvSpPr>
        <p:spPr bwMode="auto">
          <a:xfrm>
            <a:off x="914400" y="1524000"/>
            <a:ext cx="7529384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HK" b="1" dirty="0">
                <a:ea typeface="ＭＳ Ｐゴシック" pitchFamily="34" charset="-128"/>
              </a:rPr>
              <a:t>Precedence</a:t>
            </a:r>
            <a:r>
              <a:rPr lang="en-US" altLang="zh-HK" dirty="0">
                <a:ea typeface="ＭＳ Ｐゴシック" pitchFamily="34" charset="-128"/>
              </a:rPr>
              <a:t>: </a:t>
            </a:r>
            <a:r>
              <a:rPr lang="en-US" altLang="zh-HK" dirty="0">
                <a:solidFill>
                  <a:srgbClr val="C00000"/>
                </a:solidFill>
                <a:ea typeface="ＭＳ Ｐゴシック" pitchFamily="34" charset="-128"/>
              </a:rPr>
              <a:t>order</a:t>
            </a:r>
            <a:r>
              <a:rPr lang="en-US" altLang="zh-HK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HK" dirty="0">
                <a:ea typeface="ＭＳ Ｐゴシック" pitchFamily="34" charset="-128"/>
              </a:rPr>
              <a:t>of evaluation for </a:t>
            </a:r>
            <a:r>
              <a:rPr lang="en-US" altLang="zh-HK" dirty="0">
                <a:solidFill>
                  <a:srgbClr val="7030A0"/>
                </a:solidFill>
                <a:ea typeface="ＭＳ Ｐゴシック" pitchFamily="34" charset="-128"/>
              </a:rPr>
              <a:t>different</a:t>
            </a:r>
            <a:r>
              <a:rPr lang="en-US" altLang="zh-HK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HK" dirty="0">
                <a:ea typeface="ＭＳ Ｐゴシック" pitchFamily="34" charset="-128"/>
              </a:rPr>
              <a:t>operators.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Precedence</a:t>
            </a:r>
            <a:r>
              <a:rPr lang="en-US" dirty="0"/>
              <a:t> determines how an expression like x </a:t>
            </a:r>
            <a:r>
              <a:rPr lang="en-US" b="1" dirty="0"/>
              <a:t>R</a:t>
            </a:r>
            <a:r>
              <a:rPr lang="en-US" dirty="0"/>
              <a:t> y </a:t>
            </a:r>
            <a:r>
              <a:rPr lang="en-US" b="1" dirty="0"/>
              <a:t>S</a:t>
            </a:r>
            <a:r>
              <a:rPr lang="en-US" dirty="0"/>
              <a:t> z should be evaluated (now </a:t>
            </a:r>
            <a:r>
              <a:rPr lang="en-US" b="1" dirty="0"/>
              <a:t>R</a:t>
            </a:r>
            <a:r>
              <a:rPr lang="en-US" dirty="0"/>
              <a:t> and </a:t>
            </a:r>
            <a:r>
              <a:rPr lang="en-US" b="1" dirty="0"/>
              <a:t>S</a:t>
            </a:r>
            <a:r>
              <a:rPr lang="en-US" dirty="0"/>
              <a:t> are </a:t>
            </a:r>
            <a:r>
              <a:rPr lang="en-US" b="1" i="1" dirty="0"/>
              <a:t>different</a:t>
            </a:r>
            <a:r>
              <a:rPr lang="en-US" dirty="0"/>
              <a:t> operators, e.g., x </a:t>
            </a:r>
            <a:r>
              <a:rPr lang="en-US" b="1" dirty="0"/>
              <a:t>+</a:t>
            </a:r>
            <a:r>
              <a:rPr lang="en-US" dirty="0"/>
              <a:t> y </a:t>
            </a:r>
            <a:r>
              <a:rPr lang="en-US" b="1" dirty="0"/>
              <a:t>/</a:t>
            </a:r>
            <a:r>
              <a:rPr lang="en-US" dirty="0"/>
              <a:t> z). </a:t>
            </a:r>
            <a:endParaRPr lang="en-US" altLang="zh-HK" dirty="0">
              <a:ea typeface="ＭＳ Ｐゴシック" pitchFamily="34" charset="-128"/>
            </a:endParaRPr>
          </a:p>
          <a:p>
            <a:endParaRPr lang="en-US" altLang="zh-HK" dirty="0">
              <a:ea typeface="ＭＳ Ｐゴシック" pitchFamily="34" charset="-128"/>
            </a:endParaRPr>
          </a:p>
          <a:p>
            <a:endParaRPr lang="en-US" altLang="zh-HK" dirty="0">
              <a:ea typeface="ＭＳ Ｐゴシック" pitchFamily="34" charset="-128"/>
            </a:endParaRPr>
          </a:p>
          <a:p>
            <a:endParaRPr lang="en-US" altLang="zh-HK" dirty="0">
              <a:ea typeface="ＭＳ Ｐゴシック" pitchFamily="34" charset="-128"/>
            </a:endParaRPr>
          </a:p>
          <a:p>
            <a:pPr>
              <a:spcAft>
                <a:spcPts val="1800"/>
              </a:spcAft>
            </a:pPr>
            <a:r>
              <a:rPr lang="en-US" altLang="zh-HK" b="1" dirty="0">
                <a:ea typeface="ＭＳ Ｐゴシック" pitchFamily="34" charset="-128"/>
              </a:rPr>
              <a:t>Associativity</a:t>
            </a:r>
            <a:r>
              <a:rPr lang="en-US" altLang="zh-HK" dirty="0">
                <a:ea typeface="ＭＳ Ｐゴシック" pitchFamily="34" charset="-128"/>
              </a:rPr>
              <a:t>: </a:t>
            </a:r>
            <a:r>
              <a:rPr lang="en-US" altLang="zh-HK" dirty="0">
                <a:solidFill>
                  <a:srgbClr val="C00000"/>
                </a:solidFill>
                <a:ea typeface="ＭＳ Ｐゴシック" pitchFamily="34" charset="-128"/>
              </a:rPr>
              <a:t>order</a:t>
            </a:r>
            <a:r>
              <a:rPr lang="en-US" altLang="zh-HK" dirty="0">
                <a:ea typeface="ＭＳ Ｐゴシック" pitchFamily="34" charset="-128"/>
              </a:rPr>
              <a:t> of evaluation for operators with the </a:t>
            </a:r>
            <a:r>
              <a:rPr lang="en-US" altLang="zh-HK" dirty="0">
                <a:solidFill>
                  <a:srgbClr val="7030A0"/>
                </a:solidFill>
                <a:ea typeface="ＭＳ Ｐゴシック" pitchFamily="34" charset="-128"/>
              </a:rPr>
              <a:t>same precedence</a:t>
            </a:r>
            <a:r>
              <a:rPr lang="en-US" altLang="zh-HK" dirty="0">
                <a:ea typeface="ＭＳ Ｐゴシック" pitchFamily="34" charset="-128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Associativity</a:t>
            </a:r>
            <a:r>
              <a:rPr lang="en-US" dirty="0"/>
              <a:t> means whether an expression like x </a:t>
            </a:r>
            <a:r>
              <a:rPr lang="en-US" b="1" dirty="0"/>
              <a:t>R</a:t>
            </a:r>
            <a:r>
              <a:rPr lang="en-US" dirty="0"/>
              <a:t> y </a:t>
            </a:r>
            <a:r>
              <a:rPr lang="en-US" b="1" dirty="0"/>
              <a:t>R</a:t>
            </a:r>
            <a:r>
              <a:rPr lang="en-US" dirty="0"/>
              <a:t> z (where R is a operator, e.g., x </a:t>
            </a:r>
            <a:r>
              <a:rPr lang="en-US" b="1" dirty="0"/>
              <a:t>+</a:t>
            </a:r>
            <a:r>
              <a:rPr lang="en-US" dirty="0"/>
              <a:t> y </a:t>
            </a:r>
            <a:r>
              <a:rPr lang="en-US" b="1" dirty="0"/>
              <a:t>+</a:t>
            </a:r>
            <a:r>
              <a:rPr lang="en-US" dirty="0"/>
              <a:t> z) should be evaluated `</a:t>
            </a:r>
            <a:r>
              <a:rPr lang="en-US" b="1" dirty="0"/>
              <a:t>left-to-right</a:t>
            </a:r>
            <a:r>
              <a:rPr lang="en-US" dirty="0"/>
              <a:t>' i.e. as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x </a:t>
            </a:r>
            <a:r>
              <a:rPr lang="en-US" b="1" dirty="0"/>
              <a:t>R</a:t>
            </a:r>
            <a:r>
              <a:rPr lang="en-US" dirty="0"/>
              <a:t> y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dirty="0"/>
              <a:t> z or </a:t>
            </a:r>
          </a:p>
          <a:p>
            <a:pPr>
              <a:spcAft>
                <a:spcPts val="1800"/>
              </a:spcAft>
            </a:pPr>
            <a:r>
              <a:rPr lang="en-US" dirty="0"/>
              <a:t> ‘</a:t>
            </a:r>
            <a:r>
              <a:rPr lang="en-US" b="1" dirty="0"/>
              <a:t>right-to-left</a:t>
            </a:r>
            <a:r>
              <a:rPr lang="en-US" dirty="0"/>
              <a:t>' i.e. as x </a:t>
            </a:r>
            <a:r>
              <a:rPr lang="en-US" b="1" dirty="0"/>
              <a:t>R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y </a:t>
            </a:r>
            <a:r>
              <a:rPr lang="en-US" b="1" dirty="0"/>
              <a:t>R</a:t>
            </a:r>
            <a:r>
              <a:rPr lang="en-US" dirty="0"/>
              <a:t> z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33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2786AE6-967E-4A4A-A03F-A27EF0BBC4B2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32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3400" dirty="0">
                <a:latin typeface="Arial" charset="0"/>
                <a:ea typeface="新細明體" charset="-120"/>
              </a:rPr>
              <a:t>Precedence &amp; associativity of operators</a:t>
            </a:r>
            <a:endParaRPr lang="en-US" altLang="zh-TW" sz="3000" dirty="0">
              <a:latin typeface="Arial" charset="0"/>
              <a:ea typeface="新細明體" charset="-12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41430"/>
              </p:ext>
            </p:extLst>
          </p:nvPr>
        </p:nvGraphicFramePr>
        <p:xfrm>
          <a:off x="838200" y="1828800"/>
          <a:ext cx="7772400" cy="3352800"/>
        </p:xfrm>
        <a:graphic>
          <a:graphicData uri="http://schemas.openxmlformats.org/drawingml/2006/table">
            <a:tbl>
              <a:tblPr/>
              <a:tblGrid>
                <a:gridCol w="596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Operator Precedence (high to low)</a:t>
                      </a:r>
                      <a:endParaRPr kumimoji="0" lang="zh-HK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Associativity</a:t>
                      </a:r>
                      <a:endParaRPr kumimoji="0" lang="zh-HK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::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None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.	-&gt;		[]		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Left to right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()	++</a:t>
                      </a: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(postfix)</a:t>
                      </a: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	--</a:t>
                      </a: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(postfix)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Left to right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+	-		++ </a:t>
                      </a: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(prefix)</a:t>
                      </a: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	-- </a:t>
                      </a: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(prefix)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Right to left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*	/	%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Left to right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+	-	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Left to right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=	+=	-=	*=	/=	etc.</a:t>
                      </a:r>
                      <a:endParaRPr kumimoji="0" lang="zh-HK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PMingLiU" panose="02020500000000000000" pitchFamily="18" charset="-120"/>
                        </a:rPr>
                        <a:t>Right to left</a:t>
                      </a:r>
                      <a:endParaRPr kumimoji="0" lang="zh-HK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105400" y="5320605"/>
            <a:ext cx="3505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HK" dirty="0">
                <a:ea typeface="ＭＳ Ｐゴシック" pitchFamily="34" charset="-128"/>
              </a:rPr>
              <a:t>Example:   </a:t>
            </a:r>
            <a:r>
              <a:rPr lang="en-US" altLang="zh-HK" dirty="0" err="1">
                <a:ea typeface="ＭＳ Ｐゴシック" pitchFamily="34" charset="-128"/>
              </a:rPr>
              <a:t>int</a:t>
            </a:r>
            <a:r>
              <a:rPr lang="en-US" altLang="zh-HK" dirty="0">
                <a:ea typeface="ＭＳ Ｐゴシック" pitchFamily="34" charset="-128"/>
              </a:rPr>
              <a:t> a, b=1;</a:t>
            </a:r>
          </a:p>
          <a:p>
            <a:pPr lvl="1">
              <a:spcAft>
                <a:spcPts val="1800"/>
              </a:spcAft>
            </a:pPr>
            <a:r>
              <a:rPr lang="en-US" altLang="zh-HK" dirty="0">
                <a:ea typeface="ＭＳ Ｐゴシック" pitchFamily="34" charset="-128"/>
              </a:rPr>
              <a:t>    	     a=b=3+1;</a:t>
            </a:r>
            <a:r>
              <a:rPr lang="en-US" altLang="zh-HK" dirty="0">
                <a:solidFill>
                  <a:srgbClr val="006600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532060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HK" dirty="0">
                <a:ea typeface="ＭＳ Ｐゴシック" pitchFamily="34" charset="-128"/>
              </a:rPr>
              <a:t>Example:   a=b+++c</a:t>
            </a:r>
          </a:p>
          <a:p>
            <a:pPr lvl="1">
              <a:spcAft>
                <a:spcPts val="1800"/>
              </a:spcAft>
            </a:pPr>
            <a:r>
              <a:rPr lang="en-US" altLang="zh-HK" dirty="0">
                <a:ea typeface="ＭＳ Ｐゴシック" pitchFamily="34" charset="-128"/>
              </a:rPr>
              <a:t>    	     a=(b++)+c; or</a:t>
            </a:r>
          </a:p>
          <a:p>
            <a:pPr lvl="1">
              <a:spcAft>
                <a:spcPts val="1800"/>
              </a:spcAft>
            </a:pPr>
            <a:r>
              <a:rPr lang="en-US" altLang="zh-HK" dirty="0">
                <a:ea typeface="ＭＳ Ｐゴシック" pitchFamily="34" charset="-128"/>
              </a:rPr>
              <a:t>	     a=b+(++c);</a:t>
            </a:r>
            <a:r>
              <a:rPr lang="en-US" altLang="zh-HK" dirty="0">
                <a:solidFill>
                  <a:srgbClr val="006600"/>
                </a:solidFill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0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97382"/>
              </p:ext>
            </p:extLst>
          </p:nvPr>
        </p:nvGraphicFramePr>
        <p:xfrm>
          <a:off x="228600" y="228600"/>
          <a:ext cx="8686800" cy="6203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Associativity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( )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[ ]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++ --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Parentheses (function call) (</a:t>
                      </a:r>
                      <a:r>
                        <a:rPr lang="en-US" sz="2000" b="1" dirty="0">
                          <a:solidFill>
                            <a:srgbClr val="FFFF00"/>
                          </a:solidFill>
                          <a:effectLst/>
                        </a:rPr>
                        <a:t>see Note 1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Brackets (array subscript)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Member selection via object name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Member selection via pointer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Postfix increment/decrement (</a:t>
                      </a:r>
                      <a:r>
                        <a:rPr lang="en-US" sz="2000" b="1" dirty="0">
                          <a:solidFill>
                            <a:srgbClr val="FFFF00"/>
                          </a:solidFill>
                          <a:effectLst/>
                        </a:rPr>
                        <a:t>see Note 2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++ --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+ -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! ~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(type)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*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&amp;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 err="1">
                          <a:solidFill>
                            <a:srgbClr val="00B0F0"/>
                          </a:solidFill>
                          <a:effectLst/>
                        </a:rPr>
                        <a:t>sizeof</a:t>
                      </a: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Prefix increment/decrement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Unary plus/minus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Logical negation/bitwise complement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Cast (convert value to temporary value of type)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Dereference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Address (of operand)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Determine size in bytes on this implementation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right-to-left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*  /  %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Multiplication/division/modulus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+  -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Addition/subtraction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&lt;&lt;  &gt;&gt;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Bitwise shift left, Bitwise shift 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&lt;  &lt;=</a:t>
                      </a:r>
                      <a:b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&gt;  &gt;=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Relational less than/less than or equal to</a:t>
                      </a:r>
                      <a:b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Relational greater than/greater than or equal to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9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612845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1: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Parentheses “(” and “)” are also used to group sub-expressions to force a different precedence; such parenthetical expressions can be nested and are evaluated from inner to outer (e.g., </a:t>
            </a:r>
            <a:r>
              <a:rPr lang="en-US" b="1" dirty="0"/>
              <a:t>a / 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dirty="0"/>
              <a:t>(</a:t>
            </a:r>
            <a:r>
              <a:rPr lang="en-US" dirty="0" err="1"/>
              <a:t>b+c</a:t>
            </a:r>
            <a:r>
              <a:rPr lang="en-US" dirty="0"/>
              <a:t>)*d</a:t>
            </a:r>
            <a:r>
              <a:rPr lang="en-US" b="1" dirty="0">
                <a:solidFill>
                  <a:srgbClr val="00B0F0"/>
                </a:solidFill>
              </a:rPr>
              <a:t>)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b="1" dirty="0"/>
              <a:t>Note 2: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Postfix increment/decrement have high precedence, but the actual increment or decrement of the operand is delayed (to be accomplished sometime before the statement completes execution). So in the statement </a:t>
            </a:r>
            <a:r>
              <a:rPr lang="en-US" b="1" dirty="0"/>
              <a:t>y = x * z++</a:t>
            </a:r>
            <a:r>
              <a:rPr lang="en-US" dirty="0"/>
              <a:t>; the current value of </a:t>
            </a:r>
            <a:r>
              <a:rPr lang="en-US" b="1" dirty="0"/>
              <a:t>z</a:t>
            </a:r>
            <a:r>
              <a:rPr lang="en-US" dirty="0"/>
              <a:t> is used to evaluate the expression (</a:t>
            </a:r>
            <a:r>
              <a:rPr lang="en-US" i="1" dirty="0"/>
              <a:t>i.e., </a:t>
            </a:r>
            <a:r>
              <a:rPr lang="en-US" b="1" dirty="0"/>
              <a:t>z++</a:t>
            </a:r>
            <a:r>
              <a:rPr lang="en-US" dirty="0"/>
              <a:t> evaluates to </a:t>
            </a:r>
            <a:r>
              <a:rPr lang="en-US" b="1" dirty="0"/>
              <a:t>z</a:t>
            </a:r>
            <a:r>
              <a:rPr lang="en-US" dirty="0"/>
              <a:t>) and </a:t>
            </a:r>
            <a:r>
              <a:rPr lang="en-US" b="1" dirty="0"/>
              <a:t>z </a:t>
            </a:r>
            <a:r>
              <a:rPr lang="en-US" dirty="0"/>
              <a:t>only increments </a:t>
            </a:r>
            <a:r>
              <a:rPr lang="en-US" b="1" dirty="0"/>
              <a:t>after all else is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44673"/>
              </p:ext>
            </p:extLst>
          </p:nvPr>
        </p:nvGraphicFramePr>
        <p:xfrm>
          <a:off x="228600" y="228600"/>
          <a:ext cx="8686800" cy="510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Associativity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==  !=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Relational is equal to/is not equal to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Bitwise AND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Bitwise exclusive OR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Bitwise inclusive OR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Logical AND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| |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Logical OR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B0F0"/>
                          </a:solidFill>
                          <a:effectLst/>
                        </a:rPr>
                        <a:t>? :</a:t>
                      </a:r>
                      <a:endParaRPr lang="en-US" sz="2000" b="1">
                        <a:solidFill>
                          <a:srgbClr val="00B0F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B0F0"/>
                          </a:solidFill>
                          <a:effectLst/>
                        </a:rPr>
                        <a:t>Ternary conditional</a:t>
                      </a:r>
                      <a:endParaRPr lang="en-US" sz="2000" b="1">
                        <a:solidFill>
                          <a:srgbClr val="00B0F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B0F0"/>
                          </a:solidFill>
                          <a:effectLst/>
                        </a:rPr>
                        <a:t>right-to-left</a:t>
                      </a:r>
                      <a:endParaRPr lang="en-US" sz="2000" b="1">
                        <a:solidFill>
                          <a:srgbClr val="00B0F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5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=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+=  -=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*=  /=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%=  &amp;=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^=  |=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&lt;&lt;=  &gt;&gt;=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Assignment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Addition/subtraction assignment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Multiplication/division assignment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Modulus/bitwise AND assignment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Bitwise exclusive/inclusive OR assignment</a:t>
                      </a:r>
                      <a:b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Bitwise shift left/right assignment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right-to-left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Comma (separate expressions)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left-to-right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733" marR="2733" marT="2733" marB="273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8600" y="5562600"/>
            <a:ext cx="8686800" cy="1200329"/>
            <a:chOff x="228600" y="5562600"/>
            <a:chExt cx="8686800" cy="1200329"/>
          </a:xfrm>
        </p:grpSpPr>
        <p:sp>
          <p:nvSpPr>
            <p:cNvPr id="3" name="Rectangle 2"/>
            <p:cNvSpPr/>
            <p:nvPr/>
          </p:nvSpPr>
          <p:spPr>
            <a:xfrm>
              <a:off x="381000" y="5562600"/>
              <a:ext cx="83058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e.g., 		</a:t>
              </a:r>
              <a:r>
                <a:rPr lang="en-US" dirty="0" err="1">
                  <a:solidFill>
                    <a:srgbClr val="0000FF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/>
                <a:t>a,b</a:t>
              </a:r>
              <a:r>
                <a:rPr lang="en-US" dirty="0"/>
                <a:t>; </a:t>
              </a:r>
            </a:p>
            <a:p>
              <a:r>
                <a:rPr lang="en-US" dirty="0"/>
                <a:t>		a</a:t>
              </a:r>
              <a:r>
                <a:rPr lang="en-US" b="1" dirty="0">
                  <a:solidFill>
                    <a:srgbClr val="00B0F0"/>
                  </a:solidFill>
                </a:rPr>
                <a:t>=</a:t>
              </a:r>
              <a:r>
                <a:rPr lang="en-US" dirty="0"/>
                <a:t>b</a:t>
              </a:r>
              <a:r>
                <a:rPr lang="en-US" b="1" dirty="0">
                  <a:solidFill>
                    <a:srgbClr val="00B0F0"/>
                  </a:solidFill>
                </a:rPr>
                <a:t>=</a:t>
              </a:r>
              <a:r>
                <a:rPr lang="en-US" dirty="0"/>
                <a:t>b+1;</a:t>
              </a:r>
            </a:p>
            <a:p>
              <a:r>
                <a:rPr lang="en-US" dirty="0"/>
                <a:t>equal to 	a=(b=b+1);</a:t>
              </a:r>
            </a:p>
            <a:p>
              <a:r>
                <a:rPr lang="en-US" dirty="0"/>
                <a:t>equal to 	b=b+1; a=b;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228600" y="5562600"/>
              <a:ext cx="86868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0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AD0B4BB-C34F-4C48-9433-C27564C47A35}" type="slidenum">
              <a:rPr lang="zh-TW" altLang="en-US" smtClean="0">
                <a:ea typeface="新細明體" charset="-120"/>
              </a:rPr>
              <a:pPr/>
              <a:t>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Swapping the values</a:t>
            </a:r>
            <a:endParaRPr lang="en-GB" dirty="0">
              <a:latin typeface="Arial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600" dirty="0">
                <a:latin typeface="Arial" charset="0"/>
                <a:ea typeface="新細明體" charset="-120"/>
              </a:rPr>
              <a:t>We want to swap the content of two variables, a and b.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600" dirty="0">
                <a:latin typeface="Arial" charset="0"/>
                <a:ea typeface="新細明體" charset="-120"/>
              </a:rPr>
              <a:t>What's wrong with the following program?</a:t>
            </a:r>
          </a:p>
          <a:p>
            <a:pPr eaLnBrk="1" hangingPunct="1">
              <a:lnSpc>
                <a:spcPct val="80000"/>
              </a:lnSpc>
            </a:pPr>
            <a:endParaRPr lang="en-US" altLang="zh-TW" sz="2600" dirty="0">
              <a:latin typeface="Arial" charset="0"/>
              <a:ea typeface="新細明體" charset="-12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/>
                <a:ea typeface="新細明體" charset="-120"/>
                <a:cs typeface="Courier New"/>
              </a:rPr>
              <a:t>void main(){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/>
                <a:ea typeface="新細明體" charset="-120"/>
                <a:cs typeface="Courier New"/>
              </a:rPr>
              <a:t>	</a:t>
            </a:r>
            <a:r>
              <a:rPr lang="en-US" altLang="zh-TW" sz="2400" dirty="0" err="1">
                <a:latin typeface="Courier New"/>
                <a:ea typeface="新細明體" charset="-120"/>
                <a:cs typeface="Courier New"/>
              </a:rPr>
              <a:t>int</a:t>
            </a:r>
            <a:r>
              <a:rPr lang="en-US" altLang="zh-TW" sz="2400" dirty="0">
                <a:latin typeface="Courier New"/>
                <a:ea typeface="新細明體" charset="-120"/>
                <a:cs typeface="Courier New"/>
              </a:rPr>
              <a:t> a=3, b=4;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/>
                <a:ea typeface="新細明體" charset="-120"/>
                <a:cs typeface="Courier New"/>
              </a:rPr>
              <a:t>	a=b;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/>
                <a:ea typeface="新細明體" charset="-120"/>
                <a:cs typeface="Courier New"/>
              </a:rPr>
              <a:t>	b=a;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urier New"/>
                <a:ea typeface="新細明體" charset="-120"/>
                <a:cs typeface="Courier New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600" dirty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GB" sz="19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2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D7F0562-3997-4C49-9913-D45D5417722F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Operators and punctuators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en-US" altLang="zh-TW" sz="2200" dirty="0">
              <a:latin typeface="Arial" charset="0"/>
              <a:ea typeface="新細明體" charset="-120"/>
            </a:endParaRPr>
          </a:p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An operator specifies an operation to be performed on some </a:t>
            </a:r>
            <a:r>
              <a:rPr lang="en-US" altLang="zh-TW" sz="26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values</a:t>
            </a:r>
          </a:p>
          <a:p>
            <a:pPr lvl="1"/>
            <a:r>
              <a:rPr lang="en-US" altLang="zh-TW" sz="2400" dirty="0">
                <a:latin typeface="Arial" charset="0"/>
                <a:ea typeface="新細明體" charset="-120"/>
              </a:rPr>
              <a:t>These values are called the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operands</a:t>
            </a:r>
            <a:r>
              <a:rPr lang="en-US" altLang="zh-TW" sz="2400" dirty="0">
                <a:latin typeface="Arial" charset="0"/>
                <a:ea typeface="新細明體" charset="-120"/>
              </a:rPr>
              <a:t> of the operator</a:t>
            </a:r>
          </a:p>
          <a:p>
            <a:pPr lvl="1"/>
            <a:endParaRPr lang="en-US" altLang="zh-TW" sz="2400" dirty="0">
              <a:latin typeface="Arial" charset="0"/>
              <a:ea typeface="新細明體" charset="-120"/>
            </a:endParaRPr>
          </a:p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Some examples: +, -, *, /, %, ++, --,&gt;&gt;,&lt;&lt;</a:t>
            </a:r>
          </a:p>
          <a:p>
            <a:pPr eaLnBrk="1" hangingPunct="1"/>
            <a:endParaRPr lang="en-US" altLang="zh-TW" sz="2600" dirty="0">
              <a:latin typeface="Arial" charset="0"/>
              <a:ea typeface="新細明體" charset="-120"/>
            </a:endParaRPr>
          </a:p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Some of these have </a:t>
            </a:r>
            <a:r>
              <a:rPr lang="en-US" altLang="zh-TW" sz="26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meanings</a:t>
            </a:r>
            <a:r>
              <a:rPr lang="en-US" altLang="zh-TW" sz="2600" dirty="0">
                <a:latin typeface="Arial" charset="0"/>
                <a:ea typeface="新細明體" charset="-120"/>
              </a:rPr>
              <a:t> that depend on the </a:t>
            </a:r>
            <a:r>
              <a:rPr lang="en-US" altLang="zh-TW" sz="2600" dirty="0">
                <a:solidFill>
                  <a:srgbClr val="7030A0"/>
                </a:solidFill>
                <a:latin typeface="Arial" charset="0"/>
                <a:ea typeface="新細明體" charset="-120"/>
              </a:rPr>
              <a:t>context</a:t>
            </a:r>
            <a:endParaRPr lang="en-US" altLang="zh-TW" sz="2200" dirty="0">
              <a:solidFill>
                <a:srgbClr val="7030A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97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2" name="Picture 6" descr="http://www.thecocktailstore.co.uk/media/gbu0/prodlg/libbey-mixing-gla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80160"/>
            <a:ext cx="28575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thecocktailstore.co.uk/media/gbu0/prodlg/libbey-mixing-gla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0160"/>
            <a:ext cx="28575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thecocktailstore.co.uk/media/gbu0/prodlg/libbey-mixing-gla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80160"/>
            <a:ext cx="28575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0614" y="2819400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ourier New"/>
                <a:ea typeface="新細明體" charset="-120"/>
                <a:cs typeface="Courier New"/>
              </a:rPr>
              <a:t>3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4191000" y="2819400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ourier New"/>
                <a:ea typeface="新細明體" charset="-120"/>
                <a:cs typeface="Courier New"/>
              </a:rPr>
              <a:t>4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1066800" y="685800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ourier New"/>
                <a:ea typeface="新細明體" charset="-120"/>
                <a:cs typeface="Courier New"/>
              </a:rPr>
              <a:t>a=3</a:t>
            </a:r>
            <a:endParaRPr lang="en-US" sz="3600" b="1" dirty="0"/>
          </a:p>
        </p:txBody>
      </p:sp>
      <p:sp>
        <p:nvSpPr>
          <p:cNvPr id="15" name="Rectangle 14"/>
          <p:cNvSpPr/>
          <p:nvPr/>
        </p:nvSpPr>
        <p:spPr>
          <a:xfrm>
            <a:off x="3930338" y="685800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ourier New"/>
                <a:ea typeface="新細明體" charset="-120"/>
                <a:cs typeface="Courier New"/>
              </a:rPr>
              <a:t>b=4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6929414" y="685800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ourier New"/>
                <a:ea typeface="新細明體" charset="-120"/>
                <a:cs typeface="Courier New"/>
              </a:rPr>
              <a:t>c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934200" y="685800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ourier New"/>
                <a:ea typeface="新細明體" charset="-120"/>
                <a:cs typeface="Courier New"/>
              </a:rPr>
              <a:t>c=3</a:t>
            </a:r>
            <a:endParaRPr lang="en-US" sz="3600" b="1" dirty="0"/>
          </a:p>
        </p:txBody>
      </p:sp>
      <p:sp>
        <p:nvSpPr>
          <p:cNvPr id="16" name="Rectangle 15"/>
          <p:cNvSpPr/>
          <p:nvPr/>
        </p:nvSpPr>
        <p:spPr>
          <a:xfrm>
            <a:off x="1066800" y="685800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ourier New"/>
                <a:ea typeface="新細明體" charset="-120"/>
                <a:cs typeface="Courier New"/>
              </a:rPr>
              <a:t>a=4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358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0.61701 0.008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51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254 L -0.31718 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9" grpId="0"/>
      <p:bldP spid="9" grpId="1"/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AD0B4BB-C34F-4C48-9433-C27564C47A35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Swapping the values</a:t>
            </a:r>
            <a:endParaRPr lang="en-GB" dirty="0">
              <a:latin typeface="Arial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新細明體" charset="-120"/>
              </a:rPr>
              <a:t>We want to swap the content of two variables, a and b.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新細明體" charset="-120"/>
              </a:rPr>
              <a:t>What's wrong with the following program?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Courier New"/>
                <a:ea typeface="新細明體" charset="-120"/>
                <a:cs typeface="Courier New"/>
              </a:rPr>
              <a:t>void main(){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Courier New"/>
                <a:ea typeface="新細明體" charset="-120"/>
                <a:cs typeface="Courier New"/>
              </a:rPr>
              <a:t>	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latin typeface="Courier New"/>
                <a:ea typeface="新細明體" charset="-120"/>
                <a:cs typeface="Courier New"/>
              </a:rPr>
              <a:t>int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Courier New"/>
                <a:ea typeface="新細明體" charset="-120"/>
                <a:cs typeface="Courier New"/>
              </a:rPr>
              <a:t> a=3, b=4;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Courier New"/>
                <a:ea typeface="新細明體" charset="-120"/>
                <a:cs typeface="Courier New"/>
              </a:rPr>
              <a:t>	a=b;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Courier New"/>
                <a:ea typeface="新細明體" charset="-120"/>
                <a:cs typeface="Courier New"/>
              </a:rPr>
              <a:t>	b=a;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Courier New"/>
                <a:ea typeface="新細明體" charset="-120"/>
                <a:cs typeface="Courier New"/>
              </a:rPr>
              <a:t>}</a:t>
            </a:r>
          </a:p>
          <a:p>
            <a:r>
              <a:rPr lang="en-US" altLang="zh-TW" dirty="0">
                <a:latin typeface="Arial" charset="0"/>
                <a:ea typeface="新細明體" charset="-120"/>
              </a:rPr>
              <a:t>We need to make use of a temporary variable</a:t>
            </a:r>
          </a:p>
          <a:p>
            <a:pPr lvl="1">
              <a:buNone/>
            </a:pPr>
            <a:r>
              <a:rPr lang="en-US" altLang="zh-TW" sz="2200" dirty="0">
                <a:latin typeface="Arial" charset="0"/>
                <a:ea typeface="新細明體" charset="-120"/>
              </a:rPr>
              <a:t>c = a; /*save the old value of a*/</a:t>
            </a:r>
          </a:p>
          <a:p>
            <a:pPr lvl="1">
              <a:buNone/>
            </a:pPr>
            <a:r>
              <a:rPr lang="en-US" altLang="zh-TW" sz="2200" dirty="0">
                <a:latin typeface="Arial" charset="0"/>
                <a:ea typeface="新細明體" charset="-120"/>
              </a:rPr>
              <a:t>a = b; /*put the value of b into a*/</a:t>
            </a:r>
          </a:p>
          <a:p>
            <a:pPr lvl="1">
              <a:buNone/>
            </a:pPr>
            <a:r>
              <a:rPr lang="en-US" altLang="zh-TW" sz="2200" dirty="0">
                <a:latin typeface="Arial" charset="0"/>
                <a:ea typeface="新細明體" charset="-120"/>
              </a:rPr>
              <a:t>b = c; /*put old value of a (which is contained in c) to b*/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600" dirty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GB" sz="19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3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3B77B1D-7E3A-49EB-B049-E1E01541621D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32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Efficient assignment operators</a:t>
            </a:r>
            <a:endParaRPr lang="en-US" altLang="zh-TW" sz="4200" dirty="0">
              <a:latin typeface="Arial" charset="0"/>
              <a:ea typeface="新細明體" charset="-12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latin typeface="Arial" charset="0"/>
                <a:ea typeface="新細明體" charset="-120"/>
              </a:rPr>
              <a:t>Generic form of </a:t>
            </a:r>
            <a:r>
              <a:rPr lang="en-US" altLang="zh-TW" sz="2400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efficient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400" dirty="0">
                <a:latin typeface="Arial" charset="0"/>
                <a:ea typeface="新細明體" charset="-120"/>
              </a:rPr>
              <a:t>assignment operators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i="1" dirty="0">
                <a:latin typeface="Arial" charset="0"/>
                <a:ea typeface="新細明體" charset="-120"/>
              </a:rPr>
              <a:t>			variable </a:t>
            </a:r>
            <a:r>
              <a:rPr lang="en-US" altLang="zh-TW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op=</a:t>
            </a:r>
            <a:r>
              <a:rPr lang="en-US" altLang="zh-TW" i="1" dirty="0">
                <a:latin typeface="Arial" charset="0"/>
                <a:ea typeface="新細明體" charset="-120"/>
              </a:rPr>
              <a:t> expression;</a:t>
            </a:r>
            <a:endParaRPr lang="en-US" altLang="zh-TW" dirty="0">
              <a:latin typeface="Arial" charset="0"/>
              <a:ea typeface="新細明體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where </a:t>
            </a:r>
            <a:r>
              <a:rPr lang="en-US" altLang="zh-TW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op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latin typeface="Arial" charset="0"/>
                <a:ea typeface="新細明體" charset="-120"/>
              </a:rPr>
              <a:t>is an operator. The meaning is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>
                <a:latin typeface="Arial" charset="0"/>
                <a:ea typeface="新細明體" charset="-120"/>
              </a:rPr>
              <a:t>variable = variable </a:t>
            </a:r>
            <a:r>
              <a:rPr lang="en-US" altLang="zh-TW" sz="24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op</a:t>
            </a:r>
            <a:r>
              <a:rPr lang="en-US" altLang="zh-TW" sz="2400" i="1" dirty="0">
                <a:latin typeface="Arial" charset="0"/>
                <a:ea typeface="新細明體" charset="-120"/>
              </a:rPr>
              <a:t> (expression);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800" dirty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latin typeface="Arial" charset="0"/>
                <a:ea typeface="新細明體" charset="-120"/>
              </a:rPr>
              <a:t>Popular efficient assignment operators include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+=    -=   *=   /=   %=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latin typeface="Arial" charset="0"/>
                <a:ea typeface="新細明體" charset="-120"/>
              </a:rPr>
              <a:t>Examples: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a += 5;	is same as	   a = a + 5;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a -= 5; 	is same as	   a = a - 5;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a += b*c; 	is same as	   a = a + (b*c);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a *= </a:t>
            </a:r>
            <a:r>
              <a:rPr lang="en-US" altLang="zh-TW" sz="2000" dirty="0" err="1">
                <a:latin typeface="Arial" charset="0"/>
                <a:ea typeface="新細明體" charset="-120"/>
              </a:rPr>
              <a:t>b+c</a:t>
            </a:r>
            <a:r>
              <a:rPr lang="en-US" altLang="zh-TW" sz="2000" dirty="0">
                <a:latin typeface="Arial" charset="0"/>
                <a:ea typeface="新細明體" charset="-120"/>
              </a:rPr>
              <a:t>; 	is same as	   a = a * (</a:t>
            </a:r>
            <a:r>
              <a:rPr lang="en-US" altLang="zh-TW" sz="2000" dirty="0" err="1">
                <a:latin typeface="Arial" charset="0"/>
                <a:ea typeface="新細明體" charset="-120"/>
              </a:rPr>
              <a:t>b+c</a:t>
            </a:r>
            <a:r>
              <a:rPr lang="en-US" altLang="zh-TW" sz="2000" dirty="0">
                <a:latin typeface="Arial" charset="0"/>
                <a:ea typeface="新細明體" charset="-120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0" y="4679004"/>
            <a:ext cx="2971800" cy="1264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AF0-5D44-BC4E-8B9F-B1B288B7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[Optional]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5C919C-035B-D14A-B985-29C8CF5C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69340A-7DD1-AF49-BCD3-3DD32D56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99028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Cambria" pitchFamily="18" charset="0"/>
                <a:ea typeface="SimSun" pitchFamily="2" charset="-122"/>
              </a:rPr>
              <a:t>Two’s Complement</a:t>
            </a:r>
            <a:r>
              <a:rPr lang="en-US" altLang="zh-CN" sz="2000" dirty="0">
                <a:latin typeface="Cambria" pitchFamily="18" charset="0"/>
                <a:ea typeface="SimSun" pitchFamily="2" charset="-122"/>
              </a:rPr>
              <a:t> represents </a:t>
            </a:r>
            <a:r>
              <a:rPr lang="en-US" altLang="zh-CN" sz="2000" dirty="0">
                <a:solidFill>
                  <a:srgbClr val="C00000"/>
                </a:solidFill>
                <a:latin typeface="Cambria" pitchFamily="18" charset="0"/>
                <a:ea typeface="SimSun" pitchFamily="2" charset="-122"/>
              </a:rPr>
              <a:t>signed</a:t>
            </a:r>
            <a:r>
              <a:rPr lang="en-US" altLang="zh-CN" sz="2000" dirty="0">
                <a:latin typeface="Cambria" pitchFamily="18" charset="0"/>
                <a:ea typeface="SimSun" pitchFamily="2" charset="-122"/>
              </a:rPr>
              <a:t> integers (positive integers, 0, negative integers)</a:t>
            </a:r>
          </a:p>
          <a:p>
            <a:pPr lvl="1"/>
            <a:r>
              <a:rPr lang="en-US" altLang="zh-TW" sz="1400" dirty="0">
                <a:latin typeface="Cambria" pitchFamily="18" charset="0"/>
              </a:rPr>
              <a:t>Designed to </a:t>
            </a:r>
            <a:r>
              <a:rPr lang="en-US" altLang="zh-TW" sz="1400" dirty="0">
                <a:solidFill>
                  <a:srgbClr val="C00000"/>
                </a:solidFill>
                <a:latin typeface="Cambria" pitchFamily="18" charset="0"/>
              </a:rPr>
              <a:t>simplify</a:t>
            </a:r>
            <a:r>
              <a:rPr lang="en-US" altLang="zh-TW" sz="1400" dirty="0">
                <a:latin typeface="Cambria" pitchFamily="18" charset="0"/>
              </a:rPr>
              <a:t> the binary arithmetic, allowing the computer processor to </a:t>
            </a:r>
            <a:r>
              <a:rPr lang="en-US" altLang="zh-TW" sz="1400" u="sng" dirty="0">
                <a:latin typeface="Cambria" pitchFamily="18" charset="0"/>
              </a:rPr>
              <a:t>perform </a:t>
            </a:r>
            <a:r>
              <a:rPr lang="en-US" altLang="zh-TW" sz="1400" u="sng" dirty="0">
                <a:solidFill>
                  <a:srgbClr val="00B050"/>
                </a:solidFill>
                <a:latin typeface="Cambria" pitchFamily="18" charset="0"/>
              </a:rPr>
              <a:t>all</a:t>
            </a:r>
            <a:r>
              <a:rPr lang="en-US" altLang="zh-TW" sz="1400" u="sng" dirty="0">
                <a:latin typeface="Cambria" pitchFamily="18" charset="0"/>
              </a:rPr>
              <a:t> arithmetic operations using only </a:t>
            </a:r>
            <a:r>
              <a:rPr lang="en-US" altLang="zh-TW" sz="1400" u="sng" dirty="0">
                <a:solidFill>
                  <a:srgbClr val="FF0000"/>
                </a:solidFill>
                <a:latin typeface="Cambria" pitchFamily="18" charset="0"/>
              </a:rPr>
              <a:t>addition</a:t>
            </a:r>
          </a:p>
          <a:p>
            <a:pPr lvl="1"/>
            <a:r>
              <a:rPr lang="en-US" altLang="zh-TW" sz="1400" dirty="0">
                <a:latin typeface="Cambria" pitchFamily="18" charset="0"/>
              </a:rPr>
              <a:t>Based on the idea:  y - x = y + (-x)</a:t>
            </a:r>
            <a:endParaRPr lang="en-US" altLang="zh-CN" sz="1400" dirty="0">
              <a:latin typeface="Cambria" pitchFamily="18" charset="0"/>
              <a:ea typeface="SimSun" pitchFamily="2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146EE0-68A6-F449-B9B6-8327D165C7DA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47244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Cambria" pitchFamily="18" charset="0"/>
                <a:ea typeface="SimSun" pitchFamily="2" charset="-122"/>
              </a:rPr>
              <a:t>Two’s Complement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  <a:latin typeface="Cambria" pitchFamily="18" charset="0"/>
                <a:ea typeface="SimSun" pitchFamily="2" charset="-122"/>
              </a:rPr>
              <a:t>Positive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 integers are represented in </a:t>
            </a:r>
            <a:r>
              <a:rPr lang="en-US" altLang="zh-CN" sz="1800" dirty="0">
                <a:solidFill>
                  <a:srgbClr val="7030A0"/>
                </a:solidFill>
                <a:latin typeface="Cambria" pitchFamily="18" charset="0"/>
                <a:ea typeface="SimSun" pitchFamily="2" charset="-122"/>
              </a:rPr>
              <a:t>the same way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 as sign-magnitude representation</a:t>
            </a:r>
          </a:p>
          <a:p>
            <a:pPr lvl="1" algn="just"/>
            <a:r>
              <a:rPr lang="en-US" altLang="zh-CN" sz="1800" b="1" dirty="0">
                <a:latin typeface="Cambria" pitchFamily="18" charset="0"/>
                <a:ea typeface="SimSun" pitchFamily="2" charset="-122"/>
              </a:rPr>
              <a:t>0 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is represented by setting </a:t>
            </a:r>
            <a:r>
              <a:rPr lang="en-US" altLang="zh-CN" sz="1800" dirty="0">
                <a:solidFill>
                  <a:srgbClr val="0070C0"/>
                </a:solidFill>
                <a:latin typeface="Cambria" pitchFamily="18" charset="0"/>
                <a:ea typeface="SimSun" pitchFamily="2" charset="-122"/>
              </a:rPr>
              <a:t>all bits to 0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ambria" pitchFamily="18" charset="0"/>
                <a:ea typeface="SimSun" pitchFamily="2" charset="-122"/>
              </a:rPr>
              <a:t>Negative integers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 are represented by bit patterns obtained by the following steps:</a:t>
            </a: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Convert the </a:t>
            </a:r>
            <a:r>
              <a:rPr lang="en-US" altLang="zh-CN" sz="1400" dirty="0">
                <a:solidFill>
                  <a:srgbClr val="FF0000"/>
                </a:solidFill>
                <a:latin typeface="Cambria" pitchFamily="18" charset="0"/>
                <a:ea typeface="SimSun" pitchFamily="2" charset="-122"/>
              </a:rPr>
              <a:t>magnitude</a:t>
            </a: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 of the negative number in binary</a:t>
            </a: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‘Toggle’ each bit (0 </a:t>
            </a:r>
            <a:r>
              <a:rPr lang="en-US" altLang="zh-TW" sz="1400" dirty="0">
                <a:latin typeface="Cambria" pitchFamily="18" charset="0"/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 1 and 1 </a:t>
            </a:r>
            <a:r>
              <a:rPr lang="en-US" altLang="zh-TW" sz="1400" dirty="0">
                <a:latin typeface="Cambria" pitchFamily="18" charset="0"/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 0)</a:t>
            </a: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Add 1 to the binary number to get the resulting representation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8B8426-B71E-5242-83C6-3D7A982D9028}"/>
              </a:ext>
            </a:extLst>
          </p:cNvPr>
          <p:cNvSpPr txBox="1">
            <a:spLocks/>
          </p:cNvSpPr>
          <p:nvPr/>
        </p:nvSpPr>
        <p:spPr>
          <a:xfrm>
            <a:off x="4876800" y="2742028"/>
            <a:ext cx="3810000" cy="358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Cambria" pitchFamily="18" charset="0"/>
                <a:ea typeface="SimSun" pitchFamily="2" charset="-122"/>
              </a:rPr>
              <a:t>Examples with 4-bit word size</a:t>
            </a:r>
          </a:p>
          <a:p>
            <a:pPr lvl="1" algn="just"/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+5</a:t>
            </a:r>
            <a:r>
              <a:rPr lang="en-US" altLang="zh-CN" sz="1800" baseline="-25000" dirty="0">
                <a:latin typeface="Cambria" pitchFamily="18" charset="0"/>
                <a:ea typeface="SimSun" pitchFamily="2" charset="-122"/>
              </a:rPr>
              <a:t>10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 = 0101</a:t>
            </a:r>
            <a:r>
              <a:rPr lang="en-US" altLang="zh-CN" sz="1800" baseline="-25000" dirty="0">
                <a:latin typeface="Cambria" pitchFamily="18" charset="0"/>
                <a:ea typeface="SimSun" pitchFamily="2" charset="-122"/>
              </a:rPr>
              <a:t>2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 </a:t>
            </a:r>
          </a:p>
          <a:p>
            <a:pPr lvl="1" algn="just"/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0</a:t>
            </a:r>
            <a:r>
              <a:rPr lang="en-US" altLang="zh-CN" sz="1800" baseline="-25000" dirty="0">
                <a:latin typeface="Cambria" pitchFamily="18" charset="0"/>
                <a:ea typeface="SimSun" pitchFamily="2" charset="-122"/>
              </a:rPr>
              <a:t>10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 = 0000</a:t>
            </a:r>
            <a:r>
              <a:rPr lang="en-US" altLang="zh-CN" sz="1800" baseline="-25000" dirty="0">
                <a:latin typeface="Cambria" pitchFamily="18" charset="0"/>
                <a:ea typeface="SimSun" pitchFamily="2" charset="-122"/>
              </a:rPr>
              <a:t>2</a:t>
            </a:r>
            <a:endParaRPr lang="en-US" altLang="zh-CN" sz="1800" dirty="0">
              <a:latin typeface="Cambria" pitchFamily="18" charset="0"/>
              <a:ea typeface="SimSun" pitchFamily="2" charset="-122"/>
            </a:endParaRPr>
          </a:p>
          <a:p>
            <a:pPr lvl="1" algn="just"/>
            <a:r>
              <a:rPr lang="en-US" altLang="zh-CN" sz="1800" dirty="0">
                <a:latin typeface="Cambria" pitchFamily="18" charset="0"/>
                <a:ea typeface="SimSun" pitchFamily="2" charset="-122"/>
                <a:sym typeface="Symbol"/>
              </a:rPr>
              <a:t>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5</a:t>
            </a:r>
            <a:r>
              <a:rPr lang="en-US" altLang="zh-CN" sz="1800" baseline="-25000" dirty="0">
                <a:latin typeface="Cambria" pitchFamily="18" charset="0"/>
                <a:ea typeface="SimSun" pitchFamily="2" charset="-122"/>
              </a:rPr>
              <a:t>10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 = ?</a:t>
            </a: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Magnitude: +5</a:t>
            </a:r>
            <a:r>
              <a:rPr lang="en-US" altLang="zh-CN" sz="1400" baseline="-25000" dirty="0">
                <a:latin typeface="Cambria" pitchFamily="18" charset="0"/>
                <a:ea typeface="SimSun" pitchFamily="2" charset="-122"/>
              </a:rPr>
              <a:t>10</a:t>
            </a: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 = 0101</a:t>
            </a:r>
            <a:r>
              <a:rPr lang="en-US" altLang="zh-CN" sz="1400" baseline="-25000" dirty="0">
                <a:latin typeface="Cambria" pitchFamily="18" charset="0"/>
                <a:ea typeface="SimSun" pitchFamily="2" charset="-122"/>
              </a:rPr>
              <a:t>2</a:t>
            </a:r>
            <a:endParaRPr lang="en-US" altLang="zh-CN" sz="1400" dirty="0">
              <a:latin typeface="Cambria" pitchFamily="18" charset="0"/>
              <a:ea typeface="SimSun" pitchFamily="2" charset="-122"/>
            </a:endParaRP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Toggle: 1010</a:t>
            </a:r>
            <a:r>
              <a:rPr lang="en-US" altLang="zh-CN" sz="1400" baseline="-25000" dirty="0">
                <a:latin typeface="Cambria" pitchFamily="18" charset="0"/>
                <a:ea typeface="SimSun" pitchFamily="2" charset="-122"/>
              </a:rPr>
              <a:t>2</a:t>
            </a:r>
            <a:endParaRPr lang="en-US" altLang="zh-CN" sz="1400" dirty="0">
              <a:latin typeface="Cambria" pitchFamily="18" charset="0"/>
              <a:ea typeface="SimSun" pitchFamily="2" charset="-122"/>
            </a:endParaRPr>
          </a:p>
          <a:p>
            <a:pPr marL="1314450" lvl="2" indent="-457200" algn="just">
              <a:buFont typeface="+mj-lt"/>
              <a:buAutoNum type="arabicPeriod"/>
            </a:pP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Add 1: 1010</a:t>
            </a:r>
            <a:r>
              <a:rPr lang="en-US" altLang="zh-CN" sz="1400" baseline="-25000" dirty="0">
                <a:latin typeface="Cambria" pitchFamily="18" charset="0"/>
                <a:ea typeface="SimSun" pitchFamily="2" charset="-122"/>
              </a:rPr>
              <a:t>2 </a:t>
            </a: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+0001</a:t>
            </a:r>
            <a:r>
              <a:rPr lang="en-US" altLang="zh-CN" sz="1400" baseline="-25000" dirty="0">
                <a:latin typeface="Cambria" pitchFamily="18" charset="0"/>
                <a:ea typeface="SimSun" pitchFamily="2" charset="-122"/>
              </a:rPr>
              <a:t>2</a:t>
            </a:r>
            <a:r>
              <a:rPr lang="en-US" altLang="zh-CN" sz="1400" dirty="0">
                <a:latin typeface="Cambria" pitchFamily="18" charset="0"/>
                <a:ea typeface="SimSun" pitchFamily="2" charset="-122"/>
              </a:rPr>
              <a:t> =1011</a:t>
            </a:r>
            <a:r>
              <a:rPr lang="en-US" altLang="zh-CN" sz="1400" baseline="-25000" dirty="0">
                <a:latin typeface="Cambria" pitchFamily="18" charset="0"/>
                <a:ea typeface="SimSun" pitchFamily="2" charset="-122"/>
              </a:rPr>
              <a:t>2</a:t>
            </a:r>
          </a:p>
          <a:p>
            <a:pPr marL="857250" lvl="2" indent="0" algn="just">
              <a:buFont typeface="Arial" panose="020B0604020202020204" pitchFamily="34" charset="0"/>
              <a:buNone/>
            </a:pPr>
            <a:r>
              <a:rPr lang="en-US" altLang="zh-CN" sz="1800" dirty="0">
                <a:latin typeface="Cambria" pitchFamily="18" charset="0"/>
                <a:ea typeface="SimSun" pitchFamily="2" charset="-122"/>
                <a:sym typeface="Symbol"/>
              </a:rPr>
              <a:t>  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5</a:t>
            </a:r>
            <a:r>
              <a:rPr lang="en-US" altLang="zh-CN" sz="1800" baseline="-25000" dirty="0">
                <a:latin typeface="Cambria" pitchFamily="18" charset="0"/>
                <a:ea typeface="SimSun" pitchFamily="2" charset="-122"/>
              </a:rPr>
              <a:t>10</a:t>
            </a:r>
            <a:r>
              <a:rPr lang="en-US" altLang="zh-CN" sz="1800" dirty="0">
                <a:latin typeface="Cambria" pitchFamily="18" charset="0"/>
                <a:ea typeface="SimSun" pitchFamily="2" charset="-122"/>
              </a:rPr>
              <a:t> = 1011</a:t>
            </a:r>
            <a:r>
              <a:rPr lang="en-US" altLang="zh-CN" sz="1800" baseline="-25000" dirty="0">
                <a:latin typeface="Cambria" pitchFamily="18" charset="0"/>
                <a:ea typeface="SimSun" pitchFamily="2" charset="-122"/>
              </a:rPr>
              <a:t>2</a:t>
            </a:r>
            <a:endParaRPr lang="en-US" altLang="zh-CN" sz="1800" dirty="0">
              <a:latin typeface="Cambria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0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553-335A-D946-B8B2-402669F0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[Optional]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43693-E700-BF4C-ACFA-1C7668D0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B025E8-0DB7-E244-AE10-4C98F097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434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>
                <a:solidFill>
                  <a:srgbClr val="C00000"/>
                </a:solidFill>
                <a:latin typeface="Cambria" pitchFamily="18" charset="0"/>
                <a:ea typeface="SimSun" pitchFamily="2" charset="-122"/>
              </a:rPr>
              <a:t>Conventional approach</a:t>
            </a:r>
            <a:r>
              <a:rPr lang="en-US" altLang="zh-CN" sz="2400" dirty="0">
                <a:latin typeface="Cambria" pitchFamily="18" charset="0"/>
                <a:ea typeface="SimSun" pitchFamily="2" charset="-122"/>
              </a:rPr>
              <a:t> can be used to add binary numbers in two’s complement representation</a:t>
            </a:r>
            <a:endParaRPr lang="en-US" altLang="zh-CN" sz="2000" dirty="0">
              <a:latin typeface="Cambria" pitchFamily="18" charset="0"/>
              <a:ea typeface="SimSun" pitchFamily="2" charset="-122"/>
            </a:endParaRPr>
          </a:p>
          <a:p>
            <a:r>
              <a:rPr lang="en-US" altLang="zh-CN" sz="2400" dirty="0">
                <a:latin typeface="Cambria" pitchFamily="18" charset="0"/>
                <a:ea typeface="SimSun" pitchFamily="2" charset="-122"/>
              </a:rPr>
              <a:t>Examples with 4-bit word size:</a:t>
            </a:r>
          </a:p>
          <a:p>
            <a:pPr marL="457200" lvl="1" indent="0" algn="just">
              <a:buNone/>
            </a:pPr>
            <a:endParaRPr lang="en-US" altLang="zh-CN" sz="2000" dirty="0">
              <a:latin typeface="Cambria" pitchFamily="18" charset="0"/>
              <a:ea typeface="SimSun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CD9FB-B477-DA4D-9D1A-AB88F02CA833}"/>
              </a:ext>
            </a:extLst>
          </p:cNvPr>
          <p:cNvSpPr/>
          <p:nvPr/>
        </p:nvSpPr>
        <p:spPr>
          <a:xfrm>
            <a:off x="1447800" y="31242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Font typeface="Comic Sans MS" pitchFamily="66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0 0 1 0  (+2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 </a:t>
            </a:r>
          </a:p>
          <a:p>
            <a:pPr marL="0" lvl="2">
              <a:buFont typeface="Comic Sans MS" pitchFamily="66" charset="0"/>
              <a:buNone/>
            </a:pPr>
            <a:r>
              <a:rPr lang="en-US" altLang="zh-TW" u="sng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+ 0 0 1 1 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(+3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</a:p>
          <a:p>
            <a:pPr marL="0" lvl="2">
              <a:buFont typeface="Comic Sans MS" pitchFamily="66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FF0066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0 1 0 1  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(+5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60CE2-F39F-C148-B2D1-61A131BFBB48}"/>
              </a:ext>
            </a:extLst>
          </p:cNvPr>
          <p:cNvSpPr/>
          <p:nvPr/>
        </p:nvSpPr>
        <p:spPr>
          <a:xfrm>
            <a:off x="4419600" y="3127717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Font typeface="Comic Sans MS" pitchFamily="66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0 0 1 0  (+2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 </a:t>
            </a:r>
          </a:p>
          <a:p>
            <a:pPr marL="0" lvl="2">
              <a:buFont typeface="Comic Sans MS" pitchFamily="66" charset="0"/>
              <a:buNone/>
            </a:pPr>
            <a:r>
              <a:rPr lang="en-US" altLang="zh-TW" u="sng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+ 1 1 0 0 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(-4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</a:p>
          <a:p>
            <a:pPr marL="0" lvl="2">
              <a:buFont typeface="Comic Sans MS" pitchFamily="66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FF0066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1 1 1 0  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(-2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4BD252-0EA7-A34E-8147-E25E75397B95}"/>
              </a:ext>
            </a:extLst>
          </p:cNvPr>
          <p:cNvSpPr/>
          <p:nvPr/>
        </p:nvSpPr>
        <p:spPr>
          <a:xfrm>
            <a:off x="1457178" y="43434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Font typeface="Comic Sans MS" pitchFamily="66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1 1 1 1  (-1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 </a:t>
            </a:r>
          </a:p>
          <a:p>
            <a:pPr marL="0" lvl="2">
              <a:buFont typeface="Comic Sans MS" pitchFamily="66" charset="0"/>
              <a:buNone/>
            </a:pPr>
            <a:r>
              <a:rPr lang="en-US" altLang="zh-TW" u="sng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+ 0 0 1 1 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(+3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</a:p>
          <a:p>
            <a:pPr marL="0" lvl="2">
              <a:buFont typeface="Comic Sans MS" pitchFamily="66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 </a:t>
            </a:r>
            <a:r>
              <a:rPr lang="en-US" altLang="zh-TW" dirty="0">
                <a:solidFill>
                  <a:srgbClr val="FF0066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0 0 1 0  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(+2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157649-4112-AF4F-930F-434F9E23AFC2}"/>
              </a:ext>
            </a:extLst>
          </p:cNvPr>
          <p:cNvSpPr/>
          <p:nvPr/>
        </p:nvSpPr>
        <p:spPr>
          <a:xfrm>
            <a:off x="4419600" y="43434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Font typeface="Comic Sans MS" pitchFamily="66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1 1 0 0  (-4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 </a:t>
            </a:r>
          </a:p>
          <a:p>
            <a:pPr marL="0" lvl="2">
              <a:buFont typeface="Comic Sans MS" pitchFamily="66" charset="0"/>
              <a:buNone/>
            </a:pPr>
            <a:r>
              <a:rPr lang="en-US" altLang="zh-TW" u="sng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+ 1 1 0 1 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(-3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</a:p>
          <a:p>
            <a:pPr marL="0" lvl="2">
              <a:buFont typeface="Comic Sans MS" pitchFamily="66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 </a:t>
            </a:r>
            <a:r>
              <a:rPr lang="en-US" altLang="zh-TW" dirty="0">
                <a:solidFill>
                  <a:srgbClr val="FF0066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1 0 0 1  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(-7</a:t>
            </a:r>
            <a:r>
              <a:rPr lang="en-US" altLang="zh-TW" baseline="-30000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75250-85FE-4A40-A9DB-998EB513B3EB}"/>
              </a:ext>
            </a:extLst>
          </p:cNvPr>
          <p:cNvSpPr/>
          <p:nvPr/>
        </p:nvSpPr>
        <p:spPr>
          <a:xfrm>
            <a:off x="1600200" y="5562600"/>
            <a:ext cx="6477000" cy="6463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As the word size is 4-bit, we only keep the last 4 bits </a:t>
            </a:r>
          </a:p>
          <a:p>
            <a:pPr algn="ctr"/>
            <a:r>
              <a:rPr lang="en-US" altLang="zh-TW" dirty="0">
                <a:ea typeface="新細明體" pitchFamily="18" charset="-120"/>
              </a:rPr>
              <a:t>as the result and ignore the extra bit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84F0D5-9533-944E-B879-0BBC386DB886}"/>
              </a:ext>
            </a:extLst>
          </p:cNvPr>
          <p:cNvCxnSpPr/>
          <p:nvPr/>
        </p:nvCxnSpPr>
        <p:spPr>
          <a:xfrm flipH="1" flipV="1">
            <a:off x="1603131" y="5152430"/>
            <a:ext cx="73269" cy="410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BCC30B-B762-1043-A279-C18FBDE81E7C}"/>
              </a:ext>
            </a:extLst>
          </p:cNvPr>
          <p:cNvCxnSpPr/>
          <p:nvPr/>
        </p:nvCxnSpPr>
        <p:spPr>
          <a:xfrm flipV="1">
            <a:off x="4419600" y="5152430"/>
            <a:ext cx="152401" cy="410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A41C6-9A09-0742-AD7B-5624BAF9DFC2}"/>
              </a:ext>
            </a:extLst>
          </p:cNvPr>
          <p:cNvSpPr/>
          <p:nvPr/>
        </p:nvSpPr>
        <p:spPr>
          <a:xfrm>
            <a:off x="1686206" y="3757454"/>
            <a:ext cx="2123794" cy="34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03B69-DD05-714D-B65B-C2085670BB3C}"/>
              </a:ext>
            </a:extLst>
          </p:cNvPr>
          <p:cNvSpPr/>
          <p:nvPr/>
        </p:nvSpPr>
        <p:spPr>
          <a:xfrm>
            <a:off x="4658006" y="3733800"/>
            <a:ext cx="2123794" cy="34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1D337-1ADF-3C4C-BE25-FC75169AC00C}"/>
              </a:ext>
            </a:extLst>
          </p:cNvPr>
          <p:cNvSpPr/>
          <p:nvPr/>
        </p:nvSpPr>
        <p:spPr>
          <a:xfrm>
            <a:off x="1534515" y="4984432"/>
            <a:ext cx="2351685" cy="34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AD89D-C44A-344F-BC1A-73EB58E16A17}"/>
              </a:ext>
            </a:extLst>
          </p:cNvPr>
          <p:cNvSpPr/>
          <p:nvPr/>
        </p:nvSpPr>
        <p:spPr>
          <a:xfrm>
            <a:off x="4495800" y="4984432"/>
            <a:ext cx="2351685" cy="34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I/O – Keyboard and Screen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program can do little if it cannot take </a:t>
            </a:r>
            <a:r>
              <a:rPr lang="en-US" b="1" dirty="0"/>
              <a:t>input</a:t>
            </a:r>
            <a:r>
              <a:rPr lang="en-US" dirty="0"/>
              <a:t> and produce </a:t>
            </a:r>
            <a:r>
              <a:rPr lang="en-US" b="1" dirty="0"/>
              <a:t>output</a:t>
            </a:r>
          </a:p>
          <a:p>
            <a:r>
              <a:rPr lang="en-US" dirty="0"/>
              <a:t>Most programs read user input from </a:t>
            </a:r>
            <a:r>
              <a:rPr lang="en-US" dirty="0">
                <a:solidFill>
                  <a:srgbClr val="C00000"/>
                </a:solidFill>
              </a:rPr>
              <a:t>keyboard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secondary storage</a:t>
            </a:r>
            <a:r>
              <a:rPr lang="en-US" dirty="0"/>
              <a:t> </a:t>
            </a:r>
          </a:p>
          <a:p>
            <a:r>
              <a:rPr lang="en-US" dirty="0"/>
              <a:t>After process the input data, result is commonly display on </a:t>
            </a:r>
            <a:r>
              <a:rPr lang="en-US" dirty="0">
                <a:solidFill>
                  <a:srgbClr val="C00000"/>
                </a:solidFill>
              </a:rPr>
              <a:t>screen</a:t>
            </a:r>
            <a:r>
              <a:rPr lang="en-US" dirty="0"/>
              <a:t> or </a:t>
            </a:r>
            <a:r>
              <a:rPr lang="en-US" dirty="0">
                <a:solidFill>
                  <a:srgbClr val="7030A0"/>
                </a:solidFill>
              </a:rPr>
              <a:t>write to storage</a:t>
            </a:r>
            <a:r>
              <a:rPr lang="en-US" dirty="0"/>
              <a:t> (disk)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58675"/>
              </p:ext>
            </p:extLst>
          </p:nvPr>
        </p:nvGraphicFramePr>
        <p:xfrm>
          <a:off x="1447800" y="4310062"/>
          <a:ext cx="60960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7" name="Visio" r:id="rId4" imgW="9195536" imgH="3843314" progId="Visio.Drawing.11">
                  <p:embed/>
                </p:oleObj>
              </mc:Choice>
              <mc:Fallback>
                <p:oleObj name="Visio" r:id="rId4" imgW="9195536" imgH="384331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10062"/>
                        <a:ext cx="6096000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2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I/O –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343400"/>
          </a:xfrm>
        </p:spPr>
        <p:txBody>
          <a:bodyPr>
            <a:normAutofit/>
          </a:bodyPr>
          <a:lstStyle/>
          <a:p>
            <a:r>
              <a:rPr lang="en-US" sz="2400" dirty="0"/>
              <a:t>C++ comes with an </a:t>
            </a:r>
            <a:r>
              <a:rPr lang="en-US" sz="2400" dirty="0" err="1">
                <a:solidFill>
                  <a:srgbClr val="FF0000"/>
                </a:solidFill>
              </a:rPr>
              <a:t>iostream</a:t>
            </a:r>
            <a:r>
              <a:rPr lang="en-US" sz="2400" dirty="0"/>
              <a:t> package (library) for basic I/O.  </a:t>
            </a:r>
          </a:p>
          <a:p>
            <a:r>
              <a:rPr lang="en-US" sz="2400" i="1" dirty="0" err="1">
                <a:solidFill>
                  <a:srgbClr val="FF0000"/>
                </a:solidFill>
              </a:rPr>
              <a:t>cin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 err="1">
                <a:solidFill>
                  <a:srgbClr val="FF0000"/>
                </a:solidFill>
              </a:rPr>
              <a:t>cout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are objects defined in </a:t>
            </a:r>
            <a:r>
              <a:rPr lang="en-US" sz="2400" dirty="0" err="1">
                <a:solidFill>
                  <a:srgbClr val="FF0000"/>
                </a:solidFill>
              </a:rPr>
              <a:t>iostream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i="1" dirty="0">
                <a:solidFill>
                  <a:srgbClr val="C00000"/>
                </a:solidFill>
              </a:rPr>
              <a:t>keyboard input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screen display</a:t>
            </a:r>
            <a:r>
              <a:rPr lang="en-US" sz="2400" dirty="0"/>
              <a:t>, respectively</a:t>
            </a:r>
          </a:p>
          <a:p>
            <a:r>
              <a:rPr lang="en-US" sz="2400" dirty="0"/>
              <a:t>To read data from </a:t>
            </a:r>
            <a:r>
              <a:rPr lang="en-US" sz="2400" i="1" dirty="0" err="1">
                <a:solidFill>
                  <a:srgbClr val="FF0000"/>
                </a:solidFill>
              </a:rPr>
              <a:t>cin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write data to </a:t>
            </a:r>
            <a:r>
              <a:rPr lang="en-US" sz="2400" i="1" dirty="0" err="1">
                <a:solidFill>
                  <a:srgbClr val="FF0000"/>
                </a:solidFill>
              </a:rPr>
              <a:t>cout</a:t>
            </a:r>
            <a:r>
              <a:rPr lang="en-US" sz="2400" dirty="0"/>
              <a:t>, we need to use </a:t>
            </a:r>
            <a:r>
              <a:rPr lang="en-US" sz="2400" b="1" dirty="0"/>
              <a:t>input operator (&gt;&gt;) </a:t>
            </a:r>
            <a:r>
              <a:rPr lang="en-US" sz="2400" dirty="0"/>
              <a:t>and </a:t>
            </a:r>
            <a:r>
              <a:rPr lang="en-US" sz="2400" b="1" dirty="0"/>
              <a:t>output operator (&lt;&lt;)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16177"/>
              </p:ext>
            </p:extLst>
          </p:nvPr>
        </p:nvGraphicFramePr>
        <p:xfrm>
          <a:off x="1143000" y="4114800"/>
          <a:ext cx="7446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Visio" r:id="rId4" imgW="9676262" imgH="3367872" progId="Visio.Drawing.11">
                  <p:embed/>
                </p:oleObj>
              </mc:Choice>
              <mc:Fallback>
                <p:oleObj name="Visio" r:id="rId4" imgW="9676262" imgH="336787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744696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cout</a:t>
            </a:r>
            <a:r>
              <a:rPr lang="en-US" dirty="0"/>
              <a:t>: Output Operator (&lt;&lt;)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Preprogrammed for </a:t>
            </a:r>
            <a:r>
              <a:rPr lang="en-US" b="1" dirty="0"/>
              <a:t>all</a:t>
            </a:r>
            <a:r>
              <a:rPr lang="en-US" dirty="0"/>
              <a:t> standard C++ </a:t>
            </a:r>
            <a:r>
              <a:rPr lang="en-US" b="1" dirty="0"/>
              <a:t>data types</a:t>
            </a:r>
          </a:p>
          <a:p>
            <a:r>
              <a:rPr lang="en-US" dirty="0"/>
              <a:t>It sends </a:t>
            </a:r>
            <a:r>
              <a:rPr lang="en-US" dirty="0">
                <a:solidFill>
                  <a:srgbClr val="C00000"/>
                </a:solidFill>
              </a:rPr>
              <a:t>bytes</a:t>
            </a:r>
            <a:r>
              <a:rPr lang="en-US" dirty="0"/>
              <a:t> to an output stream object, e.g. </a:t>
            </a:r>
            <a:r>
              <a:rPr lang="en-US" dirty="0" err="1"/>
              <a:t>cout</a:t>
            </a:r>
            <a:endParaRPr lang="en-US" dirty="0"/>
          </a:p>
          <a:p>
            <a:r>
              <a:rPr lang="en-US" dirty="0"/>
              <a:t>Predefined “</a:t>
            </a:r>
            <a:r>
              <a:rPr lang="en-US" dirty="0">
                <a:solidFill>
                  <a:srgbClr val="FF0000"/>
                </a:solidFill>
              </a:rPr>
              <a:t>manipulators</a:t>
            </a:r>
            <a:r>
              <a:rPr lang="en-US" dirty="0"/>
              <a:t>” can be used to change the default </a:t>
            </a:r>
            <a:r>
              <a:rPr lang="en-US" dirty="0">
                <a:solidFill>
                  <a:srgbClr val="7030A0"/>
                </a:solidFill>
              </a:rPr>
              <a:t>format</a:t>
            </a:r>
            <a:r>
              <a:rPr lang="en-US" dirty="0"/>
              <a:t> of arguments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86421"/>
              </p:ext>
            </p:extLst>
          </p:nvPr>
        </p:nvGraphicFramePr>
        <p:xfrm>
          <a:off x="1295400" y="3886200"/>
          <a:ext cx="75438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7" name="Visio" r:id="rId4" imgW="8829496" imgH="2107371" progId="Visio.Drawing.11">
                  <p:embed/>
                </p:oleObj>
              </mc:Choice>
              <mc:Fallback>
                <p:oleObj name="Visio" r:id="rId4" imgW="8829496" imgH="21073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75438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4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: Output Operator &lt;&lt;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2669764"/>
              </p:ext>
            </p:extLst>
          </p:nvPr>
        </p:nvGraphicFramePr>
        <p:xfrm>
          <a:off x="914400" y="1676400"/>
          <a:ext cx="77724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</a:t>
                      </a:r>
                      <a:r>
                        <a:rPr lang="en-US" baseline="0" dirty="0"/>
                        <a:t> 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‘a’;</a:t>
                      </a:r>
                    </a:p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&lt;&lt;‘H’ &lt;&lt; ‘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true</a:t>
                      </a:r>
                    </a:p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baseline="0" dirty="0"/>
                        <a:t> &lt;&lt; “hello”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New line (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endl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‘a’ &lt;&lt;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endl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/>
                        <a:t>&lt;&lt; ‘b’;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‘a’ &lt;&lt; ‘\t’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/>
                        <a:t>&lt;&lt; ‘b’;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	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</a:t>
                      </a:r>
                      <a:r>
                        <a:rPr lang="en-US" baseline="0" dirty="0"/>
                        <a:t> ‘\”’ &lt;&lt; “Hello” &lt;&lt; ‘\”’ &lt;&lt;</a:t>
                      </a:r>
                      <a:r>
                        <a:rPr lang="en-US" baseline="0" dirty="0" err="1"/>
                        <a:t>endl</a:t>
                      </a:r>
                      <a:r>
                        <a:rPr lang="en-US" baseline="0" dirty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x=1;</a:t>
                      </a:r>
                    </a:p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3+4 +x;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8306" name="Picture 2" descr="http://classroom.synonym.com/DM-Resize/photos.demandstudios.com/getty/article/152/209/87788479.jpg?w=600&amp;h=600&amp;keep_ratio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5029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cout</a:t>
            </a:r>
            <a:r>
              <a:rPr lang="en-US" dirty="0"/>
              <a:t> – Change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Width </a:t>
            </a:r>
            <a:r>
              <a:rPr lang="en-US" dirty="0"/>
              <a:t>of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2362200"/>
          </a:xfrm>
        </p:spPr>
        <p:txBody>
          <a:bodyPr>
            <a:normAutofit/>
          </a:bodyPr>
          <a:lstStyle/>
          <a:p>
            <a:r>
              <a:rPr lang="en-US" sz="2000" dirty="0"/>
              <a:t>Change the width of output</a:t>
            </a:r>
          </a:p>
          <a:p>
            <a:pPr lvl="1"/>
            <a:r>
              <a:rPr lang="en-US" sz="2000" dirty="0"/>
              <a:t>Calling member function </a:t>
            </a:r>
            <a:r>
              <a:rPr lang="en-US" sz="2000" b="1" dirty="0">
                <a:solidFill>
                  <a:srgbClr val="7030A0"/>
                </a:solidFill>
              </a:rPr>
              <a:t>width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FF9900"/>
                </a:solidFill>
              </a:rPr>
              <a:t>width</a:t>
            </a:r>
            <a:r>
              <a:rPr lang="en-US" sz="2000" dirty="0"/>
              <a:t>) or using </a:t>
            </a:r>
            <a:r>
              <a:rPr lang="en-US" sz="2000" b="1" dirty="0" err="1">
                <a:solidFill>
                  <a:srgbClr val="7030A0"/>
                </a:solidFill>
              </a:rPr>
              <a:t>setw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manipulator (which requires </a:t>
            </a:r>
            <a:r>
              <a:rPr lang="en-US" sz="2000" b="1" dirty="0" err="1"/>
              <a:t>iomanip</a:t>
            </a:r>
            <a:r>
              <a:rPr lang="en-US" sz="2000" b="1" dirty="0"/>
              <a:t> </a:t>
            </a:r>
            <a:r>
              <a:rPr lang="en-US" sz="2000" dirty="0"/>
              <a:t>library: </a:t>
            </a:r>
            <a:r>
              <a:rPr lang="en-US" sz="2000" dirty="0">
                <a:solidFill>
                  <a:srgbClr val="FF0000"/>
                </a:solidFill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</a:rPr>
              <a:t>iomanip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Leading blanks</a:t>
            </a:r>
            <a:r>
              <a:rPr lang="en-US" sz="2000" dirty="0"/>
              <a:t> are added to any value </a:t>
            </a:r>
            <a:r>
              <a:rPr lang="en-US" sz="2000" dirty="0">
                <a:solidFill>
                  <a:srgbClr val="7030A0"/>
                </a:solidFill>
              </a:rPr>
              <a:t>fewer than</a:t>
            </a:r>
            <a:r>
              <a:rPr lang="en-US" sz="2000" dirty="0"/>
              <a:t> the width</a:t>
            </a:r>
          </a:p>
          <a:p>
            <a:pPr lvl="1"/>
            <a:r>
              <a:rPr lang="en-US" sz="2000" dirty="0"/>
              <a:t>Effect last for </a:t>
            </a:r>
            <a:r>
              <a:rPr lang="en-US" sz="2000" dirty="0">
                <a:solidFill>
                  <a:srgbClr val="C00000"/>
                </a:solidFill>
              </a:rPr>
              <a:t>one field</a:t>
            </a:r>
            <a:r>
              <a:rPr lang="en-US" sz="2000" dirty="0"/>
              <a:t> only</a:t>
            </a:r>
          </a:p>
          <a:p>
            <a:pPr lvl="1"/>
            <a:r>
              <a:rPr lang="en-US" sz="2000" dirty="0"/>
              <a:t>If formatted output exceeds the width, the entire value prints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44966"/>
              </p:ext>
            </p:extLst>
          </p:nvPr>
        </p:nvGraphicFramePr>
        <p:xfrm>
          <a:off x="914400" y="3505200"/>
          <a:ext cx="7696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</a:t>
                      </a:r>
                      <a:r>
                        <a:rPr lang="en-US" baseline="0" dirty="0">
                          <a:latin typeface="Calibri"/>
                          <a:ea typeface="Wingdings"/>
                          <a:cs typeface="Calibri"/>
                          <a:sym typeface="Wingdings"/>
                        </a:rPr>
                        <a:t>: space key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</a:rPr>
                        <a:t>cout.width</a:t>
                      </a:r>
                      <a:r>
                        <a:rPr lang="en-US" dirty="0"/>
                        <a:t>(</a:t>
                      </a:r>
                      <a:r>
                        <a:rPr lang="en-US" i="1" dirty="0">
                          <a:solidFill>
                            <a:srgbClr val="FF9900"/>
                          </a:solidFill>
                        </a:rPr>
                        <a:t>width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</a:rPr>
                        <a:t>setw</a:t>
                      </a:r>
                      <a:r>
                        <a:rPr lang="en-US" dirty="0"/>
                        <a:t>(</a:t>
                      </a:r>
                      <a:r>
                        <a:rPr lang="en-US" i="1" dirty="0">
                          <a:solidFill>
                            <a:srgbClr val="FF9900"/>
                          </a:solidFill>
                        </a:rPr>
                        <a:t>width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solidFill>
                            <a:srgbClr val="7030A0"/>
                          </a:solidFill>
                        </a:rPr>
                        <a:t>cout.width</a:t>
                      </a:r>
                      <a:r>
                        <a:rPr lang="en-US" dirty="0"/>
                        <a:t>(5);</a:t>
                      </a: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//or </a:t>
                      </a:r>
                      <a:r>
                        <a:rPr lang="en-US" dirty="0" err="1">
                          <a:solidFill>
                            <a:srgbClr val="006600"/>
                          </a:solidFill>
                        </a:rPr>
                        <a:t>cout</a:t>
                      </a: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&lt;&lt;</a:t>
                      </a:r>
                      <a:r>
                        <a:rPr lang="en-US" dirty="0" err="1">
                          <a:solidFill>
                            <a:srgbClr val="006600"/>
                          </a:solidFill>
                        </a:rPr>
                        <a:t>setw</a:t>
                      </a: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(5);</a:t>
                      </a:r>
                    </a:p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123 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123 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7030A0"/>
                          </a:solidFill>
                        </a:rPr>
                        <a:t>cout.width</a:t>
                      </a:r>
                      <a:r>
                        <a:rPr lang="en-US" dirty="0"/>
                        <a:t>(5);</a:t>
                      </a: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 //or </a:t>
                      </a:r>
                      <a:r>
                        <a:rPr lang="en-US" dirty="0" err="1">
                          <a:solidFill>
                            <a:srgbClr val="006600"/>
                          </a:solidFill>
                        </a:rPr>
                        <a:t>cout</a:t>
                      </a: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&lt;&lt;</a:t>
                      </a:r>
                      <a:r>
                        <a:rPr lang="en-US" dirty="0" err="1">
                          <a:solidFill>
                            <a:srgbClr val="006600"/>
                          </a:solidFill>
                        </a:rPr>
                        <a:t>setw</a:t>
                      </a: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(5);</a:t>
                      </a:r>
                      <a:endParaRPr lang="en-US" dirty="0"/>
                    </a:p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</a:t>
                      </a:r>
                      <a:r>
                        <a:rPr lang="en-US" sz="1800" dirty="0"/>
                        <a:t>1234567</a:t>
                      </a:r>
                      <a:r>
                        <a:rPr lang="en-US" dirty="0"/>
                        <a:t> &lt;&lt;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endl</a:t>
                      </a:r>
                      <a:r>
                        <a:rPr lang="en-US" baseline="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Wingdings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r>
                        <a:rPr lang="en-US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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123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123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rot="16200000" flipH="1">
            <a:off x="6134100" y="3162300"/>
            <a:ext cx="1676400" cy="838200"/>
          </a:xfrm>
          <a:prstGeom prst="curvedConnector3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>
            <a:off x="4572000" y="2971800"/>
            <a:ext cx="2667000" cy="1905000"/>
          </a:xfrm>
          <a:prstGeom prst="curvedConnector3">
            <a:avLst>
              <a:gd name="adj1" fmla="val 71786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67500" y="4305300"/>
            <a:ext cx="2286000" cy="228600"/>
          </a:xfrm>
          <a:prstGeom prst="curvedConnector3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35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876800"/>
          </a:xfrm>
        </p:spPr>
        <p:txBody>
          <a:bodyPr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b="1" i="1" dirty="0"/>
              <a:t>expression</a:t>
            </a:r>
            <a:r>
              <a:rPr lang="en-US" altLang="en-US" dirty="0"/>
              <a:t> is a combination of constants, variables, and function calls that evaluate to a result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solidFill>
                <a:srgbClr val="370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37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3.0*4.0;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solidFill>
                <a:srgbClr val="370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37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2.0 + x;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solidFill>
                <a:srgbClr val="370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37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5.0 + x/y - </a:t>
            </a:r>
            <a:r>
              <a:rPr lang="en-US" altLang="en-US" b="1" dirty="0" err="1">
                <a:solidFill>
                  <a:srgbClr val="37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US" b="1" dirty="0">
                <a:solidFill>
                  <a:srgbClr val="37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(x*3.0);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3429000" y="2743200"/>
            <a:ext cx="1219200" cy="476796"/>
          </a:xfrm>
          <a:prstGeom prst="wedgeRectCallout">
            <a:avLst>
              <a:gd name="adj1" fmla="val -83769"/>
              <a:gd name="adj2" fmla="val 159974"/>
            </a:avLst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constants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733800" y="3581400"/>
            <a:ext cx="1143000" cy="476796"/>
          </a:xfrm>
          <a:prstGeom prst="wedgeRectCallout">
            <a:avLst>
              <a:gd name="adj1" fmla="val -83769"/>
              <a:gd name="adj2" fmla="val 159974"/>
            </a:avLst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variables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181600" y="4267200"/>
            <a:ext cx="1524000" cy="485079"/>
          </a:xfrm>
          <a:prstGeom prst="wedgeRectCallout">
            <a:avLst>
              <a:gd name="adj1" fmla="val -83769"/>
              <a:gd name="adj2" fmla="val 159974"/>
            </a:avLst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function call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cout</a:t>
            </a:r>
            <a:r>
              <a:rPr lang="en-US" dirty="0"/>
              <a:t> – Set the </a:t>
            </a:r>
            <a:r>
              <a:rPr lang="en-US" dirty="0">
                <a:solidFill>
                  <a:srgbClr val="FF0000"/>
                </a:solidFill>
              </a:rPr>
              <a:t>format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precision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/>
              <a:t>floating point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Floating-point precision is </a:t>
            </a:r>
            <a:r>
              <a:rPr lang="en-US" sz="2200" dirty="0">
                <a:solidFill>
                  <a:srgbClr val="FF0000"/>
                </a:solidFill>
              </a:rPr>
              <a:t>six</a:t>
            </a:r>
            <a:r>
              <a:rPr lang="en-US" sz="2200" dirty="0"/>
              <a:t> by default, i.e. </a:t>
            </a:r>
            <a:r>
              <a:rPr lang="en-US" sz="2200" dirty="0">
                <a:solidFill>
                  <a:srgbClr val="FF0000"/>
                </a:solidFill>
              </a:rPr>
              <a:t>5 decimal points</a:t>
            </a:r>
          </a:p>
          <a:p>
            <a:r>
              <a:rPr lang="en-US" sz="2200" dirty="0"/>
              <a:t>Use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fixed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r>
              <a:rPr lang="en-US" sz="2200" b="1" dirty="0">
                <a:solidFill>
                  <a:srgbClr val="7030A0"/>
                </a:solidFill>
              </a:rPr>
              <a:t>scientific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00B050"/>
                </a:solidFill>
              </a:rPr>
              <a:t>setprecision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manipulators to change the </a:t>
            </a:r>
            <a:r>
              <a:rPr lang="en-US" sz="2200" b="1" dirty="0">
                <a:solidFill>
                  <a:srgbClr val="7030A0"/>
                </a:solidFill>
              </a:rPr>
              <a:t>printing format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B050"/>
                </a:solidFill>
              </a:rPr>
              <a:t>precision value</a:t>
            </a:r>
            <a:r>
              <a:rPr lang="en-US" sz="2200" dirty="0"/>
              <a:t>.</a:t>
            </a:r>
          </a:p>
          <a:p>
            <a:r>
              <a:rPr lang="en-US" sz="2200" dirty="0"/>
              <a:t>Must </a:t>
            </a:r>
            <a:r>
              <a:rPr lang="en-US" sz="2200" dirty="0">
                <a:solidFill>
                  <a:srgbClr val="FF0000"/>
                </a:solidFill>
              </a:rPr>
              <a:t>#include &lt;</a:t>
            </a:r>
            <a:r>
              <a:rPr lang="en-US" sz="2200" dirty="0" err="1">
                <a:solidFill>
                  <a:srgbClr val="FF0000"/>
                </a:solidFill>
              </a:rPr>
              <a:t>iomanip</a:t>
            </a:r>
            <a:r>
              <a:rPr lang="en-US" sz="2200" dirty="0">
                <a:solidFill>
                  <a:srgbClr val="FF0000"/>
                </a:solidFill>
              </a:rPr>
              <a:t>&gt;</a:t>
            </a:r>
            <a:endParaRPr lang="en-US" sz="2200" dirty="0"/>
          </a:p>
          <a:p>
            <a:r>
              <a:rPr lang="en-US" sz="2200" dirty="0"/>
              <a:t>Effect is </a:t>
            </a:r>
            <a:r>
              <a:rPr lang="en-US" sz="2200" b="1" dirty="0"/>
              <a:t>permanent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31332"/>
              </p:ext>
            </p:extLst>
          </p:nvPr>
        </p:nvGraphicFramePr>
        <p:xfrm>
          <a:off x="914400" y="4267200"/>
          <a:ext cx="7620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1.34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cout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&lt;&lt; 1.340 &lt;&lt;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endl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&lt;&lt; 1.3401234 &lt;&lt;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&lt;&lt; 0.0000000134 &lt;&lt;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1.34</a:t>
                      </a: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1.34</a:t>
                      </a: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1.34012</a:t>
                      </a: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1.34e-008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81400" y="37338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Default behavior</a:t>
            </a:r>
          </a:p>
        </p:txBody>
      </p:sp>
    </p:spTree>
    <p:extLst>
      <p:ext uri="{BB962C8B-B14F-4D97-AF65-F5344CB8AC3E}">
        <p14:creationId xmlns:p14="http://schemas.microsoft.com/office/powerpoint/2010/main" val="14155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fixed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scientific</a:t>
            </a:r>
            <a:r>
              <a:rPr lang="en-US" dirty="0"/>
              <a:t> manipulators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31</a:t>
            </a:fld>
            <a:endParaRPr lang="en-US" altLang="zh-TW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b="1" dirty="0">
                <a:solidFill>
                  <a:srgbClr val="7030A0"/>
                </a:solidFill>
              </a:rPr>
              <a:t>fixed</a:t>
            </a:r>
            <a:r>
              <a:rPr lang="en-US" dirty="0"/>
              <a:t>: always uses the fixed point notation (</a:t>
            </a: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 significant digits </a:t>
            </a:r>
            <a:r>
              <a:rPr lang="en-US" b="1" dirty="0"/>
              <a:t>after the decimal point</a:t>
            </a:r>
            <a:r>
              <a:rPr lang="en-US" dirty="0"/>
              <a:t>) </a:t>
            </a:r>
          </a:p>
          <a:p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b="1" dirty="0">
                <a:solidFill>
                  <a:srgbClr val="7030A0"/>
                </a:solidFill>
              </a:rPr>
              <a:t>scientific</a:t>
            </a:r>
            <a:r>
              <a:rPr lang="en-US" dirty="0"/>
              <a:t>: always uses the scientific notation</a:t>
            </a:r>
          </a:p>
          <a:p>
            <a:r>
              <a:rPr lang="en-US" dirty="0"/>
              <a:t>They change the meaning of precision (see the example)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9450"/>
              </p:ext>
            </p:extLst>
          </p:nvPr>
        </p:nvGraphicFramePr>
        <p:xfrm>
          <a:off x="838200" y="2971800"/>
          <a:ext cx="7620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9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006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&lt;&lt;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fixed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&lt;&lt; 1.34 &lt;&lt;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&lt;&lt; 1.340 &lt;&lt;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0.0000000134 &lt;&lt;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1.340000</a:t>
                      </a: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1.340000</a:t>
                      </a: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1113"/>
              </p:ext>
            </p:extLst>
          </p:nvPr>
        </p:nvGraphicFramePr>
        <p:xfrm>
          <a:off x="838200" y="4876800"/>
          <a:ext cx="762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0566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&lt;&lt;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scientific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&lt;&lt; 1.34 &lt;&lt;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&lt;&lt; 1.340 &lt;&lt; </a:t>
                      </a:r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0.00000001234567</a:t>
                      </a:r>
                      <a:r>
                        <a:rPr kumimoji="0" lang="en-US" sz="18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0.00000001234567</a:t>
                      </a:r>
                      <a:r>
                        <a:rPr kumimoji="0" lang="en-US" sz="18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1.340000e+00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1.340000e+00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1.234567e-08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1.23456</a:t>
                      </a:r>
                      <a:r>
                        <a:rPr lang="de-DE" b="1" baseline="0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r>
                        <a:rPr lang="de-DE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e-08</a:t>
                      </a:r>
                      <a:endParaRPr lang="en-US" b="0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rot="5400000">
            <a:off x="6175375" y="3127374"/>
            <a:ext cx="1593853" cy="990602"/>
          </a:xfrm>
          <a:prstGeom prst="curvedConnector3">
            <a:avLst>
              <a:gd name="adj1" fmla="val 10019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3044825" y="3590925"/>
            <a:ext cx="3048000" cy="1517650"/>
          </a:xfrm>
          <a:prstGeom prst="curvedConnector3">
            <a:avLst>
              <a:gd name="adj1" fmla="val 99688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0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setprecision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manipulator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1828800"/>
          </a:xfrm>
        </p:spPr>
        <p:txBody>
          <a:bodyPr/>
          <a:lstStyle/>
          <a:p>
            <a:r>
              <a:rPr lang="en-US" dirty="0"/>
              <a:t>Normally, </a:t>
            </a:r>
            <a:r>
              <a:rPr lang="en-US" b="1" dirty="0" err="1">
                <a:solidFill>
                  <a:srgbClr val="00B050"/>
                </a:solidFill>
              </a:rPr>
              <a:t>setprecision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/>
              <a:t> means output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significant digits</a:t>
            </a:r>
          </a:p>
          <a:p>
            <a:r>
              <a:rPr lang="en-US" dirty="0"/>
              <a:t>But with “</a:t>
            </a:r>
            <a:r>
              <a:rPr lang="en-US" b="1" dirty="0">
                <a:solidFill>
                  <a:srgbClr val="7030A0"/>
                </a:solidFill>
              </a:rPr>
              <a:t>fixed</a:t>
            </a:r>
            <a:r>
              <a:rPr lang="en-US" dirty="0"/>
              <a:t>” or “</a:t>
            </a:r>
            <a:r>
              <a:rPr lang="en-US" b="1" dirty="0">
                <a:solidFill>
                  <a:srgbClr val="7030A0"/>
                </a:solidFill>
              </a:rPr>
              <a:t>scientific</a:t>
            </a:r>
            <a:r>
              <a:rPr lang="en-US" dirty="0"/>
              <a:t>”, </a:t>
            </a:r>
            <a:r>
              <a:rPr lang="en-US" b="1" dirty="0" err="1">
                <a:solidFill>
                  <a:srgbClr val="00B050"/>
                </a:solidFill>
              </a:rPr>
              <a:t>setprecision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/>
              <a:t> means output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significant digits </a:t>
            </a:r>
            <a:r>
              <a:rPr lang="en-US" b="1" dirty="0"/>
              <a:t>after the decimal point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46586"/>
              </p:ext>
            </p:extLst>
          </p:nvPr>
        </p:nvGraphicFramePr>
        <p:xfrm>
          <a:off x="914400" y="3581400"/>
          <a:ext cx="7620000" cy="113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70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setprecision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&lt;&lt; 1.34 &lt;&lt;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29012"/>
              </p:ext>
            </p:extLst>
          </p:nvPr>
        </p:nvGraphicFramePr>
        <p:xfrm>
          <a:off x="914400" y="5334000"/>
          <a:ext cx="7620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</a:t>
                      </a:r>
                      <a:r>
                        <a:rPr kumimoji="0" lang="en-US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1.34 &lt;&lt;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0.0000000134 &lt;&lt;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kumimoji="0" lang="en-US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scientific</a:t>
                      </a:r>
                      <a:r>
                        <a:rPr kumimoji="0" lang="en-US" sz="1800" b="0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0.0005 &lt;&lt;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1.34</a:t>
                      </a:r>
                    </a:p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0.00</a:t>
                      </a:r>
                    </a:p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5.00e-004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0787"/>
              </p:ext>
            </p:extLst>
          </p:nvPr>
        </p:nvGraphicFramePr>
        <p:xfrm>
          <a:off x="914400" y="4800600"/>
          <a:ext cx="7620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kumimoji="0"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&lt;&lt; 0.0000000134 &lt;&lt; </a:t>
                      </a:r>
                      <a:r>
                        <a:rPr kumimoji="0"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1.3e-008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cout</a:t>
            </a:r>
            <a:r>
              <a:rPr lang="en-US" b="1" dirty="0">
                <a:solidFill>
                  <a:srgbClr val="00B050"/>
                </a:solidFill>
              </a:rPr>
              <a:t> – </a:t>
            </a:r>
            <a:r>
              <a:rPr lang="en-US" dirty="0"/>
              <a:t>Other Manipulator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33</a:t>
            </a:fld>
            <a:endParaRPr lang="en-US" altLang="zh-TW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2150" y="1676400"/>
          <a:ext cx="7772400" cy="4229101"/>
        </p:xfrm>
        <a:graphic>
          <a:graphicData uri="http://schemas.openxmlformats.org/drawingml/2006/table">
            <a:tbl>
              <a:tblPr/>
              <a:tblGrid>
                <a:gridCol w="181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Manipulators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Example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Output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675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fill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setfill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(‘*’);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setw(10);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5.6  &lt;&lt; endl;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setw(10);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&lt;&lt;57.68 &lt;&lt; endl;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*******5.6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*****57.68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8563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radix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oct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&lt;&lt; 11 &lt;&lt; endl; // octal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hex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 &lt;&lt; 11 &lt;&lt; endl; // hexidecimal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dec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&lt;&lt; 11 &lt;&lt; endl;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13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b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11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563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alignment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setiosflags(ios::left);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setw(10);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5.6 &lt;&lt;endl;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5.6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24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cin</a:t>
            </a:r>
            <a:r>
              <a:rPr lang="en-US" dirty="0"/>
              <a:t>: Input Operator (&gt;&gt;)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Preprogrammed for </a:t>
            </a:r>
            <a:r>
              <a:rPr lang="en-US" b="1" dirty="0"/>
              <a:t>all</a:t>
            </a:r>
            <a:r>
              <a:rPr lang="en-US" dirty="0"/>
              <a:t> standard C++ </a:t>
            </a:r>
            <a:r>
              <a:rPr lang="en-US" b="1" dirty="0"/>
              <a:t>data types</a:t>
            </a:r>
          </a:p>
          <a:p>
            <a:r>
              <a:rPr lang="en-US" sz="2400" dirty="0"/>
              <a:t>Get </a:t>
            </a:r>
            <a:r>
              <a:rPr lang="en-US" sz="2400" b="1" dirty="0"/>
              <a:t>bytes</a:t>
            </a:r>
            <a:r>
              <a:rPr lang="en-US" sz="2400" dirty="0"/>
              <a:t> from an input stream object</a:t>
            </a:r>
          </a:p>
          <a:p>
            <a:r>
              <a:rPr lang="en-US" sz="2400" dirty="0"/>
              <a:t>Depend on </a:t>
            </a:r>
            <a:r>
              <a:rPr lang="en-US" sz="2400" dirty="0">
                <a:solidFill>
                  <a:srgbClr val="FF0000"/>
                </a:solidFill>
              </a:rPr>
              <a:t>white space </a:t>
            </a:r>
            <a:r>
              <a:rPr lang="en-US" sz="2400" dirty="0"/>
              <a:t>to separate incoming data values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454553"/>
              </p:ext>
            </p:extLst>
          </p:nvPr>
        </p:nvGraphicFramePr>
        <p:xfrm>
          <a:off x="1524000" y="3505200"/>
          <a:ext cx="53657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5" name="Visio" r:id="rId4" imgW="5365075" imgH="2964681" progId="Visio.Drawing.11">
                  <p:embed/>
                </p:oleObj>
              </mc:Choice>
              <mc:Fallback>
                <p:oleObj name="Visio" r:id="rId4" imgW="5365075" imgH="29646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505200"/>
                        <a:ext cx="5365750" cy="296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4648201" y="5410200"/>
            <a:ext cx="1371599" cy="762000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455606"/>
              </p:ext>
            </p:extLst>
          </p:nvPr>
        </p:nvGraphicFramePr>
        <p:xfrm>
          <a:off x="914400" y="4800600"/>
          <a:ext cx="7772401" cy="77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264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cin</a:t>
                      </a:r>
                      <a:r>
                        <a:rPr lang="en-US" dirty="0"/>
                        <a:t> &gt;&gt; x &gt;&gt;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543800"/>
              </p:ext>
            </p:extLst>
          </p:nvPr>
        </p:nvGraphicFramePr>
        <p:xfrm>
          <a:off x="914400" y="3733800"/>
          <a:ext cx="7772401" cy="146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6205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798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  <a:r>
                        <a:rPr lang="en-US" baseline="0" dirty="0"/>
                        <a:t> x[20];</a:t>
                      </a:r>
                    </a:p>
                    <a:p>
                      <a:r>
                        <a:rPr lang="en-US" baseline="0" dirty="0"/>
                        <a:t>char y[20];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cin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&gt;&gt; x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487430"/>
              </p:ext>
            </p:extLst>
          </p:nvPr>
        </p:nvGraphicFramePr>
        <p:xfrm>
          <a:off x="914400" y="3287208"/>
          <a:ext cx="7772401" cy="126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9472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cin</a:t>
                      </a:r>
                      <a:r>
                        <a:rPr lang="en-US" dirty="0"/>
                        <a:t> &gt;&gt; x &gt;&gt;</a:t>
                      </a:r>
                      <a:r>
                        <a:rPr lang="en-US" baseline="0" dirty="0"/>
                        <a:t> y;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937193"/>
              </p:ext>
            </p:extLst>
          </p:nvPr>
        </p:nvGraphicFramePr>
        <p:xfrm>
          <a:off x="914400" y="3048000"/>
          <a:ext cx="7772401" cy="86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008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82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 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cin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&gt;&gt; x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281053"/>
              </p:ext>
            </p:extLst>
          </p:nvPr>
        </p:nvGraphicFramePr>
        <p:xfrm>
          <a:off x="914400" y="2799080"/>
          <a:ext cx="7772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cin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&gt;&gt; x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Operator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6310389"/>
              </p:ext>
            </p:extLst>
          </p:nvPr>
        </p:nvGraphicFramePr>
        <p:xfrm>
          <a:off x="914400" y="1676400"/>
          <a:ext cx="7772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cin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&gt;&gt; x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039899"/>
              </p:ext>
            </p:extLst>
          </p:nvPr>
        </p:nvGraphicFramePr>
        <p:xfrm>
          <a:off x="914400" y="2514600"/>
          <a:ext cx="77724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cin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&gt;&gt; x &gt;&gt; y;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5 3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5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29F99CA-F4C1-4710-B804-F30955357142}" type="slidenum">
              <a:rPr lang="zh-TW" altLang="en-US" smtClean="0">
                <a:ea typeface="新細明體" charset="-120"/>
              </a:rPr>
              <a:pPr/>
              <a:t>36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Programming styles</a:t>
            </a:r>
            <a:endParaRPr lang="en-GB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Programmers should write code that is understandable to other people as well</a:t>
            </a:r>
          </a:p>
          <a:p>
            <a:pPr eaLnBrk="1" hangingPunct="1"/>
            <a:r>
              <a:rPr lang="en-US" altLang="zh-TW" sz="26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Meaningful</a:t>
            </a:r>
            <a:r>
              <a:rPr lang="en-US" altLang="zh-TW" sz="2600" dirty="0">
                <a:latin typeface="Arial" charset="0"/>
                <a:ea typeface="新細明體" charset="-120"/>
              </a:rPr>
              <a:t> variable </a:t>
            </a:r>
            <a:r>
              <a:rPr lang="en-US" altLang="zh-TW" sz="2600" dirty="0">
                <a:solidFill>
                  <a:srgbClr val="7030A0"/>
                </a:solidFill>
                <a:latin typeface="Arial" charset="0"/>
                <a:ea typeface="新細明體" charset="-120"/>
              </a:rPr>
              <a:t>names</a:t>
            </a:r>
          </a:p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Which is more meaningful</a:t>
            </a:r>
          </a:p>
          <a:p>
            <a:pPr lvl="1" eaLnBrk="1" hangingPunct="1"/>
            <a:r>
              <a:rPr lang="en-US" altLang="zh-TW" sz="22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tax=temp1*temp2;</a:t>
            </a:r>
          </a:p>
          <a:p>
            <a:pPr lvl="1" eaLnBrk="1" hangingPunct="1"/>
            <a:r>
              <a:rPr lang="en-US" altLang="zh-TW" sz="22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tax=price*</a:t>
            </a:r>
            <a:r>
              <a:rPr lang="en-US" altLang="zh-TW" sz="2200" dirty="0" err="1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tax_rate</a:t>
            </a:r>
            <a:r>
              <a:rPr lang="en-US" altLang="zh-TW" sz="22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TW" sz="26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Meaningful</a:t>
            </a:r>
            <a:r>
              <a:rPr lang="en-US" altLang="zh-TW" sz="2600" dirty="0"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Arial" charset="0"/>
                <a:ea typeface="新細明體" charset="-120"/>
              </a:rPr>
              <a:t>c</a:t>
            </a:r>
            <a:r>
              <a:rPr lang="en-US" altLang="zh-TW" sz="2600" dirty="0">
                <a:solidFill>
                  <a:srgbClr val="0070C0"/>
                </a:solidFill>
                <a:latin typeface="Arial" charset="0"/>
                <a:ea typeface="新細明體" charset="-120"/>
              </a:rPr>
              <a:t>omments</a:t>
            </a:r>
          </a:p>
          <a:p>
            <a:pPr lvl="1" eaLnBrk="1" hangingPunct="1"/>
            <a:r>
              <a:rPr lang="en-US" altLang="zh-TW" sz="2200" dirty="0">
                <a:latin typeface="Arial" charset="0"/>
                <a:ea typeface="新細明體" charset="-120"/>
              </a:rPr>
              <a:t>Write comments as you're writing the program</a:t>
            </a:r>
          </a:p>
          <a:p>
            <a:pPr eaLnBrk="1" hangingPunct="1"/>
            <a:r>
              <a:rPr lang="en-US" altLang="zh-TW" sz="2600" dirty="0">
                <a:solidFill>
                  <a:srgbClr val="7030A0"/>
                </a:solidFill>
                <a:latin typeface="Arial" charset="0"/>
                <a:ea typeface="新細明體" charset="-120"/>
              </a:rPr>
              <a:t>Indentations</a:t>
            </a:r>
          </a:p>
          <a:p>
            <a:pPr eaLnBrk="1" hangingPunct="1"/>
            <a:endParaRPr lang="en-GB" sz="2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37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5105400" y="1643896"/>
            <a:ext cx="3124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void main() </a:t>
            </a:r>
            <a:r>
              <a:rPr lang="en-US" sz="22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    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x, y;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    x = y++;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600200"/>
            <a:ext cx="3124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void main()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    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 x, y;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    x = y++;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505200"/>
            <a:ext cx="5234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Both are good. Choose one and stick with 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4343400"/>
            <a:ext cx="3124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void main()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x, y;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 x= y++;</a:t>
            </a:r>
            <a:r>
              <a:rPr lang="en-US" sz="22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4953000"/>
            <a:ext cx="2240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BAD!! Avoid this!!</a:t>
            </a:r>
          </a:p>
        </p:txBody>
      </p:sp>
    </p:spTree>
    <p:extLst>
      <p:ext uri="{BB962C8B-B14F-4D97-AF65-F5344CB8AC3E}">
        <p14:creationId xmlns:p14="http://schemas.microsoft.com/office/powerpoint/2010/main" val="26716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63D4D69-4C51-4F6F-97A0-60B9DCF05D56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Arial" charset="0"/>
                <a:ea typeface="新細明體" charset="-120"/>
              </a:rPr>
              <a:t>Use of comments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Top </a:t>
            </a:r>
            <a:r>
              <a:rPr lang="en-US" altLang="zh-TW" sz="2100" dirty="0">
                <a:latin typeface="Arial" charset="0"/>
                <a:ea typeface="新細明體" charset="-120"/>
              </a:rPr>
              <a:t>of the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latin typeface="Arial" charset="0"/>
                <a:ea typeface="新細明體" charset="-120"/>
              </a:rPr>
              <a:t>Include information such as the name of organization, programmer’s name, date and purpose of program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latin typeface="Arial" charset="0"/>
                <a:ea typeface="新細明體" charset="-120"/>
              </a:rPr>
              <a:t>What is achieved by the </a:t>
            </a:r>
            <a:r>
              <a:rPr lang="en-US" altLang="zh-TW" sz="2100" dirty="0">
                <a:solidFill>
                  <a:srgbClr val="7030A0"/>
                </a:solidFill>
                <a:latin typeface="Arial" charset="0"/>
                <a:ea typeface="新細明體" charset="-120"/>
              </a:rPr>
              <a:t>function</a:t>
            </a:r>
            <a:r>
              <a:rPr lang="en-US" altLang="zh-TW" sz="2100" dirty="0">
                <a:latin typeface="Arial" charset="0"/>
                <a:ea typeface="新細明體" charset="-120"/>
              </a:rPr>
              <a:t>, the meaning of the arguments and the return value of the function</a:t>
            </a:r>
          </a:p>
          <a:p>
            <a:pPr eaLnBrk="1" hangingPunct="1">
              <a:lnSpc>
                <a:spcPct val="80000"/>
              </a:lnSpc>
            </a:pPr>
            <a:endParaRPr lang="en-US" altLang="zh-TW" sz="2100" dirty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latin typeface="Arial" charset="0"/>
                <a:ea typeface="新細明體" charset="-120"/>
              </a:rPr>
              <a:t>Short comments should occur to the right of the statements when the effect of the statement is not obvious and you want to illuminate what the program is doing</a:t>
            </a:r>
          </a:p>
          <a:p>
            <a:pPr eaLnBrk="1" hangingPunct="1">
              <a:lnSpc>
                <a:spcPct val="80000"/>
              </a:lnSpc>
            </a:pPr>
            <a:endParaRPr lang="en-US" altLang="zh-TW" sz="2100" dirty="0">
              <a:latin typeface="Arial" charset="0"/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100" dirty="0">
                <a:latin typeface="Arial" charset="0"/>
                <a:ea typeface="新細明體" charset="-120"/>
              </a:rPr>
              <a:t>Which one of the following </a:t>
            </a:r>
            <a:r>
              <a:rPr lang="en-US" altLang="zh-TW" sz="2100" b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comment</a:t>
            </a:r>
            <a:r>
              <a:rPr lang="en-US" altLang="zh-TW" sz="2100" dirty="0">
                <a:latin typeface="Arial" charset="0"/>
                <a:ea typeface="新細明體" charset="-120"/>
              </a:rPr>
              <a:t> is more meaningful?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17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tax = price * rate; </a:t>
            </a:r>
            <a:r>
              <a:rPr lang="en-US" altLang="zh-TW" sz="1700" dirty="0">
                <a:solidFill>
                  <a:srgbClr val="0066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// sales tax formula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1700" dirty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tax = price * rate; </a:t>
            </a:r>
            <a:r>
              <a:rPr lang="en-US" altLang="zh-TW" sz="1700" dirty="0">
                <a:solidFill>
                  <a:srgbClr val="0066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// multiply price by rate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9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0B5682-0C2A-4D11-AA21-F348D4F76137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Assignment operator =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200" dirty="0">
                <a:latin typeface="Arial" charset="0"/>
                <a:ea typeface="新細明體" charset="-120"/>
              </a:rPr>
              <a:t>Generic form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i="1" dirty="0">
                <a:latin typeface="Arial" charset="0"/>
                <a:ea typeface="新細明體" charset="-120"/>
              </a:rPr>
              <a:t>			variable = expression;</a:t>
            </a:r>
          </a:p>
          <a:p>
            <a:pPr marL="0" indent="0">
              <a:buNone/>
            </a:pPr>
            <a:endParaRPr lang="en-US" altLang="zh-TW" sz="2200" dirty="0">
              <a:latin typeface="Arial" charset="0"/>
              <a:ea typeface="新細明體" charset="-120"/>
            </a:endParaRPr>
          </a:p>
          <a:p>
            <a:r>
              <a:rPr lang="en-US" altLang="zh-TW" sz="2200" dirty="0">
                <a:latin typeface="Arial" charset="0"/>
                <a:ea typeface="新細明體" charset="-120"/>
              </a:rPr>
              <a:t>Variable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781800" y="2462213"/>
            <a:ext cx="1943100" cy="1728787"/>
            <a:chOff x="240" y="2947"/>
            <a:chExt cx="1263" cy="1149"/>
          </a:xfrm>
        </p:grpSpPr>
        <p:pic>
          <p:nvPicPr>
            <p:cNvPr id="8" name="Picture 8" descr="02_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2947"/>
              <a:ext cx="1263" cy="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02_18"/>
            <p:cNvPicPr>
              <a:picLocks noChangeAspect="1" noChangeArrowheads="1"/>
            </p:cNvPicPr>
            <p:nvPr/>
          </p:nvPicPr>
          <p:blipFill>
            <a:blip r:embed="rId3" cstate="print"/>
            <a:srcRect l="50000" t="30815" r="30331" b="50000"/>
            <a:stretch>
              <a:fillRect/>
            </a:stretch>
          </p:blipFill>
          <p:spPr bwMode="auto">
            <a:xfrm>
              <a:off x="870" y="3571"/>
              <a:ext cx="24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5" descr="02_18"/>
          <p:cNvPicPr>
            <a:picLocks noChangeAspect="1" noChangeArrowheads="1"/>
          </p:cNvPicPr>
          <p:nvPr/>
        </p:nvPicPr>
        <p:blipFill>
          <a:blip r:embed="rId3" cstate="print"/>
          <a:srcRect l="51456" t="55814" r="30489" b="29288"/>
          <a:stretch>
            <a:fillRect/>
          </a:stretch>
        </p:blipFill>
        <p:spPr bwMode="auto">
          <a:xfrm>
            <a:off x="6853238" y="3398838"/>
            <a:ext cx="374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02_18"/>
          <p:cNvPicPr>
            <a:picLocks noChangeAspect="1" noChangeArrowheads="1"/>
          </p:cNvPicPr>
          <p:nvPr/>
        </p:nvPicPr>
        <p:blipFill>
          <a:blip r:embed="rId3" cstate="print"/>
          <a:srcRect l="51456" t="55814" r="30489" b="29288"/>
          <a:stretch>
            <a:fillRect/>
          </a:stretch>
        </p:blipFill>
        <p:spPr bwMode="auto">
          <a:xfrm>
            <a:off x="8221663" y="3398838"/>
            <a:ext cx="393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7" descr="02_18"/>
          <p:cNvPicPr>
            <a:picLocks noChangeAspect="1" noChangeArrowheads="1"/>
          </p:cNvPicPr>
          <p:nvPr/>
        </p:nvPicPr>
        <p:blipFill>
          <a:blip r:embed="rId3" cstate="print"/>
          <a:srcRect l="51456" t="55814" r="30489" b="29288"/>
          <a:stretch>
            <a:fillRect/>
          </a:stretch>
        </p:blipFill>
        <p:spPr bwMode="auto">
          <a:xfrm>
            <a:off x="7358063" y="3398838"/>
            <a:ext cx="371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76605"/>
            <a:ext cx="5255361" cy="22383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95600" y="24954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000" i="1" dirty="0">
                <a:solidFill>
                  <a:srgbClr val="0070C0"/>
                </a:solidFill>
                <a:latin typeface="Arial" charset="0"/>
                <a:ea typeface="新細明體" charset="-120"/>
              </a:rPr>
              <a:t>char  x = ‘a’</a:t>
            </a:r>
            <a:r>
              <a:rPr lang="en-US" altLang="zh-TW" sz="2000" dirty="0">
                <a:solidFill>
                  <a:srgbClr val="0070C0"/>
                </a:solidFill>
                <a:latin typeface="Arial" charset="0"/>
                <a:ea typeface="新細明體" charset="-120"/>
              </a:rPr>
              <a:t>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9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0B5682-0C2A-4D11-AA21-F348D4F76137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Assignment operator =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200" dirty="0">
                <a:latin typeface="Arial" charset="0"/>
                <a:ea typeface="新細明體" charset="-120"/>
              </a:rPr>
              <a:t>Generic form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i="1" dirty="0">
                <a:latin typeface="Arial" charset="0"/>
                <a:ea typeface="新細明體" charset="-120"/>
              </a:rPr>
              <a:t>			variable = expression;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sz="2000" i="1" dirty="0">
              <a:latin typeface="Arial" charset="0"/>
              <a:ea typeface="新細明體" charset="-120"/>
            </a:endParaRPr>
          </a:p>
          <a:p>
            <a:r>
              <a:rPr lang="en-US" altLang="zh-TW" sz="2200" dirty="0">
                <a:latin typeface="Arial" charset="0"/>
                <a:ea typeface="新細明體" charset="-120"/>
              </a:rPr>
              <a:t>= is an assignment operator that is different from the </a:t>
            </a:r>
            <a:r>
              <a:rPr lang="en-US" altLang="zh-TW" sz="22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mathematical equality</a:t>
            </a:r>
            <a:r>
              <a:rPr lang="en-US" altLang="zh-TW" sz="2200" dirty="0">
                <a:latin typeface="Arial" charset="0"/>
                <a:ea typeface="新細明體" charset="-120"/>
              </a:rPr>
              <a:t> (which is </a:t>
            </a:r>
            <a:r>
              <a:rPr lang="en-US" altLang="zh-TW" sz="22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==</a:t>
            </a:r>
            <a:r>
              <a:rPr lang="en-US" altLang="zh-TW" sz="2200" dirty="0">
                <a:latin typeface="Arial" charset="0"/>
                <a:ea typeface="新細明體" charset="-120"/>
              </a:rPr>
              <a:t> in C++)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sz="2000" dirty="0">
              <a:latin typeface="Arial" charset="0"/>
              <a:ea typeface="新細明體" charset="-120"/>
            </a:endParaRPr>
          </a:p>
          <a:p>
            <a:pPr eaLnBrk="1" hangingPunct="1"/>
            <a:r>
              <a:rPr lang="en-US" altLang="zh-TW" sz="2200" dirty="0">
                <a:latin typeface="Arial" charset="0"/>
                <a:ea typeface="新細明體" charset="-120"/>
              </a:rPr>
              <a:t>An expression itself has a value, e.g.,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			</a:t>
            </a:r>
            <a:r>
              <a:rPr lang="en-US" altLang="zh-TW" sz="2000" i="1" dirty="0">
                <a:latin typeface="Arial" charset="0"/>
                <a:ea typeface="新細明體" charset="-120"/>
              </a:rPr>
              <a:t>a = (b = 2) + (c = 3)</a:t>
            </a:r>
            <a:r>
              <a:rPr lang="en-US" altLang="zh-TW" sz="2000" dirty="0">
                <a:latin typeface="Arial" charset="0"/>
                <a:ea typeface="新細明體" charset="-120"/>
              </a:rPr>
              <a:t>;</a:t>
            </a:r>
          </a:p>
          <a:p>
            <a:pPr lvl="1"/>
            <a:r>
              <a:rPr lang="en-US" altLang="zh-TW" sz="2000" dirty="0">
                <a:latin typeface="Arial" charset="0"/>
                <a:ea typeface="新細明體" charset="-120"/>
              </a:rPr>
              <a:t>An </a:t>
            </a:r>
            <a:r>
              <a:rPr lang="en-US" altLang="zh-TW" sz="2000" b="1" dirty="0">
                <a:latin typeface="Arial" charset="0"/>
                <a:ea typeface="新細明體" charset="-120"/>
              </a:rPr>
              <a:t>assignment statement has a value</a:t>
            </a:r>
            <a:r>
              <a:rPr lang="en-US" altLang="zh-TW" sz="2000" dirty="0">
                <a:latin typeface="Arial" charset="0"/>
                <a:ea typeface="新細明體" charset="-120"/>
              </a:rPr>
              <a:t> equal to the operand</a:t>
            </a:r>
          </a:p>
          <a:p>
            <a:pPr lvl="1"/>
            <a:r>
              <a:rPr lang="en-US" altLang="zh-TW" sz="2000" dirty="0">
                <a:latin typeface="Arial" charset="0"/>
                <a:ea typeface="新細明體" charset="-120"/>
              </a:rPr>
              <a:t>In the example, the value of </a:t>
            </a:r>
            <a:r>
              <a:rPr lang="en-US" altLang="zh-TW" sz="2000" b="1" dirty="0">
                <a:latin typeface="Arial" charset="0"/>
                <a:ea typeface="新細明體" charset="-120"/>
              </a:rPr>
              <a:t>assignment statement</a:t>
            </a:r>
            <a:r>
              <a:rPr lang="en-US" altLang="zh-TW" sz="2000" dirty="0">
                <a:latin typeface="Arial" charset="0"/>
                <a:ea typeface="新細明體" charset="-120"/>
              </a:rPr>
              <a:t> “</a:t>
            </a:r>
            <a:r>
              <a:rPr lang="en-US" altLang="zh-TW" sz="2000" i="1" dirty="0">
                <a:latin typeface="Arial" charset="0"/>
                <a:ea typeface="新細明體" charset="-120"/>
              </a:rPr>
              <a:t>b=2</a:t>
            </a:r>
            <a:r>
              <a:rPr lang="en-US" altLang="zh-TW" sz="2000" dirty="0">
                <a:latin typeface="Arial" charset="0"/>
                <a:ea typeface="新細明體" charset="-120"/>
              </a:rPr>
              <a:t>” is 2 and “</a:t>
            </a:r>
            <a:r>
              <a:rPr lang="en-US" altLang="zh-TW" sz="2000" i="1" dirty="0">
                <a:latin typeface="Arial" charset="0"/>
                <a:ea typeface="新細明體" charset="-120"/>
              </a:rPr>
              <a:t>c = 3</a:t>
            </a:r>
            <a:r>
              <a:rPr lang="en-US" altLang="zh-TW" sz="2000" dirty="0">
                <a:latin typeface="Arial" charset="0"/>
                <a:ea typeface="新細明體" charset="-120"/>
              </a:rPr>
              <a:t>” is 3</a:t>
            </a:r>
          </a:p>
          <a:p>
            <a:pPr lvl="1"/>
            <a:r>
              <a:rPr lang="en-US" altLang="zh-TW" sz="2000" dirty="0">
                <a:latin typeface="Arial" charset="0"/>
                <a:ea typeface="新細明體" charset="-120"/>
              </a:rPr>
              <a:t>Therefore, “</a:t>
            </a:r>
            <a:r>
              <a:rPr lang="en-US" altLang="zh-TW" sz="2000" i="1" dirty="0">
                <a:latin typeface="Arial" charset="0"/>
                <a:ea typeface="新細明體" charset="-120"/>
              </a:rPr>
              <a:t>a = …</a:t>
            </a:r>
            <a:r>
              <a:rPr lang="en-US" altLang="zh-TW" sz="2000" dirty="0">
                <a:latin typeface="Arial" charset="0"/>
                <a:ea typeface="新細明體" charset="-120"/>
              </a:rPr>
              <a:t>” is 5 </a:t>
            </a:r>
            <a:endParaRPr lang="en-US" altLang="zh-TW" sz="1400" dirty="0">
              <a:latin typeface="Arial" charset="0"/>
              <a:ea typeface="新細明體" charset="-120"/>
            </a:endParaRPr>
          </a:p>
          <a:p>
            <a:pPr lvl="1"/>
            <a:endParaRPr lang="en-US" altLang="zh-TW" sz="2000" dirty="0">
              <a:latin typeface="Arial" charset="0"/>
              <a:ea typeface="新細明體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1800" y="4019145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000" i="1" dirty="0">
                <a:solidFill>
                  <a:srgbClr val="0070C0"/>
                </a:solidFill>
                <a:latin typeface="Arial" charset="0"/>
                <a:ea typeface="新細明體" charset="-120"/>
              </a:rPr>
              <a:t>a = 2 + 3</a:t>
            </a:r>
            <a:r>
              <a:rPr lang="en-US" altLang="zh-TW" sz="2000" dirty="0">
                <a:solidFill>
                  <a:srgbClr val="0070C0"/>
                </a:solidFill>
                <a:latin typeface="Arial" charset="0"/>
                <a:ea typeface="新細明體" charset="-120"/>
              </a:rPr>
              <a:t>;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34000" y="4238655"/>
            <a:ext cx="1295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0B5682-0C2A-4D11-AA21-F348D4F76137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Assignment operator =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200" dirty="0">
                <a:latin typeface="Arial" charset="0"/>
                <a:ea typeface="新細明體" charset="-120"/>
              </a:rPr>
              <a:t>Write-to a variable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i="1" dirty="0">
                <a:latin typeface="Arial" charset="0"/>
                <a:ea typeface="新細明體" charset="-120"/>
              </a:rPr>
              <a:t>			</a:t>
            </a:r>
            <a:endParaRPr lang="en-US" altLang="zh-TW" sz="2200" dirty="0">
              <a:latin typeface="Arial" charset="0"/>
              <a:ea typeface="新細明體" charset="-120"/>
            </a:endParaRPr>
          </a:p>
          <a:p>
            <a:r>
              <a:rPr lang="en-US" altLang="zh-TW" sz="2200" dirty="0">
                <a:latin typeface="Arial" charset="0"/>
                <a:ea typeface="新細明體" charset="-120"/>
              </a:rPr>
              <a:t>After the write</a:t>
            </a:r>
            <a:r>
              <a:rPr lang="en-US" altLang="zh-TW" sz="22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previous stored value in the variable no longer exists, and is replaced by the new value</a:t>
            </a:r>
            <a:endParaRPr lang="en-US" altLang="zh-TW" sz="2200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5486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000" i="1" dirty="0">
                <a:solidFill>
                  <a:srgbClr val="0070C0"/>
                </a:solidFill>
                <a:latin typeface="Arial" charset="0"/>
                <a:ea typeface="新細明體" charset="-120"/>
              </a:rPr>
              <a:t>x = ‘c’</a:t>
            </a:r>
            <a:r>
              <a:rPr lang="en-US" altLang="zh-TW" sz="2000" dirty="0">
                <a:solidFill>
                  <a:srgbClr val="0070C0"/>
                </a:solidFill>
                <a:latin typeface="Arial" charset="0"/>
                <a:ea typeface="新細明體" charset="-120"/>
              </a:rPr>
              <a:t>;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85800" y="3581400"/>
            <a:ext cx="2971800" cy="2590800"/>
            <a:chOff x="351804" y="3429000"/>
            <a:chExt cx="2971800" cy="25908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51804" y="3429000"/>
              <a:ext cx="2971800" cy="25908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97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51804" y="3429000"/>
              <a:ext cx="2971800" cy="14478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Type: </a:t>
              </a:r>
              <a:r>
                <a:rPr lang="en-US" sz="2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Name: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Address: </a:t>
              </a:r>
              <a:r>
                <a:rPr lang="en-US" sz="2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1009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39196" y="4572000"/>
            <a:ext cx="1723404" cy="838200"/>
            <a:chOff x="3305796" y="4419600"/>
            <a:chExt cx="1723404" cy="838200"/>
          </a:xfrm>
        </p:grpSpPr>
        <p:sp>
          <p:nvSpPr>
            <p:cNvPr id="39" name="Right Arrow 38"/>
            <p:cNvSpPr/>
            <p:nvPr/>
          </p:nvSpPr>
          <p:spPr bwMode="auto">
            <a:xfrm>
              <a:off x="3305796" y="4419600"/>
              <a:ext cx="1723404" cy="838200"/>
            </a:xfrm>
            <a:prstGeom prst="rightArrow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C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11759" y="462760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</a:rPr>
                <a:t>Write ‘c’  to X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715000" y="3581400"/>
            <a:ext cx="2971800" cy="2590800"/>
            <a:chOff x="351804" y="3429000"/>
            <a:chExt cx="2971800" cy="25908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51804" y="3429000"/>
              <a:ext cx="2971800" cy="25908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99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51804" y="3429000"/>
              <a:ext cx="2971800" cy="14478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Type: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char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Name: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Address: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1009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9BB213-4EF0-43FE-9747-4C3521A75644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400" dirty="0">
                <a:latin typeface="Arial" charset="0"/>
                <a:ea typeface="新細明體" charset="-120"/>
              </a:rPr>
              <a:t>Examples of assignment statements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Invalid: left hand side must be a variable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Arial" charset="0"/>
                <a:ea typeface="新細明體" charset="-120"/>
              </a:rPr>
              <a:t>x + 10 =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/*assignment to constant is not allowed*/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Arial" charset="0"/>
                <a:ea typeface="新細明體" charset="-120"/>
              </a:rPr>
              <a:t>2=x;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valid but not easy to understand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err="1">
                <a:latin typeface="Arial" charset="0"/>
                <a:ea typeface="新細明體" charset="-120"/>
              </a:rPr>
              <a:t>int</a:t>
            </a:r>
            <a:r>
              <a:rPr lang="en-US" altLang="zh-TW" sz="1700" dirty="0">
                <a:latin typeface="Arial" charset="0"/>
                <a:ea typeface="新細明體" charset="-120"/>
              </a:rPr>
              <a:t> a, b,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Arial" charset="0"/>
                <a:ea typeface="新細明體" charset="-120"/>
              </a:rPr>
              <a:t>a = (b = 2) + (c = 3);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avoid complex expressions*/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err="1">
                <a:latin typeface="Arial" charset="0"/>
                <a:ea typeface="新細明體" charset="-120"/>
              </a:rPr>
              <a:t>int</a:t>
            </a:r>
            <a:r>
              <a:rPr lang="en-US" altLang="zh-TW" sz="1700" dirty="0">
                <a:latin typeface="Arial" charset="0"/>
                <a:ea typeface="新細明體" charset="-120"/>
              </a:rPr>
              <a:t> a, b,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Arial" charset="0"/>
                <a:ea typeface="新細明體" charset="-120"/>
              </a:rPr>
              <a:t>b =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Arial" charset="0"/>
                <a:ea typeface="新細明體" charset="-120"/>
              </a:rPr>
              <a:t>c = 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>
                <a:latin typeface="Arial" charset="0"/>
                <a:ea typeface="新細明體" charset="-120"/>
              </a:rPr>
              <a:t>a = b + c;</a:t>
            </a:r>
          </a:p>
        </p:txBody>
      </p:sp>
    </p:spTree>
    <p:extLst>
      <p:ext uri="{BB962C8B-B14F-4D97-AF65-F5344CB8AC3E}">
        <p14:creationId xmlns:p14="http://schemas.microsoft.com/office/powerpoint/2010/main" val="339299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4CF43A4-51DB-4301-B4E2-486D530DF7AE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Increment &amp; decrement operators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0060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100" dirty="0">
                <a:latin typeface="Arial" charset="0"/>
                <a:ea typeface="新細明體" charset="-120"/>
              </a:rPr>
              <a:t>Increment and decrement operators: </a:t>
            </a:r>
            <a:r>
              <a:rPr lang="en-US" altLang="zh-TW" sz="21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++</a:t>
            </a:r>
            <a:r>
              <a:rPr lang="en-US" altLang="zh-TW" sz="2100" dirty="0">
                <a:latin typeface="Arial" charset="0"/>
                <a:ea typeface="新細明體" charset="-120"/>
              </a:rPr>
              <a:t> and </a:t>
            </a:r>
            <a:r>
              <a:rPr lang="en-US" altLang="zh-TW" sz="21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--</a:t>
            </a:r>
          </a:p>
          <a:p>
            <a:pPr marL="857250" lvl="1" indent="-400050" eaLnBrk="1" hangingPunct="1">
              <a:lnSpc>
                <a:spcPct val="90000"/>
              </a:lnSpc>
            </a:pPr>
            <a:r>
              <a:rPr lang="en-US" altLang="zh-TW" sz="1800" dirty="0">
                <a:latin typeface="Arial" charset="0"/>
                <a:ea typeface="新細明體" charset="-120"/>
              </a:rPr>
              <a:t>k++ and ++k are equivalent to k=k+1</a:t>
            </a:r>
          </a:p>
          <a:p>
            <a:pPr marL="857250" lvl="1" indent="-400050" eaLnBrk="1" hangingPunct="1">
              <a:lnSpc>
                <a:spcPct val="90000"/>
              </a:lnSpc>
            </a:pPr>
            <a:r>
              <a:rPr lang="en-US" altLang="zh-TW" sz="1800" dirty="0">
                <a:latin typeface="Arial" charset="0"/>
                <a:ea typeface="新細明體" charset="-120"/>
              </a:rPr>
              <a:t>k-- and --k are equivalent to k=k-1 </a:t>
            </a:r>
          </a:p>
          <a:p>
            <a:pPr marL="857250" lvl="1" indent="-400050" eaLnBrk="1" hangingPunct="1">
              <a:lnSpc>
                <a:spcPct val="90000"/>
              </a:lnSpc>
            </a:pPr>
            <a:endParaRPr lang="en-US" altLang="zh-TW" sz="1800" dirty="0">
              <a:latin typeface="Arial" charset="0"/>
              <a:ea typeface="新細明體" charset="-12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1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Post</a:t>
            </a:r>
            <a:r>
              <a:rPr lang="en-US" altLang="zh-TW" sz="2100" dirty="0">
                <a:latin typeface="Arial" charset="0"/>
                <a:ea typeface="新細明體" charset="-120"/>
              </a:rPr>
              <a:t>-increment and </a:t>
            </a:r>
            <a:r>
              <a:rPr lang="en-US" altLang="zh-TW" sz="21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post</a:t>
            </a:r>
            <a:r>
              <a:rPr lang="en-US" altLang="zh-TW" sz="2100" dirty="0">
                <a:latin typeface="Arial" charset="0"/>
                <a:ea typeface="新細明體" charset="-120"/>
              </a:rPr>
              <a:t>-decrement: k++ and k--</a:t>
            </a:r>
          </a:p>
          <a:p>
            <a:pPr marL="857250" lvl="1" indent="-400050" eaLnBrk="1" hangingPunct="1">
              <a:lnSpc>
                <a:spcPct val="90000"/>
              </a:lnSpc>
            </a:pPr>
            <a:r>
              <a:rPr lang="en-US" altLang="zh-TW" sz="1800" dirty="0">
                <a:latin typeface="Arial" charset="0"/>
                <a:ea typeface="新細明體" charset="-120"/>
              </a:rPr>
              <a:t>k’s value is altered </a:t>
            </a:r>
            <a:r>
              <a:rPr lang="en-US" altLang="zh-TW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AFTER</a:t>
            </a:r>
            <a:r>
              <a:rPr lang="en-US" altLang="zh-TW" sz="1800" dirty="0">
                <a:latin typeface="Arial" charset="0"/>
                <a:ea typeface="新細明體" charset="-120"/>
              </a:rPr>
              <a:t> the expression is evaluated</a:t>
            </a:r>
          </a:p>
          <a:p>
            <a:pPr marL="1005840" lvl="3" indent="0">
              <a:lnSpc>
                <a:spcPct val="90000"/>
              </a:lnSpc>
              <a:buNone/>
            </a:pPr>
            <a:r>
              <a:rPr lang="en-US" altLang="zh-TW" sz="1800" b="1" dirty="0" err="1">
                <a:solidFill>
                  <a:srgbClr val="008000"/>
                </a:solidFill>
                <a:latin typeface="Courier New"/>
                <a:ea typeface="新細明體" charset="-120"/>
                <a:cs typeface="Courier New"/>
              </a:rPr>
              <a:t>int</a:t>
            </a:r>
            <a:r>
              <a:rPr lang="en-US" altLang="zh-TW" sz="1800" b="1" dirty="0">
                <a:solidFill>
                  <a:srgbClr val="008000"/>
                </a:solidFill>
                <a:latin typeface="Courier New"/>
                <a:ea typeface="新細明體" charset="-120"/>
                <a:cs typeface="Courier New"/>
              </a:rPr>
              <a:t> k=0, j;</a:t>
            </a:r>
          </a:p>
          <a:p>
            <a:pPr marL="1005840" lvl="3" indent="0">
              <a:lnSpc>
                <a:spcPct val="90000"/>
              </a:lnSpc>
              <a:buNone/>
            </a:pPr>
            <a:r>
              <a:rPr lang="en-US" altLang="zh-TW" sz="1800" b="1" dirty="0">
                <a:solidFill>
                  <a:srgbClr val="008000"/>
                </a:solidFill>
                <a:latin typeface="Courier New"/>
                <a:ea typeface="新細明體" charset="-120"/>
                <a:cs typeface="Courier New"/>
              </a:rPr>
              <a:t>j=k++;  </a:t>
            </a:r>
          </a:p>
          <a:p>
            <a:pPr marL="1005840" lvl="3" indent="0">
              <a:lnSpc>
                <a:spcPct val="90000"/>
              </a:lnSpc>
              <a:buNone/>
            </a:pPr>
            <a:r>
              <a:rPr lang="en-US" altLang="zh-TW" sz="1800" b="1" dirty="0">
                <a:solidFill>
                  <a:srgbClr val="008000"/>
                </a:solidFill>
                <a:latin typeface="Courier New"/>
                <a:ea typeface="新細明體" charset="-120"/>
                <a:cs typeface="Courier New"/>
              </a:rPr>
              <a:t>(equal to: 1. j=k; 2. k=k+1;)  </a:t>
            </a:r>
          </a:p>
          <a:p>
            <a:pPr marL="857250" lvl="1" indent="-400050" eaLnBrk="1" hangingPunct="1">
              <a:lnSpc>
                <a:spcPct val="90000"/>
              </a:lnSpc>
            </a:pPr>
            <a:endParaRPr lang="en-US" altLang="zh-TW" sz="1800" dirty="0">
              <a:latin typeface="Arial" charset="0"/>
              <a:ea typeface="新細明體" charset="-12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1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</a:t>
            </a:r>
            <a:r>
              <a:rPr lang="en-US" altLang="zh-TW" sz="2100" dirty="0">
                <a:latin typeface="Arial" charset="0"/>
                <a:ea typeface="新細明體" charset="-120"/>
              </a:rPr>
              <a:t>-increment and </a:t>
            </a:r>
            <a:r>
              <a:rPr lang="en-US" altLang="zh-TW" sz="21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</a:t>
            </a:r>
            <a:r>
              <a:rPr lang="en-US" altLang="zh-TW" sz="2100" dirty="0">
                <a:latin typeface="Arial" charset="0"/>
                <a:ea typeface="新細明體" charset="-120"/>
              </a:rPr>
              <a:t>-decrement: ++k and --k</a:t>
            </a:r>
          </a:p>
          <a:p>
            <a:pPr marL="857250" lvl="1" indent="-400050" eaLnBrk="1" hangingPunct="1">
              <a:lnSpc>
                <a:spcPct val="90000"/>
              </a:lnSpc>
            </a:pPr>
            <a:r>
              <a:rPr lang="en-US" altLang="zh-TW" sz="1800" dirty="0">
                <a:latin typeface="Arial" charset="0"/>
                <a:ea typeface="新細明體" charset="-120"/>
              </a:rPr>
              <a:t>k’s value is altered </a:t>
            </a:r>
            <a:r>
              <a:rPr lang="en-US" altLang="zh-TW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BEFORE</a:t>
            </a:r>
            <a:r>
              <a:rPr lang="en-US" altLang="zh-TW" sz="1800" dirty="0">
                <a:latin typeface="Arial" charset="0"/>
                <a:ea typeface="新細明體" charset="-120"/>
              </a:rPr>
              <a:t> evaluating the expression</a:t>
            </a:r>
          </a:p>
          <a:p>
            <a:pPr marL="1005840" lvl="3" indent="0">
              <a:lnSpc>
                <a:spcPct val="90000"/>
              </a:lnSpc>
              <a:buNone/>
            </a:pPr>
            <a:r>
              <a:rPr lang="en-US" altLang="zh-TW" sz="1800" b="1" dirty="0" err="1">
                <a:solidFill>
                  <a:srgbClr val="008000"/>
                </a:solidFill>
                <a:latin typeface="Courier New"/>
                <a:ea typeface="新細明體" charset="-120"/>
                <a:cs typeface="Courier New"/>
              </a:rPr>
              <a:t>int</a:t>
            </a:r>
            <a:r>
              <a:rPr lang="en-US" altLang="zh-TW" sz="1800" b="1" dirty="0">
                <a:solidFill>
                  <a:srgbClr val="008000"/>
                </a:solidFill>
                <a:latin typeface="Courier New"/>
                <a:ea typeface="新細明體" charset="-120"/>
                <a:cs typeface="Courier New"/>
              </a:rPr>
              <a:t> k=0, j;</a:t>
            </a:r>
          </a:p>
          <a:p>
            <a:pPr marL="1005840" lvl="3" indent="0">
              <a:lnSpc>
                <a:spcPct val="90000"/>
              </a:lnSpc>
              <a:buNone/>
            </a:pPr>
            <a:r>
              <a:rPr lang="en-US" altLang="zh-TW" sz="1800" b="1" dirty="0">
                <a:solidFill>
                  <a:srgbClr val="008000"/>
                </a:solidFill>
                <a:latin typeface="Courier New"/>
                <a:ea typeface="新細明體" charset="-120"/>
                <a:cs typeface="Courier New"/>
              </a:rPr>
              <a:t>j=++k;  </a:t>
            </a:r>
          </a:p>
          <a:p>
            <a:pPr marL="1005840" lvl="3" indent="0">
              <a:lnSpc>
                <a:spcPct val="90000"/>
              </a:lnSpc>
              <a:buNone/>
            </a:pPr>
            <a:r>
              <a:rPr lang="en-US" altLang="zh-TW" sz="1800" b="1" dirty="0">
                <a:solidFill>
                  <a:srgbClr val="008000"/>
                </a:solidFill>
                <a:latin typeface="Courier New"/>
                <a:ea typeface="新細明體" charset="-120"/>
                <a:cs typeface="Courier New"/>
              </a:rPr>
              <a:t>(equal to: 1. k=k+1; 2. j=k;)</a:t>
            </a:r>
          </a:p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None/>
            </a:pPr>
            <a:endParaRPr lang="zh-TW" altLang="en-US" sz="2000" dirty="0">
              <a:latin typeface="Arial" charset="0"/>
              <a:ea typeface="新細明體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916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k += 1</a:t>
            </a:r>
          </a:p>
        </p:txBody>
      </p:sp>
      <p:pic>
        <p:nvPicPr>
          <p:cNvPr id="6" name="Picture 2" descr="http://www.businessknowhow.com/uploads/custques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0"/>
            <a:ext cx="742511" cy="114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0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9B8A4F8-E7AD-4DE8-9B69-7A618190BC64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3443"/>
            <a:ext cx="3778250" cy="1166813"/>
          </a:xfrm>
          <a:effectLst/>
        </p:spPr>
        <p:txBody>
          <a:bodyPr/>
          <a:lstStyle/>
          <a:p>
            <a:pPr eaLnBrk="1" hangingPunct="1"/>
            <a:r>
              <a:rPr lang="it-IT" altLang="zh-TW" sz="4200" dirty="0">
                <a:latin typeface="Courier New" pitchFamily="49" charset="0"/>
                <a:ea typeface="新細明體" charset="-120"/>
              </a:rPr>
              <a:t>i=1+(k++);</a:t>
            </a:r>
            <a:endParaRPr lang="zh-TW" altLang="en-US" sz="4200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4606925" y="2212043"/>
            <a:ext cx="3886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it-IT" altLang="zh-TW" sz="4200" dirty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i=1+(++k);</a:t>
            </a: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4343400" y="2133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AutoShape 5"/>
          <p:cNvSpPr>
            <a:spLocks/>
          </p:cNvSpPr>
          <p:nvPr/>
        </p:nvSpPr>
        <p:spPr bwMode="auto">
          <a:xfrm rot="5400000">
            <a:off x="2552700" y="2707343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2525712" y="350744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400" dirty="0">
                <a:latin typeface="Comic Sans MS" pitchFamily="66" charset="0"/>
                <a:ea typeface="新細明體" charset="-120"/>
              </a:rPr>
              <a:t>0</a:t>
            </a: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685800" y="4876800"/>
            <a:ext cx="1247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8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=1+0</a:t>
            </a:r>
          </a:p>
          <a:p>
            <a:r>
              <a:rPr lang="en-US" altLang="zh-TW" sz="2800" dirty="0">
                <a:latin typeface="Courier New" pitchFamily="49" charset="0"/>
                <a:ea typeface="新細明體" charset="-120"/>
              </a:rPr>
              <a:t> =1</a:t>
            </a:r>
          </a:p>
        </p:txBody>
      </p:sp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4572001" y="4117043"/>
            <a:ext cx="411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800" dirty="0">
                <a:latin typeface="Comic Sans MS" pitchFamily="66" charset="0"/>
                <a:ea typeface="新細明體" charset="-120"/>
              </a:rPr>
              <a:t>Use updated value of 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k</a:t>
            </a:r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5105400" y="4876800"/>
            <a:ext cx="1247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8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=1+1</a:t>
            </a:r>
          </a:p>
          <a:p>
            <a:r>
              <a:rPr lang="en-US" altLang="zh-TW" sz="2800" dirty="0">
                <a:latin typeface="Courier New" pitchFamily="49" charset="0"/>
                <a:ea typeface="新細明體" charset="-120"/>
              </a:rPr>
              <a:t> =2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352424" y="4117043"/>
            <a:ext cx="391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800" dirty="0">
                <a:latin typeface="Comic Sans MS" pitchFamily="66" charset="0"/>
                <a:ea typeface="新細明體" charset="-120"/>
              </a:rPr>
              <a:t>Use original value of 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k</a:t>
            </a:r>
            <a:endParaRPr lang="en-US" altLang="zh-TW" sz="2800" dirty="0">
              <a:latin typeface="Comic Sans MS" pitchFamily="66" charset="0"/>
              <a:ea typeface="新細明體" charset="-120"/>
            </a:endParaRPr>
          </a:p>
        </p:txBody>
      </p:sp>
      <p:sp>
        <p:nvSpPr>
          <p:cNvPr id="52238" name="AutoShape 13"/>
          <p:cNvSpPr>
            <a:spLocks/>
          </p:cNvSpPr>
          <p:nvPr/>
        </p:nvSpPr>
        <p:spPr bwMode="auto">
          <a:xfrm rot="5400000">
            <a:off x="6591300" y="2707343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6553200" y="3507443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400" dirty="0">
                <a:latin typeface="Comic Sans MS" pitchFamily="66" charset="0"/>
                <a:ea typeface="新細明體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524000" y="595378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sz="2800" dirty="0">
                <a:latin typeface="Comic Sans MS" pitchFamily="66" charset="0"/>
                <a:ea typeface="新細明體" charset="-120"/>
              </a:rPr>
              <a:t>Value of 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k </a:t>
            </a:r>
            <a:r>
              <a:rPr lang="en-US" altLang="zh-TW" sz="2800" dirty="0">
                <a:latin typeface="Comic Sans MS" pitchFamily="66" charset="0"/>
                <a:ea typeface="新細明體" charset="-120"/>
              </a:rPr>
              <a:t>will be 1 in both cases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30487" y="172508"/>
            <a:ext cx="6361113" cy="1275292"/>
            <a:chOff x="512761" y="172508"/>
            <a:chExt cx="6361113" cy="1275292"/>
          </a:xfrm>
        </p:grpSpPr>
        <p:pic>
          <p:nvPicPr>
            <p:cNvPr id="1044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62" y="172509"/>
              <a:ext cx="6200775" cy="1275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12761" y="172508"/>
              <a:ext cx="6361113" cy="1275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2424" y="151131"/>
            <a:ext cx="6361113" cy="1275291"/>
            <a:chOff x="6911975" y="5334000"/>
            <a:chExt cx="6361113" cy="1275291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1975" y="5334000"/>
              <a:ext cx="6361113" cy="1265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6911975" y="5334000"/>
              <a:ext cx="6361113" cy="1275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33400" y="1600200"/>
            <a:ext cx="1539874" cy="840443"/>
          </a:xfrm>
          <a:prstGeom prst="rect">
            <a:avLst/>
          </a:prstGeom>
          <a:effectLst/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altLang="zh-TW" sz="4200" dirty="0">
                <a:latin typeface="Courier New" pitchFamily="49" charset="0"/>
                <a:ea typeface="新細明體" charset="-120"/>
              </a:rPr>
              <a:t>k=0;</a:t>
            </a:r>
            <a:endParaRPr lang="zh-TW" altLang="en-US" sz="4200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4572000" y="1600200"/>
            <a:ext cx="1539874" cy="840443"/>
          </a:xfrm>
          <a:prstGeom prst="rect">
            <a:avLst/>
          </a:prstGeom>
          <a:effectLst/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altLang="zh-TW" sz="4200" dirty="0">
                <a:latin typeface="Courier New" pitchFamily="49" charset="0"/>
                <a:ea typeface="新細明體" charset="-120"/>
              </a:rPr>
              <a:t>k=0;</a:t>
            </a:r>
            <a:endParaRPr lang="zh-TW" altLang="en-US" sz="4200" dirty="0"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90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 animBg="1"/>
      <p:bldP spid="52230" grpId="0" animBg="1"/>
      <p:bldP spid="52231" grpId="0"/>
      <p:bldP spid="52233" grpId="0"/>
      <p:bldP spid="52234" grpId="0"/>
      <p:bldP spid="52235" grpId="0"/>
      <p:bldP spid="52238" grpId="0" animBg="1"/>
      <p:bldP spid="52239" grpId="0"/>
      <p:bldP spid="17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ademic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de Ba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 Bar 1">
        <a:dk1>
          <a:srgbClr val="000000"/>
        </a:dk1>
        <a:lt1>
          <a:srgbClr val="FFFFFF"/>
        </a:lt1>
        <a:dk2>
          <a:srgbClr val="E16414"/>
        </a:dk2>
        <a:lt2>
          <a:srgbClr val="E16414"/>
        </a:lt2>
        <a:accent1>
          <a:srgbClr val="FFF0EB"/>
        </a:accent1>
        <a:accent2>
          <a:srgbClr val="E16414"/>
        </a:accent2>
        <a:accent3>
          <a:srgbClr val="FFFFFF"/>
        </a:accent3>
        <a:accent4>
          <a:srgbClr val="000000"/>
        </a:accent4>
        <a:accent5>
          <a:srgbClr val="FFF6F3"/>
        </a:accent5>
        <a:accent6>
          <a:srgbClr val="CC5A11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2">
        <a:dk1>
          <a:srgbClr val="000000"/>
        </a:dk1>
        <a:lt1>
          <a:srgbClr val="FFFFFF"/>
        </a:lt1>
        <a:dk2>
          <a:srgbClr val="808080"/>
        </a:dk2>
        <a:lt2>
          <a:srgbClr val="808080"/>
        </a:lt2>
        <a:accent1>
          <a:srgbClr val="FFFFF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37373"/>
        </a:accent6>
        <a:hlink>
          <a:srgbClr val="C00000"/>
        </a:hlink>
        <a:folHlink>
          <a:srgbClr val="0050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3">
        <a:dk1>
          <a:srgbClr val="FF9933"/>
        </a:dk1>
        <a:lt1>
          <a:srgbClr val="FFFFFF"/>
        </a:lt1>
        <a:dk2>
          <a:srgbClr val="003366"/>
        </a:dk2>
        <a:lt2>
          <a:srgbClr val="FF9933"/>
        </a:lt2>
        <a:accent1>
          <a:srgbClr val="2B557F"/>
        </a:accent1>
        <a:accent2>
          <a:srgbClr val="FF9933"/>
        </a:accent2>
        <a:accent3>
          <a:srgbClr val="AAADB8"/>
        </a:accent3>
        <a:accent4>
          <a:srgbClr val="DADADA"/>
        </a:accent4>
        <a:accent5>
          <a:srgbClr val="ACB4C0"/>
        </a:accent5>
        <a:accent6>
          <a:srgbClr val="E78A2D"/>
        </a:accent6>
        <a:hlink>
          <a:srgbClr val="005032"/>
        </a:hlink>
        <a:folHlink>
          <a:srgbClr val="A0A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 4">
        <a:dk1>
          <a:srgbClr val="000000"/>
        </a:dk1>
        <a:lt1>
          <a:srgbClr val="FFFFFF"/>
        </a:lt1>
        <a:dk2>
          <a:srgbClr val="CC00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5">
        <a:dk1>
          <a:srgbClr val="000000"/>
        </a:dk1>
        <a:lt1>
          <a:srgbClr val="FFFFFF"/>
        </a:lt1>
        <a:dk2>
          <a:srgbClr val="006600"/>
        </a:dk2>
        <a:lt2>
          <a:srgbClr val="0066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6">
        <a:dk1>
          <a:srgbClr val="000000"/>
        </a:dk1>
        <a:lt1>
          <a:srgbClr val="FFFFFF"/>
        </a:lt1>
        <a:dk2>
          <a:srgbClr val="0066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7">
        <a:dk1>
          <a:srgbClr val="000000"/>
        </a:dk1>
        <a:lt1>
          <a:srgbClr val="FFFFFF"/>
        </a:lt1>
        <a:dk2>
          <a:srgbClr val="80808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8">
        <a:dk1>
          <a:srgbClr val="000000"/>
        </a:dk1>
        <a:lt1>
          <a:srgbClr val="FFFFFF"/>
        </a:lt1>
        <a:dk2>
          <a:srgbClr val="000066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9">
        <a:dk1>
          <a:srgbClr val="000000"/>
        </a:dk1>
        <a:lt1>
          <a:srgbClr val="FFFFFF"/>
        </a:lt1>
        <a:dk2>
          <a:srgbClr val="9966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15236</TotalTime>
  <Words>3324</Words>
  <PresentationFormat>On-screen Show (4:3)</PresentationFormat>
  <Paragraphs>633</Paragraphs>
  <Slides>38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Cambria</vt:lpstr>
      <vt:lpstr>Comic Sans MS</vt:lpstr>
      <vt:lpstr>Courier New</vt:lpstr>
      <vt:lpstr>Times New Roman</vt:lpstr>
      <vt:lpstr>Verdana</vt:lpstr>
      <vt:lpstr>Wingdings</vt:lpstr>
      <vt:lpstr>Wingdings 2</vt:lpstr>
      <vt:lpstr>Equity</vt:lpstr>
      <vt:lpstr>Academic_1</vt:lpstr>
      <vt:lpstr>Visio</vt:lpstr>
      <vt:lpstr>PowerPoint Presentation</vt:lpstr>
      <vt:lpstr>Operators and punctuators</vt:lpstr>
      <vt:lpstr>Expressions</vt:lpstr>
      <vt:lpstr>Assignment operator =</vt:lpstr>
      <vt:lpstr>Assignment operator =</vt:lpstr>
      <vt:lpstr>Assignment operator =</vt:lpstr>
      <vt:lpstr>Examples of assignment statements</vt:lpstr>
      <vt:lpstr>Increment &amp; decrement operators</vt:lpstr>
      <vt:lpstr>i=1+(k++);</vt:lpstr>
      <vt:lpstr>What values are printed?</vt:lpstr>
      <vt:lpstr>Division &amp; modulus operators</vt:lpstr>
      <vt:lpstr>Division &amp; modulus operators</vt:lpstr>
      <vt:lpstr>Precedence &amp; associativity of operators</vt:lpstr>
      <vt:lpstr>Precedence &amp; associativity of operators</vt:lpstr>
      <vt:lpstr>Precedence &amp; associativity of operators</vt:lpstr>
      <vt:lpstr>PowerPoint Presentation</vt:lpstr>
      <vt:lpstr>PowerPoint Presentation</vt:lpstr>
      <vt:lpstr>PowerPoint Presentation</vt:lpstr>
      <vt:lpstr>Swapping the values</vt:lpstr>
      <vt:lpstr>PowerPoint Presentation</vt:lpstr>
      <vt:lpstr>Swapping the values</vt:lpstr>
      <vt:lpstr>Efficient assignment operators</vt:lpstr>
      <vt:lpstr>Two’s Complement [Optional]</vt:lpstr>
      <vt:lpstr>Two’s Complement [Optional]</vt:lpstr>
      <vt:lpstr>Basic I/O – Keyboard and Screen</vt:lpstr>
      <vt:lpstr>Basic I/O – cin and cout</vt:lpstr>
      <vt:lpstr>cout: Output Operator (&lt;&lt;) </vt:lpstr>
      <vt:lpstr>cout: Output Operator &lt;&lt;</vt:lpstr>
      <vt:lpstr>cout – Change the Width of Output</vt:lpstr>
      <vt:lpstr>cout – Set the format and precision of floating point Output</vt:lpstr>
      <vt:lpstr>fixed and scientific manipulators</vt:lpstr>
      <vt:lpstr>setprecision manipulator</vt:lpstr>
      <vt:lpstr>cout – Other Manipulator</vt:lpstr>
      <vt:lpstr>cin: Input Operator (&gt;&gt;)</vt:lpstr>
      <vt:lpstr>Input Operator</vt:lpstr>
      <vt:lpstr>Programming styles</vt:lpstr>
      <vt:lpstr>Indentation styles</vt:lpstr>
      <vt:lpstr>Use of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2009-04-30T13:38:41Z</dcterms:created>
  <dcterms:modified xsi:type="dcterms:W3CDTF">2022-01-24T14:27:23Z</dcterms:modified>
</cp:coreProperties>
</file>