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31" r:id="rId1"/>
  </p:sldMasterIdLst>
  <p:notesMasterIdLst>
    <p:notesMasterId r:id="rId49"/>
  </p:notesMasterIdLst>
  <p:sldIdLst>
    <p:sldId id="437" r:id="rId2"/>
    <p:sldId id="462" r:id="rId3"/>
    <p:sldId id="463" r:id="rId4"/>
    <p:sldId id="403" r:id="rId5"/>
    <p:sldId id="424" r:id="rId6"/>
    <p:sldId id="339" r:id="rId7"/>
    <p:sldId id="428" r:id="rId8"/>
    <p:sldId id="425" r:id="rId9"/>
    <p:sldId id="464" r:id="rId10"/>
    <p:sldId id="465" r:id="rId11"/>
    <p:sldId id="429" r:id="rId12"/>
    <p:sldId id="427" r:id="rId13"/>
    <p:sldId id="386" r:id="rId14"/>
    <p:sldId id="391" r:id="rId15"/>
    <p:sldId id="392" r:id="rId16"/>
    <p:sldId id="393" r:id="rId17"/>
    <p:sldId id="400" r:id="rId18"/>
    <p:sldId id="394" r:id="rId19"/>
    <p:sldId id="404" r:id="rId20"/>
    <p:sldId id="419" r:id="rId21"/>
    <p:sldId id="451" r:id="rId22"/>
    <p:sldId id="452" r:id="rId23"/>
    <p:sldId id="395" r:id="rId24"/>
    <p:sldId id="346" r:id="rId25"/>
    <p:sldId id="396" r:id="rId26"/>
    <p:sldId id="409" r:id="rId27"/>
    <p:sldId id="410" r:id="rId28"/>
    <p:sldId id="374" r:id="rId29"/>
    <p:sldId id="375" r:id="rId30"/>
    <p:sldId id="376" r:id="rId31"/>
    <p:sldId id="460" r:id="rId32"/>
    <p:sldId id="461" r:id="rId33"/>
    <p:sldId id="467" r:id="rId34"/>
    <p:sldId id="468" r:id="rId35"/>
    <p:sldId id="383" r:id="rId36"/>
    <p:sldId id="435" r:id="rId37"/>
    <p:sldId id="436" r:id="rId38"/>
    <p:sldId id="384" r:id="rId39"/>
    <p:sldId id="379" r:id="rId40"/>
    <p:sldId id="442" r:id="rId41"/>
    <p:sldId id="431" r:id="rId42"/>
    <p:sldId id="433" r:id="rId43"/>
    <p:sldId id="418" r:id="rId44"/>
    <p:sldId id="434" r:id="rId45"/>
    <p:sldId id="443" r:id="rId46"/>
    <p:sldId id="380" r:id="rId47"/>
    <p:sldId id="282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003300"/>
    <a:srgbClr val="0000FF"/>
    <a:srgbClr val="FF6600"/>
    <a:srgbClr val="CCFFCC"/>
    <a:srgbClr val="FF3300"/>
    <a:srgbClr val="FFCC00"/>
    <a:srgbClr val="FFCC99"/>
    <a:srgbClr val="FFCC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87211" autoAdjust="0"/>
  </p:normalViewPr>
  <p:slideViewPr>
    <p:cSldViewPr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C66E60E-3DBB-4900-A03C-5A19328709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414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6912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606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91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11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538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89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95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332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8C047D7-D304-4A89-A937-24F1CBBE6A6A}" type="slidenum">
              <a:rPr lang="zh-TW" altLang="en-US" smtClean="0">
                <a:latin typeface="Arial" charset="0"/>
              </a:rPr>
              <a:pPr/>
              <a:t>17</a:t>
            </a:fld>
            <a:endParaRPr lang="en-US" altLang="zh-TW">
              <a:latin typeface="Arial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020763" y="720725"/>
            <a:ext cx="5273675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851" tIns="47425" rIns="94851" bIns="47425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HK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078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03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252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FE7C43-56F4-49D3-93A1-DB337B1F13A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0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82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264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3C9BB5-5130-4497-896E-E5F3E2D679BB}" type="slidenum">
              <a:rPr lang="zh-TW" altLang="en-US"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22</a:t>
            </a:fld>
            <a:endParaRPr lang="en-US" altLang="zh-TW">
              <a:ea typeface="PMingLiU" panose="02020500000000000000" pitchFamily="18" charset="-12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2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TW" altLang="en-US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6466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28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E02A7A-CBB0-4E15-B4D6-1A460B2055AA}" type="slidenum">
              <a:rPr lang="zh-TW" altLang="en-US" smtClean="0">
                <a:latin typeface="Arial" charset="0"/>
              </a:rPr>
              <a:pPr/>
              <a:t>24</a:t>
            </a:fld>
            <a:endParaRPr lang="en-US" altLang="zh-TW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33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8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23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21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C0BBBC-4D97-41E5-B0D8-B398D40AA049}" type="slidenum">
              <a:rPr lang="zh-TW" altLang="en-US" smtClean="0">
                <a:latin typeface="Arial" charset="0"/>
              </a:rPr>
              <a:pPr/>
              <a:t>28</a:t>
            </a:fld>
            <a:endParaRPr lang="en-US" altLang="zh-TW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338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70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FE7C43-56F4-49D3-93A1-DB337B1F13AB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59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BA091BB-1D17-4B10-A6A3-BB4270588350}" type="slidenum">
              <a:rPr lang="zh-TW" altLang="en-US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878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610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338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577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6402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3841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27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463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5162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358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7453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2924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9836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710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235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5964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569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1248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3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53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265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1409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6E60E-3DBB-4900-A03C-5A1932870983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830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043C2C-3E7A-415F-9F4E-B0AFE16E7AA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8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93BCF7-00D3-46BB-AA47-0BCB0202996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2BB0-3797-47CE-AB64-DF78D9AA6AE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A9BF8-5E1C-40BD-9B13-C6FA82EDA56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51A4760-1321-4307-8B14-68731D44EA8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152E8-A256-4157-930C-FA59E86D731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333B7-E934-444B-AE31-C3AD639EC26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AD0CA-057D-49ED-AD85-4B9E63FA72A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D7C27-1940-4177-AB31-BEF8F59DF3C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09583-F53A-4F20-BD55-FC28176DF3D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72C1073D-93FB-4784-94F7-87A339D930F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09B0331-943A-4A17-A46B-9ED3E8967F87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7800" y="3286780"/>
            <a:ext cx="6447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LT4: Control Flow </a:t>
            </a:r>
            <a:r>
              <a:rPr lang="en-US" altLang="zh-TW" sz="2800" dirty="0">
                <a:solidFill>
                  <a:srgbClr val="D34817">
                    <a:lumMod val="75000"/>
                  </a:srgbClr>
                </a:solidFill>
                <a:latin typeface="Calibri"/>
              </a:rPr>
              <a:t>– Conditional Statements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87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Logical-Not Operator</a:t>
            </a:r>
          </a:p>
        </p:txBody>
      </p:sp>
      <p:sp>
        <p:nvSpPr>
          <p:cNvPr id="307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8109241-26AF-4DEB-89A1-61CD2872B332}" type="slidenum">
              <a:rPr lang="zh-TW" altLang="en-US" smtClean="0">
                <a:ea typeface="新細明體" pitchFamily="18" charset="-120"/>
              </a:rPr>
              <a:pPr/>
              <a:t>10</a:t>
            </a:fld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1752600"/>
          <a:ext cx="7772400" cy="36270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2800" dirty="0"/>
                        <a:t>Original Expression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Equivalent Expression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!(x&lt;y)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x&gt;=y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!(x&gt;y)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x&lt;=y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!(x!=y)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!(x&lt;=y)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x&gt;y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!(x&gt;=y)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x&lt;y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!(x==y)</a:t>
                      </a:r>
                    </a:p>
                  </a:txBody>
                  <a:tcPr marL="88827" marR="88827"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x!=y</a:t>
                      </a:r>
                    </a:p>
                  </a:txBody>
                  <a:tcPr marL="88827" marR="88827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9887" y="5486400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 (A &amp;&amp; B) is the same as (!A) || (!B)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394" y="5910590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 (A || B) is the same as (!A) &amp;&amp; (!B)</a:t>
            </a:r>
          </a:p>
        </p:txBody>
      </p:sp>
    </p:spTree>
    <p:extLst>
      <p:ext uri="{BB962C8B-B14F-4D97-AF65-F5344CB8AC3E}">
        <p14:creationId xmlns:p14="http://schemas.microsoft.com/office/powerpoint/2010/main" val="52699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000"/>
              <a:t>Relational, equality &amp; logical operators (Summary)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EFB1AD8-95DB-474A-B698-CA60BE9672E6}" type="slidenum">
              <a:rPr lang="zh-TW" altLang="en-US" smtClean="0">
                <a:ea typeface="新細明體" pitchFamily="18" charset="-120"/>
              </a:rPr>
              <a:pPr/>
              <a:t>11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93800" y="1752600"/>
            <a:ext cx="7373938" cy="42672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q"/>
            </a:pPr>
            <a:r>
              <a:rPr lang="en-US" altLang="zh-TW" sz="1700" dirty="0"/>
              <a:t>Relational operators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less than 					&lt;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greater than 					&gt;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less than </a:t>
            </a:r>
            <a:r>
              <a:rPr lang="en-US" altLang="zh-TW" sz="1800" b="1" dirty="0">
                <a:solidFill>
                  <a:srgbClr val="FF3300"/>
                </a:solidFill>
                <a:ea typeface="新細明體" pitchFamily="18" charset="-120"/>
              </a:rPr>
              <a:t>or equal to </a:t>
            </a:r>
            <a:r>
              <a:rPr lang="en-US" altLang="zh-TW" sz="1800" dirty="0">
                <a:ea typeface="新細明體" pitchFamily="18" charset="-120"/>
              </a:rPr>
              <a:t>				&lt;</a:t>
            </a:r>
            <a:r>
              <a:rPr lang="en-US" altLang="zh-TW" sz="1800" b="1" dirty="0">
                <a:solidFill>
                  <a:srgbClr val="FF3300"/>
                </a:solidFill>
                <a:ea typeface="新細明體" pitchFamily="18" charset="-120"/>
              </a:rPr>
              <a:t>=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greater than </a:t>
            </a:r>
            <a:r>
              <a:rPr lang="en-US" altLang="zh-TW" sz="1800" b="1" dirty="0">
                <a:solidFill>
                  <a:srgbClr val="FF3300"/>
                </a:solidFill>
                <a:ea typeface="新細明體" pitchFamily="18" charset="-120"/>
              </a:rPr>
              <a:t>or equal to</a:t>
            </a:r>
            <a:r>
              <a:rPr lang="en-US" altLang="zh-TW" sz="1800" dirty="0">
                <a:ea typeface="新細明體" pitchFamily="18" charset="-120"/>
              </a:rPr>
              <a:t>			&gt;</a:t>
            </a:r>
            <a:r>
              <a:rPr lang="en-US" altLang="zh-TW" sz="1800" b="1" dirty="0">
                <a:solidFill>
                  <a:srgbClr val="FF3300"/>
                </a:solidFill>
                <a:ea typeface="新細明體" pitchFamily="18" charset="-120"/>
              </a:rPr>
              <a:t>=</a:t>
            </a:r>
          </a:p>
          <a:p>
            <a:pPr eaLnBrk="1" hangingPunct="1">
              <a:buFont typeface="Monotype Sorts" pitchFamily="2" charset="2"/>
              <a:buChar char="q"/>
            </a:pPr>
            <a:r>
              <a:rPr lang="en-US" altLang="zh-TW" sz="1700" dirty="0"/>
              <a:t>Equality operators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equal to					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==</a:t>
            </a:r>
            <a:endParaRPr lang="en-US" altLang="zh-TW" sz="18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not equal to					!=</a:t>
            </a:r>
          </a:p>
          <a:p>
            <a:pPr eaLnBrk="1" hangingPunct="1">
              <a:buFont typeface="Monotype Sorts" pitchFamily="2" charset="2"/>
              <a:buChar char="q"/>
            </a:pPr>
            <a:r>
              <a:rPr lang="en-US" altLang="zh-TW" sz="1700" dirty="0"/>
              <a:t>Logical operators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logical not					!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logical and					&amp;&amp;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logical or					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||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500" b="1" i="1" dirty="0">
                <a:solidFill>
                  <a:srgbClr val="FF3300"/>
                </a:solidFill>
                <a:latin typeface="Book Antiqua" pitchFamily="18" charset="0"/>
              </a:rPr>
              <a:t>PS</a:t>
            </a:r>
            <a:r>
              <a:rPr lang="en-US" altLang="zh-TW" sz="1500" b="1" dirty="0">
                <a:solidFill>
                  <a:srgbClr val="FF3300"/>
                </a:solidFill>
              </a:rPr>
              <a:t>: Expressions with above operators have a </a:t>
            </a:r>
            <a:r>
              <a:rPr lang="en-US" altLang="zh-TW" sz="1500" b="1" i="1" dirty="0">
                <a:solidFill>
                  <a:srgbClr val="0070C0"/>
                </a:solidFill>
              </a:rPr>
              <a:t>true</a:t>
            </a:r>
            <a:r>
              <a:rPr lang="en-US" altLang="zh-TW" sz="1500" b="1" dirty="0">
                <a:solidFill>
                  <a:srgbClr val="0070C0"/>
                </a:solidFill>
              </a:rPr>
              <a:t> </a:t>
            </a:r>
            <a:r>
              <a:rPr lang="en-US" altLang="zh-TW" sz="1500" b="1" dirty="0">
                <a:solidFill>
                  <a:srgbClr val="FF3300"/>
                </a:solidFill>
              </a:rPr>
              <a:t>or </a:t>
            </a:r>
            <a:r>
              <a:rPr lang="en-US" altLang="zh-TW" sz="1500" b="1" i="1" dirty="0">
                <a:solidFill>
                  <a:srgbClr val="0070C0"/>
                </a:solidFill>
              </a:rPr>
              <a:t>false</a:t>
            </a:r>
            <a:r>
              <a:rPr lang="en-US" altLang="zh-TW" sz="1500" b="1" i="1" dirty="0">
                <a:solidFill>
                  <a:srgbClr val="FF3300"/>
                </a:solidFill>
              </a:rPr>
              <a:t> </a:t>
            </a:r>
            <a:r>
              <a:rPr lang="en-US" altLang="zh-TW" sz="1500" b="1" dirty="0">
                <a:solidFill>
                  <a:srgbClr val="FF3300"/>
                </a:solidFill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11883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400" dirty="0"/>
              <a:t>Precedence &amp; associativity of popular operators</a:t>
            </a:r>
            <a:endParaRPr lang="en-US" altLang="zh-TW" dirty="0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D33CA7-1249-442A-A88A-E314518EA4BA}" type="slidenum">
              <a:rPr lang="zh-TW" altLang="en-US" smtClean="0">
                <a:ea typeface="新細明體" pitchFamily="18" charset="-120"/>
              </a:rPr>
              <a:pPr/>
              <a:t>12</a:t>
            </a:fld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5064"/>
              </p:ext>
            </p:extLst>
          </p:nvPr>
        </p:nvGraphicFramePr>
        <p:xfrm>
          <a:off x="914400" y="2138888"/>
          <a:ext cx="7772400" cy="296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r>
                        <a:rPr lang="en-US" sz="1800" dirty="0"/>
                        <a:t>Operator precedence (high to low)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Associativity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	/	%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	-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	&lt;=	&gt;	&gt;=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==	!=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&amp;&amp;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||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?: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Right to left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Conditional statements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9819807-5711-4446-A98A-F439E5F383E6}" type="slidenum">
              <a:rPr lang="zh-TW" altLang="en-US" smtClean="0">
                <a:ea typeface="新細明體" pitchFamily="18" charset="-120"/>
              </a:rPr>
              <a:pPr/>
              <a:t>13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In </a:t>
            </a:r>
            <a:r>
              <a:rPr lang="en-US" altLang="zh-TW" sz="2200" dirty="0">
                <a:solidFill>
                  <a:srgbClr val="C00000"/>
                </a:solidFill>
              </a:rPr>
              <a:t>decision making</a:t>
            </a:r>
            <a:r>
              <a:rPr lang="en-US" altLang="zh-TW" sz="2200" dirty="0"/>
              <a:t> process, </a:t>
            </a:r>
            <a:r>
              <a:rPr lang="en-US" altLang="zh-TW" sz="2200" dirty="0">
                <a:solidFill>
                  <a:srgbClr val="0070C0"/>
                </a:solidFill>
              </a:rPr>
              <a:t>logical value</a:t>
            </a:r>
            <a:r>
              <a:rPr lang="en-US" altLang="zh-TW" sz="2200" dirty="0"/>
              <a:t> can be used to determine the actions to take.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Examples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If AC2 canteen is too crowded, then go to AC1/AC3 for lunch</a:t>
            </a:r>
          </a:p>
          <a:p>
            <a:pPr lvl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In programming, certain statements will </a:t>
            </a:r>
            <a:r>
              <a:rPr lang="en-US" altLang="zh-TW" sz="2200" dirty="0">
                <a:solidFill>
                  <a:srgbClr val="C00000"/>
                </a:solidFill>
              </a:rPr>
              <a:t>only</a:t>
            </a:r>
            <a:r>
              <a:rPr lang="en-US" altLang="zh-TW" sz="2200" dirty="0"/>
              <a:t> be executed when certain condition is fulfilled.  We call them </a:t>
            </a:r>
            <a:r>
              <a:rPr lang="en-US" altLang="zh-TW" sz="2200" b="1" dirty="0"/>
              <a:t>conditional statements</a:t>
            </a:r>
            <a:endParaRPr lang="en-US" altLang="zh-TW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Conditional statement: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B2F89F-0F2F-48E6-B295-90C96A47F497}" type="slidenum">
              <a:rPr lang="zh-TW" altLang="en-US" smtClean="0">
                <a:ea typeface="新細明體" pitchFamily="18" charset="-120"/>
              </a:rPr>
              <a:pPr/>
              <a:t>14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38100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200" dirty="0"/>
              <a:t>One statement will be executed if the condition is true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200" dirty="0">
                <a:ea typeface="新細明體" pitchFamily="18" charset="-120"/>
              </a:rPr>
              <a:t>Syntax:</a:t>
            </a:r>
            <a:endParaRPr lang="en-US" altLang="zh-TW" sz="16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>
                <a:ea typeface="新細明體" pitchFamily="18" charset="-120"/>
              </a:rPr>
              <a:t>if (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logical expression</a:t>
            </a:r>
            <a:r>
              <a:rPr lang="en-US" altLang="zh-TW" sz="2000" dirty="0">
                <a:ea typeface="新細明體" pitchFamily="18" charset="-120"/>
              </a:rPr>
              <a:t>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>
                <a:ea typeface="新細明體" pitchFamily="18" charset="-120"/>
              </a:rPr>
              <a:t>	statement;</a:t>
            </a:r>
            <a:endParaRPr lang="en-US" altLang="zh-TW" sz="2000" dirty="0">
              <a:solidFill>
                <a:srgbClr val="FF33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2200" dirty="0">
                <a:solidFill>
                  <a:srgbClr val="FF0000"/>
                </a:solidFill>
              </a:rPr>
              <a:t>Only</a:t>
            </a:r>
            <a:r>
              <a:rPr lang="en-US" altLang="zh-TW" sz="2200" dirty="0"/>
              <a:t> one statement will be executed</a:t>
            </a:r>
          </a:p>
          <a:p>
            <a:pPr>
              <a:lnSpc>
                <a:spcPct val="80000"/>
              </a:lnSpc>
              <a:defRPr/>
            </a:pPr>
            <a:endParaRPr lang="en-US" altLang="zh-TW" sz="2200" dirty="0"/>
          </a:p>
          <a:p>
            <a:pPr>
              <a:lnSpc>
                <a:spcPct val="80000"/>
              </a:lnSpc>
              <a:defRPr/>
            </a:pPr>
            <a:r>
              <a:rPr lang="en-GB" altLang="zh-CN" sz="2200" dirty="0"/>
              <a:t>“</a:t>
            </a:r>
            <a:r>
              <a:rPr lang="en-GB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(logical expression) statement</a:t>
            </a:r>
            <a:r>
              <a:rPr lang="en-GB" altLang="zh-CN" sz="2200" dirty="0"/>
              <a:t>” is </a:t>
            </a:r>
            <a:r>
              <a:rPr lang="en-GB" altLang="zh-CN" sz="2200" b="1" dirty="0"/>
              <a:t>one statement </a:t>
            </a:r>
            <a:r>
              <a:rPr lang="en-GB" altLang="zh-CN" sz="2200" dirty="0"/>
              <a:t>in C++.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2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200" dirty="0"/>
              <a:t>C++ example: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600" dirty="0"/>
          </a:p>
          <a:p>
            <a:pPr marL="471487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err="1">
                <a:solidFill>
                  <a:srgbClr val="008000"/>
                </a:solidFill>
                <a:ea typeface="新細明體" pitchFamily="18" charset="-120"/>
              </a:rPr>
              <a:t>cin</a:t>
            </a:r>
            <a:r>
              <a:rPr lang="en-US" altLang="zh-TW" sz="2000" dirty="0">
                <a:solidFill>
                  <a:srgbClr val="008000"/>
                </a:solidFill>
                <a:ea typeface="新細明體" pitchFamily="18" charset="-120"/>
              </a:rPr>
              <a:t> &gt;&gt;x;</a:t>
            </a:r>
          </a:p>
          <a:p>
            <a:pPr marL="471487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rgbClr val="008000"/>
                </a:solidFill>
                <a:ea typeface="新細明體" pitchFamily="18" charset="-120"/>
              </a:rPr>
              <a:t>if (x&lt;0)	</a:t>
            </a:r>
          </a:p>
          <a:p>
            <a:pPr marL="471487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rgbClr val="008000"/>
                </a:solidFill>
                <a:ea typeface="新細明體" pitchFamily="18" charset="-120"/>
              </a:rPr>
              <a:t>	x = -x;</a:t>
            </a:r>
          </a:p>
          <a:p>
            <a:pPr marL="471487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000" dirty="0" err="1">
                <a:solidFill>
                  <a:srgbClr val="008000"/>
                </a:solidFill>
                <a:ea typeface="新細明體" pitchFamily="18" charset="-120"/>
              </a:rPr>
              <a:t>cout</a:t>
            </a:r>
            <a:r>
              <a:rPr lang="en-US" altLang="zh-TW" sz="2000" dirty="0">
                <a:solidFill>
                  <a:srgbClr val="008000"/>
                </a:solidFill>
                <a:ea typeface="新細明體" pitchFamily="18" charset="-120"/>
              </a:rPr>
              <a:t>  &lt;&lt; x &lt;&lt; </a:t>
            </a:r>
            <a:r>
              <a:rPr lang="en-US" altLang="zh-TW" sz="2000" dirty="0" err="1">
                <a:solidFill>
                  <a:srgbClr val="008000"/>
                </a:solidFill>
                <a:ea typeface="新細明體" pitchFamily="18" charset="-120"/>
              </a:rPr>
              <a:t>endl</a:t>
            </a:r>
            <a:r>
              <a:rPr lang="en-US" altLang="zh-TW" sz="2000" dirty="0">
                <a:solidFill>
                  <a:srgbClr val="008000"/>
                </a:solidFill>
                <a:ea typeface="新細明體" pitchFamily="18" charset="-120"/>
              </a:rPr>
              <a:t>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05400" y="1676400"/>
            <a:ext cx="1752600" cy="914400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Statement 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05400" y="5257800"/>
            <a:ext cx="1752600" cy="914400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Statement 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39000" y="4191000"/>
            <a:ext cx="1676400" cy="914400"/>
          </a:xfrm>
          <a:prstGeom prst="roundRect">
            <a:avLst/>
          </a:prstGeom>
          <a:solidFill>
            <a:srgbClr val="99FF6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Statement 2</a:t>
            </a:r>
          </a:p>
        </p:txBody>
      </p:sp>
      <p:sp>
        <p:nvSpPr>
          <p:cNvPr id="17" name="Preparation 16"/>
          <p:cNvSpPr/>
          <p:nvPr/>
        </p:nvSpPr>
        <p:spPr>
          <a:xfrm>
            <a:off x="4724400" y="3124200"/>
            <a:ext cx="2514600" cy="914400"/>
          </a:xfrm>
          <a:prstGeom prst="flowChartPreparatio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if (logical expression)</a:t>
            </a:r>
          </a:p>
        </p:txBody>
      </p:sp>
      <p:cxnSp>
        <p:nvCxnSpPr>
          <p:cNvPr id="18" name="Straight Arrow Connector 17"/>
          <p:cNvCxnSpPr>
            <a:stCxn id="14" idx="2"/>
            <a:endCxn id="17" idx="0"/>
          </p:cNvCxnSpPr>
          <p:nvPr/>
        </p:nvCxnSpPr>
        <p:spPr>
          <a:xfrm>
            <a:off x="5981700" y="25908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5981700" y="40386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  <a:endCxn id="16" idx="0"/>
          </p:cNvCxnSpPr>
          <p:nvPr/>
        </p:nvCxnSpPr>
        <p:spPr>
          <a:xfrm>
            <a:off x="7239000" y="3581400"/>
            <a:ext cx="838200" cy="6096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  <a:endCxn id="15" idx="3"/>
          </p:cNvCxnSpPr>
          <p:nvPr/>
        </p:nvCxnSpPr>
        <p:spPr>
          <a:xfrm rot="5400000">
            <a:off x="7162800" y="4800600"/>
            <a:ext cx="609600" cy="121920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43285" y="3200400"/>
            <a:ext cx="65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0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0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0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Two-way selection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CE6E98A-FB39-4D62-9D00-E788FC2E1AE4}" type="slidenum">
              <a:rPr lang="zh-TW" altLang="en-US" smtClean="0">
                <a:ea typeface="新細明體" pitchFamily="18" charset="-120"/>
              </a:rPr>
              <a:pPr/>
              <a:t>15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4114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If the condition is true, </a:t>
            </a:r>
            <a:r>
              <a:rPr lang="en-US" altLang="zh-TW" sz="2200" dirty="0">
                <a:solidFill>
                  <a:srgbClr val="FF0000"/>
                </a:solidFill>
              </a:rPr>
              <a:t>one</a:t>
            </a:r>
            <a:r>
              <a:rPr lang="en-US" altLang="zh-TW" sz="2200" dirty="0"/>
              <a:t> statement will be executed.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If the condition is false, </a:t>
            </a:r>
            <a:r>
              <a:rPr lang="en-US" altLang="zh-TW" sz="2200" dirty="0">
                <a:solidFill>
                  <a:srgbClr val="FF0000"/>
                </a:solidFill>
              </a:rPr>
              <a:t>another</a:t>
            </a:r>
            <a:r>
              <a:rPr lang="en-US" altLang="zh-TW" sz="2200" dirty="0"/>
              <a:t> statement will be executed.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pitchFamily="18" charset="-120"/>
              </a:rPr>
              <a:t>………………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if (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logical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 expression</a:t>
            </a:r>
            <a:r>
              <a:rPr lang="en-US" altLang="zh-TW" sz="2000" dirty="0">
                <a:ea typeface="新細明體" pitchFamily="18" charset="-120"/>
              </a:rPr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//action for true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	statement a;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else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//action for false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	</a:t>
            </a:r>
            <a:r>
              <a:rPr lang="en-US" altLang="zh-TW" sz="2000" dirty="0">
                <a:ea typeface="新細明體" pitchFamily="18" charset="-120"/>
              </a:rPr>
              <a:t>statement b;</a:t>
            </a:r>
            <a:endParaRPr lang="en-US" altLang="zh-TW" sz="2000" dirty="0">
              <a:solidFill>
                <a:srgbClr val="00B050"/>
              </a:solidFill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solidFill>
                <a:srgbClr val="0000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78483" y="1981200"/>
            <a:ext cx="1616034" cy="805912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78483" y="5137688"/>
            <a:ext cx="1616034" cy="805912"/>
          </a:xfrm>
          <a:prstGeom prst="roundRect">
            <a:avLst/>
          </a:prstGeom>
          <a:solidFill>
            <a:srgbClr val="6699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45829" y="4197458"/>
            <a:ext cx="1545771" cy="805912"/>
          </a:xfrm>
          <a:prstGeom prst="roundRect">
            <a:avLst/>
          </a:prstGeom>
          <a:solidFill>
            <a:srgbClr val="99FF6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0" name="Preparation 9"/>
          <p:cNvSpPr/>
          <p:nvPr/>
        </p:nvSpPr>
        <p:spPr>
          <a:xfrm>
            <a:off x="5127171" y="3257227"/>
            <a:ext cx="2318657" cy="805912"/>
          </a:xfrm>
          <a:prstGeom prst="flowChartPreparatio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if (logical expression)</a:t>
            </a:r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6286500" y="2787112"/>
            <a:ext cx="0" cy="47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0"/>
          </p:cNvCxnSpPr>
          <p:nvPr/>
        </p:nvCxnSpPr>
        <p:spPr>
          <a:xfrm>
            <a:off x="7445829" y="3660183"/>
            <a:ext cx="772886" cy="53727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8" idx="3"/>
          </p:cNvCxnSpPr>
          <p:nvPr/>
        </p:nvCxnSpPr>
        <p:spPr>
          <a:xfrm rot="5400000">
            <a:off x="7387978" y="4709908"/>
            <a:ext cx="537275" cy="112419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16091" y="3324386"/>
            <a:ext cx="606464" cy="325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81400" y="4197458"/>
            <a:ext cx="1545771" cy="805912"/>
          </a:xfrm>
          <a:prstGeom prst="roundRect">
            <a:avLst/>
          </a:prstGeom>
          <a:solidFill>
            <a:srgbClr val="99FF6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Statement b</a:t>
            </a:r>
          </a:p>
        </p:txBody>
      </p:sp>
      <p:cxnSp>
        <p:nvCxnSpPr>
          <p:cNvPr id="17" name="Elbow Connector 16"/>
          <p:cNvCxnSpPr>
            <a:stCxn id="10" idx="1"/>
            <a:endCxn id="16" idx="0"/>
          </p:cNvCxnSpPr>
          <p:nvPr/>
        </p:nvCxnSpPr>
        <p:spPr>
          <a:xfrm rot="10800000" flipV="1">
            <a:off x="4354286" y="3660183"/>
            <a:ext cx="772886" cy="53727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2"/>
            <a:endCxn id="8" idx="1"/>
          </p:cNvCxnSpPr>
          <p:nvPr/>
        </p:nvCxnSpPr>
        <p:spPr>
          <a:xfrm rot="16200000" flipH="1">
            <a:off x="4647747" y="4709908"/>
            <a:ext cx="537275" cy="112419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4548" y="3334670"/>
            <a:ext cx="669029" cy="325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6329363" cy="239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TW" dirty="0"/>
              <a:t>Some points to note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981700"/>
            <a:ext cx="4572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D243FEE-B199-4C25-B010-C65672FE956E}" type="slidenum">
              <a:rPr lang="zh-TW" altLang="en-US" smtClean="0">
                <a:ea typeface="新細明體" pitchFamily="18" charset="-120"/>
              </a:rPr>
              <a:pPr/>
              <a:t>16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3317" name="AutoShape 4"/>
          <p:cNvSpPr>
            <a:spLocks/>
          </p:cNvSpPr>
          <p:nvPr/>
        </p:nvSpPr>
        <p:spPr bwMode="auto">
          <a:xfrm>
            <a:off x="304800" y="1600200"/>
            <a:ext cx="2895600" cy="838200"/>
          </a:xfrm>
          <a:prstGeom prst="borderCallout2">
            <a:avLst>
              <a:gd name="adj1" fmla="val 13634"/>
              <a:gd name="adj2" fmla="val 102630"/>
              <a:gd name="adj3" fmla="val 13634"/>
              <a:gd name="adj4" fmla="val 110032"/>
              <a:gd name="adj5" fmla="val 157764"/>
              <a:gd name="adj6" fmla="val 12752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dirty="0">
                <a:latin typeface="Comic Sans MS" pitchFamily="66" charset="0"/>
                <a:ea typeface="細明體" pitchFamily="49" charset="-120"/>
              </a:rPr>
              <a:t>The expression should be enclosed with parenthesis () </a:t>
            </a:r>
            <a:endParaRPr lang="en-GB" altLang="zh-TW" dirty="0">
              <a:latin typeface="Comic Sans MS" pitchFamily="66" charset="0"/>
              <a:ea typeface="細明體" pitchFamily="49" charset="-12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581400" y="2913063"/>
            <a:ext cx="527050" cy="439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400">
                <a:latin typeface="Times New Roman" pitchFamily="18" charset="0"/>
                <a:ea typeface="細明體" pitchFamily="49" charset="-120"/>
              </a:rPr>
              <a:t>==</a:t>
            </a:r>
            <a:endParaRPr lang="en-GB" altLang="zh-TW" sz="2400">
              <a:latin typeface="Times New Roman" pitchFamily="18" charset="0"/>
              <a:ea typeface="細明體" pitchFamily="49" charset="-120"/>
            </a:endParaRPr>
          </a:p>
        </p:txBody>
      </p:sp>
      <p:sp>
        <p:nvSpPr>
          <p:cNvPr id="13319" name="AutoShape 6"/>
          <p:cNvSpPr>
            <a:spLocks/>
          </p:cNvSpPr>
          <p:nvPr/>
        </p:nvSpPr>
        <p:spPr bwMode="auto">
          <a:xfrm>
            <a:off x="6248400" y="1905000"/>
            <a:ext cx="2590800" cy="838200"/>
          </a:xfrm>
          <a:prstGeom prst="borderCallout2">
            <a:avLst>
              <a:gd name="adj1" fmla="val 13634"/>
              <a:gd name="adj2" fmla="val -2940"/>
              <a:gd name="adj3" fmla="val 13634"/>
              <a:gd name="adj4" fmla="val -22120"/>
              <a:gd name="adj5" fmla="val 139583"/>
              <a:gd name="adj6" fmla="val -671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latin typeface="Comic Sans MS" pitchFamily="66" charset="0"/>
                <a:ea typeface="細明體" pitchFamily="49" charset="-120"/>
              </a:rPr>
              <a:t>No semi-colon after if or else</a:t>
            </a:r>
            <a:endParaRPr lang="en-GB" altLang="zh-TW">
              <a:latin typeface="Comic Sans MS" pitchFamily="66" charset="0"/>
              <a:ea typeface="細明體" pitchFamily="49" charset="-120"/>
            </a:endParaRP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H="1">
            <a:off x="3505200" y="2590800"/>
            <a:ext cx="2743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2514600" y="3733800"/>
            <a:ext cx="20574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76200" y="3810000"/>
            <a:ext cx="2682875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mic Sans MS" pitchFamily="66" charset="0"/>
                <a:ea typeface="細明體" pitchFamily="49" charset="-120"/>
              </a:rPr>
              <a:t>The else part is optional</a:t>
            </a:r>
            <a:endParaRPr lang="en-GB" altLang="zh-TW" sz="2400" dirty="0">
              <a:solidFill>
                <a:srgbClr val="FF0000"/>
              </a:solidFill>
              <a:latin typeface="Comic Sans MS" pitchFamily="66" charset="0"/>
              <a:ea typeface="細明體" pitchFamily="49" charset="-120"/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209800" y="2514600"/>
            <a:ext cx="63246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24" grpId="0" animBg="1"/>
      <p:bldP spid="133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Compound statement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759C005-3614-4A34-9578-0C265162AA3F}" type="slidenum">
              <a:rPr lang="zh-TW" altLang="en-US" smtClean="0">
                <a:ea typeface="新細明體" pitchFamily="18" charset="-120"/>
              </a:rPr>
              <a:pPr/>
              <a:t>17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654925" cy="49149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77500" lnSpcReduction="20000"/>
          </a:bodyPr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/>
              <a:t>Group </a:t>
            </a:r>
            <a:r>
              <a:rPr lang="en-GB" altLang="zh-CN" sz="2400" dirty="0">
                <a:solidFill>
                  <a:srgbClr val="FF0000"/>
                </a:solidFill>
              </a:rPr>
              <a:t>multiple</a:t>
            </a:r>
            <a:r>
              <a:rPr lang="en-GB" altLang="zh-CN" sz="2400" dirty="0"/>
              <a:t> statements into one block using </a:t>
            </a:r>
            <a:r>
              <a:rPr lang="en-GB" altLang="zh-CN" sz="2400" dirty="0">
                <a:solidFill>
                  <a:srgbClr val="FF0000"/>
                </a:solidFill>
              </a:rPr>
              <a:t>{}</a:t>
            </a:r>
            <a:r>
              <a:rPr lang="en-GB" altLang="zh-CN" sz="2400" dirty="0"/>
              <a:t> to be executed for a certain if, else if, or else statement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solidFill>
                  <a:srgbClr val="FF0000"/>
                </a:solidFill>
              </a:rPr>
              <a:t>Must use {} </a:t>
            </a:r>
            <a:r>
              <a:rPr lang="en-GB" altLang="zh-CN" sz="2400" dirty="0"/>
              <a:t>if there’re more than one statements for an if, else, or else if statement, </a:t>
            </a: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solidFill>
                  <a:schemeClr val="accent6"/>
                </a:solidFill>
                <a:latin typeface="Courier New" panose="02070309020205020404" pitchFamily="49" charset="0"/>
              </a:rPr>
              <a:t>conditional expression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en-US" b="1" baseline="-25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 ...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20040" lvl="1" indent="0">
              <a:lnSpc>
                <a:spcPct val="90000"/>
              </a:lnSpc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altLang="zh-CN" sz="2800" dirty="0"/>
              <a:t>“</a:t>
            </a:r>
            <a:r>
              <a:rPr lang="en-GB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{statement; statement; ...}</a:t>
            </a:r>
            <a:r>
              <a:rPr lang="en-GB" altLang="zh-CN" sz="2800" dirty="0"/>
              <a:t>” is </a:t>
            </a:r>
            <a:r>
              <a:rPr lang="en-GB" altLang="zh-CN" sz="2800" b="1" dirty="0"/>
              <a:t>one statement</a:t>
            </a:r>
            <a:endParaRPr lang="en-GB" altLang="zh-CN" sz="2800" dirty="0"/>
          </a:p>
          <a:p>
            <a:pPr>
              <a:lnSpc>
                <a:spcPct val="90000"/>
              </a:lnSpc>
            </a:pPr>
            <a:endParaRPr lang="en-GB" altLang="zh-CN" sz="2600" dirty="0"/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urier New" pitchFamily="49" charset="0"/>
              </a:rPr>
              <a:t>if (mark&gt;=90)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urier New" pitchFamily="49" charset="0"/>
              </a:rPr>
              <a:t>		</a:t>
            </a:r>
            <a:r>
              <a:rPr lang="en-GB" altLang="zh-CN" sz="2000" dirty="0" err="1">
                <a:latin typeface="Courier New" pitchFamily="49" charset="0"/>
              </a:rPr>
              <a:t>cout</a:t>
            </a:r>
            <a:r>
              <a:rPr lang="en-GB" altLang="zh-CN" sz="2000" dirty="0">
                <a:latin typeface="Courier New" pitchFamily="49" charset="0"/>
              </a:rPr>
              <a:t> &lt;&lt; “You get grade A.\n";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Courier New" pitchFamily="49" charset="0"/>
              </a:rPr>
              <a:t>		</a:t>
            </a:r>
            <a:r>
              <a:rPr lang="en-GB" altLang="zh-CN" sz="2000" dirty="0" err="1">
                <a:latin typeface="Courier New" pitchFamily="49" charset="0"/>
              </a:rPr>
              <a:t>cout</a:t>
            </a:r>
            <a:r>
              <a:rPr lang="en-GB" altLang="zh-CN" sz="2000" dirty="0">
                <a:latin typeface="Courier New" pitchFamily="49" charset="0"/>
              </a:rPr>
              <a:t> &lt;&lt; "Excellent!\n";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5791200" y="4343400"/>
            <a:ext cx="2514600" cy="1447800"/>
          </a:xfrm>
          <a:prstGeom prst="flowChartProcess">
            <a:avLst/>
          </a:prstGeom>
          <a:solidFill>
            <a:srgbClr val="FFCC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5791200" y="2747513"/>
            <a:ext cx="2514600" cy="1367287"/>
          </a:xfrm>
          <a:prstGeom prst="flowChartProcess">
            <a:avLst/>
          </a:prstGeom>
          <a:solidFill>
            <a:srgbClr val="FFCC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Flowchart: Process 4"/>
          <p:cNvSpPr/>
          <p:nvPr/>
        </p:nvSpPr>
        <p:spPr>
          <a:xfrm>
            <a:off x="990600" y="3200400"/>
            <a:ext cx="2743200" cy="1143000"/>
          </a:xfrm>
          <a:prstGeom prst="flowChartProcess">
            <a:avLst/>
          </a:prstGeom>
          <a:solidFill>
            <a:srgbClr val="FFCC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/>
              <a:t>Compound statement</a:t>
            </a:r>
            <a:endParaRPr lang="en-GB" altLang="zh-TW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C143DD1-AE95-401F-816A-368AC55D3CD7}" type="slidenum">
              <a:rPr lang="zh-TW" altLang="en-US" smtClean="0">
                <a:ea typeface="新細明體" pitchFamily="18" charset="-120"/>
              </a:rPr>
              <a:pPr/>
              <a:t>18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354282"/>
            <a:ext cx="2971800" cy="39703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if (j!=3)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b++;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&lt;&lt; b;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&lt; j;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2374880"/>
            <a:ext cx="2971800" cy="36933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if (j!=5 &amp;&amp; d==2)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j++;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d--;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&lt;&lt; j &lt;&lt;d;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j--;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d++;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&lt;&lt; j &lt;&lt; d;</a:t>
            </a:r>
          </a:p>
          <a:p>
            <a:r>
              <a:rPr lang="en-US" altLang="zh-HK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959579" y="1500996"/>
            <a:ext cx="4762500" cy="762000"/>
          </a:xfrm>
          <a:prstGeom prst="wedgeRoundRectCallout">
            <a:avLst>
              <a:gd name="adj1" fmla="val -46180"/>
              <a:gd name="adj2" fmla="val 1901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dirty="0"/>
              <a:t>We may group </a:t>
            </a:r>
            <a:r>
              <a:rPr lang="en-US" altLang="zh-HK" b="1" dirty="0">
                <a:solidFill>
                  <a:srgbClr val="CCFFCC"/>
                </a:solidFill>
              </a:rPr>
              <a:t>multiple statements</a:t>
            </a:r>
            <a:r>
              <a:rPr lang="en-US" altLang="zh-HK" dirty="0"/>
              <a:t> to form a </a:t>
            </a:r>
            <a:r>
              <a:rPr lang="en-US" altLang="zh-HK" b="1" dirty="0">
                <a:solidFill>
                  <a:srgbClr val="CCFFCC"/>
                </a:solidFill>
              </a:rPr>
              <a:t>compound statement</a:t>
            </a:r>
            <a:r>
              <a:rPr lang="en-US" altLang="zh-HK" dirty="0"/>
              <a:t> using a pair of braces {}</a:t>
            </a:r>
            <a:endParaRPr lang="zh-HK" alt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038600" y="3754447"/>
            <a:ext cx="1580072" cy="11699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600" b="1" dirty="0">
                <a:solidFill>
                  <a:srgbClr val="CCFFCC"/>
                </a:solidFill>
              </a:rPr>
              <a:t>Compound statements </a:t>
            </a:r>
            <a:r>
              <a:rPr lang="en-US" altLang="zh-HK" sz="1600" dirty="0"/>
              <a:t>are treated as </a:t>
            </a:r>
            <a:r>
              <a:rPr lang="en-US" altLang="zh-HK" sz="1600" b="1" dirty="0">
                <a:solidFill>
                  <a:srgbClr val="CCFFCC"/>
                </a:solidFill>
              </a:rPr>
              <a:t>one statement</a:t>
            </a:r>
            <a:endParaRPr lang="zh-HK" altLang="en-US" sz="1600" b="1" dirty="0">
              <a:solidFill>
                <a:srgbClr val="CCFFC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62600" y="5000634"/>
            <a:ext cx="304800" cy="3333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24500" y="3375416"/>
            <a:ext cx="266700" cy="3583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733800" y="3515524"/>
            <a:ext cx="342900" cy="238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two way condition…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869C8D-EEDC-4E96-815F-82E3E359A629}" type="slidenum">
              <a:rPr lang="zh-TW" altLang="en-US" smtClean="0">
                <a:ea typeface="新細明體" pitchFamily="18" charset="-120"/>
              </a:rPr>
              <a:pPr/>
              <a:t>19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74825"/>
              </p:ext>
            </p:extLst>
          </p:nvPr>
        </p:nvGraphicFramePr>
        <p:xfrm>
          <a:off x="1752600" y="1752600"/>
          <a:ext cx="6400800" cy="489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" name="Visio" r:id="rId4" imgW="6908110" imgH="5287950" progId="Visio.Drawing.11">
                  <p:embed/>
                </p:oleObj>
              </mc:Choice>
              <mc:Fallback>
                <p:oleObj name="Visio" r:id="rId4" imgW="6908110" imgH="52879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6400800" cy="489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587975" y="1780307"/>
            <a:ext cx="4419600" cy="3325093"/>
            <a:chOff x="-846117" y="2384156"/>
            <a:chExt cx="5410200" cy="3962400"/>
          </a:xfrm>
        </p:grpSpPr>
        <p:sp>
          <p:nvSpPr>
            <p:cNvPr id="45" name="Rounded Rectangle 44"/>
            <p:cNvSpPr/>
            <p:nvPr/>
          </p:nvSpPr>
          <p:spPr>
            <a:xfrm>
              <a:off x="1050966" y="2384156"/>
              <a:ext cx="1616034" cy="805912"/>
            </a:xfrm>
            <a:prstGeom prst="roundRect">
              <a:avLst/>
            </a:prstGeom>
            <a:solidFill>
              <a:srgbClr val="6699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Statement 1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50966" y="5540644"/>
              <a:ext cx="1616034" cy="805912"/>
            </a:xfrm>
            <a:prstGeom prst="roundRect">
              <a:avLst/>
            </a:prstGeom>
            <a:solidFill>
              <a:srgbClr val="6699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Statement 3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018312" y="4600414"/>
              <a:ext cx="1545771" cy="805912"/>
            </a:xfrm>
            <a:prstGeom prst="roundRect">
              <a:avLst/>
            </a:prstGeom>
            <a:solidFill>
              <a:srgbClr val="99FF66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Statement a</a:t>
              </a:r>
            </a:p>
          </p:txBody>
        </p:sp>
        <p:sp>
          <p:nvSpPr>
            <p:cNvPr id="48" name="Preparation 9"/>
            <p:cNvSpPr/>
            <p:nvPr/>
          </p:nvSpPr>
          <p:spPr>
            <a:xfrm>
              <a:off x="699654" y="3660183"/>
              <a:ext cx="2318657" cy="805912"/>
            </a:xfrm>
            <a:prstGeom prst="flowChartPreparatio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if (logical expression)</a:t>
              </a:r>
            </a:p>
          </p:txBody>
        </p:sp>
        <p:cxnSp>
          <p:nvCxnSpPr>
            <p:cNvPr id="49" name="Straight Arrow Connector 48"/>
            <p:cNvCxnSpPr>
              <a:stCxn id="45" idx="2"/>
              <a:endCxn id="48" idx="0"/>
            </p:cNvCxnSpPr>
            <p:nvPr/>
          </p:nvCxnSpPr>
          <p:spPr>
            <a:xfrm>
              <a:off x="1858983" y="3190068"/>
              <a:ext cx="0" cy="4701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8" idx="2"/>
              <a:endCxn id="46" idx="0"/>
            </p:cNvCxnSpPr>
            <p:nvPr/>
          </p:nvCxnSpPr>
          <p:spPr>
            <a:xfrm>
              <a:off x="1858983" y="4466095"/>
              <a:ext cx="0" cy="10745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8" idx="3"/>
              <a:endCxn id="47" idx="0"/>
            </p:cNvCxnSpPr>
            <p:nvPr/>
          </p:nvCxnSpPr>
          <p:spPr>
            <a:xfrm>
              <a:off x="3018312" y="4063139"/>
              <a:ext cx="772886" cy="537275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47" idx="2"/>
              <a:endCxn id="46" idx="3"/>
            </p:cNvCxnSpPr>
            <p:nvPr/>
          </p:nvCxnSpPr>
          <p:spPr>
            <a:xfrm rot="5400000">
              <a:off x="2960461" y="5112864"/>
              <a:ext cx="537275" cy="1124197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88574" y="3727342"/>
              <a:ext cx="606464" cy="325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-846117" y="4600414"/>
              <a:ext cx="1545771" cy="805912"/>
            </a:xfrm>
            <a:prstGeom prst="roundRect">
              <a:avLst/>
            </a:prstGeom>
            <a:solidFill>
              <a:srgbClr val="99FF66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Statement b</a:t>
              </a:r>
            </a:p>
          </p:txBody>
        </p:sp>
        <p:cxnSp>
          <p:nvCxnSpPr>
            <p:cNvPr id="55" name="Elbow Connector 54"/>
            <p:cNvCxnSpPr>
              <a:stCxn id="48" idx="1"/>
              <a:endCxn id="54" idx="0"/>
            </p:cNvCxnSpPr>
            <p:nvPr/>
          </p:nvCxnSpPr>
          <p:spPr>
            <a:xfrm rot="10800000" flipV="1">
              <a:off x="-73231" y="4063139"/>
              <a:ext cx="772886" cy="537275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54" idx="2"/>
              <a:endCxn id="46" idx="1"/>
            </p:cNvCxnSpPr>
            <p:nvPr/>
          </p:nvCxnSpPr>
          <p:spPr>
            <a:xfrm rot="16200000" flipH="1">
              <a:off x="220230" y="5112864"/>
              <a:ext cx="537275" cy="1124197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2969" y="3737626"/>
              <a:ext cx="669029" cy="325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61ED8-507F-4599-B152-C3B34A4146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C00000"/>
                </a:solidFill>
              </a:rPr>
              <a:t>Sequential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Flow of Control 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So far, the control flow is completely </a:t>
            </a:r>
            <a:r>
              <a:rPr lang="en-US" altLang="en-US" sz="2800" b="1" dirty="0"/>
              <a:t>sequential</a:t>
            </a:r>
          </a:p>
          <a:p>
            <a:pPr lvl="1"/>
            <a:r>
              <a:rPr lang="en-US" altLang="en-US" dirty="0"/>
              <a:t>Program </a:t>
            </a:r>
            <a:r>
              <a:rPr lang="en-US" altLang="en-US" b="1" dirty="0"/>
              <a:t>always</a:t>
            </a:r>
            <a:r>
              <a:rPr lang="en-US" altLang="en-US" dirty="0"/>
              <a:t> executes the </a:t>
            </a:r>
            <a:r>
              <a:rPr lang="en-US" altLang="en-US" b="1" dirty="0"/>
              <a:t>same sequence of statements </a:t>
            </a:r>
            <a:r>
              <a:rPr lang="en-US" altLang="en-US" dirty="0"/>
              <a:t>from the start of the program to the end</a:t>
            </a:r>
          </a:p>
        </p:txBody>
      </p:sp>
      <p:pic>
        <p:nvPicPr>
          <p:cNvPr id="15364" name="Picture 4" descr="queue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4419600" cy="29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oad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solidFill>
                  <a:srgbClr val="FF0000"/>
                </a:solidFill>
              </a:rPr>
              <a:t>else if</a:t>
            </a:r>
            <a:r>
              <a:rPr lang="en-US" dirty="0"/>
              <a:t>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56388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200" dirty="0">
                <a:ea typeface="新細明體" pitchFamily="18" charset="-120"/>
              </a:rPr>
              <a:t>You can have many </a:t>
            </a: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nested</a:t>
            </a:r>
            <a:r>
              <a:rPr lang="en-US" altLang="zh-TW" sz="2200" dirty="0">
                <a:ea typeface="新細明體" pitchFamily="18" charset="-120"/>
              </a:rPr>
              <a:t> “else if” statements.</a:t>
            </a:r>
          </a:p>
          <a:p>
            <a:pPr>
              <a:lnSpc>
                <a:spcPct val="80000"/>
              </a:lnSpc>
            </a:pPr>
            <a:endParaRPr lang="en-US" altLang="zh-TW" sz="22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if (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logical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 expression 1</a:t>
            </a:r>
            <a:r>
              <a:rPr lang="en-US" altLang="zh-TW" sz="2000" dirty="0">
                <a:ea typeface="新細明體" pitchFamily="18" charset="-120"/>
              </a:rPr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//action for true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	statement a;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else if (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logical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 expression 2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//action for true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	</a:t>
            </a:r>
            <a:r>
              <a:rPr lang="en-US" altLang="zh-TW" sz="2000" dirty="0">
                <a:ea typeface="新細明體" pitchFamily="18" charset="-120"/>
              </a:rPr>
              <a:t>statement b;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else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	//action for false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	statement;</a:t>
            </a:r>
          </a:p>
          <a:p>
            <a:pPr lvl="1">
              <a:lnSpc>
                <a:spcPct val="80000"/>
              </a:lnSpc>
              <a:buNone/>
            </a:pPr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29200" y="2362200"/>
            <a:ext cx="3657600" cy="3810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TW" sz="2200" dirty="0">
                <a:ea typeface="新細明體" pitchFamily="18" charset="-120"/>
              </a:rPr>
              <a:t>An example: input a </a:t>
            </a: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score</a:t>
            </a:r>
            <a:r>
              <a:rPr lang="en-US" altLang="zh-TW" sz="2200" dirty="0">
                <a:ea typeface="新細明體" pitchFamily="18" charset="-120"/>
              </a:rPr>
              <a:t>, display </a:t>
            </a:r>
            <a:r>
              <a:rPr lang="en-US" altLang="zh-TW" sz="2200" dirty="0">
                <a:solidFill>
                  <a:srgbClr val="C00000"/>
                </a:solidFill>
                <a:ea typeface="新細明體" pitchFamily="18" charset="-120"/>
              </a:rPr>
              <a:t>grade</a:t>
            </a:r>
            <a:r>
              <a:rPr lang="en-US" altLang="zh-TW" sz="2200" dirty="0">
                <a:ea typeface="新細明體" pitchFamily="18" charset="-120"/>
              </a:rPr>
              <a:t> according to: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dirty="0">
                <a:ea typeface="新細明體" pitchFamily="18" charset="-120"/>
              </a:rPr>
              <a:t>A: 100 ~ 90, B: 89 ~ 75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200" dirty="0">
                <a:ea typeface="新細明體" pitchFamily="18" charset="-120"/>
              </a:rPr>
              <a:t>C: 74 ~ 55, D: 54 ~0</a:t>
            </a:r>
          </a:p>
          <a:p>
            <a:pPr>
              <a:lnSpc>
                <a:spcPct val="80000"/>
              </a:lnSpc>
            </a:pPr>
            <a:endParaRPr lang="en-US" altLang="zh-TW" sz="22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  <a:buFont typeface="Wingdings 2"/>
              <a:buNone/>
            </a:pPr>
            <a:r>
              <a:rPr lang="en-US" altLang="zh-TW" sz="2000" dirty="0">
                <a:ea typeface="新細明體" pitchFamily="18" charset="-120"/>
              </a:rPr>
              <a:t>if (score &gt;= 90) </a:t>
            </a:r>
          </a:p>
          <a:p>
            <a:pPr lvl="1">
              <a:lnSpc>
                <a:spcPct val="80000"/>
              </a:lnSpc>
              <a:buFont typeface="Wingdings 2"/>
              <a:buNone/>
            </a:pPr>
            <a:r>
              <a:rPr lang="en-US" altLang="zh-TW" sz="2000" dirty="0">
                <a:ea typeface="新細明體" pitchFamily="18" charset="-120"/>
              </a:rPr>
              <a:t>	grade = ‘A’;</a:t>
            </a:r>
          </a:p>
          <a:p>
            <a:pPr lvl="1">
              <a:lnSpc>
                <a:spcPct val="80000"/>
              </a:lnSpc>
              <a:buFont typeface="Wingdings 2"/>
              <a:buNone/>
            </a:pPr>
            <a:r>
              <a:rPr lang="en-US" altLang="zh-TW" sz="2000" dirty="0">
                <a:ea typeface="新細明體" pitchFamily="18" charset="-120"/>
              </a:rPr>
              <a:t>else if (score &gt;=75)</a:t>
            </a:r>
          </a:p>
          <a:p>
            <a:pPr lvl="1">
              <a:lnSpc>
                <a:spcPct val="80000"/>
              </a:lnSpc>
              <a:buFont typeface="Wingdings 2"/>
              <a:buNone/>
            </a:pP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	</a:t>
            </a:r>
            <a:r>
              <a:rPr lang="en-US" altLang="zh-TW" sz="2000" dirty="0">
                <a:ea typeface="新細明體" pitchFamily="18" charset="-120"/>
              </a:rPr>
              <a:t>grade = ‘B’;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ea typeface="新細明體" pitchFamily="18" charset="-120"/>
              </a:rPr>
              <a:t>else if (score &gt;=55)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2000" dirty="0">
                <a:solidFill>
                  <a:srgbClr val="00B050"/>
                </a:solidFill>
                <a:ea typeface="新細明體" pitchFamily="18" charset="-120"/>
              </a:rPr>
              <a:t>	</a:t>
            </a:r>
            <a:r>
              <a:rPr lang="en-US" altLang="zh-TW" sz="2000" dirty="0">
                <a:ea typeface="新細明體" pitchFamily="18" charset="-120"/>
              </a:rPr>
              <a:t>grade = ‘C’;</a:t>
            </a:r>
          </a:p>
          <a:p>
            <a:pPr lvl="1">
              <a:lnSpc>
                <a:spcPct val="80000"/>
              </a:lnSpc>
              <a:buFont typeface="Wingdings 2"/>
              <a:buNone/>
            </a:pPr>
            <a:r>
              <a:rPr lang="en-US" altLang="zh-TW" sz="2000" dirty="0">
                <a:ea typeface="新細明體" pitchFamily="18" charset="-120"/>
              </a:rPr>
              <a:t>else</a:t>
            </a:r>
          </a:p>
          <a:p>
            <a:pPr lvl="1">
              <a:lnSpc>
                <a:spcPct val="80000"/>
              </a:lnSpc>
              <a:buFont typeface="Wingdings 2"/>
              <a:buNone/>
            </a:pPr>
            <a:r>
              <a:rPr lang="en-US" altLang="zh-TW" sz="2000" dirty="0">
                <a:ea typeface="新細明體" pitchFamily="18" charset="-120"/>
              </a:rPr>
              <a:t>	grade = ‘D’;</a:t>
            </a:r>
          </a:p>
          <a:p>
            <a:pPr lvl="1">
              <a:lnSpc>
                <a:spcPct val="80000"/>
              </a:lnSpc>
              <a:buFont typeface="Wingdings 2"/>
              <a:buNone/>
            </a:pPr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to grade conversion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889A7E8-4388-4A3E-89F6-3A06E1F9E000}" type="slidenum">
              <a:rPr lang="zh-TW" altLang="en-US" smtClean="0">
                <a:ea typeface="新細明體" pitchFamily="18" charset="-120"/>
              </a:rPr>
              <a:pPr/>
              <a:t>21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/>
        </p:nvGraphicFramePr>
        <p:xfrm>
          <a:off x="609600" y="1828800"/>
          <a:ext cx="83058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Visio" r:id="rId4" imgW="10679976" imgH="5193450" progId="Visio.Drawing.11">
                  <p:embed/>
                </p:oleObj>
              </mc:Choice>
              <mc:Fallback>
                <p:oleObj name="Visio" r:id="rId4" imgW="10679976" imgH="51934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83058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7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000" dirty="0">
                <a:ea typeface="SimSun" panose="02010600030101010101" pitchFamily="2" charset="-122"/>
              </a:rPr>
              <a:t>Mark to grade conversion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7E346-2F15-45A0-A8FE-A82C854395B8}" type="slidenum">
              <a:rPr lang="zh-TW" altLang="en-US" sz="1200">
                <a:latin typeface="Verdana" panose="020B060403050404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200"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33800" y="1752600"/>
            <a:ext cx="4953000" cy="41910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0000" tIns="46800" rIns="90000" bIns="46800">
            <a:normAutofit lnSpcReduction="10000"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2100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if (mark&gt;=70 </a:t>
            </a:r>
            <a:r>
              <a:rPr lang="en-GB" altLang="zh-CN" sz="2100" b="1" dirty="0">
                <a:solidFill>
                  <a:srgbClr val="FF6600"/>
                </a:solidFill>
                <a:latin typeface="Courier New" pitchFamily="49" charset="0"/>
              </a:rPr>
              <a:t>&amp;&amp;</a:t>
            </a:r>
            <a:r>
              <a:rPr lang="en-GB" altLang="zh-CN" sz="2100" dirty="0">
                <a:latin typeface="Courier New" pitchFamily="49" charset="0"/>
              </a:rPr>
              <a:t> mark&lt;=100)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		</a:t>
            </a:r>
            <a:r>
              <a:rPr lang="en-GB" altLang="zh-CN" sz="2100" dirty="0" err="1">
                <a:latin typeface="Courier New" pitchFamily="49" charset="0"/>
              </a:rPr>
              <a:t>cout</a:t>
            </a:r>
            <a:r>
              <a:rPr lang="en-GB" altLang="zh-CN" sz="2100" dirty="0">
                <a:latin typeface="Courier New" pitchFamily="49" charset="0"/>
              </a:rPr>
              <a:t> &lt;&lt; "A";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if (mark&gt;=55 </a:t>
            </a:r>
            <a:r>
              <a:rPr lang="en-GB" altLang="zh-CN" sz="2100" b="1" dirty="0">
                <a:solidFill>
                  <a:srgbClr val="FF6600"/>
                </a:solidFill>
                <a:latin typeface="Courier New" pitchFamily="49" charset="0"/>
              </a:rPr>
              <a:t>&amp;&amp;</a:t>
            </a:r>
            <a:r>
              <a:rPr lang="en-GB" altLang="zh-CN" sz="2100" dirty="0">
                <a:latin typeface="Courier New" pitchFamily="49" charset="0"/>
              </a:rPr>
              <a:t> mark&lt;70)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		</a:t>
            </a:r>
            <a:r>
              <a:rPr lang="en-GB" altLang="zh-CN" sz="2100" dirty="0" err="1">
                <a:latin typeface="Courier New" pitchFamily="49" charset="0"/>
              </a:rPr>
              <a:t>cout</a:t>
            </a:r>
            <a:r>
              <a:rPr lang="en-GB" altLang="zh-CN" sz="2100" dirty="0">
                <a:latin typeface="Courier New" pitchFamily="49" charset="0"/>
              </a:rPr>
              <a:t> &lt;&lt; "B";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if (mark&gt;=45 </a:t>
            </a:r>
            <a:r>
              <a:rPr lang="en-GB" altLang="zh-CN" sz="2100" b="1" dirty="0">
                <a:solidFill>
                  <a:srgbClr val="FF6600"/>
                </a:solidFill>
                <a:latin typeface="Courier New" pitchFamily="49" charset="0"/>
              </a:rPr>
              <a:t>&amp;&amp;</a:t>
            </a:r>
            <a:r>
              <a:rPr lang="en-GB" altLang="zh-CN" sz="2100" dirty="0">
                <a:latin typeface="Courier New" pitchFamily="49" charset="0"/>
              </a:rPr>
              <a:t> mark&lt;55)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		</a:t>
            </a:r>
            <a:r>
              <a:rPr lang="en-GB" altLang="zh-CN" sz="2100" dirty="0" err="1">
                <a:latin typeface="Courier New" pitchFamily="49" charset="0"/>
              </a:rPr>
              <a:t>cout</a:t>
            </a:r>
            <a:r>
              <a:rPr lang="en-GB" altLang="zh-CN" sz="2100" dirty="0">
                <a:latin typeface="Courier New" pitchFamily="49" charset="0"/>
              </a:rPr>
              <a:t> &lt;&lt; "C";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if (mark&gt;=34 </a:t>
            </a:r>
            <a:r>
              <a:rPr lang="en-GB" altLang="zh-CN" sz="2100" b="1" dirty="0">
                <a:solidFill>
                  <a:srgbClr val="FF6600"/>
                </a:solidFill>
                <a:latin typeface="Courier New" pitchFamily="49" charset="0"/>
              </a:rPr>
              <a:t>&amp;&amp;</a:t>
            </a:r>
            <a:r>
              <a:rPr lang="en-GB" altLang="zh-CN" sz="2100" dirty="0">
                <a:latin typeface="Courier New" pitchFamily="49" charset="0"/>
              </a:rPr>
              <a:t> mark&lt;45)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		</a:t>
            </a:r>
            <a:r>
              <a:rPr lang="en-GB" altLang="zh-CN" sz="2100" dirty="0" err="1">
                <a:latin typeface="Courier New" pitchFamily="49" charset="0"/>
              </a:rPr>
              <a:t>cout</a:t>
            </a:r>
            <a:r>
              <a:rPr lang="en-GB" altLang="zh-CN" sz="2100" dirty="0">
                <a:latin typeface="Courier New" pitchFamily="49" charset="0"/>
              </a:rPr>
              <a:t> &lt;&lt; "D";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if (mark&lt;34 </a:t>
            </a:r>
            <a:r>
              <a:rPr lang="en-GB" altLang="zh-CN" sz="2100" b="1" dirty="0">
                <a:solidFill>
                  <a:srgbClr val="FF6600"/>
                </a:solidFill>
                <a:latin typeface="Courier New" pitchFamily="49" charset="0"/>
              </a:rPr>
              <a:t>&amp;&amp;</a:t>
            </a:r>
            <a:r>
              <a:rPr lang="en-GB" altLang="zh-CN" sz="2100" dirty="0">
                <a:latin typeface="Courier New" pitchFamily="49" charset="0"/>
              </a:rPr>
              <a:t> mark&gt;0)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		</a:t>
            </a:r>
            <a:r>
              <a:rPr lang="en-GB" altLang="zh-CN" sz="2100" dirty="0" err="1">
                <a:latin typeface="Courier New" pitchFamily="49" charset="0"/>
              </a:rPr>
              <a:t>cout</a:t>
            </a:r>
            <a:r>
              <a:rPr lang="en-GB" altLang="zh-CN" sz="2100" dirty="0">
                <a:latin typeface="Courier New" pitchFamily="49" charset="0"/>
              </a:rPr>
              <a:t> &lt;&lt; "F";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if (mark&lt;0 </a:t>
            </a:r>
            <a:r>
              <a:rPr lang="en-GB" altLang="zh-CN" sz="2100" b="1" dirty="0">
                <a:solidFill>
                  <a:srgbClr val="FF6600"/>
                </a:solidFill>
                <a:latin typeface="Courier New" pitchFamily="49" charset="0"/>
              </a:rPr>
              <a:t>||</a:t>
            </a:r>
            <a:r>
              <a:rPr lang="en-GB" altLang="zh-CN" sz="2100" dirty="0">
                <a:latin typeface="Courier New" pitchFamily="49" charset="0"/>
              </a:rPr>
              <a:t> mark&gt;100)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100" dirty="0">
                <a:latin typeface="Courier New" pitchFamily="49" charset="0"/>
              </a:rPr>
              <a:t>		</a:t>
            </a:r>
            <a:r>
              <a:rPr lang="en-GB" altLang="zh-CN" sz="2100" dirty="0" err="1">
                <a:latin typeface="Courier New" pitchFamily="49" charset="0"/>
              </a:rPr>
              <a:t>cout</a:t>
            </a:r>
            <a:r>
              <a:rPr lang="en-GB" altLang="zh-CN" sz="2100" dirty="0">
                <a:latin typeface="Courier New" pitchFamily="49" charset="0"/>
              </a:rPr>
              <a:t> &lt;&lt; "Invalid Grade";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2100" dirty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905001"/>
            <a:ext cx="3429000" cy="35052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if (mark&lt;0 || mark&gt;100)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1600" dirty="0">
                <a:latin typeface="Courier New" pitchFamily="49" charset="0"/>
              </a:rPr>
              <a:t>	</a:t>
            </a:r>
            <a:r>
              <a:rPr lang="en-US" altLang="zh-TW" sz="1600" dirty="0" err="1">
                <a:latin typeface="Courier New" pitchFamily="49" charset="0"/>
              </a:rPr>
              <a:t>cout</a:t>
            </a:r>
            <a:r>
              <a:rPr lang="en-US" altLang="zh-TW" sz="1600" dirty="0">
                <a:latin typeface="Courier New" pitchFamily="49" charset="0"/>
              </a:rPr>
              <a:t> &lt;&lt; </a:t>
            </a:r>
            <a:r>
              <a:rPr lang="en-GB" altLang="zh-CN" sz="1600" dirty="0">
                <a:latin typeface="Courier New" pitchFamily="49" charset="0"/>
              </a:rPr>
              <a:t>"Invalid Grade";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else if (mark&gt;=70)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	</a:t>
            </a:r>
            <a:r>
              <a:rPr lang="en-GB" altLang="zh-CN" sz="1600" dirty="0" err="1">
                <a:latin typeface="Courier New" pitchFamily="49" charset="0"/>
              </a:rPr>
              <a:t>cout</a:t>
            </a:r>
            <a:r>
              <a:rPr lang="en-GB" altLang="zh-CN" sz="1600" dirty="0">
                <a:latin typeface="Courier New" pitchFamily="49" charset="0"/>
              </a:rPr>
              <a:t> &lt;&lt; "A";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else if (mark&gt;=55)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	</a:t>
            </a:r>
            <a:r>
              <a:rPr lang="en-GB" altLang="zh-CN" sz="1600" dirty="0" err="1">
                <a:latin typeface="Courier New" pitchFamily="49" charset="0"/>
              </a:rPr>
              <a:t>cout</a:t>
            </a:r>
            <a:r>
              <a:rPr lang="en-GB" altLang="zh-CN" sz="1600" dirty="0">
                <a:latin typeface="Courier New" pitchFamily="49" charset="0"/>
              </a:rPr>
              <a:t> &lt;&lt; "B";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else if (mark&gt;=45)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	</a:t>
            </a:r>
            <a:r>
              <a:rPr lang="en-GB" altLang="zh-CN" sz="1600" dirty="0" err="1">
                <a:latin typeface="Courier New" pitchFamily="49" charset="0"/>
              </a:rPr>
              <a:t>cout</a:t>
            </a:r>
            <a:r>
              <a:rPr lang="en-GB" altLang="zh-CN" sz="1600" dirty="0">
                <a:latin typeface="Courier New" pitchFamily="49" charset="0"/>
              </a:rPr>
              <a:t> &lt;&lt; "C";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else if (mark&gt;=34)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	</a:t>
            </a:r>
            <a:r>
              <a:rPr lang="en-GB" altLang="zh-CN" sz="1600" dirty="0" err="1">
                <a:latin typeface="Courier New" pitchFamily="49" charset="0"/>
              </a:rPr>
              <a:t>cout</a:t>
            </a:r>
            <a:r>
              <a:rPr lang="en-GB" altLang="zh-CN" sz="1600" dirty="0">
                <a:latin typeface="Courier New" pitchFamily="49" charset="0"/>
              </a:rPr>
              <a:t> &lt;&lt; "D";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else 		</a:t>
            </a:r>
          </a:p>
          <a:p>
            <a:pPr marL="341313" indent="-341313" defTabSz="4572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600" dirty="0">
                <a:latin typeface="Courier New" pitchFamily="49" charset="0"/>
              </a:rPr>
              <a:t>	</a:t>
            </a:r>
            <a:r>
              <a:rPr lang="en-GB" altLang="zh-CN" sz="1600" dirty="0" err="1">
                <a:latin typeface="Courier New" pitchFamily="49" charset="0"/>
              </a:rPr>
              <a:t>cout</a:t>
            </a:r>
            <a:r>
              <a:rPr lang="en-GB" altLang="zh-CN" sz="1600" dirty="0">
                <a:latin typeface="Courier New" pitchFamily="49" charset="0"/>
              </a:rPr>
              <a:t> &lt;&lt; "F";</a:t>
            </a:r>
          </a:p>
        </p:txBody>
      </p:sp>
    </p:spTree>
    <p:extLst>
      <p:ext uri="{BB962C8B-B14F-4D97-AF65-F5344CB8AC3E}">
        <p14:creationId xmlns:p14="http://schemas.microsoft.com/office/powerpoint/2010/main" val="191645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Beyond two way condition…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C54426-8F0A-43DD-A43E-68411275DA17}" type="slidenum">
              <a:rPr lang="zh-TW" altLang="en-US" smtClean="0">
                <a:ea typeface="新細明體" pitchFamily="18" charset="-120"/>
              </a:rPr>
              <a:pPr/>
              <a:t>23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In C++, conditional statements have the following format: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if (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logical expression 1</a:t>
            </a:r>
            <a:r>
              <a:rPr lang="en-US" altLang="zh-TW" sz="2000" dirty="0">
                <a:ea typeface="新細明體" pitchFamily="18" charset="-12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	statements when expression 1 is 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true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else if (logical expression 2){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statements when expression 1 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false 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and expression 2 is 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true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else if (…){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else{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statements when all the logical expressions are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3300"/>
                </a:solidFill>
                <a:ea typeface="新細明體" pitchFamily="18" charset="-120"/>
              </a:rPr>
              <a:t>false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The </a:t>
            </a:r>
            <a:r>
              <a:rPr lang="en-US" altLang="zh-TW" sz="2000" i="1" dirty="0"/>
              <a:t>else if </a:t>
            </a:r>
            <a:r>
              <a:rPr lang="en-US" altLang="zh-TW" sz="2000" dirty="0"/>
              <a:t>and </a:t>
            </a:r>
            <a:r>
              <a:rPr lang="en-US" altLang="zh-TW" sz="2000" i="1" dirty="0"/>
              <a:t>else </a:t>
            </a:r>
            <a:r>
              <a:rPr lang="en-US" altLang="zh-TW" sz="2000" dirty="0"/>
              <a:t>part is </a:t>
            </a:r>
            <a:r>
              <a:rPr lang="en-US" altLang="zh-TW" sz="2000" dirty="0">
                <a:solidFill>
                  <a:srgbClr val="FF0000"/>
                </a:solidFill>
              </a:rPr>
              <a:t>optional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The curly brackets {} can be omitted if the block contains </a:t>
            </a:r>
            <a:r>
              <a:rPr lang="en-US" altLang="zh-TW" sz="2000" b="1" dirty="0"/>
              <a:t>one</a:t>
            </a:r>
            <a:r>
              <a:rPr lang="en-US" altLang="zh-TW" sz="2000" dirty="0"/>
              <a:t> statement only.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599"/>
            <a:ext cx="7772400" cy="114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Beware of empty statements!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15A4BCE-7DBB-4DF6-8C86-1C143B51CB0D}" type="slidenum">
              <a:rPr lang="zh-TW" altLang="en-US" smtClean="0">
                <a:ea typeface="新細明體" pitchFamily="18" charset="-120"/>
              </a:rPr>
              <a:pPr/>
              <a:t>24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35037" y="1828800"/>
            <a:ext cx="3789363" cy="2439988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 err="1">
                <a:latin typeface="Courier New" pitchFamily="49" charset="0"/>
              </a:rPr>
              <a:t>int</a:t>
            </a:r>
            <a:r>
              <a:rPr lang="en-GB" altLang="zh-CN" sz="2400" dirty="0">
                <a:latin typeface="Courier New" pitchFamily="49" charset="0"/>
              </a:rPr>
              <a:t> x=5;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latin typeface="Courier New" pitchFamily="49" charset="0"/>
              </a:rPr>
              <a:t>if (x!=5);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b="1" dirty="0">
                <a:solidFill>
                  <a:srgbClr val="FF0000"/>
                </a:solidFill>
                <a:latin typeface="Courier New" pitchFamily="49" charset="0"/>
              </a:rPr>
              <a:t>	x=3;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 err="1">
                <a:latin typeface="Courier New" pitchFamily="49" charset="0"/>
              </a:rPr>
              <a:t>cout</a:t>
            </a:r>
            <a:r>
              <a:rPr lang="en-GB" altLang="zh-CN" sz="2400" dirty="0">
                <a:latin typeface="Courier New" pitchFamily="49" charset="0"/>
              </a:rPr>
              <a:t> &lt;&lt; x;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400" dirty="0">
                <a:solidFill>
                  <a:srgbClr val="00B050"/>
                </a:solidFill>
                <a:latin typeface="Courier New" pitchFamily="49" charset="0"/>
              </a:rPr>
              <a:t>/*output is 3*/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876800" y="1828800"/>
            <a:ext cx="3810000" cy="2438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zh-TW" sz="2400" dirty="0">
                <a:solidFill>
                  <a:srgbClr val="000000"/>
                </a:solidFill>
                <a:latin typeface="Courier New" pitchFamily="49" charset="0"/>
              </a:rPr>
              <a:t> x=5;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>
                <a:solidFill>
                  <a:srgbClr val="000000"/>
                </a:solidFill>
                <a:latin typeface="Courier New" pitchFamily="49" charset="0"/>
              </a:rPr>
              <a:t>if (x!=5) 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b="1" dirty="0">
                <a:solidFill>
                  <a:srgbClr val="0070C0"/>
                </a:solidFill>
                <a:latin typeface="Courier New" pitchFamily="49" charset="0"/>
              </a:rPr>
              <a:t>	x=3;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zh-TW" sz="2400" dirty="0">
                <a:solidFill>
                  <a:srgbClr val="000000"/>
                </a:solidFill>
                <a:latin typeface="Courier New" pitchFamily="49" charset="0"/>
              </a:rPr>
              <a:t> &lt;&lt; x;</a:t>
            </a:r>
          </a:p>
          <a:p>
            <a:pPr marL="341313" indent="-341313" defTabSz="457200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Courier New" pitchFamily="49" charset="0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altLang="zh-TW" sz="2400" dirty="0">
                <a:solidFill>
                  <a:srgbClr val="00B050"/>
                </a:solidFill>
                <a:latin typeface="Courier New" pitchFamily="49" charset="0"/>
              </a:rPr>
              <a:t>/*output is 5*/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14400" y="4419600"/>
            <a:ext cx="8001000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dirty="0">
                <a:solidFill>
                  <a:srgbClr val="FF0000"/>
                </a:solidFill>
                <a:latin typeface="+mn-lt"/>
                <a:ea typeface="細明體" pitchFamily="49" charset="-120"/>
              </a:rPr>
              <a:t>An empty statement can be specified by a semi-colon ';'</a:t>
            </a:r>
            <a:r>
              <a:rPr lang="en-GB" altLang="zh-TW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. Empty statement specifies that </a:t>
            </a:r>
            <a:r>
              <a:rPr lang="en-GB" altLang="zh-TW" b="1" dirty="0">
                <a:solidFill>
                  <a:srgbClr val="FF0000"/>
                </a:solidFill>
                <a:latin typeface="+mn-lt"/>
                <a:ea typeface="細明體" pitchFamily="49" charset="-120"/>
              </a:rPr>
              <a:t>no action should be performed</a:t>
            </a:r>
            <a:r>
              <a:rPr lang="en-GB" altLang="zh-TW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.</a:t>
            </a:r>
          </a:p>
          <a:p>
            <a:pPr defTabSz="457200">
              <a:buClr>
                <a:srgbClr val="000000"/>
              </a:buClr>
              <a:buSzPct val="100000"/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zh-TW" dirty="0">
              <a:solidFill>
                <a:srgbClr val="000000"/>
              </a:solidFill>
              <a:latin typeface="+mn-lt"/>
              <a:ea typeface="細明體" pitchFamily="49" charset="-120"/>
            </a:endParaRPr>
          </a:p>
          <a:p>
            <a:pPr defTabSz="457200">
              <a:buClr>
                <a:srgbClr val="000000"/>
              </a:buClr>
              <a:buSzPct val="100000"/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For program on the right, </a:t>
            </a:r>
            <a:r>
              <a:rPr lang="en-GB" altLang="zh-TW" b="1" dirty="0">
                <a:solidFill>
                  <a:srgbClr val="0070C0"/>
                </a:solidFill>
                <a:latin typeface="+mn-lt"/>
                <a:ea typeface="細明體" pitchFamily="49" charset="-120"/>
              </a:rPr>
              <a:t>x=3 statement will NOT be executed</a:t>
            </a:r>
            <a:r>
              <a:rPr lang="en-GB" altLang="zh-TW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 if x is equals to 5.</a:t>
            </a:r>
          </a:p>
          <a:p>
            <a:pPr defTabSz="457200">
              <a:buClr>
                <a:srgbClr val="000000"/>
              </a:buClr>
              <a:buSzPct val="100000"/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zh-TW" dirty="0">
              <a:solidFill>
                <a:srgbClr val="000000"/>
              </a:solidFill>
              <a:latin typeface="+mn-lt"/>
              <a:ea typeface="細明體" pitchFamily="49" charset="-120"/>
            </a:endParaRPr>
          </a:p>
          <a:p>
            <a:pPr defTabSz="457200">
              <a:buClr>
                <a:srgbClr val="000000"/>
              </a:buClr>
              <a:buSzPct val="100000"/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TW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For the program on the left, </a:t>
            </a:r>
            <a:r>
              <a:rPr lang="en-GB" altLang="zh-TW" b="1" dirty="0">
                <a:solidFill>
                  <a:srgbClr val="FF0000"/>
                </a:solidFill>
                <a:latin typeface="+mn-lt"/>
                <a:ea typeface="細明體" pitchFamily="49" charset="-120"/>
              </a:rPr>
              <a:t>x=3 statement will be always executed</a:t>
            </a:r>
            <a:r>
              <a:rPr lang="en-GB" altLang="zh-TW" dirty="0">
                <a:solidFill>
                  <a:srgbClr val="000000"/>
                </a:solidFill>
                <a:latin typeface="+mn-lt"/>
                <a:ea typeface="細明體" pitchFamily="49" charset="-120"/>
              </a:rPr>
              <a:t>.</a:t>
            </a:r>
          </a:p>
          <a:p>
            <a:pPr defTabSz="457200">
              <a:buClr>
                <a:srgbClr val="000000"/>
              </a:buClr>
              <a:buSzPct val="100000"/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altLang="zh-TW" dirty="0">
              <a:solidFill>
                <a:srgbClr val="000000"/>
              </a:solidFill>
              <a:latin typeface="+mn-lt"/>
              <a:ea typeface="細明體" pitchFamily="49" charset="-120"/>
            </a:endParaRP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2438400" y="2209800"/>
            <a:ext cx="609600" cy="60960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n>
                <a:solidFill>
                  <a:srgbClr val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 animBg="1"/>
      <p:bldP spid="235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Nested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statement</a:t>
            </a:r>
            <a:endParaRPr lang="en-GB" altLang="zh-TW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621740C-0411-4694-89FC-8B232754B9F2}" type="slidenum">
              <a:rPr lang="zh-TW" altLang="en-US" smtClean="0">
                <a:ea typeface="新細明體" pitchFamily="18" charset="-120"/>
              </a:rPr>
              <a:pPr/>
              <a:t>25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8486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/>
          </a:bodyPr>
          <a:lstStyle/>
          <a:p>
            <a:pPr marL="341313" indent="-341313" defTabSz="457200" eaLnBrk="1" hangingPunct="1">
              <a:lnSpc>
                <a:spcPct val="107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An </a:t>
            </a:r>
            <a:r>
              <a:rPr lang="en-US" altLang="zh-CN" sz="2400" dirty="0">
                <a:solidFill>
                  <a:srgbClr val="FF0000"/>
                </a:solidFill>
              </a:rPr>
              <a:t>if-else</a:t>
            </a:r>
            <a:r>
              <a:rPr lang="en-US" altLang="zh-CN" sz="2400" dirty="0"/>
              <a:t> statement is included with another </a:t>
            </a:r>
            <a:r>
              <a:rPr lang="en-US" altLang="zh-CN" sz="2400" dirty="0">
                <a:solidFill>
                  <a:srgbClr val="FF0000"/>
                </a:solidFill>
              </a:rPr>
              <a:t>if or else</a:t>
            </a:r>
            <a:r>
              <a:rPr lang="en-US" altLang="zh-CN" sz="2400" dirty="0"/>
              <a:t> statement</a:t>
            </a:r>
            <a:endParaRPr lang="en-GB" altLang="zh-CN" sz="2400" dirty="0"/>
          </a:p>
        </p:txBody>
      </p:sp>
      <p:graphicFrame>
        <p:nvGraphicFramePr>
          <p:cNvPr id="245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06023"/>
              </p:ext>
            </p:extLst>
          </p:nvPr>
        </p:nvGraphicFramePr>
        <p:xfrm>
          <a:off x="990600" y="2286000"/>
          <a:ext cx="4495800" cy="38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Visio" r:id="rId4" imgW="5993710" imgH="5193450" progId="Visio.Drawing.11">
                  <p:embed/>
                </p:oleObj>
              </mc:Choice>
              <mc:Fallback>
                <p:oleObj name="Visio" r:id="rId4" imgW="5993710" imgH="51934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4495800" cy="389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60226"/>
              </p:ext>
            </p:extLst>
          </p:nvPr>
        </p:nvGraphicFramePr>
        <p:xfrm>
          <a:off x="5867400" y="2667000"/>
          <a:ext cx="2590800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Visio" r:id="rId6" imgW="2203474" imgH="2775060" progId="Visio.Drawing.11">
                  <p:embed/>
                </p:oleObj>
              </mc:Choice>
              <mc:Fallback>
                <p:oleObj name="Visio" r:id="rId6" imgW="2203474" imgH="27750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2590800" cy="326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34C639E-5F82-4F1C-B1C7-182A294C0C7D}" type="slidenum">
              <a:rPr lang="zh-TW" altLang="en-US" smtClean="0">
                <a:ea typeface="新細明體" pitchFamily="18" charset="-120"/>
              </a:rPr>
              <a:pPr/>
              <a:t>26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938213"/>
          </a:xfrm>
        </p:spPr>
        <p:txBody>
          <a:bodyPr/>
          <a:lstStyle/>
          <a:p>
            <a:r>
              <a:rPr lang="en-US" dirty="0"/>
              <a:t>With which “if” </a:t>
            </a:r>
            <a:r>
              <a:rPr lang="en-US" b="1" dirty="0"/>
              <a:t>the “else” part</a:t>
            </a:r>
            <a:r>
              <a:rPr lang="en-US" dirty="0"/>
              <a:t> is associated?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724400" y="2895600"/>
            <a:ext cx="38862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(a==1)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(b==2)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“***\n”;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“###\n”;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838200" y="2895600"/>
            <a:ext cx="38100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(a==1)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(b==2)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“***\n”;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“###\n”;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/>
              <a:t>Nested if statement</a:t>
            </a:r>
            <a:endParaRPr lang="en-GB" alt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DD6199D-480A-44B1-8137-74914F07757C}" type="slidenum">
              <a:rPr lang="zh-TW" altLang="en-US" smtClean="0">
                <a:ea typeface="新細明體" pitchFamily="18" charset="-120"/>
              </a:rPr>
              <a:pPr/>
              <a:t>27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653338" cy="938213"/>
          </a:xfrm>
        </p:spPr>
        <p:txBody>
          <a:bodyPr/>
          <a:lstStyle/>
          <a:p>
            <a:r>
              <a:rPr lang="en-US" dirty="0"/>
              <a:t>An else attached to the </a:t>
            </a:r>
            <a:r>
              <a:rPr lang="en-US" dirty="0">
                <a:solidFill>
                  <a:srgbClr val="FF0000"/>
                </a:solidFill>
              </a:rPr>
              <a:t>nearest</a:t>
            </a:r>
            <a:r>
              <a:rPr lang="en-US" dirty="0"/>
              <a:t> if.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79004"/>
              </p:ext>
            </p:extLst>
          </p:nvPr>
        </p:nvGraphicFramePr>
        <p:xfrm>
          <a:off x="4924425" y="2590800"/>
          <a:ext cx="36861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" name="Visio" r:id="rId4" imgW="2795876" imgH="2142990" progId="Visio.Drawing.11">
                  <p:embed/>
                </p:oleObj>
              </mc:Choice>
              <mc:Fallback>
                <p:oleObj name="Visio" r:id="rId4" imgW="2795876" imgH="214299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2590800"/>
                        <a:ext cx="36861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895600"/>
            <a:ext cx="3810000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(a==1)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(b==2)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“***\n”;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“###\n”;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Nested-if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A21BCE-3825-4CB8-A06E-ECC824EE3CB0}" type="slidenum">
              <a:rPr lang="zh-TW" altLang="en-US" smtClean="0">
                <a:ea typeface="新細明體" pitchFamily="18" charset="-120"/>
              </a:rPr>
              <a:pPr/>
              <a:t>28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848600" cy="3429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/>
              <a:t>An if statement can be nested within another if statement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if(</a:t>
            </a:r>
            <a:r>
              <a:rPr lang="en-GB" altLang="zh-CN" sz="1500" b="1" dirty="0">
                <a:solidFill>
                  <a:srgbClr val="FF0000"/>
                </a:solidFill>
                <a:latin typeface="Courier New" pitchFamily="49" charset="0"/>
              </a:rPr>
              <a:t>mark&gt;=70 &amp;&amp; mark &lt;=100</a:t>
            </a:r>
            <a:r>
              <a:rPr lang="en-GB" altLang="zh-CN" sz="1500" dirty="0">
                <a:latin typeface="Courier New" pitchFamily="49" charset="0"/>
              </a:rPr>
              <a:t>)</a:t>
            </a:r>
            <a:r>
              <a:rPr lang="en-GB" altLang="zh-CN" sz="1500" b="1" dirty="0">
                <a:solidFill>
                  <a:srgbClr val="00B050"/>
                </a:solidFill>
                <a:latin typeface="Courier New" pitchFamily="49" charset="0"/>
              </a:rPr>
              <a:t> //get an A grade but can be A-, A or A+</a:t>
            </a:r>
            <a:endParaRPr lang="en-GB" altLang="zh-CN" sz="1500" dirty="0"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{</a:t>
            </a:r>
            <a:endParaRPr lang="en-GB" altLang="zh-CN" sz="15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if (mark&gt;90)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"You get grade A+.\n";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else if (</a:t>
            </a:r>
            <a:r>
              <a:rPr lang="en-GB" altLang="zh-CN" sz="1500" b="1" dirty="0">
                <a:solidFill>
                  <a:srgbClr val="FF0000"/>
                </a:solidFill>
                <a:latin typeface="Courier New" pitchFamily="49" charset="0"/>
              </a:rPr>
              <a:t>mark&gt;80</a:t>
            </a:r>
            <a:r>
              <a:rPr lang="en-GB" altLang="zh-CN" sz="1500" dirty="0">
                <a:latin typeface="Courier New" pitchFamily="49" charset="0"/>
              </a:rPr>
              <a:t>)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"You get grade A.\n";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else 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You get grade </a:t>
            </a:r>
            <a:r>
              <a:rPr lang="en-GB" altLang="zh-CN" sz="1500" b="1" dirty="0">
                <a:solidFill>
                  <a:srgbClr val="0070C0"/>
                </a:solidFill>
                <a:latin typeface="Courier New" pitchFamily="49" charset="0"/>
              </a:rPr>
              <a:t>A-</a:t>
            </a:r>
            <a:r>
              <a:rPr lang="en-GB" altLang="zh-CN" sz="1500" dirty="0">
                <a:latin typeface="Courier New" pitchFamily="49" charset="0"/>
              </a:rPr>
              <a:t>.\n";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}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else if 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2b</a:t>
            </a:r>
            <a:endParaRPr lang="en-GB" altLang="zh-CN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9AB7832-1DAD-482B-B144-789D09FD40C5}" type="slidenum">
              <a:rPr lang="zh-TW" altLang="en-US" smtClean="0">
                <a:ea typeface="新細明體" pitchFamily="18" charset="-120"/>
              </a:rPr>
              <a:pPr/>
              <a:t>29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/>
              <a:t>Modify the program so that if the mark is 100, </a:t>
            </a:r>
            <a:r>
              <a:rPr lang="en-US" altLang="zh-TW" dirty="0">
                <a:latin typeface="Courier New" pitchFamily="49" charset="0"/>
              </a:rPr>
              <a:t>"Full mark!"</a:t>
            </a:r>
            <a:r>
              <a:rPr lang="en-US" altLang="zh-TW" dirty="0"/>
              <a:t> will be printed (in addition to the grade).</a:t>
            </a:r>
            <a:endParaRPr lang="en-GB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2971800"/>
            <a:ext cx="7848600" cy="3429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Wingdings 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if(mark&gt;=70 &amp;&amp; mark &lt;=100)</a:t>
            </a:r>
            <a:r>
              <a:rPr lang="en-GB" altLang="zh-CN" sz="1500" b="1" dirty="0">
                <a:solidFill>
                  <a:srgbClr val="00B050"/>
                </a:solidFill>
                <a:latin typeface="Courier New" pitchFamily="49" charset="0"/>
              </a:rPr>
              <a:t> //get an A grade but can be A-, A or A+</a:t>
            </a:r>
            <a:endParaRPr lang="en-GB" altLang="zh-CN" sz="1500" dirty="0">
              <a:latin typeface="Courier New" pitchFamily="49" charset="0"/>
            </a:endParaRP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{</a:t>
            </a:r>
            <a:endParaRPr lang="en-GB" altLang="zh-CN" sz="15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if (</a:t>
            </a:r>
            <a:r>
              <a:rPr lang="en-GB" altLang="zh-CN" sz="1500" b="1" dirty="0">
                <a:latin typeface="Courier New" pitchFamily="49" charset="0"/>
              </a:rPr>
              <a:t>mark&gt;90</a:t>
            </a:r>
            <a:r>
              <a:rPr lang="en-GB" altLang="zh-CN" sz="1500" dirty="0">
                <a:latin typeface="Courier New" pitchFamily="49" charset="0"/>
              </a:rPr>
              <a:t>)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b="1" dirty="0" err="1">
                <a:solidFill>
                  <a:srgbClr val="7030A0"/>
                </a:solidFill>
                <a:latin typeface="Courier New" pitchFamily="49" charset="0"/>
              </a:rPr>
              <a:t>cout</a:t>
            </a:r>
            <a:r>
              <a:rPr lang="en-GB" altLang="zh-CN" sz="1500" b="1" dirty="0">
                <a:solidFill>
                  <a:srgbClr val="7030A0"/>
                </a:solidFill>
                <a:latin typeface="Courier New" pitchFamily="49" charset="0"/>
              </a:rPr>
              <a:t> &lt;&lt; "You get grade A+.\n";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else if (mark&gt;80)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"You get grade A.\n";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else 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You get grade </a:t>
            </a:r>
            <a:r>
              <a:rPr lang="en-GB" altLang="zh-CN" sz="1500" b="1" dirty="0">
                <a:solidFill>
                  <a:srgbClr val="0070C0"/>
                </a:solidFill>
                <a:latin typeface="Courier New" pitchFamily="49" charset="0"/>
              </a:rPr>
              <a:t>A-</a:t>
            </a:r>
            <a:r>
              <a:rPr lang="en-GB" altLang="zh-CN" sz="1500" dirty="0">
                <a:latin typeface="Courier New" pitchFamily="49" charset="0"/>
              </a:rPr>
              <a:t>.\n";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}</a:t>
            </a:r>
          </a:p>
          <a:p>
            <a:pPr marL="341313" indent="-341313" defTabSz="457200"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else if ……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3505200"/>
            <a:ext cx="4724400" cy="6858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61ED8-507F-4599-B152-C3B34A4146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C00000"/>
                </a:solidFill>
              </a:rPr>
              <a:t>But</a:t>
            </a:r>
            <a:endParaRPr lang="en-US" altLang="en-US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In some situations, we want to our program to produce different effects based on different program conditions </a:t>
            </a:r>
            <a:endParaRPr lang="en-US" altLang="en-US" sz="2400" dirty="0"/>
          </a:p>
          <a:p>
            <a:pPr lvl="1"/>
            <a:r>
              <a:rPr lang="en-US" altLang="en-US" sz="2400" dirty="0"/>
              <a:t>In other words, we want our code to </a:t>
            </a:r>
            <a:r>
              <a:rPr lang="en-US" altLang="en-US" sz="2400" b="1" dirty="0"/>
              <a:t>produce different sequences of statements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0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000" dirty="0"/>
              <a:t>The program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742D570-43CF-42D2-AB68-C17519922765}" type="slidenum">
              <a:rPr lang="zh-TW" altLang="en-US" smtClean="0">
                <a:ea typeface="新細明體" pitchFamily="18" charset="-120"/>
              </a:rPr>
              <a:pPr/>
              <a:t>30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924800" cy="43434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if (mark&gt;=70 &amp;&amp; mark &lt;=100){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if (</a:t>
            </a:r>
            <a:r>
              <a:rPr lang="en-GB" altLang="zh-CN" sz="1500" b="1" dirty="0">
                <a:solidFill>
                  <a:srgbClr val="7030A0"/>
                </a:solidFill>
                <a:latin typeface="Courier New" pitchFamily="49" charset="0"/>
              </a:rPr>
              <a:t>mark&gt;90</a:t>
            </a:r>
            <a:r>
              <a:rPr lang="en-GB" altLang="zh-CN" sz="1500" dirty="0">
                <a:latin typeface="Courier New" pitchFamily="49" charset="0"/>
              </a:rPr>
              <a:t>)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b="1" dirty="0">
                <a:solidFill>
                  <a:srgbClr val="FF0000"/>
                </a:solidFill>
                <a:latin typeface="Courier New" pitchFamily="49" charset="0"/>
              </a:rPr>
              <a:t>		{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"You get grade A+.\n";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500" dirty="0">
                <a:latin typeface="Courier New" pitchFamily="49" charset="0"/>
              </a:rPr>
              <a:t>			</a:t>
            </a:r>
            <a:r>
              <a:rPr lang="en-US" altLang="zh-TW" sz="1500" b="1" dirty="0">
                <a:solidFill>
                  <a:srgbClr val="0070C0"/>
                </a:solidFill>
                <a:latin typeface="Courier New" pitchFamily="49" charset="0"/>
              </a:rPr>
              <a:t>if (mark==100)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1500" dirty="0">
                <a:solidFill>
                  <a:srgbClr val="0070C0"/>
                </a:solidFill>
                <a:latin typeface="Courier New" pitchFamily="49" charset="0"/>
              </a:rPr>
              <a:t>				</a:t>
            </a:r>
            <a:r>
              <a:rPr lang="en-US" altLang="zh-TW" sz="1500" b="1" dirty="0" err="1">
                <a:solidFill>
                  <a:srgbClr val="0070C0"/>
                </a:solidFill>
                <a:latin typeface="Courier New" pitchFamily="49" charset="0"/>
              </a:rPr>
              <a:t>cout</a:t>
            </a:r>
            <a:r>
              <a:rPr lang="en-US" altLang="zh-TW" sz="1500" b="1" dirty="0">
                <a:solidFill>
                  <a:srgbClr val="0070C0"/>
                </a:solidFill>
                <a:latin typeface="Courier New" pitchFamily="49" charset="0"/>
              </a:rPr>
              <a:t> &lt;&lt; "Full mark!\n";</a:t>
            </a:r>
            <a:endParaRPr lang="en-GB" altLang="zh-CN" sz="1500" dirty="0">
              <a:solidFill>
                <a:srgbClr val="0070C0"/>
              </a:solidFill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500" dirty="0">
                <a:latin typeface="Courier New" pitchFamily="49" charset="0"/>
              </a:rPr>
              <a:t>		</a:t>
            </a:r>
            <a:r>
              <a:rPr lang="en-US" altLang="zh-CN" sz="15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GB" altLang="zh-CN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else if (mark&gt;80)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"You get grade A.\n";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else 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	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"You get grade A-.\n";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}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else if 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not mix == and =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97E95A-4497-4B08-B2FE-75FA05D6238A}" type="slidenum">
              <a:rPr lang="zh-TW" altLang="en-US" smtClean="0">
                <a:ea typeface="新細明體" pitchFamily="18" charset="-120"/>
              </a:rPr>
              <a:pPr/>
              <a:t>31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3810000"/>
            <a:ext cx="7577138" cy="2209800"/>
          </a:xfrm>
        </p:spPr>
        <p:txBody>
          <a:bodyPr/>
          <a:lstStyle/>
          <a:p>
            <a:pPr defTabSz="457200">
              <a:buClr>
                <a:srgbClr val="000000"/>
              </a:buClr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1800" dirty="0">
                <a:solidFill>
                  <a:srgbClr val="000000"/>
                </a:solidFill>
                <a:ea typeface="細明體" pitchFamily="49" charset="-120"/>
              </a:rPr>
              <a:t>Output: </a:t>
            </a:r>
            <a:r>
              <a:rPr lang="en-US" altLang="zh-TW" sz="1800" dirty="0">
                <a:latin typeface="Courier New" pitchFamily="49" charset="0"/>
              </a:rPr>
              <a:t>“x and y are equal"</a:t>
            </a:r>
            <a:endParaRPr lang="en-GB" altLang="zh-TW" sz="1800" dirty="0">
              <a:solidFill>
                <a:srgbClr val="000000"/>
              </a:solidFill>
              <a:ea typeface="細明體" pitchFamily="49" charset="-120"/>
            </a:endParaRPr>
          </a:p>
          <a:p>
            <a:pPr defTabSz="457200">
              <a:buClr>
                <a:srgbClr val="000000"/>
              </a:buClr>
              <a:buFont typeface="Comic Sans MS" pitchFamily="6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sz="1800" dirty="0">
                <a:solidFill>
                  <a:srgbClr val="000000"/>
                </a:solidFill>
                <a:ea typeface="細明體" pitchFamily="49" charset="-120"/>
              </a:rPr>
              <a:t>The expression </a:t>
            </a:r>
            <a:r>
              <a:rPr lang="en-GB" altLang="zh-TW" sz="2000" b="1" dirty="0">
                <a:solidFill>
                  <a:srgbClr val="FF0000"/>
                </a:solidFill>
              </a:rPr>
              <a:t>x = y </a:t>
            </a:r>
            <a:r>
              <a:rPr lang="en-GB" altLang="zh-TW" sz="1800" dirty="0">
                <a:solidFill>
                  <a:srgbClr val="FF0000"/>
                </a:solidFill>
                <a:ea typeface="細明體" pitchFamily="49" charset="-120"/>
              </a:rPr>
              <a:t> </a:t>
            </a:r>
            <a:r>
              <a:rPr lang="en-GB" altLang="zh-TW" sz="1800" dirty="0">
                <a:solidFill>
                  <a:srgbClr val="000000"/>
                </a:solidFill>
                <a:ea typeface="細明體" pitchFamily="49" charset="-120"/>
              </a:rPr>
              <a:t> </a:t>
            </a:r>
          </a:p>
          <a:p>
            <a:pPr defTabSz="457200">
              <a:buClr>
                <a:srgbClr val="000000"/>
              </a:buClr>
              <a:buFont typeface="Comic Sans MS" pitchFamily="6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1800" dirty="0">
                <a:solidFill>
                  <a:srgbClr val="000000"/>
                </a:solidFill>
                <a:ea typeface="細明體" pitchFamily="49" charset="-120"/>
              </a:rPr>
              <a:t> Assign the value of y to x: </a:t>
            </a:r>
            <a:r>
              <a:rPr lang="en-US" altLang="zh-TW" sz="1800" b="1" dirty="0">
                <a:solidFill>
                  <a:srgbClr val="FF0000"/>
                </a:solidFill>
                <a:ea typeface="細明體" pitchFamily="49" charset="-120"/>
              </a:rPr>
              <a:t>x becomes 1</a:t>
            </a:r>
          </a:p>
          <a:p>
            <a:pPr defTabSz="457200">
              <a:buClr>
                <a:srgbClr val="000000"/>
              </a:buClr>
              <a:buFont typeface="Comic Sans MS" pitchFamily="6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1800" dirty="0">
                <a:solidFill>
                  <a:srgbClr val="000000"/>
                </a:solidFill>
                <a:ea typeface="細明體" pitchFamily="49" charset="-120"/>
              </a:rPr>
              <a:t> The value of this expression is the value of </a:t>
            </a:r>
            <a:r>
              <a:rPr lang="en-US" altLang="zh-TW" sz="1800" b="1" dirty="0">
                <a:solidFill>
                  <a:srgbClr val="FF0000"/>
                </a:solidFill>
                <a:ea typeface="細明體" pitchFamily="49" charset="-120"/>
              </a:rPr>
              <a:t>x</a:t>
            </a:r>
            <a:r>
              <a:rPr lang="en-US" altLang="zh-TW" sz="1800" dirty="0">
                <a:solidFill>
                  <a:srgbClr val="000000"/>
                </a:solidFill>
                <a:ea typeface="細明體" pitchFamily="49" charset="-120"/>
              </a:rPr>
              <a:t> (which represents 1/TRUE)</a:t>
            </a:r>
          </a:p>
          <a:p>
            <a:pPr lvl="1" defTabSz="457200">
              <a:buClr>
                <a:srgbClr val="000000"/>
              </a:buClr>
              <a:buFont typeface="Comic Sans MS" pitchFamily="6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1800" dirty="0">
                <a:solidFill>
                  <a:srgbClr val="000000"/>
                </a:solidFill>
                <a:ea typeface="細明體" pitchFamily="49" charset="-120"/>
              </a:rPr>
              <a:t>False is represented by 0</a:t>
            </a:r>
          </a:p>
          <a:p>
            <a:pPr lvl="1" defTabSz="457200">
              <a:buClr>
                <a:srgbClr val="000000"/>
              </a:buClr>
              <a:buFont typeface="Comic Sans MS" pitchFamily="66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z="1800" dirty="0">
                <a:solidFill>
                  <a:srgbClr val="000000"/>
                </a:solidFill>
                <a:ea typeface="細明體" pitchFamily="49" charset="-120"/>
              </a:rPr>
              <a:t>Non-zero represents TRUE</a:t>
            </a:r>
          </a:p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752600"/>
            <a:ext cx="7696200" cy="19732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x=0;</a:t>
            </a:r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y=1;</a:t>
            </a:r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if (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</a:rPr>
              <a:t>x = y</a:t>
            </a:r>
            <a:r>
              <a:rPr lang="en-US" altLang="zh-TW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“x and y are equal"; </a:t>
            </a:r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cout</a:t>
            </a:r>
            <a:r>
              <a:rPr lang="en-US" altLang="zh-TW" dirty="0">
                <a:latin typeface="Courier New" pitchFamily="49" charset="0"/>
              </a:rPr>
              <a:t> &lt;&lt; "unequal";</a:t>
            </a:r>
            <a:endParaRPr lang="en-GB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3400" dirty="0"/>
              <a:t>C++ syntax is different from the math syntax </a:t>
            </a:r>
            <a:endParaRPr lang="en-GB" altLang="zh-CN" sz="3400" dirty="0"/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87E708-302D-45D4-BE91-385573D8C76D}" type="slidenum">
              <a:rPr lang="zh-TW" altLang="en-US" smtClean="0">
                <a:ea typeface="新細明體" pitchFamily="18" charset="-120"/>
              </a:rPr>
              <a:pPr/>
              <a:t>32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GB" altLang="zh-CN" sz="2600" dirty="0">
                <a:latin typeface="Courier New" pitchFamily="49" charset="0"/>
              </a:rPr>
              <a:t>if (mark&gt;=70 &amp;&amp; mark&lt;=100)</a:t>
            </a: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</a:rPr>
              <a:t>	……</a:t>
            </a:r>
            <a:endParaRPr lang="en-GB" altLang="zh-CN" sz="2600" dirty="0">
              <a:latin typeface="Courier New" pitchFamily="49" charset="0"/>
            </a:endParaRP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600" dirty="0"/>
              <a:t>Can we express the above condition as follows?</a:t>
            </a: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</a:rPr>
              <a:t>if (70&lt;=mark&lt;=100)</a:t>
            </a: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</a:rPr>
              <a:t>	……</a:t>
            </a:r>
          </a:p>
          <a:p>
            <a:pPr eaLnBrk="1" hangingPunct="1">
              <a:lnSpc>
                <a:spcPct val="107000"/>
              </a:lnSpc>
              <a:buFont typeface="Wingdings" pitchFamily="2" charset="2"/>
              <a:buNone/>
            </a:pPr>
            <a:r>
              <a:rPr lang="en-US" altLang="zh-TW" sz="2600" dirty="0" err="1"/>
              <a:t>Ans</a:t>
            </a:r>
            <a:r>
              <a:rPr lang="en-US" altLang="zh-TW" sz="2600" dirty="0"/>
              <a:t>: </a:t>
            </a:r>
            <a:r>
              <a:rPr lang="en-US" altLang="zh-TW" sz="2600" dirty="0">
                <a:solidFill>
                  <a:srgbClr val="FF0000"/>
                </a:solidFill>
              </a:rPr>
              <a:t>No</a:t>
            </a:r>
            <a:endParaRPr lang="en-GB" altLang="zh-C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E.g.</a:t>
            </a:r>
            <a:r>
              <a:rPr lang="en-US" altLang="zh-CN" dirty="0"/>
              <a:t>: check if a year is a leap year</a:t>
            </a:r>
            <a:endParaRPr lang="en-GB" altLang="zh-TW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621740C-0411-4694-89FC-8B232754B9F2}" type="slidenum">
              <a:rPr lang="zh-TW" altLang="en-US" smtClean="0">
                <a:ea typeface="新細明體" pitchFamily="18" charset="-120"/>
              </a:rPr>
              <a:pPr/>
              <a:t>33</a:t>
            </a:fld>
            <a:endParaRPr lang="en-US" altLang="zh-TW">
              <a:ea typeface="新細明體" pitchFamily="18" charset="-120"/>
            </a:endParaRPr>
          </a:p>
        </p:txBody>
      </p:sp>
      <p:graphicFrame>
        <p:nvGraphicFramePr>
          <p:cNvPr id="245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73735"/>
              </p:ext>
            </p:extLst>
          </p:nvPr>
        </p:nvGraphicFramePr>
        <p:xfrm>
          <a:off x="914400" y="1828800"/>
          <a:ext cx="7767699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Visio" r:id="rId4" imgW="9553485" imgH="5181729" progId="Visio.Drawing.11">
                  <p:embed/>
                </p:oleObj>
              </mc:Choice>
              <mc:Fallback>
                <p:oleObj name="Visio" r:id="rId4" imgW="9553485" imgH="5181729" progId="Visio.Drawing.11">
                  <p:embed/>
                  <p:pic>
                    <p:nvPicPr>
                      <p:cNvPr id="245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767699" cy="422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E.g.</a:t>
            </a:r>
            <a:r>
              <a:rPr lang="en-US" altLang="zh-CN" dirty="0"/>
              <a:t>: check if a year is a leap year</a:t>
            </a:r>
            <a:endParaRPr lang="en-GB" altLang="zh-TW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621740C-0411-4694-89FC-8B232754B9F2}" type="slidenum">
              <a:rPr lang="zh-TW" altLang="en-US" smtClean="0">
                <a:ea typeface="新細明體" pitchFamily="18" charset="-120"/>
              </a:rPr>
              <a:pPr/>
              <a:t>34</a:t>
            </a:fld>
            <a:endParaRPr lang="en-US" altLang="zh-TW">
              <a:ea typeface="新細明體" pitchFamily="18" charset="-12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D9A144-9AD1-4AE2-B9B5-AE02BFA05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8"/>
          <a:stretch/>
        </p:blipFill>
        <p:spPr>
          <a:xfrm>
            <a:off x="1337811" y="1760538"/>
            <a:ext cx="6468378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6858000" y="341185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349752" y="3432651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Short-circuit evaluation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999A34-C66C-465F-8835-9FCB11FDBEA6}" type="slidenum">
              <a:rPr lang="zh-TW" altLang="en-US" smtClean="0">
                <a:ea typeface="新細明體" pitchFamily="18" charset="-120"/>
              </a:rPr>
              <a:pPr/>
              <a:t>35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/>
              <a:t>Evaluation of expressions containing </a:t>
            </a:r>
            <a:r>
              <a:rPr lang="en-US" altLang="zh-TW" sz="2200" dirty="0">
                <a:latin typeface="Courier New" pitchFamily="49" charset="0"/>
              </a:rPr>
              <a:t>&amp;&amp;</a:t>
            </a:r>
            <a:r>
              <a:rPr lang="en-US" altLang="zh-TW" sz="2200" dirty="0"/>
              <a:t> and </a:t>
            </a:r>
            <a:r>
              <a:rPr lang="en-US" altLang="zh-TW" sz="2200" dirty="0">
                <a:latin typeface="Courier New" pitchFamily="49" charset="0"/>
              </a:rPr>
              <a:t>|| </a:t>
            </a:r>
            <a:r>
              <a:rPr lang="en-US" altLang="zh-TW" sz="2200" dirty="0"/>
              <a:t>stops as soon as the outcome </a:t>
            </a:r>
            <a:r>
              <a:rPr lang="en-US" altLang="zh-TW" sz="2200" b="1" i="1" dirty="0">
                <a:solidFill>
                  <a:srgbClr val="7030A0"/>
                </a:solidFill>
              </a:rPr>
              <a:t>true</a:t>
            </a:r>
            <a:r>
              <a:rPr lang="en-US" altLang="zh-TW" sz="2200" dirty="0">
                <a:solidFill>
                  <a:srgbClr val="7030A0"/>
                </a:solidFill>
              </a:rPr>
              <a:t> </a:t>
            </a:r>
            <a:r>
              <a:rPr lang="en-US" altLang="zh-TW" sz="2200" dirty="0"/>
              <a:t>or </a:t>
            </a:r>
            <a:r>
              <a:rPr lang="en-US" altLang="zh-TW" sz="2200" b="1" i="1" dirty="0">
                <a:solidFill>
                  <a:srgbClr val="7030A0"/>
                </a:solidFill>
              </a:rPr>
              <a:t>false</a:t>
            </a:r>
            <a:r>
              <a:rPr lang="en-US" altLang="zh-TW" sz="2200" dirty="0">
                <a:solidFill>
                  <a:srgbClr val="7030A0"/>
                </a:solidFill>
              </a:rPr>
              <a:t> </a:t>
            </a:r>
            <a:r>
              <a:rPr lang="en-US" altLang="zh-TW" sz="2200" dirty="0"/>
              <a:t>is known and this is called </a:t>
            </a:r>
            <a:r>
              <a:rPr lang="en-US" altLang="zh-TW" sz="2200" i="1" dirty="0"/>
              <a:t>short-circuit evaluation 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en-US" altLang="zh-TW" sz="2200" i="1" dirty="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1162494" y="3179763"/>
            <a:ext cx="0" cy="18669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1156144" y="3186113"/>
            <a:ext cx="321310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0432" y="3017520"/>
            <a:ext cx="1066800" cy="371475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70432" y="3440112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252472" y="3440112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2252472" y="3017520"/>
            <a:ext cx="1066800" cy="371475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349752" y="3017520"/>
            <a:ext cx="1066800" cy="371475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x&amp;&amp;y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349752" y="342900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2252472" y="3832224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1170432" y="3832224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349752" y="3821112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173480" y="420624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173480" y="458724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255520" y="420624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255520" y="458724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352800" y="420624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352800" y="4587240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>
            <a:off x="4670742" y="3162618"/>
            <a:ext cx="0" cy="18669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>
            <a:off x="4664392" y="3168968"/>
            <a:ext cx="3213101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4678680" y="3000375"/>
            <a:ext cx="1066800" cy="371475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678680" y="3422967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760720" y="3422967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5760720" y="3000375"/>
            <a:ext cx="1066800" cy="371475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02" name="Rectangle 6"/>
          <p:cNvSpPr>
            <a:spLocks noChangeArrowheads="1"/>
          </p:cNvSpPr>
          <p:nvPr/>
        </p:nvSpPr>
        <p:spPr bwMode="auto">
          <a:xfrm>
            <a:off x="6858000" y="3000375"/>
            <a:ext cx="1066800" cy="371475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x||y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760720" y="3815079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678680" y="3815079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858000" y="3803967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true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681728" y="418909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681728" y="457009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5763768" y="418909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5763768" y="457009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861048" y="418909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861048" y="4570095"/>
            <a:ext cx="1066800" cy="369888"/>
          </a:xfrm>
          <a:prstGeom prst="rect">
            <a:avLst/>
          </a:prstGeom>
          <a:solidFill>
            <a:srgbClr val="EFC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83" grpId="0" animBg="1"/>
      <p:bldP spid="4" grpId="0" animBg="1"/>
      <p:bldP spid="10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8" grpId="0" animBg="1"/>
      <p:bldP spid="90" grpId="0" animBg="1"/>
      <p:bldP spid="86" grpId="0" animBg="1"/>
      <p:bldP spid="87" grpId="0" animBg="1"/>
      <p:bldP spid="89" grpId="0" animBg="1"/>
      <p:bldP spid="91" grpId="0" animBg="1"/>
      <p:bldP spid="92" grpId="0" animBg="1"/>
      <p:bldP spid="93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Short-circuit evaluation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999A34-C66C-465F-8835-9FCB11FDBEA6}" type="slidenum">
              <a:rPr lang="zh-TW" altLang="en-US" smtClean="0">
                <a:ea typeface="新細明體" pitchFamily="18" charset="-120"/>
              </a:rPr>
              <a:pPr/>
              <a:t>36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Evaluation of expressions containing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&amp;&amp;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||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stops as soon as the outcome </a:t>
            </a: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 is known and this is called </a:t>
            </a: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short-circuit evaluation, 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en-US" altLang="zh-TW" sz="2200" i="1" dirty="0"/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i="1" dirty="0"/>
              <a:t>E.g., if( </a:t>
            </a:r>
            <a:r>
              <a:rPr lang="en-US" altLang="zh-TW" sz="2200" b="1" i="1" dirty="0">
                <a:solidFill>
                  <a:srgbClr val="7030A0"/>
                </a:solidFill>
              </a:rPr>
              <a:t>1&lt;0</a:t>
            </a:r>
            <a:r>
              <a:rPr lang="en-US" altLang="zh-TW" sz="2200" i="1" dirty="0"/>
              <a:t> </a:t>
            </a:r>
            <a:r>
              <a:rPr lang="en-US" altLang="zh-TW" sz="2200" i="1" dirty="0">
                <a:solidFill>
                  <a:srgbClr val="0070C0"/>
                </a:solidFill>
              </a:rPr>
              <a:t>&amp;&amp;</a:t>
            </a:r>
            <a:r>
              <a:rPr lang="en-US" altLang="zh-TW" sz="2200" i="1" dirty="0"/>
              <a:t> </a:t>
            </a:r>
            <a:r>
              <a:rPr lang="en-US" altLang="zh-TW" sz="2200" b="1" i="1" dirty="0"/>
              <a:t>y=2</a:t>
            </a:r>
            <a:r>
              <a:rPr lang="en-US" altLang="zh-TW" sz="2200" i="1" dirty="0"/>
              <a:t> ) is the same as if (</a:t>
            </a:r>
            <a:r>
              <a:rPr lang="en-US" altLang="zh-TW" sz="2200" b="1" i="1" dirty="0">
                <a:solidFill>
                  <a:srgbClr val="7030A0"/>
                </a:solidFill>
              </a:rPr>
              <a:t>false</a:t>
            </a:r>
            <a:r>
              <a:rPr lang="en-US" altLang="zh-TW" sz="2200" i="1" dirty="0">
                <a:solidFill>
                  <a:srgbClr val="7030A0"/>
                </a:solidFill>
              </a:rPr>
              <a:t> </a:t>
            </a:r>
            <a:r>
              <a:rPr lang="en-US" altLang="zh-TW" sz="2200" i="1" dirty="0">
                <a:solidFill>
                  <a:srgbClr val="0070C0"/>
                </a:solidFill>
              </a:rPr>
              <a:t>&amp;&amp;</a:t>
            </a:r>
            <a:r>
              <a:rPr lang="en-US" altLang="zh-TW" sz="2200" i="1" dirty="0"/>
              <a:t> </a:t>
            </a:r>
            <a:r>
              <a:rPr lang="en-US" altLang="zh-TW" sz="2200" b="1" i="1" dirty="0"/>
              <a:t>true</a:t>
            </a:r>
            <a:r>
              <a:rPr lang="en-US" altLang="zh-TW" sz="2200" i="1" dirty="0"/>
              <a:t>), and thus </a:t>
            </a:r>
            <a:r>
              <a:rPr lang="en-US" altLang="zh-TW" sz="2200" b="1" i="1" dirty="0"/>
              <a:t>y=2 is not executed</a:t>
            </a:r>
            <a:r>
              <a:rPr lang="en-US" altLang="zh-TW" sz="2200" i="1" dirty="0"/>
              <a:t>!</a:t>
            </a:r>
          </a:p>
          <a:p>
            <a:pPr marL="0" indent="0" eaLnBrk="1" hangingPunct="1">
              <a:buSzPct val="80000"/>
              <a:buNone/>
            </a:pPr>
            <a:endParaRPr lang="en-US" altLang="zh-TW" sz="22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156144" y="4114800"/>
            <a:ext cx="6771704" cy="2046288"/>
            <a:chOff x="1156144" y="4114800"/>
            <a:chExt cx="6771704" cy="20462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8000" y="452628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49752" y="4547076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1162494" y="4294188"/>
              <a:ext cx="0" cy="186690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1156144" y="4300538"/>
              <a:ext cx="3213101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170432" y="4131945"/>
              <a:ext cx="1066800" cy="371475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70432" y="4554537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52472" y="4554537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252472" y="4131945"/>
              <a:ext cx="1066800" cy="371475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349752" y="4131945"/>
              <a:ext cx="1066800" cy="371475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x&amp;&amp;y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349752" y="4543425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52472" y="4946649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70432" y="4946649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49752" y="4935537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73480" y="5320665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480" y="5701665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352800" y="5320665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352800" y="5701665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670742" y="4277043"/>
              <a:ext cx="0" cy="186690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664392" y="4283393"/>
              <a:ext cx="3213101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4678680" y="4114800"/>
              <a:ext cx="1066800" cy="371475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678680" y="4537392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5760720" y="4114800"/>
              <a:ext cx="1066800" cy="371475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6858000" y="4114800"/>
              <a:ext cx="1066800" cy="371475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x||y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678680" y="4929504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858000" y="4918392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681728" y="530352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81728" y="568452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763768" y="530352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763768" y="568452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6861048" y="530352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6861048" y="5684520"/>
              <a:ext cx="1066800" cy="369888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4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Short-circuit evaluation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4999A34-C66C-465F-8835-9FCB11FDBEA6}" type="slidenum">
              <a:rPr lang="zh-TW" altLang="en-US" smtClean="0">
                <a:ea typeface="新細明體" pitchFamily="18" charset="-120"/>
              </a:rPr>
              <a:pPr/>
              <a:t>37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Evaluation of expressions containing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&amp;&amp;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|| 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stops as soon as the outcome </a:t>
            </a: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 is known and this is called </a:t>
            </a: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short-circuit evaluation, 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en-US" altLang="zh-TW" sz="2200" i="1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i="1" dirty="0">
                <a:solidFill>
                  <a:schemeClr val="bg1">
                    <a:lumMod val="50000"/>
                  </a:schemeClr>
                </a:solidFill>
              </a:rPr>
              <a:t>E.g., if( 1&lt;0 &amp;&amp; y==2 ) is the same as if (false &amp;&amp; true/false), and thus ….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en-US" altLang="zh-TW" sz="2200" i="1" dirty="0"/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/>
              <a:t>Short-circuit evaluation can improve program </a:t>
            </a:r>
            <a:r>
              <a:rPr lang="en-US" altLang="zh-TW" sz="2200" dirty="0">
                <a:solidFill>
                  <a:srgbClr val="C00000"/>
                </a:solidFill>
              </a:rPr>
              <a:t>efficiency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en-US" altLang="zh-TW" sz="2200" i="1" dirty="0"/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/>
              <a:t>Short-circuit evaluation exists in some other programming languages, e.g., C and Java</a:t>
            </a:r>
          </a:p>
        </p:txBody>
      </p:sp>
    </p:spTree>
    <p:extLst>
      <p:ext uri="{BB962C8B-B14F-4D97-AF65-F5344CB8AC3E}">
        <p14:creationId xmlns:p14="http://schemas.microsoft.com/office/powerpoint/2010/main" val="9919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Short-circuit evaluation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241E56E-4248-4CA0-BC05-158FD3AAB31F}" type="slidenum">
              <a:rPr lang="zh-TW" altLang="en-US" smtClean="0">
                <a:ea typeface="新細明體" pitchFamily="18" charset="-120"/>
              </a:rPr>
              <a:pPr/>
              <a:t>38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848600" cy="4267200"/>
          </a:xfrm>
        </p:spPr>
        <p:txBody>
          <a:bodyPr>
            <a:normAutofit lnSpcReduction="10000"/>
          </a:bodyPr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/>
              <a:t>Given </a:t>
            </a:r>
            <a:r>
              <a:rPr lang="en-US" altLang="zh-TW" sz="2200" dirty="0">
                <a:solidFill>
                  <a:srgbClr val="0070C0"/>
                </a:solidFill>
              </a:rPr>
              <a:t>integer variables</a:t>
            </a:r>
            <a:r>
              <a:rPr lang="en-US" altLang="zh-TW" sz="2200" dirty="0"/>
              <a:t>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, j and k, what are the outputs when running the program below?</a:t>
            </a:r>
            <a:endParaRPr lang="en-US" altLang="zh-TW" sz="2000" dirty="0"/>
          </a:p>
          <a:p>
            <a:pPr eaLnBrk="1" hangingPunct="1">
              <a:buFont typeface="Wingdings" pitchFamily="2" charset="2"/>
              <a:buNone/>
            </a:pPr>
            <a:endParaRPr lang="en-US" altLang="zh-TW" sz="11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k = (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=2) &amp;&amp; (</a:t>
            </a:r>
            <a:r>
              <a:rPr lang="en-US" altLang="zh-TW" sz="2000" b="1" dirty="0">
                <a:solidFill>
                  <a:srgbClr val="7030A0"/>
                </a:solidFill>
                <a:latin typeface="Courier New" pitchFamily="49" charset="0"/>
              </a:rPr>
              <a:t>j=2</a:t>
            </a:r>
            <a:r>
              <a:rPr lang="en-US" altLang="zh-TW" sz="2000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 err="1">
                <a:latin typeface="Courier New" pitchFamily="49" charset="0"/>
              </a:rPr>
              <a:t>cout</a:t>
            </a:r>
            <a:r>
              <a:rPr lang="en-US" altLang="zh-TW" sz="2000" dirty="0">
                <a:latin typeface="Courier New" pitchFamily="49" charset="0"/>
              </a:rPr>
              <a:t> &lt;&lt; 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 &lt;&lt; j &lt;&lt; </a:t>
            </a:r>
            <a:r>
              <a:rPr lang="en-US" altLang="zh-TW" sz="2000" dirty="0" err="1">
                <a:latin typeface="Courier New" pitchFamily="49" charset="0"/>
              </a:rPr>
              <a:t>endl</a:t>
            </a:r>
            <a:r>
              <a:rPr lang="en-US" altLang="zh-TW" sz="2000" dirty="0">
                <a:latin typeface="Courier New" pitchFamily="49" charset="0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</a:rPr>
              <a:t>/* 2  2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k = (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=0) &amp;&amp; (</a:t>
            </a:r>
            <a:r>
              <a:rPr lang="en-US" altLang="zh-TW" sz="2000" b="1" dirty="0">
                <a:solidFill>
                  <a:srgbClr val="7030A0"/>
                </a:solidFill>
                <a:latin typeface="Courier New" pitchFamily="49" charset="0"/>
              </a:rPr>
              <a:t>j=3</a:t>
            </a:r>
            <a:r>
              <a:rPr lang="en-US" altLang="zh-TW" sz="2000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TW" sz="2000" dirty="0" err="1">
                <a:latin typeface="Courier New" pitchFamily="49" charset="0"/>
              </a:rPr>
              <a:t>cout</a:t>
            </a:r>
            <a:r>
              <a:rPr lang="en-US" altLang="zh-TW" sz="2000" dirty="0">
                <a:latin typeface="Courier New" pitchFamily="49" charset="0"/>
              </a:rPr>
              <a:t> &lt;&lt; 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 &lt;&lt; j &lt;&lt; </a:t>
            </a:r>
            <a:r>
              <a:rPr lang="en-US" altLang="zh-TW" sz="2000" dirty="0" err="1">
                <a:latin typeface="Courier New" pitchFamily="49" charset="0"/>
              </a:rPr>
              <a:t>endl</a:t>
            </a:r>
            <a:r>
              <a:rPr lang="en-US" altLang="zh-TW" sz="2000" dirty="0">
                <a:latin typeface="Courier New" pitchFamily="49" charset="0"/>
              </a:rPr>
              <a:t>;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</a:rPr>
              <a:t>/* 0  2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k = 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 || (</a:t>
            </a:r>
            <a:r>
              <a:rPr lang="en-US" altLang="zh-TW" sz="2000" b="1" dirty="0">
                <a:solidFill>
                  <a:srgbClr val="7030A0"/>
                </a:solidFill>
                <a:latin typeface="Courier New" pitchFamily="49" charset="0"/>
              </a:rPr>
              <a:t>j=4</a:t>
            </a:r>
            <a:r>
              <a:rPr lang="en-US" altLang="zh-TW" sz="2000" dirty="0">
                <a:latin typeface="Courier New" pitchFamily="49" charset="0"/>
              </a:rPr>
              <a:t>);	</a:t>
            </a:r>
          </a:p>
          <a:p>
            <a:pPr>
              <a:buNone/>
            </a:pPr>
            <a:r>
              <a:rPr lang="en-US" altLang="zh-TW" sz="2000" dirty="0" err="1">
                <a:latin typeface="Courier New" pitchFamily="49" charset="0"/>
              </a:rPr>
              <a:t>cout</a:t>
            </a:r>
            <a:r>
              <a:rPr lang="en-US" altLang="zh-TW" sz="2000" dirty="0">
                <a:latin typeface="Courier New" pitchFamily="49" charset="0"/>
              </a:rPr>
              <a:t> &lt;&lt; 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 &lt;&lt; j &lt;&lt; </a:t>
            </a:r>
            <a:r>
              <a:rPr lang="en-US" altLang="zh-TW" sz="2000" dirty="0" err="1">
                <a:latin typeface="Courier New" pitchFamily="49" charset="0"/>
              </a:rPr>
              <a:t>endl</a:t>
            </a:r>
            <a:r>
              <a:rPr lang="en-US" altLang="zh-TW" sz="2000" dirty="0">
                <a:latin typeface="Courier New" pitchFamily="49" charset="0"/>
              </a:rPr>
              <a:t>;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</a:rPr>
              <a:t>/* 0  4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</a:rPr>
              <a:t>k = (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=2) || (</a:t>
            </a:r>
            <a:r>
              <a:rPr lang="en-US" altLang="zh-TW" sz="2000" b="1" dirty="0">
                <a:solidFill>
                  <a:srgbClr val="7030A0"/>
                </a:solidFill>
                <a:latin typeface="Courier New" pitchFamily="49" charset="0"/>
              </a:rPr>
              <a:t>j=5</a:t>
            </a:r>
            <a:r>
              <a:rPr lang="en-US" altLang="zh-TW" sz="2000" dirty="0"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TW" sz="2000" dirty="0" err="1">
                <a:latin typeface="Courier New" pitchFamily="49" charset="0"/>
              </a:rPr>
              <a:t>cout</a:t>
            </a:r>
            <a:r>
              <a:rPr lang="en-US" altLang="zh-TW" sz="2000" dirty="0">
                <a:latin typeface="Courier New" pitchFamily="49" charset="0"/>
              </a:rPr>
              <a:t> &lt;&lt; </a:t>
            </a:r>
            <a:r>
              <a:rPr lang="en-US" altLang="zh-TW" sz="2000" dirty="0" err="1">
                <a:latin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</a:rPr>
              <a:t> &lt;&lt; j &lt;&lt; </a:t>
            </a:r>
            <a:r>
              <a:rPr lang="en-US" altLang="zh-TW" sz="2000" dirty="0" err="1">
                <a:latin typeface="Courier New" pitchFamily="49" charset="0"/>
              </a:rPr>
              <a:t>endl</a:t>
            </a:r>
            <a:r>
              <a:rPr lang="en-US" altLang="zh-TW" sz="2000" dirty="0">
                <a:latin typeface="Courier New" pitchFamily="49" charset="0"/>
              </a:rPr>
              <a:t>;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</a:rPr>
              <a:t>/* 2  4 */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24600" y="2573075"/>
            <a:ext cx="2543691" cy="1533329"/>
            <a:chOff x="9448800" y="2695688"/>
            <a:chExt cx="2543691" cy="153332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158601" y="302386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9448800" y="2828966"/>
              <a:ext cx="2504442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459937" y="2695688"/>
              <a:ext cx="831514" cy="293664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459937" y="3029762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303330" y="3029762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0303330" y="2695688"/>
              <a:ext cx="831514" cy="293664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1158601" y="2695688"/>
              <a:ext cx="831514" cy="293664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x&amp;&amp;y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158601" y="3020977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303330" y="3339740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459937" y="3339740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58601" y="3330956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462312" y="363541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9462312" y="3936607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1160977" y="363541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false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1160977" y="3936607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24600" y="4220787"/>
            <a:ext cx="2543691" cy="1533329"/>
            <a:chOff x="12183293" y="2682134"/>
            <a:chExt cx="2543691" cy="1533329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3893094" y="300742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12183293" y="2815413"/>
              <a:ext cx="2504442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2194430" y="2682134"/>
              <a:ext cx="831514" cy="293664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2194430" y="3016208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3037823" y="2682134"/>
              <a:ext cx="831514" cy="293664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3893094" y="2682134"/>
              <a:ext cx="831514" cy="293664"/>
            </a:xfrm>
            <a:prstGeom prst="rect">
              <a:avLst/>
            </a:prstGeom>
            <a:solidFill>
              <a:srgbClr val="D34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x||y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2194430" y="3326186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893094" y="3317402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</a:rPr>
                <a:t>true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2196806" y="3621859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2196806" y="392305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040198" y="3621859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3040198" y="392305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false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895470" y="3621859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895470" y="3923053"/>
              <a:ext cx="831514" cy="292410"/>
            </a:xfrm>
            <a:prstGeom prst="rect">
              <a:avLst/>
            </a:prstGeom>
            <a:solidFill>
              <a:srgbClr val="E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false</a:t>
              </a:r>
            </a:p>
          </p:txBody>
        </p: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600200" y="2461711"/>
            <a:ext cx="2133600" cy="293664"/>
          </a:xfrm>
          <a:prstGeom prst="rect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x     &amp;&amp;      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tutorialspoint.com/cplusplus/images/cpp_switch_stat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8765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</a:rPr>
              <a:t>switch</a:t>
            </a:r>
            <a:r>
              <a:rPr lang="en-US" altLang="zh-TW" dirty="0"/>
              <a:t> statement: Syntax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25D00C-06E0-46EA-A936-B1CA7A8FA013}" type="slidenum">
              <a:rPr lang="zh-TW" altLang="en-US" smtClean="0">
                <a:ea typeface="新細明體" pitchFamily="18" charset="-120"/>
              </a:rPr>
              <a:pPr/>
              <a:t>39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443841"/>
            <a:ext cx="6781800" cy="503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switch(</a:t>
            </a:r>
            <a:r>
              <a:rPr lang="en-US" b="1" dirty="0">
                <a:solidFill>
                  <a:srgbClr val="0070C0"/>
                </a:solidFill>
              </a:rPr>
              <a:t>expression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//similar to if(expression)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{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case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>
                <a:solidFill>
                  <a:schemeClr val="bg1"/>
                </a:solidFill>
              </a:rPr>
              <a:t>-expression: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break; //optional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 case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>
                <a:solidFill>
                  <a:schemeClr val="bg1"/>
                </a:solidFill>
              </a:rPr>
              <a:t>-expression: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break; //optional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// you can have any number of case statements.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default : //Optional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altLang="zh-TW" sz="1700" dirty="0">
              <a:latin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and Action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35C418-2015-4BFA-B8C4-46592DB51C75}" type="slidenum">
              <a:rPr lang="zh-TW" altLang="en-US" smtClean="0">
                <a:ea typeface="新細明體" pitchFamily="18" charset="-120"/>
              </a:rPr>
              <a:pPr/>
              <a:t>4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r>
              <a:rPr lang="en-US" dirty="0"/>
              <a:t>We make </a:t>
            </a:r>
            <a:r>
              <a:rPr lang="en-US" dirty="0">
                <a:solidFill>
                  <a:srgbClr val="C00000"/>
                </a:solidFill>
              </a:rPr>
              <a:t>decisions</a:t>
            </a:r>
            <a:r>
              <a:rPr lang="en-US" dirty="0"/>
              <a:t> everyday</a:t>
            </a:r>
          </a:p>
          <a:p>
            <a:pPr lvl="2"/>
            <a:r>
              <a:rPr lang="en-US" dirty="0"/>
              <a:t>AC-1 canteen? AC-2? AC-3?</a:t>
            </a:r>
          </a:p>
          <a:p>
            <a:r>
              <a:rPr lang="en-US" dirty="0"/>
              <a:t>Decision will be followed by one or more </a:t>
            </a:r>
            <a:r>
              <a:rPr lang="en-US" dirty="0">
                <a:solidFill>
                  <a:srgbClr val="7030A0"/>
                </a:solidFill>
              </a:rPr>
              <a:t>action(s)</a:t>
            </a:r>
          </a:p>
          <a:p>
            <a:r>
              <a:rPr lang="en-US" dirty="0"/>
              <a:t>In programming: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Decision</a:t>
            </a:r>
            <a:r>
              <a:rPr lang="en-US" dirty="0"/>
              <a:t> is based on </a:t>
            </a:r>
            <a:r>
              <a:rPr lang="en-US" b="1" dirty="0">
                <a:solidFill>
                  <a:srgbClr val="7030A0"/>
                </a:solidFill>
              </a:rPr>
              <a:t>conditions</a:t>
            </a:r>
            <a:r>
              <a:rPr lang="en-US" dirty="0"/>
              <a:t>, e.g., </a:t>
            </a:r>
            <a:r>
              <a:rPr lang="en-US" b="1" dirty="0"/>
              <a:t>logical</a:t>
            </a:r>
            <a:r>
              <a:rPr lang="en-US" dirty="0"/>
              <a:t> </a:t>
            </a:r>
            <a:r>
              <a:rPr lang="en-US" b="1" dirty="0"/>
              <a:t>expressions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Action</a:t>
            </a:r>
            <a:r>
              <a:rPr lang="en-US" dirty="0"/>
              <a:t> is in the form of programming </a:t>
            </a:r>
            <a:r>
              <a:rPr lang="en-US" b="1" dirty="0"/>
              <a:t>statements</a:t>
            </a:r>
          </a:p>
        </p:txBody>
      </p:sp>
      <p:pic>
        <p:nvPicPr>
          <p:cNvPr id="6" name="Picture 2" descr="https://photos.travelblog.org/Photos/6222/56277/f/365323-Hong-Kong-road-sign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17526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urn left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0"/>
            <a:ext cx="3505200" cy="1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3429000" y="5715000"/>
            <a:ext cx="228600" cy="2286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5B9BD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ourier New" panose="02070309020205020404" pitchFamily="49" charset="0"/>
                <a:ea typeface="PMingLiU" panose="02020500000000000000" pitchFamily="18" charset="-120"/>
              </a:rPr>
              <a:t>switch</a:t>
            </a:r>
            <a:r>
              <a:rPr lang="en-US" altLang="zh-TW">
                <a:ea typeface="PMingLiU" panose="02020500000000000000" pitchFamily="18" charset="-120"/>
              </a:rPr>
              <a:t> statement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  <a:buFont typeface="Monotype Sorts" charset="2"/>
              <a:buChar char="q"/>
            </a:pPr>
            <a:r>
              <a:rPr lang="en-US" altLang="zh-TW" sz="2200" dirty="0">
                <a:ea typeface="PMingLiU" panose="02020500000000000000" pitchFamily="18" charset="-120"/>
              </a:rPr>
              <a:t>Syntax (</a:t>
            </a:r>
            <a:r>
              <a:rPr lang="en-US" altLang="zh-TW" sz="2200" i="1" dirty="0">
                <a:ea typeface="PMingLiU" panose="02020500000000000000" pitchFamily="18" charset="-120"/>
              </a:rPr>
              <a:t>selection</a:t>
            </a:r>
            <a:r>
              <a:rPr lang="en-US" altLang="zh-TW" sz="2200" dirty="0">
                <a:ea typeface="PMingLiU" panose="02020500000000000000" pitchFamily="18" charset="-120"/>
              </a:rPr>
              <a:t> statement)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1600" dirty="0">
              <a:ea typeface="PMingLiU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switch (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expression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   case </a:t>
            </a:r>
            <a:r>
              <a:rPr lang="en-US" altLang="zh-TW" sz="2000" dirty="0">
                <a:solidFill>
                  <a:srgbClr val="7030A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constant-expr1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: statement1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   case </a:t>
            </a:r>
            <a:r>
              <a:rPr lang="en-US" altLang="zh-TW" sz="2000" dirty="0">
                <a:solidFill>
                  <a:srgbClr val="7030A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constant-expr2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: statement2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   </a:t>
            </a:r>
            <a:r>
              <a:rPr lang="en-US" altLang="zh-TW" sz="1800" dirty="0">
                <a:latin typeface="Courier New" panose="02070309020205020404" pitchFamily="49" charset="0"/>
                <a:ea typeface="PMingLiU" panose="02020500000000000000" pitchFamily="18" charset="-120"/>
              </a:rPr>
              <a:t>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PMingLiU" panose="02020500000000000000" pitchFamily="18" charset="-120"/>
              </a:rPr>
              <a:t>  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   case </a:t>
            </a:r>
            <a:r>
              <a:rPr lang="en-US" altLang="zh-TW" sz="2000" dirty="0">
                <a:solidFill>
                  <a:srgbClr val="7030A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constant-</a:t>
            </a:r>
            <a:r>
              <a:rPr lang="en-US" altLang="zh-TW" sz="2000" dirty="0" err="1">
                <a:solidFill>
                  <a:srgbClr val="7030A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expr</a:t>
            </a:r>
            <a:r>
              <a:rPr lang="en-US" altLang="zh-TW" sz="2000" i="1" dirty="0" err="1">
                <a:solidFill>
                  <a:srgbClr val="7030A0"/>
                </a:solidFill>
                <a:latin typeface="Courier New" panose="02070309020205020404" pitchFamily="49" charset="0"/>
                <a:ea typeface="PMingLiU" panose="02020500000000000000" pitchFamily="18" charset="-120"/>
              </a:rPr>
              <a:t>N</a:t>
            </a: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: </a:t>
            </a:r>
            <a:r>
              <a:rPr lang="en-US" altLang="zh-TW" sz="20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statement</a:t>
            </a:r>
            <a:r>
              <a:rPr lang="en-US" altLang="zh-TW" sz="2000" i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N</a:t>
            </a:r>
            <a:endParaRPr lang="en-US" altLang="zh-TW" sz="2000" dirty="0">
              <a:latin typeface="Courier New" panose="02070309020205020404" pitchFamily="49" charset="0"/>
              <a:ea typeface="PMingLiU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   default: statement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  <a:ea typeface="PMingLiU" panose="02020500000000000000" pitchFamily="18" charset="-120"/>
              </a:rPr>
              <a:t> }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2146D-837E-4655-9CF3-0067233EAF9F}" type="slidenum">
              <a:rPr lang="zh-TW" altLang="en-US" sz="1200">
                <a:latin typeface="Verdana" panose="020B060403050404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200"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068652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tutorialspoint.com/cplusplus/images/cpp_switch_stat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8765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</a:rPr>
              <a:t>switch</a:t>
            </a:r>
            <a:r>
              <a:rPr lang="en-US" altLang="zh-TW" dirty="0"/>
              <a:t> statement: Syntax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25D00C-06E0-46EA-A936-B1CA7A8FA013}" type="slidenum">
              <a:rPr lang="zh-TW" altLang="en-US" smtClean="0">
                <a:ea typeface="新細明體" pitchFamily="18" charset="-120"/>
              </a:rPr>
              <a:pPr/>
              <a:t>41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443841"/>
            <a:ext cx="6781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switch(</a:t>
            </a:r>
            <a:r>
              <a:rPr lang="en-US" b="1" dirty="0">
                <a:solidFill>
                  <a:srgbClr val="0070C0"/>
                </a:solidFill>
              </a:rPr>
              <a:t>expression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//e.g., switch(x)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{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case </a:t>
            </a:r>
            <a:r>
              <a:rPr lang="en-US" b="1" dirty="0">
                <a:solidFill>
                  <a:srgbClr val="FF0000"/>
                </a:solidFill>
              </a:rPr>
              <a:t>constant</a:t>
            </a:r>
            <a:r>
              <a:rPr lang="en-US" dirty="0"/>
              <a:t>-expression:</a:t>
            </a:r>
            <a:r>
              <a:rPr lang="en-US" dirty="0">
                <a:solidFill>
                  <a:srgbClr val="00B050"/>
                </a:solidFill>
              </a:rPr>
              <a:t>//case 1: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rgbClr val="7030A0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//optional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tatement</a:t>
            </a:r>
            <a:r>
              <a:rPr lang="en-US" dirty="0">
                <a:solidFill>
                  <a:schemeClr val="bg1"/>
                </a:solidFill>
              </a:rPr>
              <a:t>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	break; //optional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	// you can have any number of case statements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default : </a:t>
            </a:r>
            <a:r>
              <a:rPr lang="en-US" dirty="0">
                <a:solidFill>
                  <a:srgbClr val="00B050"/>
                </a:solidFill>
              </a:rPr>
              <a:t>//Optional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altLang="zh-TW" sz="1700" dirty="0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050" y="5638800"/>
            <a:ext cx="821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i="1" dirty="0">
                <a:ea typeface="新細明體" pitchFamily="18" charset="-120"/>
              </a:rPr>
              <a:t>Go to the case label having a constant value that matches the value of </a:t>
            </a:r>
            <a:r>
              <a:rPr lang="en-US" altLang="zh-TW" b="1" i="1" dirty="0">
                <a:solidFill>
                  <a:srgbClr val="0070C0"/>
                </a:solidFill>
                <a:ea typeface="新細明體" pitchFamily="18" charset="-120"/>
              </a:rPr>
              <a:t>the switch expression</a:t>
            </a:r>
            <a:r>
              <a:rPr lang="en-US" altLang="zh-TW" i="1" dirty="0">
                <a:ea typeface="新細明體" pitchFamily="18" charset="-120"/>
              </a:rPr>
              <a:t>; </a:t>
            </a:r>
          </a:p>
          <a:p>
            <a:pPr marL="0" lvl="1"/>
            <a:r>
              <a:rPr lang="en-US" altLang="zh-TW" i="1" dirty="0">
                <a:ea typeface="新細明體" pitchFamily="18" charset="-120"/>
              </a:rPr>
              <a:t>if a match is not found, go to the default label; if default label does not exist, terminate the switch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1" y="3793821"/>
            <a:ext cx="457199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TW" i="1" dirty="0">
                <a:ea typeface="新細明體" pitchFamily="18" charset="-120"/>
              </a:rPr>
              <a:t>Terminate the switch when a </a:t>
            </a:r>
            <a:r>
              <a:rPr lang="en-US" altLang="zh-TW" b="1" i="1" dirty="0">
                <a:solidFill>
                  <a:srgbClr val="7030A0"/>
                </a:solidFill>
                <a:ea typeface="新細明體" pitchFamily="18" charset="-120"/>
              </a:rPr>
              <a:t>break</a:t>
            </a:r>
            <a:r>
              <a:rPr lang="en-US" altLang="zh-TW" i="1" dirty="0">
                <a:ea typeface="新細明體" pitchFamily="18" charset="-120"/>
              </a:rPr>
              <a:t> statement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3397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tutorialspoint.com/cplusplus/images/cpp_switch_stat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8765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</a:rPr>
              <a:t>switch</a:t>
            </a:r>
            <a:r>
              <a:rPr lang="en-US" altLang="zh-TW" dirty="0"/>
              <a:t> statement: Syntax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25D00C-06E0-46EA-A936-B1CA7A8FA013}" type="slidenum">
              <a:rPr lang="zh-TW" altLang="en-US" smtClean="0">
                <a:ea typeface="新細明體" pitchFamily="18" charset="-120"/>
              </a:rPr>
              <a:pPr/>
              <a:t>42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443841"/>
            <a:ext cx="6781800" cy="5038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switch(</a:t>
            </a:r>
            <a:r>
              <a:rPr lang="en-US" b="1" dirty="0">
                <a:solidFill>
                  <a:srgbClr val="0070C0"/>
                </a:solidFill>
              </a:rPr>
              <a:t>expression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//similar to if(expression)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{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case </a:t>
            </a:r>
            <a:r>
              <a:rPr lang="en-US" b="1" dirty="0">
                <a:solidFill>
                  <a:srgbClr val="FF0000"/>
                </a:solidFill>
              </a:rPr>
              <a:t>constant</a:t>
            </a:r>
            <a:r>
              <a:rPr lang="en-US" dirty="0"/>
              <a:t>-expression:</a:t>
            </a:r>
            <a:r>
              <a:rPr lang="en-US" dirty="0">
                <a:solidFill>
                  <a:srgbClr val="00B050"/>
                </a:solidFill>
              </a:rPr>
              <a:t>//case 1: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//optional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 case </a:t>
            </a:r>
            <a:r>
              <a:rPr lang="en-US" b="1" dirty="0">
                <a:solidFill>
                  <a:srgbClr val="FF0000"/>
                </a:solidFill>
              </a:rPr>
              <a:t>constant</a:t>
            </a:r>
            <a:r>
              <a:rPr lang="en-US" dirty="0"/>
              <a:t>-expression:</a:t>
            </a:r>
            <a:r>
              <a:rPr lang="en-US" dirty="0">
                <a:solidFill>
                  <a:srgbClr val="00B050"/>
                </a:solidFill>
              </a:rPr>
              <a:t>//case 2: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break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//optional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you can have any number of case statements.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default : </a:t>
            </a:r>
            <a:r>
              <a:rPr lang="en-US" dirty="0">
                <a:solidFill>
                  <a:srgbClr val="00B050"/>
                </a:solidFill>
              </a:rPr>
              <a:t>//Optional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statement(s);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altLang="zh-TW" sz="17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6200" y="5485117"/>
            <a:ext cx="48006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TW" dirty="0">
                <a:ea typeface="新細明體" pitchFamily="18" charset="-120"/>
              </a:rPr>
              <a:t>If there is no break statement,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execution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“</a:t>
            </a:r>
            <a:r>
              <a:rPr lang="en-US" altLang="zh-TW" i="1" dirty="0">
                <a:ea typeface="新細明體" pitchFamily="18" charset="-120"/>
              </a:rPr>
              <a:t>falls through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to the next statement in the succeeding case</a:t>
            </a:r>
          </a:p>
        </p:txBody>
      </p:sp>
    </p:spTree>
    <p:extLst>
      <p:ext uri="{BB962C8B-B14F-4D97-AF65-F5344CB8AC3E}">
        <p14:creationId xmlns:p14="http://schemas.microsoft.com/office/powerpoint/2010/main" val="8443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924800" cy="50292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#include &lt;</a:t>
            </a:r>
            <a:r>
              <a:rPr lang="en-GB" altLang="zh-CN" sz="1500" dirty="0" err="1">
                <a:latin typeface="Courier New" pitchFamily="49" charset="0"/>
              </a:rPr>
              <a:t>iostream</a:t>
            </a:r>
            <a:r>
              <a:rPr lang="en-GB" altLang="zh-CN" sz="15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using namespace </a:t>
            </a:r>
            <a:r>
              <a:rPr lang="en-GB" altLang="zh-CN" sz="1500" dirty="0" err="1">
                <a:latin typeface="Courier New" pitchFamily="49" charset="0"/>
              </a:rPr>
              <a:t>std</a:t>
            </a:r>
            <a:r>
              <a:rPr lang="en-GB" altLang="zh-CN" sz="1500" dirty="0">
                <a:latin typeface="Courier New" pitchFamily="49" charset="0"/>
              </a:rPr>
              <a:t>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void main(){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</a:t>
            </a:r>
            <a:r>
              <a:rPr lang="en-GB" altLang="zh-CN" sz="1500" dirty="0" err="1">
                <a:latin typeface="Courier New" pitchFamily="49" charset="0"/>
              </a:rPr>
              <a:t>int</a:t>
            </a:r>
            <a:r>
              <a:rPr lang="en-GB" altLang="zh-CN" sz="1500" dirty="0">
                <a:latin typeface="Courier New" pitchFamily="49" charset="0"/>
              </a:rPr>
              <a:t> x;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</a:t>
            </a:r>
            <a:r>
              <a:rPr lang="en-GB" altLang="zh-CN" sz="1500" dirty="0" err="1">
                <a:latin typeface="Courier New" pitchFamily="49" charset="0"/>
              </a:rPr>
              <a:t>cin</a:t>
            </a:r>
            <a:r>
              <a:rPr lang="en-GB" altLang="zh-CN" sz="1500" dirty="0">
                <a:latin typeface="Courier New" pitchFamily="49" charset="0"/>
              </a:rPr>
              <a:t> &gt;&gt; x;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switch (x){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case 0: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“Zero”;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break; 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</a:rPr>
              <a:t>/* no braces is needed */</a:t>
            </a:r>
            <a:endParaRPr lang="en-GB" altLang="zh-CN" sz="15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case 1: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“One”;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break;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case 2: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“Two”;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break;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default: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“Greater than two”;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}  </a:t>
            </a:r>
            <a:r>
              <a:rPr lang="en-GB" altLang="zh-CN" sz="1500" dirty="0">
                <a:solidFill>
                  <a:srgbClr val="00B050"/>
                </a:solidFill>
                <a:latin typeface="Courier New" pitchFamily="49" charset="0"/>
              </a:rPr>
              <a:t>//end switch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8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174A4-7A9C-445E-8524-5F43DE629DAD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924800" cy="5029200"/>
          </a:xfrm>
          <a:ln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0000" tIns="46800" rIns="90000" bIns="46800">
            <a:normAutofit fontScale="92500" lnSpcReduction="10000"/>
          </a:bodyPr>
          <a:lstStyle/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#include &lt;</a:t>
            </a:r>
            <a:r>
              <a:rPr lang="en-GB" altLang="zh-CN" sz="1500" dirty="0" err="1">
                <a:latin typeface="Courier New" pitchFamily="49" charset="0"/>
              </a:rPr>
              <a:t>iostream</a:t>
            </a:r>
            <a:r>
              <a:rPr lang="en-GB" altLang="zh-CN" sz="15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using namespace </a:t>
            </a:r>
            <a:r>
              <a:rPr lang="en-GB" altLang="zh-CN" sz="1500" dirty="0" err="1">
                <a:latin typeface="Courier New" pitchFamily="49" charset="0"/>
              </a:rPr>
              <a:t>std</a:t>
            </a:r>
            <a:r>
              <a:rPr lang="en-GB" altLang="zh-CN" sz="1500" dirty="0">
                <a:latin typeface="Courier New" pitchFamily="49" charset="0"/>
              </a:rPr>
              <a:t>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void main(){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b="1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GB" altLang="zh-CN" sz="15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GB" altLang="zh-CN" sz="1500" b="1" dirty="0">
                <a:solidFill>
                  <a:srgbClr val="0070C0"/>
                </a:solidFill>
                <a:latin typeface="Courier New" pitchFamily="49" charset="0"/>
              </a:rPr>
              <a:t> x=0;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switch (x){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case 0: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“Zero”;</a:t>
            </a: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latin typeface="Courier New" pitchFamily="49" charset="0"/>
              </a:rPr>
              <a:t> 	  x=1;</a:t>
            </a:r>
            <a:endParaRPr lang="en-GB" altLang="zh-CN" sz="1500" dirty="0">
              <a:latin typeface="Courier New" pitchFamily="49" charset="0"/>
            </a:endParaRPr>
          </a:p>
          <a:p>
            <a:pPr marL="341313" indent="-341313" defTabSz="457200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  	  break; </a:t>
            </a:r>
            <a:r>
              <a:rPr lang="en-US" altLang="zh-TW" sz="1600" b="1" dirty="0">
                <a:solidFill>
                  <a:srgbClr val="00B050"/>
                </a:solidFill>
                <a:latin typeface="Courier New" pitchFamily="49" charset="0"/>
              </a:rPr>
              <a:t>/* no braces is needed */</a:t>
            </a:r>
            <a:endParaRPr lang="en-GB" altLang="zh-CN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case 1: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“One”;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break;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case 2: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“Two”;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break;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default: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	  </a:t>
            </a:r>
            <a:r>
              <a:rPr lang="en-GB" altLang="zh-CN" sz="1500" dirty="0" err="1">
                <a:latin typeface="Courier New" pitchFamily="49" charset="0"/>
              </a:rPr>
              <a:t>cout</a:t>
            </a:r>
            <a:r>
              <a:rPr lang="en-GB" altLang="zh-CN" sz="1500" dirty="0">
                <a:latin typeface="Courier New" pitchFamily="49" charset="0"/>
              </a:rPr>
              <a:t> &lt;&lt; “Greater than two”;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	}  </a:t>
            </a:r>
            <a:r>
              <a:rPr lang="en-GB" altLang="zh-CN" sz="1500" dirty="0">
                <a:solidFill>
                  <a:srgbClr val="00B050"/>
                </a:solidFill>
                <a:latin typeface="Courier New" pitchFamily="49" charset="0"/>
              </a:rPr>
              <a:t>//end switch</a:t>
            </a:r>
          </a:p>
          <a:p>
            <a:pPr marL="341313" indent="-341313" defTabSz="457200" eaLnBrk="1" hangingPunct="1"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5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9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ourier New" panose="02070309020205020404" pitchFamily="49" charset="0"/>
                <a:ea typeface="PMingLiU" panose="02020500000000000000" pitchFamily="18" charset="-120"/>
              </a:rPr>
              <a:t>switch</a:t>
            </a:r>
            <a:r>
              <a:rPr lang="en-US" altLang="zh-TW">
                <a:ea typeface="PMingLiU" panose="02020500000000000000" pitchFamily="18" charset="-120"/>
              </a:rPr>
              <a:t> statement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buSzPct val="80000"/>
              <a:buFont typeface="Monotype Sorts" charset="2"/>
              <a:buChar char="q"/>
            </a:pPr>
            <a:r>
              <a:rPr lang="en-US" altLang="zh-TW" sz="2400" dirty="0">
                <a:ea typeface="PMingLiU" panose="02020500000000000000" pitchFamily="18" charset="-120"/>
              </a:rPr>
              <a:t>Semantics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Evaluate the </a:t>
            </a:r>
            <a:r>
              <a:rPr lang="en-US" altLang="zh-TW" sz="2400" i="1" dirty="0">
                <a:solidFill>
                  <a:srgbClr val="C00000"/>
                </a:solidFill>
                <a:ea typeface="PMingLiU" panose="02020500000000000000" pitchFamily="18" charset="-120"/>
              </a:rPr>
              <a:t>switch expression</a:t>
            </a:r>
            <a:r>
              <a:rPr lang="en-US" altLang="zh-TW" sz="2400" dirty="0">
                <a:ea typeface="PMingLiU" panose="02020500000000000000" pitchFamily="18" charset="-120"/>
              </a:rPr>
              <a:t> which results in an 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integer</a:t>
            </a:r>
            <a:r>
              <a:rPr lang="en-US" altLang="zh-TW" sz="2400" dirty="0">
                <a:ea typeface="PMingLiU" panose="02020500000000000000" pitchFamily="18" charset="-120"/>
              </a:rPr>
              <a:t> type (</a:t>
            </a:r>
            <a:r>
              <a:rPr lang="en-US" altLang="zh-TW" sz="2400" dirty="0" err="1">
                <a:latin typeface="Courier New" panose="02070309020205020404" pitchFamily="49" charset="0"/>
                <a:ea typeface="PMingLiU" panose="02020500000000000000" pitchFamily="18" charset="-120"/>
              </a:rPr>
              <a:t>int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  <a:r>
              <a:rPr lang="en-US" altLang="zh-TW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long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  <a:r>
              <a:rPr lang="en-US" altLang="zh-TW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short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  <a:r>
              <a:rPr lang="en-US" altLang="zh-TW" sz="2400" dirty="0">
                <a:latin typeface="Courier New" panose="02070309020205020404" pitchFamily="49" charset="0"/>
                <a:ea typeface="PMingLiU" panose="02020500000000000000" pitchFamily="18" charset="-120"/>
              </a:rPr>
              <a:t>char</a:t>
            </a:r>
            <a:r>
              <a:rPr lang="en-US" altLang="zh-TW" sz="2400" dirty="0">
                <a:ea typeface="PMingLiU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Go to the </a:t>
            </a:r>
            <a:r>
              <a:rPr lang="en-US" altLang="zh-TW" sz="2400" b="1" i="1" dirty="0">
                <a:ea typeface="PMingLiU" panose="02020500000000000000" pitchFamily="18" charset="-120"/>
              </a:rPr>
              <a:t>case</a:t>
            </a:r>
            <a:r>
              <a:rPr lang="en-US" altLang="zh-TW" sz="2400" i="1" dirty="0"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ea typeface="PMingLiU" panose="02020500000000000000" pitchFamily="18" charset="-120"/>
              </a:rPr>
              <a:t>label having a </a:t>
            </a:r>
            <a:r>
              <a:rPr lang="en-US" altLang="zh-TW" sz="2400" dirty="0">
                <a:solidFill>
                  <a:srgbClr val="FF0000"/>
                </a:solidFill>
                <a:ea typeface="PMingLiU" panose="02020500000000000000" pitchFamily="18" charset="-120"/>
              </a:rPr>
              <a:t>constant</a:t>
            </a:r>
            <a:r>
              <a:rPr lang="en-US" altLang="zh-TW" sz="2400" dirty="0">
                <a:ea typeface="PMingLiU" panose="02020500000000000000" pitchFamily="18" charset="-120"/>
              </a:rPr>
              <a:t> value that matches the value of the switch expression; if a match is not found, go to the </a:t>
            </a:r>
            <a:r>
              <a:rPr lang="en-US" altLang="zh-TW" sz="2400" i="1" dirty="0">
                <a:ea typeface="PMingLiU" panose="02020500000000000000" pitchFamily="18" charset="-120"/>
              </a:rPr>
              <a:t>default </a:t>
            </a:r>
            <a:r>
              <a:rPr lang="en-US" altLang="zh-TW" sz="2400" dirty="0">
                <a:ea typeface="PMingLiU" panose="02020500000000000000" pitchFamily="18" charset="-120"/>
              </a:rPr>
              <a:t>label; if </a:t>
            </a:r>
            <a:r>
              <a:rPr lang="en-US" altLang="zh-TW" sz="2400" i="1" dirty="0">
                <a:ea typeface="PMingLiU" panose="02020500000000000000" pitchFamily="18" charset="-120"/>
              </a:rPr>
              <a:t>default</a:t>
            </a:r>
            <a:r>
              <a:rPr lang="en-US" altLang="zh-TW" sz="2400" dirty="0">
                <a:ea typeface="PMingLiU" panose="02020500000000000000" pitchFamily="18" charset="-120"/>
              </a:rPr>
              <a:t> label does not exist, terminate the switch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Terminate the switch when a </a:t>
            </a:r>
            <a:r>
              <a:rPr lang="en-US" altLang="zh-TW" sz="2400" b="1" i="1" dirty="0">
                <a:ea typeface="PMingLiU" panose="02020500000000000000" pitchFamily="18" charset="-120"/>
              </a:rPr>
              <a:t>break</a:t>
            </a:r>
            <a:r>
              <a:rPr lang="en-US" altLang="zh-TW" sz="2400" dirty="0">
                <a:ea typeface="PMingLiU" panose="02020500000000000000" pitchFamily="18" charset="-120"/>
              </a:rPr>
              <a:t> statement is encountered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If there is no break statement, execution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“</a:t>
            </a:r>
            <a:r>
              <a:rPr lang="en-US" altLang="zh-TW" sz="2400" i="1" dirty="0">
                <a:ea typeface="PMingLiU" panose="02020500000000000000" pitchFamily="18" charset="-120"/>
              </a:rPr>
              <a:t>falls through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”</a:t>
            </a:r>
            <a:r>
              <a:rPr lang="en-US" altLang="zh-TW" sz="2400" dirty="0">
                <a:ea typeface="PMingLiU" panose="02020500000000000000" pitchFamily="18" charset="-120"/>
              </a:rPr>
              <a:t> to the next statement in the successful case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477CF-EA8A-4012-B194-943CDA4E8D96}" type="slidenum">
              <a:rPr lang="zh-TW" altLang="en-US" sz="1200">
                <a:latin typeface="Verdana" panose="020B060403050404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200"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276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/>
              <a:t>conditional (</a:t>
            </a:r>
            <a:r>
              <a:rPr lang="en-US" altLang="zh-TW">
                <a:latin typeface="Courier New" pitchFamily="49" charset="0"/>
              </a:rPr>
              <a:t>?:</a:t>
            </a:r>
            <a:r>
              <a:rPr lang="en-US" altLang="zh-TW"/>
              <a:t>) operator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256ACE-02A3-465A-AAB4-F30626255265}" type="slidenum">
              <a:rPr lang="zh-TW" altLang="en-US" smtClean="0">
                <a:ea typeface="新細明體" pitchFamily="18" charset="-120"/>
              </a:rPr>
              <a:pPr/>
              <a:t>46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SzPct val="80000"/>
              <a:buFont typeface="Monotype Sorts" pitchFamily="2" charset="2"/>
              <a:buChar char="q"/>
            </a:pPr>
            <a:r>
              <a:rPr lang="en-US" altLang="zh-TW" sz="2000" dirty="0"/>
              <a:t>Syntax of </a:t>
            </a:r>
            <a:r>
              <a:rPr lang="en-US" altLang="zh-TW" sz="2000" dirty="0">
                <a:latin typeface="Courier New" pitchFamily="49" charset="0"/>
              </a:rPr>
              <a:t>?:</a:t>
            </a:r>
            <a:r>
              <a:rPr lang="en-US" altLang="zh-TW" sz="2000" dirty="0"/>
              <a:t> operator is</a:t>
            </a:r>
          </a:p>
          <a:p>
            <a:pPr eaLnBrk="1" hangingPunct="1">
              <a:lnSpc>
                <a:spcPct val="90000"/>
              </a:lnSpc>
              <a:buSzPct val="80000"/>
              <a:buFont typeface="Monotype Sorts" pitchFamily="2" charset="2"/>
              <a:buChar char="q"/>
            </a:pPr>
            <a:endParaRPr lang="en-US" altLang="zh-TW" sz="100" dirty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expr1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?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expr2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: </a:t>
            </a:r>
            <a:r>
              <a:rPr lang="en-US" altLang="zh-TW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expr3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E.g.,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(a&gt;b)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? 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a=1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: </a:t>
            </a:r>
            <a:r>
              <a:rPr lang="en-US" altLang="zh-TW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a=0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dirty="0"/>
          </a:p>
          <a:p>
            <a:pPr eaLnBrk="1" hangingPunct="1">
              <a:lnSpc>
                <a:spcPct val="90000"/>
              </a:lnSpc>
              <a:buSzPct val="80000"/>
              <a:buFont typeface="Monotype Sorts" pitchFamily="2" charset="2"/>
              <a:buChar char="q"/>
            </a:pPr>
            <a:r>
              <a:rPr lang="en-US" altLang="zh-TW" sz="2000" dirty="0"/>
              <a:t>Semantics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expr1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evaluated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itchFamily="18" charset="-120"/>
              </a:rPr>
              <a:t>If  the result is non-zero/true, then execute </a:t>
            </a:r>
            <a:r>
              <a:rPr lang="en-US" altLang="zh-TW" sz="2000" dirty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</a:rPr>
              <a:t>expr2</a:t>
            </a:r>
            <a:r>
              <a:rPr lang="en-US" altLang="zh-TW" sz="2000" dirty="0">
                <a:ea typeface="新細明體" pitchFamily="18" charset="-120"/>
              </a:rPr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itchFamily="18" charset="-120"/>
              </a:rPr>
              <a:t>else </a:t>
            </a:r>
            <a:r>
              <a:rPr lang="en-US" altLang="zh-TW" sz="2000" dirty="0">
                <a:solidFill>
                  <a:srgbClr val="0070C0"/>
                </a:solidFill>
                <a:latin typeface="Courier New" pitchFamily="49" charset="0"/>
                <a:ea typeface="新細明體" pitchFamily="18" charset="-120"/>
              </a:rPr>
              <a:t>expr3</a:t>
            </a:r>
            <a:r>
              <a:rPr lang="en-US" altLang="zh-TW" sz="20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executed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itchFamily="18" charset="-120"/>
              </a:rPr>
              <a:t>The value of the whole 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?:</a:t>
            </a:r>
            <a:r>
              <a:rPr lang="en-US" altLang="zh-TW" sz="2000" dirty="0">
                <a:ea typeface="新細明體" pitchFamily="18" charset="-120"/>
              </a:rPr>
              <a:t> expression is the value of expression evaluated at the end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ea typeface="新細明體" pitchFamily="18" charset="-120"/>
              </a:rPr>
              <a:t>E.g., </a:t>
            </a:r>
            <a:r>
              <a:rPr lang="en-US" altLang="zh-TW" sz="1800" b="1" dirty="0">
                <a:solidFill>
                  <a:srgbClr val="00B050"/>
                </a:solidFill>
                <a:ea typeface="新細明體" pitchFamily="18" charset="-120"/>
              </a:rPr>
              <a:t>finds the maximum value of x and y</a:t>
            </a:r>
            <a:endParaRPr lang="en-US" altLang="zh-TW" sz="18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Summary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891AF72-D9C6-4B80-AFE5-19F10FDA4AF7}" type="slidenum">
              <a:rPr lang="zh-TW" altLang="en-US" smtClean="0">
                <a:ea typeface="新細明體" pitchFamily="18" charset="-120"/>
              </a:rPr>
              <a:pPr/>
              <a:t>47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C00000"/>
                </a:solidFill>
              </a:rPr>
              <a:t>Boolean logic</a:t>
            </a:r>
            <a:r>
              <a:rPr lang="en-US" altLang="zh-TW" dirty="0"/>
              <a:t> has two values only; true or false.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</a:rPr>
              <a:t>Conditional statements</a:t>
            </a:r>
            <a:r>
              <a:rPr lang="en-US" altLang="zh-TW" dirty="0"/>
              <a:t> are the statements that only execute under certain conditions.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In C++, there are </a:t>
            </a:r>
            <a:r>
              <a:rPr lang="en-US" altLang="zh-TW" b="1" dirty="0"/>
              <a:t>two</a:t>
            </a:r>
            <a:r>
              <a:rPr lang="en-US" altLang="zh-TW" dirty="0"/>
              <a:t> approaches to construct conditional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(…){…}else{…}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switch(…){…</a:t>
            </a:r>
            <a:r>
              <a:rPr lang="en-US" altLang="zh-TW" dirty="0" err="1">
                <a:ea typeface="新細明體" pitchFamily="18" charset="-120"/>
              </a:rPr>
              <a:t>case:break</a:t>
            </a:r>
            <a:r>
              <a:rPr lang="en-US" altLang="zh-TW" dirty="0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Comparative Operators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A3F5CF-550E-4B10-9100-052F8FB2C25D}" type="slidenum">
              <a:rPr lang="zh-TW" altLang="en-US" smtClean="0">
                <a:ea typeface="新細明體" pitchFamily="18" charset="-120"/>
              </a:rPr>
              <a:pPr/>
              <a:t>5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operators which accept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operands and compare them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14023"/>
              </p:ext>
            </p:extLst>
          </p:nvPr>
        </p:nvGraphicFramePr>
        <p:xfrm>
          <a:off x="1143000" y="281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  <a:r>
                        <a:rPr lang="en-US" baseline="0" dirty="0"/>
                        <a:t>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b&lt;=1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Greater</a:t>
                      </a:r>
                      <a:r>
                        <a:rPr lang="en-US" b="1" baseline="0" dirty="0"/>
                        <a:t> than or equal 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c&gt;=2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2963"/>
              </p:ext>
            </p:extLst>
          </p:nvPr>
        </p:nvGraphicFramePr>
        <p:xfrm>
          <a:off x="1143000" y="50292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Equality </a:t>
                      </a:r>
                      <a:r>
                        <a:rPr lang="en-US" sz="1800" baseline="0" dirty="0"/>
                        <a:t>operators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Syntax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dirty="0"/>
                        <a:t>Equal to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800" dirty="0"/>
                        <a:t>=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a==b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Not</a:t>
                      </a:r>
                      <a:r>
                        <a:rPr lang="en-US" sz="1800" b="1" dirty="0"/>
                        <a:t> equal to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!</a:t>
                      </a:r>
                      <a:r>
                        <a:rPr lang="en-US" sz="1800" dirty="0"/>
                        <a:t>=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b!=3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Logical expression and operators</a:t>
            </a:r>
            <a:endParaRPr lang="en-GB" altLang="zh-TW" dirty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CEB66F4-6FF3-45F6-81B7-2340AFA3E3F7}" type="slidenum">
              <a:rPr lang="zh-TW" altLang="en-US" smtClean="0">
                <a:ea typeface="新細明體" pitchFamily="18" charset="-120"/>
              </a:rPr>
              <a:pPr/>
              <a:t>6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7172" name="AutoShap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947738" y="1524000"/>
            <a:ext cx="7586662" cy="37068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7000"/>
              </a:lnSpc>
              <a:defRPr/>
            </a:pPr>
            <a:r>
              <a:rPr lang="en-GB" altLang="zh-TW" dirty="0"/>
              <a:t>Logical expressions can be </a:t>
            </a:r>
            <a:r>
              <a:rPr lang="en-GB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 </a:t>
            </a:r>
            <a:r>
              <a:rPr lang="en-GB" altLang="zh-TW" dirty="0"/>
              <a:t>or </a:t>
            </a:r>
            <a:r>
              <a:rPr lang="en-GB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r>
              <a:rPr lang="en-GB" altLang="zh-TW" dirty="0"/>
              <a:t> only</a:t>
            </a: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x==3 	</a:t>
            </a:r>
            <a:endParaRPr lang="en-GB" altLang="zh-TW" sz="2000" b="1" dirty="0">
              <a:ea typeface="新細明體" pitchFamily="18" charset="-120"/>
            </a:endParaRP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y==x</a:t>
            </a: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x&gt;10</a:t>
            </a:r>
          </a:p>
          <a:p>
            <a:pPr eaLnBrk="1" hangingPunct="1">
              <a:lnSpc>
                <a:spcPct val="97000"/>
              </a:lnSpc>
              <a:defRPr/>
            </a:pPr>
            <a:r>
              <a:rPr lang="en-GB" altLang="zh-TW" dirty="0"/>
              <a:t>In C++, any </a:t>
            </a:r>
            <a:r>
              <a:rPr lang="en-GB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non-zero</a:t>
            </a:r>
            <a:r>
              <a:rPr lang="en-GB" altLang="zh-TW" dirty="0"/>
              <a:t> expression will be treated as logical </a:t>
            </a:r>
            <a:r>
              <a:rPr lang="en-GB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3-2 	</a:t>
            </a: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1-1		</a:t>
            </a: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x=0		</a:t>
            </a:r>
          </a:p>
          <a:p>
            <a:pPr lvl="1" eaLnBrk="1" hangingPunct="1">
              <a:lnSpc>
                <a:spcPct val="97000"/>
              </a:lnSpc>
              <a:defRPr/>
            </a:pPr>
            <a:r>
              <a:rPr lang="en-GB" altLang="zh-TW" sz="2000" dirty="0">
                <a:ea typeface="新細明體" pitchFamily="18" charset="-120"/>
              </a:rPr>
              <a:t>x=1		</a:t>
            </a:r>
          </a:p>
          <a:p>
            <a:pPr eaLnBrk="1" hangingPunct="1">
              <a:lnSpc>
                <a:spcPct val="97000"/>
              </a:lnSpc>
              <a:defRPr/>
            </a:pPr>
            <a:endParaRPr lang="en-GB" altLang="zh-TW" sz="2900" dirty="0"/>
          </a:p>
          <a:p>
            <a:pPr eaLnBrk="1" hangingPunct="1">
              <a:lnSpc>
                <a:spcPct val="97000"/>
              </a:lnSpc>
              <a:defRPr/>
            </a:pPr>
            <a:endParaRPr lang="en-GB" altLang="zh-TW" sz="2900" dirty="0"/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endParaRPr lang="en-GB" altLang="zh-TW" sz="2900" dirty="0"/>
          </a:p>
          <a:p>
            <a:pPr eaLnBrk="1" hangingPunct="1">
              <a:lnSpc>
                <a:spcPct val="97000"/>
              </a:lnSpc>
              <a:buFont typeface="Wingdings" pitchFamily="2" charset="2"/>
              <a:buNone/>
              <a:defRPr/>
            </a:pPr>
            <a:endParaRPr lang="en-GB" altLang="zh-TW" sz="2900" dirty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57800"/>
            <a:ext cx="69342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Assignment (=) and equality operator (==)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97E95A-4497-4B08-B2FE-75FA05D6238A}" type="slidenum">
              <a:rPr lang="zh-TW" altLang="en-US" smtClean="0">
                <a:ea typeface="新細明體" pitchFamily="18" charset="-120"/>
              </a:rPr>
              <a:pPr/>
              <a:t>7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14400" y="1916113"/>
            <a:ext cx="3727450" cy="4543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Example: </a:t>
            </a:r>
            <a:r>
              <a:rPr lang="en-GB" altLang="zh-CN" sz="1800" dirty="0">
                <a:latin typeface="Courier New" pitchFamily="49" charset="0"/>
              </a:rPr>
              <a:t>x </a:t>
            </a:r>
            <a:r>
              <a:rPr lang="en-GB" altLang="zh-CN" sz="1800" b="1" dirty="0">
                <a:solidFill>
                  <a:srgbClr val="FF3300"/>
                </a:solidFill>
                <a:latin typeface="Courier New" pitchFamily="49" charset="0"/>
              </a:rPr>
              <a:t>=</a:t>
            </a:r>
            <a:r>
              <a:rPr lang="en-GB" altLang="zh-CN" sz="1800" dirty="0">
                <a:latin typeface="Courier New" pitchFamily="49" charset="0"/>
              </a:rPr>
              <a:t> 1</a:t>
            </a:r>
            <a:endParaRPr lang="en-GB" altLang="zh-TW" sz="1800" dirty="0">
              <a:latin typeface="Courier New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800" dirty="0">
              <a:latin typeface="Courier New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Assignment operator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800" dirty="0"/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variable on the left</a:t>
            </a:r>
            <a:endParaRPr lang="en-GB" altLang="zh-TW" sz="1800" dirty="0">
              <a:ea typeface="SimSun" pitchFamily="2" charset="-122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800" dirty="0"/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The value of this expression will always equal to the value on the right (1)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953000" y="1905000"/>
            <a:ext cx="3810000" cy="4699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Example  </a:t>
            </a:r>
            <a:r>
              <a:rPr lang="en-GB" altLang="zh-CN" sz="1800" dirty="0">
                <a:latin typeface="Courier New" pitchFamily="49" charset="0"/>
              </a:rPr>
              <a:t>x</a:t>
            </a:r>
            <a:r>
              <a:rPr lang="en-GB" altLang="zh-CN" sz="1800" b="1" dirty="0">
                <a:solidFill>
                  <a:srgbClr val="FF3300"/>
                </a:solidFill>
                <a:latin typeface="Courier New" pitchFamily="49" charset="0"/>
              </a:rPr>
              <a:t>==</a:t>
            </a:r>
            <a:r>
              <a:rPr lang="en-GB" altLang="zh-CN" sz="1800" dirty="0">
                <a:latin typeface="Courier New" pitchFamily="49" charset="0"/>
              </a:rPr>
              <a:t>1</a:t>
            </a:r>
            <a:endParaRPr lang="en-GB" altLang="zh-TW" sz="1800" dirty="0"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800" dirty="0">
              <a:latin typeface="Courier New" pitchFamily="49" charset="0"/>
            </a:endParaRP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Equality operator</a:t>
            </a:r>
            <a:endParaRPr lang="en-GB" altLang="zh-TW" sz="1800" dirty="0">
              <a:ea typeface="SimSun" pitchFamily="2" charset="-122"/>
            </a:endParaRP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800" dirty="0"/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True  (evaluates to 1)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700" dirty="0">
                <a:ea typeface="SimSun" pitchFamily="2" charset="-122"/>
              </a:rPr>
              <a:t>value of x is 1</a:t>
            </a:r>
            <a:endParaRPr lang="en-GB" altLang="zh-TW" sz="1700" dirty="0">
              <a:ea typeface="SimSun" pitchFamily="2" charset="-122"/>
            </a:endParaRP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700" dirty="0">
              <a:ea typeface="SimSun" pitchFamily="2" charset="-122"/>
            </a:endParaRP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False (evaluates to 0)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700" dirty="0">
                <a:ea typeface="SimSun" pitchFamily="2" charset="-122"/>
              </a:rPr>
              <a:t>value of x is not 1</a:t>
            </a:r>
            <a:endParaRPr lang="en-GB" altLang="zh-TW" sz="1700" dirty="0">
              <a:ea typeface="SimSun" pitchFamily="2" charset="-122"/>
            </a:endParaRP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1700" dirty="0">
              <a:ea typeface="SimSun" pitchFamily="2" charset="-122"/>
            </a:endParaRP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1800" dirty="0"/>
              <a:t>No space between the two </a:t>
            </a:r>
            <a:r>
              <a:rPr lang="en-GB" altLang="zh-CN" sz="1800" dirty="0">
                <a:latin typeface="Courier New" pitchFamily="49" charset="0"/>
              </a:rPr>
              <a:t>'</a:t>
            </a:r>
            <a:r>
              <a:rPr lang="en-GB" altLang="zh-CN" sz="1800" b="1" dirty="0">
                <a:solidFill>
                  <a:srgbClr val="FF3300"/>
                </a:solidFill>
                <a:latin typeface="Courier New" pitchFamily="49" charset="0"/>
              </a:rPr>
              <a:t>=</a:t>
            </a:r>
            <a:r>
              <a:rPr lang="en-GB" altLang="zh-CN" sz="1800" dirty="0">
                <a:latin typeface="Courier New" pitchFamily="49" charset="0"/>
              </a:rPr>
              <a:t>'</a:t>
            </a:r>
          </a:p>
          <a:p>
            <a:pPr marL="741363" lvl="1" indent="-284163" defTabSz="457200" eaLnBrk="1" hangingPunct="1"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GB" sz="1700" dirty="0">
              <a:latin typeface="Courier New" pitchFamily="49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5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022BA2D-BCC6-4A65-9BA6-47F844526FAB}" type="slidenum">
              <a:rPr lang="zh-TW" altLang="en-US" smtClean="0">
                <a:ea typeface="新細明體" pitchFamily="18" charset="-120"/>
              </a:rPr>
              <a:pPr/>
              <a:t>8</a:t>
            </a:fld>
            <a:endParaRPr lang="en-US" altLang="zh-TW">
              <a:ea typeface="新細明體" pitchFamily="18" charset="-12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696200" cy="3124200"/>
          </a:xfrm>
        </p:spPr>
        <p:txBody>
          <a:bodyPr/>
          <a:lstStyle/>
          <a:p>
            <a:r>
              <a:rPr lang="en-US" sz="2000" dirty="0"/>
              <a:t>Used for combining </a:t>
            </a:r>
            <a:r>
              <a:rPr lang="en-US" sz="2000" b="1" dirty="0"/>
              <a:t>logical values</a:t>
            </a:r>
            <a:r>
              <a:rPr lang="en-US" sz="2000" dirty="0"/>
              <a:t> and create </a:t>
            </a:r>
            <a:r>
              <a:rPr lang="en-US" sz="2000" b="1" dirty="0"/>
              <a:t>new logical values</a:t>
            </a:r>
          </a:p>
          <a:p>
            <a:r>
              <a:rPr lang="en-US" sz="2000" dirty="0"/>
              <a:t>Logical AND (&amp;&amp;)</a:t>
            </a:r>
          </a:p>
          <a:p>
            <a:pPr lvl="1"/>
            <a:r>
              <a:rPr lang="en-US" sz="1800" dirty="0"/>
              <a:t>return </a:t>
            </a:r>
            <a:r>
              <a:rPr lang="en-US" sz="1800" b="1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if </a:t>
            </a:r>
            <a:r>
              <a:rPr lang="en-US" sz="1800" b="1" dirty="0">
                <a:solidFill>
                  <a:srgbClr val="FF0000"/>
                </a:solidFill>
              </a:rPr>
              <a:t>both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operands are </a:t>
            </a:r>
            <a:r>
              <a:rPr lang="en-US" sz="1800" b="1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, false otherwise (e.g., </a:t>
            </a:r>
            <a:r>
              <a:rPr lang="en-US" sz="1800" b="1" dirty="0">
                <a:solidFill>
                  <a:srgbClr val="0070C0"/>
                </a:solidFill>
              </a:rPr>
              <a:t>a&gt;1</a:t>
            </a:r>
            <a:r>
              <a:rPr lang="en-US" sz="1800" dirty="0"/>
              <a:t>&amp;&amp;</a:t>
            </a:r>
            <a:r>
              <a:rPr lang="en-US" sz="1800" b="1" dirty="0">
                <a:solidFill>
                  <a:srgbClr val="0070C0"/>
                </a:solidFill>
              </a:rPr>
              <a:t>b&lt;1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Example: 18 &lt; age &lt; 60 should be written as: 18 &lt; age &amp;&amp; age &lt; 60;</a:t>
            </a:r>
          </a:p>
          <a:p>
            <a:r>
              <a:rPr lang="en-US" sz="2000" dirty="0"/>
              <a:t>Logical OR (||)</a:t>
            </a:r>
          </a:p>
          <a:p>
            <a:pPr lvl="1"/>
            <a:r>
              <a:rPr lang="en-US" sz="1800" dirty="0"/>
              <a:t>return </a:t>
            </a:r>
            <a:r>
              <a:rPr lang="en-US" sz="1800" b="1" dirty="0">
                <a:solidFill>
                  <a:srgbClr val="FF0000"/>
                </a:solidFill>
              </a:rPr>
              <a:t>false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if </a:t>
            </a:r>
            <a:r>
              <a:rPr lang="en-US" sz="1800" b="1" dirty="0">
                <a:solidFill>
                  <a:srgbClr val="FF0000"/>
                </a:solidFill>
              </a:rPr>
              <a:t>both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operands are </a:t>
            </a:r>
            <a:r>
              <a:rPr lang="en-US" sz="1800" b="1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, true otherwise</a:t>
            </a:r>
          </a:p>
          <a:p>
            <a:r>
              <a:rPr lang="en-US" sz="2000" dirty="0"/>
              <a:t>Logical NOT (!)</a:t>
            </a:r>
          </a:p>
          <a:p>
            <a:pPr lvl="1"/>
            <a:r>
              <a:rPr lang="en-US" sz="1800" dirty="0"/>
              <a:t>invert the Boolean value of the operand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78626"/>
              </p:ext>
            </p:extLst>
          </p:nvPr>
        </p:nvGraphicFramePr>
        <p:xfrm>
          <a:off x="609600" y="4800600"/>
          <a:ext cx="320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dirty="0">
                          <a:solidFill>
                            <a:srgbClr val="99FF66"/>
                          </a:solidFill>
                        </a:rPr>
                        <a:t>&amp;&amp;</a:t>
                      </a: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20408"/>
              </p:ext>
            </p:extLst>
          </p:nvPr>
        </p:nvGraphicFramePr>
        <p:xfrm>
          <a:off x="3962400" y="4800600"/>
          <a:ext cx="320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dirty="0">
                          <a:solidFill>
                            <a:srgbClr val="99FF66"/>
                          </a:solidFill>
                        </a:rPr>
                        <a:t>||</a:t>
                      </a: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11537"/>
              </p:ext>
            </p:extLst>
          </p:nvPr>
        </p:nvGraphicFramePr>
        <p:xfrm>
          <a:off x="7239000" y="4800600"/>
          <a:ext cx="18288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99FF66"/>
                          </a:solidFill>
                        </a:rPr>
                        <a:t>!</a:t>
                      </a:r>
                      <a:r>
                        <a:rPr lang="en-US" sz="1800" dirty="0"/>
                        <a:t>x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317835-618B-4D0D-8D73-A1023C215A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Logical-NOT Operator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Logical-NOT (!) is a </a:t>
            </a:r>
            <a:r>
              <a:rPr lang="en-US" altLang="en-US" sz="2800" b="1" dirty="0"/>
              <a:t>unary</a:t>
            </a:r>
            <a:r>
              <a:rPr lang="en-US" altLang="en-US" sz="2800" dirty="0"/>
              <a:t> operator (it only takes </a:t>
            </a:r>
            <a:r>
              <a:rPr lang="en-US" altLang="en-US" sz="2800" b="1" dirty="0"/>
              <a:t>one operand</a:t>
            </a:r>
            <a:r>
              <a:rPr lang="en-US" altLang="en-US" sz="2800" dirty="0"/>
              <a:t>). So how does it work?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check if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800" dirty="0"/>
              <a:t> is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between 18 and 65,  we simply write: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     </a:t>
            </a:r>
            <a:r>
              <a:rPr lang="en-US" altLang="en-US" sz="4800" b="1" dirty="0">
                <a:solidFill>
                  <a:schemeClr val="hlink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(age &gt;= 18 &amp;&amp; age &lt;= 65)</a:t>
            </a:r>
          </a:p>
          <a:p>
            <a:pPr eaLnBrk="1" hangingPunct="1"/>
            <a:endParaRPr lang="en-US" altLang="en-US" sz="2800" dirty="0"/>
          </a:p>
          <a:p>
            <a:r>
              <a:rPr lang="en-US" altLang="en-US" sz="2800" dirty="0"/>
              <a:t>The Logical-NOT operator only takes one operand, evaluates the operand to true or false, then flips </a:t>
            </a:r>
            <a:r>
              <a:rPr lang="en-US" altLang="en-US" sz="2800"/>
              <a:t>the result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5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14591</TotalTime>
  <Words>3535</Words>
  <PresentationFormat>On-screen Show (4:3)</PresentationFormat>
  <Paragraphs>776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Book Antiqua</vt:lpstr>
      <vt:lpstr>Calibri</vt:lpstr>
      <vt:lpstr>Comic Sans MS</vt:lpstr>
      <vt:lpstr>Courier New</vt:lpstr>
      <vt:lpstr>Monotype Sorts</vt:lpstr>
      <vt:lpstr>Times New Roman</vt:lpstr>
      <vt:lpstr>Verdana</vt:lpstr>
      <vt:lpstr>Wingdings</vt:lpstr>
      <vt:lpstr>Wingdings 2</vt:lpstr>
      <vt:lpstr>Equity</vt:lpstr>
      <vt:lpstr>Visio</vt:lpstr>
      <vt:lpstr>PowerPoint Presentation</vt:lpstr>
      <vt:lpstr>Sequential Flow of Control  </vt:lpstr>
      <vt:lpstr>But</vt:lpstr>
      <vt:lpstr>Decision and Action</vt:lpstr>
      <vt:lpstr>Comparative Operators</vt:lpstr>
      <vt:lpstr>Logical expression and operators</vt:lpstr>
      <vt:lpstr>Assignment (=) and equality operator (==)</vt:lpstr>
      <vt:lpstr>Logical Operators</vt:lpstr>
      <vt:lpstr>The Logical-NOT Operator</vt:lpstr>
      <vt:lpstr>Effect of Logical-Not Operator</vt:lpstr>
      <vt:lpstr>Relational, equality &amp; logical operators (Summary)</vt:lpstr>
      <vt:lpstr>Precedence &amp; associativity of popular operators</vt:lpstr>
      <vt:lpstr>Conditional statements</vt:lpstr>
      <vt:lpstr>Conditional statement: if</vt:lpstr>
      <vt:lpstr>Two-way selection</vt:lpstr>
      <vt:lpstr>Some points to note</vt:lpstr>
      <vt:lpstr>Compound statement</vt:lpstr>
      <vt:lpstr>Compound statement</vt:lpstr>
      <vt:lpstr>Beyond two way condition…</vt:lpstr>
      <vt:lpstr>Multiple else if statements</vt:lpstr>
      <vt:lpstr>Mark to grade conversion</vt:lpstr>
      <vt:lpstr>Mark to grade conversion</vt:lpstr>
      <vt:lpstr>Beyond two way condition…</vt:lpstr>
      <vt:lpstr>Beware of empty statements!</vt:lpstr>
      <vt:lpstr>Nested if statement</vt:lpstr>
      <vt:lpstr>Nested if statement</vt:lpstr>
      <vt:lpstr>PowerPoint Presentation</vt:lpstr>
      <vt:lpstr>Nested-if</vt:lpstr>
      <vt:lpstr>Example 2b</vt:lpstr>
      <vt:lpstr>The program</vt:lpstr>
      <vt:lpstr>Do not mix == and =</vt:lpstr>
      <vt:lpstr>C++ syntax is different from the math syntax </vt:lpstr>
      <vt:lpstr>E.g.: check if a year is a leap year</vt:lpstr>
      <vt:lpstr>E.g.: check if a year is a leap year</vt:lpstr>
      <vt:lpstr>Short-circuit evaluation</vt:lpstr>
      <vt:lpstr>Short-circuit evaluation</vt:lpstr>
      <vt:lpstr>Short-circuit evaluation</vt:lpstr>
      <vt:lpstr>Short-circuit evaluation</vt:lpstr>
      <vt:lpstr>switch statement: Syntax</vt:lpstr>
      <vt:lpstr>switch statement</vt:lpstr>
      <vt:lpstr>switch statement: Syntax</vt:lpstr>
      <vt:lpstr>switch statement: Syntax</vt:lpstr>
      <vt:lpstr>Example</vt:lpstr>
      <vt:lpstr>Example</vt:lpstr>
      <vt:lpstr>switch statement</vt:lpstr>
      <vt:lpstr>conditional (?:) operator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2011-09-06T06:56:23Z</cp:lastPrinted>
  <dcterms:created xsi:type="dcterms:W3CDTF">2009-04-30T13:38:41Z</dcterms:created>
  <dcterms:modified xsi:type="dcterms:W3CDTF">2022-02-07T08:51:57Z</dcterms:modified>
</cp:coreProperties>
</file>