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9" r:id="rId1"/>
  </p:sldMasterIdLst>
  <p:notesMasterIdLst>
    <p:notesMasterId r:id="rId52"/>
  </p:notesMasterIdLst>
  <p:sldIdLst>
    <p:sldId id="396" r:id="rId2"/>
    <p:sldId id="300" r:id="rId3"/>
    <p:sldId id="366" r:id="rId4"/>
    <p:sldId id="358" r:id="rId5"/>
    <p:sldId id="360" r:id="rId6"/>
    <p:sldId id="365" r:id="rId7"/>
    <p:sldId id="303" r:id="rId8"/>
    <p:sldId id="304" r:id="rId9"/>
    <p:sldId id="361" r:id="rId10"/>
    <p:sldId id="362" r:id="rId11"/>
    <p:sldId id="307" r:id="rId12"/>
    <p:sldId id="308" r:id="rId13"/>
    <p:sldId id="309" r:id="rId14"/>
    <p:sldId id="395" r:id="rId15"/>
    <p:sldId id="310" r:id="rId16"/>
    <p:sldId id="311" r:id="rId17"/>
    <p:sldId id="312" r:id="rId18"/>
    <p:sldId id="313" r:id="rId19"/>
    <p:sldId id="335" r:id="rId20"/>
    <p:sldId id="394" r:id="rId21"/>
    <p:sldId id="393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408" r:id="rId30"/>
    <p:sldId id="409" r:id="rId31"/>
    <p:sldId id="410" r:id="rId32"/>
    <p:sldId id="369" r:id="rId33"/>
    <p:sldId id="370" r:id="rId34"/>
    <p:sldId id="411" r:id="rId35"/>
    <p:sldId id="398" r:id="rId36"/>
    <p:sldId id="323" r:id="rId37"/>
    <p:sldId id="325" r:id="rId38"/>
    <p:sldId id="326" r:id="rId39"/>
    <p:sldId id="334" r:id="rId40"/>
    <p:sldId id="376" r:id="rId41"/>
    <p:sldId id="378" r:id="rId42"/>
    <p:sldId id="290" r:id="rId43"/>
    <p:sldId id="412" r:id="rId44"/>
    <p:sldId id="413" r:id="rId45"/>
    <p:sldId id="380" r:id="rId46"/>
    <p:sldId id="381" r:id="rId47"/>
    <p:sldId id="382" r:id="rId48"/>
    <p:sldId id="389" r:id="rId49"/>
    <p:sldId id="414" r:id="rId50"/>
    <p:sldId id="391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9FF66"/>
    <a:srgbClr val="6699FF"/>
    <a:srgbClr val="006600"/>
    <a:srgbClr val="0000FF"/>
    <a:srgbClr val="FF3300"/>
    <a:srgbClr val="FF99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535A5-92B5-4DF9-9C7F-A8C323EC7D64}" v="235" dt="2020-03-06T03:29:1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259" autoAdjust="0"/>
  </p:normalViewPr>
  <p:slideViewPr>
    <p:cSldViewPr>
      <p:cViewPr varScale="1">
        <p:scale>
          <a:sx n="96" d="100"/>
          <a:sy n="96" d="100"/>
        </p:scale>
        <p:origin x="2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肖 震" userId="c2b0a42134352030" providerId="LiveId" clId="{060535A5-92B5-4DF9-9C7F-A8C323EC7D64}"/>
    <pc:docChg chg="undo custSel addSld delSld modSld">
      <pc:chgData name="肖 震" userId="c2b0a42134352030" providerId="LiveId" clId="{060535A5-92B5-4DF9-9C7F-A8C323EC7D64}" dt="2020-03-06T03:29:11.074" v="3431"/>
      <pc:docMkLst>
        <pc:docMk/>
      </pc:docMkLst>
      <pc:sldChg chg="modSp">
        <pc:chgData name="肖 震" userId="c2b0a42134352030" providerId="LiveId" clId="{060535A5-92B5-4DF9-9C7F-A8C323EC7D64}" dt="2020-02-29T12:47:32.489" v="3428" actId="20577"/>
        <pc:sldMkLst>
          <pc:docMk/>
          <pc:sldMk cId="3735538921" sldId="370"/>
        </pc:sldMkLst>
        <pc:spChg chg="mod">
          <ac:chgData name="肖 震" userId="c2b0a42134352030" providerId="LiveId" clId="{060535A5-92B5-4DF9-9C7F-A8C323EC7D64}" dt="2020-02-29T12:47:32.489" v="3428" actId="20577"/>
          <ac:spMkLst>
            <pc:docMk/>
            <pc:sldMk cId="3735538921" sldId="370"/>
            <ac:spMk id="48136" creationId="{00000000-0000-0000-0000-000000000000}"/>
          </ac:spMkLst>
        </pc:spChg>
      </pc:sldChg>
      <pc:sldChg chg="modSp">
        <pc:chgData name="肖 震" userId="c2b0a42134352030" providerId="LiveId" clId="{060535A5-92B5-4DF9-9C7F-A8C323EC7D64}" dt="2020-03-06T03:29:11.074" v="3431"/>
        <pc:sldMkLst>
          <pc:docMk/>
          <pc:sldMk cId="2946456666" sldId="391"/>
        </pc:sldMkLst>
        <pc:spChg chg="mod">
          <ac:chgData name="肖 震" userId="c2b0a42134352030" providerId="LiveId" clId="{060535A5-92B5-4DF9-9C7F-A8C323EC7D64}" dt="2020-03-06T03:29:11.074" v="3431"/>
          <ac:spMkLst>
            <pc:docMk/>
            <pc:sldMk cId="2946456666" sldId="391"/>
            <ac:spMk id="64516" creationId="{00000000-0000-0000-0000-000000000000}"/>
          </ac:spMkLst>
        </pc:spChg>
      </pc:sldChg>
      <pc:sldChg chg="addSp modSp add">
        <pc:chgData name="肖 震" userId="c2b0a42134352030" providerId="LiveId" clId="{060535A5-92B5-4DF9-9C7F-A8C323EC7D64}" dt="2020-02-22T00:48:56.147" v="551" actId="20577"/>
        <pc:sldMkLst>
          <pc:docMk/>
          <pc:sldMk cId="1216037137" sldId="397"/>
        </pc:sldMkLst>
        <pc:spChg chg="mod">
          <ac:chgData name="肖 震" userId="c2b0a42134352030" providerId="LiveId" clId="{060535A5-92B5-4DF9-9C7F-A8C323EC7D64}" dt="2020-02-22T00:38:23.547" v="28" actId="20577"/>
          <ac:spMkLst>
            <pc:docMk/>
            <pc:sldMk cId="1216037137" sldId="397"/>
            <ac:spMk id="2" creationId="{55DF643C-68F3-4C69-9451-3E65C80E972C}"/>
          </ac:spMkLst>
        </pc:spChg>
        <pc:spChg chg="mod">
          <ac:chgData name="肖 震" userId="c2b0a42134352030" providerId="LiveId" clId="{060535A5-92B5-4DF9-9C7F-A8C323EC7D64}" dt="2020-02-22T00:48:56.147" v="551" actId="20577"/>
          <ac:spMkLst>
            <pc:docMk/>
            <pc:sldMk cId="1216037137" sldId="397"/>
            <ac:spMk id="4" creationId="{0693A574-0420-40D9-B9C4-5960590AA688}"/>
          </ac:spMkLst>
        </pc:spChg>
        <pc:spChg chg="add mod">
          <ac:chgData name="肖 震" userId="c2b0a42134352030" providerId="LiveId" clId="{060535A5-92B5-4DF9-9C7F-A8C323EC7D64}" dt="2020-02-22T00:48:32.474" v="535" actId="14100"/>
          <ac:spMkLst>
            <pc:docMk/>
            <pc:sldMk cId="1216037137" sldId="397"/>
            <ac:spMk id="5" creationId="{29538093-FA07-498D-A239-8C7E1DDCA6E8}"/>
          </ac:spMkLst>
        </pc:spChg>
        <pc:spChg chg="add mod">
          <ac:chgData name="肖 震" userId="c2b0a42134352030" providerId="LiveId" clId="{060535A5-92B5-4DF9-9C7F-A8C323EC7D64}" dt="2020-02-22T00:46:55.737" v="346" actId="14100"/>
          <ac:spMkLst>
            <pc:docMk/>
            <pc:sldMk cId="1216037137" sldId="397"/>
            <ac:spMk id="6" creationId="{FEE72198-BE46-4A5F-870F-2CD9F8A3619A}"/>
          </ac:spMkLst>
        </pc:spChg>
        <pc:spChg chg="add mod">
          <ac:chgData name="肖 震" userId="c2b0a42134352030" providerId="LiveId" clId="{060535A5-92B5-4DF9-9C7F-A8C323EC7D64}" dt="2020-02-22T00:47:01.811" v="349" actId="14100"/>
          <ac:spMkLst>
            <pc:docMk/>
            <pc:sldMk cId="1216037137" sldId="397"/>
            <ac:spMk id="7" creationId="{010D3B67-CEE6-4151-8936-26145130F275}"/>
          </ac:spMkLst>
        </pc:spChg>
      </pc:sldChg>
      <pc:sldChg chg="addSp delSp modSp add modAnim">
        <pc:chgData name="肖 震" userId="c2b0a42134352030" providerId="LiveId" clId="{060535A5-92B5-4DF9-9C7F-A8C323EC7D64}" dt="2020-02-22T00:55:30.369" v="696" actId="20577"/>
        <pc:sldMkLst>
          <pc:docMk/>
          <pc:sldMk cId="2221444732" sldId="398"/>
        </pc:sldMkLst>
        <pc:spChg chg="mod">
          <ac:chgData name="肖 震" userId="c2b0a42134352030" providerId="LiveId" clId="{060535A5-92B5-4DF9-9C7F-A8C323EC7D64}" dt="2020-02-22T00:55:30.369" v="696" actId="20577"/>
          <ac:spMkLst>
            <pc:docMk/>
            <pc:sldMk cId="2221444732" sldId="398"/>
            <ac:spMk id="2" creationId="{CD2A0E72-EE9D-4F7E-8284-C1B63FDB9B72}"/>
          </ac:spMkLst>
        </pc:spChg>
        <pc:spChg chg="del mod">
          <ac:chgData name="肖 震" userId="c2b0a42134352030" providerId="LiveId" clId="{060535A5-92B5-4DF9-9C7F-A8C323EC7D64}" dt="2020-02-22T00:50:00.418" v="555" actId="478"/>
          <ac:spMkLst>
            <pc:docMk/>
            <pc:sldMk cId="2221444732" sldId="398"/>
            <ac:spMk id="4" creationId="{9F3C7B15-A856-4DBD-AD29-430FADD4DB2A}"/>
          </ac:spMkLst>
        </pc:spChg>
        <pc:spChg chg="add del mod">
          <ac:chgData name="肖 震" userId="c2b0a42134352030" providerId="LiveId" clId="{060535A5-92B5-4DF9-9C7F-A8C323EC7D64}" dt="2020-02-22T00:50:52.684" v="562" actId="478"/>
          <ac:spMkLst>
            <pc:docMk/>
            <pc:sldMk cId="2221444732" sldId="398"/>
            <ac:spMk id="5" creationId="{611DF04C-30E9-4074-A0E4-43BE6C55BD3F}"/>
          </ac:spMkLst>
        </pc:spChg>
        <pc:spChg chg="add mod">
          <ac:chgData name="肖 震" userId="c2b0a42134352030" providerId="LiveId" clId="{060535A5-92B5-4DF9-9C7F-A8C323EC7D64}" dt="2020-02-22T00:55:04.451" v="671" actId="14100"/>
          <ac:spMkLst>
            <pc:docMk/>
            <pc:sldMk cId="2221444732" sldId="398"/>
            <ac:spMk id="6" creationId="{C47DBD34-AE76-4AE5-A791-3262C9392997}"/>
          </ac:spMkLst>
        </pc:spChg>
      </pc:sldChg>
      <pc:sldChg chg="addSp modSp add">
        <pc:chgData name="肖 震" userId="c2b0a42134352030" providerId="LiveId" clId="{060535A5-92B5-4DF9-9C7F-A8C323EC7D64}" dt="2020-02-22T01:19:37.083" v="1204" actId="255"/>
        <pc:sldMkLst>
          <pc:docMk/>
          <pc:sldMk cId="2390096468" sldId="399"/>
        </pc:sldMkLst>
        <pc:spChg chg="mod">
          <ac:chgData name="肖 震" userId="c2b0a42134352030" providerId="LiveId" clId="{060535A5-92B5-4DF9-9C7F-A8C323EC7D64}" dt="2020-02-22T01:05:46.292" v="738" actId="27636"/>
          <ac:spMkLst>
            <pc:docMk/>
            <pc:sldMk cId="2390096468" sldId="399"/>
            <ac:spMk id="2" creationId="{453BF598-3911-4471-92EE-4310701084A1}"/>
          </ac:spMkLst>
        </pc:spChg>
        <pc:spChg chg="mod">
          <ac:chgData name="肖 震" userId="c2b0a42134352030" providerId="LiveId" clId="{060535A5-92B5-4DF9-9C7F-A8C323EC7D64}" dt="2020-02-22T01:18:54.760" v="1196" actId="20577"/>
          <ac:spMkLst>
            <pc:docMk/>
            <pc:sldMk cId="2390096468" sldId="399"/>
            <ac:spMk id="4" creationId="{351780D7-60F2-43D5-957E-0671FC2FEA1C}"/>
          </ac:spMkLst>
        </pc:spChg>
        <pc:spChg chg="add mod">
          <ac:chgData name="肖 震" userId="c2b0a42134352030" providerId="LiveId" clId="{060535A5-92B5-4DF9-9C7F-A8C323EC7D64}" dt="2020-02-22T01:19:37.083" v="1204" actId="255"/>
          <ac:spMkLst>
            <pc:docMk/>
            <pc:sldMk cId="2390096468" sldId="399"/>
            <ac:spMk id="5" creationId="{15B343D7-4500-4095-9508-F3200882ACD1}"/>
          </ac:spMkLst>
        </pc:spChg>
        <pc:spChg chg="add mod">
          <ac:chgData name="肖 震" userId="c2b0a42134352030" providerId="LiveId" clId="{060535A5-92B5-4DF9-9C7F-A8C323EC7D64}" dt="2020-02-22T01:19:25.962" v="1203" actId="14100"/>
          <ac:spMkLst>
            <pc:docMk/>
            <pc:sldMk cId="2390096468" sldId="399"/>
            <ac:spMk id="6" creationId="{44FF3B41-0771-4711-BFA8-D15787040F23}"/>
          </ac:spMkLst>
        </pc:spChg>
      </pc:sldChg>
      <pc:sldChg chg="addSp delSp modSp add">
        <pc:chgData name="肖 震" userId="c2b0a42134352030" providerId="LiveId" clId="{060535A5-92B5-4DF9-9C7F-A8C323EC7D64}" dt="2020-02-22T01:22:18.499" v="1423" actId="20577"/>
        <pc:sldMkLst>
          <pc:docMk/>
          <pc:sldMk cId="3215858812" sldId="400"/>
        </pc:sldMkLst>
        <pc:spChg chg="mod">
          <ac:chgData name="肖 震" userId="c2b0a42134352030" providerId="LiveId" clId="{060535A5-92B5-4DF9-9C7F-A8C323EC7D64}" dt="2020-02-22T01:18:28.301" v="1190" actId="27636"/>
          <ac:spMkLst>
            <pc:docMk/>
            <pc:sldMk cId="3215858812" sldId="400"/>
            <ac:spMk id="2" creationId="{F000764E-89DC-4FC3-85DE-5897705798A5}"/>
          </ac:spMkLst>
        </pc:spChg>
        <pc:spChg chg="del">
          <ac:chgData name="肖 震" userId="c2b0a42134352030" providerId="LiveId" clId="{060535A5-92B5-4DF9-9C7F-A8C323EC7D64}" dt="2020-02-22T01:18:36.204" v="1191"/>
          <ac:spMkLst>
            <pc:docMk/>
            <pc:sldMk cId="3215858812" sldId="400"/>
            <ac:spMk id="4" creationId="{E24E8156-2CF0-4D8D-8A3E-974859ABED19}"/>
          </ac:spMkLst>
        </pc:spChg>
        <pc:spChg chg="add mod">
          <ac:chgData name="肖 震" userId="c2b0a42134352030" providerId="LiveId" clId="{060535A5-92B5-4DF9-9C7F-A8C323EC7D64}" dt="2020-02-22T01:22:18.499" v="1423" actId="20577"/>
          <ac:spMkLst>
            <pc:docMk/>
            <pc:sldMk cId="3215858812" sldId="400"/>
            <ac:spMk id="5" creationId="{FF436129-9834-4A98-B538-7A8170932DF5}"/>
          </ac:spMkLst>
        </pc:spChg>
      </pc:sldChg>
      <pc:sldChg chg="modSp add">
        <pc:chgData name="肖 震" userId="c2b0a42134352030" providerId="LiveId" clId="{060535A5-92B5-4DF9-9C7F-A8C323EC7D64}" dt="2020-02-22T01:25:43.081" v="1693" actId="20577"/>
        <pc:sldMkLst>
          <pc:docMk/>
          <pc:sldMk cId="3770203897" sldId="401"/>
        </pc:sldMkLst>
        <pc:spChg chg="mod">
          <ac:chgData name="肖 震" userId="c2b0a42134352030" providerId="LiveId" clId="{060535A5-92B5-4DF9-9C7F-A8C323EC7D64}" dt="2020-02-22T01:22:33.090" v="1426" actId="27636"/>
          <ac:spMkLst>
            <pc:docMk/>
            <pc:sldMk cId="3770203897" sldId="401"/>
            <ac:spMk id="2" creationId="{414340E2-2B74-4F93-A7B2-62185A39BCA6}"/>
          </ac:spMkLst>
        </pc:spChg>
        <pc:spChg chg="mod">
          <ac:chgData name="肖 震" userId="c2b0a42134352030" providerId="LiveId" clId="{060535A5-92B5-4DF9-9C7F-A8C323EC7D64}" dt="2020-02-22T01:25:43.081" v="1693" actId="20577"/>
          <ac:spMkLst>
            <pc:docMk/>
            <pc:sldMk cId="3770203897" sldId="401"/>
            <ac:spMk id="4" creationId="{E2293C0C-8008-4ED2-86C1-12B103E49FD6}"/>
          </ac:spMkLst>
        </pc:spChg>
      </pc:sldChg>
      <pc:sldChg chg="addSp modSp add">
        <pc:chgData name="肖 震" userId="c2b0a42134352030" providerId="LiveId" clId="{060535A5-92B5-4DF9-9C7F-A8C323EC7D64}" dt="2020-02-22T01:48:54.213" v="2417" actId="1076"/>
        <pc:sldMkLst>
          <pc:docMk/>
          <pc:sldMk cId="441311925" sldId="402"/>
        </pc:sldMkLst>
        <pc:spChg chg="mod">
          <ac:chgData name="肖 震" userId="c2b0a42134352030" providerId="LiveId" clId="{060535A5-92B5-4DF9-9C7F-A8C323EC7D64}" dt="2020-02-22T01:26:51.055" v="1714" actId="20577"/>
          <ac:spMkLst>
            <pc:docMk/>
            <pc:sldMk cId="441311925" sldId="402"/>
            <ac:spMk id="2" creationId="{F3BF13D5-F951-4917-A08F-2F1787340DF4}"/>
          </ac:spMkLst>
        </pc:spChg>
        <pc:spChg chg="mod">
          <ac:chgData name="肖 震" userId="c2b0a42134352030" providerId="LiveId" clId="{060535A5-92B5-4DF9-9C7F-A8C323EC7D64}" dt="2020-02-22T01:47:45.164" v="2372" actId="20577"/>
          <ac:spMkLst>
            <pc:docMk/>
            <pc:sldMk cId="441311925" sldId="402"/>
            <ac:spMk id="4" creationId="{0E00B912-2733-497D-8A99-BB5EF97A2DB3}"/>
          </ac:spMkLst>
        </pc:spChg>
        <pc:spChg chg="add mod">
          <ac:chgData name="肖 震" userId="c2b0a42134352030" providerId="LiveId" clId="{060535A5-92B5-4DF9-9C7F-A8C323EC7D64}" dt="2020-02-22T01:47:14.146" v="2354" actId="14100"/>
          <ac:spMkLst>
            <pc:docMk/>
            <pc:sldMk cId="441311925" sldId="402"/>
            <ac:spMk id="5" creationId="{5E3692CC-485A-4969-9981-D88C5299C034}"/>
          </ac:spMkLst>
        </pc:spChg>
        <pc:spChg chg="add mod">
          <ac:chgData name="肖 震" userId="c2b0a42134352030" providerId="LiveId" clId="{060535A5-92B5-4DF9-9C7F-A8C323EC7D64}" dt="2020-02-22T01:48:54.213" v="2417" actId="1076"/>
          <ac:spMkLst>
            <pc:docMk/>
            <pc:sldMk cId="441311925" sldId="402"/>
            <ac:spMk id="6" creationId="{0F8C7EA8-39B5-49C0-B6F6-EC31C171C483}"/>
          </ac:spMkLst>
        </pc:spChg>
        <pc:spChg chg="add mod">
          <ac:chgData name="肖 震" userId="c2b0a42134352030" providerId="LiveId" clId="{060535A5-92B5-4DF9-9C7F-A8C323EC7D64}" dt="2020-02-22T01:48:18.350" v="2387" actId="14100"/>
          <ac:spMkLst>
            <pc:docMk/>
            <pc:sldMk cId="441311925" sldId="402"/>
            <ac:spMk id="7" creationId="{EBF578E3-99B6-4E4A-9C5D-2A82255BC437}"/>
          </ac:spMkLst>
        </pc:spChg>
        <pc:spChg chg="add mod">
          <ac:chgData name="肖 震" userId="c2b0a42134352030" providerId="LiveId" clId="{060535A5-92B5-4DF9-9C7F-A8C323EC7D64}" dt="2020-02-22T01:47:22.464" v="2356" actId="14100"/>
          <ac:spMkLst>
            <pc:docMk/>
            <pc:sldMk cId="441311925" sldId="402"/>
            <ac:spMk id="8" creationId="{29A5DFC8-43AF-4673-BF0F-A99E7EB7EB30}"/>
          </ac:spMkLst>
        </pc:spChg>
        <pc:spChg chg="add mod">
          <ac:chgData name="肖 震" userId="c2b0a42134352030" providerId="LiveId" clId="{060535A5-92B5-4DF9-9C7F-A8C323EC7D64}" dt="2020-02-22T01:46:23.786" v="2312" actId="1076"/>
          <ac:spMkLst>
            <pc:docMk/>
            <pc:sldMk cId="441311925" sldId="402"/>
            <ac:spMk id="9" creationId="{B2EE472B-8544-46A8-8D08-ECE8BF0E5D6C}"/>
          </ac:spMkLst>
        </pc:spChg>
        <pc:spChg chg="add mod">
          <ac:chgData name="肖 震" userId="c2b0a42134352030" providerId="LiveId" clId="{060535A5-92B5-4DF9-9C7F-A8C323EC7D64}" dt="2020-02-22T01:48:25.148" v="2389" actId="1076"/>
          <ac:spMkLst>
            <pc:docMk/>
            <pc:sldMk cId="441311925" sldId="402"/>
            <ac:spMk id="10" creationId="{6CEE1440-5DEA-4D6A-A8C4-BF8AF2BE84B0}"/>
          </ac:spMkLst>
        </pc:spChg>
        <pc:spChg chg="add mod">
          <ac:chgData name="肖 震" userId="c2b0a42134352030" providerId="LiveId" clId="{060535A5-92B5-4DF9-9C7F-A8C323EC7D64}" dt="2020-02-22T01:48:20.918" v="2388" actId="14100"/>
          <ac:spMkLst>
            <pc:docMk/>
            <pc:sldMk cId="441311925" sldId="402"/>
            <ac:spMk id="11" creationId="{CA73D640-755E-4D95-B0A6-908D0AA19BD3}"/>
          </ac:spMkLst>
        </pc:spChg>
      </pc:sldChg>
      <pc:sldChg chg="add del">
        <pc:chgData name="肖 震" userId="c2b0a42134352030" providerId="LiveId" clId="{060535A5-92B5-4DF9-9C7F-A8C323EC7D64}" dt="2020-02-22T01:52:24.035" v="2579" actId="47"/>
        <pc:sldMkLst>
          <pc:docMk/>
          <pc:sldMk cId="964973336" sldId="403"/>
        </pc:sldMkLst>
      </pc:sldChg>
      <pc:sldChg chg="addSp modSp add">
        <pc:chgData name="肖 震" userId="c2b0a42134352030" providerId="LiveId" clId="{060535A5-92B5-4DF9-9C7F-A8C323EC7D64}" dt="2020-02-22T01:54:15.524" v="2731" actId="14100"/>
        <pc:sldMkLst>
          <pc:docMk/>
          <pc:sldMk cId="1064367609" sldId="404"/>
        </pc:sldMkLst>
        <pc:spChg chg="mod">
          <ac:chgData name="肖 震" userId="c2b0a42134352030" providerId="LiveId" clId="{060535A5-92B5-4DF9-9C7F-A8C323EC7D64}" dt="2020-02-22T01:49:32.365" v="2439" actId="20577"/>
          <ac:spMkLst>
            <pc:docMk/>
            <pc:sldMk cId="1064367609" sldId="404"/>
            <ac:spMk id="2" creationId="{0E5B1231-81CB-48C4-A184-F7A626ED8E09}"/>
          </ac:spMkLst>
        </pc:spChg>
        <pc:spChg chg="mod">
          <ac:chgData name="肖 震" userId="c2b0a42134352030" providerId="LiveId" clId="{060535A5-92B5-4DF9-9C7F-A8C323EC7D64}" dt="2020-02-22T01:53:17.263" v="2632" actId="20577"/>
          <ac:spMkLst>
            <pc:docMk/>
            <pc:sldMk cId="1064367609" sldId="404"/>
            <ac:spMk id="4" creationId="{0C1D0620-6BD6-447E-BEC9-23EECF5D0A23}"/>
          </ac:spMkLst>
        </pc:spChg>
        <pc:spChg chg="add mod">
          <ac:chgData name="肖 震" userId="c2b0a42134352030" providerId="LiveId" clId="{060535A5-92B5-4DF9-9C7F-A8C323EC7D64}" dt="2020-02-22T01:54:15.524" v="2731" actId="14100"/>
          <ac:spMkLst>
            <pc:docMk/>
            <pc:sldMk cId="1064367609" sldId="404"/>
            <ac:spMk id="5" creationId="{4ABD4327-3579-4386-9148-FF677327E6CA}"/>
          </ac:spMkLst>
        </pc:spChg>
      </pc:sldChg>
      <pc:sldChg chg="addSp delSp modSp add">
        <pc:chgData name="肖 震" userId="c2b0a42134352030" providerId="LiveId" clId="{060535A5-92B5-4DF9-9C7F-A8C323EC7D64}" dt="2020-02-22T02:12:18.453" v="3421" actId="14100"/>
        <pc:sldMkLst>
          <pc:docMk/>
          <pc:sldMk cId="2139742347" sldId="405"/>
        </pc:sldMkLst>
        <pc:spChg chg="mod">
          <ac:chgData name="肖 震" userId="c2b0a42134352030" providerId="LiveId" clId="{060535A5-92B5-4DF9-9C7F-A8C323EC7D64}" dt="2020-02-22T01:56:21.811" v="2759" actId="20577"/>
          <ac:spMkLst>
            <pc:docMk/>
            <pc:sldMk cId="2139742347" sldId="405"/>
            <ac:spMk id="2" creationId="{8519CC2B-65E0-49F0-BA07-D6E326AF55DA}"/>
          </ac:spMkLst>
        </pc:spChg>
        <pc:spChg chg="mod">
          <ac:chgData name="肖 震" userId="c2b0a42134352030" providerId="LiveId" clId="{060535A5-92B5-4DF9-9C7F-A8C323EC7D64}" dt="2020-02-22T02:09:05.003" v="3143" actId="20577"/>
          <ac:spMkLst>
            <pc:docMk/>
            <pc:sldMk cId="2139742347" sldId="405"/>
            <ac:spMk id="4" creationId="{065F55D5-99F4-40A9-8084-3162FB0A5E9F}"/>
          </ac:spMkLst>
        </pc:spChg>
        <pc:spChg chg="add mod">
          <ac:chgData name="肖 震" userId="c2b0a42134352030" providerId="LiveId" clId="{060535A5-92B5-4DF9-9C7F-A8C323EC7D64}" dt="2020-02-22T02:12:03.381" v="3418" actId="1076"/>
          <ac:spMkLst>
            <pc:docMk/>
            <pc:sldMk cId="2139742347" sldId="405"/>
            <ac:spMk id="5" creationId="{95A3FD19-732C-4763-8072-CAD6ED04DFEF}"/>
          </ac:spMkLst>
        </pc:spChg>
        <pc:spChg chg="add mod">
          <ac:chgData name="肖 震" userId="c2b0a42134352030" providerId="LiveId" clId="{060535A5-92B5-4DF9-9C7F-A8C323EC7D64}" dt="2020-02-22T02:12:18.453" v="3421" actId="14100"/>
          <ac:spMkLst>
            <pc:docMk/>
            <pc:sldMk cId="2139742347" sldId="405"/>
            <ac:spMk id="6" creationId="{D4BB35D5-F955-4E63-8B79-9A683706C725}"/>
          </ac:spMkLst>
        </pc:spChg>
        <pc:spChg chg="add del">
          <ac:chgData name="肖 震" userId="c2b0a42134352030" providerId="LiveId" clId="{060535A5-92B5-4DF9-9C7F-A8C323EC7D64}" dt="2020-02-22T02:10:58.177" v="3342"/>
          <ac:spMkLst>
            <pc:docMk/>
            <pc:sldMk cId="2139742347" sldId="405"/>
            <ac:spMk id="7" creationId="{0155241F-D469-46D0-826B-D9042B81D4CC}"/>
          </ac:spMkLst>
        </pc:spChg>
        <pc:spChg chg="add mod">
          <ac:chgData name="肖 震" userId="c2b0a42134352030" providerId="LiveId" clId="{060535A5-92B5-4DF9-9C7F-A8C323EC7D64}" dt="2020-02-22T02:12:09.462" v="3419" actId="1076"/>
          <ac:spMkLst>
            <pc:docMk/>
            <pc:sldMk cId="2139742347" sldId="405"/>
            <ac:spMk id="8" creationId="{98BCDE99-5A0C-4ACE-BEB8-1CEA137A85EC}"/>
          </ac:spMkLst>
        </pc:spChg>
        <pc:spChg chg="add mod">
          <ac:chgData name="肖 震" userId="c2b0a42134352030" providerId="LiveId" clId="{060535A5-92B5-4DF9-9C7F-A8C323EC7D64}" dt="2020-02-22T02:12:15.655" v="3420" actId="14100"/>
          <ac:spMkLst>
            <pc:docMk/>
            <pc:sldMk cId="2139742347" sldId="405"/>
            <ac:spMk id="9" creationId="{DE7B3FB0-4F89-42BB-ADBA-C63D94318C8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A7C6827-8661-46D2-B791-E99DD7A0A8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917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6118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69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850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1860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8D4B04-E215-4280-99CF-F6A833337C31}" type="slidenum">
              <a:rPr lang="zh-TW" altLang="en-US" smtClean="0">
                <a:latin typeface="Arial" charset="0"/>
              </a:rPr>
              <a:pPr/>
              <a:t>13</a:t>
            </a:fld>
            <a:endParaRPr lang="en-US" altLang="zh-TW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57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911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3718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5980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428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6103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136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226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501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7757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967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7626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0746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1145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FA303C-BEFE-4381-93E4-689DB67F4AD1}" type="slidenum">
              <a:rPr lang="zh-TW" altLang="en-US" smtClean="0">
                <a:latin typeface="Arial" charset="0"/>
              </a:rPr>
              <a:pPr/>
              <a:t>26</a:t>
            </a:fld>
            <a:endParaRPr lang="en-US" altLang="zh-TW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19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5280392-8B9B-49EA-9032-65F279F3CA25}" type="slidenum">
              <a:rPr lang="zh-TW" altLang="en-US" smtClean="0">
                <a:latin typeface="Arial" charset="0"/>
              </a:rPr>
              <a:pPr/>
              <a:t>27</a:t>
            </a:fld>
            <a:endParaRPr lang="en-US" altLang="zh-TW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6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580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12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130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1099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2206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274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923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5314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3079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1140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992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693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189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71996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4676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1282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33686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799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1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6B0D33E-866E-42F8-9A29-3224C5741917}" type="slidenum">
              <a:rPr lang="zh-TW" altLang="en-US" smtClean="0">
                <a:latin typeface="Arial" charset="0"/>
              </a:rPr>
              <a:pPr/>
              <a:t>5</a:t>
            </a:fld>
            <a:endParaRPr lang="en-US" altLang="zh-TW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61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491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601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C6827-8661-46D2-B791-E99DD7A0A879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036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116200-051C-4FD5-B8D4-3982CC7D3C4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0A188-5C10-433E-94B4-7765515EBF5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FC7BF-37EA-4E1A-8A76-5C588115713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 vert="horz"/>
          <a:lstStyle/>
          <a:p>
            <a:pPr lvl="0" eaLnBrk="1" latinLnBrk="0" hangingPunct="1"/>
            <a:r>
              <a:rPr lang="en-US" altLang="zh-HK" dirty="0"/>
              <a:t>Click to edit Master text styles</a:t>
            </a:r>
          </a:p>
          <a:p>
            <a:pPr lvl="1" eaLnBrk="1" latinLnBrk="0" hangingPunct="1"/>
            <a:r>
              <a:rPr lang="en-US" altLang="zh-HK" dirty="0"/>
              <a:t>Second level</a:t>
            </a:r>
          </a:p>
          <a:p>
            <a:pPr lvl="2" eaLnBrk="1" latinLnBrk="0" hangingPunct="1"/>
            <a:r>
              <a:rPr lang="en-US" altLang="zh-HK" dirty="0"/>
              <a:t>Third level</a:t>
            </a:r>
          </a:p>
          <a:p>
            <a:pPr lvl="3" eaLnBrk="1" latinLnBrk="0" hangingPunct="1"/>
            <a:r>
              <a:rPr lang="en-US" altLang="zh-HK" dirty="0"/>
              <a:t>Fourth level</a:t>
            </a:r>
          </a:p>
          <a:p>
            <a:pPr lvl="4" eaLnBrk="1" latinLnBrk="0" hangingPunct="1"/>
            <a:r>
              <a:rPr lang="en-US" altLang="zh-HK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555AF1A-A945-4344-9AB9-F8944042786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3B63F-70CC-4D49-AE98-80CA218E8E6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6316A-3AC5-4D44-9FD3-BED59950BBA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D4DF1-BA51-46EC-A567-D6624D51A9D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19426-4974-4D48-9FDA-F85FACDE42A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60579-45C9-4862-90A9-8622A598E6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A0BF474-FDCF-482C-AEA3-99335BD6646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2C087288-E549-4481-9189-EFE760EEEAE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200" i="1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</a:t>
            </a:r>
            <a:r>
              <a:rPr lang="en-US" altLang="zh-TW" sz="2200" i="1"/>
              <a:t>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42718" y="3286780"/>
            <a:ext cx="2120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LT7: Function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68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Calling a function (II)</a:t>
            </a:r>
            <a:endParaRPr lang="en-GB" dirty="0"/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DB04D13-6748-454B-8F98-89E5BCD16C1B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696200" cy="1508125"/>
          </a:xfrm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x=4;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printHello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(x);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printHello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(x+2);</a:t>
            </a:r>
            <a:endParaRPr lang="en-GB" sz="2600" dirty="0">
              <a:latin typeface="Courier New" pitchFamily="49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914400" y="3429000"/>
            <a:ext cx="7696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000" dirty="0">
                <a:latin typeface="+mn-lt"/>
                <a:ea typeface="新細明體" charset="-120"/>
              </a:rPr>
              <a:t>Print "hello" 4 times and then 6 times.</a:t>
            </a:r>
          </a:p>
          <a:p>
            <a:r>
              <a:rPr lang="en-US" altLang="zh-TW" sz="2000" dirty="0">
                <a:latin typeface="+mn-lt"/>
                <a:ea typeface="新細明體" charset="-120"/>
              </a:rPr>
              <a:t>We don't need the parameter type when calling a function. </a:t>
            </a:r>
          </a:p>
          <a:p>
            <a:endParaRPr lang="en-US" altLang="zh-TW" sz="2000" dirty="0">
              <a:solidFill>
                <a:srgbClr val="FF0000"/>
              </a:solidFill>
              <a:latin typeface="Comic Sans MS" pitchFamily="66" charset="0"/>
              <a:ea typeface="新細明體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Comic Sans MS" pitchFamily="66" charset="0"/>
                <a:ea typeface="新細明體" charset="-120"/>
              </a:rPr>
              <a:t>Syntax error: </a:t>
            </a:r>
          </a:p>
          <a:p>
            <a:r>
              <a:rPr kumimoji="1" lang="en-US" altLang="zh-TW" sz="20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printHello</a:t>
            </a:r>
            <a:r>
              <a:rPr kumimoji="1"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(</a:t>
            </a:r>
            <a:r>
              <a:rPr kumimoji="1" lang="en-US" altLang="zh-TW" sz="20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x);</a:t>
            </a:r>
          </a:p>
          <a:p>
            <a:endParaRPr kumimoji="1" lang="en-US" altLang="zh-TW" sz="2000" dirty="0">
              <a:latin typeface="Courier New" pitchFamily="49" charset="0"/>
              <a:ea typeface="新細明體" charset="-120"/>
            </a:endParaRPr>
          </a:p>
          <a:p>
            <a:r>
              <a:rPr lang="en-US" altLang="zh-TW" sz="2000" dirty="0">
                <a:latin typeface="+mn-lt"/>
                <a:ea typeface="新細明體" charset="-120"/>
              </a:rPr>
              <a:t>Advantage of using a function: we don't need to write two loops, one to print "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Hello"</a:t>
            </a:r>
            <a:r>
              <a:rPr lang="en-US" altLang="zh-TW" sz="2000" dirty="0">
                <a:latin typeface="Comic Sans MS" pitchFamily="66" charset="0"/>
                <a:ea typeface="新細明體" charset="-12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4</a:t>
            </a:r>
            <a:r>
              <a:rPr lang="en-US" altLang="zh-TW" sz="2000" dirty="0">
                <a:latin typeface="Comic Sans MS" pitchFamily="66" charset="0"/>
                <a:ea typeface="新細明體" charset="-120"/>
              </a:rPr>
              <a:t> </a:t>
            </a:r>
            <a:r>
              <a:rPr lang="en-US" altLang="zh-TW" sz="2000" dirty="0">
                <a:latin typeface="+mn-lt"/>
                <a:ea typeface="新細明體" charset="-120"/>
              </a:rPr>
              <a:t>times and the other to print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"Hello" 6</a:t>
            </a:r>
            <a:r>
              <a:rPr lang="en-US" altLang="zh-TW" sz="2000" dirty="0">
                <a:latin typeface="Comic Sans MS" pitchFamily="66" charset="0"/>
                <a:ea typeface="新細明體" charset="-120"/>
              </a:rPr>
              <a:t> </a:t>
            </a:r>
            <a:r>
              <a:rPr lang="en-US" altLang="zh-TW" sz="2000" dirty="0">
                <a:latin typeface="+mn-lt"/>
                <a:ea typeface="新細明體" charset="-120"/>
              </a:rPr>
              <a:t>times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27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ea typeface="新細明體" charset="-120"/>
              </a:rPr>
              <a:t>Flow of control</a:t>
            </a:r>
            <a:endParaRPr lang="en-GB" sz="3600" dirty="0"/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C8B31A7-7873-4711-AFED-D4F75D85B3B9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48200" y="1828800"/>
            <a:ext cx="4038600" cy="18161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void 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printHello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 (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700" b="1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		for (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&lt;</a:t>
            </a:r>
            <a:r>
              <a:rPr lang="en-US" altLang="zh-TW" sz="1700" b="1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		    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 &lt;&lt; "Hello\n";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}</a:t>
            </a:r>
            <a:endParaRPr lang="en-GB" sz="1700" dirty="0">
              <a:latin typeface="Courier New" pitchFamily="49" charset="0"/>
            </a:endParaRPr>
          </a:p>
          <a:p>
            <a:pPr eaLnBrk="1" hangingPunct="1"/>
            <a:endParaRPr lang="en-GB" sz="1700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967811" y="1828800"/>
            <a:ext cx="3429000" cy="18161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 x=4;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printHello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(x);	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 &lt;&lt; "bye";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}</a:t>
            </a:r>
            <a:endParaRPr lang="en-GB" sz="1700" dirty="0">
              <a:latin typeface="Courier New" pitchFamily="49" charset="0"/>
            </a:endParaRPr>
          </a:p>
          <a:p>
            <a:pPr eaLnBrk="1" hangingPunct="1"/>
            <a:endParaRPr lang="en-GB" sz="1700" dirty="0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V="1">
            <a:off x="3733800" y="20574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4800600" y="2133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H="1" flipV="1">
            <a:off x="3810000" y="2819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0489" name="Freeform 8"/>
          <p:cNvSpPr>
            <a:spLocks/>
          </p:cNvSpPr>
          <p:nvPr/>
        </p:nvSpPr>
        <p:spPr bwMode="auto">
          <a:xfrm>
            <a:off x="2514600" y="1219200"/>
            <a:ext cx="5105400" cy="1371600"/>
          </a:xfrm>
          <a:custGeom>
            <a:avLst/>
            <a:gdLst>
              <a:gd name="T0" fmla="*/ 0 w 2976"/>
              <a:gd name="T1" fmla="*/ 2147483647 h 760"/>
              <a:gd name="T2" fmla="*/ 2147483647 w 2976"/>
              <a:gd name="T3" fmla="*/ 442961829 h 760"/>
              <a:gd name="T4" fmla="*/ 2147483647 w 2976"/>
              <a:gd name="T5" fmla="*/ 130282148 h 760"/>
              <a:gd name="T6" fmla="*/ 2147483647 w 2976"/>
              <a:gd name="T7" fmla="*/ 1224660131 h 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76" h="760">
                <a:moveTo>
                  <a:pt x="0" y="760"/>
                </a:moveTo>
                <a:cubicBezTo>
                  <a:pt x="184" y="508"/>
                  <a:pt x="368" y="256"/>
                  <a:pt x="768" y="136"/>
                </a:cubicBezTo>
                <a:cubicBezTo>
                  <a:pt x="1168" y="16"/>
                  <a:pt x="2032" y="0"/>
                  <a:pt x="2400" y="40"/>
                </a:cubicBezTo>
                <a:cubicBezTo>
                  <a:pt x="2768" y="80"/>
                  <a:pt x="2872" y="228"/>
                  <a:pt x="2976" y="37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985615" y="3962400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+mn-lt"/>
                <a:ea typeface="新細明體" charset="-120"/>
              </a:rPr>
              <a:t>The program first start execution in 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latin typeface="+mn-lt"/>
                <a:ea typeface="新細明體" charset="-120"/>
              </a:rPr>
              <a:t>printHello</a:t>
            </a:r>
            <a:r>
              <a:rPr lang="en-US" altLang="zh-TW" sz="2000" dirty="0">
                <a:latin typeface="+mn-lt"/>
                <a:ea typeface="新細明體" charset="-120"/>
              </a:rPr>
              <a:t>(x)is called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+mn-lt"/>
                <a:ea typeface="新細明體" charset="-120"/>
              </a:rPr>
              <a:t>The value of x is copied to the variable n. As a result, n gets a value of 4.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+mn-lt"/>
                <a:ea typeface="新細明體" charset="-120"/>
              </a:rPr>
              <a:t>The loop body is executed.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+mn-lt"/>
                <a:ea typeface="新細明體" charset="-120"/>
              </a:rPr>
              <a:t>After executing all the statements within </a:t>
            </a:r>
            <a:r>
              <a:rPr lang="en-US" altLang="zh-TW" sz="2000" dirty="0" err="1">
                <a:latin typeface="+mn-lt"/>
                <a:ea typeface="新細明體" charset="-120"/>
              </a:rPr>
              <a:t>printHello</a:t>
            </a:r>
            <a:r>
              <a:rPr lang="en-US" altLang="zh-TW" sz="2000" dirty="0">
                <a:latin typeface="+mn-lt"/>
                <a:ea typeface="新細明體" charset="-120"/>
              </a:rPr>
              <a:t>(), control go back to main() and "bye" is printed</a:t>
            </a:r>
            <a:endParaRPr lang="en-GB" sz="20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Function with no input</a:t>
            </a:r>
            <a:endParaRPr lang="en-GB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3F45FA5-8D92-4E85-B73A-D448BCC47BC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18684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void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printHello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&lt;&lt; "hello";</a:t>
            </a: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GB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Parameters Passing: Call-by-Value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DB74985-647E-4DAC-ADC8-1E5DDCE9A9B3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620000" cy="24384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TW" sz="2200" dirty="0">
                <a:ea typeface="新細明體" charset="-120"/>
              </a:rPr>
              <a:t>When a function is invoked, the arguments within the parentheses are passed using a </a:t>
            </a:r>
            <a:r>
              <a:rPr lang="en-US" altLang="zh-TW" sz="2200" i="1" dirty="0">
                <a:solidFill>
                  <a:srgbClr val="FF0000"/>
                </a:solidFill>
                <a:ea typeface="新細明體" charset="-120"/>
              </a:rPr>
              <a:t>call-by-value </a:t>
            </a:r>
            <a:endParaRPr lang="en-US" altLang="zh-TW" sz="2200" dirty="0">
              <a:solidFill>
                <a:srgbClr val="FF0000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TW" sz="2200" dirty="0">
                <a:ea typeface="新細明體" charset="-120"/>
              </a:rPr>
              <a:t>Each argument is evaluated, and its value is used locally in place of the corresponding formal parameter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zh-TW" sz="2200" dirty="0">
              <a:ea typeface="新細明體" charset="-12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4148138"/>
            <a:ext cx="1676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736725" y="44338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charset="-120"/>
              </a:rPr>
              <a:t>int y=32</a:t>
            </a:r>
            <a:endParaRPr lang="en-GB">
              <a:latin typeface="Courier New" pitchFamily="49" charset="0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2971800" y="4681538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5241925" y="4891088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charset="-120"/>
              </a:rPr>
              <a:t>y=100</a:t>
            </a:r>
            <a:endParaRPr lang="en-GB">
              <a:latin typeface="Courier New" pitchFamily="49" charset="0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2819400" y="5138738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1447800" y="5291138"/>
            <a:ext cx="132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mic Sans MS" pitchFamily="66" charset="0"/>
                <a:ea typeface="新細明體" charset="-120"/>
              </a:rPr>
              <a:t>What is y?</a:t>
            </a:r>
          </a:p>
          <a:p>
            <a:r>
              <a:rPr lang="en-US" altLang="zh-TW">
                <a:latin typeface="Comic Sans MS" pitchFamily="66" charset="0"/>
                <a:ea typeface="新細明體" charset="-120"/>
              </a:rPr>
              <a:t>Ans: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32</a:t>
            </a:r>
            <a:endParaRPr lang="en-GB">
              <a:latin typeface="Courier New" pitchFamily="49" charset="0"/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5089525" y="3733800"/>
            <a:ext cx="170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>
                <a:latin typeface="Comic Sans MS" pitchFamily="66" charset="0"/>
                <a:ea typeface="新細明體" charset="-120"/>
              </a:rPr>
              <a:t>Function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f(y)</a:t>
            </a:r>
            <a:endParaRPr lang="en-GB" dirty="0">
              <a:latin typeface="Courier New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76400" y="3733800"/>
            <a:ext cx="1629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>
                <a:latin typeface="Comic Sans MS" pitchFamily="66" charset="0"/>
                <a:ea typeface="新細明體" charset="-120"/>
              </a:rPr>
              <a:t>main function</a:t>
            </a:r>
            <a:endParaRPr lang="en-GB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3B63F-70CC-4D49-AE98-80CA218E8E61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590800"/>
            <a:ext cx="7086600" cy="3429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600" dirty="0">
                <a:solidFill>
                  <a:srgbClr val="FF0000"/>
                </a:solidFill>
              </a:rPr>
              <a:t>Local</a:t>
            </a:r>
            <a:r>
              <a:rPr lang="en-US" sz="4600" dirty="0"/>
              <a:t>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111089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Parameters Passing: Call-by-Value</a:t>
            </a:r>
            <a:endParaRPr lang="en-GB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0711BD7-5C5E-4099-A2A0-696E86D1083C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27432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void f (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x){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x=4; //we modify the value x to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//Do we modify y at the same time? 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y=4; //syntax error: y is local to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y=3;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f(y);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5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500" dirty="0">
                <a:latin typeface="Courier New" pitchFamily="49" charset="0"/>
                <a:ea typeface="新細明體" charset="-120"/>
              </a:rPr>
              <a:t> &lt;&lt; y; //print 3, y remains unchanged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>
                <a:latin typeface="Courier New" pitchFamily="49" charset="0"/>
                <a:ea typeface="新細明體" charset="-120"/>
              </a:rPr>
              <a:t>}</a:t>
            </a:r>
            <a:endParaRPr lang="en-GB" sz="1500" dirty="0">
              <a:latin typeface="Courier New" pitchFamily="49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914400" y="4648200"/>
            <a:ext cx="762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000" dirty="0">
                <a:latin typeface="+mn-lt"/>
                <a:ea typeface="新細明體" charset="-120"/>
              </a:rPr>
              <a:t>The variable x and y are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ea typeface="新細明體" charset="-120"/>
              </a:rPr>
              <a:t>local</a:t>
            </a:r>
            <a:r>
              <a:rPr lang="en-US" altLang="zh-TW" sz="2000" dirty="0">
                <a:latin typeface="+mn-lt"/>
                <a:ea typeface="新細明體" charset="-120"/>
              </a:rPr>
              <a:t> variables.</a:t>
            </a:r>
          </a:p>
          <a:p>
            <a:r>
              <a:rPr lang="en-US" altLang="zh-TW" sz="2000" dirty="0">
                <a:latin typeface="+mn-lt"/>
                <a:ea typeface="新細明體" charset="-120"/>
              </a:rPr>
              <a:t>y is local to main (), so we cannot use y in f().</a:t>
            </a:r>
          </a:p>
          <a:p>
            <a:r>
              <a:rPr lang="en-US" altLang="zh-TW" sz="2000" dirty="0">
                <a:latin typeface="+mn-lt"/>
                <a:ea typeface="新細明體" charset="-120"/>
              </a:rPr>
              <a:t>x and y are two independent variables. When x is modified, y will not be affected.</a:t>
            </a:r>
            <a:endParaRPr lang="en-GB" sz="20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599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What if we change x to y in f()?</a:t>
            </a:r>
            <a:endParaRPr lang="en-GB" sz="3400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EED803-E076-4D5F-B70B-462DBE4E33FA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28194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f (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y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y=4; //modify y in f(), not the one in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y=3;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f(y);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&lt;&lt; y; //print 3, y remains unchanged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  <a:endParaRPr lang="en-GB" sz="1900" dirty="0">
              <a:latin typeface="Courier New" pitchFamily="49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914400" y="4724400"/>
            <a:ext cx="746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000" dirty="0">
                <a:latin typeface="+mn-lt"/>
                <a:ea typeface="新細明體" charset="-120"/>
              </a:rPr>
              <a:t>In this program, there are two variables called y.</a:t>
            </a:r>
          </a:p>
          <a:p>
            <a:r>
              <a:rPr lang="en-US" altLang="zh-TW" sz="2000" dirty="0">
                <a:latin typeface="+mn-lt"/>
                <a:ea typeface="新細明體" charset="-120"/>
              </a:rPr>
              <a:t>One is defined in f() and one is defined in main().</a:t>
            </a:r>
          </a:p>
          <a:p>
            <a:r>
              <a:rPr lang="en-US" altLang="zh-TW" sz="2000" dirty="0">
                <a:latin typeface="+mn-lt"/>
                <a:ea typeface="新細明體" charset="-120"/>
              </a:rPr>
              <a:t>In f(), y in f() is modified. </a:t>
            </a:r>
          </a:p>
          <a:p>
            <a:r>
              <a:rPr lang="en-US" altLang="zh-TW" sz="2000" dirty="0">
                <a:latin typeface="+mn-lt"/>
                <a:ea typeface="新細明體" charset="-120"/>
              </a:rPr>
              <a:t>However, y in main() is not affected.</a:t>
            </a:r>
            <a:endParaRPr lang="en-GB" sz="200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How to modify y in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f()</a:t>
            </a:r>
            <a:r>
              <a:rPr lang="en-US" altLang="zh-TW" dirty="0">
                <a:ea typeface="新細明體" charset="-120"/>
              </a:rPr>
              <a:t>?</a:t>
            </a:r>
            <a:endParaRPr lang="en-GB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7B0C2B6-2F18-48FD-9147-7FDE7C84C71B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35052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f (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x){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	x=4; //we modify the value x to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	//Do we modify y at the same time? 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1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return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y=3;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1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y=f(y);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&lt;&lt; y; //print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}</a:t>
            </a:r>
            <a:endParaRPr lang="en-GB" sz="2100" dirty="0">
              <a:latin typeface="Courier New" pitchFamily="49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914400" y="53340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400" dirty="0">
                <a:latin typeface="+mn-lt"/>
                <a:ea typeface="新細明體" charset="-120"/>
              </a:rPr>
              <a:t>By assigning the return value of f(y) to y</a:t>
            </a:r>
          </a:p>
          <a:p>
            <a:r>
              <a:rPr lang="en-US" altLang="zh-TW" sz="2400" dirty="0">
                <a:latin typeface="+mn-lt"/>
                <a:ea typeface="新細明體" charset="-120"/>
              </a:rPr>
              <a:t>After the function call, y gets a value of 4</a:t>
            </a:r>
            <a:endParaRPr lang="en-GB" sz="2400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Return value</a:t>
            </a:r>
            <a:endParaRPr lang="en-GB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AEC6E45-1033-4E30-B9D2-8B03FE726AF5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953000" y="2166938"/>
            <a:ext cx="1676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447800" y="24384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charset="-120"/>
              </a:rPr>
              <a:t>int y=32</a:t>
            </a:r>
            <a:endParaRPr lang="en-GB">
              <a:latin typeface="Courier New" pitchFamily="49" charset="0"/>
            </a:endParaRPr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2819400" y="2624138"/>
            <a:ext cx="2362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241925" y="2909888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charset="-120"/>
              </a:rPr>
              <a:t>y=100</a:t>
            </a:r>
            <a:endParaRPr lang="en-GB">
              <a:latin typeface="Courier New" pitchFamily="49" charset="0"/>
            </a:endParaRPr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 flipH="1">
            <a:off x="2667000" y="3690938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1295400" y="4759325"/>
            <a:ext cx="5875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mic Sans MS" pitchFamily="66" charset="0"/>
                <a:ea typeface="新細明體" charset="-120"/>
              </a:rPr>
              <a:t>We assign the return value of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f(y)</a:t>
            </a:r>
            <a:r>
              <a:rPr lang="en-US" altLang="zh-TW">
                <a:latin typeface="Comic Sans MS" pitchFamily="66" charset="0"/>
                <a:ea typeface="新細明體" charset="-120"/>
              </a:rPr>
              <a:t> to the variable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y</a:t>
            </a:r>
            <a:r>
              <a:rPr lang="en-US" altLang="zh-TW">
                <a:latin typeface="Comic Sans MS" pitchFamily="66" charset="0"/>
                <a:ea typeface="新細明體" charset="-120"/>
              </a:rPr>
              <a:t>.</a:t>
            </a:r>
          </a:p>
          <a:p>
            <a:r>
              <a:rPr lang="en-US" altLang="zh-TW">
                <a:latin typeface="Comic Sans MS" pitchFamily="66" charset="0"/>
                <a:ea typeface="新細明體" charset="-120"/>
              </a:rPr>
              <a:t>What is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y</a:t>
            </a:r>
            <a:r>
              <a:rPr lang="en-US" altLang="zh-TW">
                <a:latin typeface="Comic Sans MS" pitchFamily="66" charset="0"/>
                <a:ea typeface="新細明體" charset="-120"/>
              </a:rPr>
              <a:t>? Ans: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100</a:t>
            </a:r>
            <a:endParaRPr lang="en-GB">
              <a:latin typeface="Courier New" pitchFamily="49" charset="0"/>
            </a:endParaRP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5089525" y="1752600"/>
            <a:ext cx="170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mic Sans MS" pitchFamily="66" charset="0"/>
                <a:ea typeface="新細明體" charset="-120"/>
              </a:rPr>
              <a:t>Function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f(y)</a:t>
            </a:r>
            <a:endParaRPr lang="en-GB">
              <a:latin typeface="Courier New" pitchFamily="49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5257800" y="3462338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charset="-120"/>
              </a:rPr>
              <a:t>return y;</a:t>
            </a:r>
            <a:endParaRPr lang="en-GB">
              <a:latin typeface="Courier New" pitchFamily="49" charset="0"/>
            </a:endParaRP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3657600" y="414813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charset="-120"/>
              </a:rPr>
              <a:t>100</a:t>
            </a:r>
            <a:endParaRPr lang="en-GB">
              <a:latin typeface="Courier New" pitchFamily="49" charset="0"/>
            </a:endParaRP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1752600" y="408622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charset="-120"/>
              </a:rPr>
              <a:t>y=f(y)</a:t>
            </a:r>
            <a:endParaRPr lang="en-GB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The return statement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283BD83-0C82-473C-B9E6-F330602C51C5}" type="slidenum">
              <a:rPr lang="zh-TW" altLang="en-US" smtClean="0">
                <a:ea typeface="新細明體" charset="-120"/>
              </a:rPr>
              <a:pPr/>
              <a:t>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When a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return</a:t>
            </a:r>
            <a:r>
              <a:rPr lang="en-US" altLang="zh-TW" sz="2000" dirty="0">
                <a:ea typeface="新細明體" charset="-120"/>
              </a:rPr>
              <a:t> is encountered, the value of the (optional) expression after the keyword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return</a:t>
            </a:r>
            <a:r>
              <a:rPr lang="en-US" altLang="zh-TW" sz="2000" dirty="0">
                <a:ea typeface="新細明體" charset="-120"/>
              </a:rPr>
              <a:t> is sent back to the calling function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The returning value of a function will be converted, if necessary, to the type specified in the function definition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Syntax: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</a:rPr>
              <a:t>			return</a:t>
            </a:r>
            <a:r>
              <a:rPr lang="en-US" altLang="zh-TW" sz="1800" dirty="0">
                <a:ea typeface="新細明體" charset="-120"/>
              </a:rPr>
              <a:t> expression;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</a:rPr>
              <a:t>			return</a:t>
            </a:r>
            <a:r>
              <a:rPr lang="en-US" altLang="zh-TW" sz="1800" dirty="0"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zh-TW" sz="1800" dirty="0">
                <a:ea typeface="新細明體" charset="-120"/>
              </a:rPr>
              <a:t>Example:	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</a:rPr>
              <a:t>			return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</a:rPr>
              <a:t>a+b</a:t>
            </a:r>
            <a:r>
              <a:rPr lang="en-US" altLang="zh-TW" sz="1800" dirty="0">
                <a:latin typeface="Courier New" pitchFamily="49" charset="0"/>
                <a:ea typeface="新細明體" charset="-120"/>
              </a:rPr>
              <a:t>*2);</a:t>
            </a:r>
            <a:endParaRPr lang="en-US" altLang="zh-TW" sz="18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What is function?</a:t>
            </a:r>
            <a:endParaRPr lang="en-GB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7230A4-5659-4A91-8E8A-351F697F4CD9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502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A collection of statements that perform a specific task. </a:t>
            </a:r>
            <a:endParaRPr lang="en-US" altLang="zh-TW" sz="18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Functions are used to break a problem down into manageable pieces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>
                <a:ea typeface="新細明體" charset="-120"/>
              </a:rPr>
              <a:t>KISS principle: “Keep it simple, Stupid!”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>
                <a:ea typeface="新細明體" charset="-120"/>
              </a:rPr>
              <a:t>Break the problem down into small functions, each does only one simple task, and does it correctly</a:t>
            </a:r>
          </a:p>
          <a:p>
            <a:pPr marL="320040" lvl="1" indent="0" eaLnBrk="1" hangingPunct="1">
              <a:lnSpc>
                <a:spcPct val="80000"/>
              </a:lnSpc>
              <a:buNone/>
            </a:pPr>
            <a:endParaRPr lang="en-US" altLang="zh-TW" sz="1800" dirty="0"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A function can be invoked multiple times. No need to repeat the same code in multiple parts of the program.</a:t>
            </a:r>
            <a:endParaRPr lang="en-GB" sz="2000" dirty="0"/>
          </a:p>
        </p:txBody>
      </p:sp>
      <p:pic>
        <p:nvPicPr>
          <p:cNvPr id="2" name="Picture 1" descr="kiss-princi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05000"/>
            <a:ext cx="2844800" cy="37978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Examples: Function with return value</a:t>
            </a:r>
          </a:p>
        </p:txBody>
      </p:sp>
      <p:sp>
        <p:nvSpPr>
          <p:cNvPr id="17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EB43F99-C7F6-4543-98FB-87DA1755A5BB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2983709"/>
              </p:ext>
            </p:extLst>
          </p:nvPr>
        </p:nvGraphicFramePr>
        <p:xfrm>
          <a:off x="304800" y="1676400"/>
          <a:ext cx="8686800" cy="478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/>
                        <a:t>Function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Parameter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value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Examples: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13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getX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1" marB="457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nil</a:t>
                      </a:r>
                    </a:p>
                  </a:txBody>
                  <a:tcPr marT="45711" marB="457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1" marB="457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getX</a:t>
                      </a:r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(){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d;</a:t>
                      </a:r>
                    </a:p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cin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&gt;&gt; 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d;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return</a:t>
                      </a:r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d;</a:t>
                      </a:r>
                    </a:p>
                    <a:p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T="45711" marB="457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472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calMax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double f1</a:t>
                      </a:r>
                    </a:p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double f2</a:t>
                      </a:r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 </a:t>
                      </a:r>
                      <a:r>
                        <a:rPr lang="en-US" sz="16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calMax</a:t>
                      </a:r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(double </a:t>
                      </a:r>
                      <a:r>
                        <a:rPr lang="en-US" sz="16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f1,double f2</a:t>
                      </a:r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){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 (f1&gt;f2)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return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f1;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else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f2;</a:t>
                      </a:r>
                    </a:p>
                    <a:p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13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getInput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1" marB="457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n1,</a:t>
                      </a:r>
                    </a:p>
                    <a:p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double n2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1" marB="457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 marT="45711" marB="457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getInput</a:t>
                      </a:r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n1,double n2){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char c;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………………………..</a:t>
                      </a:r>
                    </a:p>
                    <a:p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return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c;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1" marB="457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zh-HK" sz="3600" dirty="0">
                <a:ea typeface="新細明體" charset="-120"/>
              </a:rPr>
              <a:t>Examples: Function w/o return value</a:t>
            </a:r>
          </a:p>
        </p:txBody>
      </p:sp>
      <p:sp>
        <p:nvSpPr>
          <p:cNvPr id="16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F192EDD-FAB6-4D4A-A1BE-398EE6F7078E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7990784"/>
              </p:ext>
            </p:extLst>
          </p:nvPr>
        </p:nvGraphicFramePr>
        <p:xfrm>
          <a:off x="381000" y="1447800"/>
          <a:ext cx="8686800" cy="48021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Function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Parameter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return value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Examples: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printHello</a:t>
                      </a:r>
                      <a:endParaRPr kumimoji="0" lang="en-US" altLang="zh-HK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nil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nil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printHello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cout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&lt;&lt; "Hello\n";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printHellos</a:t>
                      </a:r>
                      <a:endParaRPr kumimoji="0" lang="en-US" altLang="zh-HK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nil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printHello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n){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for (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=0;i&lt;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n;i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cout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&lt;&lt; "Hello\n";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printMax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float n1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float n2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nil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printMax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(float n1,float n2){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cout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&lt;&lt; 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(n1&gt;n2)?n1:n2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)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&lt;&lt;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endl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printFloats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float data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nil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printFloats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n, float data){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………………………….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printFloats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(float </a:t>
                      </a:r>
                      <a:r>
                        <a:rPr kumimoji="0" lang="en-US" altLang="zh-HK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data,int</a:t>
                      </a: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n){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……………………………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AFF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HK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8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Example: findMax</a:t>
            </a:r>
            <a:endParaRPr lang="en-GB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47F2882-F791-418A-97CE-7BAD06A3A613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200" dirty="0">
                <a:ea typeface="新細明體" charset="-120"/>
              </a:rPr>
              <a:t>We can define a function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2200" dirty="0">
                <a:ea typeface="新細明體" charset="-120"/>
              </a:rPr>
              <a:t>, which accepts two integers as input.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200" dirty="0">
                <a:ea typeface="新細明體" charset="-120"/>
              </a:rPr>
              <a:t>The function </a:t>
            </a:r>
            <a:r>
              <a:rPr lang="en-US" altLang="zh-TW" sz="2200" b="1" dirty="0">
                <a:solidFill>
                  <a:srgbClr val="FF3300"/>
                </a:solidFill>
                <a:ea typeface="新細明體" charset="-120"/>
              </a:rPr>
              <a:t>returns</a:t>
            </a:r>
            <a:r>
              <a:rPr lang="en-US" altLang="zh-TW" sz="2200" dirty="0">
                <a:ea typeface="新細明體" charset="-120"/>
              </a:rPr>
              <a:t> the larger value of the two integers.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200" dirty="0">
                <a:ea typeface="新細明體" charset="-120"/>
              </a:rPr>
              <a:t>E.g.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200" dirty="0">
                <a:ea typeface="新細明體" charset="-120"/>
              </a:rPr>
              <a:t>When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x&gt;y</a:t>
            </a:r>
            <a:r>
              <a:rPr lang="en-US" altLang="zh-TW" sz="2200" dirty="0">
                <a:ea typeface="新細明體" charset="-120"/>
              </a:rPr>
              <a:t>, the expression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(x, y)</a:t>
            </a:r>
            <a:r>
              <a:rPr lang="en-US" altLang="zh-TW" sz="2200" dirty="0">
                <a:ea typeface="新細明體" charset="-120"/>
              </a:rPr>
              <a:t> should evaluate to a value of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US" altLang="zh-TW" sz="19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19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4</a:t>
            </a:r>
            <a:r>
              <a:rPr lang="en-US" altLang="zh-TW" sz="19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, 3)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 //print </a:t>
            </a: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x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(</a:t>
            </a: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4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200" dirty="0">
                <a:ea typeface="新細明體" charset="-120"/>
              </a:rPr>
              <a:t>When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y&gt;x</a:t>
            </a:r>
            <a:r>
              <a:rPr lang="en-US" altLang="zh-TW" sz="2200" dirty="0">
                <a:ea typeface="新細明體" charset="-120"/>
              </a:rPr>
              <a:t>, the expression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(x, y)</a:t>
            </a:r>
            <a:r>
              <a:rPr lang="en-US" altLang="zh-TW" sz="2200" dirty="0">
                <a:ea typeface="新細明體" charset="-120"/>
              </a:rPr>
              <a:t> should evaluate to a value of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US" altLang="zh-TW" sz="19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19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(3,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4</a:t>
            </a:r>
            <a:r>
              <a:rPr lang="en-US" altLang="zh-TW" sz="19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)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 //print </a:t>
            </a: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y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(</a:t>
            </a: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4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)</a:t>
            </a:r>
            <a:endParaRPr lang="en-GB" sz="19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sz="3400">
                <a:ea typeface="新細明體" charset="-120"/>
              </a:rPr>
              <a:t>Function definition</a:t>
            </a:r>
            <a:endParaRPr lang="en-GB" sz="3400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199935-4B74-4C41-BE5A-14BAFEC00838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22860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(</a:t>
            </a:r>
            <a:r>
              <a:rPr lang="en-US" altLang="zh-TW" sz="20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 n1, </a:t>
            </a:r>
            <a:r>
              <a:rPr lang="en-US" altLang="zh-TW" sz="20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 n2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   if (n1 &gt; n2)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		return n1;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   		return 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GB" sz="2600" dirty="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914400" y="4191000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sz="2000" dirty="0">
                <a:latin typeface="+mn-lt"/>
                <a:ea typeface="新細明體" charset="-120"/>
              </a:rPr>
              <a:t>The return type of the variable is </a:t>
            </a:r>
            <a:r>
              <a:rPr kumimoji="1" lang="en-US" altLang="zh-TW" sz="2000" b="1" dirty="0" err="1">
                <a:solidFill>
                  <a:srgbClr val="0000FF"/>
                </a:solidFill>
                <a:latin typeface="+mn-lt"/>
                <a:ea typeface="新細明體" charset="-120"/>
              </a:rPr>
              <a:t>int</a:t>
            </a:r>
            <a:endParaRPr kumimoji="1" lang="en-US" altLang="zh-TW" sz="2000" b="1" dirty="0">
              <a:solidFill>
                <a:srgbClr val="0000FF"/>
              </a:solidFill>
              <a:latin typeface="+mn-lt"/>
              <a:ea typeface="新細明體" charset="-120"/>
            </a:endParaRPr>
          </a:p>
          <a:p>
            <a:r>
              <a:rPr kumimoji="1" lang="en-US" altLang="zh-TW" sz="2000" dirty="0">
                <a:latin typeface="+mn-lt"/>
                <a:ea typeface="新細明體" charset="-120"/>
              </a:rPr>
              <a:t>When there are more than one arguments, they are separated by a comma.</a:t>
            </a:r>
          </a:p>
          <a:p>
            <a:r>
              <a:rPr kumimoji="1" lang="en-US" altLang="zh-TW" sz="2000" dirty="0">
                <a:latin typeface="+mn-lt"/>
                <a:ea typeface="新細明體" charset="-120"/>
              </a:rPr>
              <a:t>The type of each variable should be specified </a:t>
            </a:r>
            <a:r>
              <a:rPr kumimoji="1" lang="en-US" altLang="zh-TW" sz="2000" dirty="0">
                <a:solidFill>
                  <a:srgbClr val="FF0000"/>
                </a:solidFill>
                <a:latin typeface="+mn-lt"/>
                <a:ea typeface="新細明體" charset="-120"/>
              </a:rPr>
              <a:t>individually</a:t>
            </a:r>
            <a:r>
              <a:rPr kumimoji="1" lang="en-US" altLang="zh-TW" sz="2000" dirty="0">
                <a:latin typeface="+mn-lt"/>
                <a:ea typeface="新細明體" charset="-120"/>
              </a:rPr>
              <a:t>. </a:t>
            </a:r>
          </a:p>
          <a:p>
            <a:r>
              <a:rPr kumimoji="1" lang="en-US" altLang="zh-TW" sz="2000" dirty="0">
                <a:latin typeface="+mn-lt"/>
                <a:ea typeface="新細明體" charset="-120"/>
              </a:rPr>
              <a:t>Error:</a:t>
            </a:r>
          </a:p>
          <a:p>
            <a:r>
              <a:rPr kumimoji="1"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sz="2000" dirty="0" err="1">
                <a:latin typeface="Courier New" pitchFamily="49" charset="0"/>
                <a:ea typeface="新細明體" charset="-120"/>
              </a:rPr>
              <a:t>findMax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</a:rPr>
              <a:t> (</a:t>
            </a:r>
            <a:r>
              <a:rPr kumimoji="1"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</a:rPr>
              <a:t> a, b);</a:t>
            </a:r>
            <a:endParaRPr kumimoji="1" lang="en-GB" sz="20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Calling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()</a:t>
            </a:r>
            <a:endParaRPr lang="en-GB" dirty="0">
              <a:latin typeface="Courier New" pitchFamily="49" charset="0"/>
            </a:endParaRPr>
          </a:p>
        </p:txBody>
      </p:sp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52CDFC9-CDAB-42B3-9A2F-95A749458100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46219"/>
            <a:ext cx="7772400" cy="2586038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600">
                <a:latin typeface="Courier New" pitchFamily="49" charset="0"/>
                <a:ea typeface="新細明體" charset="-120"/>
              </a:rPr>
              <a:t>int max;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>
                <a:latin typeface="Courier New" pitchFamily="49" charset="0"/>
                <a:ea typeface="新細明體" charset="-120"/>
              </a:rPr>
              <a:t>int x=3;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>
                <a:latin typeface="Courier New" pitchFamily="49" charset="0"/>
                <a:ea typeface="新細明體" charset="-120"/>
              </a:rPr>
              <a:t>int y=4;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>
                <a:latin typeface="Courier New" pitchFamily="49" charset="0"/>
                <a:ea typeface="新細明體" charset="-120"/>
              </a:rPr>
              <a:t>max=findMax(x, y);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990600" y="3875518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400" dirty="0">
                <a:solidFill>
                  <a:srgbClr val="0000FF"/>
                </a:solidFill>
                <a:latin typeface="Comic Sans MS" pitchFamily="66" charset="0"/>
                <a:ea typeface="新細明體" charset="-120"/>
              </a:rPr>
              <a:t>The value of this expression is 4. Assign 4 to max</a:t>
            </a:r>
          </a:p>
          <a:p>
            <a:endParaRPr lang="en-GB" sz="2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750" name="AutoShape 5"/>
          <p:cNvSpPr>
            <a:spLocks/>
          </p:cNvSpPr>
          <p:nvPr/>
        </p:nvSpPr>
        <p:spPr bwMode="auto">
          <a:xfrm rot="5400000">
            <a:off x="2857500" y="2465818"/>
            <a:ext cx="304800" cy="2514600"/>
          </a:xfrm>
          <a:prstGeom prst="rightBrace">
            <a:avLst>
              <a:gd name="adj1" fmla="val 68750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zh-HK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914400" y="4800600"/>
            <a:ext cx="7467600" cy="1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400" dirty="0">
                <a:latin typeface="+mn-lt"/>
                <a:ea typeface="新細明體" charset="-120"/>
              </a:rPr>
              <a:t>The variable max will hold the value of x when x&gt;y.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400" dirty="0">
                <a:latin typeface="+mn-lt"/>
                <a:ea typeface="新細明體" charset="-120"/>
              </a:rPr>
              <a:t>Otherwise, max will hold the value of y.</a:t>
            </a:r>
            <a:endParaRPr kumimoji="1" lang="en-GB" sz="240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zh-TW" altLang="en-US" sz="2400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599"/>
            <a:ext cx="7772400" cy="1144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Flow of control</a:t>
            </a:r>
            <a:endParaRPr lang="en-GB" sz="3400" dirty="0"/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EFEE5AC-DF76-435A-9377-95411C666EBE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48200" y="2133600"/>
            <a:ext cx="4191000" cy="24384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700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 (</a:t>
            </a:r>
            <a:r>
              <a:rPr lang="en-US" altLang="zh-TW" sz="17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7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 n1, </a:t>
            </a:r>
            <a:r>
              <a:rPr lang="en-US" altLang="zh-TW" sz="1700" b="1" dirty="0" err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7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 n2</a:t>
            </a:r>
            <a:r>
              <a:rPr lang="en-US" altLang="zh-TW" sz="1700" dirty="0">
                <a:latin typeface="Courier New" pitchFamily="49" charset="0"/>
                <a:ea typeface="新細明體" charset="-120"/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   if (n1&gt;n2)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			return n1;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	 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   		return n2;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/>
            <a:endParaRPr lang="en-GB" sz="1700" dirty="0"/>
          </a:p>
        </p:txBody>
      </p:sp>
      <p:sp>
        <p:nvSpPr>
          <p:cNvPr id="32773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926863" y="2133600"/>
            <a:ext cx="3429000" cy="24384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</a:rPr>
              <a:t>void main(){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int max;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int x=3;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int y=4;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max=findMax(x, y);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</a:rPr>
              <a:t>}</a:t>
            </a:r>
            <a:endParaRPr lang="en-GB" sz="2200">
              <a:latin typeface="Courier New" pitchFamily="49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V="1">
            <a:off x="4038600" y="2632868"/>
            <a:ext cx="977900" cy="10691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016500" y="274835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H="1">
            <a:off x="4114800" y="3657600"/>
            <a:ext cx="9017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3276600" y="1531938"/>
            <a:ext cx="3886200" cy="2049462"/>
          </a:xfrm>
          <a:custGeom>
            <a:avLst/>
            <a:gdLst>
              <a:gd name="T0" fmla="*/ 0 w 2704"/>
              <a:gd name="T1" fmla="*/ 2147483647 h 1291"/>
              <a:gd name="T2" fmla="*/ 1877517200 w 2704"/>
              <a:gd name="T3" fmla="*/ 498990816 h 1291"/>
              <a:gd name="T4" fmla="*/ 2147483647 w 2704"/>
              <a:gd name="T5" fmla="*/ 257055875 h 1291"/>
              <a:gd name="T6" fmla="*/ 2147483647 w 2704"/>
              <a:gd name="T7" fmla="*/ 1103828168 h 12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04" h="1291">
                <a:moveTo>
                  <a:pt x="0" y="1291"/>
                </a:moveTo>
                <a:cubicBezTo>
                  <a:pt x="123" y="1109"/>
                  <a:pt x="380" y="396"/>
                  <a:pt x="745" y="198"/>
                </a:cubicBezTo>
                <a:cubicBezTo>
                  <a:pt x="1110" y="0"/>
                  <a:pt x="1867" y="62"/>
                  <a:pt x="2193" y="102"/>
                </a:cubicBezTo>
                <a:cubicBezTo>
                  <a:pt x="2519" y="142"/>
                  <a:pt x="2612" y="290"/>
                  <a:pt x="2704" y="43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914399" y="4724400"/>
            <a:ext cx="76463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400" dirty="0">
                <a:latin typeface="+mn-lt"/>
                <a:ea typeface="新細明體" charset="-120"/>
              </a:rPr>
              <a:t>When </a:t>
            </a:r>
            <a:r>
              <a:rPr lang="en-US" altLang="zh-TW" sz="2400" dirty="0" err="1">
                <a:latin typeface="+mn-lt"/>
                <a:ea typeface="新細明體" charset="-120"/>
              </a:rPr>
              <a:t>findMax</a:t>
            </a:r>
            <a:r>
              <a:rPr lang="en-US" altLang="zh-TW" sz="2400" dirty="0">
                <a:latin typeface="+mn-lt"/>
                <a:ea typeface="新細明體" charset="-120"/>
              </a:rPr>
              <a:t>() is called, </a:t>
            </a:r>
          </a:p>
          <a:p>
            <a:r>
              <a:rPr lang="en-US" altLang="zh-TW" sz="2400" dirty="0">
                <a:latin typeface="+mn-lt"/>
                <a:ea typeface="新細明體" charset="-120"/>
              </a:rPr>
              <a:t>the value of x(3) is copied to the variable n1</a:t>
            </a:r>
          </a:p>
          <a:p>
            <a:r>
              <a:rPr lang="en-US" altLang="zh-TW" sz="2400" dirty="0">
                <a:latin typeface="+mn-lt"/>
                <a:ea typeface="新細明體" charset="-120"/>
              </a:rPr>
              <a:t>the value of y(4) is copied to the variable n2</a:t>
            </a:r>
            <a:endParaRPr lang="en-GB" sz="2400" dirty="0">
              <a:latin typeface="+mn-lt"/>
            </a:endParaRPr>
          </a:p>
        </p:txBody>
      </p:sp>
      <p:sp>
        <p:nvSpPr>
          <p:cNvPr id="32779" name="Freeform 10"/>
          <p:cNvSpPr>
            <a:spLocks/>
          </p:cNvSpPr>
          <p:nvPr/>
        </p:nvSpPr>
        <p:spPr bwMode="auto">
          <a:xfrm>
            <a:off x="3733801" y="1371600"/>
            <a:ext cx="4419600" cy="2170508"/>
          </a:xfrm>
          <a:custGeom>
            <a:avLst/>
            <a:gdLst>
              <a:gd name="T0" fmla="*/ 0 w 3079"/>
              <a:gd name="T1" fmla="*/ 2147483647 h 1412"/>
              <a:gd name="T2" fmla="*/ 1698585486 w 3079"/>
              <a:gd name="T3" fmla="*/ 967740000 h 1412"/>
              <a:gd name="T4" fmla="*/ 2147483647 w 3079"/>
              <a:gd name="T5" fmla="*/ 20161250 h 1412"/>
              <a:gd name="T6" fmla="*/ 2147483647 w 3079"/>
              <a:gd name="T7" fmla="*/ 1083667188 h 1412"/>
              <a:gd name="T8" fmla="*/ 2147483647 w 3079"/>
              <a:gd name="T9" fmla="*/ 1391126250 h 14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9" h="1412">
                <a:moveTo>
                  <a:pt x="0" y="1412"/>
                </a:moveTo>
                <a:cubicBezTo>
                  <a:pt x="111" y="1241"/>
                  <a:pt x="307" y="618"/>
                  <a:pt x="674" y="384"/>
                </a:cubicBezTo>
                <a:cubicBezTo>
                  <a:pt x="1041" y="150"/>
                  <a:pt x="1840" y="0"/>
                  <a:pt x="2203" y="8"/>
                </a:cubicBezTo>
                <a:cubicBezTo>
                  <a:pt x="2566" y="16"/>
                  <a:pt x="2706" y="339"/>
                  <a:pt x="2852" y="430"/>
                </a:cubicBezTo>
                <a:cubicBezTo>
                  <a:pt x="2998" y="521"/>
                  <a:pt x="3032" y="527"/>
                  <a:pt x="3079" y="552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000">
                <a:ea typeface="新細明體" charset="-120"/>
              </a:rPr>
              <a:t>Finding the max of 3 numbers, i, j, k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6968D64-99BF-481E-9E00-1D5C30914598}" type="slidenum">
              <a:rPr lang="zh-TW" altLang="en-US" smtClean="0">
                <a:ea typeface="新細明體" charset="-120"/>
              </a:rPr>
              <a:pPr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i,j,k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max;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&gt;&gt; I &gt;&gt; j &gt;&gt; 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//find the max of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, j, 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___ =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(___, ___);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___ =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(___, ___);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&lt;&lt; "max is “ &lt;&lt; max;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000">
                <a:ea typeface="新細明體" charset="-120"/>
              </a:rPr>
              <a:t>Answer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A711692-E22C-4958-9081-9459EB965192}" type="slidenum">
              <a:rPr lang="zh-TW" altLang="en-US" smtClean="0">
                <a:ea typeface="新細明體" charset="-120"/>
              </a:rPr>
              <a:pPr/>
              <a:t>27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i,j,k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max;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&gt;&gt;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&gt;&gt; j &gt;&gt;k;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//find the max of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, j, 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max =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, j); /*m stores 3*/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</a:rPr>
              <a:t>max =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findMax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(max, k); /*m stores 2*/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&lt;&lt;"max is " &lt;&lt; max;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3400">
                <a:ea typeface="新細明體" charset="-120"/>
              </a:rPr>
              <a:t>What is the output of the following program?</a:t>
            </a:r>
            <a:endParaRPr lang="en-GB" sz="340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84FCEAD-E4FE-4BBA-BBB6-2DA75ED2AB4D}" type="slidenum">
              <a:rPr lang="zh-TW" altLang="en-US" smtClean="0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653338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void f(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y,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x){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&lt;&lt; "x=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"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&lt;&lt; x &lt;&lt;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&lt;&lt; "y=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"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&lt;&lt; y &lt;&lt;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6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x=3, y=4;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	f(x, 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}</a:t>
            </a:r>
            <a:endParaRPr lang="en-GB" sz="26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200" y="4267200"/>
            <a:ext cx="8668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x=4</a:t>
            </a:r>
          </a:p>
          <a:p>
            <a:r>
              <a:rPr lang="en-US" sz="2600" dirty="0"/>
              <a:t>y=3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BF598-3911-4471-92EE-43107010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/>
              <a:t>Parameter Passing: Default Parameters</a:t>
            </a:r>
            <a:endParaRPr lang="zh-CN" altLang="en-US" sz="37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AE5073-3DDA-4AAE-A72A-D9504B9F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780D7-60F2-43D5-957E-0671FC2FEA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We can also provide some </a:t>
            </a:r>
            <a:r>
              <a:rPr lang="en-US" altLang="zh-CN" sz="2100" dirty="0">
                <a:solidFill>
                  <a:srgbClr val="C00000"/>
                </a:solidFill>
              </a:rPr>
              <a:t>default</a:t>
            </a:r>
            <a:r>
              <a:rPr lang="en-US" altLang="zh-CN" sz="2100" dirty="0"/>
              <a:t> values for certain parameters</a:t>
            </a:r>
          </a:p>
          <a:p>
            <a:r>
              <a:rPr lang="en-US" altLang="zh-CN" sz="2100" dirty="0"/>
              <a:t>Example: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void f(int a, int b, int c = 0){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5B343D7-4500-4095-9508-F3200882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558845"/>
            <a:ext cx="419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sz="2000" dirty="0">
                <a:latin typeface="+mn-lt"/>
                <a:ea typeface="新細明體" charset="-120"/>
              </a:rPr>
              <a:t>Default parameter with a default value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44FF3B41-0771-4711-BFA8-D15787040F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657600"/>
            <a:ext cx="152400" cy="800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315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Structured programming guidelines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C31415-F050-4160-94D2-465920A8E3C7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>
                <a:ea typeface="新細明體" charset="-120"/>
              </a:rPr>
              <a:t>Flow of control in a program should be as simple as possible</a:t>
            </a:r>
          </a:p>
          <a:p>
            <a:pPr eaLnBrk="1" hangingPunct="1"/>
            <a:endParaRPr lang="en-US" altLang="zh-TW" sz="2200" dirty="0">
              <a:ea typeface="新細明體" charset="-120"/>
            </a:endParaRP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Construction of program should embody a top-down design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Decompose a problem into small problems repeatedly until they are simple enough to be coded easily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From another perspective, each problem can be viewed from different levels of abstraction (or details)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Top-down approach of problem solving is well exercised by human beings</a:t>
            </a:r>
          </a:p>
        </p:txBody>
      </p:sp>
    </p:spTree>
    <p:extLst>
      <p:ext uri="{BB962C8B-B14F-4D97-AF65-F5344CB8AC3E}">
        <p14:creationId xmlns:p14="http://schemas.microsoft.com/office/powerpoint/2010/main" val="27632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764E-89DC-4FC3-85DE-58977057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Parameter Passing: Default Parameters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517872-C2C4-4F7B-9CFD-A56DFADD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FF436129-9834-4A98-B538-7A8170932D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>
            <a:normAutofit/>
          </a:bodyPr>
          <a:lstStyle/>
          <a:p>
            <a:r>
              <a:rPr lang="en-US" altLang="zh-CN" sz="2100" dirty="0"/>
              <a:t>If </a:t>
            </a:r>
            <a:r>
              <a:rPr lang="en-US" altLang="zh-CN" sz="2100" b="1" dirty="0"/>
              <a:t>no</a:t>
            </a:r>
            <a:r>
              <a:rPr lang="en-US" altLang="zh-CN" sz="2100" dirty="0"/>
              <a:t> value is passed to the default parameter, the complier will use its default value in the function call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f(int a, int b, int c = 0){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f(3, 4)// c = 0 in the function call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f(3, 4, 5)// c= 5 in the function call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  <a:endParaRPr lang="en-GB" altLang="zh-CN" sz="1900" dirty="0">
              <a:latin typeface="Courier New" pitchFamily="49" charset="0"/>
            </a:endParaRPr>
          </a:p>
          <a:p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193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340E2-2B74-4F93-A7B2-62185A3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Parameter Passing: Default Parameters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F6D7B9-D58F-4222-BA98-F3B1973A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93C0C-8008-4ED2-86C1-12B103E49F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All the default parameters must locate at the </a:t>
            </a:r>
            <a:r>
              <a:rPr lang="en-US" altLang="zh-CN" sz="2100" dirty="0">
                <a:solidFill>
                  <a:srgbClr val="C00000"/>
                </a:solidFill>
              </a:rPr>
              <a:t>right-hand side</a:t>
            </a:r>
            <a:r>
              <a:rPr lang="en-US" altLang="zh-CN" sz="2100" dirty="0"/>
              <a:t> of normal parameters</a:t>
            </a:r>
          </a:p>
          <a:p>
            <a:r>
              <a:rPr lang="en-US" altLang="zh-CN" sz="2100" dirty="0"/>
              <a:t>Invalid examples:</a:t>
            </a:r>
          </a:p>
          <a:p>
            <a:endParaRPr lang="en-US" altLang="zh-CN" sz="21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f(int a, int b = 0, int c, int d = 0){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// invalid definition, the default parameter b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// locates at left-hand side of c</a:t>
            </a:r>
            <a:br>
              <a:rPr lang="en-US" altLang="zh-TW" sz="1900" dirty="0">
                <a:latin typeface="Courier New" pitchFamily="49" charset="0"/>
                <a:ea typeface="新細明體" charset="-120"/>
              </a:rPr>
            </a:b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f(int a, int b, int c = 0, int d = 0){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// valid definition</a:t>
            </a:r>
            <a:br>
              <a:rPr lang="en-US" altLang="zh-TW" sz="1900" dirty="0">
                <a:latin typeface="Courier New" pitchFamily="49" charset="0"/>
                <a:ea typeface="新細明體" charset="-120"/>
              </a:rPr>
            </a:b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  <a:p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5511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Parameters Passing: arrays</a:t>
            </a:r>
            <a:endParaRPr lang="en-GB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C35AC67-0068-48DF-81E1-FA7CA6913DD7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100" dirty="0">
                <a:ea typeface="新細明體" charset="-120"/>
              </a:rPr>
              <a:t>When passing an array to a function, we only need to specify the array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>
                <a:ea typeface="新細明體" charset="-120"/>
              </a:rPr>
              <a:t>The following example is invalid</a:t>
            </a:r>
          </a:p>
          <a:p>
            <a:pPr eaLnBrk="1" hangingPunct="1">
              <a:lnSpc>
                <a:spcPct val="90000"/>
              </a:lnSpc>
            </a:pPr>
            <a:endParaRPr lang="en-US" altLang="zh-TW" sz="21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100" dirty="0">
              <a:ea typeface="新細明體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f(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x[20]){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…</a:t>
            </a:r>
            <a:br>
              <a:rPr lang="en-US" altLang="zh-TW" sz="1900" dirty="0">
                <a:latin typeface="Courier New" pitchFamily="49" charset="0"/>
                <a:ea typeface="新細明體" charset="-120"/>
              </a:rPr>
            </a:b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y[20];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f(</a:t>
            </a:r>
            <a:r>
              <a:rPr lang="en-US" altLang="zh-TW" sz="19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y[0]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); //invalid, type mismatch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  <a:endParaRPr lang="en-GB" sz="19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42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599"/>
            <a:ext cx="7772400" cy="1144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Parameters Passing: arrays</a:t>
            </a:r>
            <a:endParaRPr lang="en-GB" dirty="0"/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B799F47-2D7F-4A2F-9145-33FEBB8A46C4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1" y="3032125"/>
            <a:ext cx="7779520" cy="28733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700" b="1" dirty="0">
                <a:solidFill>
                  <a:srgbClr val="0000FF"/>
                </a:solidFill>
                <a:latin typeface="Courier New" pitchFamily="49" charset="0"/>
              </a:rPr>
              <a:t>void f(</a:t>
            </a:r>
            <a:r>
              <a:rPr lang="en-GB" sz="17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GB" sz="1700" b="1" dirty="0">
                <a:solidFill>
                  <a:srgbClr val="0000FF"/>
                </a:solidFill>
                <a:latin typeface="Courier New" pitchFamily="49" charset="0"/>
              </a:rPr>
              <a:t> a[3])</a:t>
            </a:r>
            <a:r>
              <a:rPr lang="en-GB" sz="17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	</a:t>
            </a:r>
            <a:r>
              <a:rPr lang="en-GB" sz="1700" dirty="0" err="1">
                <a:latin typeface="Courier New" pitchFamily="49" charset="0"/>
              </a:rPr>
              <a:t>cout</a:t>
            </a:r>
            <a:r>
              <a:rPr lang="en-GB" sz="1700" dirty="0">
                <a:latin typeface="Courier New" pitchFamily="49" charset="0"/>
              </a:rPr>
              <a:t> &lt;&lt; a[0] &lt;&lt;</a:t>
            </a:r>
            <a:r>
              <a:rPr lang="en-GB" sz="1700" dirty="0" err="1">
                <a:latin typeface="Courier New" pitchFamily="49" charset="0"/>
              </a:rPr>
              <a:t>endl</a:t>
            </a:r>
            <a:r>
              <a:rPr lang="en-GB" sz="1700" dirty="0">
                <a:latin typeface="Courier New" pitchFamily="49" charset="0"/>
              </a:rPr>
              <a:t>; //1 is printed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	</a:t>
            </a:r>
            <a:r>
              <a:rPr lang="en-GB" sz="1700" b="1" dirty="0">
                <a:solidFill>
                  <a:srgbClr val="0000FF"/>
                </a:solidFill>
                <a:latin typeface="Courier New" pitchFamily="49" charset="0"/>
              </a:rPr>
              <a:t>a[0]=10;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7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void main (void)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	</a:t>
            </a:r>
            <a:r>
              <a:rPr lang="en-GB" sz="1700" dirty="0" err="1">
                <a:latin typeface="Courier New" pitchFamily="49" charset="0"/>
              </a:rPr>
              <a:t>int</a:t>
            </a:r>
            <a:r>
              <a:rPr lang="en-GB" sz="1700" dirty="0">
                <a:latin typeface="Courier New" pitchFamily="49" charset="0"/>
              </a:rPr>
              <a:t> a[3]={1,2,5}; //an array with 3 elements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	f(</a:t>
            </a:r>
            <a:r>
              <a:rPr lang="en-GB" sz="1700" b="1" dirty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1700" dirty="0">
                <a:latin typeface="Courier New" pitchFamily="49" charset="0"/>
              </a:rPr>
              <a:t>); //calling f() with array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	</a:t>
            </a:r>
            <a:r>
              <a:rPr lang="en-GB" sz="1700" b="1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GB" sz="1700" b="1" dirty="0">
                <a:solidFill>
                  <a:srgbClr val="0000FF"/>
                </a:solidFill>
                <a:latin typeface="Courier New" pitchFamily="49" charset="0"/>
              </a:rPr>
              <a:t> &lt;&lt; a[0] &lt;&lt;</a:t>
            </a:r>
            <a:r>
              <a:rPr lang="en-GB" sz="1700" b="1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GB" sz="1700" b="1" dirty="0">
                <a:solidFill>
                  <a:srgbClr val="0000FF"/>
                </a:solidFill>
                <a:latin typeface="Courier New" pitchFamily="49" charset="0"/>
              </a:rPr>
              <a:t>; //10 is printed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700" dirty="0">
                <a:latin typeface="Courier New" pitchFamily="49" charset="0"/>
              </a:rPr>
              <a:t>}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 flipH="1" flipV="1">
            <a:off x="1600200" y="24384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914400" y="1796575"/>
            <a:ext cx="2860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>
                <a:latin typeface="+mn-lt"/>
                <a:ea typeface="新細明體" charset="-120"/>
              </a:rPr>
              <a:t>The size of array is optional.</a:t>
            </a:r>
            <a:r>
              <a:rPr lang="en-US" altLang="zh-TW" dirty="0">
                <a:latin typeface="Comic Sans MS" pitchFamily="66" charset="0"/>
                <a:ea typeface="新細明體" charset="-120"/>
              </a:rPr>
              <a:t> </a:t>
            </a:r>
          </a:p>
          <a:p>
            <a:r>
              <a:rPr kumimoji="1" lang="en-GB" dirty="0">
                <a:latin typeface="Courier New" pitchFamily="49" charset="0"/>
              </a:rPr>
              <a:t>void f(</a:t>
            </a:r>
            <a:r>
              <a:rPr kumimoji="1" lang="en-GB" dirty="0" err="1">
                <a:latin typeface="Courier New" pitchFamily="49" charset="0"/>
              </a:rPr>
              <a:t>int</a:t>
            </a:r>
            <a:r>
              <a:rPr kumimoji="1" lang="en-GB" dirty="0">
                <a:latin typeface="Courier New" pitchFamily="49" charset="0"/>
              </a:rPr>
              <a:t> a[])</a:t>
            </a: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 flipV="1">
            <a:off x="1943100" y="2667000"/>
            <a:ext cx="2552700" cy="990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4502921" y="1580971"/>
            <a:ext cx="419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+mn-lt"/>
                <a:ea typeface="新細明體" charset="-120"/>
              </a:rPr>
              <a:t>if the content of a[</a:t>
            </a:r>
            <a:r>
              <a:rPr kumimoji="1" lang="en-US" altLang="zh-TW" dirty="0" err="1">
                <a:latin typeface="+mn-lt"/>
                <a:ea typeface="新細明體" charset="-120"/>
              </a:rPr>
              <a:t>i</a:t>
            </a:r>
            <a:r>
              <a:rPr kumimoji="1" lang="en-US" altLang="zh-TW" dirty="0">
                <a:latin typeface="+mn-lt"/>
                <a:ea typeface="新細明體" charset="-120"/>
              </a:rPr>
              <a:t>] is modified in the function, the modification will persist even after the function returns (</a:t>
            </a:r>
            <a:r>
              <a:rPr kumimoji="1"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Call by pointer</a:t>
            </a:r>
            <a:r>
              <a:rPr kumimoji="1" lang="en-US" altLang="zh-TW" dirty="0">
                <a:latin typeface="+mn-lt"/>
                <a:ea typeface="新細明體" charset="-120"/>
              </a:rPr>
              <a:t>)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V="1">
            <a:off x="2971800" y="2667000"/>
            <a:ext cx="2286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2566171" y="6141243"/>
            <a:ext cx="387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>
                <a:solidFill>
                  <a:srgbClr val="FF3300"/>
                </a:solidFill>
                <a:latin typeface="Comic Sans MS" pitchFamily="66" charset="0"/>
                <a:ea typeface="新細明體" charset="-120"/>
              </a:rPr>
              <a:t>Only need to input the array name!</a:t>
            </a:r>
            <a:endParaRPr kumimoji="1" lang="en-GB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1687082" y="5257801"/>
            <a:ext cx="903718" cy="990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553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643C-68F3-4C69-9451-3E65C80E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Passing: 2D arrays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AAF572-2364-4C45-BF05-11BA9D77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3A574-0420-40D9-B9C4-5960590AA6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100" dirty="0">
                <a:ea typeface="新細明體" charset="-120"/>
              </a:rPr>
              <a:t>The way to pass a 2D array is similar as the 1D array</a:t>
            </a:r>
          </a:p>
          <a:p>
            <a:r>
              <a:rPr lang="en-US" altLang="zh-TW" sz="2100" dirty="0">
                <a:ea typeface="新細明體" charset="-120"/>
              </a:rPr>
              <a:t>For example: define a function which reads a 2D array as the input and sort each row of the input 2D array</a:t>
            </a:r>
          </a:p>
          <a:p>
            <a:endParaRPr lang="en-US" altLang="zh-CN" sz="21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sort2D(int x[][10]){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…</a:t>
            </a:r>
            <a:br>
              <a:rPr lang="en-US" altLang="zh-TW" sz="1900" dirty="0">
                <a:latin typeface="Courier New" pitchFamily="49" charset="0"/>
                <a:ea typeface="新細明體" charset="-120"/>
              </a:rPr>
            </a:b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int y[20][10];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sort2D(</a:t>
            </a:r>
            <a:r>
              <a:rPr lang="en-US" altLang="zh-TW" sz="19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y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);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  <a:endParaRPr lang="en-GB" altLang="zh-CN" sz="1900" dirty="0">
              <a:latin typeface="Courier New" pitchFamily="49" charset="0"/>
            </a:endParaRPr>
          </a:p>
          <a:p>
            <a:endParaRPr lang="zh-CN" altLang="en-US" sz="21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538093-FA07-498D-A239-8C7E1DDCA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01070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+mn-lt"/>
                <a:ea typeface="新細明體" charset="-120"/>
              </a:rPr>
              <a:t>The size of the first dimension is optional, while the size of the second dimension must be given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FEE72198-BE46-4A5F-870F-2CD9F8A361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3485428"/>
            <a:ext cx="914400" cy="7055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010D3B67-CEE6-4151-8936-26145130F2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3467100"/>
            <a:ext cx="5334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712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A0E72-EE9D-4F7E-8284-C1B63FDB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sort rows of 2D arrays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E97F04-2926-4B4B-B98F-102B272C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7DBD34-AE76-4AE5-A791-3262C939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6172200" cy="50593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sort2D(</a:t>
            </a:r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[][3]) {</a:t>
            </a:r>
          </a:p>
          <a:p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nn-NO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i = 0; i&lt;3;i++)</a:t>
            </a:r>
            <a:r>
              <a:rPr lang="en-US" altLang="zh-CN" sz="1700" dirty="0">
                <a:solidFill>
                  <a:srgbClr val="008000"/>
                </a:solidFill>
                <a:latin typeface="Consolas" panose="020B0609020204030204" pitchFamily="49" charset="0"/>
              </a:rPr>
              <a:t> // each row</a:t>
            </a:r>
            <a:endParaRPr lang="nn-NO" altLang="zh-CN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3 - 1; 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008000"/>
                </a:solidFill>
                <a:latin typeface="Consolas" panose="020B0609020204030204" pitchFamily="49" charset="0"/>
              </a:rPr>
              <a:t> // bubble sort</a:t>
            </a:r>
          </a:p>
          <a:p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  for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k = 3 - 1; k &gt; j; k--)</a:t>
            </a:r>
          </a:p>
          <a:p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7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][k] &lt; </a:t>
            </a:r>
            <a:r>
              <a:rPr lang="en-US" altLang="zh-CN" sz="17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][k - 1]) {</a:t>
            </a:r>
          </a:p>
          <a:p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7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][k];   </a:t>
            </a:r>
            <a:r>
              <a:rPr lang="en-US" altLang="zh-CN" sz="1700" dirty="0">
                <a:solidFill>
                  <a:srgbClr val="008000"/>
                </a:solidFill>
                <a:latin typeface="Consolas" panose="020B0609020204030204" pitchFamily="49" charset="0"/>
              </a:rPr>
              <a:t>// swap neighbors</a:t>
            </a:r>
            <a:endParaRPr lang="en-US" altLang="zh-CN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808080"/>
                </a:solidFill>
                <a:latin typeface="Consolas" panose="020B0609020204030204" pitchFamily="49" charset="0"/>
              </a:rPr>
              <a:t>	  a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][k] = </a:t>
            </a:r>
            <a:r>
              <a:rPr lang="en-US" altLang="zh-CN" sz="17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][k - 1];</a:t>
            </a:r>
          </a:p>
          <a:p>
            <a:r>
              <a:rPr lang="en-US" altLang="zh-CN" sz="1700" dirty="0">
                <a:solidFill>
                  <a:srgbClr val="808080"/>
                </a:solidFill>
                <a:latin typeface="Consolas" panose="020B0609020204030204" pitchFamily="49" charset="0"/>
              </a:rPr>
              <a:t>	  a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][k - 1] = 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a[3][3] = { 0 };</a:t>
            </a:r>
          </a:p>
          <a:p>
            <a:r>
              <a:rPr lang="nn-NO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nn-NO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3; 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zh-CN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  sort2D(a);</a:t>
            </a:r>
          </a:p>
          <a:p>
            <a:r>
              <a:rPr lang="en-US" altLang="zh-CN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sz="17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4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Defining and calling functions</a:t>
            </a:r>
            <a:endParaRPr lang="en-GB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69972D-F4E4-46EF-9D96-2AA07B14FFC2}" type="slidenum">
              <a:rPr lang="zh-TW" altLang="en-US" smtClean="0">
                <a:ea typeface="新細明體" charset="-120"/>
              </a:rPr>
              <a:pPr/>
              <a:t>36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63612" y="2362200"/>
            <a:ext cx="2998788" cy="30480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void f(){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90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		f();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GB" sz="1900">
              <a:latin typeface="Courier New" pitchFamily="49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963612" y="5562600"/>
            <a:ext cx="7875588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>
                <a:latin typeface="+mn-lt"/>
                <a:ea typeface="新細明體" charset="-120"/>
              </a:rPr>
              <a:t>A function should be defined </a:t>
            </a:r>
            <a:r>
              <a:rPr kumimoji="1" lang="en-US" altLang="zh-TW" sz="2800" dirty="0">
                <a:solidFill>
                  <a:srgbClr val="FF0000"/>
                </a:solidFill>
                <a:latin typeface="+mn-lt"/>
                <a:ea typeface="新細明體" charset="-120"/>
              </a:rPr>
              <a:t>before</a:t>
            </a:r>
            <a:r>
              <a:rPr kumimoji="1" lang="en-US" altLang="zh-TW" sz="2800" dirty="0">
                <a:latin typeface="+mn-lt"/>
                <a:ea typeface="新細明體" charset="-120"/>
              </a:rPr>
              <a:t> use.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4191000" y="2362200"/>
            <a:ext cx="4648200" cy="304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void main(){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		f(); //f() is undefined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}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190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void f(){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}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190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190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GB" sz="1900">
              <a:latin typeface="Courier New" pitchFamily="49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963612" y="1981200"/>
            <a:ext cx="1012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mic Sans MS" pitchFamily="66" charset="0"/>
                <a:ea typeface="新細明體" charset="-120"/>
              </a:rPr>
              <a:t>Correct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4191000" y="1905000"/>
            <a:ext cx="16017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dirty="0">
                <a:latin typeface="Comic Sans MS" pitchFamily="66" charset="0"/>
                <a:ea typeface="新細明體" charset="-120"/>
              </a:rPr>
              <a:t>Syntax Error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Function Prototype</a:t>
            </a:r>
            <a:endParaRPr lang="en-GB" dirty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4CBD3D-16B4-4E4D-B387-CB956B3962FE}" type="slidenum">
              <a:rPr lang="zh-TW" altLang="en-US" smtClean="0">
                <a:ea typeface="新細明體" charset="-120"/>
              </a:rPr>
              <a:pPr/>
              <a:t>37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>
                <a:ea typeface="新細明體" charset="-120"/>
              </a:rPr>
              <a:t>C++ language allows us to define the function prototype and then call the function</a:t>
            </a:r>
          </a:p>
          <a:p>
            <a:pPr eaLnBrk="1" hangingPunct="1"/>
            <a:r>
              <a:rPr lang="en-US" altLang="zh-TW" sz="2600" dirty="0">
                <a:ea typeface="新細明體" charset="-120"/>
              </a:rPr>
              <a:t>Function prototype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Specifies the function name, input and output type. 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The following statement specifies that f is a function, there is no input and no return value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void f(void)</a:t>
            </a:r>
            <a:r>
              <a:rPr lang="en-US" altLang="zh-TW" sz="22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2600" dirty="0">
                <a:ea typeface="新細明體" charset="-120"/>
              </a:rPr>
              <a:t>The function can be implemented later</a:t>
            </a:r>
          </a:p>
          <a:p>
            <a:pPr eaLnBrk="1" hangingPunct="1"/>
            <a:endParaRPr lang="en-GB" sz="2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Function Prototype</a:t>
            </a:r>
            <a:endParaRPr lang="en-GB" sz="3600" dirty="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3EB22F3-1853-4B3E-AC2C-513682ABEE4D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914400" y="2209800"/>
            <a:ext cx="3048000" cy="3200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700" b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void f (void);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170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700">
                <a:latin typeface="Courier New" pitchFamily="49" charset="0"/>
                <a:ea typeface="新細明體" charset="-120"/>
              </a:rPr>
              <a:t>void main(){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700">
                <a:latin typeface="Courier New" pitchFamily="49" charset="0"/>
                <a:ea typeface="新細明體" charset="-120"/>
              </a:rPr>
              <a:t>		f(); 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700">
                <a:latin typeface="Courier New" pitchFamily="49" charset="0"/>
                <a:ea typeface="新細明體" charset="-120"/>
              </a:rPr>
              <a:t>}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170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700">
                <a:latin typeface="Courier New" pitchFamily="49" charset="0"/>
                <a:ea typeface="新細明體" charset="-120"/>
              </a:rPr>
              <a:t>void f(){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700">
                <a:latin typeface="Courier New" pitchFamily="49" charset="0"/>
                <a:ea typeface="新細明體" charset="-120"/>
              </a:rPr>
              <a:t>	//define f() here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700">
                <a:latin typeface="Courier New" pitchFamily="49" charset="0"/>
                <a:ea typeface="新細明體" charset="-120"/>
              </a:rPr>
              <a:t>}</a:t>
            </a:r>
            <a:endParaRPr lang="en-GB" sz="1900">
              <a:latin typeface="Courier New" pitchFamily="49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114800" y="2209800"/>
            <a:ext cx="4535680" cy="3200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buFont typeface="Wingdings" pitchFamily="2" charset="2"/>
              <a:buNone/>
            </a:pPr>
            <a:r>
              <a:rPr lang="en-US" altLang="zh-TW" sz="1900" b="1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int findMax (int, int);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190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void main(){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	int x=findMax (3,4);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}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1900">
              <a:latin typeface="Courier New" pitchFamily="49" charset="0"/>
              <a:ea typeface="新細明體" charset="-120"/>
            </a:endParaRPr>
          </a:p>
          <a:p>
            <a:pPr marL="469900" indent="-469900"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int findMax (int n1, int n2){</a:t>
            </a:r>
          </a:p>
          <a:p>
            <a:pPr marL="469900" indent="-469900"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	//define findMax() here</a:t>
            </a:r>
          </a:p>
          <a:p>
            <a:pPr marL="469900" indent="-469900">
              <a:buFont typeface="Wingdings" pitchFamily="2" charset="2"/>
              <a:buNone/>
            </a:pPr>
            <a:r>
              <a:rPr lang="en-US" altLang="zh-TW" sz="190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Function Prototype</a:t>
            </a:r>
            <a:endParaRPr lang="en-GB" sz="3600" dirty="0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4FE7B1C-2630-4D75-B751-DC1E11D70E34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914400" y="2057400"/>
            <a:ext cx="7772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sz="2400" dirty="0">
                <a:latin typeface="+mn-lt"/>
                <a:ea typeface="新細明體" charset="-120"/>
              </a:rPr>
              <a:t>The prototype</a:t>
            </a:r>
          </a:p>
          <a:p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findMax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 (</a:t>
            </a:r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, </a:t>
            </a:r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)</a:t>
            </a:r>
            <a:r>
              <a:rPr kumimoji="1" lang="en-US" altLang="zh-TW" sz="2400" dirty="0">
                <a:latin typeface="+mn-lt"/>
                <a:ea typeface="新細明體" charset="-120"/>
              </a:rPr>
              <a:t>;</a:t>
            </a:r>
          </a:p>
          <a:p>
            <a:r>
              <a:rPr kumimoji="1" lang="en-US" altLang="zh-TW" sz="2400" dirty="0">
                <a:latin typeface="+mn-lt"/>
                <a:ea typeface="新細明體" charset="-120"/>
              </a:rPr>
              <a:t>specifies that </a:t>
            </a:r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findMax</a:t>
            </a:r>
            <a:r>
              <a:rPr kumimoji="1" lang="en-US" altLang="zh-TW" sz="2400" dirty="0">
                <a:latin typeface="Comic Sans MS" pitchFamily="66" charset="0"/>
                <a:ea typeface="新細明體" charset="-120"/>
              </a:rPr>
              <a:t> </a:t>
            </a:r>
            <a:r>
              <a:rPr kumimoji="1" lang="en-US" altLang="zh-TW" sz="2400" dirty="0">
                <a:latin typeface="+mn-lt"/>
                <a:ea typeface="新細明體" charset="-120"/>
              </a:rPr>
              <a:t>is a function name.</a:t>
            </a:r>
          </a:p>
          <a:p>
            <a:r>
              <a:rPr kumimoji="1" lang="en-US" altLang="zh-TW" sz="2400" dirty="0">
                <a:latin typeface="+mn-lt"/>
                <a:ea typeface="新細明體" charset="-120"/>
              </a:rPr>
              <a:t>The return type is</a:t>
            </a:r>
            <a:r>
              <a:rPr kumimoji="1" lang="en-US" altLang="zh-TW" sz="2400" dirty="0">
                <a:latin typeface="Comic Sans MS" pitchFamily="66" charset="0"/>
                <a:ea typeface="新細明體" charset="-120"/>
              </a:rPr>
              <a:t> 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400" dirty="0">
                <a:latin typeface="+mn-lt"/>
                <a:ea typeface="新細明體" charset="-120"/>
              </a:rPr>
              <a:t>.</a:t>
            </a:r>
          </a:p>
          <a:p>
            <a:r>
              <a:rPr kumimoji="1" lang="en-US" altLang="zh-TW" sz="2400" dirty="0">
                <a:latin typeface="+mn-lt"/>
                <a:ea typeface="新細明體" charset="-120"/>
              </a:rPr>
              <a:t>There are two arguments and their types are 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400" dirty="0">
                <a:latin typeface="+mn-lt"/>
                <a:ea typeface="新細明體" charset="-120"/>
              </a:rPr>
              <a:t>.</a:t>
            </a:r>
          </a:p>
          <a:p>
            <a:endParaRPr kumimoji="1" lang="en-US" altLang="zh-TW" sz="2400" dirty="0">
              <a:latin typeface="Comic Sans MS" pitchFamily="66" charset="0"/>
              <a:ea typeface="新細明體" charset="-120"/>
            </a:endParaRPr>
          </a:p>
          <a:p>
            <a:r>
              <a:rPr kumimoji="1" lang="en-US" altLang="zh-TW" sz="2400" dirty="0">
                <a:latin typeface="+mn-lt"/>
                <a:ea typeface="新細明體" charset="-120"/>
              </a:rPr>
              <a:t>Another way to write the prototype is:</a:t>
            </a:r>
          </a:p>
          <a:p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findMax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 (</a:t>
            </a:r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sz="24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n1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, </a:t>
            </a:r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int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 </a:t>
            </a:r>
            <a:r>
              <a:rPr kumimoji="1" lang="en-US" altLang="zh-TW" sz="2400" b="1" dirty="0">
                <a:solidFill>
                  <a:srgbClr val="FF3300"/>
                </a:solidFill>
                <a:latin typeface="Courier New" pitchFamily="49" charset="0"/>
                <a:ea typeface="新細明體" charset="-120"/>
              </a:rPr>
              <a:t>n2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)</a:t>
            </a:r>
            <a:r>
              <a:rPr kumimoji="1" lang="en-US" altLang="zh-TW" sz="2400" dirty="0">
                <a:latin typeface="+mn-lt"/>
                <a:ea typeface="新細明體" charset="-120"/>
              </a:rPr>
              <a:t>;</a:t>
            </a:r>
          </a:p>
          <a:p>
            <a:r>
              <a:rPr kumimoji="1" lang="en-US" altLang="zh-TW" sz="2400" dirty="0">
                <a:latin typeface="+mn-lt"/>
                <a:ea typeface="新細明體" charset="-120"/>
              </a:rPr>
              <a:t>However, the variable names are optional.</a:t>
            </a:r>
            <a:endParaRPr kumimoji="1" lang="en-GB" sz="24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Function in C++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The C++ standard library provides a rich collection of functions</a:t>
            </a:r>
          </a:p>
          <a:p>
            <a:endParaRPr lang="en-US" altLang="zh-HK" dirty="0"/>
          </a:p>
          <a:p>
            <a:r>
              <a:rPr lang="en-US" altLang="zh-HK" dirty="0"/>
              <a:t>Mathematical calculations  (#include &lt;</a:t>
            </a:r>
            <a:r>
              <a:rPr lang="en-US" altLang="zh-HK" dirty="0" err="1"/>
              <a:t>cmath</a:t>
            </a:r>
            <a:r>
              <a:rPr lang="en-US" altLang="zh-HK" dirty="0"/>
              <a:t>&gt;)</a:t>
            </a:r>
          </a:p>
          <a:p>
            <a:endParaRPr lang="en-US" altLang="zh-HK" dirty="0"/>
          </a:p>
          <a:p>
            <a:r>
              <a:rPr lang="en-US" altLang="zh-HK" dirty="0"/>
              <a:t>String manipulations (#include &lt;</a:t>
            </a:r>
            <a:r>
              <a:rPr lang="en-US" altLang="zh-HK" dirty="0" err="1"/>
              <a:t>cstring</a:t>
            </a:r>
            <a:r>
              <a:rPr lang="en-US" altLang="zh-HK" dirty="0"/>
              <a:t>&gt;)</a:t>
            </a:r>
          </a:p>
          <a:p>
            <a:endParaRPr lang="en-US" altLang="zh-HK" dirty="0"/>
          </a:p>
          <a:p>
            <a:r>
              <a:rPr lang="en-US" altLang="zh-HK" dirty="0"/>
              <a:t>Input/output (#include &lt;</a:t>
            </a:r>
            <a:r>
              <a:rPr lang="en-US" altLang="zh-HK" dirty="0" err="1"/>
              <a:t>iostream</a:t>
            </a:r>
            <a:r>
              <a:rPr lang="en-US" altLang="zh-HK" dirty="0"/>
              <a:t>&gt;)</a:t>
            </a:r>
          </a:p>
          <a:p>
            <a:endParaRPr lang="en-US" altLang="zh-HK" dirty="0"/>
          </a:p>
          <a:p>
            <a:r>
              <a:rPr lang="en-US" altLang="zh-HK" dirty="0"/>
              <a:t>Some functions are defined in multiple library in some platform, e.g. function </a:t>
            </a:r>
            <a:r>
              <a:rPr lang="en-US" altLang="zh-HK" dirty="0" err="1"/>
              <a:t>sqrt</a:t>
            </a:r>
            <a:r>
              <a:rPr lang="en-US" altLang="zh-HK" dirty="0"/>
              <a:t> is defined in both </a:t>
            </a:r>
            <a:r>
              <a:rPr lang="en-US" altLang="zh-HK" dirty="0" err="1"/>
              <a:t>cmath</a:t>
            </a:r>
            <a:r>
              <a:rPr lang="en-US" altLang="zh-HK" dirty="0"/>
              <a:t> and </a:t>
            </a:r>
            <a:r>
              <a:rPr lang="en-US" altLang="zh-HK" dirty="0" err="1"/>
              <a:t>iostream</a:t>
            </a:r>
            <a:r>
              <a:rPr lang="en-US" altLang="zh-HK" dirty="0"/>
              <a:t> </a:t>
            </a:r>
            <a:r>
              <a:rPr lang="en-US" altLang="zh-HK"/>
              <a:t>in VS</a:t>
            </a:r>
            <a:endParaRPr lang="en-US" altLang="zh-HK" dirty="0"/>
          </a:p>
          <a:p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43862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C++, function prototypes and definitions can be stored separately</a:t>
            </a:r>
          </a:p>
          <a:p>
            <a:r>
              <a:rPr lang="en-US" dirty="0"/>
              <a:t>Header file (.h):</a:t>
            </a:r>
          </a:p>
          <a:p>
            <a:pPr lvl="1"/>
            <a:r>
              <a:rPr lang="en-US" dirty="0"/>
              <a:t>With extension .h, .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stdio.h</a:t>
            </a:r>
            <a:r>
              <a:rPr lang="en-US" dirty="0"/>
              <a:t>, </a:t>
            </a:r>
            <a:r>
              <a:rPr lang="en-US" dirty="0" err="1"/>
              <a:t>string.h</a:t>
            </a:r>
            <a:endParaRPr lang="en-US" dirty="0"/>
          </a:p>
          <a:p>
            <a:pPr lvl="1"/>
            <a:r>
              <a:rPr lang="en-US" dirty="0"/>
              <a:t>Contain function prototypes only</a:t>
            </a:r>
          </a:p>
          <a:p>
            <a:pPr lvl="1"/>
            <a:r>
              <a:rPr lang="en-US" dirty="0"/>
              <a:t>To be included in the program that will call the function</a:t>
            </a:r>
          </a:p>
          <a:p>
            <a:r>
              <a:rPr lang="en-US" dirty="0"/>
              <a:t>Implementation file (.</a:t>
            </a:r>
            <a:r>
              <a:rPr lang="en-US" dirty="0" err="1"/>
              <a:t>cpp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Contain function implementation (definition)</a:t>
            </a:r>
          </a:p>
          <a:p>
            <a:r>
              <a:rPr lang="en-US" dirty="0"/>
              <a:t>The name of .h and .</a:t>
            </a:r>
            <a:r>
              <a:rPr lang="en-US" dirty="0" err="1"/>
              <a:t>cpp</a:t>
            </a:r>
            <a:r>
              <a:rPr lang="en-US" dirty="0"/>
              <a:t> files should be the same</a:t>
            </a:r>
          </a:p>
        </p:txBody>
      </p:sp>
    </p:spTree>
    <p:extLst>
      <p:ext uri="{BB962C8B-B14F-4D97-AF65-F5344CB8AC3E}">
        <p14:creationId xmlns:p14="http://schemas.microsoft.com/office/powerpoint/2010/main" val="3836659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Function Prototype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5" name="TextBox 4"/>
          <p:cNvSpPr txBox="1"/>
          <p:nvPr/>
        </p:nvSpPr>
        <p:spPr>
          <a:xfrm>
            <a:off x="907211" y="2286000"/>
            <a:ext cx="3276600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mylib.h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=2,z=3;</a:t>
            </a: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……….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x=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calMin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y,z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……….</a:t>
            </a: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2286000"/>
            <a:ext cx="373380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calMin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int,int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zh-HK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1049" y="3940076"/>
            <a:ext cx="3739551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calMin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a,int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b){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if (a&gt;b)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	return b;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	return a;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zh-HK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07211" y="1856117"/>
            <a:ext cx="16383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main.cpp</a:t>
            </a:r>
            <a:endParaRPr lang="zh-HK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1856117"/>
            <a:ext cx="16383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err="1"/>
              <a:t>mylib.h</a:t>
            </a:r>
            <a:endParaRPr lang="zh-HK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76800" y="3505200"/>
            <a:ext cx="16383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mylib.cpp</a:t>
            </a:r>
            <a:endParaRPr lang="zh-HK" altLang="en-US" dirty="0"/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3810000" y="2046616"/>
            <a:ext cx="990600" cy="391783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12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Function prototype </a:t>
            </a:r>
            <a:r>
              <a:rPr lang="en-US" altLang="zh-TW" sz="3400">
                <a:ea typeface="新細明體" charset="-120"/>
              </a:rPr>
              <a:t>(cont’d)</a:t>
            </a:r>
            <a:endParaRPr lang="en-US" altLang="zh-TW">
              <a:ea typeface="新細明體" charset="-120"/>
            </a:endParaRP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94333A3-4BC9-45CE-93D5-B1AEF872219B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524000"/>
            <a:ext cx="77724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void</a:t>
            </a:r>
            <a:r>
              <a:rPr lang="en-US" altLang="zh-TW" sz="2200" dirty="0">
                <a:ea typeface="新細明體" charset="-120"/>
              </a:rPr>
              <a:t> is used if a function takes no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ea typeface="新細明體" charset="-120"/>
              </a:rPr>
              <a:t>Prototypes allow the compiler to check the code more thoroughly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ea typeface="新細明體" charset="-120"/>
              </a:rPr>
              <a:t>Values passed to a function are coerced where necessary, e.g.,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</a:rPr>
              <a:t>printDouble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dirty="0">
                <a:ea typeface="新細明體" charset="-120"/>
              </a:rPr>
              <a:t>(4) where the integer 4 will be </a:t>
            </a:r>
            <a:r>
              <a:rPr lang="en-US" altLang="zh-TW" sz="2200" i="1" dirty="0">
                <a:ea typeface="新細明體" charset="-120"/>
              </a:rPr>
              <a:t>promoted</a:t>
            </a:r>
            <a:r>
              <a:rPr lang="en-US" altLang="zh-TW" sz="2200" dirty="0">
                <a:ea typeface="新細明體" charset="-120"/>
              </a:rPr>
              <a:t> as a double data type 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3581400"/>
            <a:ext cx="7620000" cy="3048000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#include &lt;</a:t>
            </a:r>
            <a:r>
              <a:rPr lang="en-GB" sz="1600" dirty="0" err="1">
                <a:latin typeface="Courier New" pitchFamily="49" charset="0"/>
              </a:rPr>
              <a:t>iostream</a:t>
            </a:r>
            <a:r>
              <a:rPr lang="en-GB" sz="1600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using namespace </a:t>
            </a:r>
            <a:r>
              <a:rPr lang="en-GB" sz="1600" dirty="0" err="1">
                <a:latin typeface="Courier New" pitchFamily="49" charset="0"/>
              </a:rPr>
              <a:t>std</a:t>
            </a:r>
            <a:r>
              <a:rPr lang="en-GB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void </a:t>
            </a:r>
            <a:r>
              <a:rPr lang="en-GB" sz="1600" dirty="0" err="1">
                <a:latin typeface="Courier New" pitchFamily="49" charset="0"/>
              </a:rPr>
              <a:t>printDouble</a:t>
            </a:r>
            <a:r>
              <a:rPr lang="en-GB" sz="1600" dirty="0">
                <a:latin typeface="Courier New" pitchFamily="49" charset="0"/>
              </a:rPr>
              <a:t>(double d){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		</a:t>
            </a:r>
            <a:r>
              <a:rPr lang="en-GB" sz="1600" dirty="0" err="1">
                <a:latin typeface="Courier New" pitchFamily="49" charset="0"/>
              </a:rPr>
              <a:t>cout</a:t>
            </a:r>
            <a:r>
              <a:rPr lang="en-GB" sz="1600" dirty="0">
                <a:latin typeface="Courier New" pitchFamily="49" charset="0"/>
              </a:rPr>
              <a:t> &lt;&lt;fixed;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		</a:t>
            </a:r>
            <a:r>
              <a:rPr lang="en-GB" sz="1600" dirty="0" err="1">
                <a:latin typeface="Courier New" pitchFamily="49" charset="0"/>
              </a:rPr>
              <a:t>cout</a:t>
            </a:r>
            <a:r>
              <a:rPr lang="en-GB" sz="1600" dirty="0">
                <a:latin typeface="Courier New" pitchFamily="49" charset="0"/>
              </a:rPr>
              <a:t> &lt;&lt;d &lt;&lt;</a:t>
            </a:r>
            <a:r>
              <a:rPr lang="en-GB" sz="1600" dirty="0" err="1">
                <a:latin typeface="Courier New" pitchFamily="49" charset="0"/>
              </a:rPr>
              <a:t>endl</a:t>
            </a:r>
            <a:r>
              <a:rPr lang="en-GB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	</a:t>
            </a: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x=4;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	</a:t>
            </a:r>
            <a:r>
              <a:rPr lang="en-GB" sz="1600" dirty="0" err="1">
                <a:latin typeface="Courier New" pitchFamily="49" charset="0"/>
              </a:rPr>
              <a:t>printDouble</a:t>
            </a:r>
            <a:r>
              <a:rPr lang="en-GB" sz="1600" dirty="0">
                <a:latin typeface="Courier New" pitchFamily="49" charset="0"/>
              </a:rPr>
              <a:t>(x);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7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13D5-F951-4917-A08F-2F178734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overloading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477A38-96D6-4A85-AABA-D69FB26B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0B912-2733-497D-8A99-BB5EF97A2D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906962"/>
          </a:xfrm>
        </p:spPr>
        <p:txBody>
          <a:bodyPr>
            <a:normAutofit/>
          </a:bodyPr>
          <a:lstStyle/>
          <a:p>
            <a:r>
              <a:rPr lang="en-US" altLang="zh-CN" sz="2100" dirty="0"/>
              <a:t>For functions with similar purposes, it will be more convenient to use the </a:t>
            </a:r>
            <a:r>
              <a:rPr lang="en-US" altLang="zh-CN" sz="2100" dirty="0">
                <a:solidFill>
                  <a:srgbClr val="C00000"/>
                </a:solidFill>
              </a:rPr>
              <a:t>same</a:t>
            </a:r>
            <a:r>
              <a:rPr lang="en-US" altLang="zh-CN" sz="2100" dirty="0"/>
              <a:t> function name</a:t>
            </a:r>
          </a:p>
          <a:p>
            <a:r>
              <a:rPr lang="en-US" altLang="zh-CN" sz="2100" dirty="0"/>
              <a:t>C++ allows two different functions share the </a:t>
            </a:r>
            <a:r>
              <a:rPr lang="en-US" altLang="zh-CN" sz="2100" dirty="0">
                <a:solidFill>
                  <a:srgbClr val="C00000"/>
                </a:solidFill>
              </a:rPr>
              <a:t>same function name</a:t>
            </a:r>
            <a:r>
              <a:rPr lang="en-US" altLang="zh-CN" sz="2100" dirty="0"/>
              <a:t> while their parameters are different (</a:t>
            </a:r>
            <a:r>
              <a:rPr lang="en-US" altLang="zh-CN" sz="2100" dirty="0">
                <a:solidFill>
                  <a:srgbClr val="7030A0"/>
                </a:solidFill>
              </a:rPr>
              <a:t>amount</a:t>
            </a:r>
            <a:r>
              <a:rPr lang="en-US" altLang="zh-CN" sz="2100" dirty="0"/>
              <a:t> or </a:t>
            </a:r>
            <a:r>
              <a:rPr lang="en-US" altLang="zh-CN" sz="2100" dirty="0">
                <a:solidFill>
                  <a:srgbClr val="0070C0"/>
                </a:solidFill>
              </a:rPr>
              <a:t>data type of the parameter</a:t>
            </a:r>
            <a:r>
              <a:rPr lang="en-US" altLang="zh-CN" sz="2100" dirty="0"/>
              <a:t>), which we call as </a:t>
            </a:r>
            <a:r>
              <a:rPr lang="en-US" altLang="zh-CN" sz="2100" b="1" dirty="0"/>
              <a:t>function overloading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		void print(int n){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		 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		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		void print(char a){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			 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		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		void print(char a, char b){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			 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		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endParaRPr lang="zh-CN" altLang="en-US" sz="2100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E3692CC-485A-4969-9981-D88C5299C0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6104" y="4017647"/>
            <a:ext cx="1987295" cy="20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8C7EA8-39B5-49C0-B6F6-EC31C171C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46334"/>
            <a:ext cx="2667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latin typeface="+mn-lt"/>
                <a:ea typeface="新細明體" charset="-120"/>
              </a:rPr>
              <a:t>Function overloading: the same function name, but different functions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EBF578E3-99B6-4E4A-9C5D-2A82255BC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903" y="5047564"/>
            <a:ext cx="1987295" cy="140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29A5DFC8-43AF-4673-BF0F-A99E7EB7E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103" y="4401234"/>
            <a:ext cx="1987295" cy="207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2EE472B-8544-46A8-8D08-ECE8BF0E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5" y="3923169"/>
            <a:ext cx="20604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+mn-lt"/>
                <a:ea typeface="新細明體" charset="-120"/>
              </a:rPr>
              <a:t>Different </a:t>
            </a:r>
            <a:r>
              <a:rPr kumimoji="1" lang="en-US" altLang="zh-TW">
                <a:latin typeface="+mn-lt"/>
                <a:ea typeface="新細明體" charset="-120"/>
              </a:rPr>
              <a:t>data types </a:t>
            </a:r>
            <a:r>
              <a:rPr kumimoji="1" lang="en-US" altLang="zh-TW" dirty="0">
                <a:latin typeface="+mn-lt"/>
                <a:ea typeface="新細明體" charset="-120"/>
              </a:rPr>
              <a:t>of parameters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CEE1440-5DEA-4D6A-A8C4-BF8AF2BE8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7" y="5034755"/>
            <a:ext cx="19872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+mn-lt"/>
                <a:ea typeface="新細明體" charset="-120"/>
              </a:rPr>
              <a:t>Different amount of parameters</a:t>
            </a:r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CA73D640-755E-4D95-B0A6-908D0AA19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903" y="5391697"/>
            <a:ext cx="1987296" cy="179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668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B1231-81CB-48C4-A184-F7A626ED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overloading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FD2B14-7BAB-4227-87B8-FC86DA22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D0620-6BD6-447E-BEC9-23EECF5D0A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It is </a:t>
            </a:r>
            <a:r>
              <a:rPr lang="en-US" altLang="zh-CN" sz="2100" dirty="0">
                <a:solidFill>
                  <a:srgbClr val="FF0000"/>
                </a:solidFill>
              </a:rPr>
              <a:t>invalid</a:t>
            </a:r>
            <a:r>
              <a:rPr lang="en-US" altLang="zh-CN" sz="2100" dirty="0"/>
              <a:t> that two functions have the same function names and parameters but different return types</a:t>
            </a:r>
          </a:p>
          <a:p>
            <a:endParaRPr lang="en-US" altLang="zh-CN" sz="21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print(int n){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…</a:t>
            </a:r>
            <a:br>
              <a:rPr lang="en-US" altLang="zh-TW" sz="1900" dirty="0">
                <a:latin typeface="Courier New" pitchFamily="49" charset="0"/>
                <a:ea typeface="新細明體" charset="-120"/>
              </a:rPr>
            </a:b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int print(int n){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 …</a:t>
            </a:r>
            <a:br>
              <a:rPr lang="en-US" altLang="zh-TW" sz="1900" dirty="0">
                <a:latin typeface="Courier New" pitchFamily="49" charset="0"/>
                <a:ea typeface="新細明體" charset="-120"/>
              </a:rPr>
            </a:b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  <a:p>
            <a:endParaRPr lang="en-US" altLang="zh-CN" sz="2100" dirty="0"/>
          </a:p>
          <a:p>
            <a:endParaRPr lang="zh-CN" altLang="en-US" sz="21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BD4327-3579-4386-9148-FF677327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3124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+mn-lt"/>
                <a:ea typeface="新細明體" charset="-120"/>
              </a:rPr>
              <a:t>Compilation error: the function name and the parameter are both the same</a:t>
            </a:r>
          </a:p>
        </p:txBody>
      </p:sp>
    </p:spTree>
    <p:extLst>
      <p:ext uri="{BB962C8B-B14F-4D97-AF65-F5344CB8AC3E}">
        <p14:creationId xmlns:p14="http://schemas.microsoft.com/office/powerpoint/2010/main" val="1650515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Recursions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One basic problem solving technique is to break the task into subtasks</a:t>
            </a:r>
          </a:p>
          <a:p>
            <a:r>
              <a:rPr lang="en-US" altLang="zh-TW" dirty="0">
                <a:ea typeface="新細明體" charset="-120"/>
              </a:rPr>
              <a:t>If a subtask is a smaller version of the original task, you can solve the original task using a recursive function</a:t>
            </a:r>
          </a:p>
          <a:p>
            <a:r>
              <a:rPr lang="en-US" altLang="zh-TW" dirty="0">
                <a:ea typeface="新細明體" charset="-120"/>
              </a:rPr>
              <a:t>A recursive function is one that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invokes itself</a:t>
            </a:r>
            <a:r>
              <a:rPr lang="en-US" altLang="zh-TW" dirty="0">
                <a:ea typeface="新細明體" charset="-120"/>
              </a:rPr>
              <a:t>, either directly or indirectly</a:t>
            </a:r>
            <a:endParaRPr lang="en-US" altLang="zh-TW" sz="2000" dirty="0">
              <a:ea typeface="新細明體" charset="-120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9409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Example: Factorial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The factorial of n is defined as: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ea typeface="新細明體" charset="-120"/>
              </a:rPr>
              <a:t>              0!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ea typeface="新細明體" charset="-120"/>
              </a:rPr>
              <a:t>              n! = n*(n-1)*…2*1   for n&gt;0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A recurrence relation: (induction)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ea typeface="新細明體" charset="-120"/>
              </a:rPr>
              <a:t>              n! = n*(n-1)!              for n&gt;0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E.g.:</a:t>
            </a:r>
            <a:endParaRPr lang="en-US" altLang="zh-TW" sz="2400" dirty="0">
              <a:ea typeface="新細明體" charset="-120"/>
            </a:endParaRP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3! = 3 * 2!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   = 3 * 2 * 1!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   = 3 * 2 * 1 * 0!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   = 3 * 2 * 1 * 1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41650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Iterative vs. Recursive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2819400"/>
            <a:ext cx="3810000" cy="3122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ourier New" pitchFamily="49" charset="0"/>
              </a:rPr>
              <a:t>factorial(</a:t>
            </a:r>
            <a:r>
              <a:rPr lang="en-US" altLang="zh-TW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TW" sz="1800" dirty="0">
                <a:solidFill>
                  <a:srgbClr val="FF0000"/>
                </a:solidFill>
                <a:latin typeface="Courier New" pitchFamily="49" charset="0"/>
              </a:rPr>
              <a:t> n)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, fact = 1;</a:t>
            </a:r>
          </a:p>
          <a:p>
            <a:endParaRPr lang="en-US" altLang="zh-TW" sz="1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 for (</a:t>
            </a:r>
            <a:r>
              <a:rPr lang="en-US" altLang="zh-TW" sz="18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= 1; </a:t>
            </a:r>
            <a:r>
              <a:rPr lang="en-US" altLang="zh-TW" sz="18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&lt;= n; </a:t>
            </a:r>
            <a:r>
              <a:rPr lang="en-US" altLang="zh-TW" sz="18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++)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    fact = </a:t>
            </a:r>
            <a:r>
              <a:rPr lang="en-US" altLang="zh-TW" sz="18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* fact;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 return fact;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00600" y="2798044"/>
            <a:ext cx="3798888" cy="313932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ourier New" pitchFamily="49" charset="0"/>
              </a:rPr>
              <a:t>factorial(</a:t>
            </a:r>
            <a:r>
              <a:rPr lang="en-US" altLang="zh-TW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TW" sz="1800" dirty="0">
                <a:solidFill>
                  <a:srgbClr val="FF0000"/>
                </a:solidFill>
                <a:latin typeface="Courier New" pitchFamily="49" charset="0"/>
              </a:rPr>
              <a:t> n)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 if (n==0) return 1;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  return n*</a:t>
            </a:r>
            <a:r>
              <a:rPr lang="en-US" altLang="zh-TW" sz="1800" dirty="0">
                <a:solidFill>
                  <a:srgbClr val="FF0000"/>
                </a:solidFill>
                <a:latin typeface="Courier New" pitchFamily="49" charset="0"/>
              </a:rPr>
              <a:t>factorial(n-1)</a:t>
            </a:r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en-US" altLang="zh-TW" sz="18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altLang="zh-TW" dirty="0">
              <a:latin typeface="Courier New" pitchFamily="49" charset="0"/>
            </a:endParaRPr>
          </a:p>
          <a:p>
            <a:endParaRPr lang="en-US" altLang="zh-TW" sz="18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altLang="zh-TW" dirty="0">
              <a:latin typeface="Courier New" pitchFamily="49" charset="0"/>
            </a:endParaRPr>
          </a:p>
          <a:p>
            <a:endParaRPr lang="en-US" altLang="zh-TW" sz="18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altLang="zh-TW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6400" y="2209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/>
              <a:t>Iterative</a:t>
            </a:r>
            <a:endParaRPr lang="zh-HK" alt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709444" y="2209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/>
              <a:t>Recursive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886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Checkpoints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There is no infinite recursion (check </a:t>
            </a:r>
            <a:r>
              <a:rPr lang="en-US" altLang="zh-HK" dirty="0">
                <a:solidFill>
                  <a:srgbClr val="FF0000"/>
                </a:solidFill>
              </a:rPr>
              <a:t>exist condition</a:t>
            </a:r>
            <a:r>
              <a:rPr lang="en-US" altLang="zh-HK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Each stopping case performs the correct action for that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For each of cases that involve recursion, if all recursive calls perform their actions correctly, then the entire case performs correctly.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35222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9CC2B-65E0-49F0-BA07-D6E326AF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variable in function (optional)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E6EBBB-394B-4702-907D-03E4FC9B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13887-4D0D-40C7-A32F-B4BFBDBAE4CC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F55D5-99F4-40A9-8084-3162FB0A5E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Question: In C++, all the variable inside a function call will be deleted by the compiler after the execution of the function block. How to count how many function calls when running a recursion?</a:t>
            </a:r>
          </a:p>
          <a:p>
            <a:r>
              <a:rPr lang="en-US" altLang="zh-CN" sz="2100" dirty="0"/>
              <a:t>The keyword </a:t>
            </a:r>
            <a:r>
              <a:rPr lang="en-US" altLang="zh-CN" sz="1900" dirty="0">
                <a:latin typeface="Courier New" pitchFamily="49" charset="0"/>
                <a:ea typeface="新細明體" charset="-120"/>
              </a:rPr>
              <a:t>static</a:t>
            </a:r>
            <a:r>
              <a:rPr lang="en-US" altLang="zh-CN" sz="2100" dirty="0"/>
              <a:t> will keep the variable after it exists even after the function call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int 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</a:rPr>
              <a:t>factorial(int n)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static int count;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count++;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  <a:p>
            <a:endParaRPr lang="zh-CN" altLang="en-US" sz="21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5A3FD19-732C-4763-8072-CAD6ED04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935" y="4996116"/>
            <a:ext cx="419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+mn-lt"/>
                <a:ea typeface="新細明體" charset="-120"/>
              </a:rPr>
              <a:t>Static variable which will not disappear after the execution of the current function call. Hence, it can be used to count the number of function calls during a recursion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D4BB35D5-F955-4E63-8B79-9A683706C7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4472779"/>
            <a:ext cx="457198" cy="708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CDE99-5A0C-4ACE-BEB8-1CEA137A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48100"/>
            <a:ext cx="327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+mn-lt"/>
                <a:ea typeface="新細明體" charset="-120"/>
              </a:rPr>
              <a:t>Compiler will assign 0 to static variable if no initialization.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DE7B3FB0-4F89-42BB-ADBA-C63D94318C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0996" y="4038600"/>
            <a:ext cx="1066803" cy="1754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563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How to use function written by others?</a:t>
            </a:r>
            <a:endParaRPr lang="en-US" altLang="zh-TW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08CAE2-91D3-4711-A9B4-EF13AABA51DD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467600" cy="44958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float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area,side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&lt;&lt; "Enter the area of a square:";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&gt;&gt; 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side=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sqrt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(area);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&lt;&lt; "The square has perimeter: “ &lt;&lt; 4*side;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  <a:endParaRPr lang="zh-TW" altLang="en-US" sz="1900" dirty="0">
              <a:ea typeface="新細明體" charset="-12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410200" y="1524000"/>
            <a:ext cx="3124200" cy="1143000"/>
          </a:xfrm>
          <a:prstGeom prst="wedgeRoundRectCallout">
            <a:avLst>
              <a:gd name="adj1" fmla="val -101252"/>
              <a:gd name="adj2" fmla="val -10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Tell compiler that you are going to use functions defined in </a:t>
            </a:r>
            <a:r>
              <a:rPr lang="en-US" altLang="zh-HK" dirty="0" err="1">
                <a:solidFill>
                  <a:srgbClr val="FFFF00"/>
                </a:solidFill>
              </a:rPr>
              <a:t>iostream</a:t>
            </a:r>
            <a:r>
              <a:rPr lang="en-US" altLang="zh-HK" dirty="0">
                <a:solidFill>
                  <a:srgbClr val="FFFF00"/>
                </a:solidFill>
              </a:rPr>
              <a:t> </a:t>
            </a:r>
            <a:r>
              <a:rPr lang="en-US" altLang="zh-HK" dirty="0">
                <a:solidFill>
                  <a:schemeClr val="bg1"/>
                </a:solidFill>
              </a:rPr>
              <a:t>package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3" name="Line Callout 2 (Accent Bar) 2"/>
          <p:cNvSpPr/>
          <p:nvPr/>
        </p:nvSpPr>
        <p:spPr>
          <a:xfrm>
            <a:off x="3769407" y="5638800"/>
            <a:ext cx="3543300" cy="9144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3388"/>
              <a:gd name="adj6" fmla="val -4049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Pass area to the function </a:t>
            </a:r>
            <a:r>
              <a:rPr lang="en-US" altLang="zh-HK" dirty="0" err="1">
                <a:solidFill>
                  <a:srgbClr val="FFFF00"/>
                </a:solidFill>
              </a:rPr>
              <a:t>sqrt</a:t>
            </a:r>
            <a:r>
              <a:rPr lang="en-US" altLang="zh-HK" dirty="0"/>
              <a:t> which will return the square root of area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3737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Summary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90E6D2-DB47-495D-A5C3-F642DBD773D6}" type="slidenum">
              <a:rPr lang="zh-TW" altLang="en-US" smtClean="0">
                <a:ea typeface="新細明體" charset="-120"/>
              </a:rPr>
              <a:pPr/>
              <a:t>50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</a:pPr>
            <a:r>
              <a:rPr lang="en-US" altLang="zh-TW" sz="2200" dirty="0">
                <a:ea typeface="新細明體" charset="-120"/>
              </a:rPr>
              <a:t>Functions help programmer write a more simple program and make the problem more easy to solve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zh-TW" sz="2200" dirty="0" err="1">
                <a:ea typeface="新細明體" charset="-120"/>
              </a:rPr>
              <a:t>return_type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 err="1">
                <a:ea typeface="新細明體" charset="-120"/>
              </a:rPr>
              <a:t>Function_name</a:t>
            </a:r>
            <a:r>
              <a:rPr lang="en-US" altLang="zh-TW" sz="2200" dirty="0">
                <a:ea typeface="新細明體" charset="-120"/>
              </a:rPr>
              <a:t>(</a:t>
            </a:r>
            <a:r>
              <a:rPr lang="en-US" altLang="zh-TW" sz="2200" dirty="0" err="1">
                <a:ea typeface="新細明體" charset="-120"/>
              </a:rPr>
              <a:t>paramaters</a:t>
            </a:r>
            <a:r>
              <a:rPr lang="en-US" altLang="zh-TW" sz="2200" dirty="0">
                <a:ea typeface="新細明體" charset="-120"/>
              </a:rPr>
              <a:t>);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zh-TW" sz="2200" dirty="0">
                <a:ea typeface="新細明體" charset="-120"/>
              </a:rPr>
              <a:t>Function prototype must declared before it can be used.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zh-TW" sz="2200" dirty="0">
                <a:ea typeface="新細明體" charset="-120"/>
              </a:rPr>
              <a:t>Header files can be used to store function prototypes but not the body.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zh-TW" sz="2200" dirty="0">
                <a:ea typeface="新細明體" charset="-120"/>
              </a:rPr>
              <a:t>Parameters can be passed with call by value or call </a:t>
            </a:r>
            <a:r>
              <a:rPr lang="en-US" altLang="zh-TW" sz="2200">
                <a:ea typeface="新細明體" charset="-120"/>
              </a:rPr>
              <a:t>by </a:t>
            </a:r>
            <a:r>
              <a:rPr lang="en-US" altLang="zh-CN" sz="2200">
                <a:ea typeface="新細明體" charset="-120"/>
              </a:rPr>
              <a:t>pointer</a:t>
            </a:r>
            <a:r>
              <a:rPr lang="en-US" altLang="zh-TW" sz="2200">
                <a:ea typeface="新細明體" charset="-120"/>
              </a:rPr>
              <a:t>.</a:t>
            </a:r>
            <a:endParaRPr lang="en-US" altLang="zh-TW" sz="2200" dirty="0">
              <a:ea typeface="新細明體" charset="-120"/>
            </a:endParaRPr>
          </a:p>
          <a:p>
            <a:pPr eaLnBrk="1" hangingPunct="1">
              <a:buClr>
                <a:schemeClr val="hlink"/>
              </a:buClr>
            </a:pPr>
            <a:endParaRPr lang="en-US" altLang="zh-TW" sz="22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64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Function invocation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9799D07-DB8E-4DEF-B307-DEE2F6370404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>
                <a:ea typeface="新細明體" charset="-120"/>
              </a:rPr>
              <a:t>During program execution, when </a:t>
            </a:r>
            <a:r>
              <a:rPr lang="en-US" altLang="zh-TW" sz="2200" dirty="0">
                <a:solidFill>
                  <a:srgbClr val="FF0000"/>
                </a:solidFill>
                <a:ea typeface="新細明體" charset="-120"/>
              </a:rPr>
              <a:t>a function name followed by parentheses</a:t>
            </a:r>
            <a:r>
              <a:rPr lang="en-US" altLang="zh-TW" sz="2200" dirty="0">
                <a:ea typeface="新細明體" charset="-120"/>
              </a:rPr>
              <a:t> is encountered, the function is invoked and the program control is passed to that function; when the function ends, program control is returned to the statement immediately after the function call in the original function</a:t>
            </a:r>
          </a:p>
          <a:p>
            <a:pPr eaLnBrk="1" hangingPunct="1"/>
            <a:endParaRPr lang="en-US" altLang="zh-TW" sz="2200" dirty="0">
              <a:ea typeface="新細明體" charset="-12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135059"/>
              </p:ext>
            </p:extLst>
          </p:nvPr>
        </p:nvGraphicFramePr>
        <p:xfrm>
          <a:off x="1600200" y="3581400"/>
          <a:ext cx="6553200" cy="299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5630111" imgH="2570130" progId="Visio.Drawing.11">
                  <p:embed/>
                </p:oleObj>
              </mc:Choice>
              <mc:Fallback>
                <p:oleObj name="Visio" r:id="rId4" imgW="5630111" imgH="2570130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581400"/>
                        <a:ext cx="6553200" cy="2991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47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Write your own function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(User defined functions)</a:t>
            </a:r>
            <a:endParaRPr lang="en-GB" dirty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2DDE97A-544E-4FB5-8AFD-8122CCD60263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Define a function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printHello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which accepts an integer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as input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The function should print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"Hello"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times, where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is an integer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Function Components</a:t>
            </a:r>
            <a:endParaRPr lang="en-GB" dirty="0"/>
          </a:p>
        </p:txBody>
      </p:sp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30C8DA5-50C5-4A36-8E72-55C12E84F340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3600" y="2543175"/>
            <a:ext cx="7481888" cy="2586038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void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printHello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(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600" b="1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		for (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&lt;</a:t>
            </a:r>
            <a:r>
              <a:rPr lang="en-US" altLang="zh-TW" sz="2600" b="1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			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&lt;&lt;"Hello\n";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}</a:t>
            </a:r>
            <a:endParaRPr lang="en-GB" sz="2600" dirty="0">
              <a:latin typeface="Courier New" pitchFamily="49" charset="0"/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5257800" y="2209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4648200" y="1752600"/>
            <a:ext cx="439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solidFill>
                  <a:srgbClr val="0000FF"/>
                </a:solidFill>
                <a:latin typeface="Comic Sans MS" pitchFamily="66" charset="0"/>
                <a:ea typeface="新細明體" charset="-120"/>
              </a:rPr>
              <a:t>Input (Parameter/Argument)</a:t>
            </a:r>
            <a:endParaRPr kumimoji="1" lang="en-GB" sz="2400" b="1">
              <a:solidFill>
                <a:srgbClr val="0000FF"/>
              </a:solidFill>
              <a:latin typeface="Comic Sans MS" pitchFamily="66" charset="0"/>
              <a:ea typeface="新細明體" charset="-120"/>
            </a:endParaRP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3276600" y="2286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2286000" y="1752600"/>
            <a:ext cx="226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solidFill>
                  <a:srgbClr val="0000FF"/>
                </a:solidFill>
                <a:latin typeface="Comic Sans MS" pitchFamily="66" charset="0"/>
                <a:ea typeface="新細明體" charset="-120"/>
              </a:rPr>
              <a:t>Function name</a:t>
            </a:r>
            <a:endParaRPr kumimoji="1" lang="en-GB" sz="2400" b="1">
              <a:solidFill>
                <a:srgbClr val="0000FF"/>
              </a:solidFill>
              <a:latin typeface="Comic Sans MS" pitchFamily="66" charset="0"/>
              <a:ea typeface="新細明體" charset="-120"/>
            </a:endParaRPr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H="1">
            <a:off x="1114425" y="2209800"/>
            <a:ext cx="28575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52425" y="1752600"/>
            <a:ext cx="193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400" b="1" dirty="0">
                <a:solidFill>
                  <a:srgbClr val="0000FF"/>
                </a:solidFill>
                <a:latin typeface="Comic Sans MS" pitchFamily="66" charset="0"/>
                <a:ea typeface="新細明體" charset="-120"/>
              </a:rPr>
              <a:t>Return type</a:t>
            </a:r>
            <a:endParaRPr kumimoji="1" lang="en-GB" sz="2400" b="1" dirty="0">
              <a:solidFill>
                <a:srgbClr val="0000FF"/>
              </a:solidFill>
              <a:latin typeface="Comic Sans MS" pitchFamily="66" charset="0"/>
              <a:ea typeface="新細明體" charset="-120"/>
            </a:endParaRPr>
          </a:p>
        </p:txBody>
      </p:sp>
      <p:sp>
        <p:nvSpPr>
          <p:cNvPr id="15371" name="AutoShape 10"/>
          <p:cNvSpPr>
            <a:spLocks/>
          </p:cNvSpPr>
          <p:nvPr/>
        </p:nvSpPr>
        <p:spPr bwMode="auto">
          <a:xfrm>
            <a:off x="6400800" y="2971800"/>
            <a:ext cx="381000" cy="1371600"/>
          </a:xfrm>
          <a:prstGeom prst="rightBrace">
            <a:avLst>
              <a:gd name="adj1" fmla="val 30000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zh-HK"/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096000" y="4495800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solidFill>
                  <a:srgbClr val="0000FF"/>
                </a:solidFill>
                <a:latin typeface="Comic Sans MS" pitchFamily="66" charset="0"/>
                <a:ea typeface="新細明體" charset="-120"/>
              </a:rPr>
              <a:t>Function body</a:t>
            </a:r>
            <a:endParaRPr kumimoji="1" lang="en-GB" sz="2400" b="1">
              <a:solidFill>
                <a:srgbClr val="0000FF"/>
              </a:solidFill>
              <a:latin typeface="Comic Sans MS" pitchFamily="66" charset="0"/>
              <a:ea typeface="新細明體" charset="-120"/>
            </a:endParaRP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62000" y="5334000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400" dirty="0"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400" dirty="0">
                <a:latin typeface="Comic Sans MS" pitchFamily="66" charset="0"/>
                <a:ea typeface="新細明體" charset="-120"/>
              </a:rPr>
              <a:t> </a:t>
            </a:r>
            <a:r>
              <a:rPr lang="en-US" altLang="zh-TW" sz="2400" dirty="0">
                <a:latin typeface="+mn-lt"/>
                <a:ea typeface="新細明體" charset="-120"/>
              </a:rPr>
              <a:t>is defined as input, therefore there is no need to declare n in the function body again</a:t>
            </a:r>
            <a:endParaRPr lang="en-GB" sz="24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Calling a function (I)</a:t>
            </a:r>
            <a:endParaRPr lang="en-GB" dirty="0"/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4E2242C-28F4-450B-A6B3-451EF36DCDD8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3669291"/>
            <a:ext cx="6188075" cy="809625"/>
          </a:xfrm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dirty="0" err="1">
                <a:latin typeface="Courier New" pitchFamily="49" charset="0"/>
                <a:ea typeface="新細明體" charset="-120"/>
              </a:rPr>
              <a:t>printHello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 (</a:t>
            </a:r>
            <a:r>
              <a:rPr lang="en-US" altLang="zh-TW" sz="2400" b="1" dirty="0">
                <a:solidFill>
                  <a:srgbClr val="006600"/>
                </a:solidFill>
                <a:latin typeface="Courier New" pitchFamily="49" charset="0"/>
                <a:ea typeface="新細明體" charset="-120"/>
              </a:rPr>
              <a:t>3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</a:t>
            </a:r>
            <a:endParaRPr lang="en-GB" sz="2400" dirty="0">
              <a:latin typeface="Courier New" pitchFamily="49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 flipH="1">
            <a:off x="3429000" y="3288291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>
            <a:off x="2057400" y="3288291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066800" y="2831091"/>
            <a:ext cx="1930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000" b="1" dirty="0">
                <a:solidFill>
                  <a:srgbClr val="0000FF"/>
                </a:solidFill>
                <a:latin typeface="Comic Sans MS" pitchFamily="66" charset="0"/>
                <a:ea typeface="新細明體" charset="-120"/>
              </a:rPr>
              <a:t>Function name</a:t>
            </a:r>
            <a:endParaRPr kumimoji="1" lang="en-GB" sz="2000" b="1" dirty="0">
              <a:solidFill>
                <a:srgbClr val="0000FF"/>
              </a:solidFill>
              <a:latin typeface="Comic Sans MS" pitchFamily="66" charset="0"/>
              <a:ea typeface="新細明體" charset="-120"/>
            </a:endParaRP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914400" y="4495800"/>
            <a:ext cx="70119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zh-TW" dirty="0">
              <a:latin typeface="Comic Sans MS" pitchFamily="66" charset="0"/>
              <a:ea typeface="新細明體" charset="-120"/>
            </a:endParaRPr>
          </a:p>
          <a:p>
            <a:r>
              <a:rPr lang="en-US" altLang="zh-TW" dirty="0">
                <a:latin typeface="+mn-lt"/>
                <a:ea typeface="新細明體" charset="-120"/>
              </a:rPr>
              <a:t>We don't need the return type when calling a function.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mic Sans MS" pitchFamily="66" charset="0"/>
                <a:ea typeface="新細明體" charset="-120"/>
              </a:rPr>
              <a:t>Syntax error: 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printHello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(3);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003550" y="2831091"/>
            <a:ext cx="850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000" b="1" dirty="0">
                <a:solidFill>
                  <a:srgbClr val="0000FF"/>
                </a:solidFill>
                <a:latin typeface="Comic Sans MS" pitchFamily="66" charset="0"/>
                <a:ea typeface="新細明體" charset="-120"/>
              </a:rPr>
              <a:t>Input</a:t>
            </a:r>
            <a:endParaRPr kumimoji="1" lang="en-GB" sz="2000" b="1" dirty="0">
              <a:solidFill>
                <a:srgbClr val="0000FF"/>
              </a:solidFill>
              <a:latin typeface="Comic Sans MS" pitchFamily="66" charset="0"/>
              <a:ea typeface="新細明體" charset="-120"/>
            </a:endParaRPr>
          </a:p>
        </p:txBody>
      </p:sp>
      <p:sp>
        <p:nvSpPr>
          <p:cNvPr id="18442" name="Rectangle 1"/>
          <p:cNvSpPr>
            <a:spLocks noChangeArrowheads="1"/>
          </p:cNvSpPr>
          <p:nvPr/>
        </p:nvSpPr>
        <p:spPr bwMode="auto">
          <a:xfrm>
            <a:off x="914400" y="182880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新細明體" charset="-120"/>
              </a:rPr>
              <a:t>To make a function call, we only need to specify a function name and provide parameter(s) in a pair of ()</a:t>
            </a:r>
          </a:p>
        </p:txBody>
      </p:sp>
    </p:spTree>
    <p:extLst>
      <p:ext uri="{BB962C8B-B14F-4D97-AF65-F5344CB8AC3E}">
        <p14:creationId xmlns:p14="http://schemas.microsoft.com/office/powerpoint/2010/main" val="345666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24480</TotalTime>
  <Words>3861</Words>
  <PresentationFormat>On-screen Show (4:3)</PresentationFormat>
  <Paragraphs>684</Paragraphs>
  <Slides>50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Comic Sans MS</vt:lpstr>
      <vt:lpstr>Consolas</vt:lpstr>
      <vt:lpstr>Courier New</vt:lpstr>
      <vt:lpstr>Monotype Sorts</vt:lpstr>
      <vt:lpstr>Verdana</vt:lpstr>
      <vt:lpstr>Wingdings</vt:lpstr>
      <vt:lpstr>Wingdings 2</vt:lpstr>
      <vt:lpstr>Equity</vt:lpstr>
      <vt:lpstr>Visio</vt:lpstr>
      <vt:lpstr>PowerPoint Presentation</vt:lpstr>
      <vt:lpstr>What is function?</vt:lpstr>
      <vt:lpstr>Structured programming guidelines</vt:lpstr>
      <vt:lpstr>Function in C++</vt:lpstr>
      <vt:lpstr>How to use function written by others?</vt:lpstr>
      <vt:lpstr>Function invocation</vt:lpstr>
      <vt:lpstr>Write your own function  (User defined functions)</vt:lpstr>
      <vt:lpstr>Function Components</vt:lpstr>
      <vt:lpstr>Calling a function (I)</vt:lpstr>
      <vt:lpstr>Calling a function (II)</vt:lpstr>
      <vt:lpstr>Flow of control</vt:lpstr>
      <vt:lpstr>Function with no input</vt:lpstr>
      <vt:lpstr>Parameters Passing: Call-by-Value</vt:lpstr>
      <vt:lpstr>Function variables</vt:lpstr>
      <vt:lpstr>Parameters Passing: Call-by-Value</vt:lpstr>
      <vt:lpstr>What if we change x to y in f()?</vt:lpstr>
      <vt:lpstr>How to modify y in f()?</vt:lpstr>
      <vt:lpstr>Return value</vt:lpstr>
      <vt:lpstr>The return statement</vt:lpstr>
      <vt:lpstr>Examples: Function with return value</vt:lpstr>
      <vt:lpstr>Examples: Function w/o return value</vt:lpstr>
      <vt:lpstr>Example: findMax</vt:lpstr>
      <vt:lpstr>Function definition</vt:lpstr>
      <vt:lpstr>Calling findMax()</vt:lpstr>
      <vt:lpstr>Flow of control</vt:lpstr>
      <vt:lpstr>Finding the max of 3 numbers, i, j, k</vt:lpstr>
      <vt:lpstr>Answer</vt:lpstr>
      <vt:lpstr>What is the output of the following program?</vt:lpstr>
      <vt:lpstr>Parameter Passing: Default Parameters</vt:lpstr>
      <vt:lpstr>Parameter Passing: Default Parameters</vt:lpstr>
      <vt:lpstr>Parameter Passing: Default Parameters</vt:lpstr>
      <vt:lpstr>Parameters Passing: arrays</vt:lpstr>
      <vt:lpstr>Parameters Passing: arrays</vt:lpstr>
      <vt:lpstr>Parameter Passing: 2D arrays</vt:lpstr>
      <vt:lpstr>Example: sort rows of 2D arrays</vt:lpstr>
      <vt:lpstr>Defining and calling functions</vt:lpstr>
      <vt:lpstr>Function Prototype</vt:lpstr>
      <vt:lpstr>Function Prototype</vt:lpstr>
      <vt:lpstr>Function Prototype</vt:lpstr>
      <vt:lpstr>Function Prototype</vt:lpstr>
      <vt:lpstr>Function Prototype</vt:lpstr>
      <vt:lpstr>Function prototype (cont’d)</vt:lpstr>
      <vt:lpstr>Function overloading</vt:lpstr>
      <vt:lpstr>Function overloading</vt:lpstr>
      <vt:lpstr>Recursions</vt:lpstr>
      <vt:lpstr>Example: Factorial</vt:lpstr>
      <vt:lpstr>Iterative vs. Recursive</vt:lpstr>
      <vt:lpstr>Checkpoints</vt:lpstr>
      <vt:lpstr>Static variable in function (optional)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2009-04-30T13:38:41Z</dcterms:created>
  <dcterms:modified xsi:type="dcterms:W3CDTF">2022-02-26T09:26:09Z</dcterms:modified>
</cp:coreProperties>
</file>