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2"/>
  </p:notesMasterIdLst>
  <p:sldIdLst>
    <p:sldId id="370" r:id="rId2"/>
    <p:sldId id="365" r:id="rId3"/>
    <p:sldId id="283" r:id="rId4"/>
    <p:sldId id="372" r:id="rId5"/>
    <p:sldId id="331" r:id="rId6"/>
    <p:sldId id="287" r:id="rId7"/>
    <p:sldId id="288" r:id="rId8"/>
    <p:sldId id="289" r:id="rId9"/>
    <p:sldId id="373" r:id="rId10"/>
    <p:sldId id="291" r:id="rId11"/>
    <p:sldId id="293" r:id="rId12"/>
    <p:sldId id="294" r:id="rId13"/>
    <p:sldId id="295" r:id="rId14"/>
    <p:sldId id="337" r:id="rId15"/>
    <p:sldId id="338" r:id="rId16"/>
    <p:sldId id="305" r:id="rId17"/>
    <p:sldId id="333" r:id="rId18"/>
    <p:sldId id="334" r:id="rId19"/>
    <p:sldId id="306" r:id="rId20"/>
    <p:sldId id="363" r:id="rId21"/>
    <p:sldId id="307" r:id="rId22"/>
    <p:sldId id="339" r:id="rId23"/>
    <p:sldId id="335" r:id="rId24"/>
    <p:sldId id="308" r:id="rId25"/>
    <p:sldId id="340" r:id="rId26"/>
    <p:sldId id="341" r:id="rId27"/>
    <p:sldId id="367" r:id="rId28"/>
    <p:sldId id="342" r:id="rId29"/>
    <p:sldId id="374" r:id="rId30"/>
    <p:sldId id="375" r:id="rId31"/>
    <p:sldId id="345" r:id="rId32"/>
    <p:sldId id="355" r:id="rId33"/>
    <p:sldId id="356" r:id="rId34"/>
    <p:sldId id="368" r:id="rId35"/>
    <p:sldId id="357" r:id="rId36"/>
    <p:sldId id="350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16" r:id="rId47"/>
    <p:sldId id="317" r:id="rId48"/>
    <p:sldId id="319" r:id="rId49"/>
    <p:sldId id="320" r:id="rId50"/>
    <p:sldId id="352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3399"/>
    <a:srgbClr val="006600"/>
    <a:srgbClr val="99CCFF"/>
    <a:srgbClr val="6699FF"/>
    <a:srgbClr val="99FF66"/>
    <a:srgbClr val="FF99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769" autoAdjust="0"/>
  </p:normalViewPr>
  <p:slideViewPr>
    <p:cSldViewPr>
      <p:cViewPr varScale="1">
        <p:scale>
          <a:sx n="103" d="100"/>
          <a:sy n="103" d="100"/>
        </p:scale>
        <p:origin x="24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337BBEA-5B17-4ABC-8CCC-2293C5AB6B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4610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4477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5955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270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603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322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5729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8277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530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624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8462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26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9240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76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3963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7346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567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7045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4058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086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684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667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267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0EF3369-B240-4C87-9EC3-FF14F7CFE02E}" type="slidenum">
              <a:rPr lang="zh-TW" altLang="en-US" smtClean="0">
                <a:latin typeface="Arial" charset="0"/>
              </a:rPr>
              <a:pPr/>
              <a:t>3</a:t>
            </a:fld>
            <a:endParaRPr lang="en-US" altLang="zh-TW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44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171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815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8522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926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2290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1987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731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1860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220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526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09DAED7-ABE0-4569-8298-576C7CE6C78F}" type="slidenum">
              <a:rPr lang="zh-TW" altLang="en-US" smtClean="0">
                <a:latin typeface="Arial" charset="0"/>
              </a:rPr>
              <a:pPr/>
              <a:t>4</a:t>
            </a:fld>
            <a:endParaRPr lang="en-US" altLang="zh-TW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6400" cy="4116387"/>
          </a:xfrm>
          <a:noFill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297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1420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3147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41496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6895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8865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3074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03379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109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750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81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852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87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7BBEA-5B17-4ABC-8CCC-2293C5AB6B6B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989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A626CC-8D22-460A-8BAD-BAF2A0AA6A5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4E3E3A-C8F8-448F-B983-B38ED2C4370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03DC3-9D5C-44BA-A6A6-042D05A1163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0" lang="en-US" altLang="zh-HK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0A6C445-DF2D-48C9-9B72-FA2CBC71FFD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EA4C8-D746-47A0-B5B7-3274AEC2C00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FD984-1C2E-4A27-B80D-36C213E0615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E79FC-642C-46BA-A886-7687CFCBAB61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678FD-3D13-4FAE-9D65-1AD33EA61F0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5FBD-F0AC-4D80-8F41-5D8A4C950F1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B397B85-0FD4-4ADD-B6A0-70DAFA0CE72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9D8AE32-D9BA-4BC7-8313-CFF5793B18D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200" i="1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/>
              <a:t>Semester 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41141" y="3286780"/>
            <a:ext cx="4096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LT8: Characters and Strings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75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Printing a character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AF00ABC-F85B-45E8-931C-FC03E9C71838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897147" y="1676400"/>
            <a:ext cx="7772400" cy="33528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5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 c1='A',c2='B';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 &lt;&lt; c1; 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500" dirty="0" err="1">
                <a:latin typeface="Courier New" pitchFamily="49" charset="0"/>
                <a:ea typeface="新細明體" charset="-120"/>
              </a:rPr>
              <a:t>cout.put</a:t>
            </a:r>
            <a:r>
              <a:rPr lang="en-US" altLang="zh-TW" sz="2500" dirty="0">
                <a:latin typeface="Courier New" pitchFamily="49" charset="0"/>
                <a:ea typeface="新細明體" charset="-120"/>
              </a:rPr>
              <a:t>(c1);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210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A654F10-29A6-41E5-9D47-A3CA58861C60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Write a program which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reads</a:t>
            </a:r>
            <a:r>
              <a:rPr lang="en-US" altLang="zh-TW" dirty="0">
                <a:ea typeface="新細明體" charset="-120"/>
              </a:rPr>
              <a:t> a character from the user and output the character </a:t>
            </a:r>
            <a:r>
              <a:rPr lang="en-US" altLang="zh-TW" dirty="0">
                <a:solidFill>
                  <a:srgbClr val="7030A0"/>
                </a:solidFill>
                <a:ea typeface="新細明體" charset="-120"/>
              </a:rPr>
              <a:t>type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endParaRPr lang="en-US" altLang="zh-TW" i="1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The program should distinguish between the following types of characters</a:t>
            </a:r>
          </a:p>
          <a:p>
            <a:pPr lvl="1" eaLnBrk="1" hangingPunct="1"/>
            <a:r>
              <a:rPr lang="en-US" altLang="zh-TW" sz="2600" dirty="0">
                <a:ea typeface="新細明體" charset="-120"/>
              </a:rPr>
              <a:t>An upper case character (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'A'-'Z'</a:t>
            </a:r>
            <a:r>
              <a:rPr lang="en-US" altLang="zh-TW" sz="2600" dirty="0"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sz="2600" dirty="0">
                <a:ea typeface="新細明體" charset="-120"/>
              </a:rPr>
              <a:t>A lower case character (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'a'-'z'</a:t>
            </a:r>
            <a:r>
              <a:rPr lang="en-US" altLang="zh-TW" sz="2600" dirty="0"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sz="2600" dirty="0">
                <a:ea typeface="新細明體" charset="-120"/>
              </a:rPr>
              <a:t>A digit (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'0'-'9'</a:t>
            </a:r>
            <a:r>
              <a:rPr lang="en-US" altLang="zh-TW" sz="2600" dirty="0"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sz="2600" dirty="0">
                <a:ea typeface="新細明體" charset="-120"/>
              </a:rPr>
              <a:t>Special character (e.g. '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#', '$',</a:t>
            </a:r>
            <a:r>
              <a:rPr lang="en-US" altLang="zh-TW" sz="2600" dirty="0">
                <a:ea typeface="新細明體" charset="-120"/>
              </a:rPr>
              <a:t>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Answer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3798B8A-437D-476E-9318-E095C4B79892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9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9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 &gt;&gt; c;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if (                 )</a:t>
            </a:r>
            <a:r>
              <a:rPr lang="en-GB" altLang="zh-HK" sz="19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//'A'-'Z'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19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 &lt;&lt; "An upper case character\n";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else if (                 )</a:t>
            </a:r>
            <a:r>
              <a:rPr lang="en-GB" altLang="zh-HK" sz="19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//‘a'-‘z'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19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 &lt;&lt; "A lower case character\n";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else if (                 )</a:t>
            </a:r>
            <a:r>
              <a:rPr lang="en-GB" altLang="zh-HK" sz="19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//‘0'-‘9'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19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 &lt;&lt; "A digit\n";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19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900" b="1" dirty="0">
                <a:latin typeface="Courier New" pitchFamily="49" charset="0"/>
                <a:ea typeface="新細明體" charset="-120"/>
              </a:rPr>
              <a:t> &lt;&lt; "Special character\n";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  <a:endParaRPr lang="en-GB" altLang="zh-HK" sz="190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Answer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17301A-F7A3-4ED1-960F-BF13284140C2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9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GB" altLang="zh-HK" sz="1900" dirty="0">
                <a:latin typeface="Courier New" pitchFamily="49" charset="0"/>
                <a:ea typeface="新細明體" charset="-120"/>
              </a:rPr>
              <a:t>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9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GB" altLang="zh-HK" sz="1900" dirty="0">
                <a:latin typeface="Courier New" pitchFamily="49" charset="0"/>
                <a:ea typeface="新細明體" charset="-120"/>
              </a:rPr>
              <a:t> &gt;&gt; c;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if (</a:t>
            </a:r>
            <a:r>
              <a:rPr lang="en-GB" altLang="zh-HK" sz="19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'A' &lt;=c &amp;&amp; c&lt;='Z')</a:t>
            </a:r>
            <a:r>
              <a:rPr lang="en-GB" altLang="zh-HK" sz="19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//'A'-'Z'</a:t>
            </a:r>
            <a:endParaRPr lang="en-GB" altLang="zh-HK" sz="1900" b="1" dirty="0">
              <a:solidFill>
                <a:srgbClr val="000099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900" dirty="0">
                <a:latin typeface="Courier New" pitchFamily="49" charset="0"/>
                <a:ea typeface="新細明體" charset="-120"/>
              </a:rPr>
              <a:t> &lt;&lt; "An upper case character\n";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else if (</a:t>
            </a:r>
            <a:r>
              <a:rPr lang="en-GB" altLang="zh-HK" sz="19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'a' &lt;= c &amp;&amp; c&lt;='z'</a:t>
            </a:r>
            <a:r>
              <a:rPr lang="en-GB" altLang="zh-HK" sz="1900" dirty="0">
                <a:latin typeface="Courier New" pitchFamily="49" charset="0"/>
                <a:ea typeface="新細明體" charset="-120"/>
              </a:rPr>
              <a:t>)</a:t>
            </a:r>
            <a:r>
              <a:rPr lang="en-GB" altLang="zh-HK" sz="19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//‘a'-‘z'</a:t>
            </a:r>
            <a:endParaRPr lang="en-GB" altLang="zh-HK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900" dirty="0">
                <a:latin typeface="Courier New" pitchFamily="49" charset="0"/>
                <a:ea typeface="新細明體" charset="-120"/>
              </a:rPr>
              <a:t> &lt;&lt; "A lower case character\n";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else if (</a:t>
            </a:r>
            <a:r>
              <a:rPr lang="en-GB" altLang="zh-HK" sz="19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'0' &lt;= c &amp;&amp; c&lt;='9'</a:t>
            </a:r>
            <a:r>
              <a:rPr lang="en-GB" altLang="zh-HK" sz="1900" dirty="0">
                <a:latin typeface="Courier New" pitchFamily="49" charset="0"/>
                <a:ea typeface="新細明體" charset="-120"/>
              </a:rPr>
              <a:t>)</a:t>
            </a:r>
            <a:r>
              <a:rPr lang="en-GB" altLang="zh-HK" sz="19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 //‘0'-‘9'</a:t>
            </a:r>
            <a:endParaRPr lang="en-GB" altLang="zh-HK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900" dirty="0">
                <a:latin typeface="Courier New" pitchFamily="49" charset="0"/>
                <a:ea typeface="新細明體" charset="-120"/>
              </a:rPr>
              <a:t> &lt;&lt; "A digit\n";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900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900" dirty="0">
                <a:latin typeface="Courier New" pitchFamily="49" charset="0"/>
                <a:ea typeface="新細明體" charset="-120"/>
              </a:rPr>
              <a:t> &lt;&lt; "Special character\n";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  <a:endParaRPr lang="en-GB" altLang="zh-HK" sz="190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772400" cy="1143000"/>
          </a:xfrm>
        </p:spPr>
        <p:txBody>
          <a:bodyPr/>
          <a:lstStyle/>
          <a:p>
            <a:r>
              <a:rPr lang="en-US" altLang="zh-HK" dirty="0"/>
              <a:t>Strings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001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cstring</a:t>
            </a:r>
            <a:r>
              <a:rPr lang="en-US" altLang="zh-HK" dirty="0"/>
              <a:t> </a:t>
            </a:r>
            <a:r>
              <a:rPr lang="en-US" altLang="zh-HK" dirty="0" err="1"/>
              <a:t>vs</a:t>
            </a:r>
            <a:r>
              <a:rPr lang="en-US" altLang="zh-HK" dirty="0"/>
              <a:t> string object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In C++, there are </a:t>
            </a:r>
            <a:r>
              <a:rPr lang="en-US" altLang="zh-HK" dirty="0">
                <a:solidFill>
                  <a:srgbClr val="C00000"/>
                </a:solidFill>
              </a:rPr>
              <a:t>two types</a:t>
            </a:r>
            <a:r>
              <a:rPr lang="en-US" altLang="zh-HK" dirty="0"/>
              <a:t> of strings</a:t>
            </a:r>
          </a:p>
          <a:p>
            <a:r>
              <a:rPr lang="en-US" altLang="zh-HK" dirty="0" err="1">
                <a:solidFill>
                  <a:srgbClr val="7030A0"/>
                </a:solidFill>
              </a:rPr>
              <a:t>cstring</a:t>
            </a:r>
            <a:r>
              <a:rPr lang="en-US" altLang="zh-HK" dirty="0"/>
              <a:t>: inherited from the </a:t>
            </a:r>
            <a:r>
              <a:rPr lang="en-US" altLang="zh-HK" b="1" dirty="0"/>
              <a:t>C</a:t>
            </a:r>
            <a:r>
              <a:rPr lang="en-US" altLang="zh-HK" dirty="0"/>
              <a:t> language</a:t>
            </a:r>
          </a:p>
          <a:p>
            <a:r>
              <a:rPr lang="en-US" altLang="zh-HK" dirty="0">
                <a:solidFill>
                  <a:srgbClr val="0070C0"/>
                </a:solidFill>
              </a:rPr>
              <a:t>string</a:t>
            </a:r>
            <a:r>
              <a:rPr lang="en-US" altLang="zh-HK" dirty="0"/>
              <a:t>: class defined in &lt;string&gt; </a:t>
            </a:r>
            <a:r>
              <a:rPr lang="en-US" altLang="zh-HK" b="1" dirty="0"/>
              <a:t>library</a:t>
            </a:r>
          </a:p>
          <a:p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3643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String : </a:t>
            </a:r>
            <a:r>
              <a:rPr lang="en-US" altLang="zh-TW" dirty="0" err="1">
                <a:ea typeface="新細明體" charset="-120"/>
              </a:rPr>
              <a:t>cstring</a:t>
            </a:r>
            <a:endParaRPr lang="en-GB" altLang="zh-HK" dirty="0">
              <a:ea typeface="新細明體" charset="-120"/>
            </a:endParaRP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F4F68BC-6041-40D4-B011-05EDBD2068EE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2819400"/>
          </a:xfrm>
        </p:spPr>
        <p:txBody>
          <a:bodyPr/>
          <a:lstStyle/>
          <a:p>
            <a:r>
              <a:rPr lang="en-US" altLang="zh-TW" sz="2200" dirty="0">
                <a:ea typeface="新細明體" charset="-120"/>
              </a:rPr>
              <a:t>A </a:t>
            </a:r>
            <a:r>
              <a:rPr lang="en-US" altLang="zh-TW" sz="2200" dirty="0" err="1">
                <a:ea typeface="新細明體" charset="-120"/>
              </a:rPr>
              <a:t>cstring</a:t>
            </a:r>
            <a:r>
              <a:rPr lang="en-US" altLang="zh-TW" sz="2200" dirty="0">
                <a:ea typeface="新細明體" charset="-120"/>
              </a:rPr>
              <a:t> is a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 sz="2200" dirty="0">
                <a:ea typeface="新細明體" charset="-120"/>
              </a:rPr>
              <a:t> array terminated by</a:t>
            </a:r>
            <a:r>
              <a:rPr lang="en-US" altLang="zh-TW" sz="22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'\0' </a:t>
            </a:r>
            <a:r>
              <a:rPr lang="en-US" altLang="zh-TW" sz="2200" dirty="0">
                <a:ea typeface="新細明體" charset="-120"/>
              </a:rPr>
              <a:t>(which is named </a:t>
            </a:r>
            <a:r>
              <a:rPr lang="en-US" altLang="zh-TW" sz="2200" b="1" dirty="0">
                <a:ea typeface="新細明體" charset="-120"/>
              </a:rPr>
              <a:t>null character</a:t>
            </a:r>
            <a:r>
              <a:rPr lang="en-US" altLang="zh-TW" sz="2200" dirty="0">
                <a:ea typeface="新細明體" charset="-120"/>
              </a:rPr>
              <a:t>) representing the </a:t>
            </a:r>
            <a:r>
              <a:rPr lang="en-US" altLang="zh-TW" sz="2200" dirty="0">
                <a:solidFill>
                  <a:srgbClr val="FF6600"/>
                </a:solidFill>
                <a:ea typeface="新細明體" charset="-120"/>
              </a:rPr>
              <a:t>end-of-string sentinel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A character of array of size </a:t>
            </a:r>
            <a:r>
              <a:rPr lang="en-US" altLang="zh-TW" sz="22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dirty="0">
                <a:ea typeface="新細明體" charset="-120"/>
              </a:rPr>
              <a:t> may store a string with maximum length of </a:t>
            </a:r>
            <a:r>
              <a:rPr lang="en-US" altLang="zh-TW" sz="22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n-1</a:t>
            </a: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Consider the definition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zh-HK" sz="22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HK" sz="22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GB" altLang="zh-HK" sz="2200" dirty="0">
                <a:latin typeface="Courier New" pitchFamily="49" charset="0"/>
                <a:ea typeface="新細明體" charset="-120"/>
              </a:rPr>
              <a:t> </a:t>
            </a:r>
            <a:r>
              <a:rPr lang="en-GB" altLang="zh-HK" sz="2200" dirty="0" err="1">
                <a:latin typeface="Courier New" pitchFamily="49" charset="0"/>
                <a:ea typeface="新細明體" charset="-120"/>
              </a:rPr>
              <a:t>str</a:t>
            </a:r>
            <a:r>
              <a:rPr lang="en-GB" altLang="zh-HK" sz="2200" dirty="0">
                <a:latin typeface="Courier New" pitchFamily="49" charset="0"/>
                <a:ea typeface="新細明體" charset="-120"/>
              </a:rPr>
              <a:t>[</a:t>
            </a:r>
            <a:r>
              <a:rPr lang="en-GB" altLang="zh-HK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</a:rPr>
              <a:t>20</a:t>
            </a:r>
            <a:r>
              <a:rPr lang="en-GB" altLang="zh-HK" sz="2200" dirty="0">
                <a:latin typeface="Courier New" pitchFamily="49" charset="0"/>
                <a:ea typeface="新細明體" charset="-120"/>
              </a:rPr>
              <a:t>]="Hello World";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zh-HK" sz="2200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990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Courier New" pitchFamily="49" charset="0"/>
                <a:ea typeface="新細明體" charset="-120"/>
              </a:rPr>
              <a:t>H</a:t>
            </a:r>
            <a:endParaRPr kumimoji="1"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371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Courier New" pitchFamily="49" charset="0"/>
                <a:ea typeface="新細明體" charset="-120"/>
              </a:rPr>
              <a:t>e</a:t>
            </a:r>
            <a:endParaRPr kumimoji="1"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GB" altLang="zh-HK" dirty="0">
                <a:latin typeface="Courier New" pitchFamily="49" charset="0"/>
                <a:ea typeface="新細明體" charset="-120"/>
              </a:rPr>
              <a:t>l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 dirty="0">
                <a:latin typeface="Courier New" pitchFamily="49" charset="0"/>
                <a:ea typeface="新細明體" charset="-120"/>
              </a:rPr>
              <a:t>l</a:t>
            </a:r>
            <a:endParaRPr kumimoji="1"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2514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HK" dirty="0">
                <a:latin typeface="Courier New" pitchFamily="49" charset="0"/>
                <a:ea typeface="新細明體" charset="-120"/>
              </a:rPr>
              <a:t>o</a:t>
            </a:r>
            <a:endParaRPr kumimoji="1"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2895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3276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Courier New" pitchFamily="49" charset="0"/>
                <a:ea typeface="新細明體" charset="-120"/>
              </a:rPr>
              <a:t>W</a:t>
            </a:r>
            <a:endParaRPr kumimoji="1" lang="en-GB" altLang="zh-HK">
              <a:latin typeface="Courier New" pitchFamily="49" charset="0"/>
              <a:ea typeface="新細明體" charset="-120"/>
            </a:endParaRPr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3657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HK" dirty="0">
                <a:latin typeface="Courier New" pitchFamily="49" charset="0"/>
                <a:ea typeface="新細明體" charset="-120"/>
              </a:rPr>
              <a:t>o</a:t>
            </a:r>
            <a:endParaRPr kumimoji="1"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4038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HK" dirty="0">
                <a:latin typeface="Courier New" pitchFamily="49" charset="0"/>
                <a:ea typeface="新細明體" charset="-120"/>
              </a:rPr>
              <a:t>r</a:t>
            </a:r>
            <a:endParaRPr kumimoji="1"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4419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HK" dirty="0">
                <a:latin typeface="Courier New" pitchFamily="49" charset="0"/>
                <a:ea typeface="新細明體" charset="-120"/>
              </a:rPr>
              <a:t>l</a:t>
            </a:r>
            <a:endParaRPr kumimoji="1"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4800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HK" dirty="0">
                <a:latin typeface="Courier New" pitchFamily="49" charset="0"/>
                <a:ea typeface="新細明體" charset="-120"/>
              </a:rPr>
              <a:t>d</a:t>
            </a:r>
            <a:endParaRPr kumimoji="1"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5181600" y="4648200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TW">
                <a:latin typeface="Courier New" pitchFamily="49" charset="0"/>
                <a:ea typeface="新細明體" charset="-120"/>
              </a:rPr>
              <a:t>\0</a:t>
            </a:r>
            <a:endParaRPr kumimoji="1" lang="en-GB" altLang="zh-HK">
              <a:latin typeface="Courier New" pitchFamily="49" charset="0"/>
              <a:ea typeface="新細明體" charset="-120"/>
            </a:endParaRPr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5562600" y="46482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5943600" y="46482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6324600" y="46482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6705600" y="46482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41" name="Rectangle 20"/>
          <p:cNvSpPr>
            <a:spLocks noChangeArrowheads="1"/>
          </p:cNvSpPr>
          <p:nvPr/>
        </p:nvSpPr>
        <p:spPr bwMode="auto">
          <a:xfrm>
            <a:off x="7086600" y="46482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7467600" y="46482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43" name="Rectangle 22"/>
          <p:cNvSpPr>
            <a:spLocks noChangeArrowheads="1"/>
          </p:cNvSpPr>
          <p:nvPr/>
        </p:nvSpPr>
        <p:spPr bwMode="auto">
          <a:xfrm>
            <a:off x="7848600" y="46482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8229600" y="4648200"/>
            <a:ext cx="3810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>
              <a:ea typeface="新細明體" charset="-120"/>
            </a:endParaRPr>
          </a:p>
        </p:txBody>
      </p:sp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990600" y="5432187"/>
            <a:ext cx="74295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kumimoji="1" lang="en-US" altLang="zh-TW" sz="2000" dirty="0">
                <a:solidFill>
                  <a:schemeClr val="accent1"/>
                </a:solidFill>
                <a:latin typeface="+mn-lt"/>
                <a:ea typeface="新細明體" charset="-120"/>
                <a:cs typeface="Courier New" pitchFamily="49" charset="0"/>
              </a:rPr>
              <a:t>This character array may store a string with maximum length of </a:t>
            </a:r>
            <a:r>
              <a:rPr kumimoji="1" lang="en-US" altLang="zh-TW" sz="2000" b="1" dirty="0">
                <a:solidFill>
                  <a:srgbClr val="00B050"/>
                </a:solidFill>
                <a:latin typeface="+mn-lt"/>
                <a:ea typeface="新細明體" charset="-120"/>
                <a:cs typeface="Courier New" pitchFamily="49" charset="0"/>
              </a:rPr>
              <a:t>19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4457700" y="1638300"/>
            <a:ext cx="304800" cy="7239000"/>
          </a:xfrm>
          <a:prstGeom prst="rightBrace">
            <a:avLst>
              <a:gd name="adj1" fmla="val 8333"/>
              <a:gd name="adj2" fmla="val 496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30733" grpId="0" animBg="1"/>
      <p:bldP spid="30734" grpId="0" animBg="1"/>
      <p:bldP spid="30735" grpId="0" animBg="1"/>
      <p:bldP spid="30736" grpId="0" animBg="1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nimBg="1"/>
      <p:bldP spid="30743" grpId="0" animBg="1"/>
      <p:bldP spid="30744" grpId="0" animBg="1"/>
      <p:bldP spid="30745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Rule of Safety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Declare a string with </a:t>
            </a:r>
            <a:r>
              <a:rPr lang="en-US" altLang="zh-HK" dirty="0">
                <a:solidFill>
                  <a:srgbClr val="FF0000"/>
                </a:solidFill>
              </a:rPr>
              <a:t>one more </a:t>
            </a:r>
            <a:r>
              <a:rPr lang="en-US" altLang="zh-HK" dirty="0"/>
              <a:t>character than needed</a:t>
            </a:r>
          </a:p>
          <a:p>
            <a:r>
              <a:rPr lang="en-US" altLang="zh-HK" dirty="0"/>
              <a:t>E.g. </a:t>
            </a:r>
          </a:p>
          <a:p>
            <a:pPr lvl="1"/>
            <a:r>
              <a:rPr lang="en-US" altLang="zh-HK" dirty="0">
                <a:solidFill>
                  <a:srgbClr val="0000FF"/>
                </a:solidFill>
              </a:rPr>
              <a:t>char</a:t>
            </a:r>
            <a:r>
              <a:rPr lang="en-US" altLang="zh-HK" dirty="0"/>
              <a:t> </a:t>
            </a:r>
            <a:r>
              <a:rPr lang="en-US" altLang="zh-HK" dirty="0" err="1"/>
              <a:t>studentID</a:t>
            </a:r>
            <a:r>
              <a:rPr lang="en-US" altLang="zh-HK" dirty="0"/>
              <a:t>[8+1];	</a:t>
            </a:r>
            <a:r>
              <a:rPr lang="en-US" altLang="zh-HK" dirty="0">
                <a:solidFill>
                  <a:srgbClr val="00B050"/>
                </a:solidFill>
              </a:rPr>
              <a:t>//51234567</a:t>
            </a:r>
            <a:endParaRPr lang="en-US" altLang="zh-HK" dirty="0"/>
          </a:p>
          <a:p>
            <a:pPr lvl="1"/>
            <a:r>
              <a:rPr lang="en-US" altLang="zh-HK" dirty="0">
                <a:solidFill>
                  <a:srgbClr val="0000FF"/>
                </a:solidFill>
              </a:rPr>
              <a:t>char</a:t>
            </a:r>
            <a:r>
              <a:rPr lang="en-US" altLang="zh-HK" dirty="0"/>
              <a:t> HKID[10+1];		</a:t>
            </a:r>
            <a:r>
              <a:rPr lang="en-US" altLang="zh-HK" dirty="0">
                <a:solidFill>
                  <a:srgbClr val="00B050"/>
                </a:solidFill>
              </a:rPr>
              <a:t>//a123456(7)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5092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cstring</a:t>
            </a:r>
            <a:r>
              <a:rPr lang="en-US" dirty="0"/>
              <a:t>: Declaration and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variable can be declared in one of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ways</a:t>
            </a:r>
          </a:p>
          <a:p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</a:t>
            </a:r>
            <a:r>
              <a:rPr lang="en-US" b="1" dirty="0"/>
              <a:t>initialization</a:t>
            </a:r>
          </a:p>
          <a:p>
            <a:pPr lvl="1"/>
            <a:r>
              <a:rPr lang="en-US" dirty="0"/>
              <a:t>char identifier[required size</a:t>
            </a:r>
            <a:r>
              <a:rPr lang="en-US" b="1" dirty="0">
                <a:solidFill>
                  <a:srgbClr val="00B050"/>
                </a:solidFill>
              </a:rPr>
              <a:t>+1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[12];		// </a:t>
            </a:r>
            <a:r>
              <a:rPr lang="en-US" b="1" dirty="0"/>
              <a:t>name</a:t>
            </a:r>
            <a:r>
              <a:rPr lang="en-US" dirty="0"/>
              <a:t> with 11 characters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/>
              <a:t>Address</a:t>
            </a:r>
            <a:r>
              <a:rPr lang="en-US" dirty="0"/>
              <a:t>[50];		// </a:t>
            </a:r>
            <a:r>
              <a:rPr lang="en-US" b="1" dirty="0"/>
              <a:t>Address</a:t>
            </a:r>
            <a:r>
              <a:rPr lang="en-US" dirty="0"/>
              <a:t> with 49 characters</a:t>
            </a:r>
          </a:p>
          <a:p>
            <a:r>
              <a:rPr lang="en-US" dirty="0">
                <a:solidFill>
                  <a:srgbClr val="7030A0"/>
                </a:solidFill>
              </a:rPr>
              <a:t>With</a:t>
            </a:r>
            <a:r>
              <a:rPr lang="en-US" dirty="0"/>
              <a:t> </a:t>
            </a:r>
            <a:r>
              <a:rPr lang="en-US" b="1" dirty="0"/>
              <a:t>initialization</a:t>
            </a:r>
          </a:p>
          <a:p>
            <a:pPr lvl="1"/>
            <a:r>
              <a:rPr lang="en-US" dirty="0"/>
              <a:t>char identifier[]=string constant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 name[]=“John”;			//name with 5 characters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 choice[]=“</a:t>
            </a:r>
            <a:r>
              <a:rPr lang="en-US" dirty="0" err="1"/>
              <a:t>a,b,c,d,e</a:t>
            </a:r>
            <a:r>
              <a:rPr lang="en-US" dirty="0"/>
              <a:t>”;		//choice with 10 characters</a:t>
            </a:r>
          </a:p>
          <a:p>
            <a:r>
              <a:rPr lang="en-US" dirty="0">
                <a:solidFill>
                  <a:srgbClr val="FF0000"/>
                </a:solidFill>
              </a:rPr>
              <a:t>However, you cannot initialize a string after declaration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name[10];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name=“john”; 	</a:t>
            </a:r>
          </a:p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971800" y="5943600"/>
            <a:ext cx="4876800" cy="685800"/>
          </a:xfrm>
          <a:prstGeom prst="wedgeRoundRectCallout">
            <a:avLst>
              <a:gd name="adj1" fmla="val -47481"/>
              <a:gd name="adj2" fmla="val -95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C2440: '=' : cannot convert from '</a:t>
            </a:r>
            <a:r>
              <a:rPr lang="en-US" dirty="0" err="1"/>
              <a:t>const</a:t>
            </a:r>
            <a:r>
              <a:rPr lang="en-US" dirty="0"/>
              <a:t> char [5]' to 'char [10]'</a:t>
            </a:r>
          </a:p>
        </p:txBody>
      </p:sp>
    </p:spTree>
    <p:extLst>
      <p:ext uri="{BB962C8B-B14F-4D97-AF65-F5344CB8AC3E}">
        <p14:creationId xmlns:p14="http://schemas.microsoft.com/office/powerpoint/2010/main" val="22199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EDBDD0A-9AD0-4DEC-AA0A-9CBE06FC9711}" type="slidenum">
              <a:rPr lang="zh-TW" altLang="en-US" smtClean="0">
                <a:ea typeface="新細明體" charset="-120"/>
              </a:rPr>
              <a:pPr/>
              <a:t>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14400" y="1828800"/>
            <a:ext cx="7772400" cy="3962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1400" b="1" dirty="0"/>
              <a:t>void main</a:t>
            </a:r>
          </a:p>
          <a:p>
            <a:pPr eaLnBrk="1" hangingPunct="1"/>
            <a:r>
              <a:rPr lang="en-US" altLang="en-US" sz="1400" b="1" dirty="0"/>
              <a:t>{	</a:t>
            </a:r>
            <a:r>
              <a:rPr lang="en-US" altLang="en-US" sz="1400" b="1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sz="1400" b="1" dirty="0"/>
              <a:t>			</a:t>
            </a:r>
            <a:r>
              <a:rPr lang="en-US" altLang="en-US" sz="1400" b="1" dirty="0" err="1">
                <a:solidFill>
                  <a:srgbClr val="0000FF"/>
                </a:solidFill>
              </a:rPr>
              <a:t>int</a:t>
            </a:r>
            <a:r>
              <a:rPr lang="en-US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en-US" sz="1400" b="1" dirty="0"/>
              <a:t>mark;</a:t>
            </a:r>
          </a:p>
          <a:p>
            <a:pPr eaLnBrk="1" hangingPunct="1"/>
            <a:r>
              <a:rPr lang="en-US" altLang="en-US" sz="1400" b="1" dirty="0"/>
              <a:t>			</a:t>
            </a:r>
            <a:r>
              <a:rPr lang="en-US" altLang="en-US" sz="1400" b="1" dirty="0">
                <a:solidFill>
                  <a:srgbClr val="0000FF"/>
                </a:solidFill>
              </a:rPr>
              <a:t>char</a:t>
            </a:r>
            <a:r>
              <a:rPr lang="en-US" altLang="en-US" sz="1400" b="1" dirty="0"/>
              <a:t> grade;</a:t>
            </a:r>
          </a:p>
          <a:p>
            <a:endParaRPr lang="en-US" sz="1400" dirty="0"/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 err="1">
                <a:solidFill>
                  <a:srgbClr val="FF0000"/>
                </a:solidFill>
              </a:rPr>
              <a:t>cin</a:t>
            </a:r>
            <a:r>
              <a:rPr lang="en-US" sz="1400" b="1" dirty="0">
                <a:solidFill>
                  <a:srgbClr val="FF0000"/>
                </a:solidFill>
              </a:rPr>
              <a:t>&gt;&gt;mark;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>
                <a:solidFill>
                  <a:srgbClr val="FF0000"/>
                </a:solidFill>
              </a:rPr>
              <a:t>if(mark&gt;80)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>
                <a:solidFill>
                  <a:srgbClr val="FF0000"/>
                </a:solidFill>
              </a:rPr>
              <a:t>	grade='A'; </a:t>
            </a:r>
            <a:r>
              <a:rPr lang="en-US" sz="1400" b="1" dirty="0">
                <a:solidFill>
                  <a:srgbClr val="00B050"/>
                </a:solidFill>
              </a:rPr>
              <a:t>//grade=”A”;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>
                <a:solidFill>
                  <a:srgbClr val="FF0000"/>
                </a:solidFill>
              </a:rPr>
              <a:t>else if(mark&gt;60)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>
                <a:solidFill>
                  <a:srgbClr val="FF0000"/>
                </a:solidFill>
              </a:rPr>
              <a:t>	grade='B';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>
                <a:solidFill>
                  <a:srgbClr val="FF0000"/>
                </a:solidFill>
              </a:rPr>
              <a:t>else if(mark&gt;50)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>
                <a:solidFill>
                  <a:srgbClr val="FF0000"/>
                </a:solidFill>
              </a:rPr>
              <a:t>	grade='C';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			</a:t>
            </a:r>
            <a:r>
              <a:rPr lang="en-US" sz="1400" b="1" dirty="0">
                <a:solidFill>
                  <a:srgbClr val="FF0000"/>
                </a:solidFill>
              </a:rPr>
              <a:t>	grade='F';</a:t>
            </a:r>
          </a:p>
          <a:p>
            <a:pPr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en-US" sz="1400" b="1" dirty="0"/>
              <a:t>			</a:t>
            </a:r>
            <a:r>
              <a:rPr lang="en-US" sz="1400" b="1" dirty="0" err="1"/>
              <a:t>cout</a:t>
            </a:r>
            <a:r>
              <a:rPr lang="en-US" sz="1400" b="1" dirty="0"/>
              <a:t>&lt;&lt;grade&lt;&lt;</a:t>
            </a:r>
            <a:r>
              <a:rPr lang="en-US" sz="1400" b="1" dirty="0" err="1"/>
              <a:t>endl</a:t>
            </a:r>
            <a:r>
              <a:rPr lang="en-US" sz="1400" b="1" dirty="0"/>
              <a:t>;</a:t>
            </a:r>
            <a:endParaRPr lang="en-US" altLang="en-US" sz="1400" b="1" dirty="0"/>
          </a:p>
          <a:p>
            <a:pPr eaLnBrk="1" hangingPunct="1"/>
            <a:r>
              <a:rPr lang="en-US" altLang="en-US" sz="1400" b="1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219200" y="5943600"/>
            <a:ext cx="6781800" cy="685800"/>
          </a:xfrm>
          <a:prstGeom prst="wedgeRoundRectCallout">
            <a:avLst>
              <a:gd name="adj1" fmla="val 31229"/>
              <a:gd name="adj2" fmla="val -397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C2440: '=' : cannot convert from '</a:t>
            </a:r>
            <a:r>
              <a:rPr lang="en-US" dirty="0" err="1"/>
              <a:t>const</a:t>
            </a:r>
            <a:r>
              <a:rPr lang="en-US" dirty="0"/>
              <a:t> char</a:t>
            </a:r>
            <a:r>
              <a:rPr lang="en-US" dirty="0">
                <a:solidFill>
                  <a:srgbClr val="003399"/>
                </a:solidFill>
              </a:rPr>
              <a:t> </a:t>
            </a:r>
            <a:r>
              <a:rPr lang="en-US" b="1" dirty="0">
                <a:solidFill>
                  <a:srgbClr val="003399"/>
                </a:solidFill>
              </a:rPr>
              <a:t>[2]</a:t>
            </a:r>
            <a:r>
              <a:rPr lang="en-US" dirty="0"/>
              <a:t>' to 'char'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charset="-120"/>
              </a:rPr>
              <a:t>Outline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7F98D77-83A2-4346-B221-BF02BB83D533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b="1" dirty="0">
                <a:ea typeface="新細明體" charset="-120"/>
              </a:rPr>
              <a:t>Characters</a:t>
            </a:r>
            <a:r>
              <a:rPr lang="en-US" altLang="zh-HK" dirty="0">
                <a:ea typeface="新細明體" charset="-120"/>
              </a:rPr>
              <a:t> </a:t>
            </a:r>
          </a:p>
          <a:p>
            <a:pPr lvl="1"/>
            <a:r>
              <a:rPr lang="en-US" altLang="zh-HK" dirty="0">
                <a:solidFill>
                  <a:srgbClr val="C00000"/>
                </a:solidFill>
                <a:ea typeface="新細明體" charset="-120"/>
              </a:rPr>
              <a:t>Declaration</a:t>
            </a:r>
            <a:r>
              <a:rPr lang="en-US" altLang="zh-HK" dirty="0">
                <a:ea typeface="新細明體" charset="-120"/>
              </a:rPr>
              <a:t> and </a:t>
            </a:r>
            <a:r>
              <a:rPr lang="en-US" altLang="zh-HK" dirty="0">
                <a:solidFill>
                  <a:srgbClr val="7030A0"/>
                </a:solidFill>
                <a:ea typeface="新細明體" charset="-120"/>
              </a:rPr>
              <a:t>Initialization</a:t>
            </a:r>
          </a:p>
          <a:p>
            <a:pPr lvl="1"/>
            <a:r>
              <a:rPr lang="en-US" altLang="zh-HK" dirty="0">
                <a:ea typeface="新細明體" charset="-120"/>
              </a:rPr>
              <a:t>ASCII </a:t>
            </a:r>
          </a:p>
          <a:p>
            <a:pPr lvl="1"/>
            <a:r>
              <a:rPr lang="en-US" altLang="zh-HK" dirty="0">
                <a:solidFill>
                  <a:srgbClr val="00B050"/>
                </a:solidFill>
                <a:ea typeface="新細明體" charset="-120"/>
              </a:rPr>
              <a:t>Input</a:t>
            </a:r>
            <a:r>
              <a:rPr lang="en-US" altLang="zh-HK" dirty="0">
                <a:ea typeface="新細明體" charset="-120"/>
              </a:rPr>
              <a:t> and </a:t>
            </a:r>
            <a:r>
              <a:rPr lang="en-US" altLang="zh-HK" dirty="0">
                <a:solidFill>
                  <a:srgbClr val="0070C0"/>
                </a:solidFill>
                <a:ea typeface="新細明體" charset="-120"/>
              </a:rPr>
              <a:t>Output</a:t>
            </a:r>
            <a:r>
              <a:rPr lang="en-US" altLang="zh-HK" dirty="0">
                <a:ea typeface="新細明體" charset="-120"/>
              </a:rPr>
              <a:t> (</a:t>
            </a:r>
            <a:r>
              <a:rPr lang="en-US" altLang="zh-HK" dirty="0" err="1">
                <a:ea typeface="新細明體" charset="-120"/>
              </a:rPr>
              <a:t>cin,cout</a:t>
            </a:r>
            <a:r>
              <a:rPr lang="en-US" altLang="zh-HK" dirty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HK" b="1" dirty="0">
                <a:ea typeface="新細明體" charset="-120"/>
              </a:rPr>
              <a:t>Strings</a:t>
            </a:r>
            <a:r>
              <a:rPr lang="en-US" altLang="zh-HK" dirty="0">
                <a:ea typeface="新細明體" charset="-120"/>
              </a:rPr>
              <a:t> </a:t>
            </a:r>
          </a:p>
          <a:p>
            <a:pPr lvl="1"/>
            <a:r>
              <a:rPr lang="en-US" altLang="zh-HK" dirty="0">
                <a:solidFill>
                  <a:srgbClr val="C00000"/>
                </a:solidFill>
                <a:ea typeface="新細明體" charset="-120"/>
              </a:rPr>
              <a:t>Declaration</a:t>
            </a:r>
            <a:r>
              <a:rPr lang="en-US" altLang="zh-HK" dirty="0">
                <a:ea typeface="新細明體" charset="-120"/>
              </a:rPr>
              <a:t> and </a:t>
            </a:r>
            <a:r>
              <a:rPr lang="en-US" altLang="zh-HK" dirty="0">
                <a:solidFill>
                  <a:srgbClr val="7030A0"/>
                </a:solidFill>
                <a:ea typeface="新細明體" charset="-120"/>
              </a:rPr>
              <a:t>Initialization</a:t>
            </a:r>
          </a:p>
          <a:p>
            <a:pPr lvl="1"/>
            <a:r>
              <a:rPr lang="en-US" altLang="zh-HK" dirty="0">
                <a:ea typeface="新細明體" charset="-120"/>
              </a:rPr>
              <a:t>Copy and compare</a:t>
            </a:r>
          </a:p>
          <a:p>
            <a:pPr lvl="1"/>
            <a:r>
              <a:rPr lang="en-US" altLang="zh-HK" dirty="0">
                <a:solidFill>
                  <a:srgbClr val="00B050"/>
                </a:solidFill>
                <a:ea typeface="新細明體" charset="-120"/>
              </a:rPr>
              <a:t>Input</a:t>
            </a:r>
            <a:r>
              <a:rPr lang="en-US" altLang="zh-HK" dirty="0">
                <a:ea typeface="新細明體" charset="-120"/>
              </a:rPr>
              <a:t> and </a:t>
            </a:r>
            <a:r>
              <a:rPr lang="en-US" altLang="zh-HK" dirty="0">
                <a:solidFill>
                  <a:srgbClr val="0070C0"/>
                </a:solidFill>
                <a:ea typeface="新細明體" charset="-120"/>
              </a:rPr>
              <a:t>output</a:t>
            </a:r>
          </a:p>
          <a:p>
            <a:pPr eaLnBrk="1" hangingPunct="1"/>
            <a:endParaRPr lang="en-US" altLang="zh-HK" dirty="0">
              <a:ea typeface="新細明體" charset="-120"/>
            </a:endParaRPr>
          </a:p>
          <a:p>
            <a:pPr lvl="1" eaLnBrk="1" hangingPunct="1"/>
            <a:endParaRPr lang="en-US" altLang="zh-HK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68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err="1">
                <a:ea typeface="新細明體" charset="-120"/>
              </a:rPr>
              <a:t>cstring</a:t>
            </a:r>
            <a:r>
              <a:rPr lang="en-US" altLang="zh-TW" dirty="0">
                <a:ea typeface="新細明體" charset="-120"/>
              </a:rPr>
              <a:t> : Reading and Printing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EDBDD0A-9AD0-4DEC-AA0A-9CBE06FC9711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5029200"/>
            <a:ext cx="74676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dirty="0">
                <a:ea typeface="新細明體" charset="-120"/>
              </a:rPr>
              <a:t>The array word can store 20 characters but we can only we up to 19 character (the last character is reserved for null character).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300" dirty="0">
              <a:ea typeface="新細明體" charset="-12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14400" y="1828800"/>
            <a:ext cx="7772400" cy="2895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word[20];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 &gt;&gt; word; </a:t>
            </a:r>
            <a:r>
              <a:rPr lang="en-US" altLang="zh-TW" sz="19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//read a string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 &lt;&lt; word; //print a string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7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Reading a line of characters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33D6D6C-F6D1-41C8-8709-12CD1F0C02A9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 &gt;&gt;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</a:rPr>
              <a:t>str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dirty="0">
                <a:ea typeface="新細明體" charset="-120"/>
              </a:rPr>
              <a:t>will </a:t>
            </a:r>
            <a:r>
              <a:rPr lang="en-US" altLang="zh-TW" sz="2200" b="1" dirty="0">
                <a:solidFill>
                  <a:srgbClr val="00B050"/>
                </a:solidFill>
                <a:ea typeface="新細明體" charset="-120"/>
              </a:rPr>
              <a:t>terminate</a:t>
            </a:r>
            <a:r>
              <a:rPr lang="en-US" altLang="zh-TW" sz="2200" dirty="0">
                <a:solidFill>
                  <a:srgbClr val="00B050"/>
                </a:solidFill>
                <a:ea typeface="新細明體" charset="-120"/>
              </a:rPr>
              <a:t> </a:t>
            </a:r>
            <a:r>
              <a:rPr lang="en-US" altLang="zh-TW" sz="2200" dirty="0">
                <a:ea typeface="新細明體" charset="-120"/>
              </a:rPr>
              <a:t>when </a:t>
            </a:r>
            <a:r>
              <a:rPr lang="en-US" altLang="zh-TW" sz="2200" dirty="0">
                <a:solidFill>
                  <a:srgbClr val="C00000"/>
                </a:solidFill>
                <a:ea typeface="新細明體" charset="-120"/>
              </a:rPr>
              <a:t>whitespace</a:t>
            </a:r>
            <a:r>
              <a:rPr lang="en-US" altLang="zh-TW" sz="2200" dirty="0">
                <a:ea typeface="新細明體" charset="-120"/>
              </a:rPr>
              <a:t> characters (space, tab, linefeed, carriage-return, </a:t>
            </a:r>
            <a:r>
              <a:rPr lang="en-US" altLang="zh-TW" sz="2200" dirty="0" err="1">
                <a:ea typeface="新細明體" charset="-120"/>
              </a:rPr>
              <a:t>formfeed</a:t>
            </a:r>
            <a:r>
              <a:rPr lang="en-US" altLang="zh-TW" sz="2200" dirty="0">
                <a:ea typeface="新細明體" charset="-120"/>
              </a:rPr>
              <a:t>, vertical-tab and newline characters) is encountered</a:t>
            </a:r>
          </a:p>
          <a:p>
            <a:pPr eaLnBrk="1" hangingPunct="1"/>
            <a:endParaRPr lang="en-US" altLang="zh-TW" sz="2200" dirty="0">
              <a:ea typeface="新細明體" charset="-120"/>
            </a:endParaRP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Suppose "</a:t>
            </a:r>
            <a:r>
              <a:rPr lang="en-US" altLang="zh-TW" sz="2200" dirty="0">
                <a:solidFill>
                  <a:schemeClr val="accent1"/>
                </a:solidFill>
                <a:ea typeface="新細明體" charset="-120"/>
              </a:rPr>
              <a:t>hello world</a:t>
            </a:r>
            <a:r>
              <a:rPr lang="en-US" altLang="zh-TW" sz="2200" dirty="0">
                <a:ea typeface="新細明體" charset="-120"/>
              </a:rPr>
              <a:t>" is input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s1[20],s2[10];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s1; </a:t>
            </a:r>
            <a:r>
              <a:rPr lang="en-US" altLang="zh-TW" sz="16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//user input "hello world"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6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600" dirty="0">
                <a:latin typeface="Courier New" pitchFamily="49" charset="0"/>
                <a:ea typeface="新細明體" charset="-120"/>
              </a:rPr>
              <a:t> &gt;&gt; s2; </a:t>
            </a:r>
            <a:r>
              <a:rPr lang="en-US" altLang="zh-TW" sz="16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//does not require user input</a:t>
            </a:r>
            <a:endParaRPr lang="en-US" altLang="zh-TW" sz="1400" dirty="0">
              <a:latin typeface="Courier New" pitchFamily="49" charset="0"/>
              <a:ea typeface="新細明體" charset="-12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sz="14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 &lt;&lt; s1; </a:t>
            </a:r>
            <a:r>
              <a:rPr lang="en-US" altLang="zh-TW" sz="14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//output "hello"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14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400" dirty="0">
                <a:latin typeface="Courier New" pitchFamily="49" charset="0"/>
                <a:ea typeface="新細明體" charset="-120"/>
              </a:rPr>
              <a:t> &lt;&lt; s2; </a:t>
            </a:r>
            <a:r>
              <a:rPr lang="en-US" altLang="zh-TW" sz="14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output "world"</a:t>
            </a:r>
            <a:br>
              <a:rPr lang="en-US" altLang="zh-TW" sz="15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</a:br>
            <a:endParaRPr lang="en-US" altLang="zh-TW" sz="1500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/>
            <a:r>
              <a:rPr lang="en-US" altLang="zh-TW" sz="2200" dirty="0">
                <a:ea typeface="新細明體" charset="-120"/>
              </a:rPr>
              <a:t>How to read a line of characters (before ‘\n’ is encountered)?</a:t>
            </a:r>
          </a:p>
          <a:p>
            <a:pPr lvl="1" eaLnBrk="1" hangingPunct="1">
              <a:buFont typeface="Wingdings" pitchFamily="2" charset="2"/>
              <a:buNone/>
            </a:pPr>
            <a:endParaRPr lang="zh-TW" altLang="en-US" sz="2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cin.get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get(): member function of </a:t>
            </a:r>
            <a:r>
              <a:rPr lang="en-US" dirty="0" err="1"/>
              <a:t>cin</a:t>
            </a:r>
            <a:r>
              <a:rPr lang="en-US" dirty="0"/>
              <a:t> to read in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character from input</a:t>
            </a:r>
          </a:p>
          <a:p>
            <a:r>
              <a:rPr lang="en-US" dirty="0"/>
              <a:t>Syntax: </a:t>
            </a:r>
          </a:p>
          <a:p>
            <a:pPr marL="32004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marL="320040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5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cin.get</a:t>
            </a:r>
            <a:r>
              <a:rPr lang="en-US" dirty="0"/>
              <a:t> + while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do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c;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 (c!='\n');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TW" sz="2400" dirty="0">
                <a:solidFill>
                  <a:srgbClr val="00B050"/>
                </a:solidFill>
                <a:ea typeface="新細明體" charset="-120"/>
              </a:rPr>
              <a:t> before ‘\n’ is encountered</a:t>
            </a:r>
            <a:endParaRPr lang="en-US" sz="2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2. </a:t>
            </a:r>
            <a:r>
              <a:rPr lang="en-US" altLang="zh-TW" dirty="0" err="1">
                <a:ea typeface="新細明體" charset="-120"/>
              </a:rPr>
              <a:t>cin.getline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56E895B-3DD8-4F32-B2E6-6E9F2ED93D75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2362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Predefined member function of </a:t>
            </a:r>
            <a:r>
              <a:rPr lang="en-US" altLang="zh-TW" dirty="0" err="1">
                <a:ea typeface="新細明體" charset="-120"/>
              </a:rPr>
              <a:t>cin</a:t>
            </a:r>
            <a:r>
              <a:rPr lang="en-US" altLang="zh-TW" dirty="0">
                <a:ea typeface="新細明體" charset="-120"/>
              </a:rPr>
              <a:t> to read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line</a:t>
            </a:r>
            <a:r>
              <a:rPr lang="en-US" altLang="zh-TW" dirty="0">
                <a:ea typeface="新細明體" charset="-120"/>
              </a:rPr>
              <a:t> of text (including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space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600" dirty="0">
                <a:ea typeface="新細明體" charset="-120"/>
              </a:rPr>
              <a:t>Two arguments: </a:t>
            </a:r>
          </a:p>
          <a:p>
            <a:pPr lvl="1"/>
            <a:r>
              <a:rPr lang="en-US" altLang="zh-TW" sz="2400" dirty="0" err="1">
                <a:ea typeface="新細明體" charset="-120"/>
              </a:rPr>
              <a:t>cstring</a:t>
            </a:r>
            <a:r>
              <a:rPr lang="en-US" altLang="zh-TW" sz="2400" dirty="0">
                <a:ea typeface="新細明體" charset="-120"/>
              </a:rPr>
              <a:t> variable to receive the input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size of the </a:t>
            </a:r>
            <a:r>
              <a:rPr lang="en-US" altLang="zh-TW" sz="2400" dirty="0" err="1">
                <a:ea typeface="新細明體" charset="-120"/>
              </a:rPr>
              <a:t>cstring</a:t>
            </a:r>
            <a:endParaRPr lang="en-US" altLang="zh-TW" sz="24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zh-TW" altLang="en-US" sz="2600" dirty="0">
              <a:ea typeface="新細明體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114800"/>
            <a:ext cx="7620000" cy="224676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#include &lt;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std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/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	char s[20];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while (1){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altLang="zh-HK" sz="1400" b="1" dirty="0" err="1">
                <a:latin typeface="Courier New" pitchFamily="49" charset="0"/>
                <a:ea typeface="新細明體" charset="-120"/>
              </a:rPr>
              <a:t>cin.getline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(s,20);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cout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 &lt;&lt; “\”” &lt;&lt; s &lt;&lt; “\”” &lt;&lt; 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endl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}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/>
            <a:endParaRPr kumimoji="1" lang="en-GB" altLang="zh-HK" sz="140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cin.getline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What if </a:t>
            </a:r>
          </a:p>
          <a:p>
            <a:pPr lvl="1"/>
            <a:r>
              <a:rPr lang="en-US" altLang="zh-HK" dirty="0"/>
              <a:t>Input is </a:t>
            </a:r>
            <a:r>
              <a:rPr lang="en-US" altLang="zh-HK" dirty="0">
                <a:solidFill>
                  <a:srgbClr val="C00000"/>
                </a:solidFill>
              </a:rPr>
              <a:t>longer than</a:t>
            </a:r>
            <a:r>
              <a:rPr lang="en-US" altLang="zh-HK" dirty="0"/>
              <a:t> the string variable?</a:t>
            </a:r>
          </a:p>
          <a:p>
            <a:pPr lvl="1"/>
            <a:r>
              <a:rPr lang="en-US" altLang="zh-HK" b="1" dirty="0"/>
              <a:t>End</a:t>
            </a:r>
            <a:r>
              <a:rPr lang="en-US" altLang="zh-HK" dirty="0"/>
              <a:t> of the </a:t>
            </a:r>
            <a:r>
              <a:rPr lang="en-US" altLang="zh-HK" dirty="0">
                <a:solidFill>
                  <a:srgbClr val="7030A0"/>
                </a:solidFill>
              </a:rPr>
              <a:t>source characters</a:t>
            </a:r>
            <a:r>
              <a:rPr lang="en-US" altLang="zh-HK" dirty="0"/>
              <a:t> is reached?</a:t>
            </a:r>
          </a:p>
          <a:p>
            <a:pPr lvl="1"/>
            <a:r>
              <a:rPr lang="en-US" altLang="zh-HK" b="1" dirty="0"/>
              <a:t>Error</a:t>
            </a:r>
            <a:r>
              <a:rPr lang="en-US" altLang="zh-HK" dirty="0"/>
              <a:t> occurred?</a:t>
            </a:r>
          </a:p>
          <a:p>
            <a:r>
              <a:rPr lang="en-US" altLang="zh-HK" dirty="0">
                <a:solidFill>
                  <a:srgbClr val="0070C0"/>
                </a:solidFill>
              </a:rPr>
              <a:t>Internal</a:t>
            </a:r>
            <a:r>
              <a:rPr lang="en-US" altLang="zh-HK" dirty="0"/>
              <a:t> state </a:t>
            </a:r>
            <a:r>
              <a:rPr lang="en-US" altLang="zh-HK" b="1" dirty="0"/>
              <a:t>flags</a:t>
            </a:r>
            <a:r>
              <a:rPr lang="en-US" altLang="zh-HK" dirty="0"/>
              <a:t> (</a:t>
            </a:r>
            <a:r>
              <a:rPr lang="en-US" altLang="zh-HK" dirty="0" err="1"/>
              <a:t>eofbit,failbit,badbit</a:t>
            </a:r>
            <a:r>
              <a:rPr lang="en-US" altLang="zh-HK" dirty="0"/>
              <a:t>) of </a:t>
            </a:r>
            <a:r>
              <a:rPr lang="en-US" altLang="zh-HK" dirty="0" err="1"/>
              <a:t>cin</a:t>
            </a:r>
            <a:r>
              <a:rPr lang="en-US" altLang="zh-HK" dirty="0"/>
              <a:t> object will be set</a:t>
            </a:r>
          </a:p>
          <a:p>
            <a:r>
              <a:rPr lang="en-US" altLang="zh-HK" dirty="0"/>
              <a:t>To reset those flags, call method </a:t>
            </a:r>
            <a:r>
              <a:rPr lang="en-US" altLang="zh-HK" b="1" dirty="0"/>
              <a:t>clear()</a:t>
            </a:r>
            <a:r>
              <a:rPr lang="en-US" altLang="zh-HK" dirty="0"/>
              <a:t> of </a:t>
            </a:r>
            <a:r>
              <a:rPr lang="en-US" altLang="zh-HK" dirty="0" err="1"/>
              <a:t>cin</a:t>
            </a:r>
            <a:r>
              <a:rPr lang="en-US" altLang="zh-HK" dirty="0"/>
              <a:t>.  E.g. </a:t>
            </a:r>
            <a:r>
              <a:rPr lang="en-US" altLang="zh-HK" b="1" dirty="0" err="1"/>
              <a:t>cin.clear</a:t>
            </a:r>
            <a:r>
              <a:rPr lang="en-US" altLang="zh-HK" b="1" dirty="0"/>
              <a:t>()</a:t>
            </a:r>
            <a:r>
              <a:rPr lang="en-US" altLang="zh-HK" dirty="0"/>
              <a:t>;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97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3026" y="1600200"/>
            <a:ext cx="7763774" cy="246221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#include &lt;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std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/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	</a:t>
            </a:r>
            <a:r>
              <a:rPr kumimoji="1" lang="en-GB" altLang="zh-HK" sz="14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 s[</a:t>
            </a:r>
            <a:r>
              <a:rPr kumimoji="1" lang="en-GB" altLang="zh-HK" sz="1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5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];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while (1){</a:t>
            </a:r>
          </a:p>
          <a:p>
            <a:pPr eaLnBrk="1" hangingPunct="1"/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altLang="zh-HK" sz="1400" b="1" dirty="0" err="1">
                <a:latin typeface="Courier New" pitchFamily="49" charset="0"/>
                <a:ea typeface="新細明體" charset="-120"/>
              </a:rPr>
              <a:t>cin.getline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(s,</a:t>
            </a:r>
            <a:r>
              <a:rPr kumimoji="1" lang="en-GB" altLang="zh-HK" sz="1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5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/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altLang="zh-HK" sz="1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cout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 &lt;&lt; “\”” &lt;&lt; s &lt;&lt; “\”” &lt;&lt; 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endl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}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/>
            <a:endParaRPr kumimoji="1" lang="en-GB" altLang="zh-HK" sz="1400" dirty="0">
              <a:latin typeface="Courier New" pitchFamily="49" charset="0"/>
              <a:ea typeface="新細明體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" y="4267200"/>
            <a:ext cx="3725174" cy="228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63" y="4267200"/>
            <a:ext cx="376362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7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23026" y="1600200"/>
            <a:ext cx="7763774" cy="246221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#include &lt;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std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/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	</a:t>
            </a:r>
            <a:r>
              <a:rPr kumimoji="1" lang="en-GB" altLang="zh-HK" sz="14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 s[</a:t>
            </a:r>
            <a:r>
              <a:rPr kumimoji="1" lang="en-GB" altLang="zh-HK" sz="1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5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];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while (1){</a:t>
            </a:r>
          </a:p>
          <a:p>
            <a:pPr eaLnBrk="1" hangingPunct="1"/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altLang="zh-HK" sz="1400" b="1" dirty="0" err="1">
                <a:latin typeface="Courier New" pitchFamily="49" charset="0"/>
                <a:ea typeface="新細明體" charset="-120"/>
              </a:rPr>
              <a:t>cin.getline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(s,</a:t>
            </a:r>
            <a:r>
              <a:rPr kumimoji="1" lang="en-GB" altLang="zh-HK" sz="1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5</a:t>
            </a:r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/>
            <a:r>
              <a:rPr kumimoji="1" lang="en-GB" altLang="zh-HK" sz="1400" b="1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altLang="zh-HK" sz="1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cin.clear</a:t>
            </a:r>
            <a:r>
              <a:rPr kumimoji="1" lang="en-GB" altLang="zh-HK" sz="1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();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	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cout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 &lt;&lt; “\”” &lt;&lt; s &lt;&lt; “\”” &lt;&lt; </a:t>
            </a:r>
            <a:r>
              <a:rPr kumimoji="1" lang="en-GB" altLang="zh-HK" sz="1400" dirty="0" err="1">
                <a:latin typeface="Courier New" pitchFamily="49" charset="0"/>
                <a:ea typeface="新細明體" charset="-120"/>
              </a:rPr>
              <a:t>endl</a:t>
            </a:r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	}</a:t>
            </a:r>
          </a:p>
          <a:p>
            <a:pPr eaLnBrk="1" hangingPunct="1"/>
            <a:r>
              <a:rPr kumimoji="1" lang="en-GB" altLang="zh-HK" sz="14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/>
            <a:endParaRPr kumimoji="1" lang="en-GB" altLang="zh-HK" sz="1400" dirty="0">
              <a:latin typeface="Courier New" pitchFamily="49" charset="0"/>
              <a:ea typeface="新細明體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3725174" cy="228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761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Character ‘\0’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null</a:t>
            </a:r>
            <a:r>
              <a:rPr lang="en-US" dirty="0"/>
              <a:t> character,’\0’, is used to mark the end of a </a:t>
            </a:r>
            <a:r>
              <a:rPr lang="en-US" dirty="0" err="1"/>
              <a:t>cstring</a:t>
            </a:r>
            <a:endParaRPr lang="en-US" dirty="0"/>
          </a:p>
          <a:p>
            <a:r>
              <a:rPr lang="en-US" dirty="0"/>
              <a:t>‘\0’ is a </a:t>
            </a:r>
            <a:r>
              <a:rPr lang="en-US" b="1" dirty="0"/>
              <a:t>single</a:t>
            </a:r>
            <a:r>
              <a:rPr lang="en-US" dirty="0"/>
              <a:t> character (although written in two symbols =&gt; escape sequence)</a:t>
            </a:r>
          </a:p>
          <a:p>
            <a:r>
              <a:rPr lang="en-US" dirty="0"/>
              <a:t>It is used to distinguish a </a:t>
            </a:r>
            <a:r>
              <a:rPr lang="en-US" dirty="0" err="1">
                <a:solidFill>
                  <a:srgbClr val="C00000"/>
                </a:solidFill>
              </a:rPr>
              <a:t>cstring</a:t>
            </a:r>
            <a:r>
              <a:rPr lang="en-US" dirty="0">
                <a:solidFill>
                  <a:srgbClr val="C00000"/>
                </a:solidFill>
              </a:rPr>
              <a:t> variable</a:t>
            </a:r>
            <a:r>
              <a:rPr lang="en-US" dirty="0"/>
              <a:t> from an </a:t>
            </a:r>
            <a:r>
              <a:rPr lang="en-US" dirty="0">
                <a:solidFill>
                  <a:srgbClr val="7030A0"/>
                </a:solidFill>
              </a:rPr>
              <a:t>ordinary array of characters</a:t>
            </a:r>
            <a:r>
              <a:rPr lang="en-US" dirty="0"/>
              <a:t> (</a:t>
            </a:r>
            <a:r>
              <a:rPr lang="en-US" dirty="0" err="1"/>
              <a:t>cstring</a:t>
            </a:r>
            <a:r>
              <a:rPr lang="en-US" dirty="0"/>
              <a:t> variable must contain the null character)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86537"/>
              </p:ext>
            </p:extLst>
          </p:nvPr>
        </p:nvGraphicFramePr>
        <p:xfrm>
          <a:off x="1219200" y="4800600"/>
          <a:ext cx="4746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" name="Visio" r:id="rId4" imgW="4745966" imgH="533790" progId="Visio.Drawing.11">
                  <p:embed/>
                </p:oleObj>
              </mc:Choice>
              <mc:Fallback>
                <p:oleObj name="Visio" r:id="rId4" imgW="4745966" imgH="5337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4800600"/>
                        <a:ext cx="47466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9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‘\0’?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2209800"/>
          </a:xfrm>
        </p:spPr>
        <p:txBody>
          <a:bodyPr>
            <a:normAutofit/>
          </a:bodyPr>
          <a:lstStyle/>
          <a:p>
            <a:r>
              <a:rPr lang="en-US" sz="2000" dirty="0" err="1"/>
              <a:t>cstring</a:t>
            </a:r>
            <a:r>
              <a:rPr lang="en-US" sz="2000" dirty="0"/>
              <a:t> is stored in main memory </a:t>
            </a:r>
            <a:r>
              <a:rPr lang="en-US" sz="2000" dirty="0">
                <a:solidFill>
                  <a:srgbClr val="FF0000"/>
                </a:solidFill>
              </a:rPr>
              <a:t>continuously</a:t>
            </a:r>
          </a:p>
          <a:p>
            <a:r>
              <a:rPr lang="en-US" sz="2000" b="1" dirty="0"/>
              <a:t>Only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C00000"/>
                </a:solidFill>
              </a:rPr>
              <a:t>starting address</a:t>
            </a:r>
            <a:r>
              <a:rPr lang="en-US" sz="2000" dirty="0"/>
              <a:t> of the </a:t>
            </a:r>
            <a:r>
              <a:rPr lang="en-US" sz="2000" dirty="0" err="1"/>
              <a:t>cstring</a:t>
            </a:r>
            <a:r>
              <a:rPr lang="en-US" sz="2000" dirty="0"/>
              <a:t> is stored in </a:t>
            </a:r>
            <a:r>
              <a:rPr lang="en-US" sz="2000" dirty="0" err="1"/>
              <a:t>cstring</a:t>
            </a:r>
            <a:r>
              <a:rPr lang="en-US" sz="2000" dirty="0"/>
              <a:t> variable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s1[]=“Hello World”;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s1=20</a:t>
            </a:r>
          </a:p>
          <a:p>
            <a:pPr marL="32004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s2[]=“cs2310”;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// s2=32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‘\0’ indicates the </a:t>
            </a:r>
            <a:r>
              <a:rPr lang="en-US" sz="2000" b="1" dirty="0"/>
              <a:t>end</a:t>
            </a:r>
            <a:r>
              <a:rPr lang="en-US" sz="2000" dirty="0"/>
              <a:t> of </a:t>
            </a:r>
            <a:r>
              <a:rPr lang="en-US" sz="2000" dirty="0" err="1"/>
              <a:t>cstring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398" y="3505200"/>
          <a:ext cx="6096002" cy="305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960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0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Character data type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50263C-9C3B-4761-A18C-2174FEC3BAAE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Written between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single</a:t>
            </a:r>
            <a:r>
              <a:rPr lang="en-US" altLang="zh-TW" dirty="0">
                <a:ea typeface="新細明體" charset="-120"/>
              </a:rPr>
              <a:t> quotes. Examples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'A', 'b', '*'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In C++ language, a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 dirty="0">
                <a:ea typeface="新細明體" charset="-120"/>
              </a:rPr>
              <a:t> type is </a:t>
            </a:r>
            <a:r>
              <a:rPr lang="en-US" altLang="zh-TW" b="1" dirty="0">
                <a:ea typeface="新細明體" charset="-120"/>
              </a:rPr>
              <a:t>represented</a:t>
            </a:r>
            <a:r>
              <a:rPr lang="en-US" altLang="zh-TW" dirty="0">
                <a:ea typeface="新細明體" charset="-120"/>
              </a:rPr>
              <a:t> by an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integer</a:t>
            </a:r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Therefore, a character can also be </a:t>
            </a:r>
            <a:r>
              <a:rPr lang="en-US" altLang="zh-TW" b="1" dirty="0">
                <a:ea typeface="新細明體" charset="-120"/>
              </a:rPr>
              <a:t>treated</a:t>
            </a:r>
            <a:r>
              <a:rPr lang="en-US" altLang="zh-TW" dirty="0">
                <a:ea typeface="新細明體" charset="-120"/>
              </a:rPr>
              <a:t> as an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integer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‘\0’?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 err="1"/>
              <a:t>cstring</a:t>
            </a:r>
            <a:r>
              <a:rPr lang="en-US" dirty="0"/>
              <a:t> variable is passed to a output function, i.e. </a:t>
            </a:r>
            <a:r>
              <a:rPr lang="en-US" dirty="0" err="1"/>
              <a:t>cout</a:t>
            </a:r>
            <a:r>
              <a:rPr lang="en-US" dirty="0"/>
              <a:t>, the function will print all the memory content until ‘\0’ is encountered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76398" y="3124200"/>
          <a:ext cx="6096002" cy="305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960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1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‘\0’?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266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s1[]="cs2310";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s2[]="Hello world";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s2[11]=' ';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//change ‘\0’ to a space character ‘ ‘;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s2;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90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Passing strings to functions</a:t>
            </a:r>
            <a:endParaRPr lang="en-GB" altLang="zh-HK">
              <a:ea typeface="新細明體" charset="-120"/>
            </a:endParaRP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B31072-448F-4FF2-B335-1B70F8402B8B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Example: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Write a function to count the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frequency</a:t>
            </a:r>
            <a:r>
              <a:rPr lang="en-US" altLang="zh-TW" dirty="0">
                <a:ea typeface="新細明體" charset="-120"/>
              </a:rPr>
              <a:t> of a character (e.g., ‘a’) in a string</a:t>
            </a:r>
            <a:r>
              <a:rPr lang="en-GB" altLang="zh-TW" dirty="0">
                <a:ea typeface="新細明體" charset="-120"/>
              </a:rPr>
              <a:t> 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Functions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charset="-120"/>
              </a:rPr>
              <a:t>count</a:t>
            </a:r>
            <a:r>
              <a:rPr lang="en-US" altLang="zh-TW" dirty="0">
                <a:ea typeface="新細明體" charset="-120"/>
              </a:rPr>
              <a:t>: given a character and a string as input, return the frequency of the character in the string</a:t>
            </a:r>
          </a:p>
          <a:p>
            <a:pPr lvl="1" eaLnBrk="1" hangingPunct="1"/>
            <a:r>
              <a:rPr lang="en-US" altLang="zh-TW" dirty="0">
                <a:latin typeface="Courier New" pitchFamily="49" charset="0"/>
                <a:ea typeface="新細明體" charset="-120"/>
              </a:rPr>
              <a:t>main</a:t>
            </a:r>
            <a:r>
              <a:rPr lang="en-US" altLang="zh-TW" dirty="0">
                <a:ea typeface="新細明體" charset="-120"/>
              </a:rPr>
              <a:t> function: call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count</a:t>
            </a:r>
            <a:r>
              <a:rPr lang="en-US" altLang="zh-TW" dirty="0">
                <a:ea typeface="新細明體" charset="-120"/>
              </a:rPr>
              <a:t> function</a:t>
            </a:r>
          </a:p>
          <a:p>
            <a:pPr lvl="1" eaLnBrk="1" hangingPunct="1"/>
            <a:endParaRPr lang="zh-TW" altLang="en-US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27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Function : count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count(char s[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100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], char c){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frequency=0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=0;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while (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s[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]!='\0'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 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	if (s[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]==c)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		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frequency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++;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++;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return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frequency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}</a:t>
            </a:r>
            <a:endParaRPr lang="en-GB" altLang="zh-HK" sz="2000" dirty="0">
              <a:latin typeface="Courier New" pitchFamily="49" charset="0"/>
              <a:ea typeface="新細明體" charset="-120"/>
            </a:endParaRPr>
          </a:p>
          <a:p>
            <a:endParaRPr lang="zh-HK" alt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1447800"/>
            <a:ext cx="3505200" cy="838200"/>
          </a:xfrm>
          <a:prstGeom prst="wedgeRoundRectCallout">
            <a:avLst>
              <a:gd name="adj1" fmla="val -20587"/>
              <a:gd name="adj2" fmla="val 810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dirty="0"/>
              <a:t>The size </a:t>
            </a:r>
            <a:r>
              <a:rPr lang="en-US" altLang="zh-HK" sz="2400" b="1" dirty="0"/>
              <a:t>100</a:t>
            </a:r>
            <a:r>
              <a:rPr lang="en-US" altLang="zh-HK" sz="2400" dirty="0"/>
              <a:t> is optional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40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Function : count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count(char s[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100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], char c){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frequency=0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=0;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while (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s[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]!='\0'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  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	if (s[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]==c)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		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frequency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++;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++;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	return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frequency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}</a:t>
            </a:r>
            <a:endParaRPr lang="en-GB" altLang="zh-HK" sz="2000" dirty="0">
              <a:latin typeface="Courier New" pitchFamily="49" charset="0"/>
              <a:ea typeface="新細明體" charset="-120"/>
            </a:endParaRPr>
          </a:p>
          <a:p>
            <a:endParaRPr lang="zh-HK" alt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1447800"/>
            <a:ext cx="3505200" cy="838200"/>
          </a:xfrm>
          <a:prstGeom prst="wedgeRoundRectCallout">
            <a:avLst>
              <a:gd name="adj1" fmla="val -20587"/>
              <a:gd name="adj2" fmla="val 810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400" dirty="0"/>
              <a:t>The size </a:t>
            </a:r>
            <a:r>
              <a:rPr lang="en-US" altLang="zh-HK" sz="2400" b="1" dirty="0"/>
              <a:t>100</a:t>
            </a:r>
            <a:r>
              <a:rPr lang="en-US" altLang="zh-HK" sz="2400" dirty="0"/>
              <a:t> is optional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654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main function</a:t>
            </a:r>
            <a:endParaRPr lang="en-GB" altLang="zh-HK" dirty="0">
              <a:ea typeface="新細明體" charset="-120"/>
            </a:endParaRP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1BF03B0-6F66-4B35-B7C7-C3EE2BDFBC23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char </a:t>
            </a:r>
            <a:r>
              <a:rPr lang="en-US" altLang="zh-TW" b="1" dirty="0" err="1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str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[50]=”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CityU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very good university";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freq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count(</a:t>
            </a:r>
            <a:r>
              <a:rPr lang="en-US" altLang="zh-TW" b="1" dirty="0" err="1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str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, '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')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&lt;&lt; "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freq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= “ &lt;&lt; </a:t>
            </a:r>
            <a:r>
              <a:rPr lang="en-US" altLang="zh-TW" b="1" dirty="0" err="1">
                <a:latin typeface="Courier New" pitchFamily="49" charset="0"/>
                <a:ea typeface="新細明體" charset="-120"/>
              </a:rPr>
              <a:t>freq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 &lt;&lt; “ \n");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}</a:t>
            </a:r>
            <a:r>
              <a:rPr lang="en-GB" altLang="zh-TW" dirty="0">
                <a:latin typeface="Courier New" pitchFamily="49" charset="0"/>
                <a:ea typeface="新細明體" charset="-120"/>
              </a:rPr>
              <a:t> </a:t>
            </a:r>
            <a:endParaRPr lang="en-GB" altLang="zh-HK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914400" y="4343400"/>
            <a:ext cx="77724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</a:pP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</a:pP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count(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char </a:t>
            </a:r>
            <a:r>
              <a:rPr lang="en-US" altLang="zh-TW" sz="2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s[100]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, char 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	…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</a:rPr>
              <a:t>}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2826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</a:t>
            </a:r>
            <a:r>
              <a:rPr lang="en-US" dirty="0" err="1"/>
              <a:t>cstring</a:t>
            </a:r>
            <a:r>
              <a:rPr lang="en-US" dirty="0"/>
              <a:t> functions in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6362361"/>
              </p:ext>
            </p:extLst>
          </p:nvPr>
        </p:nvGraphicFramePr>
        <p:xfrm>
          <a:off x="914400" y="1600200"/>
          <a:ext cx="77724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strcpy</a:t>
                      </a:r>
                      <a:r>
                        <a:rPr lang="en-US" dirty="0"/>
                        <a:t> (</a:t>
                      </a:r>
                      <a:r>
                        <a:rPr lang="en-US" b="1" dirty="0" err="1"/>
                        <a:t>dest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/>
                        <a:t>src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the</a:t>
                      </a:r>
                      <a:r>
                        <a:rPr lang="en-US" baseline="0" dirty="0"/>
                        <a:t> content of string </a:t>
                      </a:r>
                      <a:r>
                        <a:rPr lang="en-US" b="1" baseline="0" dirty="0" err="1"/>
                        <a:t>src</a:t>
                      </a:r>
                      <a:r>
                        <a:rPr lang="en-US" baseline="0" dirty="0"/>
                        <a:t> to the string </a:t>
                      </a:r>
                      <a:r>
                        <a:rPr lang="en-US" b="1" baseline="0" dirty="0" err="1"/>
                        <a:t>dest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error check on the size of </a:t>
                      </a:r>
                      <a:r>
                        <a:rPr lang="en-US" b="1" baseline="0" dirty="0" err="1"/>
                        <a:t>dest</a:t>
                      </a:r>
                      <a:r>
                        <a:rPr lang="en-US" baseline="0" dirty="0"/>
                        <a:t> is enough for holding </a:t>
                      </a:r>
                      <a:r>
                        <a:rPr lang="en-US" b="1" baseline="0" dirty="0" err="1"/>
                        <a:t>src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strcat</a:t>
                      </a:r>
                      <a:r>
                        <a:rPr lang="en-US" baseline="0" dirty="0"/>
                        <a:t> (</a:t>
                      </a:r>
                      <a:r>
                        <a:rPr lang="en-US" b="1" baseline="0" dirty="0" err="1"/>
                        <a:t>dest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 err="1"/>
                        <a:t>src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the content of string </a:t>
                      </a:r>
                      <a:r>
                        <a:rPr lang="en-US" b="1" dirty="0" err="1"/>
                        <a:t>src</a:t>
                      </a:r>
                      <a:r>
                        <a:rPr lang="en-US" dirty="0"/>
                        <a:t> onto the end of string </a:t>
                      </a:r>
                      <a:r>
                        <a:rPr lang="en-US" b="1" dirty="0" err="1"/>
                        <a:t>dest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error check on the size of </a:t>
                      </a:r>
                      <a:r>
                        <a:rPr lang="en-US" b="1" baseline="0" dirty="0" err="1"/>
                        <a:t>dest</a:t>
                      </a:r>
                      <a:r>
                        <a:rPr lang="en-US" baseline="0" dirty="0"/>
                        <a:t> is enough for holding </a:t>
                      </a:r>
                      <a:r>
                        <a:rPr lang="en-US" b="1" baseline="0" dirty="0" err="1"/>
                        <a:t>src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strcmp</a:t>
                      </a:r>
                      <a:r>
                        <a:rPr lang="en-US" dirty="0"/>
                        <a:t>(</a:t>
                      </a:r>
                      <a:r>
                        <a:rPr lang="en-US" b="1" dirty="0"/>
                        <a:t>s1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s2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Lexicographically compare two strings,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s1</a:t>
                      </a:r>
                      <a:r>
                        <a:rPr lang="en-US" baseline="0" dirty="0"/>
                        <a:t> and </a:t>
                      </a:r>
                      <a:r>
                        <a:rPr lang="en-US" b="1" baseline="0" dirty="0"/>
                        <a:t>s2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character by character.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 </a:t>
                      </a:r>
                      <a:r>
                        <a:rPr lang="en-US" b="1" dirty="0"/>
                        <a:t>s1</a:t>
                      </a:r>
                      <a:r>
                        <a:rPr lang="en-US" baseline="0" dirty="0"/>
                        <a:t> and </a:t>
                      </a:r>
                      <a:r>
                        <a:rPr lang="en-US" b="1" baseline="0" dirty="0"/>
                        <a:t>s2</a:t>
                      </a:r>
                      <a:r>
                        <a:rPr lang="en-US" baseline="0" dirty="0"/>
                        <a:t> is identical</a:t>
                      </a:r>
                    </a:p>
                    <a:p>
                      <a:r>
                        <a:rPr lang="en-US" baseline="0" dirty="0"/>
                        <a:t>&gt;0: </a:t>
                      </a:r>
                      <a:r>
                        <a:rPr lang="en-US" b="1" baseline="0" dirty="0"/>
                        <a:t>s1</a:t>
                      </a:r>
                      <a:r>
                        <a:rPr lang="en-US" baseline="0" dirty="0"/>
                        <a:t> is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greater</a:t>
                      </a:r>
                      <a:r>
                        <a:rPr lang="en-US" baseline="0" dirty="0"/>
                        <a:t> than </a:t>
                      </a:r>
                      <a:r>
                        <a:rPr lang="en-US" b="1" baseline="0" dirty="0"/>
                        <a:t>s2</a:t>
                      </a:r>
                    </a:p>
                    <a:p>
                      <a:r>
                        <a:rPr lang="en-US" baseline="0" dirty="0"/>
                        <a:t>&lt;0: </a:t>
                      </a:r>
                      <a:r>
                        <a:rPr lang="en-US" b="1" baseline="0" dirty="0"/>
                        <a:t>s1</a:t>
                      </a:r>
                      <a:r>
                        <a:rPr lang="en-US" baseline="0" dirty="0"/>
                        <a:t> is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less </a:t>
                      </a:r>
                      <a:r>
                        <a:rPr lang="en-US" baseline="0" dirty="0"/>
                        <a:t>than </a:t>
                      </a:r>
                      <a:r>
                        <a:rPr lang="en-US" b="1" baseline="0" dirty="0"/>
                        <a:t>s1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strlen</a:t>
                      </a:r>
                      <a:r>
                        <a:rPr lang="en-US" b="0" dirty="0"/>
                        <a:t>(</a:t>
                      </a:r>
                      <a:r>
                        <a:rPr lang="en-US" b="1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</a:t>
                      </a:r>
                      <a:r>
                        <a:rPr lang="en-US" baseline="0" dirty="0"/>
                        <a:t> number of characters (exclude the </a:t>
                      </a:r>
                      <a:r>
                        <a:rPr lang="en-US" b="1" baseline="0" dirty="0"/>
                        <a:t>null character</a:t>
                      </a:r>
                      <a:r>
                        <a:rPr lang="en-US" baseline="0" dirty="0"/>
                        <a:t>) contain in string </a:t>
                      </a:r>
                      <a:r>
                        <a:rPr lang="en-US" b="1" baseline="0" dirty="0" err="1"/>
                        <a:t>str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6019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you may need to use </a:t>
            </a:r>
            <a:r>
              <a:rPr lang="en-US" b="1" dirty="0" err="1"/>
              <a:t>strcpy_s</a:t>
            </a:r>
            <a:r>
              <a:rPr lang="en-US" dirty="0"/>
              <a:t> and </a:t>
            </a:r>
            <a:r>
              <a:rPr lang="en-US" b="1" dirty="0" err="1"/>
              <a:t>strcat_s</a:t>
            </a:r>
            <a:r>
              <a:rPr lang="en-US" dirty="0"/>
              <a:t> instead of </a:t>
            </a:r>
            <a:r>
              <a:rPr lang="en-US" b="1" dirty="0" err="1"/>
              <a:t>strcpy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strcat</a:t>
            </a:r>
            <a:r>
              <a:rPr lang="en-US" dirty="0"/>
              <a:t> if you are using the latest visual studio. </a:t>
            </a:r>
          </a:p>
        </p:txBody>
      </p:sp>
    </p:spTree>
    <p:extLst>
      <p:ext uri="{BB962C8B-B14F-4D97-AF65-F5344CB8AC3E}">
        <p14:creationId xmlns:p14="http://schemas.microsoft.com/office/powerpoint/2010/main" val="3249906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strcpy</a:t>
            </a:r>
            <a:r>
              <a:rPr lang="en-US" dirty="0"/>
              <a:t> (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src</a:t>
            </a:r>
            <a:r>
              <a:rPr lang="en-US" dirty="0"/>
              <a:t>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 err="1"/>
              <a:t>strcat</a:t>
            </a:r>
            <a:r>
              <a:rPr lang="en-US" dirty="0"/>
              <a:t> (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src</a:t>
            </a:r>
            <a:r>
              <a:rPr lang="en-US" dirty="0"/>
              <a:t>)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752600"/>
            <a:ext cx="7772400" cy="4343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endParaRPr lang="en-GB" altLang="zh-HK" sz="29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GB" altLang="zh-HK" sz="24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GB" altLang="zh-HK" sz="24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GB" altLang="zh-HK" sz="2400" dirty="0">
              <a:latin typeface="Courier New" pitchFamily="49" charset="0"/>
              <a:ea typeface="新細明體" charset="-120"/>
            </a:endParaRPr>
          </a:p>
          <a:p>
            <a:pPr marL="0" indent="0">
              <a:buNone/>
            </a:pPr>
            <a:r>
              <a:rPr lang="en-HK" sz="2400" dirty="0">
                <a:latin typeface="Courier New" pitchFamily="49" charset="0"/>
                <a:ea typeface="新細明體" charset="-120"/>
              </a:rPr>
              <a:t>int main() {</a:t>
            </a:r>
          </a:p>
          <a:p>
            <a:pPr marL="274320" lvl="1" indent="0">
              <a:buNone/>
            </a:pPr>
            <a:r>
              <a:rPr lang="en-HK" dirty="0">
                <a:latin typeface="Courier New" pitchFamily="49" charset="0"/>
                <a:ea typeface="新細明體" charset="-120"/>
              </a:rPr>
              <a:t>char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src</a:t>
            </a:r>
            <a:r>
              <a:rPr lang="en-HK" dirty="0">
                <a:latin typeface="Courier New" pitchFamily="49" charset="0"/>
                <a:ea typeface="新細明體" charset="-120"/>
              </a:rPr>
              <a:t>[] = "This is CS2310";</a:t>
            </a:r>
          </a:p>
          <a:p>
            <a:pPr marL="274320" lvl="1" indent="0">
              <a:buNone/>
            </a:pPr>
            <a:r>
              <a:rPr lang="en-HK" dirty="0">
                <a:latin typeface="Courier New" pitchFamily="49" charset="0"/>
                <a:ea typeface="新細明體" charset="-120"/>
              </a:rPr>
              <a:t>char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dest</a:t>
            </a:r>
            <a:r>
              <a:rPr lang="en-HK" dirty="0">
                <a:latin typeface="Courier New" pitchFamily="49" charset="0"/>
                <a:ea typeface="新細明體" charset="-120"/>
              </a:rPr>
              <a:t>[40]; </a:t>
            </a:r>
          </a:p>
          <a:p>
            <a:pPr marL="274320" lvl="1" indent="0">
              <a:buNone/>
            </a:pPr>
            <a:r>
              <a:rPr lang="en-HK" b="1" dirty="0" err="1">
                <a:latin typeface="Courier New" pitchFamily="49" charset="0"/>
                <a:ea typeface="新細明體" charset="-120"/>
              </a:rPr>
              <a:t>strcpy</a:t>
            </a:r>
            <a:r>
              <a:rPr lang="en-HK" dirty="0">
                <a:latin typeface="Courier New" pitchFamily="49" charset="0"/>
                <a:ea typeface="新細明體" charset="-120"/>
              </a:rPr>
              <a:t>(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dest</a:t>
            </a:r>
            <a:r>
              <a:rPr lang="en-HK" dirty="0">
                <a:latin typeface="Courier New" pitchFamily="49" charset="0"/>
                <a:ea typeface="新細明體" charset="-120"/>
              </a:rPr>
              <a:t>,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src</a:t>
            </a:r>
            <a:r>
              <a:rPr lang="en-HK" dirty="0">
                <a:latin typeface="Courier New" pitchFamily="49" charset="0"/>
                <a:ea typeface="新細明體" charset="-120"/>
              </a:rPr>
              <a:t>);</a:t>
            </a:r>
          </a:p>
          <a:p>
            <a:pPr marL="274320" lvl="1" indent="0">
              <a:buNone/>
            </a:pPr>
            <a:r>
              <a:rPr lang="en-HK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dest</a:t>
            </a:r>
            <a:r>
              <a:rPr lang="en-HK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dirty="0">
                <a:latin typeface="Courier New" pitchFamily="49" charset="0"/>
                <a:ea typeface="新細明體" charset="-120"/>
              </a:rPr>
              <a:t>;</a:t>
            </a:r>
          </a:p>
          <a:p>
            <a:pPr marL="274320" lvl="1" indent="0">
              <a:buNone/>
            </a:pPr>
            <a:r>
              <a:rPr lang="en-HK" b="1" dirty="0" err="1">
                <a:latin typeface="Courier New" pitchFamily="49" charset="0"/>
                <a:ea typeface="新細明體" charset="-120"/>
              </a:rPr>
              <a:t>strcat</a:t>
            </a:r>
            <a:r>
              <a:rPr lang="en-HK" dirty="0">
                <a:latin typeface="Courier New" pitchFamily="49" charset="0"/>
                <a:ea typeface="新細明體" charset="-120"/>
              </a:rPr>
              <a:t>(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dest</a:t>
            </a:r>
            <a:r>
              <a:rPr lang="en-HK" dirty="0">
                <a:latin typeface="Courier New" pitchFamily="49" charset="0"/>
                <a:ea typeface="新細明體" charset="-120"/>
              </a:rPr>
              <a:t>, " Lecture09.");</a:t>
            </a:r>
          </a:p>
          <a:p>
            <a:pPr marL="274320" lvl="1" indent="0">
              <a:buNone/>
            </a:pPr>
            <a:r>
              <a:rPr lang="en-HK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dest</a:t>
            </a:r>
            <a:r>
              <a:rPr lang="en-HK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dirty="0">
                <a:latin typeface="Courier New" pitchFamily="49" charset="0"/>
                <a:ea typeface="新細明體" charset="-120"/>
              </a:rPr>
              <a:t>;</a:t>
            </a:r>
          </a:p>
          <a:p>
            <a:pPr marL="274320" lvl="1" indent="0">
              <a:buNone/>
            </a:pPr>
            <a:r>
              <a:rPr lang="en-HK" dirty="0">
                <a:latin typeface="Courier New" pitchFamily="49" charset="0"/>
                <a:ea typeface="新細明體" charset="-120"/>
              </a:rPr>
              <a:t>return 0;</a:t>
            </a:r>
          </a:p>
          <a:p>
            <a:pPr marL="0" indent="0">
              <a:buNone/>
            </a:pPr>
            <a:r>
              <a:rPr lang="en-HK" sz="2400" dirty="0">
                <a:latin typeface="Courier New" pitchFamily="49" charset="0"/>
                <a:ea typeface="新細明體" charset="-120"/>
              </a:rPr>
              <a:t>}</a:t>
            </a: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722D6-DB77-7441-A7AC-FF69E611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2599"/>
            <a:ext cx="4114800" cy="10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Try to implement: copy</a:t>
            </a:r>
            <a:endParaRPr lang="en-GB" altLang="zh-HK" dirty="0">
              <a:ea typeface="新細明體" charset="-120"/>
            </a:endParaRP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45EE9E3-2F64-4C38-81D2-22A9C54C934D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ea typeface="新細明體" charset="-120"/>
              </a:rPr>
              <a:t>Suppose there are </a:t>
            </a:r>
            <a:r>
              <a:rPr lang="en-US" altLang="zh-TW" sz="2200" dirty="0">
                <a:solidFill>
                  <a:srgbClr val="C00000"/>
                </a:solidFill>
                <a:ea typeface="新細明體" charset="-120"/>
              </a:rPr>
              <a:t>two</a:t>
            </a:r>
            <a:r>
              <a:rPr lang="en-US" altLang="zh-TW" sz="2200" dirty="0">
                <a:ea typeface="新細明體" charset="-120"/>
              </a:rPr>
              <a:t> strings,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str1</a:t>
            </a:r>
            <a:r>
              <a:rPr lang="en-US" altLang="zh-TW" sz="2200" dirty="0">
                <a:ea typeface="新細明體" charset="-120"/>
              </a:rPr>
              <a:t> and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str2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str1</a:t>
            </a:r>
            <a:r>
              <a:rPr lang="en-US" altLang="zh-TW" sz="2200" dirty="0">
                <a:ea typeface="新細明體" charset="-120"/>
              </a:rPr>
              <a:t> is </a:t>
            </a:r>
            <a:r>
              <a:rPr lang="en-US" altLang="zh-TW" sz="2200" dirty="0">
                <a:solidFill>
                  <a:srgbClr val="7030A0"/>
                </a:solidFill>
                <a:ea typeface="新細明體" charset="-120"/>
              </a:rPr>
              <a:t>initialized</a:t>
            </a:r>
            <a:r>
              <a:rPr lang="en-US" altLang="zh-TW" sz="2200" dirty="0">
                <a:ea typeface="新細明體" charset="-120"/>
              </a:rPr>
              <a:t> to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"Hello world"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200" b="1" dirty="0">
                <a:ea typeface="新細明體" charset="-120"/>
              </a:rPr>
              <a:t>Copy</a:t>
            </a:r>
            <a:r>
              <a:rPr lang="en-US" altLang="zh-TW" sz="2200" dirty="0">
                <a:ea typeface="新細明體" charset="-120"/>
              </a:rPr>
              <a:t>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str1</a:t>
            </a:r>
            <a:r>
              <a:rPr lang="en-US" altLang="zh-TW" sz="2200" dirty="0">
                <a:ea typeface="新細明體" charset="-120"/>
              </a:rPr>
              <a:t> to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str2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We should  </a:t>
            </a:r>
            <a:r>
              <a:rPr lang="en-US" altLang="zh-TW" sz="2000" b="1" dirty="0">
                <a:ea typeface="新細明體" charset="-120"/>
              </a:rPr>
              <a:t>NOT</a:t>
            </a:r>
            <a:r>
              <a:rPr lang="en-US" altLang="zh-TW" sz="2000" dirty="0">
                <a:ea typeface="新細明體" charset="-120"/>
              </a:rPr>
              <a:t> use the following expression to copy array elements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str2=str1;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Similarly, we should </a:t>
            </a:r>
            <a:r>
              <a:rPr lang="en-US" altLang="zh-TW" sz="2000" b="1" dirty="0">
                <a:ea typeface="新細明體" charset="-120"/>
              </a:rPr>
              <a:t>NOT</a:t>
            </a:r>
            <a:r>
              <a:rPr lang="en-US" altLang="zh-TW" sz="2000" dirty="0">
                <a:ea typeface="新細明體" charset="-120"/>
              </a:rPr>
              <a:t> use the following expression to compare strings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if (str1==str2) ......</a:t>
            </a:r>
          </a:p>
        </p:txBody>
      </p:sp>
    </p:spTree>
    <p:extLst>
      <p:ext uri="{BB962C8B-B14F-4D97-AF65-F5344CB8AC3E}">
        <p14:creationId xmlns:p14="http://schemas.microsoft.com/office/powerpoint/2010/main" val="1686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Idea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588428-9597-48FC-9957-252C57A73724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ea typeface="新細明體" charset="-120"/>
              </a:rPr>
              <a:t>Use a </a:t>
            </a:r>
            <a:r>
              <a:rPr lang="en-US" altLang="zh-TW" sz="2600" dirty="0">
                <a:solidFill>
                  <a:srgbClr val="C00000"/>
                </a:solidFill>
                <a:ea typeface="新細明體" charset="-120"/>
              </a:rPr>
              <a:t>loop</a:t>
            </a:r>
            <a:r>
              <a:rPr lang="en-US" altLang="zh-TW" sz="2600" dirty="0">
                <a:ea typeface="新細明體" charset="-120"/>
              </a:rPr>
              <a:t> to read characters one by one from 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str1</a:t>
            </a:r>
            <a:r>
              <a:rPr lang="en-US" altLang="zh-TW" sz="2600" dirty="0">
                <a:ea typeface="新細明體" charset="-120"/>
              </a:rPr>
              <a:t> until a </a:t>
            </a:r>
            <a:r>
              <a:rPr lang="en-US" altLang="zh-TW" sz="2600" b="1" dirty="0">
                <a:ea typeface="新細明體" charset="-120"/>
              </a:rPr>
              <a:t>null character </a:t>
            </a:r>
            <a:r>
              <a:rPr lang="en-US" altLang="zh-TW" sz="2600" dirty="0">
                <a:ea typeface="新細明體" charset="-120"/>
              </a:rPr>
              <a:t>(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'\0'</a:t>
            </a:r>
            <a:r>
              <a:rPr lang="en-US" altLang="zh-TW" sz="2600" dirty="0">
                <a:ea typeface="新細明體" charset="-120"/>
              </a:rPr>
              <a:t>) is read 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Copy the character to the corresponding position of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str2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Put a </a:t>
            </a:r>
            <a:r>
              <a:rPr lang="en-US" altLang="zh-TW" sz="2400" b="1" dirty="0">
                <a:ea typeface="新細明體" charset="-120"/>
              </a:rPr>
              <a:t>null character</a:t>
            </a:r>
            <a:r>
              <a:rPr lang="en-US" altLang="zh-TW" sz="2400" dirty="0">
                <a:ea typeface="新細明體" charset="-120"/>
              </a:rPr>
              <a:t> at the end of </a:t>
            </a:r>
            <a:r>
              <a:rPr lang="en-US" altLang="zh-TW" sz="2400" dirty="0">
                <a:latin typeface="Courier New" pitchFamily="49" charset="0"/>
                <a:ea typeface="新細明體" charset="-120"/>
              </a:rPr>
              <a:t>str2</a:t>
            </a:r>
          </a:p>
        </p:txBody>
      </p:sp>
    </p:spTree>
    <p:extLst>
      <p:ext uri="{BB962C8B-B14F-4D97-AF65-F5344CB8AC3E}">
        <p14:creationId xmlns:p14="http://schemas.microsoft.com/office/powerpoint/2010/main" val="156386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Joe\work\teaching\12-13\SemA\2331\2311\Joe\2311_notes\material\ascii-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485208"/>
            <a:ext cx="7372350" cy="48393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ASCII Table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B641212-D4C8-4D93-9659-CE0B815A26E1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127185" y="6278563"/>
            <a:ext cx="28352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3200" dirty="0" err="1">
                <a:latin typeface="+mn-lt"/>
                <a:ea typeface="新細明體" charset="-120"/>
              </a:rPr>
              <a:t>cout</a:t>
            </a:r>
            <a:r>
              <a:rPr lang="en-US" altLang="zh-TW" sz="3200" dirty="0">
                <a:latin typeface="+mn-lt"/>
                <a:ea typeface="新細明體" charset="-120"/>
              </a:rPr>
              <a:t> &lt;&lt; (</a:t>
            </a:r>
            <a:r>
              <a:rPr lang="en-US" altLang="zh-TW" sz="3200" dirty="0" err="1">
                <a:latin typeface="+mn-lt"/>
                <a:ea typeface="新細明體" charset="-120"/>
              </a:rPr>
              <a:t>int</a:t>
            </a:r>
            <a:r>
              <a:rPr lang="en-US" altLang="zh-TW" sz="3200" dirty="0">
                <a:latin typeface="+mn-lt"/>
                <a:ea typeface="新細明體" charset="-120"/>
              </a:rPr>
              <a:t>) ‘7’;		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79985" y="6248400"/>
            <a:ext cx="321621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TW" sz="3200" dirty="0" err="1">
                <a:latin typeface="+mn-lt"/>
                <a:ea typeface="新細明體" charset="-120"/>
              </a:rPr>
              <a:t>cout</a:t>
            </a:r>
            <a:r>
              <a:rPr lang="en-US" altLang="zh-TW" sz="3200" dirty="0">
                <a:latin typeface="+mn-lt"/>
                <a:ea typeface="新細明體" charset="-120"/>
              </a:rPr>
              <a:t> &lt;&lt; (char) 97;		</a:t>
            </a:r>
          </a:p>
        </p:txBody>
      </p:sp>
    </p:spTree>
    <p:extLst>
      <p:ext uri="{BB962C8B-B14F-4D97-AF65-F5344CB8AC3E}">
        <p14:creationId xmlns:p14="http://schemas.microsoft.com/office/powerpoint/2010/main" val="27298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The program</a:t>
            </a:r>
            <a:endParaRPr lang="en-GB" altLang="zh-HK">
              <a:ea typeface="新細明體" charset="-120"/>
            </a:endParaRP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F1CA25F-00DB-4DB5-8353-4B9C068330D5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char str1[20]="Hello world";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char str2[16];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/*beware of the boundary condition!*/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for (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=0; </a:t>
            </a:r>
            <a:r>
              <a:rPr lang="en-GB" altLang="zh-HK" sz="17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&lt;15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&amp;&amp; 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str1[</a:t>
            </a:r>
            <a:r>
              <a:rPr lang="en-GB" altLang="zh-HK" sz="17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]!='\0'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++)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str2[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]=str1[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str2[</a:t>
            </a:r>
            <a:r>
              <a:rPr lang="en-GB" altLang="zh-HK" sz="17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]='\0';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&lt;&lt; str2;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GB" altLang="zh-HK" sz="1700" dirty="0"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09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to implement:</a:t>
            </a:r>
            <a:r>
              <a:rPr lang="en-US" altLang="zh-HK" dirty="0"/>
              <a:t> </a:t>
            </a:r>
            <a:r>
              <a:rPr lang="en-US" altLang="zh-CN" dirty="0"/>
              <a:t>append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752600"/>
            <a:ext cx="7772400" cy="4343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7D057A-B6A3-7F4D-A051-E04657D44AAB}"/>
              </a:ext>
            </a:extLst>
          </p:cNvPr>
          <p:cNvSpPr/>
          <p:nvPr/>
        </p:nvSpPr>
        <p:spPr>
          <a:xfrm>
            <a:off x="914400" y="1800641"/>
            <a:ext cx="5867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dirty="0">
                <a:latin typeface="Courier New" pitchFamily="49" charset="0"/>
                <a:ea typeface="新細明體" charset="-120"/>
              </a:rPr>
              <a:t>#include&lt;iostream&gt;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dirty="0"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altLang="zh-HK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lvl="1"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char s1[20]="Welcome to ";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char s2[20]="CS2310";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long s1_length =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strlen</a:t>
            </a:r>
            <a:r>
              <a:rPr lang="en-HK" dirty="0">
                <a:latin typeface="Courier New" pitchFamily="49" charset="0"/>
                <a:ea typeface="新細明體" charset="-120"/>
              </a:rPr>
              <a:t>(s1);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long s2_length =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strlen</a:t>
            </a:r>
            <a:r>
              <a:rPr lang="en-HK" dirty="0">
                <a:latin typeface="Courier New" pitchFamily="49" charset="0"/>
                <a:ea typeface="新細明體" charset="-120"/>
              </a:rPr>
              <a:t>(s2);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char s[100];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long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 = 0;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for (;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&lt;s1_length;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++)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    s[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] = s1[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];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for (;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&lt;s1_length+s2_length;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++)</a:t>
            </a:r>
          </a:p>
          <a:p>
            <a:pPr lvl="1"/>
            <a:r>
              <a:rPr lang="en-HK" dirty="0">
                <a:latin typeface="Courier New" pitchFamily="49" charset="0"/>
                <a:ea typeface="新細明體" charset="-120"/>
              </a:rPr>
              <a:t>    s[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] = s2[i-s1_length];</a:t>
            </a:r>
          </a:p>
          <a:p>
            <a:pPr lvl="1"/>
            <a:r>
              <a:rPr lang="en-HK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dirty="0">
                <a:latin typeface="Courier New" pitchFamily="49" charset="0"/>
                <a:ea typeface="新細明體" charset="-120"/>
              </a:rPr>
              <a:t> &lt;&lt; s &lt;&lt;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dirty="0">
                <a:latin typeface="Courier New" pitchFamily="49" charset="0"/>
                <a:ea typeface="新細明體" charset="-120"/>
              </a:rPr>
              <a:t>;</a:t>
            </a:r>
            <a:endParaRPr lang="en-GB" dirty="0">
              <a:latin typeface="Courier New" pitchFamily="49" charset="0"/>
              <a:ea typeface="新細明體" charset="-120"/>
            </a:endParaRPr>
          </a:p>
          <a:p>
            <a:r>
              <a:rPr lang="en-GB" altLang="zh-HK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25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strlen</a:t>
            </a:r>
            <a:r>
              <a:rPr lang="en-US" dirty="0"/>
              <a:t>(str)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752600"/>
            <a:ext cx="7772400" cy="4343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endParaRPr lang="en-GB" altLang="zh-HK" sz="23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HK" sz="2300" dirty="0">
                <a:latin typeface="Courier New" pitchFamily="49" charset="0"/>
                <a:ea typeface="新細明體" charset="-120"/>
              </a:rPr>
              <a:t>#include&lt;iostream&gt;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300" dirty="0"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lnSpc>
                <a:spcPct val="80000"/>
              </a:lnSpc>
              <a:buNone/>
            </a:pPr>
            <a:endParaRPr lang="en-GB" altLang="zh-HK" sz="23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int main() {</a:t>
            </a:r>
          </a:p>
          <a:p>
            <a:pPr lvl="1">
              <a:lnSpc>
                <a:spcPct val="80000"/>
              </a:lnSpc>
              <a:buNone/>
            </a:pPr>
            <a:r>
              <a:rPr lang="en-HK" sz="2100" dirty="0">
                <a:latin typeface="Courier New" pitchFamily="49" charset="0"/>
                <a:ea typeface="新細明體" charset="-120"/>
              </a:rPr>
              <a:t>char str[50];</a:t>
            </a:r>
          </a:p>
          <a:p>
            <a:pPr lvl="1">
              <a:lnSpc>
                <a:spcPct val="80000"/>
              </a:lnSpc>
              <a:buNone/>
            </a:pPr>
            <a:r>
              <a:rPr lang="en-HK" sz="2100" dirty="0">
                <a:latin typeface="Courier New" pitchFamily="49" charset="0"/>
                <a:ea typeface="新細明體" charset="-120"/>
              </a:rPr>
              <a:t>long </a:t>
            </a:r>
            <a:r>
              <a:rPr lang="en-HK" sz="2100" dirty="0" err="1">
                <a:latin typeface="Courier New" pitchFamily="49" charset="0"/>
                <a:ea typeface="新細明體" charset="-120"/>
              </a:rPr>
              <a:t>len</a:t>
            </a:r>
            <a:r>
              <a:rPr lang="en-HK" sz="2100" dirty="0">
                <a:latin typeface="Courier New" pitchFamily="49" charset="0"/>
                <a:ea typeface="新細明體" charset="-12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HK" sz="2100" dirty="0" err="1">
                <a:latin typeface="Courier New" pitchFamily="49" charset="0"/>
                <a:ea typeface="新細明體" charset="-120"/>
              </a:rPr>
              <a:t>strcpy</a:t>
            </a:r>
            <a:r>
              <a:rPr lang="en-HK" sz="2100" dirty="0">
                <a:latin typeface="Courier New" pitchFamily="49" charset="0"/>
                <a:ea typeface="新細明體" charset="-120"/>
              </a:rPr>
              <a:t>(str, "This is CS2310");</a:t>
            </a:r>
          </a:p>
          <a:p>
            <a:pPr lvl="1">
              <a:lnSpc>
                <a:spcPct val="80000"/>
              </a:lnSpc>
              <a:buNone/>
            </a:pPr>
            <a:r>
              <a:rPr lang="en-HK" sz="2100" dirty="0" err="1">
                <a:latin typeface="Courier New" pitchFamily="49" charset="0"/>
                <a:ea typeface="新細明體" charset="-120"/>
              </a:rPr>
              <a:t>len</a:t>
            </a:r>
            <a:r>
              <a:rPr lang="en-HK" sz="2100" dirty="0">
                <a:latin typeface="Courier New" pitchFamily="49" charset="0"/>
                <a:ea typeface="新細明體" charset="-120"/>
              </a:rPr>
              <a:t> = </a:t>
            </a:r>
            <a:r>
              <a:rPr lang="en-HK" sz="2100" b="1" dirty="0" err="1">
                <a:latin typeface="Courier New" pitchFamily="49" charset="0"/>
                <a:ea typeface="新細明體" charset="-120"/>
              </a:rPr>
              <a:t>strlen</a:t>
            </a:r>
            <a:r>
              <a:rPr lang="en-HK" sz="2100" dirty="0">
                <a:latin typeface="Courier New" pitchFamily="49" charset="0"/>
                <a:ea typeface="新細明體" charset="-120"/>
              </a:rPr>
              <a:t>(str);</a:t>
            </a:r>
          </a:p>
          <a:p>
            <a:pPr lvl="1">
              <a:lnSpc>
                <a:spcPct val="80000"/>
              </a:lnSpc>
              <a:buNone/>
            </a:pPr>
            <a:r>
              <a:rPr lang="en-HK" sz="21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sz="2100" dirty="0">
                <a:latin typeface="Courier New" pitchFamily="49" charset="0"/>
                <a:ea typeface="新細明體" charset="-120"/>
              </a:rPr>
              <a:t> &lt;&lt; “The length of str is ” &lt;&lt; </a:t>
            </a:r>
            <a:r>
              <a:rPr lang="en-HK" sz="2100" dirty="0" err="1">
                <a:latin typeface="Courier New" pitchFamily="49" charset="0"/>
                <a:ea typeface="新細明體" charset="-120"/>
              </a:rPr>
              <a:t>len</a:t>
            </a:r>
            <a:r>
              <a:rPr lang="zh-CN" altLang="en-US" sz="2100" dirty="0">
                <a:latin typeface="Courier New" pitchFamily="49" charset="0"/>
                <a:ea typeface="新細明體" charset="-120"/>
              </a:rPr>
              <a:t> </a:t>
            </a:r>
            <a:r>
              <a:rPr lang="en-HK" sz="2100" dirty="0">
                <a:latin typeface="Courier New" pitchFamily="49" charset="0"/>
                <a:ea typeface="新細明體" charset="-120"/>
              </a:rPr>
              <a:t>&lt;&lt;</a:t>
            </a:r>
            <a:r>
              <a:rPr lang="zh-CN" altLang="en-US" sz="2100" dirty="0">
                <a:latin typeface="Courier New" pitchFamily="49" charset="0"/>
                <a:ea typeface="新細明體" charset="-120"/>
              </a:rPr>
              <a:t> </a:t>
            </a:r>
            <a:r>
              <a:rPr lang="en-HK" sz="2100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sz="21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}</a:t>
            </a: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7E612-FAEF-D64E-8662-C8A3A108B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2600"/>
            <a:ext cx="4114800" cy="7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to implement:</a:t>
            </a:r>
            <a:r>
              <a:rPr lang="en-US" altLang="zh-HK" dirty="0"/>
              <a:t> string length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752600"/>
            <a:ext cx="7772400" cy="4343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endParaRPr lang="en-GB" altLang="zh-HK" sz="29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GB" altLang="zh-HK" sz="24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GB" altLang="zh-HK" sz="24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GB" altLang="zh-HK" sz="24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HK" sz="24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 </a:t>
            </a:r>
            <a:r>
              <a:rPr lang="en-GB" altLang="zh-HK" sz="2400" dirty="0" err="1">
                <a:latin typeface="Courier New" pitchFamily="49" charset="0"/>
                <a:ea typeface="新細明體" charset="-120"/>
              </a:rPr>
              <a:t>length_of_string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 (char </a:t>
            </a:r>
            <a:r>
              <a:rPr lang="en-GB" altLang="zh-HK" sz="2400" b="1" dirty="0">
                <a:latin typeface="Courier New" pitchFamily="49" charset="0"/>
                <a:ea typeface="新細明體" charset="-120"/>
              </a:rPr>
              <a:t>s[]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){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24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 </a:t>
            </a:r>
            <a:r>
              <a:rPr lang="en-GB" altLang="zh-HK" sz="2400" b="1" dirty="0">
                <a:latin typeface="Courier New" pitchFamily="49" charset="0"/>
                <a:ea typeface="新細明體" charset="-120"/>
              </a:rPr>
              <a:t>length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 = 0;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	while (s[</a:t>
            </a:r>
            <a:r>
              <a:rPr lang="en-GB" altLang="zh-HK" sz="2400" b="1" dirty="0">
                <a:latin typeface="Courier New" pitchFamily="49" charset="0"/>
                <a:ea typeface="新細明體" charset="-120"/>
              </a:rPr>
              <a:t>length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]!=‘\0’)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		</a:t>
            </a:r>
            <a:r>
              <a:rPr lang="en-GB" altLang="zh-HK" sz="2400" b="1" dirty="0">
                <a:latin typeface="Courier New" pitchFamily="49" charset="0"/>
                <a:ea typeface="新細明體" charset="-120"/>
              </a:rPr>
              <a:t>length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++;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	return </a:t>
            </a:r>
            <a:r>
              <a:rPr lang="en-GB" altLang="zh-HK" sz="2400" b="1" dirty="0">
                <a:latin typeface="Courier New" pitchFamily="49" charset="0"/>
                <a:ea typeface="新細明體" charset="-120"/>
              </a:rPr>
              <a:t>length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	char s[20]="Hello world";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24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GB" altLang="zh-HK" sz="2400" b="1" dirty="0" err="1">
                <a:latin typeface="Courier New" pitchFamily="49" charset="0"/>
                <a:ea typeface="新細明體" charset="-120"/>
              </a:rPr>
              <a:t>length_of_string</a:t>
            </a:r>
            <a:r>
              <a:rPr lang="en-GB" altLang="zh-HK" sz="2400" dirty="0">
                <a:latin typeface="Courier New" pitchFamily="49" charset="0"/>
                <a:ea typeface="新細明體" charset="-120"/>
              </a:rPr>
              <a:t>(s);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400" dirty="0">
                <a:latin typeface="Courier New" pitchFamily="49" charset="0"/>
                <a:ea typeface="新細明體" charset="-120"/>
              </a:rPr>
              <a:t>}</a:t>
            </a: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strcmp</a:t>
            </a:r>
            <a:r>
              <a:rPr lang="en-US" dirty="0"/>
              <a:t>(s1, s2)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752600"/>
            <a:ext cx="7772400" cy="4343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endParaRPr lang="en-GB" altLang="zh-HK" sz="2900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HK" sz="2300" dirty="0">
                <a:latin typeface="Courier New" pitchFamily="49" charset="0"/>
                <a:ea typeface="新細明體" charset="-120"/>
              </a:rPr>
              <a:t>#include&lt;iostream&gt;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2300" dirty="0"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lnSpc>
                <a:spcPct val="80000"/>
              </a:lnSpc>
              <a:buNone/>
            </a:pPr>
            <a:endParaRPr lang="en-GB" altLang="zh-HK" sz="2300" dirty="0">
              <a:latin typeface="Courier New" pitchFamily="49" charset="0"/>
              <a:ea typeface="新細明體" charset="-120"/>
            </a:endParaRP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int main() {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char str1[15];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char str2[15];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int ret;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strcpy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(str1, "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abcdef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");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strcpy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(str2, "ABCDEF");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ret = </a:t>
            </a:r>
            <a:r>
              <a:rPr lang="en-HK" sz="2300" b="1" dirty="0" err="1">
                <a:latin typeface="Courier New" pitchFamily="49" charset="0"/>
                <a:ea typeface="新細明體" charset="-120"/>
              </a:rPr>
              <a:t>strcmp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(str1, str2);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if(ret &lt; 0)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    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 &lt;&lt; "str1 is smaller than str2" &lt;&lt; 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else if(ret &gt; 0)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    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 &lt;&lt; "str2 is smaller than str1" &lt;&lt; 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else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        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 &lt;&lt; "str1 is equal with str2" &lt;&lt; </a:t>
            </a:r>
            <a:r>
              <a:rPr lang="en-HK" sz="2300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sz="2300" dirty="0">
                <a:latin typeface="Courier New" pitchFamily="49" charset="0"/>
                <a:ea typeface="新細明體" charset="-120"/>
              </a:rPr>
              <a:t>;</a:t>
            </a:r>
          </a:p>
          <a:p>
            <a:pPr marL="0" indent="0">
              <a:buNone/>
            </a:pPr>
            <a:r>
              <a:rPr lang="en-HK" sz="2300" dirty="0">
                <a:latin typeface="Courier New" pitchFamily="49" charset="0"/>
                <a:ea typeface="新細明體" charset="-120"/>
              </a:rPr>
              <a:t>}</a:t>
            </a:r>
          </a:p>
          <a:p>
            <a:pPr marL="0" indent="0">
              <a:buNone/>
            </a:pP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460C1-30B5-9149-B5E5-5D4DFDF9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52601"/>
            <a:ext cx="4114799" cy="8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Try to implement:</a:t>
            </a:r>
            <a:r>
              <a:rPr lang="en-US" altLang="zh-HK" dirty="0"/>
              <a:t> </a:t>
            </a:r>
            <a:r>
              <a:rPr lang="en-US" altLang="zh-CN" dirty="0">
                <a:ea typeface="新細明體" charset="-120"/>
              </a:rPr>
              <a:t>Compare</a:t>
            </a:r>
            <a:r>
              <a:rPr lang="zh-CN" altLang="en-US" dirty="0">
                <a:ea typeface="新細明體" charset="-120"/>
              </a:rPr>
              <a:t> </a:t>
            </a:r>
            <a:r>
              <a:rPr lang="en-US" altLang="zh-CN" dirty="0">
                <a:ea typeface="新細明體" charset="-120"/>
              </a:rPr>
              <a:t>two</a:t>
            </a:r>
            <a:r>
              <a:rPr lang="zh-CN" altLang="en-US" dirty="0">
                <a:ea typeface="新細明體" charset="-120"/>
              </a:rPr>
              <a:t> </a:t>
            </a:r>
            <a:r>
              <a:rPr lang="en-US" altLang="zh-CN" dirty="0">
                <a:ea typeface="新細明體" charset="-120"/>
              </a:rPr>
              <a:t>strings</a:t>
            </a:r>
            <a:r>
              <a:rPr lang="zh-CN" altLang="en-US" dirty="0">
                <a:ea typeface="新細明體" charset="-120"/>
              </a:rPr>
              <a:t> </a:t>
            </a:r>
            <a:r>
              <a:rPr lang="en-US" altLang="zh-CN" dirty="0">
                <a:ea typeface="新細明體" charset="-120"/>
              </a:rPr>
              <a:t>with</a:t>
            </a:r>
            <a:r>
              <a:rPr lang="zh-CN" altLang="en-US" dirty="0">
                <a:ea typeface="新細明體" charset="-120"/>
              </a:rPr>
              <a:t> </a:t>
            </a:r>
            <a:r>
              <a:rPr lang="en-US" altLang="zh-CN" dirty="0">
                <a:ea typeface="新細明體" charset="-120"/>
              </a:rPr>
              <a:t>the same</a:t>
            </a:r>
            <a:r>
              <a:rPr lang="zh-CN" altLang="en-US" dirty="0">
                <a:ea typeface="新細明體" charset="-120"/>
              </a:rPr>
              <a:t> </a:t>
            </a:r>
            <a:r>
              <a:rPr lang="en-US" altLang="zh-CN" dirty="0">
                <a:ea typeface="新細明體" charset="-120"/>
              </a:rPr>
              <a:t>length</a:t>
            </a:r>
            <a:endParaRPr lang="en-GB" altLang="zh-HK" dirty="0">
              <a:ea typeface="新細明體" charset="-120"/>
            </a:endParaRP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45EE9E3-2F64-4C38-81D2-22A9C54C934D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3253C4-38CF-9644-80F7-578D9197152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752600"/>
            <a:ext cx="7772400" cy="4343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16821-90E7-DD46-B860-117ECEB768F9}"/>
              </a:ext>
            </a:extLst>
          </p:cNvPr>
          <p:cNvSpPr/>
          <p:nvPr/>
        </p:nvSpPr>
        <p:spPr>
          <a:xfrm>
            <a:off x="908304" y="1752600"/>
            <a:ext cx="8083296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GB" altLang="zh-HK" dirty="0">
                <a:latin typeface="Courier New" pitchFamily="49" charset="0"/>
                <a:ea typeface="新細明體" charset="-120"/>
              </a:rPr>
              <a:t>#include&lt;iostream&gt;</a:t>
            </a:r>
          </a:p>
          <a:p>
            <a:pPr>
              <a:lnSpc>
                <a:spcPct val="80000"/>
              </a:lnSpc>
            </a:pPr>
            <a:r>
              <a:rPr lang="en-GB" altLang="zh-HK" dirty="0">
                <a:latin typeface="Courier New" pitchFamily="49" charset="0"/>
                <a:ea typeface="新細明體" charset="-120"/>
              </a:rPr>
              <a:t>using namespace std;</a:t>
            </a:r>
          </a:p>
          <a:p>
            <a:pPr>
              <a:lnSpc>
                <a:spcPct val="80000"/>
              </a:lnSpc>
            </a:pPr>
            <a:endParaRPr lang="en-GB" altLang="zh-HK" dirty="0">
              <a:latin typeface="Courier New" pitchFamily="49" charset="0"/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Courier New" pitchFamily="49" charset="0"/>
                <a:ea typeface="新細明體" charset="-120"/>
              </a:rPr>
              <a:t>int</a:t>
            </a:r>
            <a:r>
              <a:rPr lang="en-GB" altLang="zh-HK" dirty="0">
                <a:latin typeface="Courier New" pitchFamily="49" charset="0"/>
                <a:ea typeface="新細明體" charset="-120"/>
              </a:rPr>
              <a:t> main(){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char s1[15] = "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abcdef</a:t>
            </a:r>
            <a:r>
              <a:rPr lang="en-HK" dirty="0">
                <a:latin typeface="Courier New" pitchFamily="49" charset="0"/>
                <a:ea typeface="新細明體" charset="-120"/>
              </a:rPr>
              <a:t>";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char s2[15] = "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abcdEF</a:t>
            </a:r>
            <a:r>
              <a:rPr lang="en-HK" dirty="0">
                <a:latin typeface="Courier New" pitchFamily="49" charset="0"/>
                <a:ea typeface="新細明體" charset="-120"/>
              </a:rPr>
              <a:t>";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long size =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strlen</a:t>
            </a:r>
            <a:r>
              <a:rPr lang="en-HK" dirty="0">
                <a:latin typeface="Courier New" pitchFamily="49" charset="0"/>
                <a:ea typeface="新細明體" charset="-120"/>
              </a:rPr>
              <a:t>(s1);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for (int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 = 0;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 &lt; size;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++) {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    if (s1[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] &lt; s2[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]) {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       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dirty="0">
                <a:latin typeface="Courier New" pitchFamily="49" charset="0"/>
                <a:ea typeface="新細明體" charset="-120"/>
              </a:rPr>
              <a:t> &lt;&lt; "str1 is smaller than str2" &lt;&lt;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        return -1;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    } else if (s1[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] &gt; s2[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HK" dirty="0">
                <a:latin typeface="Courier New" pitchFamily="49" charset="0"/>
                <a:ea typeface="新細明體" charset="-120"/>
              </a:rPr>
              <a:t>]) {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       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dirty="0">
                <a:latin typeface="Courier New" pitchFamily="49" charset="0"/>
                <a:ea typeface="新細明體" charset="-120"/>
              </a:rPr>
              <a:t> &lt;&lt; "str2 is smaller than str1" &lt;&lt;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        return 1;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    }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}</a:t>
            </a:r>
          </a:p>
          <a:p>
            <a:pPr>
              <a:lnSpc>
                <a:spcPct val="80000"/>
              </a:lnSpc>
            </a:pPr>
            <a:r>
              <a:rPr lang="en-HK" dirty="0">
                <a:latin typeface="Courier New" pitchFamily="49" charset="0"/>
                <a:ea typeface="新細明體" charset="-120"/>
              </a:rPr>
              <a:t>   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HK" dirty="0">
                <a:latin typeface="Courier New" pitchFamily="49" charset="0"/>
                <a:ea typeface="新細明體" charset="-120"/>
              </a:rPr>
              <a:t> &lt;&lt; "str1 is equal with str2" &lt;&lt; </a:t>
            </a:r>
            <a:r>
              <a:rPr lang="en-HK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HK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zh-CN" altLang="en-US" dirty="0">
                <a:latin typeface="Courier New" pitchFamily="49" charset="0"/>
                <a:ea typeface="新細明體" charset="-120"/>
              </a:rPr>
              <a:t>    </a:t>
            </a:r>
            <a:r>
              <a:rPr lang="en-HK" dirty="0">
                <a:latin typeface="Courier New" pitchFamily="49" charset="0"/>
                <a:ea typeface="新細明體" charset="-120"/>
              </a:rPr>
              <a:t>return 0;</a:t>
            </a:r>
          </a:p>
          <a:p>
            <a:pPr>
              <a:lnSpc>
                <a:spcPct val="80000"/>
              </a:lnSpc>
            </a:pPr>
            <a:r>
              <a:rPr lang="en-GB" altLang="zh-HK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33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C2F4A56-76EF-4BC5-BC6E-33FB51581B80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Write a program to print a word backward.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Example: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Input: </a:t>
            </a:r>
          </a:p>
          <a:p>
            <a:pPr lvl="2" eaLnBrk="1" hangingPunct="1"/>
            <a:r>
              <a:rPr lang="en-US" altLang="zh-TW" dirty="0">
                <a:latin typeface="Courier New" pitchFamily="49" charset="0"/>
                <a:ea typeface="新細明體" charset="-120"/>
              </a:rPr>
              <a:t>hello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Output: </a:t>
            </a:r>
          </a:p>
          <a:p>
            <a:pPr lvl="2" eaLnBrk="1" hangingPunct="1"/>
            <a:r>
              <a:rPr lang="en-US" altLang="zh-TW" dirty="0" err="1">
                <a:latin typeface="Courier New" pitchFamily="49" charset="0"/>
                <a:ea typeface="新細明體" charset="-120"/>
              </a:rPr>
              <a:t>olleh</a:t>
            </a:r>
            <a:endParaRPr lang="en-US" altLang="zh-TW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The program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D7B1901-073D-4229-96F0-1C8CC019EA3E}" type="slidenum">
              <a:rPr lang="zh-TW" altLang="en-US" smtClean="0">
                <a:ea typeface="新細明體" charset="-120"/>
              </a:rPr>
              <a:pPr/>
              <a:t>47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char   ____; //define an array input with size 20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n; //length of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str</a:t>
            </a: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&gt;&gt;____;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n=______; //compute string length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for (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=____; 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&gt; 0 ;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--)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&lt;&lt;____	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Exercise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3102C00-7D50-43E7-AE1C-21000B355ABF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ea typeface="新細明體" charset="-120"/>
              </a:rPr>
              <a:t>Write a program to let the user to input a line of string from the user</a:t>
            </a:r>
          </a:p>
          <a:p>
            <a:pPr eaLnBrk="1" hangingPunct="1"/>
            <a:r>
              <a:rPr lang="en-US" altLang="zh-TW" sz="2600" dirty="0">
                <a:ea typeface="新細明體" charset="-120"/>
              </a:rPr>
              <a:t>The program should reverse the case of the input characters and print the result</a:t>
            </a:r>
          </a:p>
          <a:p>
            <a:pPr lvl="1" eaLnBrk="1" hangingPunct="1"/>
            <a:r>
              <a:rPr lang="en-US" altLang="zh-TW" sz="2200" dirty="0">
                <a:solidFill>
                  <a:srgbClr val="C00000"/>
                </a:solidFill>
                <a:ea typeface="新細明體" charset="-120"/>
              </a:rPr>
              <a:t>Lowercase</a:t>
            </a:r>
            <a:r>
              <a:rPr lang="en-US" altLang="zh-TW" sz="2200" dirty="0">
                <a:ea typeface="新細明體" charset="-120"/>
              </a:rPr>
              <a:t> characters are changed to </a:t>
            </a:r>
            <a:r>
              <a:rPr lang="en-US" altLang="zh-TW" sz="2200" dirty="0">
                <a:solidFill>
                  <a:srgbClr val="7030A0"/>
                </a:solidFill>
                <a:ea typeface="新細明體" charset="-120"/>
              </a:rPr>
              <a:t>uppercase</a:t>
            </a:r>
            <a:r>
              <a:rPr lang="en-US" altLang="zh-TW" sz="2200" dirty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200" dirty="0">
                <a:solidFill>
                  <a:srgbClr val="00B050"/>
                </a:solidFill>
                <a:ea typeface="新細明體" charset="-120"/>
              </a:rPr>
              <a:t>Uppercase</a:t>
            </a:r>
            <a:r>
              <a:rPr lang="en-US" altLang="zh-TW" sz="2200" dirty="0">
                <a:ea typeface="新細明體" charset="-120"/>
              </a:rPr>
              <a:t> characters are changed to </a:t>
            </a:r>
            <a:r>
              <a:rPr lang="en-US" altLang="zh-TW" sz="2200" dirty="0">
                <a:solidFill>
                  <a:srgbClr val="0070C0"/>
                </a:solidFill>
                <a:ea typeface="新細明體" charset="-120"/>
              </a:rPr>
              <a:t>lowercase </a:t>
            </a:r>
          </a:p>
          <a:p>
            <a:pPr eaLnBrk="1" hangingPunct="1"/>
            <a:r>
              <a:rPr lang="en-US" altLang="zh-TW" sz="2600" dirty="0">
                <a:ea typeface="新細明體" charset="-120"/>
              </a:rPr>
              <a:t>Example input/output: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6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u="sng" dirty="0">
                <a:latin typeface="Courier New" pitchFamily="49" charset="0"/>
                <a:ea typeface="新細明體" charset="-120"/>
              </a:rPr>
              <a:t>Hello World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hELLO</a:t>
            </a:r>
            <a:r>
              <a:rPr lang="en-US" altLang="zh-TW" sz="26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</a:rPr>
              <a:t>wORLD</a:t>
            </a:r>
            <a:endParaRPr lang="en-US" altLang="zh-TW" sz="2600" dirty="0">
              <a:latin typeface="Courier New" pitchFamily="49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Program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422406B-E3E1-4AE5-B7AC-7EBE97A7C042}" type="slidenum">
              <a:rPr lang="zh-TW" altLang="en-US" smtClean="0">
                <a:ea typeface="新細明體" charset="-120"/>
              </a:rPr>
              <a:pPr/>
              <a:t>49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char s[20];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cin.getline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(s);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zh-HK" sz="17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for (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=0; s[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]!='\0';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if (                 ) //uppercase letter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&lt;&lt;              ; //convert to lowercase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else if (s[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]&gt;='a' &amp;&amp; s[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]&lt;='z') //lowercase letter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&lt;&lt;             ; //convert to uppercase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else //other characters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&lt;&lt;   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 dirty="0">
                <a:ea typeface="新細明體" charset="-120"/>
              </a:rPr>
              <a:t> features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5" name="Group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317804"/>
              </p:ext>
            </p:extLst>
          </p:nvPr>
        </p:nvGraphicFramePr>
        <p:xfrm>
          <a:off x="914403" y="1676400"/>
          <a:ext cx="7772397" cy="990600"/>
        </p:xfrm>
        <a:graphic>
          <a:graphicData uri="http://schemas.openxmlformats.org/drawingml/2006/table">
            <a:tbl>
              <a:tblPr/>
              <a:tblGrid>
                <a:gridCol w="86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65</a:t>
                      </a:r>
                      <a:endParaRPr kumimoji="0" lang="zh-TW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66</a:t>
                      </a:r>
                      <a:endParaRPr kumimoji="0" lang="zh-TW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3429000" y="2971800"/>
            <a:ext cx="5029200" cy="609600"/>
          </a:xfrm>
          <a:prstGeom prst="wedgeRoundRectCallout">
            <a:avLst>
              <a:gd name="adj1" fmla="val 9111"/>
              <a:gd name="adj2" fmla="val -975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dirty="0">
                <a:ea typeface="新細明體" charset="-120"/>
              </a:rPr>
              <a:t>'a' + 1 has the value of 'b',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dirty="0">
                <a:ea typeface="新細明體" charset="-120"/>
              </a:rPr>
              <a:t>'b' + 1 has the value of 'c', ...</a:t>
            </a:r>
            <a:endParaRPr lang="zh-HK" alt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14400" y="3581400"/>
            <a:ext cx="7696200" cy="1392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000" dirty="0">
                <a:latin typeface="+mn-lt"/>
                <a:ea typeface="新細明體" charset="-120"/>
              </a:rPr>
              <a:t>test if character 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kumimoji="1" lang="en-US" altLang="zh-TW" sz="2000" dirty="0">
                <a:latin typeface="+mn-lt"/>
                <a:ea typeface="新細明體" charset="-120"/>
              </a:rPr>
              <a:t>is a lower-case letter: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if ('a' &lt;= 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&amp;&amp; 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&lt;= 'z') 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000" dirty="0">
                <a:latin typeface="+mn-lt"/>
                <a:ea typeface="新細明體" charset="-120"/>
              </a:rPr>
              <a:t>same as: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if (97 &lt;= 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&amp;&amp; 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&lt;= 122)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884208" y="5126489"/>
            <a:ext cx="7696200" cy="1046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000" dirty="0">
                <a:latin typeface="+mn-lt"/>
                <a:ea typeface="新細明體" charset="-120"/>
              </a:rPr>
              <a:t>If the variable 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kumimoji="1" lang="en-US" altLang="zh-TW" sz="2000" dirty="0">
                <a:latin typeface="+mn-lt"/>
                <a:ea typeface="新細明體" charset="-120"/>
              </a:rPr>
              <a:t> is a lowercase letter, then the expression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000" dirty="0">
                <a:latin typeface="+mn-lt"/>
                <a:ea typeface="新細明體" charset="-120"/>
              </a:rPr>
              <a:t>	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kumimoji="1"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kumimoji="1"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– ‘a’ + 'A' </a:t>
            </a:r>
            <a:r>
              <a:rPr kumimoji="1" lang="en-US" altLang="zh-TW" sz="2000" dirty="0">
                <a:solidFill>
                  <a:srgbClr val="00B05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/*same as </a:t>
            </a:r>
            <a:r>
              <a:rPr kumimoji="1" lang="en-US" altLang="zh-TW" sz="2000" dirty="0" err="1">
                <a:solidFill>
                  <a:srgbClr val="00B05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ch</a:t>
            </a:r>
            <a:r>
              <a:rPr kumimoji="1" lang="en-US" altLang="zh-TW" sz="2000" dirty="0">
                <a:solidFill>
                  <a:srgbClr val="00B05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-97 + 65*/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2000" dirty="0">
                <a:latin typeface="+mn-lt"/>
                <a:ea typeface="新細明體" charset="-120"/>
              </a:rPr>
              <a:t>has the value of the corresponding uppercase letter</a:t>
            </a:r>
          </a:p>
        </p:txBody>
      </p:sp>
    </p:spTree>
    <p:extLst>
      <p:ext uri="{BB962C8B-B14F-4D97-AF65-F5344CB8AC3E}">
        <p14:creationId xmlns:p14="http://schemas.microsoft.com/office/powerpoint/2010/main" val="261220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HK" dirty="0"/>
              <a:t>Answer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char s[20];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cin.getline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(s);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altLang="zh-HK" sz="17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for (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=0; s[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]!='\0'; 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++){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if (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s[</a:t>
            </a:r>
            <a:r>
              <a:rPr lang="en-GB" altLang="zh-HK" sz="17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]&gt;='A' &amp;&amp; s[</a:t>
            </a:r>
            <a:r>
              <a:rPr lang="en-GB" altLang="zh-HK" sz="17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]&lt;='Z'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) //uppercase letter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s[</a:t>
            </a:r>
            <a:r>
              <a:rPr lang="en-GB" altLang="zh-HK" sz="17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]+'a'-'A'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 //convert to lowercase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else if (s[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]&gt;='a' &amp;&amp; s[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]&lt;='z') //lowercase letter</a:t>
            </a:r>
          </a:p>
          <a:p>
            <a:pPr>
              <a:lnSpc>
                <a:spcPct val="80000"/>
              </a:lnSpc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s[</a:t>
            </a:r>
            <a:r>
              <a:rPr lang="en-GB" altLang="zh-HK" sz="17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]+'A'-'a'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; //convert to uppercase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else //other characters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		</a:t>
            </a:r>
            <a:r>
              <a:rPr lang="en-GB" altLang="zh-HK" sz="17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GB" altLang="zh-HK" sz="1700" b="1" dirty="0">
                <a:solidFill>
                  <a:srgbClr val="003399"/>
                </a:solidFill>
                <a:latin typeface="Courier New" pitchFamily="49" charset="0"/>
                <a:ea typeface="新細明體" charset="-120"/>
              </a:rPr>
              <a:t>s[</a:t>
            </a:r>
            <a:r>
              <a:rPr lang="en-GB" altLang="zh-HK" sz="1700" b="1" dirty="0" err="1">
                <a:solidFill>
                  <a:srgbClr val="0033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GB" altLang="zh-HK" sz="1700" b="1" dirty="0">
                <a:solidFill>
                  <a:srgbClr val="003399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GB" altLang="zh-HK" sz="1700" dirty="0">
                <a:latin typeface="Courier New" pitchFamily="49" charset="0"/>
                <a:ea typeface="新細明體" charset="-120"/>
              </a:rPr>
              <a:t>  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HK" sz="17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99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62E9DEA-03F6-4E8B-B651-6FED986BBBF5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HK" sz="2500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GB" altLang="zh-HK" sz="2500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GB" altLang="zh-HK" sz="2500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HK" sz="2500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GB" altLang="zh-HK" sz="2500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GB" altLang="zh-HK" sz="2500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HK" sz="2500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HK" sz="25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25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GB" altLang="zh-HK" sz="2500" dirty="0">
                <a:latin typeface="Courier New" pitchFamily="49" charset="0"/>
                <a:ea typeface="新細明體" charset="-120"/>
              </a:rPr>
              <a:t> c1='D', c2='e', c3,c4;</a:t>
            </a:r>
          </a:p>
          <a:p>
            <a:pPr>
              <a:lnSpc>
                <a:spcPct val="90000"/>
              </a:lnSpc>
              <a:buNone/>
            </a:pPr>
            <a:r>
              <a:rPr lang="en-GB" altLang="zh-HK" sz="2500" dirty="0">
                <a:latin typeface="Courier New" pitchFamily="49" charset="0"/>
                <a:ea typeface="新細明體" charset="-120"/>
              </a:rPr>
              <a:t>	c3=c1-'A'+'a'; </a:t>
            </a:r>
            <a:r>
              <a:rPr lang="en-GB" altLang="zh-HK" sz="25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//convert to </a:t>
            </a:r>
            <a:r>
              <a:rPr lang="en-GB" altLang="zh-TW" sz="25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lowercase</a:t>
            </a:r>
            <a:endParaRPr lang="zh-TW" altLang="en-GB" sz="2500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zh-HK" sz="2500" dirty="0">
                <a:latin typeface="Courier New" pitchFamily="49" charset="0"/>
                <a:ea typeface="新細明體" charset="-120"/>
              </a:rPr>
              <a:t>	c4=c2-'a'+'A'; </a:t>
            </a:r>
            <a:r>
              <a:rPr lang="en-GB" altLang="zh-HK" sz="25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//convert to </a:t>
            </a:r>
            <a:r>
              <a:rPr lang="en-GB" altLang="zh-TW" sz="25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uppercase</a:t>
            </a:r>
            <a:endParaRPr lang="en-GB" altLang="zh-HK" sz="2500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HK" sz="2500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HK" sz="2500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HK" sz="2500" dirty="0">
                <a:latin typeface="Courier New" pitchFamily="49" charset="0"/>
                <a:ea typeface="新細明體" charset="-120"/>
              </a:rPr>
              <a:t>&lt;&lt; “c3=“ &lt;&lt; c3 &lt;&lt; “, c4=“ &lt;&lt; c4 &lt;&lt; </a:t>
            </a:r>
            <a:r>
              <a:rPr lang="en-GB" altLang="zh-HK" sz="2500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GB" altLang="zh-HK" sz="2500" dirty="0">
                <a:latin typeface="Courier New" pitchFamily="49" charset="0"/>
                <a:ea typeface="新細明體" charset="-120"/>
              </a:rPr>
              <a:t>;  </a:t>
            </a:r>
            <a:r>
              <a:rPr lang="en-GB" altLang="zh-HK" sz="25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//c3=d, c4=E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zh-HK" sz="2500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Reading a character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F015948-B9DE-4957-ADAD-63F42BBFBAC4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1143000"/>
          </a:xfrm>
          <a:ln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char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c1,c2;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1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2100" dirty="0">
                <a:latin typeface="Courier New" pitchFamily="49" charset="0"/>
                <a:ea typeface="新細明體" charset="-120"/>
              </a:rPr>
              <a:t> &gt;&gt; c1; </a:t>
            </a:r>
            <a:endParaRPr lang="zh-TW" altLang="en-US" sz="2100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914400" y="3124200"/>
            <a:ext cx="7772400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TW" sz="2400" dirty="0">
                <a:latin typeface="+mn-lt"/>
                <a:ea typeface="新細明體" charset="-120"/>
              </a:rPr>
              <a:t>When </a:t>
            </a:r>
            <a:r>
              <a:rPr kumimoji="1"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cin</a:t>
            </a:r>
            <a:r>
              <a:rPr kumimoji="1"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&gt;&gt; c1 </a:t>
            </a:r>
            <a:r>
              <a:rPr kumimoji="1" lang="en-US" altLang="zh-TW" sz="2400" dirty="0">
                <a:latin typeface="+mn-lt"/>
                <a:ea typeface="新細明體" charset="-120"/>
              </a:rPr>
              <a:t>is reached, the program will ask the user for input.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TW" sz="2400" dirty="0">
              <a:latin typeface="+mn-lt"/>
              <a:ea typeface="新細明體" charset="-12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TW" sz="2400" dirty="0">
                <a:latin typeface="+mn-lt"/>
                <a:ea typeface="新細明體" charset="-120"/>
              </a:rPr>
              <a:t>Suppose the character 'A' is input, c1 will evaluate to 65 (which is the ASCII code of 'A').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TW" sz="2400" dirty="0">
                <a:latin typeface="+mn-lt"/>
                <a:ea typeface="新細明體" charset="-120"/>
              </a:rPr>
              <a:t>As a result, 65 will be assigned to the character c1. Therefore, c1 holds the character 'A'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HK" dirty="0">
                <a:ea typeface="新細明體" charset="-120"/>
              </a:rPr>
              <a:t>Some facts about keyboard Input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94A2BFC-C52C-4574-93AF-A908614A14C8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charset="-120"/>
              </a:rPr>
              <a:t>Suppose </a:t>
            </a:r>
            <a:r>
              <a:rPr lang="en-US" altLang="zh-TW" b="1" dirty="0">
                <a:ea typeface="新細明體" charset="-120"/>
              </a:rPr>
              <a:t>&gt;&gt;</a:t>
            </a:r>
            <a:r>
              <a:rPr lang="en-US" altLang="zh-TW" sz="2600" dirty="0">
                <a:ea typeface="新細明體" charset="-120"/>
              </a:rPr>
              <a:t> is called to read a character.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charset="-120"/>
              </a:rPr>
              <a:t>What if the user input </a:t>
            </a:r>
            <a:r>
              <a:rPr lang="en-US" altLang="zh-TW" sz="2600" dirty="0">
                <a:solidFill>
                  <a:srgbClr val="C00000"/>
                </a:solidFill>
                <a:ea typeface="新細明體" charset="-120"/>
              </a:rPr>
              <a:t>more than</a:t>
            </a:r>
            <a:r>
              <a:rPr lang="en-US" altLang="zh-TW" sz="2600" dirty="0">
                <a:ea typeface="新細明體" charset="-120"/>
              </a:rPr>
              <a:t> 1 characters in a single line?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600" dirty="0">
                <a:ea typeface="新細明體" charset="-120"/>
              </a:rPr>
              <a:t>Answer: The extra character will be stored in a buffer (certain memory location). The character will be retrieved </a:t>
            </a:r>
            <a:r>
              <a:rPr lang="en-US" altLang="zh-TW" sz="2600" dirty="0">
                <a:solidFill>
                  <a:srgbClr val="FF0000"/>
                </a:solidFill>
                <a:ea typeface="新細明體" charset="-120"/>
              </a:rPr>
              <a:t>later</a:t>
            </a:r>
            <a:r>
              <a:rPr lang="en-US" altLang="zh-TW" sz="2600" dirty="0">
                <a:ea typeface="新細明體" charset="-120"/>
              </a:rPr>
              <a:t> when &gt;&gt; is called to read more characters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>
                <a:ea typeface="新細明體" charset="-120"/>
              </a:rPr>
              <a:t>Some facts about keyboard Input</a:t>
            </a:r>
            <a:endParaRPr lang="zh-HK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D08C4-BD72-48F1-AB1D-47C96DFD0770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2895600"/>
          <a:ext cx="77724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c3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Input buffer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HK" dirty="0"/>
                    </a:p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dirty="0"/>
                        <a:t>(user</a:t>
                      </a:r>
                      <a:r>
                        <a:rPr lang="en-US" altLang="zh-HK" baseline="0" dirty="0"/>
                        <a:t> input  “ cs2310”)</a:t>
                      </a:r>
                      <a:endParaRPr lang="zh-HK" altLang="en-US" dirty="0"/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cin</a:t>
                      </a:r>
                      <a:r>
                        <a:rPr lang="en-US" altLang="zh-HK" dirty="0"/>
                        <a:t> &gt;&gt; c1;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‘C’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HK" dirty="0"/>
                    </a:p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cin</a:t>
                      </a:r>
                      <a:r>
                        <a:rPr lang="en-US" altLang="zh-HK" dirty="0"/>
                        <a:t> &gt;&gt; c2;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‘C’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‘S’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/>
                        <a:t>cin</a:t>
                      </a:r>
                      <a:r>
                        <a:rPr lang="en-US" altLang="zh-HK" dirty="0"/>
                        <a:t> &gt;&gt; c3;</a:t>
                      </a:r>
                    </a:p>
                    <a:p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‘C’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‘S’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‘2’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1600200"/>
            <a:ext cx="7772400" cy="122078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>
                <a:latin typeface="Courier New" pitchFamily="49" charset="0"/>
                <a:ea typeface="新細明體" charset="-120"/>
              </a:rPr>
              <a:t>char c1,c2,c3;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&gt;&gt; c1; </a:t>
            </a:r>
            <a:r>
              <a:rPr lang="en-US" altLang="zh-TW" sz="19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//enter the string "CS2310"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&gt;&gt; c2; </a:t>
            </a:r>
            <a:r>
              <a:rPr lang="en-US" altLang="zh-TW" sz="19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//get the character 'S' from buffer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900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900" dirty="0">
                <a:latin typeface="Courier New" pitchFamily="49" charset="0"/>
                <a:ea typeface="新細明體" charset="-120"/>
              </a:rPr>
              <a:t> &gt;&gt; c3; </a:t>
            </a:r>
            <a:r>
              <a:rPr lang="en-US" altLang="zh-TW" sz="1900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//get the character '2' from buffer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TW" altLang="en-US" sz="1900" dirty="0">
              <a:latin typeface="Courier New" pitchFamily="49" charset="0"/>
              <a:ea typeface="新細明體" charset="-12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72013" y="3276600"/>
          <a:ext cx="39385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Visio" r:id="rId4" imgW="3937998" imgH="589950" progId="Visio.Drawing.11">
                  <p:embed/>
                </p:oleObj>
              </mc:Choice>
              <mc:Fallback>
                <p:oleObj name="Visio" r:id="rId4" imgW="3937998" imgH="5899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2013" y="3276600"/>
                        <a:ext cx="393858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672012" y="4019490"/>
            <a:ext cx="2719388" cy="419220"/>
            <a:chOff x="4672012" y="4019490"/>
            <a:chExt cx="2719388" cy="419220"/>
          </a:xfrm>
        </p:grpSpPr>
        <p:sp>
          <p:nvSpPr>
            <p:cNvPr id="6" name="TextBox 5"/>
            <p:cNvSpPr txBox="1"/>
            <p:nvPr/>
          </p:nvSpPr>
          <p:spPr>
            <a:xfrm>
              <a:off x="4672012" y="403860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403860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6412" y="4037677"/>
              <a:ext cx="509588" cy="363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0274" y="4037677"/>
              <a:ext cx="509588" cy="363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24612" y="401949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81812" y="403860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24400" y="4648200"/>
            <a:ext cx="2286000" cy="419220"/>
            <a:chOff x="4724400" y="4648200"/>
            <a:chExt cx="2286000" cy="419220"/>
          </a:xfrm>
        </p:grpSpPr>
        <p:sp>
          <p:nvSpPr>
            <p:cNvPr id="24" name="TextBox 23"/>
            <p:cNvSpPr txBox="1"/>
            <p:nvPr/>
          </p:nvSpPr>
          <p:spPr>
            <a:xfrm>
              <a:off x="4724400" y="466731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5412" y="464820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29274" y="464820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43612" y="464820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00812" y="466731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24400" y="5295780"/>
            <a:ext cx="1804988" cy="419220"/>
            <a:chOff x="4724400" y="5295780"/>
            <a:chExt cx="1804988" cy="419220"/>
          </a:xfrm>
        </p:grpSpPr>
        <p:sp>
          <p:nvSpPr>
            <p:cNvPr id="29" name="TextBox 28"/>
            <p:cNvSpPr txBox="1"/>
            <p:nvPr/>
          </p:nvSpPr>
          <p:spPr>
            <a:xfrm>
              <a:off x="4724400" y="529578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48262" y="529578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529578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9800" y="531489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24400" y="5867400"/>
            <a:ext cx="1381126" cy="419220"/>
            <a:chOff x="4724400" y="5867400"/>
            <a:chExt cx="1381126" cy="419220"/>
          </a:xfrm>
        </p:grpSpPr>
        <p:sp>
          <p:nvSpPr>
            <p:cNvPr id="33" name="TextBox 32"/>
            <p:cNvSpPr txBox="1"/>
            <p:nvPr/>
          </p:nvSpPr>
          <p:spPr>
            <a:xfrm>
              <a:off x="4724400" y="586740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38738" y="586740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5938" y="5886510"/>
              <a:ext cx="509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14320</TotalTime>
  <Words>3691</Words>
  <PresentationFormat>On-screen Show (4:3)</PresentationFormat>
  <Paragraphs>795</Paragraphs>
  <Slides>50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Courier New</vt:lpstr>
      <vt:lpstr>Verdana</vt:lpstr>
      <vt:lpstr>Wingdings</vt:lpstr>
      <vt:lpstr>Wingdings 2</vt:lpstr>
      <vt:lpstr>Equity</vt:lpstr>
      <vt:lpstr>Visio</vt:lpstr>
      <vt:lpstr>PowerPoint Presentation</vt:lpstr>
      <vt:lpstr>Outline</vt:lpstr>
      <vt:lpstr>Character data type</vt:lpstr>
      <vt:lpstr>ASCII Table</vt:lpstr>
      <vt:lpstr>char features</vt:lpstr>
      <vt:lpstr>Example</vt:lpstr>
      <vt:lpstr>Reading a character</vt:lpstr>
      <vt:lpstr>Some facts about keyboard Input</vt:lpstr>
      <vt:lpstr>Some facts about keyboard Input</vt:lpstr>
      <vt:lpstr>Printing a character</vt:lpstr>
      <vt:lpstr>Example</vt:lpstr>
      <vt:lpstr>Answer</vt:lpstr>
      <vt:lpstr>Answer</vt:lpstr>
      <vt:lpstr>Strings</vt:lpstr>
      <vt:lpstr>cstring vs string object</vt:lpstr>
      <vt:lpstr>String : cstring</vt:lpstr>
      <vt:lpstr>Rule of Safety</vt:lpstr>
      <vt:lpstr>cstring: Declaration and Initialization</vt:lpstr>
      <vt:lpstr>Example</vt:lpstr>
      <vt:lpstr>cstring : Reading and Printing</vt:lpstr>
      <vt:lpstr>Reading a line of characters</vt:lpstr>
      <vt:lpstr>cin.get</vt:lpstr>
      <vt:lpstr>1. cin.get + while loop</vt:lpstr>
      <vt:lpstr>2. cin.getline</vt:lpstr>
      <vt:lpstr>cin.getline</vt:lpstr>
      <vt:lpstr>Example</vt:lpstr>
      <vt:lpstr>Example</vt:lpstr>
      <vt:lpstr>The Null Character ‘\0’</vt:lpstr>
      <vt:lpstr>Why need ‘\0’?</vt:lpstr>
      <vt:lpstr>Why need ‘\0’?</vt:lpstr>
      <vt:lpstr>Why need ‘\0’?</vt:lpstr>
      <vt:lpstr>Passing strings to functions</vt:lpstr>
      <vt:lpstr>Function : count</vt:lpstr>
      <vt:lpstr>Function : count</vt:lpstr>
      <vt:lpstr>The main function</vt:lpstr>
      <vt:lpstr>Common cstring functions in &lt;cstring&gt;</vt:lpstr>
      <vt:lpstr>strcpy (dest, src), strcat (dest, src)</vt:lpstr>
      <vt:lpstr>Try to implement: copy</vt:lpstr>
      <vt:lpstr>Idea</vt:lpstr>
      <vt:lpstr>The program</vt:lpstr>
      <vt:lpstr>Try to implement: append content</vt:lpstr>
      <vt:lpstr>strlen(str)</vt:lpstr>
      <vt:lpstr>Try to implement: string length</vt:lpstr>
      <vt:lpstr>strcmp(s1, s2)</vt:lpstr>
      <vt:lpstr>Try to implement: Compare two strings with the same length</vt:lpstr>
      <vt:lpstr>Example</vt:lpstr>
      <vt:lpstr>The program</vt:lpstr>
      <vt:lpstr>Exercise</vt:lpstr>
      <vt:lpstr>Program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2022-03-13T14:03:34Z</dcterms:modified>
</cp:coreProperties>
</file>