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8" r:id="rId1"/>
  </p:sldMasterIdLst>
  <p:notesMasterIdLst>
    <p:notesMasterId r:id="rId16"/>
  </p:notesMasterIdLst>
  <p:sldIdLst>
    <p:sldId id="405" r:id="rId2"/>
    <p:sldId id="398" r:id="rId3"/>
    <p:sldId id="387" r:id="rId4"/>
    <p:sldId id="388" r:id="rId5"/>
    <p:sldId id="389" r:id="rId6"/>
    <p:sldId id="390" r:id="rId7"/>
    <p:sldId id="391" r:id="rId8"/>
    <p:sldId id="399" r:id="rId9"/>
    <p:sldId id="400" r:id="rId10"/>
    <p:sldId id="395" r:id="rId11"/>
    <p:sldId id="396" r:id="rId12"/>
    <p:sldId id="392" r:id="rId13"/>
    <p:sldId id="393" r:id="rId14"/>
    <p:sldId id="40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66"/>
    <a:srgbClr val="6699FF"/>
    <a:srgbClr val="006600"/>
    <a:srgbClr val="0000FF"/>
    <a:srgbClr val="003399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803" autoAdjust="0"/>
  </p:normalViewPr>
  <p:slideViewPr>
    <p:cSldViewPr>
      <p:cViewPr varScale="1">
        <p:scale>
          <a:sx n="110" d="100"/>
          <a:sy n="110" d="100"/>
        </p:scale>
        <p:origin x="2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7A833FA-C73E-4527-BC36-310C7801C8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9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893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0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061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373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409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632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79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79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36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533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5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71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513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833FA-C73E-4527-BC36-310C7801C8B7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47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2B6CD3-9F76-41B3-979F-C98A18C658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B9AAD-F366-411B-97FB-FC12A89D920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AB18E-E6F8-4CC8-8522-822A32C01ED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94BB62E-262E-4FF8-BCCB-2EC7EB6C2E5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E4716-5C03-480B-950E-22EB8D2A0F6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F4C11-0256-4F8A-A89D-14D8622E131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4DF14-669A-4445-9FAC-FCE57A3709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350C-2539-4A51-95B9-3AC3BB25B2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21DB-C1A4-49ED-A9FE-10AB657FFB8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5921FFF-9A07-420C-925D-33C0EF8C019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1A08BBD-CB6A-46D3-AE9D-A3169587182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/>
              <a:t>Semester 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05200" y="3286780"/>
            <a:ext cx="2081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LT10: File I/O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9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I/O failures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function </a:t>
            </a:r>
            <a:r>
              <a:rPr lang="en-US" b="1" i="1" dirty="0"/>
              <a:t>fail</a:t>
            </a:r>
            <a:r>
              <a:rPr lang="en-US" dirty="0"/>
              <a:t>() returns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if and only if the </a:t>
            </a:r>
            <a:r>
              <a:rPr lang="en-US" dirty="0">
                <a:solidFill>
                  <a:srgbClr val="0070C0"/>
                </a:solidFill>
              </a:rPr>
              <a:t>previous</a:t>
            </a:r>
            <a:r>
              <a:rPr lang="en-US" dirty="0"/>
              <a:t> I/O operation on that stream </a:t>
            </a:r>
            <a:r>
              <a:rPr lang="en-US" dirty="0">
                <a:solidFill>
                  <a:srgbClr val="7030A0"/>
                </a:solidFill>
              </a:rPr>
              <a:t>fails</a:t>
            </a:r>
          </a:p>
          <a:p>
            <a:pPr lvl="1"/>
            <a:r>
              <a:rPr lang="en-US" dirty="0"/>
              <a:t>E.g. file not exists when opening an input stream</a:t>
            </a:r>
          </a:p>
          <a:p>
            <a:endParaRPr lang="en-US" dirty="0"/>
          </a:p>
          <a:p>
            <a:r>
              <a:rPr lang="en-US" dirty="0"/>
              <a:t>PS: one may call function </a:t>
            </a:r>
            <a:r>
              <a:rPr lang="en-US" b="1" i="1" dirty="0"/>
              <a:t>exit</a:t>
            </a:r>
            <a:r>
              <a:rPr lang="en-US" dirty="0"/>
              <a:t>() when an I/O operation </a:t>
            </a:r>
            <a:r>
              <a:rPr lang="en-US" dirty="0">
                <a:solidFill>
                  <a:srgbClr val="C00000"/>
                </a:solidFill>
              </a:rPr>
              <a:t>fails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abort</a:t>
            </a:r>
            <a:r>
              <a:rPr lang="en-US" dirty="0"/>
              <a:t> the program execution</a:t>
            </a:r>
          </a:p>
          <a:p>
            <a:endParaRPr lang="en-US" dirty="0"/>
          </a:p>
          <a:p>
            <a:r>
              <a:rPr lang="en-US" dirty="0"/>
              <a:t>The argument in exit() is returned to the calling party -- usually the OS</a:t>
            </a:r>
          </a:p>
          <a:p>
            <a:endParaRPr lang="en-US" dirty="0"/>
          </a:p>
          <a:p>
            <a:r>
              <a:rPr lang="en-US" dirty="0"/>
              <a:t>Important to check I/O </a:t>
            </a:r>
            <a:r>
              <a:rPr lang="en-US"/>
              <a:t>failures in I/O </a:t>
            </a:r>
            <a:r>
              <a:rPr lang="en-US" dirty="0"/>
              <a:t>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noFill/>
          <a:ln>
            <a:solidFill>
              <a:schemeClr val="accent2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in1, in2;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in1.open(“infile1.dat”);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in2.open(“infile2.dat”);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 (in1.fail())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“Input file 1 opening failed.\n”;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exit(1);    // 1 stands for error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132249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end-of-file (EOF)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Member function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returns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if and only if we reach the </a:t>
            </a:r>
            <a:r>
              <a:rPr lang="en-US" dirty="0">
                <a:solidFill>
                  <a:srgbClr val="7030A0"/>
                </a:solidFill>
              </a:rPr>
              <a:t>end</a:t>
            </a:r>
            <a:r>
              <a:rPr lang="en-US" dirty="0"/>
              <a:t> of the input file (no more data)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for objects of class </a:t>
            </a:r>
            <a:r>
              <a:rPr lang="en-US" dirty="0" err="1">
                <a:solidFill>
                  <a:srgbClr val="FF0000"/>
                </a:solidFill>
              </a:rPr>
              <a:t>ifstream</a:t>
            </a:r>
            <a:endParaRPr lang="en-US" dirty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r>
              <a:rPr lang="en-US" dirty="0"/>
              <a:t>E.g.   fin &gt;&gt; x;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 err="1">
                <a:solidFill>
                  <a:srgbClr val="FF0000"/>
                </a:solidFill>
              </a:rPr>
              <a:t>fin.eof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) ...</a:t>
            </a:r>
          </a:p>
          <a:p>
            <a:r>
              <a:rPr lang="en-US" dirty="0"/>
              <a:t>The expression  </a:t>
            </a:r>
            <a:r>
              <a:rPr lang="en-US" i="1" dirty="0"/>
              <a:t>fin &gt;&gt; x</a:t>
            </a:r>
            <a:r>
              <a:rPr lang="en-US" dirty="0"/>
              <a:t> has value </a:t>
            </a:r>
            <a:r>
              <a:rPr lang="en-US" b="1" dirty="0"/>
              <a:t>0</a:t>
            </a:r>
            <a:r>
              <a:rPr lang="en-US" dirty="0"/>
              <a:t> if fin has no more data</a:t>
            </a:r>
          </a:p>
          <a:p>
            <a:pPr marL="320040" lvl="1" indent="0">
              <a:buNone/>
            </a:pPr>
            <a:r>
              <a:rPr lang="en-US" dirty="0"/>
              <a:t>E.g.    while (fin&gt;&gt; x) </a:t>
            </a:r>
          </a:p>
          <a:p>
            <a:pPr marL="0" indent="0">
              <a:buNone/>
            </a:pPr>
            <a:r>
              <a:rPr lang="en-US" dirty="0"/>
              <a:t>	        {...}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file dump (integer only)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143500"/>
          </a:xfrm>
          <a:noFill/>
          <a:ln>
            <a:solidFill>
              <a:schemeClr val="accent2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fin.fail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&amp;&amp; 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fout.fail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while (fin &gt;&gt; x){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&lt;&lt;" ";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11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file dump (integer only)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143500"/>
          </a:xfrm>
          <a:noFill/>
          <a:ln>
            <a:solidFill>
              <a:schemeClr val="accent2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fout.open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fin.fail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&amp;&amp; 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fout.fail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while (fin &gt;&gt; x){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&lt;&lt;" ";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24600" y="4099294"/>
            <a:ext cx="2209800" cy="1066800"/>
          </a:xfrm>
          <a:prstGeom prst="wedgeRoundRectCallout">
            <a:avLst>
              <a:gd name="adj1" fmla="val -107314"/>
              <a:gd name="adj2" fmla="val 28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0 if fin has no more data</a:t>
            </a:r>
          </a:p>
        </p:txBody>
      </p:sp>
    </p:spTree>
    <p:extLst>
      <p:ext uri="{BB962C8B-B14F-4D97-AF65-F5344CB8AC3E}">
        <p14:creationId xmlns:p14="http://schemas.microsoft.com/office/powerpoint/2010/main" val="189131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vs. Console I/O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Console</a:t>
            </a:r>
            <a:r>
              <a:rPr lang="en-US" dirty="0"/>
              <a:t>” refers to “</a:t>
            </a:r>
            <a:r>
              <a:rPr lang="en-US" dirty="0">
                <a:solidFill>
                  <a:srgbClr val="7030A0"/>
                </a:solidFill>
              </a:rPr>
              <a:t>keyboard + screen</a:t>
            </a:r>
            <a:r>
              <a:rPr lang="en-US" dirty="0"/>
              <a:t>”</a:t>
            </a:r>
          </a:p>
          <a:p>
            <a:r>
              <a:rPr lang="en-US" dirty="0">
                <a:solidFill>
                  <a:srgbClr val="0070C0"/>
                </a:solidFill>
              </a:rPr>
              <a:t>Keyboard input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screen output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volatile</a:t>
            </a:r>
          </a:p>
          <a:p>
            <a:r>
              <a:rPr lang="en-US" b="1" dirty="0"/>
              <a:t>Input file</a:t>
            </a:r>
            <a:r>
              <a:rPr lang="en-US" dirty="0"/>
              <a:t> can be used </a:t>
            </a:r>
            <a:r>
              <a:rPr lang="en-US" i="1" dirty="0">
                <a:solidFill>
                  <a:srgbClr val="7030A0"/>
                </a:solidFill>
              </a:rPr>
              <a:t>again and again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Useful</a:t>
            </a:r>
            <a:r>
              <a:rPr lang="en-US" dirty="0"/>
              <a:t> for </a:t>
            </a:r>
            <a:r>
              <a:rPr lang="en-US" dirty="0">
                <a:solidFill>
                  <a:srgbClr val="7030A0"/>
                </a:solidFill>
              </a:rPr>
              <a:t>debugging</a:t>
            </a:r>
            <a:r>
              <a:rPr lang="en-US" dirty="0"/>
              <a:t> especially when volume of data is huge</a:t>
            </a:r>
          </a:p>
          <a:p>
            <a:r>
              <a:rPr lang="en-US" dirty="0"/>
              <a:t>Allow </a:t>
            </a:r>
            <a:r>
              <a:rPr lang="en-US" dirty="0">
                <a:solidFill>
                  <a:srgbClr val="FF0000"/>
                </a:solidFill>
              </a:rPr>
              <a:t>off-line</a:t>
            </a:r>
            <a:r>
              <a:rPr lang="en-US" dirty="0"/>
              <a:t> processing</a:t>
            </a:r>
          </a:p>
          <a:p>
            <a:r>
              <a:rPr lang="en-US" b="1" dirty="0"/>
              <a:t>Output file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retains</a:t>
            </a:r>
            <a:r>
              <a:rPr lang="en-US" dirty="0"/>
              <a:t> the results after execution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I/O – Keyboard and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Program </a:t>
            </a:r>
            <a:r>
              <a:rPr lang="en-US" b="1" dirty="0"/>
              <a:t>read input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keyboard</a:t>
            </a:r>
            <a:r>
              <a:rPr lang="en-US" dirty="0"/>
              <a:t> (</a:t>
            </a:r>
            <a:r>
              <a:rPr lang="en-US" b="1" dirty="0"/>
              <a:t>console</a:t>
            </a:r>
            <a:r>
              <a:rPr lang="en-US" dirty="0"/>
              <a:t>) or </a:t>
            </a:r>
            <a:r>
              <a:rPr lang="en-US" dirty="0">
                <a:solidFill>
                  <a:srgbClr val="0070C0"/>
                </a:solidFill>
              </a:rPr>
              <a:t>disk storage</a:t>
            </a:r>
            <a:r>
              <a:rPr lang="en-US" dirty="0"/>
              <a:t> (</a:t>
            </a:r>
            <a:r>
              <a:rPr lang="en-US" b="1" dirty="0"/>
              <a:t>file</a:t>
            </a:r>
            <a:r>
              <a:rPr lang="en-US" dirty="0"/>
              <a:t>) and </a:t>
            </a:r>
            <a:r>
              <a:rPr lang="en-US" b="1" dirty="0"/>
              <a:t>write data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screen</a:t>
            </a:r>
            <a:r>
              <a:rPr lang="en-US" dirty="0"/>
              <a:t> (</a:t>
            </a:r>
            <a:r>
              <a:rPr lang="en-US" b="1" dirty="0"/>
              <a:t>console</a:t>
            </a:r>
            <a:r>
              <a:rPr lang="en-US" dirty="0"/>
              <a:t>) or </a:t>
            </a:r>
            <a:r>
              <a:rPr lang="en-US" dirty="0">
                <a:solidFill>
                  <a:srgbClr val="7030A0"/>
                </a:solidFill>
              </a:rPr>
              <a:t>disk storage </a:t>
            </a:r>
            <a:r>
              <a:rPr lang="en-US" dirty="0"/>
              <a:t>(</a:t>
            </a:r>
            <a:r>
              <a:rPr lang="en-US" b="1" dirty="0"/>
              <a:t>file</a:t>
            </a:r>
            <a:r>
              <a:rPr lang="en-US" dirty="0"/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Sequence of inputs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conceptually</a:t>
            </a:r>
            <a:r>
              <a:rPr lang="en-US" dirty="0"/>
              <a:t> treated as an object called “</a:t>
            </a:r>
            <a:r>
              <a:rPr lang="en-US" b="1" dirty="0"/>
              <a:t>Stream</a:t>
            </a:r>
            <a:r>
              <a:rPr lang="en-US" dirty="0"/>
              <a:t>”</a:t>
            </a:r>
          </a:p>
          <a:p>
            <a:r>
              <a:rPr lang="en-US" dirty="0"/>
              <a:t>Stream – a flow (sequence) of data</a:t>
            </a:r>
          </a:p>
          <a:p>
            <a:pPr lvl="1"/>
            <a:r>
              <a:rPr lang="en-US" b="1" dirty="0"/>
              <a:t>Input </a:t>
            </a:r>
            <a:r>
              <a:rPr lang="en-US" b="1" i="1" dirty="0"/>
              <a:t>stream</a:t>
            </a:r>
            <a:r>
              <a:rPr lang="en-US" dirty="0"/>
              <a:t> – a flow of data </a:t>
            </a:r>
            <a:r>
              <a:rPr lang="en-US" dirty="0">
                <a:solidFill>
                  <a:srgbClr val="FF0000"/>
                </a:solidFill>
              </a:rPr>
              <a:t>into</a:t>
            </a:r>
            <a:r>
              <a:rPr lang="en-US" dirty="0"/>
              <a:t> your program</a:t>
            </a:r>
          </a:p>
          <a:p>
            <a:pPr lvl="1"/>
            <a:r>
              <a:rPr lang="en-US" b="1" dirty="0"/>
              <a:t>Output </a:t>
            </a:r>
            <a:r>
              <a:rPr lang="en-US" b="1" i="1" dirty="0"/>
              <a:t>stream</a:t>
            </a:r>
            <a:r>
              <a:rPr lang="en-US" dirty="0"/>
              <a:t> – a flow of data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of your program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09332"/>
              </p:ext>
            </p:extLst>
          </p:nvPr>
        </p:nvGraphicFramePr>
        <p:xfrm>
          <a:off x="1752600" y="3886200"/>
          <a:ext cx="60960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5" name="Visio" r:id="rId4" imgW="9195536" imgH="3843314" progId="Visio.Drawing.11">
                  <p:embed/>
                </p:oleObj>
              </mc:Choice>
              <mc:Fallback>
                <p:oleObj name="Visio" r:id="rId4" imgW="9195536" imgH="38433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60960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0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Predefined</a:t>
            </a:r>
            <a:r>
              <a:rPr lang="en-US" dirty="0"/>
              <a:t> console streams in C++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lvl="1"/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:	input stream physically linked to the keyboard</a:t>
            </a:r>
          </a:p>
          <a:p>
            <a:pPr lvl="1"/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	output stream physically linked to the screen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File streams class in C++ 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lvl="1"/>
            <a:r>
              <a:rPr lang="en-US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	stream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for file input</a:t>
            </a:r>
          </a:p>
          <a:p>
            <a:pPr lvl="1"/>
            <a:r>
              <a:rPr lang="en-US" sz="2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	stream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for file output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declare an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ifstream</a:t>
            </a:r>
            <a:r>
              <a:rPr lang="en-US" dirty="0"/>
              <a:t> or </a:t>
            </a:r>
            <a:r>
              <a:rPr lang="en-US" dirty="0" err="1"/>
              <a:t>ofstream</a:t>
            </a:r>
            <a:r>
              <a:rPr lang="en-US" dirty="0"/>
              <a:t>, use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a variable name</a:t>
            </a:r>
          </a:p>
          <a:p>
            <a:pPr lvl="1"/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a variable name</a:t>
            </a:r>
          </a:p>
        </p:txBody>
      </p:sp>
    </p:spTree>
    <p:extLst>
      <p:ext uri="{BB962C8B-B14F-4D97-AF65-F5344CB8AC3E}">
        <p14:creationId xmlns:p14="http://schemas.microsoft.com/office/powerpoint/2010/main" val="14772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 err="1"/>
              <a:t>ifsteam</a:t>
            </a:r>
            <a:r>
              <a:rPr lang="en-US" dirty="0"/>
              <a:t> object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ifstream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fin</a:t>
            </a:r>
            <a:r>
              <a:rPr lang="en-US" dirty="0"/>
              <a:t>;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 a file for reading</a:t>
            </a:r>
          </a:p>
          <a:p>
            <a:pPr lvl="1"/>
            <a:r>
              <a:rPr lang="en-US" b="1" dirty="0" err="1"/>
              <a:t>fin.</a:t>
            </a:r>
            <a:r>
              <a:rPr lang="en-US" b="1" i="1" dirty="0" err="1"/>
              <a:t>open</a:t>
            </a:r>
            <a:r>
              <a:rPr lang="en-US" dirty="0"/>
              <a:t>(“infile.dat”);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read</a:t>
            </a:r>
            <a:r>
              <a:rPr lang="en-US" dirty="0"/>
              <a:t> the file content</a:t>
            </a:r>
          </a:p>
          <a:p>
            <a:pPr lvl="1"/>
            <a:r>
              <a:rPr lang="en-US" b="1" dirty="0"/>
              <a:t>fin</a:t>
            </a:r>
            <a:r>
              <a:rPr lang="en-US" dirty="0"/>
              <a:t> &gt;&gt; x;		// x is a variable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close</a:t>
            </a:r>
            <a:r>
              <a:rPr lang="en-US" dirty="0"/>
              <a:t> the file</a:t>
            </a:r>
          </a:p>
          <a:p>
            <a:pPr lvl="1"/>
            <a:r>
              <a:rPr lang="en-US" b="1" dirty="0" err="1"/>
              <a:t>fin.</a:t>
            </a:r>
            <a:r>
              <a:rPr lang="en-US" b="1" i="1" dirty="0" err="1"/>
              <a:t>close</a:t>
            </a:r>
            <a:r>
              <a:rPr lang="en-US" dirty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9530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declare</a:t>
            </a:r>
            <a:r>
              <a:rPr lang="en-US" dirty="0"/>
              <a:t> an </a:t>
            </a:r>
            <a:r>
              <a:rPr lang="en-US" dirty="0" err="1"/>
              <a:t>ofsteam</a:t>
            </a:r>
            <a:r>
              <a:rPr lang="en-US" dirty="0"/>
              <a:t> object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ofstream</a:t>
            </a:r>
            <a:r>
              <a:rPr lang="en-US" dirty="0"/>
              <a:t> </a:t>
            </a:r>
            <a:r>
              <a:rPr lang="en-US" b="1" dirty="0" err="1"/>
              <a:t>fout</a:t>
            </a:r>
            <a:r>
              <a:rPr lang="en-US" dirty="0"/>
              <a:t>;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 a file for writing</a:t>
            </a:r>
          </a:p>
          <a:p>
            <a:pPr lvl="1"/>
            <a:r>
              <a:rPr lang="en-US" b="1" dirty="0" err="1"/>
              <a:t>fout.</a:t>
            </a:r>
            <a:r>
              <a:rPr lang="en-US" b="1" i="1" dirty="0" err="1"/>
              <a:t>open</a:t>
            </a:r>
            <a:r>
              <a:rPr lang="en-US" dirty="0"/>
              <a:t>(“myfile.dat”) ;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 something to the file</a:t>
            </a:r>
          </a:p>
          <a:p>
            <a:pPr lvl="1"/>
            <a:r>
              <a:rPr lang="en-US" b="1" dirty="0" err="1"/>
              <a:t>fout</a:t>
            </a:r>
            <a:r>
              <a:rPr lang="en-US" dirty="0"/>
              <a:t> &lt;&lt; x;		//x is a variable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close</a:t>
            </a:r>
            <a:r>
              <a:rPr lang="en-US" dirty="0"/>
              <a:t> the file</a:t>
            </a:r>
          </a:p>
          <a:p>
            <a:pPr lvl="1"/>
            <a:r>
              <a:rPr lang="en-US" b="1" dirty="0" err="1"/>
              <a:t>fout.</a:t>
            </a:r>
            <a:r>
              <a:rPr lang="en-US" b="1" i="1" dirty="0" err="1"/>
              <a:t>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PS: </a:t>
            </a:r>
            <a:r>
              <a:rPr lang="en-US" b="1" dirty="0" err="1"/>
              <a:t>fin.</a:t>
            </a:r>
            <a:r>
              <a:rPr lang="en-US" b="1" i="1" dirty="0" err="1"/>
              <a:t>open</a:t>
            </a:r>
            <a:r>
              <a:rPr lang="en-US" dirty="0"/>
              <a:t>() and </a:t>
            </a:r>
            <a:r>
              <a:rPr lang="en-US" b="1" dirty="0" err="1"/>
              <a:t>fout.</a:t>
            </a:r>
            <a:r>
              <a:rPr lang="en-US" b="1" i="1" dirty="0" err="1"/>
              <a:t>open</a:t>
            </a:r>
            <a:r>
              <a:rPr lang="en-US" dirty="0"/>
              <a:t>() refer to </a:t>
            </a:r>
            <a:r>
              <a:rPr lang="en-US" b="1" dirty="0"/>
              <a:t>different</a:t>
            </a:r>
            <a:r>
              <a:rPr lang="en-US" dirty="0"/>
              <a:t>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noFill/>
          <a:ln>
            <a:solidFill>
              <a:schemeClr val="accent2"/>
            </a:solidFill>
            <a:prstDash val="dash"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fin;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("input.txt");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fout.open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("output.txt");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fin &gt;&gt;x&gt;&gt;y&gt;&gt;z;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“The sum is “&lt;&lt;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00600" y="5867400"/>
            <a:ext cx="3505200" cy="533400"/>
          </a:xfrm>
          <a:prstGeom prst="wedgeRoundRectCallout">
            <a:avLst>
              <a:gd name="adj1" fmla="val -69316"/>
              <a:gd name="adj2" fmla="val -106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sum is 14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2133600"/>
            <a:ext cx="2209800" cy="533400"/>
          </a:xfrm>
          <a:prstGeom prst="wedgeRoundRectCallout">
            <a:avLst>
              <a:gd name="adj1" fmla="val -99630"/>
              <a:gd name="adj2" fmla="val 219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3 4 7</a:t>
            </a:r>
          </a:p>
        </p:txBody>
      </p:sp>
    </p:spTree>
    <p:extLst>
      <p:ext uri="{BB962C8B-B14F-4D97-AF65-F5344CB8AC3E}">
        <p14:creationId xmlns:p14="http://schemas.microsoft.com/office/powerpoint/2010/main" val="159740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open file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represented</a:t>
            </a:r>
            <a:r>
              <a:rPr lang="en-US" dirty="0"/>
              <a:t> within a program by a </a:t>
            </a:r>
            <a:r>
              <a:rPr lang="en-US" b="1" dirty="0"/>
              <a:t>stream</a:t>
            </a:r>
            <a:r>
              <a:rPr lang="en-US" dirty="0"/>
              <a:t> (i.e. an </a:t>
            </a:r>
            <a:r>
              <a:rPr lang="en-US" dirty="0">
                <a:solidFill>
                  <a:srgbClr val="7030A0"/>
                </a:solidFill>
              </a:rPr>
              <a:t>object</a:t>
            </a:r>
            <a:r>
              <a:rPr lang="en-US" dirty="0"/>
              <a:t> of </a:t>
            </a:r>
            <a:r>
              <a:rPr lang="en-US" b="1" dirty="0" err="1"/>
              <a:t>ifstream</a:t>
            </a:r>
            <a:r>
              <a:rPr lang="en-US" dirty="0"/>
              <a:t> or </a:t>
            </a:r>
            <a:r>
              <a:rPr lang="en-US" b="1" dirty="0" err="1"/>
              <a:t>ofstream</a:t>
            </a:r>
            <a:r>
              <a:rPr lang="en-US" dirty="0"/>
              <a:t>), and </a:t>
            </a:r>
          </a:p>
          <a:p>
            <a:endParaRPr lang="en-US" dirty="0"/>
          </a:p>
          <a:p>
            <a:r>
              <a:rPr lang="en-US" dirty="0"/>
              <a:t>Any </a:t>
            </a:r>
            <a:r>
              <a:rPr lang="en-US" b="1" dirty="0"/>
              <a:t>I/O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performed</a:t>
            </a:r>
            <a:r>
              <a:rPr lang="en-US" dirty="0"/>
              <a:t> on this </a:t>
            </a:r>
            <a:r>
              <a:rPr lang="en-US" dirty="0">
                <a:solidFill>
                  <a:srgbClr val="7030A0"/>
                </a:solidFill>
              </a:rPr>
              <a:t>stream object</a:t>
            </a:r>
            <a:r>
              <a:rPr lang="en-US" dirty="0"/>
              <a:t> will be applied to the </a:t>
            </a:r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with it</a:t>
            </a:r>
          </a:p>
          <a:p>
            <a:endParaRPr lang="en-US" dirty="0"/>
          </a:p>
          <a:p>
            <a:r>
              <a:rPr lang="en-US" dirty="0"/>
              <a:t>To open a file, use the member function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 with the stream object: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open(filename, mode);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filename: a string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mode: optional</a:t>
            </a:r>
          </a:p>
        </p:txBody>
      </p:sp>
    </p:spTree>
    <p:extLst>
      <p:ext uri="{BB962C8B-B14F-4D97-AF65-F5344CB8AC3E}">
        <p14:creationId xmlns:p14="http://schemas.microsoft.com/office/powerpoint/2010/main" val="35218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for file I/O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B257E-5350-4DD4-BA74-EE5E9662074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-21318" b="-21318"/>
          <a:stretch>
            <a:fillRect/>
          </a:stretch>
        </p:blipFill>
        <p:spPr>
          <a:xfrm>
            <a:off x="990600" y="1524000"/>
            <a:ext cx="7620000" cy="2971800"/>
          </a:xfrm>
        </p:spPr>
      </p:pic>
      <p:sp>
        <p:nvSpPr>
          <p:cNvPr id="11" name="Rectangle 10"/>
          <p:cNvSpPr/>
          <p:nvPr/>
        </p:nvSpPr>
        <p:spPr>
          <a:xfrm>
            <a:off x="990600" y="4419600"/>
            <a:ext cx="7239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/>
                <a:cs typeface="Courier New"/>
              </a:rPr>
              <a:t>ofstream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fout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r>
              <a:rPr lang="en-US" sz="2400" b="1" dirty="0" err="1">
                <a:latin typeface="Courier New"/>
                <a:cs typeface="Courier New"/>
              </a:rPr>
              <a:t>fout.</a:t>
            </a:r>
            <a:r>
              <a:rPr lang="en-US" sz="2400" b="1" i="1" dirty="0" err="1">
                <a:latin typeface="Courier New"/>
                <a:cs typeface="Courier New"/>
              </a:rPr>
              <a:t>open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image_filename,ios</a:t>
            </a:r>
            <a:r>
              <a:rPr lang="en-US" sz="2400" dirty="0">
                <a:latin typeface="Courier New"/>
                <a:cs typeface="Courier New"/>
              </a:rPr>
              <a:t>::binary);</a:t>
            </a:r>
          </a:p>
        </p:txBody>
      </p:sp>
    </p:spTree>
    <p:extLst>
      <p:ext uri="{BB962C8B-B14F-4D97-AF65-F5344CB8AC3E}">
        <p14:creationId xmlns:p14="http://schemas.microsoft.com/office/powerpoint/2010/main" val="210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12772</TotalTime>
  <Words>994</Words>
  <PresentationFormat>On-screen Show (4:3)</PresentationFormat>
  <Paragraphs>173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 2</vt:lpstr>
      <vt:lpstr>Equity</vt:lpstr>
      <vt:lpstr>Visio</vt:lpstr>
      <vt:lpstr>PowerPoint Presentation</vt:lpstr>
      <vt:lpstr>File I/O vs. Console I/O</vt:lpstr>
      <vt:lpstr>Basic I/O – Keyboard and Screen</vt:lpstr>
      <vt:lpstr>Streams</vt:lpstr>
      <vt:lpstr>ifstream</vt:lpstr>
      <vt:lpstr>ofstream</vt:lpstr>
      <vt:lpstr>Examples</vt:lpstr>
      <vt:lpstr>Open a file</vt:lpstr>
      <vt:lpstr>Modes for file I/O</vt:lpstr>
      <vt:lpstr>Detecting I/O failures</vt:lpstr>
      <vt:lpstr>Examples</vt:lpstr>
      <vt:lpstr>Detecting end-of-file (EOF)</vt:lpstr>
      <vt:lpstr>Examples: file dump (integer only)</vt:lpstr>
      <vt:lpstr>Examples: file dump (integer only)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2022-03-27T16:47:54Z</dcterms:modified>
</cp:coreProperties>
</file>