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33"/>
  </p:notesMasterIdLst>
  <p:sldIdLst>
    <p:sldId id="283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291" r:id="rId16"/>
    <p:sldId id="268" r:id="rId17"/>
    <p:sldId id="269" r:id="rId18"/>
    <p:sldId id="276" r:id="rId19"/>
    <p:sldId id="270" r:id="rId20"/>
    <p:sldId id="293" r:id="rId21"/>
    <p:sldId id="271" r:id="rId22"/>
    <p:sldId id="280" r:id="rId23"/>
    <p:sldId id="272" r:id="rId24"/>
    <p:sldId id="277" r:id="rId25"/>
    <p:sldId id="274" r:id="rId26"/>
    <p:sldId id="281" r:id="rId27"/>
    <p:sldId id="275" r:id="rId28"/>
    <p:sldId id="282" r:id="rId29"/>
    <p:sldId id="292" r:id="rId30"/>
    <p:sldId id="294" r:id="rId31"/>
    <p:sldId id="27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FF66"/>
    <a:srgbClr val="6699FF"/>
    <a:srgbClr val="006600"/>
    <a:srgbClr val="0000FF"/>
    <a:srgbClr val="003399"/>
    <a:srgbClr val="FF3300"/>
    <a:srgbClr val="FF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15B48-EB09-42D1-8B1B-67122BF985B0}" v="17" dt="2020-02-29T14:38:5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905" autoAdjust="0"/>
  </p:normalViewPr>
  <p:slideViewPr>
    <p:cSldViewPr>
      <p:cViewPr varScale="1">
        <p:scale>
          <a:sx n="104" d="100"/>
          <a:sy n="104" d="100"/>
        </p:scale>
        <p:origin x="2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震" userId="c2b0a42134352030" providerId="LiveId" clId="{FF11B553-9FAB-4A2B-9314-A9244C9C55D6}"/>
    <pc:docChg chg="custSel modSld">
      <pc:chgData name="肖 震" userId="c2b0a42134352030" providerId="LiveId" clId="{FF11B553-9FAB-4A2B-9314-A9244C9C55D6}" dt="2020-02-29T14:40:10.687" v="84" actId="20577"/>
      <pc:docMkLst>
        <pc:docMk/>
      </pc:docMkLst>
      <pc:sldChg chg="modSp">
        <pc:chgData name="肖 震" userId="c2b0a42134352030" providerId="LiveId" clId="{FF11B553-9FAB-4A2B-9314-A9244C9C55D6}" dt="2020-02-29T14:16:28.423" v="15" actId="20577"/>
        <pc:sldMkLst>
          <pc:docMk/>
          <pc:sldMk cId="0" sldId="266"/>
        </pc:sldMkLst>
        <pc:spChg chg="mod">
          <ac:chgData name="肖 震" userId="c2b0a42134352030" providerId="LiveId" clId="{FF11B553-9FAB-4A2B-9314-A9244C9C55D6}" dt="2020-02-29T14:16:28.423" v="15" actId="20577"/>
          <ac:spMkLst>
            <pc:docMk/>
            <pc:sldMk cId="0" sldId="266"/>
            <ac:spMk id="14340" creationId="{00000000-0000-0000-0000-000000000000}"/>
          </ac:spMkLst>
        </pc:spChg>
      </pc:sldChg>
      <pc:sldChg chg="modSp">
        <pc:chgData name="肖 震" userId="c2b0a42134352030" providerId="LiveId" clId="{FF11B553-9FAB-4A2B-9314-A9244C9C55D6}" dt="2020-02-29T14:40:10.687" v="84" actId="20577"/>
        <pc:sldMkLst>
          <pc:docMk/>
          <pc:sldMk cId="1944262897" sldId="289"/>
        </pc:sldMkLst>
        <pc:spChg chg="mod">
          <ac:chgData name="肖 震" userId="c2b0a42134352030" providerId="LiveId" clId="{FF11B553-9FAB-4A2B-9314-A9244C9C55D6}" dt="2020-02-29T14:40:10.687" v="84" actId="20577"/>
          <ac:spMkLst>
            <pc:docMk/>
            <pc:sldMk cId="1944262897" sldId="289"/>
            <ac:spMk id="5" creationId="{BA7EE04F-37AA-4D6B-AD0B-6B1F7D958F7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7222C60-64E2-40CB-9633-4681D5EA9E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7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2400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46E88A-D901-4C41-9121-A29C2D4EDBCA}" type="slidenum">
              <a:rPr lang="zh-TW" altLang="en-US">
                <a:latin typeface="Arial" charset="0"/>
              </a:rPr>
              <a:pPr/>
              <a:t>10</a:t>
            </a:fld>
            <a:endParaRPr lang="en-US" altLang="zh-TW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61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B9F35F-A3F4-41B5-8B6C-E337148C85EB}" type="slidenum">
              <a:rPr lang="zh-TW" altLang="en-US">
                <a:latin typeface="Arial" charset="0"/>
              </a:rPr>
              <a:pPr/>
              <a:t>11</a:t>
            </a:fld>
            <a:endParaRPr lang="en-US" altLang="zh-TW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16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F29BBAB-A6D9-4602-8246-0D161444D158}" type="slidenum">
              <a:rPr lang="zh-TW" altLang="en-US">
                <a:latin typeface="Arial" charset="0"/>
              </a:rPr>
              <a:pPr/>
              <a:t>12</a:t>
            </a:fld>
            <a:endParaRPr lang="en-US" altLang="zh-TW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77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E5E77D-BE76-48DB-A34D-A17411319053}" type="slidenum">
              <a:rPr lang="zh-TW" altLang="en-US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1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1CB8B0-6B37-4FF6-84AC-3226952546C0}" type="slidenum">
              <a:rPr lang="zh-TW" altLang="en-US">
                <a:latin typeface="Arial" charset="0"/>
              </a:rPr>
              <a:pPr/>
              <a:t>16</a:t>
            </a:fld>
            <a:endParaRPr lang="en-US" altLang="zh-TW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75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E1B0FA0-D014-46E2-B32B-354E10C720FB}" type="slidenum">
              <a:rPr lang="zh-TW" altLang="en-US">
                <a:latin typeface="Arial" charset="0"/>
              </a:rPr>
              <a:pPr/>
              <a:t>17</a:t>
            </a:fld>
            <a:endParaRPr lang="en-US" altLang="zh-TW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797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1426BE-090E-42D4-A79D-72687A653A90}" type="slidenum">
              <a:rPr lang="zh-TW" altLang="en-US">
                <a:latin typeface="Arial" charset="0"/>
              </a:rPr>
              <a:pPr/>
              <a:t>19</a:t>
            </a:fld>
            <a:endParaRPr lang="en-US" altLang="zh-TW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92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8BFE05-B0C0-413E-B966-492180993017}" type="slidenum">
              <a:rPr lang="zh-TW" altLang="en-US">
                <a:latin typeface="Arial" charset="0"/>
              </a:rPr>
              <a:pPr/>
              <a:t>20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447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8BFE05-B0C0-413E-B966-492180993017}" type="slidenum">
              <a:rPr lang="zh-TW" altLang="en-US">
                <a:latin typeface="Arial" charset="0"/>
              </a:rPr>
              <a:pPr/>
              <a:t>21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82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5273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8BFE05-B0C0-413E-B966-492180993017}" type="slidenum">
              <a:rPr lang="zh-TW" altLang="en-US">
                <a:latin typeface="Arial" charset="0"/>
              </a:rPr>
              <a:pPr/>
              <a:t>22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59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43E867-685E-4659-B698-F00EAB7EB23F}" type="slidenum">
              <a:rPr lang="zh-TW" altLang="en-US">
                <a:latin typeface="Arial" charset="0"/>
              </a:rPr>
              <a:pPr/>
              <a:t>23</a:t>
            </a:fld>
            <a:endParaRPr lang="en-US" altLang="zh-TW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71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9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E71DED-06CF-4B31-9501-4C53226BF66C}" type="slidenum">
              <a:rPr lang="zh-TW" altLang="en-US">
                <a:latin typeface="Arial" charset="0"/>
              </a:rPr>
              <a:pPr/>
              <a:t>25</a:t>
            </a:fld>
            <a:endParaRPr lang="en-US" altLang="zh-TW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209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10EED8-6EA6-45F5-BA4A-BC464627B439}" type="slidenum">
              <a:rPr lang="zh-TW" altLang="en-US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06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10EED8-6EA6-45F5-BA4A-BC464627B439}" type="slidenum">
              <a:rPr lang="zh-TW" altLang="en-US">
                <a:latin typeface="Arial" charset="0"/>
              </a:rPr>
              <a:pPr/>
              <a:t>27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47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10EED8-6EA6-45F5-BA4A-BC464627B439}" type="slidenum">
              <a:rPr lang="zh-TW" altLang="en-US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222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1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D5A90B6-7CEB-4398-9A96-27C2A58AD224}" type="slidenum">
              <a:rPr lang="zh-TW" altLang="en-US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80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94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800F4AD-BC73-49BD-A2EE-FE6CA6427A19}" type="slidenum">
              <a:rPr lang="zh-TW" altLang="en-US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9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479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FFDCE83-5FF2-4311-B2CF-C0266E88899E}" type="slidenum">
              <a:rPr lang="zh-TW" altLang="en-US">
                <a:latin typeface="Arial" charset="0"/>
              </a:rPr>
              <a:pPr/>
              <a:t>7</a:t>
            </a:fld>
            <a:endParaRPr lang="en-US" altLang="zh-TW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037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8F9FDBB-7BD1-4A29-ABED-435118F92DB8}" type="slidenum">
              <a:rPr lang="zh-TW" altLang="en-US">
                <a:latin typeface="Arial" charset="0"/>
              </a:rPr>
              <a:pPr/>
              <a:t>8</a:t>
            </a:fld>
            <a:endParaRPr lang="en-US" altLang="zh-TW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57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9E0E70-6771-44AD-9BC5-E3E1316C68A2}" type="slidenum">
              <a:rPr lang="zh-TW" altLang="en-US">
                <a:latin typeface="Arial" charset="0"/>
              </a:rPr>
              <a:pPr/>
              <a:t>9</a:t>
            </a:fld>
            <a:endParaRPr lang="en-US" altLang="zh-TW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1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5C2743-D08D-4184-B069-AF685F75E0B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C601E-6505-4D45-8656-5A38EBD2497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AFCE8-421B-4D24-950F-59FC806B6FF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E69E-0F67-4EF9-9BD9-4C150AC245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673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HK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2E9A-2793-454F-80FD-07C0441040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03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F23F5B4-AE80-465C-A3ED-50E8D613BC7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EA6A3-6FB3-45C3-B5E4-65C2A039E8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4F29A-11F9-4289-BAEA-3DBF06A7BD4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1D845-962E-4455-A2B5-DA53818F64D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D6685-4528-47AC-A86E-0E8CF3BF5C8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FE0DA-0414-4FA6-B45F-BDA2ABAF19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1D8F204-56D6-4B7B-B280-C1165CC7AAF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787ADA-DBD0-44B6-BABA-8F720F2E124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B 2021-22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17570" y="3286780"/>
            <a:ext cx="2343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LT11: Pointer II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41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Arrays and pointers</a:t>
            </a:r>
          </a:p>
        </p:txBody>
      </p:sp>
      <p:graphicFrame>
        <p:nvGraphicFramePr>
          <p:cNvPr id="44237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27940925"/>
              </p:ext>
            </p:extLst>
          </p:nvPr>
        </p:nvGraphicFramePr>
        <p:xfrm>
          <a:off x="914400" y="1600200"/>
          <a:ext cx="7772400" cy="4114802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Equivalent 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&amp;num[0]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num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is the address of the 0th element of the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num+i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&amp;(num[i])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Address of the 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ith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element of the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value of the 0th element of the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*(num+i)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value of the ith element of the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(*num)+i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[0]+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value of the 0th element of the array plus 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B05B2B-AF0E-4CAD-9A3B-9E2AE0BB6FEA}" type="slidenum">
              <a:rPr lang="zh-TW" altLang="en-US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Example 2: summing an array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5181600" cy="3352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b-NO" altLang="zh-TW" sz="1800" dirty="0">
                <a:latin typeface="Courier New" pitchFamily="49" charset="0"/>
                <a:ea typeface="新細明體" charset="-120"/>
              </a:rPr>
              <a:t>#define N 10</a:t>
            </a:r>
          </a:p>
          <a:p>
            <a:pPr eaLnBrk="1" hangingPunct="1">
              <a:buFont typeface="Wingdings" pitchFamily="2" charset="2"/>
              <a:buNone/>
            </a:pPr>
            <a:r>
              <a:rPr lang="nb-NO" altLang="zh-TW" sz="1800" dirty="0">
                <a:latin typeface="Courier New" pitchFamily="49" charset="0"/>
                <a:ea typeface="新細明體" charset="-120"/>
              </a:rPr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nb-NO" altLang="zh-TW" sz="1800" dirty="0">
                <a:latin typeface="Courier New" pitchFamily="49" charset="0"/>
                <a:ea typeface="新細明體" charset="-120"/>
              </a:rPr>
              <a:t>{</a:t>
            </a:r>
            <a:br>
              <a:rPr lang="nb-NO" altLang="zh-TW" sz="1800" dirty="0">
                <a:latin typeface="Courier New" pitchFamily="49" charset="0"/>
                <a:ea typeface="新細明體" charset="-120"/>
              </a:rPr>
            </a:br>
            <a:endParaRPr lang="nb-NO" altLang="zh-TW" sz="18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nb-NO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nb-NO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nb-NO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nb-NO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nb-NO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b-NO" altLang="zh-TW" sz="18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500" dirty="0">
              <a:latin typeface="Courier New" pitchFamily="49" charset="0"/>
              <a:ea typeface="新細明體" charset="-120"/>
            </a:endParaRPr>
          </a:p>
          <a:p>
            <a:pPr eaLnBrk="1" hangingPunct="1"/>
            <a:endParaRPr lang="zh-TW" altLang="en-US" sz="1300" dirty="0">
              <a:latin typeface="Courier New" pitchFamily="49" charset="0"/>
              <a:ea typeface="新細明體" charset="-120"/>
            </a:endParaRPr>
          </a:p>
        </p:txBody>
      </p:sp>
      <p:graphicFrame>
        <p:nvGraphicFramePr>
          <p:cNvPr id="13318" name="Object 2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0654333"/>
              </p:ext>
            </p:extLst>
          </p:nvPr>
        </p:nvGraphicFramePr>
        <p:xfrm>
          <a:off x="5257800" y="1752600"/>
          <a:ext cx="3479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4" imgW="4915097" imgH="6026615" progId="Visio.Drawing.11">
                  <p:embed/>
                </p:oleObj>
              </mc:Choice>
              <mc:Fallback>
                <p:oleObj name="Visio" r:id="rId4" imgW="4915097" imgH="6026615" progId="Visio.Drawing.11">
                  <p:embed/>
                  <p:pic>
                    <p:nvPicPr>
                      <p:cNvPr id="1331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479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C815B4-2F89-41C1-8A99-D70E27B01BBD}" type="slidenum">
              <a:rPr lang="zh-TW" altLang="en-US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7" name="Rectangle 17"/>
          <p:cNvSpPr>
            <a:spLocks noChangeArrowheads="1"/>
          </p:cNvSpPr>
          <p:nvPr/>
        </p:nvSpPr>
        <p:spPr bwMode="auto">
          <a:xfrm>
            <a:off x="1524000" y="4572000"/>
            <a:ext cx="3101975" cy="173990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a+0</a:t>
            </a:r>
            <a:r>
              <a:rPr kumimoji="1" lang="nb-NO" altLang="zh-TW" dirty="0">
                <a:latin typeface="Comic Sans MS" pitchFamily="66" charset="0"/>
                <a:ea typeface="新細明體" charset="-120"/>
              </a:rPr>
              <a:t> is the address of </a:t>
            </a:r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a[0]</a:t>
            </a:r>
          </a:p>
          <a:p>
            <a:pPr eaLnBrk="1" hangingPunct="1"/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a+1</a:t>
            </a:r>
            <a:r>
              <a:rPr kumimoji="1" lang="nb-NO" altLang="zh-TW" dirty="0">
                <a:latin typeface="Comic Sans MS" pitchFamily="66" charset="0"/>
                <a:ea typeface="新細明體" charset="-120"/>
              </a:rPr>
              <a:t> is the address of </a:t>
            </a:r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a[1]</a:t>
            </a:r>
          </a:p>
          <a:p>
            <a:pPr eaLnBrk="1" hangingPunct="1"/>
            <a:r>
              <a:rPr kumimoji="1" lang="nb-NO" altLang="zh-TW" dirty="0">
                <a:latin typeface="Courier New" pitchFamily="49" charset="0"/>
                <a:ea typeface="新細明體" charset="-120"/>
              </a:rPr>
              <a:t>...</a:t>
            </a:r>
          </a:p>
          <a:p>
            <a:pPr eaLnBrk="1" hangingPunct="1"/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a+i</a:t>
            </a:r>
            <a:r>
              <a:rPr kumimoji="1" lang="nb-NO" altLang="zh-TW" dirty="0">
                <a:latin typeface="Comic Sans MS" pitchFamily="66" charset="0"/>
                <a:ea typeface="新細明體" charset="-120"/>
              </a:rPr>
              <a:t> is the address of </a:t>
            </a:r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a[i]</a:t>
            </a:r>
          </a:p>
          <a:p>
            <a:pPr eaLnBrk="1" hangingPunct="1"/>
            <a:endParaRPr kumimoji="1" lang="nb-NO" altLang="zh-TW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kumimoji="1" lang="nb-NO" altLang="zh-TW" dirty="0">
                <a:latin typeface="Comic Sans MS" pitchFamily="66" charset="0"/>
                <a:ea typeface="新細明體" charset="-120"/>
              </a:rPr>
              <a:t>So, </a:t>
            </a:r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*(a+i)</a:t>
            </a:r>
            <a:r>
              <a:rPr kumimoji="1" lang="nb-NO" altLang="zh-TW" dirty="0">
                <a:latin typeface="Comic Sans MS" pitchFamily="66" charset="0"/>
                <a:ea typeface="新細明體" charset="-120"/>
              </a:rPr>
              <a:t> means </a:t>
            </a:r>
            <a:r>
              <a:rPr kumimoji="1" lang="nb-NO" altLang="zh-TW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a[i]</a:t>
            </a:r>
            <a:endParaRPr kumimoji="1" lang="en-US" altLang="zh-TW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6500" y="2743200"/>
            <a:ext cx="5194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TW" dirty="0">
                <a:latin typeface="Courier New" pitchFamily="49" charset="0"/>
                <a:ea typeface="新細明體" charset="-120"/>
              </a:rPr>
              <a:t>int a[N]={1,2,3,4,5,6,7,8,9,10};</a:t>
            </a:r>
          </a:p>
          <a:p>
            <a:r>
              <a:rPr lang="nb-NO" altLang="zh-TW" dirty="0">
                <a:latin typeface="Courier New" pitchFamily="49" charset="0"/>
                <a:ea typeface="新細明體" charset="-120"/>
              </a:rPr>
              <a:t>int sum = 0;</a:t>
            </a:r>
          </a:p>
          <a:p>
            <a:r>
              <a:rPr lang="nb-NO" altLang="zh-TW" dirty="0">
                <a:latin typeface="Courier New" pitchFamily="49" charset="0"/>
                <a:ea typeface="新細明體" charset="-120"/>
              </a:rPr>
              <a:t>for(int i = 0; i &lt; N; ++i)</a:t>
            </a:r>
          </a:p>
          <a:p>
            <a:r>
              <a:rPr lang="nb-NO" altLang="zh-TW" dirty="0">
                <a:latin typeface="Courier New" pitchFamily="49" charset="0"/>
                <a:ea typeface="新細明體" charset="-120"/>
              </a:rPr>
              <a:t>	sum+=</a:t>
            </a:r>
            <a:r>
              <a:rPr lang="nb-NO" altLang="zh-TW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*(a+i);</a:t>
            </a:r>
            <a:r>
              <a:rPr lang="nb-NO" altLang="zh-TW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//sum+=a[i];</a:t>
            </a:r>
            <a:r>
              <a:rPr lang="nb-NO" altLang="zh-TW" dirty="0">
                <a:latin typeface="Courier New" pitchFamily="49" charset="0"/>
                <a:ea typeface="新細明體" charset="-120"/>
              </a:rPr>
              <a:t> </a:t>
            </a:r>
          </a:p>
          <a:p>
            <a:r>
              <a:rPr lang="nb-NO" altLang="zh-TW" dirty="0">
                <a:latin typeface="Courier New" pitchFamily="49" charset="0"/>
                <a:ea typeface="新細明體" charset="-120"/>
              </a:rPr>
              <a:t>cout &lt;&lt; sum;</a:t>
            </a:r>
            <a:r>
              <a:rPr lang="nb-NO" altLang="zh-TW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/*55 is printed*/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TW" sz="3400">
                <a:ea typeface="新細明體" charset="-120"/>
              </a:rPr>
              <a:t>Passing arrays to functions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46E83A-5A96-4F87-8CD5-4A0B52AD9FBB}" type="slidenum">
              <a:rPr lang="zh-TW" altLang="en-US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</a:rPr>
              <a:t>When an array is being passed, its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base address </a:t>
            </a:r>
            <a:r>
              <a:rPr lang="en-US" altLang="zh-TW" sz="2400" dirty="0">
                <a:ea typeface="新細明體" charset="-120"/>
              </a:rPr>
              <a:t>is passed; </a:t>
            </a:r>
            <a:r>
              <a:rPr lang="en-US" altLang="zh-TW" sz="2400" b="1" dirty="0">
                <a:ea typeface="新細明體" charset="-120"/>
              </a:rPr>
              <a:t>the array elements themselves are not copied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Wingdings"/>
              </a:rPr>
              <a:t> This is </a:t>
            </a:r>
            <a:r>
              <a:rPr lang="en-US" altLang="zh-TW" sz="2400" dirty="0">
                <a:solidFill>
                  <a:srgbClr val="C00000"/>
                </a:solidFill>
                <a:ea typeface="新細明體" charset="-120"/>
                <a:sym typeface="Wingdings"/>
              </a:rPr>
              <a:t>call-by-pointer</a:t>
            </a:r>
            <a:endParaRPr lang="en-US" altLang="zh-TW" sz="2400" dirty="0">
              <a:solidFill>
                <a:srgbClr val="C00000"/>
              </a:solidFill>
              <a:ea typeface="新細明體" charset="-120"/>
            </a:endParaRPr>
          </a:p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</a:rPr>
              <a:t>As a notational convenience, the compiler allows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array bracket notation</a:t>
            </a:r>
            <a:r>
              <a:rPr lang="en-US" altLang="zh-TW" sz="2400" dirty="0">
                <a:ea typeface="新細明體" charset="-120"/>
              </a:rPr>
              <a:t> to be used in declaring </a:t>
            </a:r>
            <a:r>
              <a:rPr lang="en-US" altLang="zh-TW" sz="2400" dirty="0">
                <a:solidFill>
                  <a:srgbClr val="7030A0"/>
                </a:solidFill>
                <a:ea typeface="新細明體" charset="-120"/>
              </a:rPr>
              <a:t>pointers</a:t>
            </a:r>
            <a:r>
              <a:rPr lang="en-US" altLang="zh-TW" sz="2400" dirty="0">
                <a:ea typeface="新細明體" charset="-120"/>
              </a:rPr>
              <a:t> as parameters, e.g.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ea typeface="新細明體" charset="-120"/>
              </a:rPr>
              <a:t>		</a:t>
            </a:r>
            <a:r>
              <a:rPr lang="en-US" altLang="zh-TW" sz="1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double sum(</a:t>
            </a:r>
            <a:r>
              <a:rPr lang="en-US" altLang="zh-TW" sz="1800" b="1" dirty="0" err="1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 *a);</a:t>
            </a:r>
            <a:r>
              <a:rPr lang="en-US" altLang="zh-TW" sz="1800" b="1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>
                <a:solidFill>
                  <a:srgbClr val="00B0F0"/>
                </a:solidFill>
                <a:ea typeface="新細明體" charset="-120"/>
              </a:rPr>
              <a:t>is the same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1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double sum(</a:t>
            </a:r>
            <a:r>
              <a:rPr lang="en-US" altLang="zh-TW" sz="1800" b="1" dirty="0" err="1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 b[]);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TW" sz="16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181600" y="1600200"/>
            <a:ext cx="3505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double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sum(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b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{ 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double total = 0.0;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	for (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&lt;N;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++)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   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total += 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b</a:t>
            </a:r>
            <a:r>
              <a:rPr lang="en-US" altLang="zh-TW" sz="16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600" b="1" dirty="0" err="1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return total;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Example 3: Parameter Passing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4114800" cy="2971800"/>
          </a:xfrm>
          <a:solidFill>
            <a:schemeClr val="bg1"/>
          </a:solidFill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#define  N  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double sum(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*b);</a:t>
            </a:r>
          </a:p>
          <a:p>
            <a:pPr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void main()</a:t>
            </a:r>
            <a:r>
              <a:rPr lang="en-US" altLang="zh-TW" sz="1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//Compute the mean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{  </a:t>
            </a:r>
          </a:p>
          <a:p>
            <a:pPr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[N] = {8,6,2,7,1};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double mean;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mean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sum(</a:t>
            </a:r>
            <a:r>
              <a:rPr lang="en-US" altLang="zh-TW" sz="16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/N;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"mean = “ &lt;&lt; mean;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15367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196577"/>
              </p:ext>
            </p:extLst>
          </p:nvPr>
        </p:nvGraphicFramePr>
        <p:xfrm>
          <a:off x="4889500" y="4752082"/>
          <a:ext cx="39243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4" imgW="5706230" imgH="2247867" progId="Visio.Drawing.11">
                  <p:embed/>
                </p:oleObj>
              </mc:Choice>
              <mc:Fallback>
                <p:oleObj name="Visio" r:id="rId4" imgW="5706230" imgH="2247867" progId="Visio.Drawing.11">
                  <p:embed/>
                  <p:pic>
                    <p:nvPicPr>
                      <p:cNvPr id="1536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752082"/>
                        <a:ext cx="39243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914399" y="4876800"/>
            <a:ext cx="40386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+mn-lt"/>
                <a:ea typeface="新細明體" charset="-120"/>
              </a:rPr>
              <a:t>When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sum(</a:t>
            </a:r>
            <a:r>
              <a:rPr lang="en-US" altLang="zh-TW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kumimoji="1" lang="en-US" altLang="zh-TW" dirty="0">
                <a:latin typeface="+mn-lt"/>
                <a:ea typeface="新細明體" charset="-120"/>
              </a:rPr>
              <a:t> is called, the content of a (</a:t>
            </a:r>
            <a:r>
              <a:rPr kumimoji="1" lang="en-US" altLang="zh-TW" b="1" dirty="0">
                <a:latin typeface="+mn-lt"/>
                <a:ea typeface="新細明體" charset="-120"/>
              </a:rPr>
              <a:t>address of a[0]</a:t>
            </a:r>
            <a:r>
              <a:rPr kumimoji="1" lang="en-US" altLang="zh-TW" dirty="0">
                <a:latin typeface="+mn-lt"/>
                <a:ea typeface="新細明體" charset="-120"/>
              </a:rPr>
              <a:t>) is copied to the pointer variable </a:t>
            </a:r>
            <a:r>
              <a:rPr kumimoji="1" lang="en-US" altLang="zh-TW" b="1" dirty="0">
                <a:solidFill>
                  <a:srgbClr val="0070C0"/>
                </a:solidFill>
                <a:latin typeface="+mn-lt"/>
                <a:ea typeface="新細明體" charset="-120"/>
              </a:rPr>
              <a:t>b</a:t>
            </a:r>
            <a:r>
              <a:rPr kumimoji="1" lang="en-US" altLang="zh-TW" dirty="0">
                <a:latin typeface="+mn-lt"/>
                <a:ea typeface="新細明體" charset="-12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kumimoji="1" lang="en-US" altLang="zh-TW" dirty="0">
              <a:latin typeface="+mn-lt"/>
              <a:ea typeface="新細明體" charset="-12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+mn-lt"/>
                <a:ea typeface="新細明體" charset="-120"/>
              </a:rPr>
              <a:t>Therefore the pointer </a:t>
            </a:r>
            <a:r>
              <a:rPr kumimoji="1" lang="en-US" altLang="zh-TW" b="1" dirty="0">
                <a:solidFill>
                  <a:srgbClr val="0070C0"/>
                </a:solidFill>
                <a:latin typeface="+mj-lt"/>
                <a:ea typeface="新細明體" charset="-120"/>
              </a:rPr>
              <a:t>b</a:t>
            </a:r>
            <a:r>
              <a:rPr kumimoji="1" lang="en-US" altLang="zh-TW" b="1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US" altLang="zh-TW" dirty="0">
                <a:latin typeface="+mn-lt"/>
                <a:ea typeface="新細明體" charset="-120"/>
              </a:rPr>
              <a:t>points to a[0]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76798" y="5144750"/>
            <a:ext cx="474926" cy="1179850"/>
            <a:chOff x="4876798" y="4736068"/>
            <a:chExt cx="474926" cy="1179850"/>
          </a:xfrm>
        </p:grpSpPr>
        <p:sp>
          <p:nvSpPr>
            <p:cNvPr id="8" name="Rectangle 7"/>
            <p:cNvSpPr/>
            <p:nvPr/>
          </p:nvSpPr>
          <p:spPr>
            <a:xfrm>
              <a:off x="4876798" y="4876800"/>
              <a:ext cx="449794" cy="1039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029200" y="4736068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B0F0"/>
                  </a:solidFill>
                  <a:latin typeface="Courier New" pitchFamily="49" charset="0"/>
                  <a:ea typeface="新細明體" charset="-120"/>
                </a:rPr>
                <a:t>a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029200" y="525780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Courier New" pitchFamily="49" charset="0"/>
                  <a:ea typeface="新細明體" charset="-120"/>
                </a:rPr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3" grpId="0" build="p" animBg="1"/>
      <p:bldP spid="15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8797-2E9D-4EC1-A3FB-66877ED5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Access elements in 2D array with pointers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FD40D9-DEF8-4CB6-BB40-103B4A43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3B2B1-2DD0-4A10-B7B9-DFEA9310A8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We can use a point to access a 2D array</a:t>
            </a:r>
          </a:p>
          <a:p>
            <a:endParaRPr lang="en-US" altLang="zh-CN" dirty="0"/>
          </a:p>
          <a:p>
            <a:r>
              <a:rPr lang="en-US" altLang="zh-CN" dirty="0"/>
              <a:t>For a 2D array </a:t>
            </a:r>
            <a:r>
              <a:rPr lang="en-US" altLang="zh-CN" sz="2200" dirty="0">
                <a:latin typeface="Courier New" pitchFamily="49" charset="0"/>
                <a:ea typeface="新細明體" charset="-120"/>
              </a:rPr>
              <a:t>int a[4][3]</a:t>
            </a:r>
            <a:r>
              <a:rPr lang="en-US" altLang="zh-CN" dirty="0"/>
              <a:t>, a[</a:t>
            </a:r>
            <a:r>
              <a:rPr lang="en-US" altLang="zh-CN" dirty="0" err="1"/>
              <a:t>i</a:t>
            </a:r>
            <a:r>
              <a:rPr lang="en-US" altLang="zh-CN" dirty="0"/>
              <a:t>] (</a:t>
            </a:r>
            <a:r>
              <a:rPr lang="en-US" altLang="zh-CN" dirty="0" err="1"/>
              <a:t>i</a:t>
            </a:r>
            <a:r>
              <a:rPr lang="en-US" altLang="zh-CN" dirty="0"/>
              <a:t>=0,1,2,3) is the address of the </a:t>
            </a:r>
            <a:r>
              <a:rPr lang="en-US" altLang="zh-CN" dirty="0">
                <a:solidFill>
                  <a:srgbClr val="C00000"/>
                </a:solidFill>
              </a:rPr>
              <a:t>first element</a:t>
            </a:r>
            <a:r>
              <a:rPr lang="en-US" altLang="zh-CN" dirty="0"/>
              <a:t> in the </a:t>
            </a:r>
            <a:r>
              <a:rPr lang="en-US" altLang="zh-CN" i="1" dirty="0" err="1"/>
              <a:t>i</a:t>
            </a:r>
            <a:r>
              <a:rPr lang="en-US" altLang="zh-CN" dirty="0" err="1"/>
              <a:t>-th</a:t>
            </a:r>
            <a:r>
              <a:rPr lang="en-US" altLang="zh-CN" dirty="0"/>
              <a:t>. row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7030A0"/>
                </a:solidFill>
              </a:rPr>
              <a:t>each row</a:t>
            </a:r>
            <a:r>
              <a:rPr lang="en-US" altLang="zh-CN" dirty="0"/>
              <a:t>, it is equivalent to </a:t>
            </a:r>
            <a:r>
              <a:rPr lang="en-US" altLang="zh-CN" dirty="0">
                <a:solidFill>
                  <a:srgbClr val="0070C0"/>
                </a:solidFill>
              </a:rPr>
              <a:t>one 1D array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We can declare a pointer </a:t>
            </a:r>
            <a:r>
              <a:rPr lang="en-US" altLang="zh-CN" sz="2200" dirty="0">
                <a:latin typeface="Courier New" pitchFamily="49" charset="0"/>
                <a:ea typeface="新細明體" charset="-120"/>
              </a:rPr>
              <a:t>int *p = a[</a:t>
            </a:r>
            <a:r>
              <a:rPr lang="en-US" altLang="zh-CN" sz="22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CN" sz="2200" dirty="0">
                <a:latin typeface="Courier New" pitchFamily="49" charset="0"/>
                <a:ea typeface="新細明體" charset="-120"/>
              </a:rPr>
              <a:t>]</a:t>
            </a:r>
            <a:r>
              <a:rPr lang="en-US" altLang="zh-CN" dirty="0"/>
              <a:t> to access every element on the </a:t>
            </a:r>
            <a:r>
              <a:rPr lang="en-US" altLang="zh-CN" i="1" dirty="0" err="1"/>
              <a:t>i</a:t>
            </a:r>
            <a:r>
              <a:rPr lang="en-US" altLang="zh-CN" dirty="0" err="1"/>
              <a:t>-th</a:t>
            </a:r>
            <a:r>
              <a:rPr lang="en-US" altLang="zh-CN" dirty="0"/>
              <a:t>.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48F4-126D-4A9E-9671-C10D2E47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Access elements in 2D array with pointers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6A500C-F622-4EC4-AC0C-F4A079EE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1F50D-27B1-428B-BA9D-817BC8A5E1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Like the 1D array, we use the ‘*’ sign to access the elements in one 2D array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CF64C9-CE2C-4ECC-B7FC-77D964E96EAF}"/>
              </a:ext>
            </a:extLst>
          </p:cNvPr>
          <p:cNvSpPr txBox="1"/>
          <p:nvPr/>
        </p:nvSpPr>
        <p:spPr>
          <a:xfrm>
            <a:off x="914400" y="2648515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a[4][3] = {1,2,3,4,5,6,7,8,9,10,11,12};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int *p = a[0];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for(int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 = 0;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&lt;12;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cout</a:t>
            </a:r>
            <a:r>
              <a:rPr lang="en-US" altLang="zh-CN" sz="2000" dirty="0">
                <a:latin typeface="Courier New" pitchFamily="49" charset="0"/>
              </a:rPr>
              <a:t> &lt;&lt; *p &lt;&lt; </a:t>
            </a:r>
            <a:r>
              <a:rPr lang="en-US" altLang="zh-CN" sz="2000" dirty="0" err="1">
                <a:latin typeface="Courier New" pitchFamily="49" charset="0"/>
              </a:rPr>
              <a:t>endl</a:t>
            </a:r>
            <a:r>
              <a:rPr lang="en-US" altLang="zh-CN" sz="20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p++;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8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Arrays, pointers and </a:t>
            </a:r>
            <a:r>
              <a:rPr lang="en-US" altLang="zh-TW" b="1" dirty="0">
                <a:solidFill>
                  <a:srgbClr val="0070C0"/>
                </a:solidFill>
                <a:ea typeface="新細明體" charset="-120"/>
              </a:rPr>
              <a:t>strings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char s[]="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s="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abcd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"; </a:t>
            </a:r>
            <a:r>
              <a:rPr lang="en-US" altLang="zh-TW" sz="1900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//illegal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9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ea typeface="新細明體" charset="-120"/>
              </a:rPr>
              <a:t>Illegal as </a:t>
            </a:r>
            <a:r>
              <a:rPr lang="en-US" altLang="zh-TW" sz="1900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s</a:t>
            </a:r>
            <a:r>
              <a:rPr lang="en-US" altLang="zh-TW" sz="1900" dirty="0">
                <a:ea typeface="新細明體" charset="-120"/>
              </a:rPr>
              <a:t> is a </a:t>
            </a:r>
            <a:r>
              <a:rPr lang="en-US" altLang="zh-TW" sz="1900" dirty="0">
                <a:solidFill>
                  <a:schemeClr val="accent2"/>
                </a:solidFill>
                <a:ea typeface="新細明體" charset="-120"/>
              </a:rPr>
              <a:t>constant</a:t>
            </a:r>
            <a:r>
              <a:rPr lang="en-US" altLang="zh-TW" sz="1900" dirty="0">
                <a:ea typeface="新細明體" charset="-120"/>
              </a:rPr>
              <a:t> </a:t>
            </a:r>
            <a:r>
              <a:rPr lang="en-US" altLang="zh-TW" sz="1900" dirty="0">
                <a:solidFill>
                  <a:schemeClr val="accent2"/>
                </a:solidFill>
                <a:ea typeface="新細明體" charset="-120"/>
              </a:rPr>
              <a:t>pointer</a:t>
            </a:r>
            <a:r>
              <a:rPr lang="en-US" altLang="zh-TW" sz="1900" dirty="0">
                <a:ea typeface="新細明體" charset="-120"/>
              </a:rPr>
              <a:t> and cannot be modified</a:t>
            </a: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9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zh-TW" altLang="en-US" sz="1900" dirty="0">
              <a:solidFill>
                <a:schemeClr val="accent2"/>
              </a:solidFill>
              <a:ea typeface="新細明體" charset="-120"/>
            </a:endParaRPr>
          </a:p>
        </p:txBody>
      </p:sp>
      <p:graphicFrame>
        <p:nvGraphicFramePr>
          <p:cNvPr id="16389" name="Object 2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9878836"/>
              </p:ext>
            </p:extLst>
          </p:nvPr>
        </p:nvGraphicFramePr>
        <p:xfrm>
          <a:off x="1066800" y="3505200"/>
          <a:ext cx="68961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4" imgW="7367128" imgH="1859198" progId="Visio.Drawing.11">
                  <p:embed/>
                </p:oleObj>
              </mc:Choice>
              <mc:Fallback>
                <p:oleObj name="Visio" r:id="rId4" imgW="7367128" imgH="1859198" progId="Visio.Drawing.11">
                  <p:embed/>
                  <p:pic>
                    <p:nvPicPr>
                      <p:cNvPr id="1638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68961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A7AF09-4A20-4C5A-8E85-2003478E736B}" type="slidenum">
              <a:rPr lang="zh-TW" altLang="en-US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&gt;&gt; </a:t>
            </a:r>
            <a:r>
              <a:rPr lang="en-US" altLang="zh-TW" dirty="0">
                <a:ea typeface="新細明體" charset="-120"/>
              </a:rPr>
              <a:t>a string (I)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39243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char s[]="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&gt;&gt; s;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</p:txBody>
      </p:sp>
      <p:graphicFrame>
        <p:nvGraphicFramePr>
          <p:cNvPr id="17414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3958766"/>
              </p:ext>
            </p:extLst>
          </p:nvPr>
        </p:nvGraphicFramePr>
        <p:xfrm>
          <a:off x="2346325" y="3886200"/>
          <a:ext cx="536575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4" imgW="5926987" imgH="1793340" progId="Visio.Drawing.11">
                  <p:embed/>
                </p:oleObj>
              </mc:Choice>
              <mc:Fallback>
                <p:oleObj name="Visio" r:id="rId4" imgW="5926987" imgH="1793340" progId="Visio.Drawing.11">
                  <p:embed/>
                  <p:pic>
                    <p:nvPicPr>
                      <p:cNvPr id="17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886200"/>
                        <a:ext cx="536575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93C8641-3038-4FB7-94B4-7BAEC069F1C6}" type="slidenum">
              <a:rPr lang="zh-TW" altLang="en-US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5181600" y="1865312"/>
            <a:ext cx="303961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400" dirty="0">
                <a:latin typeface="Comic Sans MS" pitchFamily="66" charset="0"/>
                <a:ea typeface="新細明體" charset="-120"/>
              </a:rPr>
              <a:t>input: “Hello World”</a:t>
            </a:r>
            <a:endParaRPr kumimoji="1" lang="en-US" altLang="zh-TW" sz="24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&gt;&gt; </a:t>
            </a:r>
            <a:r>
              <a:rPr lang="en-US" altLang="zh-TW" dirty="0">
                <a:ea typeface="新細明體" charset="-120"/>
              </a:rPr>
              <a:t>a string (I)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F7027D2-BC87-48C6-9313-AF5105E71B40}" type="slidenum">
              <a:rPr lang="zh-TW" altLang="en-US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8728140"/>
              </p:ext>
            </p:extLst>
          </p:nvPr>
        </p:nvGraphicFramePr>
        <p:xfrm>
          <a:off x="914400" y="1600200"/>
          <a:ext cx="5551487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4" imgW="7367066" imgH="3839130" progId="Visio.Drawing.11">
                  <p:embed/>
                </p:oleObj>
              </mc:Choice>
              <mc:Fallback>
                <p:oleObj name="Visio" r:id="rId4" imgW="7367066" imgH="3839130" progId="Visio.Drawing.11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5551487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914400" y="4697413"/>
            <a:ext cx="77724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Size of 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s</a:t>
            </a:r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 is </a:t>
            </a:r>
            <a:r>
              <a:rPr kumimoji="1" lang="en-US" altLang="zh-TW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. Array out-of-bound!  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cin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&gt;&gt; </a:t>
            </a:r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does not perform bound-checking</a:t>
            </a:r>
          </a:p>
          <a:p>
            <a:pPr eaLnBrk="1" hangingPunct="1"/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Better to use:</a:t>
            </a:r>
          </a:p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  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(s,</a:t>
            </a:r>
            <a:r>
              <a:rPr kumimoji="1" lang="en-US" altLang="zh-TW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); /*read at most </a:t>
            </a:r>
            <a:r>
              <a:rPr kumimoji="1" lang="en-US" altLang="zh-TW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3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characters*/</a:t>
            </a:r>
          </a:p>
          <a:p>
            <a:pPr eaLnBrk="1" hangingPunct="1"/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Leaving space for the final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'\0'</a:t>
            </a:r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&gt;&gt; </a:t>
            </a:r>
            <a:r>
              <a:rPr lang="en-US" altLang="zh-TW" dirty="0">
                <a:ea typeface="新細明體" charset="-120"/>
              </a:rPr>
              <a:t>a string (II)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01800"/>
            <a:ext cx="39243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char *s1;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s1&lt;&lt;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1946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514600"/>
          <a:ext cx="19859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4" imgW="1985421" imgH="595937" progId="Visio.Drawing.11">
                  <p:embed/>
                </p:oleObj>
              </mc:Choice>
              <mc:Fallback>
                <p:oleObj name="Visio" r:id="rId4" imgW="1985421" imgH="595937" progId="Visio.Drawing.11">
                  <p:embed/>
                  <p:pic>
                    <p:nvPicPr>
                      <p:cNvPr id="1946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198596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6CCDEBF-1B5A-45D0-A622-9F13608E3504}" type="slidenum">
              <a:rPr lang="zh-TW" altLang="en-US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71628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Problem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: when we declare the pointer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we do not know where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points to. </a:t>
            </a:r>
          </a:p>
          <a:p>
            <a:pPr eaLnBrk="1" hangingPunct="1"/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In this example, we try to read a string and store it in the location pointed by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. </a:t>
            </a:r>
          </a:p>
          <a:p>
            <a:pPr eaLnBrk="1" hangingPunct="1"/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This may generate errors as we may overwrite some important locations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Outline</a:t>
            </a:r>
            <a:endParaRPr lang="en-GB" altLang="zh-HK" dirty="0">
              <a:ea typeface="新細明體" charset="-12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768DB8-413B-4B83-9224-317D96219C25}" type="slidenum">
              <a:rPr lang="zh-TW" altLang="en-US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Access</a:t>
            </a:r>
            <a:r>
              <a:rPr lang="en-US" altLang="zh-TW" dirty="0">
                <a:ea typeface="新細明體" charset="-120"/>
              </a:rPr>
              <a:t> array elements via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pointers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Manage </a:t>
            </a:r>
            <a:r>
              <a:rPr lang="en-US" altLang="zh-TW" dirty="0">
                <a:solidFill>
                  <a:srgbClr val="00B050"/>
                </a:solidFill>
                <a:ea typeface="新細明體" charset="-120"/>
              </a:rPr>
              <a:t>strings</a:t>
            </a:r>
            <a:r>
              <a:rPr lang="en-US" altLang="zh-TW" dirty="0">
                <a:ea typeface="新細明體" charset="-120"/>
              </a:rPr>
              <a:t> via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pointers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Dynamic memory allocation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Dynamic memory allocation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541727B-AACA-484D-9176-14C248B22731}" type="slidenum">
              <a:rPr lang="zh-TW" altLang="en-US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</a:rPr>
              <a:t>Keywords: </a:t>
            </a:r>
            <a:r>
              <a:rPr lang="en-US" altLang="zh-TW" sz="2400" b="1" dirty="0">
                <a:ea typeface="新細明體" charset="-120"/>
              </a:rPr>
              <a:t>new</a:t>
            </a:r>
            <a:r>
              <a:rPr lang="en-US" altLang="zh-TW" sz="2400" dirty="0">
                <a:ea typeface="新細明體" charset="-120"/>
              </a:rPr>
              <a:t> &amp; </a:t>
            </a:r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*p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new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latin typeface="Courier New" pitchFamily="49" charset="0"/>
              </a:rPr>
              <a:t> *p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</a:rPr>
              <a:t>(10)</a:t>
            </a:r>
            <a:r>
              <a:rPr lang="en-US" altLang="zh-TW" sz="1600" b="1" dirty="0">
                <a:latin typeface="Courier New" pitchFamily="49" charset="0"/>
              </a:rPr>
              <a:t>;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en-US" altLang="zh-TW" sz="1600" b="1" dirty="0">
                <a:latin typeface="Courier New" pitchFamily="49" charset="0"/>
              </a:rPr>
              <a:t> *p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</a:rPr>
              <a:t>(‘a’)</a:t>
            </a:r>
            <a:r>
              <a:rPr lang="en-US" altLang="zh-TW" sz="1600" b="1" dirty="0">
                <a:latin typeface="Courier New" pitchFamily="49" charset="0"/>
              </a:rPr>
              <a:t>;</a:t>
            </a:r>
            <a:endParaRPr lang="en-US" altLang="zh-TW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6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6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delete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p;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*p = 10; // illegal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Keywords: new [] &amp; delete []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latin typeface="Courier New" pitchFamily="49" charset="0"/>
              </a:rPr>
              <a:t> *p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</a:rPr>
              <a:t>[20]</a:t>
            </a:r>
            <a:r>
              <a:rPr lang="en-US" altLang="zh-TW" sz="1600" b="1" dirty="0">
                <a:latin typeface="Courier New" pitchFamily="49" charset="0"/>
              </a:rPr>
              <a:t>;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en-US" altLang="zh-TW" sz="1600" b="1" dirty="0">
                <a:latin typeface="Courier New" pitchFamily="49" charset="0"/>
              </a:rPr>
              <a:t> *p =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</a:rPr>
              <a:t>[20]</a:t>
            </a:r>
            <a:r>
              <a:rPr lang="en-US" altLang="zh-TW" sz="1600" b="1" dirty="0">
                <a:latin typeface="Courier New" pitchFamily="49" charset="0"/>
              </a:rPr>
              <a:t>;</a:t>
            </a: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 lvl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delete []</a:t>
            </a:r>
            <a:r>
              <a:rPr lang="en-US" altLang="zh-TW" sz="1600" b="1" dirty="0">
                <a:latin typeface="Courier New" pitchFamily="49" charset="0"/>
              </a:rPr>
              <a:t> p;</a:t>
            </a: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TW" sz="16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51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Dynamic memory allocation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46482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b="1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char *s1=NULL;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"*/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s1=new char[6];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541727B-AACA-484D-9176-14C248B22731}" type="slidenum">
              <a:rPr lang="zh-TW" altLang="en-US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5" name="Line 11"/>
          <p:cNvSpPr>
            <a:spLocks noChangeShapeType="1"/>
          </p:cNvSpPr>
          <p:nvPr/>
        </p:nvSpPr>
        <p:spPr bwMode="auto">
          <a:xfrm>
            <a:off x="609600" y="24384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Dynamic memory allocation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46482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b="1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s1=new char[4];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"*/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500" dirty="0">
                <a:latin typeface="Courier New" pitchFamily="49" charset="0"/>
              </a:rPr>
              <a:t>char[6];  </a:t>
            </a:r>
            <a:endParaRPr lang="en-US" altLang="zh-TW" sz="15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0487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715000" y="1828800"/>
          <a:ext cx="26924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Visio" r:id="rId4" imgW="2692061" imgH="2216139" progId="Visio.Drawing.11">
                  <p:embed/>
                </p:oleObj>
              </mc:Choice>
              <mc:Fallback>
                <p:oleObj name="Visio" r:id="rId4" imgW="2692061" imgH="2216139" progId="Visio.Drawing.11">
                  <p:embed/>
                  <p:pic>
                    <p:nvPicPr>
                      <p:cNvPr id="2048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26924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541727B-AACA-484D-9176-14C248B22731}" type="slidenum">
              <a:rPr lang="zh-TW" altLang="en-US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5" name="Line 11"/>
          <p:cNvSpPr>
            <a:spLocks noChangeShapeType="1"/>
          </p:cNvSpPr>
          <p:nvPr/>
        </p:nvSpPr>
        <p:spPr bwMode="auto">
          <a:xfrm>
            <a:off x="609600" y="26670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410200" y="4572000"/>
            <a:ext cx="3276600" cy="1752600"/>
          </a:xfrm>
          <a:prstGeom prst="wedgeRoundRectCallout">
            <a:avLst>
              <a:gd name="adj1" fmla="val -82349"/>
              <a:gd name="adj2" fmla="val -158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new</a:t>
            </a:r>
            <a:r>
              <a:rPr kumimoji="1" lang="en-US" altLang="zh-TW" dirty="0">
                <a:ea typeface="新細明體" charset="-120"/>
              </a:rPr>
              <a:t> dynamically allocates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4 </a:t>
            </a:r>
            <a:r>
              <a:rPr kumimoji="1" lang="en-US" altLang="zh-TW" dirty="0">
                <a:ea typeface="新細明體" charset="-120"/>
              </a:rPr>
              <a:t>bytes of memory.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new </a:t>
            </a:r>
            <a:r>
              <a:rPr kumimoji="1" lang="en-US" altLang="zh-TW" dirty="0">
                <a:ea typeface="新細明體" charset="-120"/>
              </a:rPr>
              <a:t>returns a pointer to the 1st byte of the chunk of memory, which is assigned to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34152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Example 4: Dynamic memory allocation</a:t>
            </a:r>
            <a:endParaRPr lang="zh-TW" altLang="en-US" sz="3200" dirty="0">
              <a:ea typeface="新細明體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4538662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5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5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500" dirty="0">
                <a:latin typeface="Courier New" pitchFamily="49" charset="0"/>
              </a:rPr>
              <a:t>char[6];</a:t>
            </a:r>
            <a:endParaRPr lang="en-US" altLang="zh-TW" sz="15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endParaRPr lang="en-US" altLang="zh-TW" sz="15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1511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5562600" y="1676400"/>
          <a:ext cx="29797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4" imgW="2980028" imgH="2216139" progId="Visio.Drawing.11">
                  <p:embed/>
                </p:oleObj>
              </mc:Choice>
              <mc:Fallback>
                <p:oleObj name="Visio" r:id="rId4" imgW="2980028" imgH="2216139" progId="Visio.Drawing.11">
                  <p:embed/>
                  <p:pic>
                    <p:nvPicPr>
                      <p:cNvPr id="215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29797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CE89A3-E6A9-453E-AB9E-B2B124AF662D}" type="slidenum">
              <a:rPr lang="zh-TW" altLang="en-US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09" name="Line 11"/>
          <p:cNvSpPr>
            <a:spLocks noChangeShapeType="1"/>
          </p:cNvSpPr>
          <p:nvPr/>
        </p:nvSpPr>
        <p:spPr bwMode="auto">
          <a:xfrm>
            <a:off x="381000" y="30480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Example 4: Dynamic memory allocation</a:t>
            </a:r>
            <a:endParaRPr lang="zh-TW" altLang="en-US" sz="3200">
              <a:ea typeface="新細明體" charset="-12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EDF37D-984C-4A90-BA40-5170C86414BA}" type="slidenum">
              <a:rPr lang="zh-TW" altLang="en-US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691062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600" dirty="0">
                <a:latin typeface="Courier New" pitchFamily="49" charset="0"/>
              </a:rPr>
              <a:t>char[6];</a:t>
            </a: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zh-TW" altLang="en-US" sz="2100" dirty="0">
              <a:ea typeface="新細明體" charset="-12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678362" y="5410200"/>
            <a:ext cx="2835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mic Sans MS" pitchFamily="66" charset="0"/>
                <a:ea typeface="新細明體" charset="-120"/>
              </a:rPr>
              <a:t>Memory is free and can be used to store other data</a:t>
            </a: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562600" y="2362200"/>
          <a:ext cx="29797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Visio" r:id="rId4" imgW="2980028" imgH="2216139" progId="Visio.Drawing.11">
                  <p:embed/>
                </p:oleObj>
              </mc:Choice>
              <mc:Fallback>
                <p:oleObj name="Visio" r:id="rId4" imgW="2980028" imgH="2216139" progId="Visio.Drawing.11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29797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4767262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s1=new char[6];</a:t>
            </a:r>
            <a:endParaRPr lang="en-US" altLang="zh-TW" sz="14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4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endParaRPr lang="en-US" altLang="zh-TW" sz="14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4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3558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5499100" y="1752600"/>
          <a:ext cx="2212975" cy="426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Visio" r:id="rId4" imgW="2980028" imgH="5744166" progId="Visio.Drawing.11">
                  <p:embed/>
                </p:oleObj>
              </mc:Choice>
              <mc:Fallback>
                <p:oleObj name="Visio" r:id="rId4" imgW="2980028" imgH="5744166" progId="Visio.Drawing.11">
                  <p:embed/>
                  <p:pic>
                    <p:nvPicPr>
                      <p:cNvPr id="2355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752600"/>
                        <a:ext cx="2212975" cy="426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Line 11"/>
          <p:cNvSpPr>
            <a:spLocks noChangeShapeType="1"/>
          </p:cNvSpPr>
          <p:nvPr/>
        </p:nvSpPr>
        <p:spPr bwMode="auto">
          <a:xfrm>
            <a:off x="342900" y="38100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581400" y="4495800"/>
            <a:ext cx="2895600" cy="2133600"/>
          </a:xfrm>
          <a:prstGeom prst="wedgeRoundRectCallout">
            <a:avLst>
              <a:gd name="adj1" fmla="val -92861"/>
              <a:gd name="adj2" fmla="val -78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new </a:t>
            </a:r>
            <a:r>
              <a:rPr kumimoji="1" lang="en-US" altLang="zh-TW" dirty="0">
                <a:ea typeface="新細明體" charset="-120"/>
              </a:rPr>
              <a:t>dynamically allocates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6</a:t>
            </a:r>
            <a:r>
              <a:rPr kumimoji="1" lang="en-US" altLang="zh-TW" dirty="0">
                <a:solidFill>
                  <a:schemeClr val="accent2"/>
                </a:solidFill>
                <a:ea typeface="新細明體" charset="-120"/>
              </a:rPr>
              <a:t> </a:t>
            </a:r>
            <a:r>
              <a:rPr kumimoji="1" lang="en-US" altLang="zh-TW" dirty="0">
                <a:ea typeface="新細明體" charset="-120"/>
              </a:rPr>
              <a:t>bytes of memory.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new </a:t>
            </a:r>
            <a:r>
              <a:rPr kumimoji="1" lang="en-US" altLang="zh-TW" dirty="0">
                <a:ea typeface="新細明體" charset="-120"/>
              </a:rPr>
              <a:t>returns a pointer to the 1st byte of the chunk of memory, which is assigned to </a:t>
            </a:r>
            <a:r>
              <a:rPr kumimoji="1" lang="en-US" altLang="zh-TW" dirty="0">
                <a:solidFill>
                  <a:srgbClr val="FFFF00"/>
                </a:solidFill>
                <a:ea typeface="新細明體" charset="-120"/>
              </a:rPr>
              <a:t>s1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5072062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600" dirty="0">
                <a:latin typeface="Courier New" pitchFamily="49" charset="0"/>
              </a:rPr>
              <a:t>char[6];</a:t>
            </a: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4582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1793875"/>
          <a:ext cx="221456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Visio" r:id="rId4" imgW="3170051" imgH="5771411" progId="Visio.Drawing.11">
                  <p:embed/>
                </p:oleObj>
              </mc:Choice>
              <mc:Fallback>
                <p:oleObj name="Visio" r:id="rId4" imgW="3170051" imgH="5771411" progId="Visio.Drawing.11">
                  <p:embed/>
                  <p:pic>
                    <p:nvPicPr>
                      <p:cNvPr id="2458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93875"/>
                        <a:ext cx="2214563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11"/>
          <p:cNvSpPr>
            <a:spLocks noChangeShapeType="1"/>
          </p:cNvSpPr>
          <p:nvPr/>
        </p:nvSpPr>
        <p:spPr bwMode="auto">
          <a:xfrm>
            <a:off x="228600" y="42672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974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5072062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char *s1=NULL;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600" dirty="0">
                <a:latin typeface="Courier New" pitchFamily="49" charset="0"/>
              </a:rPr>
              <a:t>char[6];</a:t>
            </a: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4582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1793875"/>
          <a:ext cx="221456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Visio" r:id="rId4" imgW="3170051" imgH="5771411" progId="Visio.Drawing.11">
                  <p:embed/>
                </p:oleObj>
              </mc:Choice>
              <mc:Fallback>
                <p:oleObj name="Visio" r:id="rId4" imgW="3170051" imgH="5771411" progId="Visio.Drawing.11">
                  <p:embed/>
                  <p:pic>
                    <p:nvPicPr>
                      <p:cNvPr id="2458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93875"/>
                        <a:ext cx="2214563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11"/>
          <p:cNvSpPr>
            <a:spLocks noChangeShapeType="1"/>
          </p:cNvSpPr>
          <p:nvPr/>
        </p:nvSpPr>
        <p:spPr bwMode="auto">
          <a:xfrm>
            <a:off x="238125" y="48768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5072062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void main ()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char *s1=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NULL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solidFill>
                  <a:srgbClr val="A50021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s1=new char[4];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 /*input "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"*/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s1=new </a:t>
            </a:r>
            <a:r>
              <a:rPr lang="en-US" altLang="zh-TW" sz="1600" dirty="0">
                <a:latin typeface="Courier New" pitchFamily="49" charset="0"/>
              </a:rPr>
              <a:t>char[6];</a:t>
            </a: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&lt;&lt;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	delete [] s1;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s1=NULL;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aphicFrame>
        <p:nvGraphicFramePr>
          <p:cNvPr id="24582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1793875"/>
          <a:ext cx="221456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Visio" r:id="rId4" imgW="3170051" imgH="5771411" progId="Visio.Drawing.11">
                  <p:embed/>
                </p:oleObj>
              </mc:Choice>
              <mc:Fallback>
                <p:oleObj name="Visio" r:id="rId4" imgW="3170051" imgH="5771411" progId="Visio.Drawing.11">
                  <p:embed/>
                  <p:pic>
                    <p:nvPicPr>
                      <p:cNvPr id="2458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93875"/>
                        <a:ext cx="2214563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11"/>
          <p:cNvSpPr>
            <a:spLocks noChangeShapeType="1"/>
          </p:cNvSpPr>
          <p:nvPr/>
        </p:nvSpPr>
        <p:spPr bwMode="auto">
          <a:xfrm>
            <a:off x="228600" y="51816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290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E735-4F0A-4538-A716-D3393EFF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3F5374-2F19-43AD-98BD-AE7861F9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7978F-6F88-4DE0-B2B3-3D0F076250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input file </a:t>
            </a:r>
            <a:r>
              <a:rPr lang="en-US" altLang="zh-CN" dirty="0">
                <a:solidFill>
                  <a:srgbClr val="0070C0"/>
                </a:solidFill>
              </a:rPr>
              <a:t>score.txt</a:t>
            </a:r>
            <a:r>
              <a:rPr lang="en-US" altLang="zh-CN" dirty="0"/>
              <a:t> contains the scores of 3 different courses for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students.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7030A0"/>
                </a:solidFill>
              </a:rPr>
              <a:t>first line</a:t>
            </a:r>
            <a:r>
              <a:rPr lang="en-US" altLang="zh-CN" dirty="0"/>
              <a:t> of score.txt gives the value of n </a:t>
            </a:r>
          </a:p>
          <a:p>
            <a:pPr lvl="1"/>
            <a:r>
              <a:rPr lang="en-US" altLang="zh-CN" dirty="0"/>
              <a:t>Reads all the scores, find all the students who have a failed score and output their scores for every course </a:t>
            </a:r>
          </a:p>
          <a:p>
            <a:r>
              <a:rPr lang="en-US" altLang="zh-CN" dirty="0"/>
              <a:t>As the number of the students is read from the input, we cannot define a normal 2D array (array size is not a constant). Hence, we can use dynamic memory allocation to solve the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The NULL pointer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3E07F59-EEDA-4A3B-ADCB-4C9A87C6FB8C}" type="slidenum">
              <a:rPr lang="zh-TW" altLang="en-US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653338" cy="4267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CN" sz="2200" dirty="0">
                <a:ea typeface="SimSun" pitchFamily="2" charset="-122"/>
              </a:rPr>
              <a:t>A </a:t>
            </a:r>
            <a:r>
              <a:rPr lang="en-US" altLang="zh-CN" sz="2200" dirty="0">
                <a:solidFill>
                  <a:srgbClr val="C00000"/>
                </a:solidFill>
                <a:ea typeface="SimSun" pitchFamily="2" charset="-122"/>
              </a:rPr>
              <a:t>special</a:t>
            </a:r>
            <a:r>
              <a:rPr lang="en-US" altLang="zh-CN" sz="2200" dirty="0">
                <a:ea typeface="SimSun" pitchFamily="2" charset="-122"/>
              </a:rPr>
              <a:t> value that can be assigned to </a:t>
            </a:r>
            <a:r>
              <a:rPr lang="en-US" altLang="zh-CN" sz="2200" b="1" dirty="0">
                <a:ea typeface="SimSun" pitchFamily="2" charset="-122"/>
              </a:rPr>
              <a:t>any</a:t>
            </a:r>
            <a:r>
              <a:rPr lang="en-US" altLang="zh-CN" sz="2200" dirty="0">
                <a:ea typeface="SimSun" pitchFamily="2" charset="-122"/>
              </a:rPr>
              <a:t> type of pointer variable (e.g., </a:t>
            </a:r>
            <a:r>
              <a:rPr lang="en-US" altLang="zh-CN" sz="2200" dirty="0" err="1">
                <a:ea typeface="SimSun" pitchFamily="2" charset="-122"/>
              </a:rPr>
              <a:t>int</a:t>
            </a:r>
            <a:r>
              <a:rPr lang="en-US" altLang="zh-CN" sz="2200" dirty="0">
                <a:ea typeface="SimSun" pitchFamily="2" charset="-122"/>
              </a:rPr>
              <a:t> *a=NULL; double*b=NULL;)</a:t>
            </a:r>
          </a:p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CN" sz="2200" dirty="0">
                <a:ea typeface="SimSun" pitchFamily="2" charset="-122"/>
              </a:rPr>
              <a:t>A </a:t>
            </a:r>
            <a:r>
              <a:rPr lang="en-US" altLang="zh-CN" sz="2200" b="1" dirty="0">
                <a:ea typeface="SimSun" pitchFamily="2" charset="-122"/>
              </a:rPr>
              <a:t>symbolic constant</a:t>
            </a:r>
            <a:r>
              <a:rPr lang="en-US" altLang="zh-CN" sz="2200" dirty="0">
                <a:ea typeface="SimSun" pitchFamily="2" charset="-122"/>
              </a:rPr>
              <a:t> defined in several standard library headers, e.g. </a:t>
            </a:r>
            <a:r>
              <a:rPr lang="en-US" altLang="zh-CN" sz="2200" dirty="0">
                <a:latin typeface="Courier New" pitchFamily="49" charset="0"/>
                <a:ea typeface="SimSun" pitchFamily="2" charset="-122"/>
              </a:rPr>
              <a:t>&lt;</a:t>
            </a:r>
            <a:r>
              <a:rPr lang="en-US" altLang="zh-CN" sz="2200" dirty="0" err="1">
                <a:latin typeface="Courier New" pitchFamily="49" charset="0"/>
                <a:ea typeface="SimSun" pitchFamily="2" charset="-122"/>
              </a:rPr>
              <a:t>iostream</a:t>
            </a:r>
            <a:r>
              <a:rPr lang="en-US" altLang="zh-CN" sz="2200" dirty="0">
                <a:latin typeface="Courier New" pitchFamily="49" charset="0"/>
                <a:ea typeface="SimSun" pitchFamily="2" charset="-122"/>
              </a:rPr>
              <a:t>&gt;</a:t>
            </a:r>
          </a:p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CN" sz="2200" dirty="0">
                <a:ea typeface="SimSun" pitchFamily="2" charset="-122"/>
              </a:rPr>
              <a:t>When assigned to a pointer variable, that variable points to </a:t>
            </a:r>
            <a:r>
              <a:rPr lang="en-US" altLang="zh-CN" sz="2200" dirty="0">
                <a:solidFill>
                  <a:srgbClr val="FF0000"/>
                </a:solidFill>
                <a:ea typeface="SimSun" pitchFamily="2" charset="-122"/>
              </a:rPr>
              <a:t>nothing</a:t>
            </a:r>
          </a:p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CN" sz="2200" dirty="0">
                <a:ea typeface="SimSun" pitchFamily="2" charset="-122"/>
              </a:rPr>
              <a:t>Example</a:t>
            </a:r>
          </a:p>
          <a:p>
            <a:pPr lvl="1" eaLnBrk="1" hangingPunct="1"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*ptr1 = NULL; </a:t>
            </a:r>
          </a:p>
          <a:p>
            <a:pPr lvl="1" eaLnBrk="1" hangingPunct="1"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*ptr2 = 0;</a:t>
            </a:r>
          </a:p>
          <a:p>
            <a:pPr lvl="1" eaLnBrk="1" hangingPunct="1">
              <a:buClr>
                <a:schemeClr val="tx1"/>
              </a:buClr>
              <a:buSzPct val="50000"/>
              <a:buFont typeface="Wingdings" pitchFamily="2" charset="2"/>
              <a:buNone/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A7EE04F-37AA-4D6B-AD0B-6B1F7D958F7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3504" y="3810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sz="1600" dirty="0" err="1">
                <a:latin typeface="Courier New" pitchFamily="49" charset="0"/>
              </a:rPr>
              <a:t>ifstream</a:t>
            </a:r>
            <a:r>
              <a:rPr lang="en-US" altLang="zh-TW" sz="1600" dirty="0">
                <a:latin typeface="Courier New" pitchFamily="49" charset="0"/>
              </a:rPr>
              <a:t> in("</a:t>
            </a:r>
            <a:r>
              <a:rPr lang="en-US" altLang="zh-TW" sz="1600" dirty="0" err="1">
                <a:latin typeface="Courier New" pitchFamily="49" charset="0"/>
              </a:rPr>
              <a:t>score.txt</a:t>
            </a:r>
            <a:r>
              <a:rPr lang="en-US" altLang="zh-TW" sz="1600" dirty="0">
                <a:latin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if (</a:t>
            </a:r>
            <a:r>
              <a:rPr lang="en-US" altLang="zh-TW" sz="1600" dirty="0" err="1">
                <a:latin typeface="Courier New" pitchFamily="49" charset="0"/>
              </a:rPr>
              <a:t>in.fail</a:t>
            </a:r>
            <a:r>
              <a:rPr lang="en-US" altLang="zh-TW" sz="1600" dirty="0">
                <a:latin typeface="Courier New" pitchFamily="49" charset="0"/>
              </a:rPr>
              <a:t>()) {exit(1);}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int n;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in &gt;&gt; n;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int **p = new int*[n];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for (int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 = 0;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 &lt; n;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  p[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] = new int[3];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  for (int j = 0; j &lt; 3; </a:t>
            </a:r>
            <a:r>
              <a:rPr lang="en-US" altLang="zh-TW" sz="1600" dirty="0" err="1">
                <a:latin typeface="Courier New" pitchFamily="49" charset="0"/>
              </a:rPr>
              <a:t>j++</a:t>
            </a:r>
            <a:r>
              <a:rPr lang="en-US" altLang="zh-TW" sz="16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in &gt;&gt; p[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][j];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 err="1">
                <a:latin typeface="Courier New" pitchFamily="49" charset="0"/>
              </a:rPr>
              <a:t>in.close</a:t>
            </a:r>
            <a:r>
              <a:rPr lang="en-US" altLang="zh-TW" sz="1600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for (int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 = 0;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 &lt; n;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  for (int j = 0; j &lt; 3; </a:t>
            </a:r>
            <a:r>
              <a:rPr lang="en-US" altLang="zh-TW" sz="1600" dirty="0" err="1">
                <a:latin typeface="Courier New" pitchFamily="49" charset="0"/>
              </a:rPr>
              <a:t>j++</a:t>
            </a:r>
            <a:r>
              <a:rPr lang="en-US" altLang="zh-TW" sz="1600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if (p[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][j] &lt; 60)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  for (int k = 0; k &lt; 3; k++)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    </a:t>
            </a:r>
            <a:r>
              <a:rPr lang="en-US" altLang="zh-TW" sz="1600" dirty="0" err="1">
                <a:latin typeface="Courier New" pitchFamily="49" charset="0"/>
              </a:rPr>
              <a:t>cout</a:t>
            </a:r>
            <a:r>
              <a:rPr lang="en-US" altLang="zh-TW" sz="1600" dirty="0">
                <a:latin typeface="Courier New" pitchFamily="49" charset="0"/>
              </a:rPr>
              <a:t> &lt;&lt; p[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][k] &lt;&lt; ' ‘;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  </a:t>
            </a:r>
            <a:r>
              <a:rPr lang="en-US" altLang="zh-TW" sz="1600" dirty="0" err="1">
                <a:latin typeface="Courier New" pitchFamily="49" charset="0"/>
              </a:rPr>
              <a:t>cout</a:t>
            </a:r>
            <a:r>
              <a:rPr lang="en-US" altLang="zh-TW" sz="1600" dirty="0">
                <a:latin typeface="Courier New" pitchFamily="49" charset="0"/>
              </a:rPr>
              <a:t> &lt;&lt; </a:t>
            </a:r>
            <a:r>
              <a:rPr lang="en-US" altLang="zh-TW" sz="1600" dirty="0" err="1">
                <a:latin typeface="Courier New" pitchFamily="49" charset="0"/>
              </a:rPr>
              <a:t>endl</a:t>
            </a:r>
            <a:r>
              <a:rPr lang="en-US" altLang="zh-TW" sz="16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 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for (</a:t>
            </a:r>
            <a:r>
              <a:rPr lang="en-US" altLang="zh-TW" sz="1600" dirty="0" err="1">
                <a:latin typeface="Courier New" pitchFamily="49" charset="0"/>
              </a:rPr>
              <a:t>int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=0;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&lt;n; 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	delete [] p[</a:t>
            </a:r>
            <a:r>
              <a:rPr lang="en-US" altLang="zh-TW" sz="1600" dirty="0" err="1">
                <a:latin typeface="Courier New" pitchFamily="49" charset="0"/>
              </a:rPr>
              <a:t>i</a:t>
            </a:r>
            <a:r>
              <a:rPr lang="en-US" altLang="zh-TW" sz="1600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latin typeface="Courier New" pitchFamily="49" charset="0"/>
              </a:rPr>
              <a:t>delete[] p;</a:t>
            </a: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990600"/>
            <a:ext cx="13147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score.txt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cs-CZ" dirty="0"/>
              <a:t>4</a:t>
            </a:r>
          </a:p>
          <a:p>
            <a:r>
              <a:rPr lang="cs-CZ" dirty="0"/>
              <a:t>85 89 64 </a:t>
            </a:r>
          </a:p>
          <a:p>
            <a:r>
              <a:rPr lang="cs-CZ" dirty="0"/>
              <a:t>93 82 94</a:t>
            </a:r>
          </a:p>
          <a:p>
            <a:r>
              <a:rPr lang="cs-CZ" dirty="0"/>
              <a:t>55 92 59</a:t>
            </a:r>
          </a:p>
          <a:p>
            <a:r>
              <a:rPr lang="cs-CZ" dirty="0"/>
              <a:t>59 88 70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4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Guidelines on using pointers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3FBD204-B9C3-4F02-A2C2-8AE8E11EF2E2}" type="slidenum">
              <a:rPr lang="zh-TW" altLang="en-US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Initialize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a pointer to NULL after declaration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char *</a:t>
            </a:r>
            <a:r>
              <a:rPr lang="en-US" altLang="zh-TW" sz="1800" dirty="0" err="1">
                <a:ea typeface="新細明體" charset="-120"/>
              </a:rPr>
              <a:t>cPtr</a:t>
            </a:r>
            <a:r>
              <a:rPr lang="en-US" altLang="zh-TW" sz="1800" dirty="0">
                <a:ea typeface="新細明體" charset="-120"/>
              </a:rPr>
              <a:t>=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sz="18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Check its value before use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if (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cptr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!=NULL</a:t>
            </a:r>
            <a:r>
              <a:rPr lang="en-US" altLang="zh-TW" sz="1800" dirty="0">
                <a:ea typeface="新細明體" charset="-120"/>
              </a:rPr>
              <a:t>){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….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}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Free the memory allocated by the “new” operator using delete</a:t>
            </a:r>
          </a:p>
          <a:p>
            <a:pPr lvl="1"/>
            <a:r>
              <a:rPr lang="en-US" altLang="zh-TW" sz="1800" dirty="0" err="1">
                <a:ea typeface="新細明體" charset="-120"/>
              </a:rPr>
              <a:t>cPtr</a:t>
            </a:r>
            <a:r>
              <a:rPr lang="en-US" altLang="zh-TW" sz="1800" dirty="0">
                <a:ea typeface="新細明體" charset="-120"/>
              </a:rPr>
              <a:t> = </a:t>
            </a:r>
            <a:r>
              <a:rPr lang="en-US" altLang="zh-TW" sz="1800" b="1" dirty="0">
                <a:solidFill>
                  <a:srgbClr val="00B0F0"/>
                </a:solidFill>
                <a:ea typeface="新細明體" charset="-120"/>
              </a:rPr>
              <a:t>new</a:t>
            </a:r>
            <a:r>
              <a:rPr lang="en-US" altLang="zh-TW" sz="1800" dirty="0">
                <a:solidFill>
                  <a:srgbClr val="00B0F0"/>
                </a:solidFill>
                <a:ea typeface="新細明體" charset="-120"/>
              </a:rPr>
              <a:t> </a:t>
            </a:r>
            <a:r>
              <a:rPr lang="en-US" altLang="zh-TW" sz="1800" dirty="0">
                <a:ea typeface="新細明體" charset="-120"/>
              </a:rPr>
              <a:t>char[6]; …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delete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>
                <a:ea typeface="新細明體" charset="-120"/>
              </a:rPr>
              <a:t>[] </a:t>
            </a:r>
            <a:r>
              <a:rPr lang="en-US" altLang="zh-TW" sz="1800" dirty="0" err="1">
                <a:ea typeface="新細明體" charset="-120"/>
              </a:rPr>
              <a:t>cPtr</a:t>
            </a:r>
            <a:r>
              <a:rPr lang="en-US" altLang="zh-TW" sz="18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Set it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again after free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delete [] </a:t>
            </a:r>
            <a:r>
              <a:rPr lang="en-US" altLang="zh-TW" sz="1800" dirty="0" err="1">
                <a:ea typeface="新細明體" charset="-120"/>
              </a:rPr>
              <a:t>cPtr</a:t>
            </a:r>
            <a:r>
              <a:rPr lang="en-US" altLang="zh-TW" sz="1800" dirty="0">
                <a:ea typeface="新細明體" charset="-120"/>
              </a:rPr>
              <a:t>;</a:t>
            </a:r>
          </a:p>
          <a:p>
            <a:pPr lvl="1" eaLnBrk="1" hangingPunct="1"/>
            <a:r>
              <a:rPr lang="en-US" altLang="zh-TW" sz="1800" dirty="0" err="1">
                <a:ea typeface="新細明體" charset="-120"/>
              </a:rPr>
              <a:t>cPtr</a:t>
            </a:r>
            <a:r>
              <a:rPr lang="en-US" altLang="zh-TW" sz="1800" dirty="0">
                <a:ea typeface="新細明體" charset="-120"/>
              </a:rPr>
              <a:t> =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sz="1800" dirty="0">
                <a:ea typeface="新細明體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Operations on pointers</a:t>
            </a:r>
            <a:endParaRPr lang="en-GB" altLang="zh-HK" sz="3400" dirty="0">
              <a:ea typeface="新細明體" charset="-120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CF22072-32DA-4A14-891C-10646DEA095A}" type="slidenum">
              <a:rPr lang="zh-TW" altLang="en-US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Copying the </a:t>
            </a:r>
            <a:r>
              <a:rPr lang="en-US" altLang="zh-TW" sz="2600" b="1" dirty="0">
                <a:ea typeface="新細明體" charset="-120"/>
              </a:rPr>
              <a:t>address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p = q;</a:t>
            </a:r>
          </a:p>
          <a:p>
            <a:pPr lvl="1" eaLnBrk="1" hangingPunct="1"/>
            <a:r>
              <a:rPr lang="en-US" altLang="zh-TW" sz="2200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2200" dirty="0">
                <a:ea typeface="新細明體" charset="-120"/>
              </a:rPr>
              <a:t> and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q</a:t>
            </a:r>
            <a:r>
              <a:rPr lang="en-US" altLang="zh-TW" sz="2200" dirty="0">
                <a:ea typeface="新細明體" charset="-120"/>
              </a:rPr>
              <a:t> points to the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same</a:t>
            </a:r>
            <a:r>
              <a:rPr lang="en-US" altLang="zh-TW" sz="2200" dirty="0">
                <a:ea typeface="新細明體" charset="-120"/>
              </a:rPr>
              <a:t>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Copy the address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3924300" cy="426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600" dirty="0">
                <a:ea typeface="新細明體" charset="-120"/>
              </a:rPr>
              <a:t>Assignment:  </a:t>
            </a:r>
            <a:r>
              <a:rPr lang="en-US" altLang="zh-TW" sz="26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 = q;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6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altLang="zh-TW" sz="17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altLang="zh-TW" sz="17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Char char="q"/>
            </a:pPr>
            <a:endParaRPr lang="zh-TW" altLang="en-US" sz="1700" dirty="0">
              <a:ea typeface="新細明體" charset="-120"/>
            </a:endParaRPr>
          </a:p>
        </p:txBody>
      </p:sp>
      <p:graphicFrame>
        <p:nvGraphicFramePr>
          <p:cNvPr id="7174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995488"/>
          <a:ext cx="39243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6333895" imgH="6103866" progId="Visio.Drawing.11">
                  <p:embed/>
                </p:oleObj>
              </mc:Choice>
              <mc:Fallback>
                <p:oleObj name="Visio" r:id="rId4" imgW="6333895" imgH="6103866" progId="Visio.Drawing.11">
                  <p:embed/>
                  <p:pic>
                    <p:nvPicPr>
                      <p:cNvPr id="717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95488"/>
                        <a:ext cx="3924300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1FC66E-AF6D-4A45-9DF1-847422D19C1D}" type="slidenum">
              <a:rPr lang="zh-TW" altLang="en-US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Text Box 23"/>
          <p:cNvSpPr txBox="1">
            <a:spLocks noChangeArrowheads="1"/>
          </p:cNvSpPr>
          <p:nvPr/>
        </p:nvSpPr>
        <p:spPr bwMode="auto">
          <a:xfrm>
            <a:off x="927100" y="2362200"/>
            <a:ext cx="3505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We copy the content (</a:t>
            </a:r>
            <a:r>
              <a:rPr kumimoji="1" lang="en-US" altLang="zh-TW" sz="2000" b="1" dirty="0">
                <a:solidFill>
                  <a:srgbClr val="00B0F0"/>
                </a:solidFill>
                <a:latin typeface="Arial" charset="0"/>
                <a:ea typeface="新細明體" charset="-120"/>
              </a:rPr>
              <a:t>which is an address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) of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to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Arial" charset="0"/>
              <a:ea typeface="新細明體" charset="-12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After the assignment,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and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point to the same location in memory.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Arial" charset="0"/>
              <a:ea typeface="新細明體" charset="-12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Therefore, if we change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*p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*q 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will also be changed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826" y="3886199"/>
            <a:ext cx="4066973" cy="20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Operations on pointers</a:t>
            </a:r>
            <a:endParaRPr lang="en-GB" altLang="zh-HK" sz="3400" dirty="0">
              <a:ea typeface="新細明體" charset="-120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CF22072-32DA-4A14-891C-10646DEA095A}" type="slidenum">
              <a:rPr lang="zh-TW" altLang="en-US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Copying the </a:t>
            </a:r>
            <a:r>
              <a:rPr lang="en-US" altLang="zh-TW" sz="2600" b="1" dirty="0">
                <a:ea typeface="新細明體" charset="-120"/>
              </a:rPr>
              <a:t>address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p = q;</a:t>
            </a:r>
          </a:p>
          <a:p>
            <a:pPr lvl="1" eaLnBrk="1" hangingPunct="1"/>
            <a:r>
              <a:rPr lang="en-US" altLang="zh-TW" sz="2200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2200" dirty="0">
                <a:ea typeface="新細明體" charset="-120"/>
              </a:rPr>
              <a:t> and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q</a:t>
            </a:r>
            <a:r>
              <a:rPr lang="en-US" altLang="zh-TW" sz="2200" dirty="0">
                <a:ea typeface="新細明體" charset="-120"/>
              </a:rPr>
              <a:t> points to the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same</a:t>
            </a:r>
            <a:r>
              <a:rPr lang="en-US" altLang="zh-TW" sz="2200" dirty="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Copying the </a:t>
            </a:r>
            <a:r>
              <a:rPr lang="en-US" altLang="zh-TW" sz="2600" b="1" dirty="0">
                <a:ea typeface="新細明體" charset="-120"/>
              </a:rPr>
              <a:t>content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Copy the value of the variable which is pointed by the 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2200" dirty="0">
                <a:ea typeface="新細明體" charset="-120"/>
              </a:rPr>
              <a:t> to the variable which is pointed by 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q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*p = *q;</a:t>
            </a:r>
          </a:p>
          <a:p>
            <a:pPr lvl="1" eaLnBrk="1" hangingPunct="1"/>
            <a:r>
              <a:rPr lang="en-US" altLang="zh-TW" sz="2200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2200" dirty="0">
                <a:ea typeface="新細明體" charset="-120"/>
              </a:rPr>
              <a:t> and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q</a:t>
            </a:r>
            <a:r>
              <a:rPr lang="en-US" altLang="zh-TW" sz="2200" dirty="0">
                <a:ea typeface="新細明體" charset="-120"/>
              </a:rPr>
              <a:t> may point to different variables</a:t>
            </a:r>
            <a:endParaRPr lang="en-GB" altLang="zh-HK" sz="22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Copy the content</a:t>
            </a:r>
          </a:p>
        </p:txBody>
      </p:sp>
      <p:sp>
        <p:nvSpPr>
          <p:cNvPr id="8196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924300" cy="4267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*p = *q;</a:t>
            </a:r>
          </a:p>
          <a:p>
            <a:pPr eaLnBrk="1" hangingPunct="1"/>
            <a:endParaRPr lang="zh-TW" altLang="en-US" sz="2000" dirty="0">
              <a:ea typeface="新細明體" charset="-120"/>
            </a:endParaRPr>
          </a:p>
        </p:txBody>
      </p:sp>
      <p:graphicFrame>
        <p:nvGraphicFramePr>
          <p:cNvPr id="8198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995488"/>
          <a:ext cx="39243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6333895" imgH="6103866" progId="Visio.Drawing.11">
                  <p:embed/>
                </p:oleObj>
              </mc:Choice>
              <mc:Fallback>
                <p:oleObj name="Visio" r:id="rId4" imgW="6333895" imgH="6103866" progId="Visio.Drawing.11">
                  <p:embed/>
                  <p:pic>
                    <p:nvPicPr>
                      <p:cNvPr id="819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95488"/>
                        <a:ext cx="3924300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18A0B91-0892-4943-9242-D51B21F44C50}" type="slidenum">
              <a:rPr lang="zh-TW" altLang="en-US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7" name="Text Box 22"/>
          <p:cNvSpPr txBox="1">
            <a:spLocks noChangeArrowheads="1"/>
          </p:cNvSpPr>
          <p:nvPr/>
        </p:nvSpPr>
        <p:spPr bwMode="auto">
          <a:xfrm>
            <a:off x="838200" y="2514600"/>
            <a:ext cx="3733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We copy the value of the </a:t>
            </a:r>
            <a:r>
              <a:rPr kumimoji="1" lang="en-US" altLang="zh-TW" sz="2000" b="1" dirty="0">
                <a:latin typeface="Arial" charset="0"/>
                <a:ea typeface="新細明體" charset="-120"/>
              </a:rPr>
              <a:t>variable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pointed by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to the </a:t>
            </a:r>
            <a:r>
              <a:rPr kumimoji="1" lang="en-US" altLang="zh-TW" sz="2000" b="1" dirty="0">
                <a:latin typeface="Arial" charset="0"/>
                <a:ea typeface="新細明體" charset="-120"/>
              </a:rPr>
              <a:t>variable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pointed by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After the assignment,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and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still point to different locations in memory.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rial" charset="0"/>
                <a:ea typeface="新細明體" charset="-120"/>
              </a:rPr>
              <a:t>if we change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*p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*q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will not be changed as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and </a:t>
            </a:r>
            <a:r>
              <a:rPr kumimoji="1"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</a:t>
            </a:r>
            <a:r>
              <a:rPr kumimoji="1" lang="en-US" altLang="zh-TW" sz="2000" dirty="0">
                <a:latin typeface="Arial" charset="0"/>
                <a:ea typeface="新細明體" charset="-120"/>
              </a:rPr>
              <a:t> points to different location in memory.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9826" y="3886199"/>
            <a:ext cx="4066973" cy="20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Relationship between arrays and pointers</a:t>
            </a:r>
          </a:p>
        </p:txBody>
      </p:sp>
      <p:graphicFrame>
        <p:nvGraphicFramePr>
          <p:cNvPr id="9223" name="Object 3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3097005"/>
              </p:ext>
            </p:extLst>
          </p:nvPr>
        </p:nvGraphicFramePr>
        <p:xfrm>
          <a:off x="4114800" y="1752600"/>
          <a:ext cx="4862513" cy="240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4" imgW="5624496" imgH="2787590" progId="Visio.Drawing.11">
                  <p:embed/>
                </p:oleObj>
              </mc:Choice>
              <mc:Fallback>
                <p:oleObj name="Visio" r:id="rId4" imgW="5624496" imgH="2787590" progId="Visio.Drawing.11">
                  <p:embed/>
                  <p:pic>
                    <p:nvPicPr>
                      <p:cNvPr id="922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4862513" cy="2409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24"/>
          <p:cNvSpPr txBox="1">
            <a:spLocks noChangeArrowheads="1"/>
          </p:cNvSpPr>
          <p:nvPr/>
        </p:nvSpPr>
        <p:spPr bwMode="auto">
          <a:xfrm>
            <a:off x="1066800" y="1676400"/>
            <a:ext cx="27876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[2]={40,50};</a:t>
            </a:r>
          </a:p>
          <a:p>
            <a:pPr eaLnBrk="1" hangingPunct="1"/>
            <a:r>
              <a:rPr kumimoji="1" lang="en-US" altLang="zh-TW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[0]=400;</a:t>
            </a:r>
          </a:p>
          <a:p>
            <a:pPr eaLnBrk="1" hangingPunct="1"/>
            <a:r>
              <a:rPr kumimoji="1" lang="en-US" altLang="zh-TW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[1]=500;</a:t>
            </a:r>
          </a:p>
        </p:txBody>
      </p:sp>
      <p:sp>
        <p:nvSpPr>
          <p:cNvPr id="9220" name="Text Box 25"/>
          <p:cNvSpPr txBox="1">
            <a:spLocks noChangeArrowheads="1"/>
          </p:cNvSpPr>
          <p:nvPr/>
        </p:nvSpPr>
        <p:spPr bwMode="auto">
          <a:xfrm>
            <a:off x="1069616" y="3024347"/>
            <a:ext cx="2803973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[2]={40,50};</a:t>
            </a:r>
          </a:p>
          <a:p>
            <a:pPr eaLnBrk="1" hangingPunct="1"/>
            <a:r>
              <a:rPr kumimoji="1" lang="en-US" altLang="zh-TW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*</a:t>
            </a:r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=</a:t>
            </a:r>
            <a:r>
              <a:rPr kumimoji="1" lang="en-US" altLang="zh-TW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[0]=400; 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[1]=500;  </a:t>
            </a:r>
            <a:endParaRPr kumimoji="1" lang="en-US" altLang="zh-TW" u="sng" dirty="0">
              <a:solidFill>
                <a:srgbClr val="0066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990600" y="2643347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Equivalent to</a:t>
            </a:r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838200" y="4419600"/>
            <a:ext cx="77724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1900" u="sng" dirty="0">
                <a:latin typeface="+mn-lt"/>
                <a:ea typeface="新細明體" charset="-120"/>
              </a:rPr>
              <a:t>We can use array-like notation in pointers</a:t>
            </a:r>
          </a:p>
          <a:p>
            <a:pPr eaLnBrk="1" hangingPunct="1"/>
            <a:r>
              <a:rPr kumimoji="1" lang="en-US" altLang="zh-TW" b="1" dirty="0" err="1">
                <a:solidFill>
                  <a:srgbClr val="0070C0"/>
                </a:solidFill>
                <a:latin typeface="+mn-lt"/>
                <a:ea typeface="新細明體" charset="-120"/>
              </a:rPr>
              <a:t>num</a:t>
            </a:r>
            <a:r>
              <a:rPr kumimoji="1" lang="en-US" altLang="zh-TW" dirty="0">
                <a:solidFill>
                  <a:srgbClr val="0070C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dirty="0">
                <a:latin typeface="+mn-lt"/>
                <a:ea typeface="新細明體" charset="-120"/>
              </a:rPr>
              <a:t>is a </a:t>
            </a:r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constant </a:t>
            </a:r>
            <a:r>
              <a:rPr kumimoji="1" lang="en-US" altLang="zh-TW" dirty="0">
                <a:latin typeface="+mn-lt"/>
                <a:ea typeface="新細明體" charset="-120"/>
              </a:rPr>
              <a:t>pointer to the </a:t>
            </a:r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first</a:t>
            </a:r>
            <a:r>
              <a:rPr kumimoji="1" lang="en-US" altLang="zh-TW" dirty="0">
                <a:latin typeface="+mn-lt"/>
                <a:ea typeface="新細明體" charset="-120"/>
              </a:rPr>
              <a:t> byte of the array;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p</a:t>
            </a:r>
            <a:r>
              <a:rPr kumimoji="1" lang="en-US" altLang="zh-TW" dirty="0">
                <a:latin typeface="+mn-lt"/>
                <a:ea typeface="新細明體" charset="-120"/>
              </a:rPr>
              <a:t> is a pointer variable; and thus the value of </a:t>
            </a:r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p</a:t>
            </a:r>
            <a:r>
              <a:rPr kumimoji="1" lang="en-US" altLang="zh-TW" dirty="0">
                <a:latin typeface="+mn-lt"/>
                <a:ea typeface="新細明體" charset="-120"/>
              </a:rPr>
              <a:t> can be changed.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p</a:t>
            </a:r>
            <a:r>
              <a:rPr kumimoji="1" lang="en-US" altLang="zh-TW" dirty="0">
                <a:latin typeface="+mn-lt"/>
                <a:ea typeface="新細明體" charset="-120"/>
              </a:rPr>
              <a:t>=</a:t>
            </a:r>
            <a:r>
              <a:rPr kumimoji="1" lang="en-US" altLang="zh-TW" b="1" dirty="0" err="1">
                <a:solidFill>
                  <a:srgbClr val="0070C0"/>
                </a:solidFill>
                <a:latin typeface="+mn-lt"/>
                <a:ea typeface="新細明體" charset="-120"/>
              </a:rPr>
              <a:t>num</a:t>
            </a:r>
            <a:r>
              <a:rPr kumimoji="1" lang="en-US" altLang="zh-TW" dirty="0">
                <a:latin typeface="+mn-lt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US" altLang="zh-TW" dirty="0">
                <a:latin typeface="+mn-lt"/>
                <a:ea typeface="新細明體" charset="-120"/>
              </a:rPr>
              <a:t>However, the value of </a:t>
            </a:r>
            <a:r>
              <a:rPr kumimoji="1" lang="en-US" altLang="zh-TW" b="1" dirty="0" err="1">
                <a:solidFill>
                  <a:srgbClr val="0070C0"/>
                </a:solidFill>
                <a:latin typeface="+mn-lt"/>
                <a:ea typeface="新細明體" charset="-120"/>
              </a:rPr>
              <a:t>num</a:t>
            </a:r>
            <a:r>
              <a:rPr kumimoji="1" lang="en-US" altLang="zh-TW" dirty="0">
                <a:solidFill>
                  <a:srgbClr val="0070C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dirty="0">
                <a:latin typeface="+mn-lt"/>
                <a:ea typeface="新細明體" charset="-120"/>
              </a:rPr>
              <a:t>cannot be changed.</a:t>
            </a:r>
          </a:p>
          <a:p>
            <a:pPr eaLnBrk="1" hangingPunct="1"/>
            <a:r>
              <a:rPr kumimoji="1" lang="en-US" altLang="zh-TW" b="1" dirty="0" err="1">
                <a:solidFill>
                  <a:srgbClr val="0070C0"/>
                </a:solidFill>
                <a:latin typeface="+mn-lt"/>
                <a:ea typeface="新細明體" charset="-120"/>
              </a:rPr>
              <a:t>num</a:t>
            </a:r>
            <a:r>
              <a:rPr kumimoji="1" lang="en-US" altLang="zh-TW" dirty="0">
                <a:latin typeface="+mn-lt"/>
                <a:ea typeface="新細明體" charset="-120"/>
              </a:rPr>
              <a:t>=</a:t>
            </a:r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p</a:t>
            </a:r>
            <a:r>
              <a:rPr kumimoji="1" lang="en-US" altLang="zh-TW" dirty="0">
                <a:latin typeface="+mn-lt"/>
                <a:ea typeface="新細明體" charset="-120"/>
              </a:rPr>
              <a:t>; </a:t>
            </a:r>
            <a:r>
              <a:rPr kumimoji="1"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/*illegal*/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981200"/>
            <a:ext cx="19050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Relationship between arrays and pointers</a:t>
            </a:r>
          </a:p>
        </p:txBody>
      </p:sp>
      <p:graphicFrame>
        <p:nvGraphicFramePr>
          <p:cNvPr id="10247" name="Object 3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9209526"/>
              </p:ext>
            </p:extLst>
          </p:nvPr>
        </p:nvGraphicFramePr>
        <p:xfrm>
          <a:off x="4038600" y="1600200"/>
          <a:ext cx="4641183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4" imgW="5624496" imgH="2787590" progId="Visio.Drawing.11">
                  <p:embed/>
                </p:oleObj>
              </mc:Choice>
              <mc:Fallback>
                <p:oleObj name="Visio" r:id="rId4" imgW="5624496" imgH="2787590" progId="Visio.Drawing.11">
                  <p:embed/>
                  <p:pic>
                    <p:nvPicPr>
                      <p:cNvPr id="1024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4641183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24"/>
          <p:cNvSpPr txBox="1">
            <a:spLocks noChangeArrowheads="1"/>
          </p:cNvSpPr>
          <p:nvPr/>
        </p:nvSpPr>
        <p:spPr bwMode="auto">
          <a:xfrm>
            <a:off x="914400" y="1600200"/>
            <a:ext cx="27876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[2]={40,50};</a:t>
            </a:r>
          </a:p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*p;</a:t>
            </a:r>
          </a:p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p=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p[0]=400;</a:t>
            </a:r>
          </a:p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p[1]=500;</a:t>
            </a:r>
          </a:p>
        </p:txBody>
      </p:sp>
      <p:sp>
        <p:nvSpPr>
          <p:cNvPr id="10244" name="Text Box 28"/>
          <p:cNvSpPr txBox="1">
            <a:spLocks noChangeArrowheads="1"/>
          </p:cNvSpPr>
          <p:nvPr/>
        </p:nvSpPr>
        <p:spPr bwMode="auto">
          <a:xfrm>
            <a:off x="914400" y="3749714"/>
            <a:ext cx="48006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[2]={40,50};</a:t>
            </a:r>
          </a:p>
          <a:p>
            <a:pPr eaLnBrk="1" hangingPunct="1"/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 *p;</a:t>
            </a:r>
          </a:p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p=</a:t>
            </a:r>
            <a:r>
              <a:rPr kumimoji="1" lang="en-US" altLang="zh-TW" dirty="0" err="1">
                <a:latin typeface="Courier New" pitchFamily="49" charset="0"/>
                <a:ea typeface="新細明體" charset="-120"/>
              </a:rPr>
              <a:t>num</a:t>
            </a:r>
            <a:r>
              <a:rPr kumimoji="1" lang="en-US" altLang="zh-TW" dirty="0">
                <a:latin typeface="Courier New" pitchFamily="49" charset="0"/>
                <a:ea typeface="新細明體" charset="-120"/>
              </a:rPr>
              <a:t>;  	/* p points to 90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*p=400;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++p; 		/*p points to 94 */</a:t>
            </a: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*p=500;</a:t>
            </a:r>
          </a:p>
        </p:txBody>
      </p:sp>
      <p:sp>
        <p:nvSpPr>
          <p:cNvPr id="10245" name="Text Box 29"/>
          <p:cNvSpPr txBox="1">
            <a:spLocks noChangeArrowheads="1"/>
          </p:cNvSpPr>
          <p:nvPr/>
        </p:nvSpPr>
        <p:spPr bwMode="auto">
          <a:xfrm>
            <a:off x="914400" y="3200400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Equivalent to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2209800" y="5943600"/>
            <a:ext cx="6019800" cy="609600"/>
          </a:xfrm>
          <a:prstGeom prst="wedgeRoundRectCallout">
            <a:avLst>
              <a:gd name="adj1" fmla="val -59652"/>
              <a:gd name="adj2" fmla="val -205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ea typeface="新細明體" charset="-120"/>
              </a:rPr>
              <a:t>++p increments the content of p (an address) by </a:t>
            </a:r>
            <a:r>
              <a:rPr kumimoji="1" lang="en-US" altLang="zh-TW" dirty="0" err="1">
                <a:ea typeface="新細明體" charset="-120"/>
              </a:rPr>
              <a:t>sizeof</a:t>
            </a:r>
            <a:r>
              <a:rPr kumimoji="1" lang="en-US" altLang="zh-TW" dirty="0">
                <a:ea typeface="新細明體" charset="-120"/>
              </a:rPr>
              <a:t>(</a:t>
            </a:r>
            <a:r>
              <a:rPr kumimoji="1" lang="en-US" altLang="zh-TW" dirty="0" err="1">
                <a:ea typeface="新細明體" charset="-120"/>
              </a:rPr>
              <a:t>int</a:t>
            </a:r>
            <a:r>
              <a:rPr kumimoji="1" lang="en-US" altLang="zh-TW" dirty="0">
                <a:ea typeface="新細明體" charset="-120"/>
              </a:rPr>
              <a:t>)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11849</TotalTime>
  <Words>2422</Words>
  <PresentationFormat>On-screen Show (4:3)</PresentationFormat>
  <Paragraphs>420</Paragraphs>
  <Slides>31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Courier New</vt:lpstr>
      <vt:lpstr>Verdana</vt:lpstr>
      <vt:lpstr>Wingdings</vt:lpstr>
      <vt:lpstr>Wingdings 2</vt:lpstr>
      <vt:lpstr>Equity</vt:lpstr>
      <vt:lpstr>Visio</vt:lpstr>
      <vt:lpstr>PowerPoint Presentation</vt:lpstr>
      <vt:lpstr>Outline</vt:lpstr>
      <vt:lpstr>The NULL pointer</vt:lpstr>
      <vt:lpstr>Operations on pointers</vt:lpstr>
      <vt:lpstr>Copy the address</vt:lpstr>
      <vt:lpstr>Operations on pointers</vt:lpstr>
      <vt:lpstr>Copy the content</vt:lpstr>
      <vt:lpstr>Relationship between arrays and pointers</vt:lpstr>
      <vt:lpstr>Relationship between arrays and pointers</vt:lpstr>
      <vt:lpstr>Arrays and pointers</vt:lpstr>
      <vt:lpstr>Example 2: summing an array</vt:lpstr>
      <vt:lpstr>Passing arrays to functions</vt:lpstr>
      <vt:lpstr>Example 3: Parameter Passing</vt:lpstr>
      <vt:lpstr>Access elements in 2D array with pointers</vt:lpstr>
      <vt:lpstr>Access elements in 2D array with pointers</vt:lpstr>
      <vt:lpstr>Arrays, pointers and strings</vt:lpstr>
      <vt:lpstr>cin &gt;&gt; a string (I)</vt:lpstr>
      <vt:lpstr>cin &gt;&gt; a string (I)</vt:lpstr>
      <vt:lpstr>cin &gt;&gt; a string (II)</vt:lpstr>
      <vt:lpstr>Dynamic memory allocation</vt:lpstr>
      <vt:lpstr>Dynamic memory allocation</vt:lpstr>
      <vt:lpstr>Dynamic memory allocation</vt:lpstr>
      <vt:lpstr>Example 4: Dynamic memory allocation</vt:lpstr>
      <vt:lpstr>Example 4: Dynamic memory allocation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Guidelines on using pointers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cp:keywords/>
  <dc:description/>
  <dcterms:created xsi:type="dcterms:W3CDTF">2009-04-30T13:38:41Z</dcterms:created>
  <dcterms:modified xsi:type="dcterms:W3CDTF">2022-04-04T13:20:44Z</dcterms:modified>
  <cp:category/>
</cp:coreProperties>
</file>