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18"/>
  </p:notesMasterIdLst>
  <p:sldIdLst>
    <p:sldId id="283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11" r:id="rId15"/>
    <p:sldId id="303" r:id="rId16"/>
    <p:sldId id="31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9FF66"/>
    <a:srgbClr val="6699FF"/>
    <a:srgbClr val="006600"/>
    <a:srgbClr val="0000FF"/>
    <a:srgbClr val="003399"/>
    <a:srgbClr val="FF3300"/>
    <a:srgbClr val="FF99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85442" autoAdjust="0"/>
  </p:normalViewPr>
  <p:slideViewPr>
    <p:cSldViewPr>
      <p:cViewPr varScale="1">
        <p:scale>
          <a:sx n="108" d="100"/>
          <a:sy n="108" d="100"/>
        </p:scale>
        <p:origin x="22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7222C60-64E2-40CB-9633-4681D5EA9E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7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82400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79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17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0355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9235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92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0A72A-BF3E-4347-B54E-DF2785C2C6F2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5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609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F5B9D-0596-4221-AE6F-C66C9B016F7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01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325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809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57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734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25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6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22C60-64E2-40CB-9633-4681D5EA9E9A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839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5C2743-D08D-4184-B069-AF685F75E0B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C601E-6505-4D45-8656-5A38EBD2497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AFCE8-421B-4D24-950F-59FC806B6FF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53ED2-267D-454B-B9E3-59503D7C3DE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 dirty="0"/>
              <a:t>Click to edit Master text styles</a:t>
            </a:r>
          </a:p>
          <a:p>
            <a:pPr lvl="1" eaLnBrk="1" latinLnBrk="0" hangingPunct="1"/>
            <a:r>
              <a:rPr lang="en-US" altLang="zh-HK" dirty="0"/>
              <a:t>Second level</a:t>
            </a:r>
          </a:p>
          <a:p>
            <a:pPr lvl="2" eaLnBrk="1" latinLnBrk="0" hangingPunct="1"/>
            <a:r>
              <a:rPr lang="en-US" altLang="zh-HK" dirty="0"/>
              <a:t>Third level</a:t>
            </a:r>
          </a:p>
          <a:p>
            <a:pPr lvl="3" eaLnBrk="1" latinLnBrk="0" hangingPunct="1"/>
            <a:r>
              <a:rPr lang="en-US" altLang="zh-HK" dirty="0"/>
              <a:t>Fourth level</a:t>
            </a:r>
          </a:p>
          <a:p>
            <a:pPr lvl="4" eaLnBrk="1" latinLnBrk="0" hangingPunct="1"/>
            <a:r>
              <a:rPr lang="en-US" altLang="zh-HK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FF23F5B4-AE80-465C-A3ED-50E8D613BC7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EA6A3-6FB3-45C3-B5E4-65C2A039E8A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4F29A-11F9-4289-BAEA-3DBF06A7BD4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1D845-962E-4455-A2B5-DA53818F64D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D6685-4528-47AC-A86E-0E8CF3BF5C8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FE0DA-0414-4FA6-B45F-BDA2ABAF19A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71D8F204-56D6-4B7B-B280-C1165CC7AAF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787ADA-DBD0-44B6-BABA-8F720F2E124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200" i="1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</a:t>
            </a:r>
            <a:r>
              <a:rPr lang="en-US" altLang="zh-TW" sz="2200" i="1"/>
              <a:t>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61146" y="3286780"/>
            <a:ext cx="2456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LT12: Recursion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41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	We must always </a:t>
            </a:r>
            <a:r>
              <a:rPr lang="en-US" altLang="en-US" b="1" dirty="0"/>
              <a:t>make sure</a:t>
            </a:r>
            <a:r>
              <a:rPr lang="en-US" altLang="en-US" dirty="0"/>
              <a:t> that the recursion </a:t>
            </a:r>
            <a:r>
              <a:rPr lang="en-US" altLang="en-US" i="1" dirty="0">
                <a:solidFill>
                  <a:srgbClr val="C00000"/>
                </a:solidFill>
              </a:rPr>
              <a:t>bottoms out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A recursive function must contain </a:t>
            </a:r>
            <a:r>
              <a:rPr lang="en-US" altLang="en-US" dirty="0">
                <a:solidFill>
                  <a:srgbClr val="3700C0"/>
                </a:solidFill>
              </a:rPr>
              <a:t>at least one non-recursive branch</a:t>
            </a:r>
          </a:p>
          <a:p>
            <a:endParaRPr lang="en-US" altLang="en-US" dirty="0">
              <a:solidFill>
                <a:srgbClr val="3700C0"/>
              </a:solidFill>
            </a:endParaRPr>
          </a:p>
          <a:p>
            <a:r>
              <a:rPr lang="en-US" altLang="en-US" dirty="0"/>
              <a:t>The recursive calls must eventually lead to a non-recursive branch</a:t>
            </a:r>
          </a:p>
        </p:txBody>
      </p:sp>
    </p:spTree>
    <p:extLst>
      <p:ext uri="{BB962C8B-B14F-4D97-AF65-F5344CB8AC3E}">
        <p14:creationId xmlns:p14="http://schemas.microsoft.com/office/powerpoint/2010/main" val="9104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Recursion is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one way</a:t>
            </a:r>
            <a:r>
              <a:rPr lang="en-US" altLang="zh-TW" dirty="0">
                <a:ea typeface="PMingLiU" panose="02020500000000000000" pitchFamily="18" charset="-120"/>
              </a:rPr>
              <a:t> to </a:t>
            </a:r>
            <a:r>
              <a:rPr lang="en-US" altLang="zh-TW" b="1" dirty="0">
                <a:ea typeface="PMingLiU" panose="02020500000000000000" pitchFamily="18" charset="-120"/>
              </a:rPr>
              <a:t>decompose</a:t>
            </a:r>
            <a:r>
              <a:rPr lang="en-US" altLang="zh-TW" dirty="0">
                <a:ea typeface="PMingLiU" panose="02020500000000000000" pitchFamily="18" charset="-120"/>
              </a:rPr>
              <a:t> a task into 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smaller</a:t>
            </a:r>
            <a:r>
              <a:rPr lang="en-US" altLang="zh-TW" dirty="0">
                <a:ea typeface="PMingLiU" panose="02020500000000000000" pitchFamily="18" charset="-120"/>
              </a:rPr>
              <a:t> subtasks. At least </a:t>
            </a:r>
            <a:r>
              <a:rPr lang="en-US" altLang="zh-TW" dirty="0">
                <a:solidFill>
                  <a:srgbClr val="0070C0"/>
                </a:solidFill>
                <a:ea typeface="PMingLiU" panose="02020500000000000000" pitchFamily="18" charset="-120"/>
              </a:rPr>
              <a:t>one</a:t>
            </a:r>
            <a:r>
              <a:rPr lang="en-US" altLang="zh-TW" dirty="0">
                <a:ea typeface="PMingLiU" panose="02020500000000000000" pitchFamily="18" charset="-120"/>
              </a:rPr>
              <a:t> of the subtasks is a </a:t>
            </a:r>
            <a:r>
              <a:rPr lang="en-US" altLang="zh-TW" dirty="0">
                <a:solidFill>
                  <a:srgbClr val="7030A0"/>
                </a:solidFill>
                <a:ea typeface="PMingLiU" panose="02020500000000000000" pitchFamily="18" charset="-120"/>
              </a:rPr>
              <a:t>smaller</a:t>
            </a:r>
            <a:r>
              <a:rPr lang="en-US" altLang="zh-TW" dirty="0">
                <a:ea typeface="PMingLiU" panose="02020500000000000000" pitchFamily="18" charset="-120"/>
              </a:rPr>
              <a:t> example of the same task</a:t>
            </a:r>
          </a:p>
          <a:p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>
                <a:ea typeface="PMingLiU" panose="02020500000000000000" pitchFamily="18" charset="-120"/>
              </a:rPr>
              <a:t>The smallest example of the same task has a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non-recursive</a:t>
            </a:r>
            <a:r>
              <a:rPr lang="en-US" altLang="zh-TW" dirty="0">
                <a:ea typeface="PMingLiU" panose="02020500000000000000" pitchFamily="18" charset="-120"/>
              </a:rPr>
              <a:t> solution</a:t>
            </a:r>
          </a:p>
          <a:p>
            <a:endParaRPr lang="en-US" altLang="zh-TW" dirty="0">
              <a:ea typeface="PMingLiU" panose="02020500000000000000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000" u="sng" dirty="0">
                <a:ea typeface="PMingLiU" panose="02020500000000000000" pitchFamily="18" charset="-120"/>
              </a:rPr>
              <a:t>	Example: The factorial function</a:t>
            </a:r>
            <a:endParaRPr lang="en-US" altLang="zh-TW" sz="2000" dirty="0">
              <a:ea typeface="PMingLiU" panose="02020500000000000000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000" dirty="0">
                <a:latin typeface="Courier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n! = n * (n-1)! and 1!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6562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72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How to write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 </a:t>
            </a:r>
            <a:r>
              <a:rPr lang="en-US" altLang="en-US" sz="2400" dirty="0"/>
              <a:t>recursively?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exp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n</a:t>
            </a:r>
            <a:r>
              <a:rPr lang="en-US" altLang="en-US" sz="2400" i="1" baseline="30000" dirty="0"/>
              <a:t>p</a:t>
            </a:r>
            <a:endParaRPr lang="en-US" altLang="en-US" sz="2400" i="1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p){</a:t>
            </a:r>
          </a:p>
          <a:p>
            <a:pPr marL="463550" lvl="1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 == 0)</a:t>
            </a:r>
          </a:p>
          <a:p>
            <a:pPr marL="463550" lvl="1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463550" lvl="1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(n, p-1);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en-US" sz="3200" b="1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</a:t>
            </a:r>
            <a:r>
              <a:rPr lang="en-US" altLang="en-US" dirty="0"/>
              <a:t>xponential </a:t>
            </a:r>
            <a:r>
              <a:rPr lang="en-US" altLang="en-US" dirty="0" err="1"/>
              <a:t>func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1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71624"/>
            <a:ext cx="8458200" cy="4524375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400" dirty="0"/>
              <a:t>Write a recursive function that </a:t>
            </a:r>
            <a:r>
              <a:rPr lang="en-US" altLang="en-US" sz="2400" b="1" dirty="0"/>
              <a:t>counts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rgbClr val="FF0000"/>
                </a:solidFill>
              </a:rPr>
              <a:t>number of zero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7030A0"/>
                </a:solidFill>
              </a:rPr>
              <a:t>digits</a:t>
            </a:r>
            <a:r>
              <a:rPr lang="en-US" altLang="en-US" sz="2400" dirty="0"/>
              <a:t> in an integer, </a:t>
            </a:r>
            <a:r>
              <a:rPr lang="en-US" altLang="en-US" sz="2400" i="1" dirty="0"/>
              <a:t>n</a:t>
            </a:r>
          </a:p>
          <a:p>
            <a:r>
              <a:rPr lang="en-US" altLang="en-US" sz="2400" dirty="0"/>
              <a:t>E.g., if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10200,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zeros</a:t>
            </a:r>
            <a:r>
              <a:rPr lang="en-US" altLang="en-US" sz="2400" b="1" dirty="0">
                <a:latin typeface="Courier New" panose="02070309020205020404" pitchFamily="49" charset="0"/>
              </a:rPr>
              <a:t>(10200)</a:t>
            </a:r>
            <a:r>
              <a:rPr lang="en-US" altLang="en-US" sz="2400" dirty="0"/>
              <a:t> returns 3</a:t>
            </a:r>
          </a:p>
          <a:p>
            <a:r>
              <a:rPr lang="en-US" altLang="en-US" sz="2400" dirty="0"/>
              <a:t>How to </a:t>
            </a:r>
            <a:r>
              <a:rPr lang="en-US" altLang="en-US" sz="2400" b="1" dirty="0"/>
              <a:t>decompose</a:t>
            </a:r>
            <a:r>
              <a:rPr lang="en-US" altLang="en-US" sz="2400" dirty="0"/>
              <a:t>?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Base cases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If digit is ?, return ?</a:t>
            </a:r>
          </a:p>
          <a:p>
            <a:pPr lvl="1"/>
            <a:r>
              <a:rPr lang="en-US" altLang="en-US" dirty="0"/>
              <a:t>If digit is ?, return 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altLang="en-US" dirty="0"/>
              <a:t>number of zero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81425" y="4889500"/>
            <a:ext cx="5057775" cy="1511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3700C0"/>
                </a:solidFill>
                <a:latin typeface="Arial" panose="020B0604020202020204" pitchFamily="34" charset="0"/>
              </a:rPr>
              <a:t>zeros(10200)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3700C0"/>
                </a:solidFill>
                <a:latin typeface="Arial" panose="020B0604020202020204" pitchFamily="34" charset="0"/>
              </a:rPr>
              <a:t>zeros(1020)                                                 + zeros(0)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3700C0"/>
                </a:solidFill>
                <a:latin typeface="Arial" panose="020B0604020202020204" pitchFamily="34" charset="0"/>
              </a:rPr>
              <a:t>zeros(102)                                 + zeros(0) + zeros(0)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3700C0"/>
                </a:solidFill>
                <a:latin typeface="Arial" panose="020B0604020202020204" pitchFamily="34" charset="0"/>
              </a:rPr>
              <a:t>zeros(10)                 + zeros(2) + zeros(0) + zeros(0)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3700C0"/>
                </a:solidFill>
                <a:latin typeface="Arial" panose="020B0604020202020204" pitchFamily="34" charset="0"/>
              </a:rPr>
              <a:t>zeros(1) + zeros(0) + zeros(2) + zeros(0) + zeros(0)</a:t>
            </a:r>
          </a:p>
        </p:txBody>
      </p:sp>
    </p:spTree>
    <p:extLst>
      <p:ext uri="{BB962C8B-B14F-4D97-AF65-F5344CB8AC3E}">
        <p14:creationId xmlns:p14="http://schemas.microsoft.com/office/powerpoint/2010/main" val="10948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71625"/>
            <a:ext cx="8458200" cy="38100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Write a recursive function that </a:t>
            </a:r>
            <a:r>
              <a:rPr lang="en-US" altLang="en-US" sz="2400" b="1" dirty="0"/>
              <a:t>counts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rgbClr val="FF0000"/>
                </a:solidFill>
              </a:rPr>
              <a:t>number of zero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7030A0"/>
                </a:solidFill>
              </a:rPr>
              <a:t>digits</a:t>
            </a:r>
            <a:r>
              <a:rPr lang="en-US" altLang="en-US" sz="2400" dirty="0"/>
              <a:t> in an integer 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zeros(10200)</a:t>
            </a:r>
            <a:r>
              <a:rPr lang="en-US" altLang="en-US" sz="2400" dirty="0"/>
              <a:t> </a:t>
            </a:r>
            <a:r>
              <a:rPr lang="en-US" altLang="en-US" sz="2400"/>
              <a:t>returns 3</a:t>
            </a:r>
            <a:endParaRPr lang="en-US" altLang="en-US" sz="2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zeros(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numb){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(numb==0)          </a:t>
            </a:r>
            <a:r>
              <a:rPr lang="de-DE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digit (zero/non-zero): 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bottom out.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 &lt; 10 &amp;&amp; numb &gt; -10)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&gt; 1 digits: recursion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zeros(numb/10) + zeros(numb%10);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altLang="en-US" dirty="0"/>
              <a:t>number of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7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Example: printing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Printing a message for </a:t>
            </a:r>
            <a:r>
              <a:rPr lang="en-US" altLang="en-US" sz="2400" i="1" u="sng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times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</a:rPr>
              <a:t>E.g., 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nPrintln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message, </a:t>
            </a:r>
            <a:r>
              <a:rPr lang="en-US" sz="2000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80000"/>
              </a:lnSpc>
            </a:pPr>
            <a:endParaRPr lang="en-US" altLang="en-US" sz="22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We can break the problem into two sub-problems: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One is to print the message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one</a:t>
            </a:r>
            <a:r>
              <a:rPr lang="en-US" altLang="en-US" sz="2000" dirty="0">
                <a:latin typeface="Times New Roman" panose="02020603050405020304" pitchFamily="18" charset="0"/>
              </a:rPr>
              <a:t> time and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The other is to print the message for </a:t>
            </a:r>
            <a:r>
              <a:rPr lang="en-US" altLang="en-US" sz="2000" i="1" u="sng" dirty="0">
                <a:solidFill>
                  <a:srgbClr val="7030A0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en-US" sz="2000" dirty="0">
                <a:latin typeface="Times New Roman" panose="02020603050405020304" pitchFamily="18" charset="0"/>
              </a:rPr>
              <a:t> times.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The second problem is the same as the original problem with a smaller size. The base case for the problem is </a:t>
            </a:r>
            <a:r>
              <a:rPr lang="en-US" altLang="en-US" sz="2000" u="sng" dirty="0">
                <a:latin typeface="Times New Roman" panose="02020603050405020304" pitchFamily="18" charset="0"/>
              </a:rPr>
              <a:t>n==0</a:t>
            </a:r>
            <a:endParaRPr lang="en-US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4293275"/>
            <a:ext cx="57912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message,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(times &gt;=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message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(message, times 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base case is n ==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05" y="266700"/>
            <a:ext cx="8106396" cy="1104900"/>
          </a:xfrm>
        </p:spPr>
        <p:txBody>
          <a:bodyPr>
            <a:normAutofit/>
          </a:bodyPr>
          <a:lstStyle/>
          <a:p>
            <a:r>
              <a:rPr lang="en-US"/>
              <a:t>Example: </a:t>
            </a:r>
            <a:r>
              <a:rPr lang="en-US" dirty="0"/>
              <a:t>greatest </a:t>
            </a:r>
            <a:r>
              <a:rPr lang="en-US"/>
              <a:t>common divisor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804" y="1447800"/>
            <a:ext cx="8443322" cy="5105400"/>
          </a:xfrm>
        </p:spPr>
        <p:txBody>
          <a:bodyPr/>
          <a:lstStyle/>
          <a:p>
            <a:r>
              <a:rPr lang="en-US" b="1" i="1" dirty="0"/>
              <a:t>greatest common divisor</a:t>
            </a:r>
            <a:r>
              <a:rPr lang="en-US" dirty="0"/>
              <a:t> (</a:t>
            </a:r>
            <a:r>
              <a:rPr lang="en-US" dirty="0" err="1"/>
              <a:t>gcd</a:t>
            </a:r>
            <a:r>
              <a:rPr lang="en-US" dirty="0"/>
              <a:t>) of </a:t>
            </a:r>
            <a:r>
              <a:rPr lang="en-US" dirty="0">
                <a:solidFill>
                  <a:srgbClr val="C0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positive</a:t>
            </a:r>
            <a:r>
              <a:rPr lang="en-US" dirty="0"/>
              <a:t> integers is the largest integer that divides evenly into both of them </a:t>
            </a:r>
          </a:p>
          <a:p>
            <a:pPr lvl="1"/>
            <a:r>
              <a:rPr lang="en-US" sz="2600" dirty="0"/>
              <a:t>E.g., </a:t>
            </a:r>
            <a:r>
              <a:rPr lang="en-US" sz="2600" dirty="0" err="1"/>
              <a:t>gcd</a:t>
            </a:r>
            <a:r>
              <a:rPr lang="en-US" sz="2600" dirty="0"/>
              <a:t>(102, 68) = 34</a:t>
            </a:r>
          </a:p>
          <a:p>
            <a:pPr lvl="1"/>
            <a:endParaRPr lang="en-US" sz="2600" dirty="0"/>
          </a:p>
          <a:p>
            <a:r>
              <a:rPr lang="en-US" dirty="0"/>
              <a:t>Expression:</a:t>
            </a:r>
          </a:p>
          <a:p>
            <a:endParaRPr lang="en-US" dirty="0"/>
          </a:p>
          <a:p>
            <a:pPr marL="0" lvl="0" indent="0" algn="ctr">
              <a:buNone/>
            </a:pP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If </a:t>
            </a:r>
            <a:r>
              <a:rPr lang="en-US" altLang="en-US" i="1" dirty="0">
                <a:solidFill>
                  <a:srgbClr val="3700C0"/>
                </a:solidFill>
                <a:latin typeface="Arial" panose="020B0604020202020204" pitchFamily="34" charset="0"/>
              </a:rPr>
              <a:t>p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 &gt; </a:t>
            </a:r>
            <a:r>
              <a:rPr lang="en-US" altLang="en-US" i="1" dirty="0">
                <a:solidFill>
                  <a:srgbClr val="3700C0"/>
                </a:solidFill>
                <a:latin typeface="Arial" panose="020B0604020202020204" pitchFamily="34" charset="0"/>
              </a:rPr>
              <a:t>q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, the </a:t>
            </a:r>
            <a:r>
              <a:rPr lang="en-US" altLang="en-US" dirty="0" err="1">
                <a:solidFill>
                  <a:srgbClr val="370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 of </a:t>
            </a:r>
            <a:r>
              <a:rPr lang="en-US" altLang="en-US" i="1" dirty="0">
                <a:solidFill>
                  <a:srgbClr val="3700C0"/>
                </a:solidFill>
                <a:latin typeface="Arial" panose="020B0604020202020204" pitchFamily="34" charset="0"/>
              </a:rPr>
              <a:t>p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 and </a:t>
            </a:r>
            <a:r>
              <a:rPr lang="en-US" altLang="en-US" i="1" dirty="0">
                <a:solidFill>
                  <a:srgbClr val="3700C0"/>
                </a:solidFill>
                <a:latin typeface="Arial" panose="020B0604020202020204" pitchFamily="34" charset="0"/>
              </a:rPr>
              <a:t>q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 is the same as the </a:t>
            </a:r>
            <a:r>
              <a:rPr lang="en-US" altLang="en-US" dirty="0" err="1">
                <a:solidFill>
                  <a:srgbClr val="3700C0"/>
                </a:solidFill>
                <a:latin typeface="Arial" panose="020B0604020202020204" pitchFamily="34" charset="0"/>
              </a:rPr>
              <a:t>gcd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 of </a:t>
            </a:r>
            <a:r>
              <a:rPr lang="en-US" altLang="en-US" i="1" dirty="0">
                <a:solidFill>
                  <a:srgbClr val="3700C0"/>
                </a:solidFill>
                <a:latin typeface="Arial" panose="020B0604020202020204" pitchFamily="34" charset="0"/>
              </a:rPr>
              <a:t>q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 and </a:t>
            </a:r>
            <a:r>
              <a:rPr lang="en-US" altLang="en-US" i="1" dirty="0">
                <a:solidFill>
                  <a:srgbClr val="3700C0"/>
                </a:solidFill>
                <a:latin typeface="Arial" panose="020B0604020202020204" pitchFamily="34" charset="0"/>
              </a:rPr>
              <a:t>p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 % </a:t>
            </a:r>
            <a:r>
              <a:rPr lang="en-US" altLang="en-US" i="1" dirty="0">
                <a:solidFill>
                  <a:srgbClr val="3700C0"/>
                </a:solidFill>
                <a:latin typeface="Arial" panose="020B0604020202020204" pitchFamily="34" charset="0"/>
              </a:rPr>
              <a:t>q</a:t>
            </a:r>
            <a:r>
              <a:rPr lang="en-US" altLang="en-US" dirty="0">
                <a:solidFill>
                  <a:srgbClr val="3700C0"/>
                </a:solidFill>
                <a:latin typeface="Arial" panose="020B0604020202020204" pitchFamily="34" charset="0"/>
              </a:rPr>
              <a:t>. </a:t>
            </a:r>
          </a:p>
          <a:p>
            <a:pPr marL="0" lvl="0" indent="0" algn="ctr"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3700C0"/>
                </a:solidFill>
              </a:rPr>
              <a:t>recursive </a:t>
            </a:r>
            <a:r>
              <a:rPr lang="en-US" altLang="en-US" dirty="0"/>
              <a:t>function is a function that calls </a:t>
            </a:r>
            <a:r>
              <a:rPr lang="en-US" altLang="en-US" dirty="0">
                <a:solidFill>
                  <a:srgbClr val="C00000"/>
                </a:solidFill>
              </a:rPr>
              <a:t>itself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Recursive functions can be useful in solving problems that can be broken down into </a:t>
            </a:r>
            <a:r>
              <a:rPr lang="en-US" altLang="en-US" b="1" i="1" dirty="0"/>
              <a:t>smaller or simpler sub-problems </a:t>
            </a:r>
            <a:r>
              <a:rPr lang="en-US" altLang="en-US" dirty="0"/>
              <a:t>of the </a:t>
            </a:r>
            <a:r>
              <a:rPr lang="en-US" altLang="en-US" b="1" dirty="0"/>
              <a:t>same type</a:t>
            </a:r>
            <a:r>
              <a:rPr lang="en-US" altLang="en-US" dirty="0"/>
              <a:t> 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3700C0"/>
                </a:solidFill>
              </a:rPr>
              <a:t>base case </a:t>
            </a:r>
            <a:r>
              <a:rPr lang="en-US" altLang="en-US" dirty="0"/>
              <a:t>should eventually be reached, at which time the breaking down (recursion) will stop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of Recursive 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86868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The factorial function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4000" dirty="0"/>
              <a:t>		</a:t>
            </a:r>
            <a:r>
              <a:rPr lang="en-US" altLang="en-US" sz="3200" b="1" dirty="0">
                <a:solidFill>
                  <a:srgbClr val="3700C0"/>
                </a:solidFill>
                <a:latin typeface="Courier New" panose="02070309020205020404" pitchFamily="49" charset="0"/>
              </a:rPr>
              <a:t>6! = 6 * 5 * 4 * 3 * 2 * 1</a:t>
            </a:r>
            <a:endParaRPr lang="en-US" altLang="en-US" sz="3200" dirty="0">
              <a:solidFill>
                <a:srgbClr val="3700C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4000" dirty="0">
              <a:solidFill>
                <a:srgbClr val="FAFD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/>
              <a:t>We could write:</a:t>
            </a:r>
            <a:endParaRPr lang="en-US" altLang="en-US" sz="3200" dirty="0">
              <a:solidFill>
                <a:srgbClr val="FAFD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4000" dirty="0">
                <a:solidFill>
                  <a:srgbClr val="FAFD00"/>
                </a:solidFill>
              </a:rPr>
              <a:t>	</a:t>
            </a:r>
            <a:r>
              <a:rPr lang="en-US" altLang="en-US" sz="4000" dirty="0">
                <a:solidFill>
                  <a:srgbClr val="3700C0"/>
                </a:solidFill>
              </a:rPr>
              <a:t>	</a:t>
            </a:r>
            <a:r>
              <a:rPr lang="en-US" altLang="en-US" sz="3200" b="1" dirty="0">
                <a:solidFill>
                  <a:srgbClr val="3700C0"/>
                </a:solidFill>
                <a:latin typeface="Courier New" panose="02070309020205020404" pitchFamily="49" charset="0"/>
              </a:rPr>
              <a:t>6! = 6 * 5!</a:t>
            </a:r>
          </a:p>
        </p:txBody>
      </p:sp>
    </p:spTree>
    <p:extLst>
      <p:ext uri="{BB962C8B-B14F-4D97-AF65-F5344CB8AC3E}">
        <p14:creationId xmlns:p14="http://schemas.microsoft.com/office/powerpoint/2010/main" val="333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of Recursive Nature</a:t>
            </a:r>
            <a:endParaRPr lang="en-US" altLang="en-US" dirty="0"/>
          </a:p>
        </p:txBody>
      </p:sp>
      <p:sp>
        <p:nvSpPr>
          <p:cNvPr id="5068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In general, we can </a:t>
            </a:r>
            <a:r>
              <a:rPr lang="en-US" altLang="en-US" b="1" dirty="0"/>
              <a:t>express</a:t>
            </a:r>
            <a:r>
              <a:rPr lang="en-US" altLang="en-US" dirty="0"/>
              <a:t> the factorial function on the last slide as follows:</a:t>
            </a:r>
            <a:endParaRPr lang="en-US" altLang="en-US" dirty="0">
              <a:solidFill>
                <a:srgbClr val="FAFD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3700C0"/>
                </a:solidFill>
              </a:rPr>
              <a:t>		</a:t>
            </a:r>
            <a:r>
              <a:rPr lang="en-US" altLang="en-US" sz="2000" b="1" dirty="0">
                <a:solidFill>
                  <a:srgbClr val="3700C0"/>
                </a:solidFill>
                <a:latin typeface="Courier New" panose="02070309020205020404" pitchFamily="49" charset="0"/>
              </a:rPr>
              <a:t>n! = n * (n-1)!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  Is this </a:t>
            </a:r>
            <a:r>
              <a:rPr lang="en-US" altLang="en-US" dirty="0">
                <a:solidFill>
                  <a:srgbClr val="C00000"/>
                </a:solidFill>
              </a:rPr>
              <a:t>enough</a:t>
            </a:r>
            <a:r>
              <a:rPr lang="en-US" altLang="en-US" dirty="0"/>
              <a:t>?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  The factorial function is only defined for </a:t>
            </a:r>
            <a:r>
              <a:rPr lang="en-US" altLang="en-US" i="1" dirty="0">
                <a:solidFill>
                  <a:srgbClr val="7030A0"/>
                </a:solidFill>
              </a:rPr>
              <a:t>positive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integers. So we should be a bit more precise: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FAFD00"/>
                </a:solidFill>
              </a:rPr>
              <a:t>		</a:t>
            </a:r>
            <a:r>
              <a:rPr lang="en-US" altLang="en-US" sz="2000" b="1" dirty="0">
                <a:solidFill>
                  <a:srgbClr val="3700C0"/>
                </a:solidFill>
                <a:latin typeface="Courier New" panose="02070309020205020404" pitchFamily="49" charset="0"/>
              </a:rPr>
              <a:t>n! = 1		(if n is equal to 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700C0"/>
                </a:solidFill>
                <a:latin typeface="Courier New" panose="02070309020205020404" pitchFamily="49" charset="0"/>
              </a:rPr>
              <a:t>		n! = n * (n-1)! 	(if n is larger than 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FAFD00"/>
                </a:solidFill>
                <a:latin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317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Problem of Recursive Nature</a:t>
            </a:r>
            <a:endParaRPr lang="en-US" alt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	The C++ equivalent of this definition: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 marL="4635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numb){</a:t>
            </a:r>
          </a:p>
          <a:p>
            <a:pPr marL="4635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(numb&lt;=1)</a:t>
            </a:r>
          </a:p>
          <a:p>
            <a:pPr marL="4635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4635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635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(numb-1);</a:t>
            </a:r>
          </a:p>
          <a:p>
            <a:pPr marL="4635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013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600200"/>
            <a:ext cx="8229600" cy="472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Assume the number typed is 3, that is, n=3.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 err="1">
                <a:latin typeface="Courier" pitchFamily="49" charset="0"/>
              </a:rPr>
              <a:t>fac</a:t>
            </a:r>
            <a:r>
              <a:rPr lang="en-US" altLang="en-US" sz="2000" b="1" dirty="0">
                <a:latin typeface="Courier" pitchFamily="49" charset="0"/>
              </a:rPr>
              <a:t>(3) :</a:t>
            </a: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4197350" y="4572000"/>
            <a:ext cx="469872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(numb&lt;=1)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*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(numb-1);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4114800" y="4572000"/>
            <a:ext cx="4781272" cy="2057400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295275" y="2144713"/>
            <a:ext cx="52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08935" name="Text Box 7"/>
          <p:cNvSpPr txBox="1">
            <a:spLocks noChangeArrowheads="1"/>
          </p:cNvSpPr>
          <p:nvPr/>
        </p:nvSpPr>
        <p:spPr bwMode="auto">
          <a:xfrm>
            <a:off x="-222250" y="2362200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>
                <a:latin typeface="Courier" pitchFamily="49" charset="0"/>
              </a:rPr>
              <a:t>3 &lt;= 1 ? 		  </a:t>
            </a:r>
            <a:r>
              <a:rPr lang="en-US" altLang="en-US" sz="2000" dirty="0">
                <a:solidFill>
                  <a:srgbClr val="3700C0"/>
                </a:solidFill>
                <a:latin typeface="Arial" panose="020B0604020202020204" pitchFamily="34" charset="0"/>
              </a:rPr>
              <a:t>No</a:t>
            </a:r>
            <a:r>
              <a:rPr lang="en-US" altLang="en-US" sz="2000" dirty="0">
                <a:solidFill>
                  <a:srgbClr val="FAFD00"/>
                </a:solidFill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" pitchFamily="49" charset="0"/>
              </a:rPr>
              <a:t>fac</a:t>
            </a:r>
            <a:r>
              <a:rPr lang="en-US" altLang="en-US" sz="2000" dirty="0">
                <a:latin typeface="Courier" pitchFamily="49" charset="0"/>
              </a:rPr>
              <a:t>(3) = 3 * </a:t>
            </a:r>
            <a:r>
              <a:rPr lang="en-US" altLang="en-US" sz="2000" dirty="0" err="1">
                <a:latin typeface="Courier" pitchFamily="49" charset="0"/>
              </a:rPr>
              <a:t>fac</a:t>
            </a:r>
            <a:r>
              <a:rPr lang="en-US" altLang="en-US" sz="2000" dirty="0">
                <a:latin typeface="Courier" pitchFamily="49" charset="0"/>
              </a:rPr>
              <a:t>(2)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82550" y="2971800"/>
            <a:ext cx="4298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" pitchFamily="49" charset="0"/>
              </a:rPr>
              <a:t>fac</a:t>
            </a:r>
            <a:r>
              <a:rPr lang="en-US" altLang="en-US" sz="2000" dirty="0">
                <a:latin typeface="Courier" pitchFamily="49" charset="0"/>
              </a:rPr>
              <a:t>(2) :</a:t>
            </a:r>
          </a:p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>
                <a:latin typeface="Courier" pitchFamily="49" charset="0"/>
              </a:rPr>
              <a:t>2 &lt;= 1 ? 		</a:t>
            </a:r>
            <a:r>
              <a:rPr lang="en-US" altLang="en-US" sz="2000" dirty="0">
                <a:solidFill>
                  <a:srgbClr val="3700C0"/>
                </a:solidFill>
                <a:latin typeface="Arial" panose="020B0604020202020204" pitchFamily="34" charset="0"/>
              </a:rPr>
              <a:t>No</a:t>
            </a:r>
            <a:r>
              <a:rPr lang="en-US" altLang="en-US" sz="2000" dirty="0">
                <a:solidFill>
                  <a:srgbClr val="FAFD00"/>
                </a:solidFill>
                <a:latin typeface="Arial" panose="020B0604020202020204" pitchFamily="34" charset="0"/>
              </a:rPr>
              <a:t>.</a:t>
            </a:r>
          </a:p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" pitchFamily="49" charset="0"/>
              </a:rPr>
              <a:t>fac</a:t>
            </a:r>
            <a:r>
              <a:rPr lang="en-US" altLang="en-US" sz="2000" dirty="0">
                <a:latin typeface="Courier" pitchFamily="49" charset="0"/>
              </a:rPr>
              <a:t>(2) = 2 * </a:t>
            </a:r>
            <a:r>
              <a:rPr lang="en-US" altLang="en-US" sz="2000" dirty="0" err="1">
                <a:latin typeface="Courier" pitchFamily="49" charset="0"/>
              </a:rPr>
              <a:t>fac</a:t>
            </a:r>
            <a:r>
              <a:rPr lang="en-US" altLang="en-US" sz="2000" dirty="0">
                <a:latin typeface="Courier" pitchFamily="49" charset="0"/>
              </a:rPr>
              <a:t>(1)</a:t>
            </a: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692150" y="3962400"/>
            <a:ext cx="4038600" cy="9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3700C0"/>
                </a:solidFill>
                <a:latin typeface="Courier" pitchFamily="49" charset="0"/>
              </a:rPr>
              <a:t>fac</a:t>
            </a:r>
            <a:r>
              <a:rPr lang="en-US" altLang="en-US" sz="2000" dirty="0">
                <a:solidFill>
                  <a:srgbClr val="3700C0"/>
                </a:solidFill>
                <a:latin typeface="Courier" pitchFamily="49" charset="0"/>
              </a:rPr>
              <a:t>(1) :</a:t>
            </a:r>
          </a:p>
          <a:p>
            <a:pPr lvl="3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3700C0"/>
                </a:solidFill>
                <a:latin typeface="Courier" pitchFamily="49" charset="0"/>
              </a:rPr>
              <a:t>1 &lt;= 1 ?   </a:t>
            </a:r>
            <a:r>
              <a:rPr lang="en-US" altLang="en-US" sz="2000" dirty="0">
                <a:solidFill>
                  <a:srgbClr val="3700C0"/>
                </a:solidFill>
                <a:latin typeface="Arial" panose="020B0604020202020204" pitchFamily="34" charset="0"/>
              </a:rPr>
              <a:t>Yes.</a:t>
            </a:r>
          </a:p>
          <a:p>
            <a:pPr lvl="3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3700C0"/>
                </a:solidFill>
                <a:latin typeface="Courier" pitchFamily="49" charset="0"/>
              </a:rPr>
              <a:t>return 1</a:t>
            </a:r>
          </a:p>
        </p:txBody>
      </p: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158750" y="4881563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fac</a:t>
            </a:r>
            <a:r>
              <a:rPr lang="en-US" altLang="en-US" sz="2000">
                <a:latin typeface="Courier" pitchFamily="49" charset="0"/>
              </a:rPr>
              <a:t>(2) </a:t>
            </a:r>
            <a:r>
              <a:rPr lang="en-US" altLang="en-US" sz="2000">
                <a:latin typeface="Courier New" panose="02070309020205020404" pitchFamily="49" charset="0"/>
              </a:rPr>
              <a:t>= 2 * 1 = 2</a:t>
            </a:r>
          </a:p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fac</a:t>
            </a:r>
            <a:r>
              <a:rPr lang="en-US" altLang="en-US" sz="2000">
                <a:latin typeface="Courier" pitchFamily="49" charset="0"/>
              </a:rPr>
              <a:t>(2) 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-146050" y="561340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fac</a:t>
            </a:r>
            <a:r>
              <a:rPr lang="en-US" altLang="en-US" sz="2000">
                <a:latin typeface="Courier" pitchFamily="49" charset="0"/>
              </a:rPr>
              <a:t>(3)</a:t>
            </a:r>
            <a:r>
              <a:rPr lang="en-US" altLang="en-US" sz="2000">
                <a:latin typeface="Courier New" panose="02070309020205020404" pitchFamily="49" charset="0"/>
              </a:rPr>
              <a:t> = 3 * 2 = 6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fac</a:t>
            </a:r>
            <a:r>
              <a:rPr lang="en-US" altLang="en-US" sz="2000">
                <a:latin typeface="Courier" pitchFamily="49" charset="0"/>
              </a:rPr>
              <a:t>(3) </a:t>
            </a:r>
          </a:p>
        </p:txBody>
      </p:sp>
      <p:sp>
        <p:nvSpPr>
          <p:cNvPr id="508940" name="Text Box 12"/>
          <p:cNvSpPr txBox="1">
            <a:spLocks noChangeArrowheads="1"/>
          </p:cNvSpPr>
          <p:nvPr/>
        </p:nvSpPr>
        <p:spPr bwMode="auto">
          <a:xfrm>
            <a:off x="311150" y="6248400"/>
            <a:ext cx="368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fac(3)  has the value 6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508941" name="Line 13"/>
          <p:cNvSpPr>
            <a:spLocks noChangeShapeType="1"/>
          </p:cNvSpPr>
          <p:nvPr/>
        </p:nvSpPr>
        <p:spPr bwMode="auto">
          <a:xfrm>
            <a:off x="1377950" y="3810000"/>
            <a:ext cx="0" cy="99060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rgbClr val="3700C0"/>
              </a:solidFill>
            </a:endParaRPr>
          </a:p>
        </p:txBody>
      </p:sp>
      <p:sp>
        <p:nvSpPr>
          <p:cNvPr id="508942" name="Line 14"/>
          <p:cNvSpPr>
            <a:spLocks noChangeShapeType="1"/>
          </p:cNvSpPr>
          <p:nvPr/>
        </p:nvSpPr>
        <p:spPr bwMode="auto">
          <a:xfrm>
            <a:off x="539750" y="2895600"/>
            <a:ext cx="0" cy="266700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rgbClr val="3700C0"/>
              </a:solidFill>
            </a:endParaRPr>
          </a:p>
        </p:txBody>
      </p:sp>
      <p:sp>
        <p:nvSpPr>
          <p:cNvPr id="508943" name="Rectangle 15"/>
          <p:cNvSpPr>
            <a:spLocks noChangeArrowheads="1"/>
          </p:cNvSpPr>
          <p:nvPr/>
        </p:nvSpPr>
        <p:spPr bwMode="auto">
          <a:xfrm>
            <a:off x="4572000" y="4953000"/>
            <a:ext cx="1828800" cy="304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Recursive Nature</a:t>
            </a:r>
          </a:p>
        </p:txBody>
      </p:sp>
    </p:spTree>
    <p:extLst>
      <p:ext uri="{BB962C8B-B14F-4D97-AF65-F5344CB8AC3E}">
        <p14:creationId xmlns:p14="http://schemas.microsoft.com/office/powerpoint/2010/main" val="14531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5" grpId="0" autoUpdateAnimBg="0"/>
      <p:bldP spid="508936" grpId="0" autoUpdateAnimBg="0"/>
      <p:bldP spid="508937" grpId="0" autoUpdateAnimBg="0"/>
      <p:bldP spid="508938" grpId="0" autoUpdateAnimBg="0"/>
      <p:bldP spid="508939" grpId="0" autoUpdateAnimBg="0"/>
      <p:bldP spid="508940" grpId="0" autoUpdateAnimBg="0"/>
      <p:bldP spid="508941" grpId="0" animBg="1"/>
      <p:bldP spid="5089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of Recursive Nature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For certain problems (such as the factorial function), a recursive solution often leads to </a:t>
            </a:r>
            <a:r>
              <a:rPr lang="en-US" altLang="en-US" sz="2400" dirty="0">
                <a:solidFill>
                  <a:srgbClr val="C00000"/>
                </a:solidFill>
              </a:rPr>
              <a:t>short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7030A0"/>
                </a:solidFill>
              </a:rPr>
              <a:t>elegant</a:t>
            </a:r>
            <a:r>
              <a:rPr lang="en-US" altLang="en-US" sz="2400" dirty="0"/>
              <a:t> code. Compare the recursive solution with the iterative solution: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228600" y="3124200"/>
            <a:ext cx="4800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A2C1FE"/>
                </a:solidFill>
                <a:latin typeface="+mn-lt"/>
              </a:rPr>
              <a:t>      </a:t>
            </a:r>
            <a:r>
              <a:rPr lang="en-US" altLang="en-US" b="1" dirty="0">
                <a:solidFill>
                  <a:srgbClr val="3700C0"/>
                </a:solidFill>
                <a:latin typeface="+mn-lt"/>
              </a:rPr>
              <a:t>Recursive solution </a:t>
            </a:r>
          </a:p>
          <a:p>
            <a:pPr>
              <a:buClrTx/>
              <a:buSzTx/>
              <a:buFontTx/>
              <a:buNone/>
            </a:pPr>
            <a:endParaRPr lang="en-US" altLang="en-US" sz="2000" dirty="0">
              <a:solidFill>
                <a:srgbClr val="A2C1FE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(numb&lt;=1)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(numb-1);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09957" name="Line 5"/>
          <p:cNvSpPr>
            <a:spLocks noChangeShapeType="1"/>
          </p:cNvSpPr>
          <p:nvPr/>
        </p:nvSpPr>
        <p:spPr bwMode="auto">
          <a:xfrm>
            <a:off x="4648200" y="2895600"/>
            <a:ext cx="0" cy="350520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57799" y="3200400"/>
            <a:ext cx="3537327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3700C0"/>
                </a:solidFill>
                <a:latin typeface="+mn-lt"/>
              </a:rPr>
              <a:t> </a:t>
            </a:r>
            <a:r>
              <a:rPr lang="en-US" altLang="en-US" sz="2400" b="1" kern="0" dirty="0">
                <a:solidFill>
                  <a:srgbClr val="3700C0"/>
                </a:solidFill>
                <a:latin typeface="+mn-lt"/>
              </a:rPr>
              <a:t>Iterative solution</a:t>
            </a:r>
            <a:endParaRPr lang="en-US" altLang="en-US" sz="2400" b="1" dirty="0">
              <a:solidFill>
                <a:srgbClr val="A2C1FE"/>
              </a:solidFill>
              <a:latin typeface="+mn-lt"/>
            </a:endParaRPr>
          </a:p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product=1;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(numb&gt;1){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numb;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numb--;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201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If we use iteration, we must be careful, not to create an infinite loop by accident: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sz="2400" b="1" dirty="0">
                <a:solidFill>
                  <a:srgbClr val="A2C1FE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incr</a:t>
            </a:r>
            <a:r>
              <a:rPr lang="en-US" altLang="en-US" sz="2400" b="1" dirty="0">
                <a:latin typeface="Courier New" panose="02070309020205020404" pitchFamily="49" charset="0"/>
              </a:rPr>
              <a:t>=1;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incr</a:t>
            </a:r>
            <a:r>
              <a:rPr lang="en-US" altLang="en-US" sz="2400" b="1" dirty="0">
                <a:latin typeface="Courier New" panose="02070309020205020404" pitchFamily="49" charset="0"/>
              </a:rPr>
              <a:t>!=10;incr+=2)</a:t>
            </a:r>
            <a:endParaRPr lang="en-US" altLang="en-US" sz="2400" b="1" dirty="0">
              <a:solidFill>
                <a:srgbClr val="99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result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A2C1FE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 dirty="0">
                <a:latin typeface="Courier New" panose="02070309020205020404" pitchFamily="49" charset="0"/>
              </a:rPr>
              <a:t>(result &gt;0){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  result++;</a:t>
            </a:r>
            <a:endParaRPr lang="en-US" altLang="en-US" sz="2400" b="1" dirty="0">
              <a:solidFill>
                <a:srgbClr val="99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5715000" y="5334000"/>
            <a:ext cx="1524000" cy="658812"/>
          </a:xfrm>
          <a:prstGeom prst="wedgeRoundRectCallout">
            <a:avLst>
              <a:gd name="adj1" fmla="val -192344"/>
              <a:gd name="adj2" fmla="val -10855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Oops!</a:t>
            </a:r>
          </a:p>
        </p:txBody>
      </p:sp>
      <p:sp>
        <p:nvSpPr>
          <p:cNvPr id="512005" name="AutoShape 5"/>
          <p:cNvSpPr>
            <a:spLocks noChangeArrowheads="1"/>
          </p:cNvSpPr>
          <p:nvPr/>
        </p:nvSpPr>
        <p:spPr bwMode="auto">
          <a:xfrm>
            <a:off x="6553200" y="3532187"/>
            <a:ext cx="1676400" cy="658813"/>
          </a:xfrm>
          <a:prstGeom prst="wedgeRoundRectCallout">
            <a:avLst>
              <a:gd name="adj1" fmla="val -52843"/>
              <a:gd name="adj2" fmla="val -12855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11175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Similarly, if we use recursion, we must be careful not to create an infinite chain of function calls: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sz="20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fac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numb){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numb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fac</a:t>
            </a:r>
            <a:r>
              <a:rPr lang="en-US" altLang="en-US" sz="2000" b="1" dirty="0">
                <a:latin typeface="Courier New" panose="02070309020205020404" pitchFamily="49" charset="0"/>
              </a:rPr>
              <a:t>(numb-1);</a:t>
            </a:r>
            <a:endParaRPr lang="en-US" altLang="en-US" sz="2000" b="1" dirty="0">
              <a:solidFill>
                <a:srgbClr val="66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}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Or: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 		</a:t>
            </a:r>
            <a:r>
              <a:rPr lang="en-US" altLang="en-US" sz="20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fac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numb){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b="1" dirty="0">
                <a:latin typeface="Courier New" panose="02070309020205020404" pitchFamily="49" charset="0"/>
              </a:rPr>
              <a:t> (numb&lt;=1)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numb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fac</a:t>
            </a:r>
            <a:r>
              <a:rPr lang="en-US" altLang="en-US" sz="2000" b="1" dirty="0">
                <a:latin typeface="Courier New" panose="02070309020205020404" pitchFamily="49" charset="0"/>
              </a:rPr>
              <a:t>(numb+1);</a:t>
            </a:r>
            <a:endParaRPr lang="en-US" altLang="en-US" sz="2000" b="1" dirty="0">
              <a:solidFill>
                <a:srgbClr val="66FF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}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513031" name="AutoShape 7"/>
          <p:cNvSpPr>
            <a:spLocks noChangeArrowheads="1"/>
          </p:cNvSpPr>
          <p:nvPr/>
        </p:nvSpPr>
        <p:spPr bwMode="auto">
          <a:xfrm>
            <a:off x="6400800" y="2209800"/>
            <a:ext cx="2667000" cy="1545955"/>
          </a:xfrm>
          <a:prstGeom prst="wedgeRoundRectCallout">
            <a:avLst>
              <a:gd name="adj1" fmla="val -71045"/>
              <a:gd name="adj2" fmla="val 591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Oops!</a:t>
            </a:r>
          </a:p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No termination condition</a:t>
            </a:r>
          </a:p>
        </p:txBody>
      </p:sp>
      <p:sp>
        <p:nvSpPr>
          <p:cNvPr id="513032" name="AutoShape 8"/>
          <p:cNvSpPr>
            <a:spLocks noChangeArrowheads="1"/>
          </p:cNvSpPr>
          <p:nvPr/>
        </p:nvSpPr>
        <p:spPr bwMode="auto">
          <a:xfrm>
            <a:off x="6705600" y="4038600"/>
            <a:ext cx="1676400" cy="658812"/>
          </a:xfrm>
          <a:prstGeom prst="wedgeRoundRectCallout">
            <a:avLst>
              <a:gd name="adj1" fmla="val -115773"/>
              <a:gd name="adj2" fmla="val 11860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Oops!</a:t>
            </a:r>
          </a:p>
        </p:txBody>
      </p:sp>
      <p:cxnSp>
        <p:nvCxnSpPr>
          <p:cNvPr id="3" name="Elbow Connector 2"/>
          <p:cNvCxnSpPr/>
          <p:nvPr/>
        </p:nvCxnSpPr>
        <p:spPr bwMode="auto">
          <a:xfrm rot="10800000">
            <a:off x="3962400" y="4495799"/>
            <a:ext cx="1371600" cy="838200"/>
          </a:xfrm>
          <a:prstGeom prst="bentConnector3">
            <a:avLst>
              <a:gd name="adj1" fmla="val 79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50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13177</TotalTime>
  <Words>1229</Words>
  <PresentationFormat>On-screen Show (4:3)</PresentationFormat>
  <Paragraphs>196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Courier</vt:lpstr>
      <vt:lpstr>Courier New</vt:lpstr>
      <vt:lpstr>Monotype Sorts</vt:lpstr>
      <vt:lpstr>Times New Roman</vt:lpstr>
      <vt:lpstr>Verdana</vt:lpstr>
      <vt:lpstr>Wingdings 2</vt:lpstr>
      <vt:lpstr>Equity</vt:lpstr>
      <vt:lpstr>PowerPoint Presentation</vt:lpstr>
      <vt:lpstr>Recursion</vt:lpstr>
      <vt:lpstr>Problem of Recursive Nature</vt:lpstr>
      <vt:lpstr>Problem of Recursive Nature</vt:lpstr>
      <vt:lpstr> Problem of Recursive Nature</vt:lpstr>
      <vt:lpstr>Problem of Recursive Nature</vt:lpstr>
      <vt:lpstr>Problem of Recursive Nature</vt:lpstr>
      <vt:lpstr>Recursion</vt:lpstr>
      <vt:lpstr>Recursion</vt:lpstr>
      <vt:lpstr>Recursion</vt:lpstr>
      <vt:lpstr>Recursion</vt:lpstr>
      <vt:lpstr>Example: Exponential func.</vt:lpstr>
      <vt:lpstr>Example: number of zero</vt:lpstr>
      <vt:lpstr>Example: number of zero</vt:lpstr>
      <vt:lpstr>Example: printing</vt:lpstr>
      <vt:lpstr>Example: greatest common divisor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2022-04-11T02:23:58Z</dcterms:modified>
</cp:coreProperties>
</file>