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8" r:id="rId2"/>
    <p:sldId id="259" r:id="rId3"/>
    <p:sldId id="260" r:id="rId4"/>
    <p:sldId id="317" r:id="rId5"/>
    <p:sldId id="318" r:id="rId6"/>
    <p:sldId id="319" r:id="rId7"/>
    <p:sldId id="321" r:id="rId8"/>
    <p:sldId id="320" r:id="rId9"/>
    <p:sldId id="322" r:id="rId10"/>
    <p:sldId id="323" r:id="rId11"/>
    <p:sldId id="324" r:id="rId12"/>
    <p:sldId id="325" r:id="rId13"/>
    <p:sldId id="326" r:id="rId14"/>
    <p:sldId id="327"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6" autoAdjust="0"/>
    <p:restoredTop sz="94660"/>
  </p:normalViewPr>
  <p:slideViewPr>
    <p:cSldViewPr snapToGrid="0">
      <p:cViewPr varScale="1">
        <p:scale>
          <a:sx n="68" d="100"/>
          <a:sy n="68" d="100"/>
        </p:scale>
        <p:origin x="155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88139" tIns="44070" rIns="88139" bIns="44070" rtlCol="0"/>
          <a:lstStyle>
            <a:lvl1pPr algn="l">
              <a:defRPr sz="1200"/>
            </a:lvl1pPr>
          </a:lstStyle>
          <a:p>
            <a:endParaRPr lang="en-US"/>
          </a:p>
        </p:txBody>
      </p:sp>
      <p:sp>
        <p:nvSpPr>
          <p:cNvPr id="3" name="Date Placeholder 2"/>
          <p:cNvSpPr>
            <a:spLocks noGrp="1"/>
          </p:cNvSpPr>
          <p:nvPr>
            <p:ph type="dt" idx="1"/>
          </p:nvPr>
        </p:nvSpPr>
        <p:spPr>
          <a:xfrm>
            <a:off x="3970939" y="0"/>
            <a:ext cx="3037840" cy="466435"/>
          </a:xfrm>
          <a:prstGeom prst="rect">
            <a:avLst/>
          </a:prstGeom>
        </p:spPr>
        <p:txBody>
          <a:bodyPr vert="horz" lIns="88139" tIns="44070" rIns="88139" bIns="44070" rtlCol="0"/>
          <a:lstStyle>
            <a:lvl1pPr algn="r">
              <a:defRPr sz="1200"/>
            </a:lvl1pPr>
          </a:lstStyle>
          <a:p>
            <a:fld id="{A01A3C0C-8CB8-4747-BB01-0F3513C95876}" type="datetimeFigureOut">
              <a:rPr lang="en-US" smtClean="0"/>
              <a:t>3/23/2021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88139" tIns="44070" rIns="88139" bIns="44070" rtlCol="0" anchor="ctr"/>
          <a:lstStyle/>
          <a:p>
            <a:endParaRPr lang="en-US"/>
          </a:p>
        </p:txBody>
      </p:sp>
      <p:sp>
        <p:nvSpPr>
          <p:cNvPr id="5" name="Notes Placeholder 4"/>
          <p:cNvSpPr>
            <a:spLocks noGrp="1"/>
          </p:cNvSpPr>
          <p:nvPr>
            <p:ph type="body" sz="quarter" idx="3"/>
          </p:nvPr>
        </p:nvSpPr>
        <p:spPr>
          <a:xfrm>
            <a:off x="701041" y="4473892"/>
            <a:ext cx="5608320" cy="3660458"/>
          </a:xfrm>
          <a:prstGeom prst="rect">
            <a:avLst/>
          </a:prstGeom>
        </p:spPr>
        <p:txBody>
          <a:bodyPr vert="horz" lIns="88139" tIns="44070" rIns="88139" bIns="4407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4"/>
          </a:xfrm>
          <a:prstGeom prst="rect">
            <a:avLst/>
          </a:prstGeom>
        </p:spPr>
        <p:txBody>
          <a:bodyPr vert="horz" lIns="88139" tIns="44070" rIns="88139" bIns="44070"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68"/>
            <a:ext cx="3037840" cy="466434"/>
          </a:xfrm>
          <a:prstGeom prst="rect">
            <a:avLst/>
          </a:prstGeom>
        </p:spPr>
        <p:txBody>
          <a:bodyPr vert="horz" lIns="88139" tIns="44070" rIns="88139" bIns="44070" rtlCol="0" anchor="b"/>
          <a:lstStyle>
            <a:lvl1pPr algn="r">
              <a:defRPr sz="1200"/>
            </a:lvl1pPr>
          </a:lstStyle>
          <a:p>
            <a:fld id="{C8BDB155-46CB-4A32-A88A-FED34565643E}" type="slidenum">
              <a:rPr lang="en-US" smtClean="0"/>
              <a:t>‹#›</a:t>
            </a:fld>
            <a:endParaRPr lang="en-US"/>
          </a:p>
        </p:txBody>
      </p:sp>
    </p:spTree>
    <p:extLst>
      <p:ext uri="{BB962C8B-B14F-4D97-AF65-F5344CB8AC3E}">
        <p14:creationId xmlns:p14="http://schemas.microsoft.com/office/powerpoint/2010/main" val="1631821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DB155-46CB-4A32-A88A-FED34565643E}" type="slidenum">
              <a:rPr lang="en-US" smtClean="0"/>
              <a:t>1</a:t>
            </a:fld>
            <a:endParaRPr lang="en-US"/>
          </a:p>
        </p:txBody>
      </p:sp>
    </p:spTree>
    <p:extLst>
      <p:ext uri="{BB962C8B-B14F-4D97-AF65-F5344CB8AC3E}">
        <p14:creationId xmlns:p14="http://schemas.microsoft.com/office/powerpoint/2010/main" val="2797939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DB155-46CB-4A32-A88A-FED34565643E}" type="slidenum">
              <a:rPr lang="en-US" smtClean="0"/>
              <a:t>10</a:t>
            </a:fld>
            <a:endParaRPr lang="en-US"/>
          </a:p>
        </p:txBody>
      </p:sp>
    </p:spTree>
    <p:extLst>
      <p:ext uri="{BB962C8B-B14F-4D97-AF65-F5344CB8AC3E}">
        <p14:creationId xmlns:p14="http://schemas.microsoft.com/office/powerpoint/2010/main" val="3142529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DB155-46CB-4A32-A88A-FED34565643E}" type="slidenum">
              <a:rPr lang="en-US" smtClean="0"/>
              <a:t>11</a:t>
            </a:fld>
            <a:endParaRPr lang="en-US"/>
          </a:p>
        </p:txBody>
      </p:sp>
    </p:spTree>
    <p:extLst>
      <p:ext uri="{BB962C8B-B14F-4D97-AF65-F5344CB8AC3E}">
        <p14:creationId xmlns:p14="http://schemas.microsoft.com/office/powerpoint/2010/main" val="3673297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DB155-46CB-4A32-A88A-FED34565643E}" type="slidenum">
              <a:rPr lang="en-US" smtClean="0"/>
              <a:t>12</a:t>
            </a:fld>
            <a:endParaRPr lang="en-US"/>
          </a:p>
        </p:txBody>
      </p:sp>
    </p:spTree>
    <p:extLst>
      <p:ext uri="{BB962C8B-B14F-4D97-AF65-F5344CB8AC3E}">
        <p14:creationId xmlns:p14="http://schemas.microsoft.com/office/powerpoint/2010/main" val="1698414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DB155-46CB-4A32-A88A-FED34565643E}" type="slidenum">
              <a:rPr lang="en-US" smtClean="0"/>
              <a:t>13</a:t>
            </a:fld>
            <a:endParaRPr lang="en-US"/>
          </a:p>
        </p:txBody>
      </p:sp>
    </p:spTree>
    <p:extLst>
      <p:ext uri="{BB962C8B-B14F-4D97-AF65-F5344CB8AC3E}">
        <p14:creationId xmlns:p14="http://schemas.microsoft.com/office/powerpoint/2010/main" val="1915726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DB155-46CB-4A32-A88A-FED34565643E}" type="slidenum">
              <a:rPr lang="en-US" smtClean="0"/>
              <a:t>14</a:t>
            </a:fld>
            <a:endParaRPr lang="en-US"/>
          </a:p>
        </p:txBody>
      </p:sp>
    </p:spTree>
    <p:extLst>
      <p:ext uri="{BB962C8B-B14F-4D97-AF65-F5344CB8AC3E}">
        <p14:creationId xmlns:p14="http://schemas.microsoft.com/office/powerpoint/2010/main" val="1011865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DB155-46CB-4A32-A88A-FED34565643E}" type="slidenum">
              <a:rPr lang="en-US" smtClean="0"/>
              <a:t>2</a:t>
            </a:fld>
            <a:endParaRPr lang="en-US"/>
          </a:p>
        </p:txBody>
      </p:sp>
    </p:spTree>
    <p:extLst>
      <p:ext uri="{BB962C8B-B14F-4D97-AF65-F5344CB8AC3E}">
        <p14:creationId xmlns:p14="http://schemas.microsoft.com/office/powerpoint/2010/main" val="1024933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DB155-46CB-4A32-A88A-FED34565643E}" type="slidenum">
              <a:rPr lang="en-US" smtClean="0"/>
              <a:t>3</a:t>
            </a:fld>
            <a:endParaRPr lang="en-US"/>
          </a:p>
        </p:txBody>
      </p:sp>
    </p:spTree>
    <p:extLst>
      <p:ext uri="{BB962C8B-B14F-4D97-AF65-F5344CB8AC3E}">
        <p14:creationId xmlns:p14="http://schemas.microsoft.com/office/powerpoint/2010/main" val="840981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DB155-46CB-4A32-A88A-FED34565643E}" type="slidenum">
              <a:rPr lang="en-US" smtClean="0"/>
              <a:t>4</a:t>
            </a:fld>
            <a:endParaRPr lang="en-US"/>
          </a:p>
        </p:txBody>
      </p:sp>
    </p:spTree>
    <p:extLst>
      <p:ext uri="{BB962C8B-B14F-4D97-AF65-F5344CB8AC3E}">
        <p14:creationId xmlns:p14="http://schemas.microsoft.com/office/powerpoint/2010/main" val="2528235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DB155-46CB-4A32-A88A-FED34565643E}" type="slidenum">
              <a:rPr lang="en-US" smtClean="0"/>
              <a:t>5</a:t>
            </a:fld>
            <a:endParaRPr lang="en-US"/>
          </a:p>
        </p:txBody>
      </p:sp>
    </p:spTree>
    <p:extLst>
      <p:ext uri="{BB962C8B-B14F-4D97-AF65-F5344CB8AC3E}">
        <p14:creationId xmlns:p14="http://schemas.microsoft.com/office/powerpoint/2010/main" val="1716486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DB155-46CB-4A32-A88A-FED34565643E}" type="slidenum">
              <a:rPr lang="en-US" smtClean="0"/>
              <a:t>6</a:t>
            </a:fld>
            <a:endParaRPr lang="en-US"/>
          </a:p>
        </p:txBody>
      </p:sp>
    </p:spTree>
    <p:extLst>
      <p:ext uri="{BB962C8B-B14F-4D97-AF65-F5344CB8AC3E}">
        <p14:creationId xmlns:p14="http://schemas.microsoft.com/office/powerpoint/2010/main" val="838222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DB155-46CB-4A32-A88A-FED34565643E}" type="slidenum">
              <a:rPr lang="en-US" smtClean="0"/>
              <a:t>7</a:t>
            </a:fld>
            <a:endParaRPr lang="en-US"/>
          </a:p>
        </p:txBody>
      </p:sp>
    </p:spTree>
    <p:extLst>
      <p:ext uri="{BB962C8B-B14F-4D97-AF65-F5344CB8AC3E}">
        <p14:creationId xmlns:p14="http://schemas.microsoft.com/office/powerpoint/2010/main" val="2154572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DB155-46CB-4A32-A88A-FED34565643E}" type="slidenum">
              <a:rPr lang="en-US" smtClean="0"/>
              <a:t>8</a:t>
            </a:fld>
            <a:endParaRPr lang="en-US"/>
          </a:p>
        </p:txBody>
      </p:sp>
    </p:spTree>
    <p:extLst>
      <p:ext uri="{BB962C8B-B14F-4D97-AF65-F5344CB8AC3E}">
        <p14:creationId xmlns:p14="http://schemas.microsoft.com/office/powerpoint/2010/main" val="27016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DB155-46CB-4A32-A88A-FED34565643E}" type="slidenum">
              <a:rPr lang="en-US" smtClean="0"/>
              <a:t>9</a:t>
            </a:fld>
            <a:endParaRPr lang="en-US"/>
          </a:p>
        </p:txBody>
      </p:sp>
    </p:spTree>
    <p:extLst>
      <p:ext uri="{BB962C8B-B14F-4D97-AF65-F5344CB8AC3E}">
        <p14:creationId xmlns:p14="http://schemas.microsoft.com/office/powerpoint/2010/main" val="2544082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600201"/>
            <a:ext cx="6858000" cy="1909763"/>
          </a:xfrm>
          <a:prstGeom prst="rect">
            <a:avLst/>
          </a:prstGeom>
        </p:spPr>
        <p:txBody>
          <a:bodyPr anchor="b"/>
          <a:lstStyle>
            <a:lvl1pPr algn="ctr">
              <a:defRPr sz="3375"/>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fld id="{7334B4EC-B56A-4523-AFEF-9DF099BFB326}" type="datetime1">
              <a:rPr lang="en-US" smtClean="0"/>
              <a:t>3/23/2021</a:t>
            </a:fld>
            <a:endParaRPr lang="en-US"/>
          </a:p>
        </p:txBody>
      </p:sp>
      <p:sp>
        <p:nvSpPr>
          <p:cNvPr id="5" name="Footer Placeholder 4"/>
          <p:cNvSpPr>
            <a:spLocks noGrp="1"/>
          </p:cNvSpPr>
          <p:nvPr>
            <p:ph type="ftr" sz="quarter" idx="11"/>
          </p:nvPr>
        </p:nvSpPr>
        <p:spPr/>
        <p:txBody>
          <a:bodyPr/>
          <a:lstStyle/>
          <a:p>
            <a:r>
              <a:rPr lang="en-US"/>
              <a:t>EE2301: Block B Unit 1</a:t>
            </a:r>
          </a:p>
        </p:txBody>
      </p:sp>
      <p:sp>
        <p:nvSpPr>
          <p:cNvPr id="6" name="Slide Number Placeholder 5"/>
          <p:cNvSpPr>
            <a:spLocks noGrp="1"/>
          </p:cNvSpPr>
          <p:nvPr>
            <p:ph type="sldNum" sz="quarter" idx="12"/>
          </p:nvPr>
        </p:nvSpPr>
        <p:spPr/>
        <p:txBody>
          <a:bodyPr/>
          <a:lstStyle/>
          <a:p>
            <a:fld id="{69734BD4-3C71-478A-A5D3-CAF6DDEBC3F2}" type="slidenum">
              <a:rPr lang="en-US" smtClean="0"/>
              <a:t>‹#›</a:t>
            </a:fld>
            <a:endParaRPr lang="en-US"/>
          </a:p>
        </p:txBody>
      </p:sp>
    </p:spTree>
    <p:extLst>
      <p:ext uri="{BB962C8B-B14F-4D97-AF65-F5344CB8AC3E}">
        <p14:creationId xmlns:p14="http://schemas.microsoft.com/office/powerpoint/2010/main" val="2316957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8"/>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D9D1E7-2D06-4C7C-AF72-0FD9AA7B41B7}" type="datetime1">
              <a:rPr lang="en-US" smtClean="0"/>
              <a:t>3/23/2021</a:t>
            </a:fld>
            <a:endParaRPr lang="en-US"/>
          </a:p>
        </p:txBody>
      </p:sp>
      <p:sp>
        <p:nvSpPr>
          <p:cNvPr id="5" name="Footer Placeholder 4"/>
          <p:cNvSpPr>
            <a:spLocks noGrp="1"/>
          </p:cNvSpPr>
          <p:nvPr>
            <p:ph type="ftr" sz="quarter" idx="11"/>
          </p:nvPr>
        </p:nvSpPr>
        <p:spPr/>
        <p:txBody>
          <a:bodyPr/>
          <a:lstStyle/>
          <a:p>
            <a:r>
              <a:rPr lang="en-US"/>
              <a:t>EE2301: Block B Unit 1</a:t>
            </a:r>
          </a:p>
        </p:txBody>
      </p:sp>
      <p:sp>
        <p:nvSpPr>
          <p:cNvPr id="6" name="Slide Number Placeholder 5"/>
          <p:cNvSpPr>
            <a:spLocks noGrp="1"/>
          </p:cNvSpPr>
          <p:nvPr>
            <p:ph type="sldNum" sz="quarter" idx="12"/>
          </p:nvPr>
        </p:nvSpPr>
        <p:spPr/>
        <p:txBody>
          <a:bodyPr/>
          <a:lstStyle/>
          <a:p>
            <a:fld id="{69734BD4-3C71-478A-A5D3-CAF6DDEBC3F2}" type="slidenum">
              <a:rPr lang="en-US" smtClean="0"/>
              <a:t>‹#›</a:t>
            </a:fld>
            <a:endParaRPr lang="en-US"/>
          </a:p>
        </p:txBody>
      </p:sp>
    </p:spTree>
    <p:extLst>
      <p:ext uri="{BB962C8B-B14F-4D97-AF65-F5344CB8AC3E}">
        <p14:creationId xmlns:p14="http://schemas.microsoft.com/office/powerpoint/2010/main" val="161558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F01BE2-079E-454C-97E2-3E71B903178C}" type="datetime1">
              <a:rPr lang="en-US" smtClean="0"/>
              <a:t>3/23/2021</a:t>
            </a:fld>
            <a:endParaRPr lang="en-US"/>
          </a:p>
        </p:txBody>
      </p:sp>
      <p:sp>
        <p:nvSpPr>
          <p:cNvPr id="5" name="Footer Placeholder 4"/>
          <p:cNvSpPr>
            <a:spLocks noGrp="1"/>
          </p:cNvSpPr>
          <p:nvPr>
            <p:ph type="ftr" sz="quarter" idx="11"/>
          </p:nvPr>
        </p:nvSpPr>
        <p:spPr/>
        <p:txBody>
          <a:bodyPr/>
          <a:lstStyle/>
          <a:p>
            <a:r>
              <a:rPr lang="en-US"/>
              <a:t>EE2301: Block B Unit 1</a:t>
            </a:r>
          </a:p>
        </p:txBody>
      </p:sp>
      <p:sp>
        <p:nvSpPr>
          <p:cNvPr id="6" name="Slide Number Placeholder 5"/>
          <p:cNvSpPr>
            <a:spLocks noGrp="1"/>
          </p:cNvSpPr>
          <p:nvPr>
            <p:ph type="sldNum" sz="quarter" idx="12"/>
          </p:nvPr>
        </p:nvSpPr>
        <p:spPr/>
        <p:txBody>
          <a:bodyPr/>
          <a:lstStyle/>
          <a:p>
            <a:fld id="{69734BD4-3C71-478A-A5D3-CAF6DDEBC3F2}" type="slidenum">
              <a:rPr lang="en-US" smtClean="0"/>
              <a:t>‹#›</a:t>
            </a:fld>
            <a:endParaRPr lang="en-US"/>
          </a:p>
        </p:txBody>
      </p:sp>
    </p:spTree>
    <p:extLst>
      <p:ext uri="{BB962C8B-B14F-4D97-AF65-F5344CB8AC3E}">
        <p14:creationId xmlns:p14="http://schemas.microsoft.com/office/powerpoint/2010/main" val="2735679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8"/>
            <a:ext cx="7886700" cy="1325563"/>
          </a:xfrm>
          <a:prstGeom prst="rect">
            <a:avLst/>
          </a:prstGeom>
        </p:spPr>
        <p:txBody>
          <a:bodyPr/>
          <a:lstStyle/>
          <a:p>
            <a:r>
              <a:rPr lang="en-US"/>
              <a:t>Click to edit Master title style</a:t>
            </a:r>
          </a:p>
        </p:txBody>
      </p:sp>
      <p:sp>
        <p:nvSpPr>
          <p:cNvPr id="4" name="Date Placeholder 3"/>
          <p:cNvSpPr>
            <a:spLocks noGrp="1"/>
          </p:cNvSpPr>
          <p:nvPr>
            <p:ph type="dt" sz="half" idx="10"/>
          </p:nvPr>
        </p:nvSpPr>
        <p:spPr/>
        <p:txBody>
          <a:bodyPr/>
          <a:lstStyle/>
          <a:p>
            <a:fld id="{E773593F-E949-47F7-B6E9-ED1CAC795335}" type="datetime1">
              <a:rPr lang="en-US" smtClean="0"/>
              <a:t>3/23/2021</a:t>
            </a:fld>
            <a:endParaRPr lang="en-US"/>
          </a:p>
        </p:txBody>
      </p:sp>
      <p:sp>
        <p:nvSpPr>
          <p:cNvPr id="5" name="Footer Placeholder 4"/>
          <p:cNvSpPr>
            <a:spLocks noGrp="1"/>
          </p:cNvSpPr>
          <p:nvPr>
            <p:ph type="ftr" sz="quarter" idx="11"/>
          </p:nvPr>
        </p:nvSpPr>
        <p:spPr/>
        <p:txBody>
          <a:bodyPr/>
          <a:lstStyle/>
          <a:p>
            <a:r>
              <a:rPr lang="en-US"/>
              <a:t>EE2301: Block B Unit 1</a:t>
            </a:r>
          </a:p>
        </p:txBody>
      </p:sp>
      <p:sp>
        <p:nvSpPr>
          <p:cNvPr id="6" name="Slide Number Placeholder 5"/>
          <p:cNvSpPr>
            <a:spLocks noGrp="1"/>
          </p:cNvSpPr>
          <p:nvPr>
            <p:ph type="sldNum" sz="quarter" idx="12"/>
          </p:nvPr>
        </p:nvSpPr>
        <p:spPr/>
        <p:txBody>
          <a:bodyPr/>
          <a:lstStyle/>
          <a:p>
            <a:fld id="{69734BD4-3C71-478A-A5D3-CAF6DDEBC3F2}" type="slidenum">
              <a:rPr lang="en-US" smtClean="0"/>
              <a:t>‹#›</a:t>
            </a:fld>
            <a:endParaRPr lang="en-US"/>
          </a:p>
        </p:txBody>
      </p:sp>
    </p:spTree>
    <p:extLst>
      <p:ext uri="{BB962C8B-B14F-4D97-AF65-F5344CB8AC3E}">
        <p14:creationId xmlns:p14="http://schemas.microsoft.com/office/powerpoint/2010/main" val="1248785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8"/>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88D4B6EA-5ECB-488B-A448-5D9ACD4AA32D}" type="datetime1">
              <a:rPr lang="en-US" smtClean="0"/>
              <a:t>3/23/2021</a:t>
            </a:fld>
            <a:endParaRPr lang="en-US"/>
          </a:p>
        </p:txBody>
      </p:sp>
      <p:sp>
        <p:nvSpPr>
          <p:cNvPr id="4" name="Footer Placeholder 3"/>
          <p:cNvSpPr>
            <a:spLocks noGrp="1"/>
          </p:cNvSpPr>
          <p:nvPr>
            <p:ph type="ftr" sz="quarter" idx="11"/>
          </p:nvPr>
        </p:nvSpPr>
        <p:spPr/>
        <p:txBody>
          <a:bodyPr/>
          <a:lstStyle/>
          <a:p>
            <a:r>
              <a:rPr lang="en-US"/>
              <a:t>EE2301: Block B Unit 1</a:t>
            </a:r>
          </a:p>
        </p:txBody>
      </p:sp>
      <p:sp>
        <p:nvSpPr>
          <p:cNvPr id="5" name="Slide Number Placeholder 4"/>
          <p:cNvSpPr>
            <a:spLocks noGrp="1"/>
          </p:cNvSpPr>
          <p:nvPr>
            <p:ph type="sldNum" sz="quarter" idx="12"/>
          </p:nvPr>
        </p:nvSpPr>
        <p:spPr/>
        <p:txBody>
          <a:bodyPr/>
          <a:lstStyle/>
          <a:p>
            <a:fld id="{69734BD4-3C71-478A-A5D3-CAF6DDEBC3F2}" type="slidenum">
              <a:rPr lang="en-US" smtClean="0"/>
              <a:t>‹#›</a:t>
            </a:fld>
            <a:endParaRPr lang="en-US"/>
          </a:p>
        </p:txBody>
      </p:sp>
    </p:spTree>
    <p:extLst>
      <p:ext uri="{BB962C8B-B14F-4D97-AF65-F5344CB8AC3E}">
        <p14:creationId xmlns:p14="http://schemas.microsoft.com/office/powerpoint/2010/main" val="84027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73124"/>
          </a:xfrm>
          <a:prstGeom prst="rect">
            <a:avLst/>
          </a:prstGeom>
        </p:spPr>
        <p:txBody>
          <a:bodyPr/>
          <a:lstStyle>
            <a:lvl1pPr algn="ctr">
              <a:defRPr sz="33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lvl1pPr marL="128588" indent="-274320">
              <a:buClr>
                <a:srgbClr val="C00000"/>
              </a:buClr>
              <a:buFont typeface="Wingdings" panose="05000000000000000000" pitchFamily="2" charset="2"/>
              <a:buChar char="§"/>
              <a:defRPr sz="2400">
                <a:latin typeface="Times New Roman" panose="02020603050405020304" pitchFamily="18" charset="0"/>
                <a:cs typeface="Times New Roman" panose="02020603050405020304" pitchFamily="18" charset="0"/>
              </a:defRPr>
            </a:lvl1pPr>
            <a:lvl2pPr marL="385763" indent="-205740">
              <a:buClr>
                <a:schemeClr val="tx1"/>
              </a:buClr>
              <a:buFont typeface="Times New Roman" panose="02020603050405020304" pitchFamily="18" charset="0"/>
              <a:buChar char="›"/>
              <a:defRPr sz="21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900"/>
            </a:lvl1pPr>
          </a:lstStyle>
          <a:p>
            <a:fld id="{886E43DC-E6E8-4F85-9926-DCB0E0CFA9FD}" type="datetime1">
              <a:rPr lang="en-US" smtClean="0"/>
              <a:t>3/23/2021</a:t>
            </a:fld>
            <a:endParaRPr lang="en-US"/>
          </a:p>
        </p:txBody>
      </p:sp>
      <p:sp>
        <p:nvSpPr>
          <p:cNvPr id="5" name="Footer Placeholder 4"/>
          <p:cNvSpPr>
            <a:spLocks noGrp="1"/>
          </p:cNvSpPr>
          <p:nvPr>
            <p:ph type="ftr" sz="quarter" idx="11"/>
          </p:nvPr>
        </p:nvSpPr>
        <p:spPr/>
        <p:txBody>
          <a:bodyPr/>
          <a:lstStyle>
            <a:lvl1pPr>
              <a:defRPr sz="900"/>
            </a:lvl1pPr>
          </a:lstStyle>
          <a:p>
            <a:r>
              <a:rPr lang="en-US"/>
              <a:t>EE2301: Block B Unit 1</a:t>
            </a:r>
          </a:p>
        </p:txBody>
      </p:sp>
      <p:sp>
        <p:nvSpPr>
          <p:cNvPr id="6" name="Slide Number Placeholder 5"/>
          <p:cNvSpPr>
            <a:spLocks noGrp="1"/>
          </p:cNvSpPr>
          <p:nvPr>
            <p:ph type="sldNum" sz="quarter" idx="12"/>
          </p:nvPr>
        </p:nvSpPr>
        <p:spPr/>
        <p:txBody>
          <a:bodyPr/>
          <a:lstStyle>
            <a:lvl1pPr>
              <a:defRPr sz="900"/>
            </a:lvl1pPr>
          </a:lstStyle>
          <a:p>
            <a:fld id="{69734BD4-3C71-478A-A5D3-CAF6DDEBC3F2}" type="slidenum">
              <a:rPr lang="en-US" smtClean="0"/>
              <a:t>‹#›</a:t>
            </a:fld>
            <a:endParaRPr lang="en-US"/>
          </a:p>
        </p:txBody>
      </p:sp>
    </p:spTree>
    <p:extLst>
      <p:ext uri="{BB962C8B-B14F-4D97-AF65-F5344CB8AC3E}">
        <p14:creationId xmlns:p14="http://schemas.microsoft.com/office/powerpoint/2010/main" val="72940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a:prstGeom prst="rect">
            <a:avLst/>
          </a:prstGeo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4589466"/>
            <a:ext cx="7886700" cy="1500187"/>
          </a:xfrm>
          <a:prstGeom prst="rect">
            <a:avLst/>
          </a:prstGeo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0145E-3EAF-413D-9C2A-21E49F05F07E}" type="datetime1">
              <a:rPr lang="en-US" smtClean="0"/>
              <a:t>3/23/2021</a:t>
            </a:fld>
            <a:endParaRPr lang="en-US"/>
          </a:p>
        </p:txBody>
      </p:sp>
      <p:sp>
        <p:nvSpPr>
          <p:cNvPr id="5" name="Footer Placeholder 4"/>
          <p:cNvSpPr>
            <a:spLocks noGrp="1"/>
          </p:cNvSpPr>
          <p:nvPr>
            <p:ph type="ftr" sz="quarter" idx="11"/>
          </p:nvPr>
        </p:nvSpPr>
        <p:spPr/>
        <p:txBody>
          <a:bodyPr/>
          <a:lstStyle/>
          <a:p>
            <a:r>
              <a:rPr lang="en-US"/>
              <a:t>EE2301: Block B Unit 1</a:t>
            </a:r>
          </a:p>
        </p:txBody>
      </p:sp>
      <p:sp>
        <p:nvSpPr>
          <p:cNvPr id="6" name="Slide Number Placeholder 5"/>
          <p:cNvSpPr>
            <a:spLocks noGrp="1"/>
          </p:cNvSpPr>
          <p:nvPr>
            <p:ph type="sldNum" sz="quarter" idx="12"/>
          </p:nvPr>
        </p:nvSpPr>
        <p:spPr/>
        <p:txBody>
          <a:bodyPr/>
          <a:lstStyle/>
          <a:p>
            <a:fld id="{69734BD4-3C71-478A-A5D3-CAF6DDEBC3F2}" type="slidenum">
              <a:rPr lang="en-US" smtClean="0"/>
              <a:t>‹#›</a:t>
            </a:fld>
            <a:endParaRPr lang="en-US"/>
          </a:p>
        </p:txBody>
      </p:sp>
    </p:spTree>
    <p:extLst>
      <p:ext uri="{BB962C8B-B14F-4D97-AF65-F5344CB8AC3E}">
        <p14:creationId xmlns:p14="http://schemas.microsoft.com/office/powerpoint/2010/main" val="30639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8"/>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E885B-A664-4E7D-B569-8B354753327F}" type="datetime1">
              <a:rPr lang="en-US" smtClean="0"/>
              <a:t>3/23/2021</a:t>
            </a:fld>
            <a:endParaRPr lang="en-US"/>
          </a:p>
        </p:txBody>
      </p:sp>
      <p:sp>
        <p:nvSpPr>
          <p:cNvPr id="6" name="Footer Placeholder 5"/>
          <p:cNvSpPr>
            <a:spLocks noGrp="1"/>
          </p:cNvSpPr>
          <p:nvPr>
            <p:ph type="ftr" sz="quarter" idx="11"/>
          </p:nvPr>
        </p:nvSpPr>
        <p:spPr/>
        <p:txBody>
          <a:bodyPr/>
          <a:lstStyle/>
          <a:p>
            <a:r>
              <a:rPr lang="en-US"/>
              <a:t>EE2301: Block B Unit 1</a:t>
            </a:r>
          </a:p>
        </p:txBody>
      </p:sp>
      <p:sp>
        <p:nvSpPr>
          <p:cNvPr id="7" name="Slide Number Placeholder 6"/>
          <p:cNvSpPr>
            <a:spLocks noGrp="1"/>
          </p:cNvSpPr>
          <p:nvPr>
            <p:ph type="sldNum" sz="quarter" idx="12"/>
          </p:nvPr>
        </p:nvSpPr>
        <p:spPr/>
        <p:txBody>
          <a:bodyPr/>
          <a:lstStyle/>
          <a:p>
            <a:fld id="{69734BD4-3C71-478A-A5D3-CAF6DDEBC3F2}" type="slidenum">
              <a:rPr lang="en-US" smtClean="0"/>
              <a:t>‹#›</a:t>
            </a:fld>
            <a:endParaRPr lang="en-US"/>
          </a:p>
        </p:txBody>
      </p:sp>
    </p:spTree>
    <p:extLst>
      <p:ext uri="{BB962C8B-B14F-4D97-AF65-F5344CB8AC3E}">
        <p14:creationId xmlns:p14="http://schemas.microsoft.com/office/powerpoint/2010/main" val="156581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1" y="1681163"/>
            <a:ext cx="3887391" cy="82391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BEC57E-74EC-41F0-B1EC-978A1131C53E}" type="datetime1">
              <a:rPr lang="en-US" smtClean="0"/>
              <a:t>3/23/2021</a:t>
            </a:fld>
            <a:endParaRPr lang="en-US"/>
          </a:p>
        </p:txBody>
      </p:sp>
      <p:sp>
        <p:nvSpPr>
          <p:cNvPr id="8" name="Footer Placeholder 7"/>
          <p:cNvSpPr>
            <a:spLocks noGrp="1"/>
          </p:cNvSpPr>
          <p:nvPr>
            <p:ph type="ftr" sz="quarter" idx="11"/>
          </p:nvPr>
        </p:nvSpPr>
        <p:spPr/>
        <p:txBody>
          <a:bodyPr/>
          <a:lstStyle/>
          <a:p>
            <a:r>
              <a:rPr lang="en-US"/>
              <a:t>EE2301: Block B Unit 1</a:t>
            </a:r>
          </a:p>
        </p:txBody>
      </p:sp>
      <p:sp>
        <p:nvSpPr>
          <p:cNvPr id="9" name="Slide Number Placeholder 8"/>
          <p:cNvSpPr>
            <a:spLocks noGrp="1"/>
          </p:cNvSpPr>
          <p:nvPr>
            <p:ph type="sldNum" sz="quarter" idx="12"/>
          </p:nvPr>
        </p:nvSpPr>
        <p:spPr/>
        <p:txBody>
          <a:bodyPr/>
          <a:lstStyle/>
          <a:p>
            <a:fld id="{69734BD4-3C71-478A-A5D3-CAF6DDEBC3F2}" type="slidenum">
              <a:rPr lang="en-US" smtClean="0"/>
              <a:t>‹#›</a:t>
            </a:fld>
            <a:endParaRPr lang="en-US"/>
          </a:p>
        </p:txBody>
      </p:sp>
    </p:spTree>
    <p:extLst>
      <p:ext uri="{BB962C8B-B14F-4D97-AF65-F5344CB8AC3E}">
        <p14:creationId xmlns:p14="http://schemas.microsoft.com/office/powerpoint/2010/main" val="538254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8"/>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EB117CB0-B14B-4E76-9D04-3934A58E7873}" type="datetime1">
              <a:rPr lang="en-US" smtClean="0"/>
              <a:t>3/23/2021</a:t>
            </a:fld>
            <a:endParaRPr lang="en-US"/>
          </a:p>
        </p:txBody>
      </p:sp>
      <p:sp>
        <p:nvSpPr>
          <p:cNvPr id="4" name="Footer Placeholder 3"/>
          <p:cNvSpPr>
            <a:spLocks noGrp="1"/>
          </p:cNvSpPr>
          <p:nvPr>
            <p:ph type="ftr" sz="quarter" idx="11"/>
          </p:nvPr>
        </p:nvSpPr>
        <p:spPr/>
        <p:txBody>
          <a:bodyPr/>
          <a:lstStyle/>
          <a:p>
            <a:r>
              <a:rPr lang="en-US"/>
              <a:t>EE2301: Block B Unit 1</a:t>
            </a:r>
          </a:p>
        </p:txBody>
      </p:sp>
      <p:sp>
        <p:nvSpPr>
          <p:cNvPr id="5" name="Slide Number Placeholder 4"/>
          <p:cNvSpPr>
            <a:spLocks noGrp="1"/>
          </p:cNvSpPr>
          <p:nvPr>
            <p:ph type="sldNum" sz="quarter" idx="12"/>
          </p:nvPr>
        </p:nvSpPr>
        <p:spPr/>
        <p:txBody>
          <a:bodyPr/>
          <a:lstStyle/>
          <a:p>
            <a:fld id="{69734BD4-3C71-478A-A5D3-CAF6DDEBC3F2}" type="slidenum">
              <a:rPr lang="en-US" smtClean="0"/>
              <a:t>‹#›</a:t>
            </a:fld>
            <a:endParaRPr lang="en-US"/>
          </a:p>
        </p:txBody>
      </p:sp>
    </p:spTree>
    <p:extLst>
      <p:ext uri="{BB962C8B-B14F-4D97-AF65-F5344CB8AC3E}">
        <p14:creationId xmlns:p14="http://schemas.microsoft.com/office/powerpoint/2010/main" val="18217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8AE6E-4013-4D5A-A8AC-354CFE543369}" type="datetime1">
              <a:rPr lang="en-US" smtClean="0"/>
              <a:t>3/23/2021</a:t>
            </a:fld>
            <a:endParaRPr lang="en-US"/>
          </a:p>
        </p:txBody>
      </p:sp>
      <p:sp>
        <p:nvSpPr>
          <p:cNvPr id="3" name="Footer Placeholder 2"/>
          <p:cNvSpPr>
            <a:spLocks noGrp="1"/>
          </p:cNvSpPr>
          <p:nvPr>
            <p:ph type="ftr" sz="quarter" idx="11"/>
          </p:nvPr>
        </p:nvSpPr>
        <p:spPr/>
        <p:txBody>
          <a:bodyPr/>
          <a:lstStyle/>
          <a:p>
            <a:r>
              <a:rPr lang="en-US"/>
              <a:t>EE2301: Block B Unit 1</a:t>
            </a:r>
          </a:p>
        </p:txBody>
      </p:sp>
      <p:sp>
        <p:nvSpPr>
          <p:cNvPr id="4" name="Slide Number Placeholder 3"/>
          <p:cNvSpPr>
            <a:spLocks noGrp="1"/>
          </p:cNvSpPr>
          <p:nvPr>
            <p:ph type="sldNum" sz="quarter" idx="12"/>
          </p:nvPr>
        </p:nvSpPr>
        <p:spPr/>
        <p:txBody>
          <a:bodyPr/>
          <a:lstStyle/>
          <a:p>
            <a:fld id="{69734BD4-3C71-478A-A5D3-CAF6DDEBC3F2}" type="slidenum">
              <a:rPr lang="en-US" smtClean="0"/>
              <a:t>‹#›</a:t>
            </a:fld>
            <a:endParaRPr lang="en-US"/>
          </a:p>
        </p:txBody>
      </p:sp>
    </p:spTree>
    <p:extLst>
      <p:ext uri="{BB962C8B-B14F-4D97-AF65-F5344CB8AC3E}">
        <p14:creationId xmlns:p14="http://schemas.microsoft.com/office/powerpoint/2010/main" val="2064558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3887391" y="987428"/>
            <a:ext cx="4629150" cy="4873625"/>
          </a:xfrm>
          <a:prstGeom prst="rect">
            <a:avLst/>
          </a:prstGeo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p:cNvSpPr>
            <a:spLocks noGrp="1"/>
          </p:cNvSpPr>
          <p:nvPr>
            <p:ph type="dt" sz="half" idx="10"/>
          </p:nvPr>
        </p:nvSpPr>
        <p:spPr/>
        <p:txBody>
          <a:bodyPr/>
          <a:lstStyle/>
          <a:p>
            <a:fld id="{7AF83CBF-6ED6-441B-8596-9E881202FC51}" type="datetime1">
              <a:rPr lang="en-US" smtClean="0"/>
              <a:t>3/23/2021</a:t>
            </a:fld>
            <a:endParaRPr lang="en-US"/>
          </a:p>
        </p:txBody>
      </p:sp>
      <p:sp>
        <p:nvSpPr>
          <p:cNvPr id="6" name="Footer Placeholder 5"/>
          <p:cNvSpPr>
            <a:spLocks noGrp="1"/>
          </p:cNvSpPr>
          <p:nvPr>
            <p:ph type="ftr" sz="quarter" idx="11"/>
          </p:nvPr>
        </p:nvSpPr>
        <p:spPr/>
        <p:txBody>
          <a:bodyPr/>
          <a:lstStyle/>
          <a:p>
            <a:r>
              <a:rPr lang="en-US"/>
              <a:t>EE2301: Block B Unit 1</a:t>
            </a:r>
          </a:p>
        </p:txBody>
      </p:sp>
      <p:sp>
        <p:nvSpPr>
          <p:cNvPr id="7" name="Slide Number Placeholder 6"/>
          <p:cNvSpPr>
            <a:spLocks noGrp="1"/>
          </p:cNvSpPr>
          <p:nvPr>
            <p:ph type="sldNum" sz="quarter" idx="12"/>
          </p:nvPr>
        </p:nvSpPr>
        <p:spPr/>
        <p:txBody>
          <a:bodyPr/>
          <a:lstStyle/>
          <a:p>
            <a:fld id="{69734BD4-3C71-478A-A5D3-CAF6DDEBC3F2}" type="slidenum">
              <a:rPr lang="en-US" smtClean="0"/>
              <a:t>‹#›</a:t>
            </a:fld>
            <a:endParaRPr lang="en-US"/>
          </a:p>
        </p:txBody>
      </p:sp>
    </p:spTree>
    <p:extLst>
      <p:ext uri="{BB962C8B-B14F-4D97-AF65-F5344CB8AC3E}">
        <p14:creationId xmlns:p14="http://schemas.microsoft.com/office/powerpoint/2010/main" val="427528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3887391" y="987428"/>
            <a:ext cx="4629150" cy="4873625"/>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p:cNvSpPr>
            <a:spLocks noGrp="1"/>
          </p:cNvSpPr>
          <p:nvPr>
            <p:ph type="dt" sz="half" idx="10"/>
          </p:nvPr>
        </p:nvSpPr>
        <p:spPr/>
        <p:txBody>
          <a:bodyPr/>
          <a:lstStyle/>
          <a:p>
            <a:fld id="{8C5DECEF-C17C-464D-944E-70E89429B767}" type="datetime1">
              <a:rPr lang="en-US" smtClean="0"/>
              <a:t>3/23/2021</a:t>
            </a:fld>
            <a:endParaRPr lang="en-US"/>
          </a:p>
        </p:txBody>
      </p:sp>
      <p:sp>
        <p:nvSpPr>
          <p:cNvPr id="6" name="Footer Placeholder 5"/>
          <p:cNvSpPr>
            <a:spLocks noGrp="1"/>
          </p:cNvSpPr>
          <p:nvPr>
            <p:ph type="ftr" sz="quarter" idx="11"/>
          </p:nvPr>
        </p:nvSpPr>
        <p:spPr/>
        <p:txBody>
          <a:bodyPr/>
          <a:lstStyle/>
          <a:p>
            <a:r>
              <a:rPr lang="en-US"/>
              <a:t>EE2301: Block B Unit 1</a:t>
            </a:r>
          </a:p>
        </p:txBody>
      </p:sp>
      <p:sp>
        <p:nvSpPr>
          <p:cNvPr id="7" name="Slide Number Placeholder 6"/>
          <p:cNvSpPr>
            <a:spLocks noGrp="1"/>
          </p:cNvSpPr>
          <p:nvPr>
            <p:ph type="sldNum" sz="quarter" idx="12"/>
          </p:nvPr>
        </p:nvSpPr>
        <p:spPr/>
        <p:txBody>
          <a:bodyPr/>
          <a:lstStyle/>
          <a:p>
            <a:fld id="{69734BD4-3C71-478A-A5D3-CAF6DDEBC3F2}" type="slidenum">
              <a:rPr lang="en-US" smtClean="0"/>
              <a:t>‹#›</a:t>
            </a:fld>
            <a:endParaRPr lang="en-US"/>
          </a:p>
        </p:txBody>
      </p:sp>
    </p:spTree>
    <p:extLst>
      <p:ext uri="{BB962C8B-B14F-4D97-AF65-F5344CB8AC3E}">
        <p14:creationId xmlns:p14="http://schemas.microsoft.com/office/powerpoint/2010/main" val="3158688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591303"/>
            <a:ext cx="2057400" cy="266699"/>
          </a:xfrm>
          <a:prstGeom prst="rect">
            <a:avLst/>
          </a:prstGeom>
        </p:spPr>
        <p:txBody>
          <a:bodyPr vert="horz" lIns="91440" tIns="45720" rIns="91440" bIns="45720" rtlCol="0" anchor="ctr"/>
          <a:lstStyle>
            <a:lvl1pPr algn="l">
              <a:defRPr sz="675">
                <a:solidFill>
                  <a:schemeClr val="tx1"/>
                </a:solidFill>
                <a:latin typeface="Times New Roman" panose="02020603050405020304" pitchFamily="18" charset="0"/>
                <a:cs typeface="Times New Roman" panose="02020603050405020304" pitchFamily="18" charset="0"/>
              </a:defRPr>
            </a:lvl1pPr>
          </a:lstStyle>
          <a:p>
            <a:fld id="{5675BC86-B85F-4F10-815E-01973F7A3C71}" type="datetime1">
              <a:rPr lang="en-US" smtClean="0"/>
              <a:t>3/23/2021</a:t>
            </a:fld>
            <a:endParaRPr lang="en-US"/>
          </a:p>
        </p:txBody>
      </p:sp>
      <p:sp>
        <p:nvSpPr>
          <p:cNvPr id="5" name="Footer Placeholder 4"/>
          <p:cNvSpPr>
            <a:spLocks noGrp="1"/>
          </p:cNvSpPr>
          <p:nvPr>
            <p:ph type="ftr" sz="quarter" idx="3"/>
          </p:nvPr>
        </p:nvSpPr>
        <p:spPr>
          <a:xfrm>
            <a:off x="3028950" y="6591303"/>
            <a:ext cx="3086100" cy="266699"/>
          </a:xfrm>
          <a:prstGeom prst="rect">
            <a:avLst/>
          </a:prstGeom>
        </p:spPr>
        <p:txBody>
          <a:bodyPr vert="horz" lIns="91440" tIns="45720" rIns="91440" bIns="45720" rtlCol="0" anchor="ctr"/>
          <a:lstStyle>
            <a:lvl1pPr algn="ctr">
              <a:defRPr sz="675">
                <a:solidFill>
                  <a:schemeClr val="tx1"/>
                </a:solidFill>
                <a:latin typeface="Times New Roman" panose="02020603050405020304" pitchFamily="18" charset="0"/>
                <a:cs typeface="Times New Roman" panose="02020603050405020304" pitchFamily="18" charset="0"/>
              </a:defRPr>
            </a:lvl1pPr>
          </a:lstStyle>
          <a:p>
            <a:r>
              <a:rPr lang="en-US"/>
              <a:t>EE2301: Block B Unit 1</a:t>
            </a:r>
          </a:p>
        </p:txBody>
      </p:sp>
      <p:sp>
        <p:nvSpPr>
          <p:cNvPr id="6" name="Slide Number Placeholder 5"/>
          <p:cNvSpPr>
            <a:spLocks noGrp="1"/>
          </p:cNvSpPr>
          <p:nvPr>
            <p:ph type="sldNum" sz="quarter" idx="4"/>
          </p:nvPr>
        </p:nvSpPr>
        <p:spPr>
          <a:xfrm>
            <a:off x="6457950" y="6591303"/>
            <a:ext cx="2057400" cy="266699"/>
          </a:xfrm>
          <a:prstGeom prst="rect">
            <a:avLst/>
          </a:prstGeom>
        </p:spPr>
        <p:txBody>
          <a:bodyPr vert="horz" lIns="91440" tIns="45720" rIns="91440" bIns="45720" rtlCol="0" anchor="ctr"/>
          <a:lstStyle>
            <a:lvl1pPr algn="r">
              <a:defRPr sz="675">
                <a:solidFill>
                  <a:schemeClr val="tx1"/>
                </a:solidFill>
                <a:latin typeface="Times New Roman" panose="02020603050405020304" pitchFamily="18" charset="0"/>
                <a:cs typeface="Times New Roman" panose="02020603050405020304" pitchFamily="18" charset="0"/>
              </a:defRPr>
            </a:lvl1pPr>
          </a:lstStyle>
          <a:p>
            <a:fld id="{69734BD4-3C71-478A-A5D3-CAF6DDEBC3F2}" type="slidenum">
              <a:rPr lang="en-US" smtClean="0"/>
              <a:t>‹#›</a:t>
            </a:fld>
            <a:endParaRPr lang="en-US"/>
          </a:p>
        </p:txBody>
      </p:sp>
      <p:sp>
        <p:nvSpPr>
          <p:cNvPr id="7" name="Rectangle 6"/>
          <p:cNvSpPr/>
          <p:nvPr/>
        </p:nvSpPr>
        <p:spPr>
          <a:xfrm>
            <a:off x="266701" y="1170067"/>
            <a:ext cx="8629649" cy="88745"/>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a:off x="441898" y="1293502"/>
            <a:ext cx="82543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8198" y="6597650"/>
            <a:ext cx="8485902" cy="0"/>
          </a:xfrm>
          <a:prstGeom prst="line">
            <a:avLst/>
          </a:prstGeom>
          <a:ln w="47625">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6683" y="6587511"/>
            <a:ext cx="339594" cy="214899"/>
          </a:xfrm>
          <a:prstGeom prst="rect">
            <a:avLst/>
          </a:prstGeom>
        </p:spPr>
      </p:pic>
    </p:spTree>
    <p:extLst>
      <p:ext uri="{BB962C8B-B14F-4D97-AF65-F5344CB8AC3E}">
        <p14:creationId xmlns:p14="http://schemas.microsoft.com/office/powerpoint/2010/main" val="4117810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dt="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32.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6.jpe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9.jp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dirty="0"/>
              <a:t>Content</a:t>
            </a:r>
            <a:endParaRPr lang="en-US" sz="4400" dirty="0"/>
          </a:p>
        </p:txBody>
      </p:sp>
      <p:sp>
        <p:nvSpPr>
          <p:cNvPr id="8" name="Slide Number Placeholder 7"/>
          <p:cNvSpPr>
            <a:spLocks noGrp="1"/>
          </p:cNvSpPr>
          <p:nvPr>
            <p:ph type="sldNum" sz="quarter" idx="12"/>
          </p:nvPr>
        </p:nvSpPr>
        <p:spPr>
          <a:xfrm>
            <a:off x="7088145" y="6591303"/>
            <a:ext cx="2057400" cy="266699"/>
          </a:xfrm>
        </p:spPr>
        <p:txBody>
          <a:bodyPr/>
          <a:lstStyle/>
          <a:p>
            <a:fld id="{69734BD4-3C71-478A-A5D3-CAF6DDEBC3F2}" type="slidenum">
              <a:rPr lang="en-US" smtClean="0"/>
              <a:t>1</a:t>
            </a:fld>
            <a:endParaRPr lang="en-US"/>
          </a:p>
        </p:txBody>
      </p:sp>
      <p:sp>
        <p:nvSpPr>
          <p:cNvPr id="9" name="Rectangle 3"/>
          <p:cNvSpPr txBox="1">
            <a:spLocks noChangeArrowheads="1"/>
          </p:cNvSpPr>
          <p:nvPr/>
        </p:nvSpPr>
        <p:spPr bwMode="auto">
          <a:xfrm>
            <a:off x="457200" y="1028700"/>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SimSun" charset="-122"/>
              </a:defRPr>
            </a:lvl1pPr>
            <a:lvl2pPr marL="742950" indent="-285750">
              <a:defRPr sz="2400">
                <a:solidFill>
                  <a:schemeClr val="tx1"/>
                </a:solidFill>
                <a:latin typeface="Times New Roman" charset="0"/>
                <a:ea typeface="SimSun" charset="-122"/>
              </a:defRPr>
            </a:lvl2pPr>
            <a:lvl3pPr marL="1143000" indent="-228600">
              <a:defRPr sz="2400">
                <a:solidFill>
                  <a:schemeClr val="tx1"/>
                </a:solidFill>
                <a:latin typeface="Times New Roman" charset="0"/>
                <a:ea typeface="SimSun" charset="-122"/>
              </a:defRPr>
            </a:lvl3pPr>
            <a:lvl4pPr marL="1600200" indent="-228600">
              <a:defRPr sz="2400">
                <a:solidFill>
                  <a:schemeClr val="tx1"/>
                </a:solidFill>
                <a:latin typeface="Times New Roman" charset="0"/>
                <a:ea typeface="SimSun" charset="-122"/>
              </a:defRPr>
            </a:lvl4pPr>
            <a:lvl5pPr marL="2057400" indent="-228600">
              <a:defRPr sz="2400">
                <a:solidFill>
                  <a:schemeClr val="tx1"/>
                </a:solidFill>
                <a:latin typeface="Times New Roman" charset="0"/>
                <a:ea typeface="SimSun" charset="-122"/>
              </a:defRPr>
            </a:lvl5pPr>
            <a:lvl6pPr marL="2514600" indent="-228600" eaLnBrk="0" fontAlgn="base" hangingPunct="0">
              <a:spcBef>
                <a:spcPct val="0"/>
              </a:spcBef>
              <a:spcAft>
                <a:spcPct val="0"/>
              </a:spcAft>
              <a:defRPr sz="2400">
                <a:solidFill>
                  <a:schemeClr val="tx1"/>
                </a:solidFill>
                <a:latin typeface="Times New Roman" charset="0"/>
                <a:ea typeface="SimSun" charset="-122"/>
              </a:defRPr>
            </a:lvl6pPr>
            <a:lvl7pPr marL="2971800" indent="-228600" eaLnBrk="0" fontAlgn="base" hangingPunct="0">
              <a:spcBef>
                <a:spcPct val="0"/>
              </a:spcBef>
              <a:spcAft>
                <a:spcPct val="0"/>
              </a:spcAft>
              <a:defRPr sz="2400">
                <a:solidFill>
                  <a:schemeClr val="tx1"/>
                </a:solidFill>
                <a:latin typeface="Times New Roman" charset="0"/>
                <a:ea typeface="SimSun" charset="-122"/>
              </a:defRPr>
            </a:lvl7pPr>
            <a:lvl8pPr marL="3429000" indent="-228600" eaLnBrk="0" fontAlgn="base" hangingPunct="0">
              <a:spcBef>
                <a:spcPct val="0"/>
              </a:spcBef>
              <a:spcAft>
                <a:spcPct val="0"/>
              </a:spcAft>
              <a:defRPr sz="2400">
                <a:solidFill>
                  <a:schemeClr val="tx1"/>
                </a:solidFill>
                <a:latin typeface="Times New Roman" charset="0"/>
                <a:ea typeface="SimSun" charset="-122"/>
              </a:defRPr>
            </a:lvl8pPr>
            <a:lvl9pPr marL="3886200" indent="-228600" eaLnBrk="0" fontAlgn="base" hangingPunct="0">
              <a:spcBef>
                <a:spcPct val="0"/>
              </a:spcBef>
              <a:spcAft>
                <a:spcPct val="0"/>
              </a:spcAft>
              <a:defRPr sz="2400">
                <a:solidFill>
                  <a:schemeClr val="tx1"/>
                </a:solidFill>
                <a:latin typeface="Times New Roman" charset="0"/>
                <a:ea typeface="SimSun" charset="-122"/>
              </a:defRPr>
            </a:lvl9pPr>
          </a:lstStyle>
          <a:p>
            <a:pPr eaLnBrk="1" hangingPunct="1">
              <a:spcBef>
                <a:spcPct val="20000"/>
              </a:spcBef>
              <a:buClr>
                <a:srgbClr val="0000FF"/>
              </a:buClr>
            </a:pPr>
            <a:endParaRPr lang="en-US" altLang="en-US" sz="2200" dirty="0"/>
          </a:p>
          <a:p>
            <a:pPr>
              <a:spcBef>
                <a:spcPct val="20000"/>
              </a:spcBef>
              <a:buClr>
                <a:srgbClr val="0000FF"/>
              </a:buClr>
            </a:pPr>
            <a:r>
              <a:rPr lang="en-US" altLang="en-US" sz="2200" dirty="0"/>
              <a:t>1) Analysis with single source</a:t>
            </a:r>
          </a:p>
          <a:p>
            <a:pPr>
              <a:spcBef>
                <a:spcPct val="20000"/>
              </a:spcBef>
              <a:buClr>
                <a:srgbClr val="C00000"/>
              </a:buClr>
              <a:buFont typeface="Arial" panose="020B0604020202020204" pitchFamily="34" charset="0"/>
              <a:buChar char="•"/>
            </a:pPr>
            <a:r>
              <a:rPr lang="en-US" altLang="en-US" sz="2200" dirty="0">
                <a:solidFill>
                  <a:schemeClr val="accent5">
                    <a:lumMod val="50000"/>
                  </a:schemeClr>
                </a:solidFill>
              </a:rPr>
              <a:t>Methodology</a:t>
            </a:r>
            <a:r>
              <a:rPr lang="en-US" altLang="en-US" sz="2200" dirty="0"/>
              <a:t> [Section 10.1]</a:t>
            </a:r>
          </a:p>
          <a:p>
            <a:pPr>
              <a:spcBef>
                <a:spcPct val="20000"/>
              </a:spcBef>
              <a:buClr>
                <a:srgbClr val="C00000"/>
              </a:buClr>
              <a:buFont typeface="Arial" panose="020B0604020202020204" pitchFamily="34" charset="0"/>
              <a:buChar char="•"/>
            </a:pPr>
            <a:r>
              <a:rPr lang="en-US" altLang="en-US" sz="2200" dirty="0">
                <a:solidFill>
                  <a:schemeClr val="accent5">
                    <a:lumMod val="50000"/>
                  </a:schemeClr>
                </a:solidFill>
              </a:rPr>
              <a:t>Two examples</a:t>
            </a:r>
          </a:p>
          <a:p>
            <a:pPr>
              <a:spcBef>
                <a:spcPct val="20000"/>
              </a:spcBef>
              <a:buClr>
                <a:srgbClr val="0000FF"/>
              </a:buClr>
            </a:pPr>
            <a:r>
              <a:rPr lang="en-US" altLang="en-US" sz="2200" dirty="0"/>
              <a:t>2) Analysis with multiple sources (single frequency)</a:t>
            </a:r>
          </a:p>
          <a:p>
            <a:pPr>
              <a:spcBef>
                <a:spcPct val="20000"/>
              </a:spcBef>
              <a:buClr>
                <a:srgbClr val="C00000"/>
              </a:buClr>
              <a:buFont typeface="Arial" panose="020B0604020202020204" pitchFamily="34" charset="0"/>
              <a:buChar char="•"/>
            </a:pPr>
            <a:r>
              <a:rPr lang="en-US" altLang="en-US" sz="2200" dirty="0">
                <a:solidFill>
                  <a:schemeClr val="accent5">
                    <a:lumMod val="50000"/>
                  </a:schemeClr>
                </a:solidFill>
              </a:rPr>
              <a:t>Nodal analysis</a:t>
            </a:r>
            <a:r>
              <a:rPr lang="en-US" altLang="en-US" sz="2200" dirty="0"/>
              <a:t> [Section 10.2] (1 example)</a:t>
            </a:r>
          </a:p>
          <a:p>
            <a:pPr>
              <a:spcBef>
                <a:spcPct val="20000"/>
              </a:spcBef>
              <a:buClr>
                <a:srgbClr val="C00000"/>
              </a:buClr>
              <a:buFont typeface="Arial" panose="020B0604020202020204" pitchFamily="34" charset="0"/>
              <a:buChar char="•"/>
            </a:pPr>
            <a:r>
              <a:rPr lang="en-US" altLang="en-US" sz="2200" dirty="0">
                <a:solidFill>
                  <a:schemeClr val="accent5">
                    <a:lumMod val="50000"/>
                  </a:schemeClr>
                </a:solidFill>
              </a:rPr>
              <a:t>Mesh analysis </a:t>
            </a:r>
            <a:r>
              <a:rPr lang="en-US" altLang="en-US" sz="2200" dirty="0"/>
              <a:t>[Section 10.3] (1 example)</a:t>
            </a:r>
          </a:p>
          <a:p>
            <a:pPr>
              <a:spcBef>
                <a:spcPct val="20000"/>
              </a:spcBef>
              <a:buClr>
                <a:srgbClr val="0000FF"/>
              </a:buClr>
            </a:pPr>
            <a:r>
              <a:rPr lang="en-US" altLang="en-US" sz="2200" dirty="0"/>
              <a:t>3) Analysis by superposition (multiple frequencies)</a:t>
            </a:r>
          </a:p>
          <a:p>
            <a:pPr>
              <a:spcBef>
                <a:spcPct val="20000"/>
              </a:spcBef>
              <a:buClr>
                <a:srgbClr val="C00000"/>
              </a:buClr>
              <a:buFont typeface="Arial" panose="020B0604020202020204" pitchFamily="34" charset="0"/>
              <a:buChar char="•"/>
            </a:pPr>
            <a:r>
              <a:rPr lang="en-US" altLang="en-US" sz="2200" dirty="0">
                <a:solidFill>
                  <a:schemeClr val="accent5">
                    <a:lumMod val="50000"/>
                  </a:schemeClr>
                </a:solidFill>
              </a:rPr>
              <a:t>Circuits containing DC sources and AC sources of a single frequency</a:t>
            </a:r>
            <a:r>
              <a:rPr lang="en-US" altLang="en-US" sz="2200" dirty="0"/>
              <a:t> (1 example)</a:t>
            </a:r>
          </a:p>
          <a:p>
            <a:pPr>
              <a:spcBef>
                <a:spcPct val="20000"/>
              </a:spcBef>
              <a:buClr>
                <a:srgbClr val="C00000"/>
              </a:buClr>
              <a:buFont typeface="Arial" panose="020B0604020202020204" pitchFamily="34" charset="0"/>
              <a:buChar char="•"/>
            </a:pPr>
            <a:r>
              <a:rPr lang="en-US" altLang="en-US" sz="2200" dirty="0">
                <a:solidFill>
                  <a:schemeClr val="accent5">
                    <a:lumMod val="50000"/>
                  </a:schemeClr>
                </a:solidFill>
              </a:rPr>
              <a:t>Circuits containing multiple AC sources with different frequencies </a:t>
            </a:r>
            <a:r>
              <a:rPr lang="en-US" altLang="en-US" sz="2200" dirty="0"/>
              <a:t>(1 example)</a:t>
            </a:r>
          </a:p>
          <a:p>
            <a:pPr>
              <a:spcBef>
                <a:spcPct val="20000"/>
              </a:spcBef>
              <a:buClr>
                <a:srgbClr val="0000FF"/>
              </a:buClr>
            </a:pPr>
            <a:r>
              <a:rPr lang="en-US" altLang="en-US" sz="2200" dirty="0"/>
              <a:t>4) AC Power: Instantaneous vs. Average</a:t>
            </a:r>
          </a:p>
          <a:p>
            <a:pPr eaLnBrk="1" hangingPunct="1">
              <a:spcBef>
                <a:spcPct val="20000"/>
              </a:spcBef>
              <a:buClr>
                <a:srgbClr val="0000FF"/>
              </a:buClr>
            </a:pPr>
            <a:endParaRPr lang="en-US" altLang="en-US" sz="2200" dirty="0"/>
          </a:p>
        </p:txBody>
      </p:sp>
      <p:sp>
        <p:nvSpPr>
          <p:cNvPr id="10" name="TextBox 9"/>
          <p:cNvSpPr txBox="1"/>
          <p:nvPr/>
        </p:nvSpPr>
        <p:spPr>
          <a:xfrm>
            <a:off x="5164618" y="1577559"/>
            <a:ext cx="3847054" cy="923330"/>
          </a:xfrm>
          <a:prstGeom prst="rect">
            <a:avLst/>
          </a:prstGeom>
          <a:noFill/>
          <a:ln>
            <a:solidFill>
              <a:schemeClr val="tx1"/>
            </a:solidFill>
          </a:ln>
          <a:effectLst/>
        </p:spPr>
        <p:txBody>
          <a:bodyPr wrap="square" rtlCol="0">
            <a:spAutoFit/>
          </a:bodyPr>
          <a:lstStyle/>
          <a:p>
            <a:r>
              <a:rPr lang="en-US" altLang="en-US" dirty="0">
                <a:latin typeface="Arial" charset="0"/>
              </a:rPr>
              <a:t>Alexander &amp; </a:t>
            </a:r>
            <a:r>
              <a:rPr lang="en-US" altLang="en-US" dirty="0" err="1">
                <a:latin typeface="Arial" charset="0"/>
              </a:rPr>
              <a:t>Sadiku</a:t>
            </a:r>
            <a:r>
              <a:rPr lang="en-US" altLang="en-US" dirty="0">
                <a:latin typeface="Arial" charset="0"/>
              </a:rPr>
              <a:t>, </a:t>
            </a:r>
          </a:p>
          <a:p>
            <a:r>
              <a:rPr lang="en-US" altLang="en-US" dirty="0">
                <a:latin typeface="Arial" charset="0"/>
              </a:rPr>
              <a:t>“Fundamentals of Electric Circuits” </a:t>
            </a:r>
          </a:p>
          <a:p>
            <a:r>
              <a:rPr lang="en-US" altLang="en-US" dirty="0">
                <a:latin typeface="Arial" charset="0"/>
              </a:rPr>
              <a:t>7</a:t>
            </a:r>
            <a:r>
              <a:rPr lang="en-US" altLang="en-US" baseline="30000" dirty="0">
                <a:latin typeface="Arial" charset="0"/>
              </a:rPr>
              <a:t>th</a:t>
            </a:r>
            <a:r>
              <a:rPr lang="en-US" altLang="en-US" dirty="0">
                <a:latin typeface="Arial" charset="0"/>
              </a:rPr>
              <a:t> Edition Chapters 9 &amp;10</a:t>
            </a:r>
            <a:endParaRPr lang="en-US" dirty="0"/>
          </a:p>
        </p:txBody>
      </p:sp>
    </p:spTree>
    <p:extLst>
      <p:ext uri="{BB962C8B-B14F-4D97-AF65-F5344CB8AC3E}">
        <p14:creationId xmlns:p14="http://schemas.microsoft.com/office/powerpoint/2010/main" val="1942874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textflow.mheducation.com/figures/0077800761/ale80571_10090_l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541" y="1836821"/>
            <a:ext cx="3735684" cy="156465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7669" y="401931"/>
            <a:ext cx="9017876" cy="873124"/>
          </a:xfrm>
        </p:spPr>
        <p:txBody>
          <a:bodyPr/>
          <a:lstStyle/>
          <a:p>
            <a:pPr algn="l"/>
            <a:r>
              <a:rPr lang="en-US" sz="3600" dirty="0"/>
              <a:t>3B) Superposition (multiple </a:t>
            </a:r>
            <a:r>
              <a:rPr lang="en-US" sz="3600" dirty="0" err="1"/>
              <a:t>freq</a:t>
            </a:r>
            <a:r>
              <a:rPr lang="en-US" sz="3600" dirty="0"/>
              <a:t>) example 2</a:t>
            </a:r>
          </a:p>
        </p:txBody>
      </p:sp>
      <p:sp>
        <p:nvSpPr>
          <p:cNvPr id="8" name="Slide Number Placeholder 7"/>
          <p:cNvSpPr>
            <a:spLocks noGrp="1"/>
          </p:cNvSpPr>
          <p:nvPr>
            <p:ph type="sldNum" sz="quarter" idx="12"/>
          </p:nvPr>
        </p:nvSpPr>
        <p:spPr>
          <a:xfrm>
            <a:off x="7088145" y="6591303"/>
            <a:ext cx="2057400" cy="266699"/>
          </a:xfrm>
        </p:spPr>
        <p:txBody>
          <a:bodyPr/>
          <a:lstStyle/>
          <a:p>
            <a:fld id="{69734BD4-3C71-478A-A5D3-CAF6DDEBC3F2}" type="slidenum">
              <a:rPr lang="en-US" smtClean="0"/>
              <a:t>10</a:t>
            </a:fld>
            <a:endParaRPr lang="en-US"/>
          </a:p>
        </p:txBody>
      </p:sp>
      <p:sp>
        <p:nvSpPr>
          <p:cNvPr id="4" name="TextBox 3"/>
          <p:cNvSpPr txBox="1"/>
          <p:nvPr/>
        </p:nvSpPr>
        <p:spPr>
          <a:xfrm>
            <a:off x="455881" y="1346856"/>
            <a:ext cx="1783502"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Alexander 10.45</a:t>
            </a:r>
          </a:p>
          <a:p>
            <a:r>
              <a:rPr lang="en-US" dirty="0">
                <a:latin typeface="Times New Roman" panose="02020603050405020304" pitchFamily="18" charset="0"/>
                <a:cs typeface="Times New Roman" panose="02020603050405020304" pitchFamily="18" charset="0"/>
              </a:rPr>
              <a:t>Find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(t)</a:t>
            </a:r>
          </a:p>
        </p:txBody>
      </p:sp>
      <p:sp>
        <p:nvSpPr>
          <p:cNvPr id="16" name="TextBox 15"/>
          <p:cNvSpPr txBox="1">
            <a:spLocks/>
          </p:cNvSpPr>
          <p:nvPr/>
        </p:nvSpPr>
        <p:spPr>
          <a:xfrm>
            <a:off x="3944734" y="1298849"/>
            <a:ext cx="5565025" cy="646331"/>
          </a:xfrm>
          <a:prstGeom prst="rect">
            <a:avLst/>
          </a:prstGeom>
          <a:noFill/>
          <a:ln>
            <a:noFill/>
          </a:ln>
        </p:spPr>
        <p:txBody>
          <a:bodyPr wrap="square" rtlCol="0">
            <a:spAutoFit/>
          </a:bodyPr>
          <a:lstStyle/>
          <a:p>
            <a:r>
              <a:rPr lang="en-US" b="1" dirty="0">
                <a:latin typeface="Times New Roman" panose="02020603050405020304" pitchFamily="18" charset="0"/>
                <a:cs typeface="Times New Roman" panose="02020603050405020304" pitchFamily="18" charset="0"/>
              </a:rPr>
              <a:t>At </a:t>
            </a:r>
            <a:r>
              <a:rPr lang="en-US" b="1" dirty="0">
                <a:solidFill>
                  <a:srgbClr val="FF0000"/>
                </a:solidFill>
                <a:latin typeface="Times New Roman" panose="02020603050405020304" pitchFamily="18" charset="0"/>
                <a:cs typeface="Times New Roman" panose="02020603050405020304" pitchFamily="18" charset="0"/>
              </a:rPr>
              <a:t>10</a:t>
            </a:r>
            <a:r>
              <a:rPr lang="en-US" b="1" dirty="0">
                <a:latin typeface="Times New Roman" panose="02020603050405020304" pitchFamily="18" charset="0"/>
                <a:cs typeface="Times New Roman" panose="02020603050405020304" pitchFamily="18" charset="0"/>
              </a:rPr>
              <a:t> rad/s, redraw circuit without 4 </a:t>
            </a:r>
            <a:r>
              <a:rPr lang="en-US" b="1">
                <a:latin typeface="Times New Roman" panose="02020603050405020304" pitchFamily="18" charset="0"/>
                <a:cs typeface="Times New Roman" panose="02020603050405020304" pitchFamily="18" charset="0"/>
              </a:rPr>
              <a:t>rad/s source:</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Replace 4 rad/s voltage source with short circuit</a:t>
            </a:r>
          </a:p>
        </p:txBody>
      </p:sp>
      <mc:AlternateContent xmlns:mc="http://schemas.openxmlformats.org/markup-compatibility/2006" xmlns:a14="http://schemas.microsoft.com/office/drawing/2010/main">
        <mc:Choice Requires="a14">
          <p:sp>
            <p:nvSpPr>
              <p:cNvPr id="18" name="TextBox 17"/>
              <p:cNvSpPr txBox="1"/>
              <p:nvPr/>
            </p:nvSpPr>
            <p:spPr>
              <a:xfrm>
                <a:off x="291366" y="3486000"/>
                <a:ext cx="4531186" cy="187743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Step 2: Solve using circuit analysis methods</a:t>
                </a:r>
              </a:p>
              <a:p>
                <a:r>
                  <a:rPr lang="en-US" b="1"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*(20 + j3)</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1</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6</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oMath>
                </a14:m>
                <a:r>
                  <a:rPr lang="en-US"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30</a:t>
                </a:r>
                <a:r>
                  <a:rPr lang="en-US" baseline="300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o</a:t>
                </a:r>
                <a:r>
                  <a:rPr lang="en-US"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a:t>
                </a:r>
              </a:p>
              <a:p>
                <a:r>
                  <a:rPr lang="en-US" b="1" dirty="0">
                    <a:latin typeface="Times New Roman" panose="02020603050405020304" pitchFamily="18" charset="0"/>
                    <a:ea typeface="Cambria Math" panose="02040503050406030204" pitchFamily="18" charset="0"/>
                    <a:cs typeface="Times New Roman" panose="02020603050405020304" pitchFamily="18" charset="0"/>
                  </a:rPr>
                  <a:t>I </a:t>
                </a:r>
                <a:r>
                  <a:rPr lang="en-US" dirty="0">
                    <a:latin typeface="Times New Roman" panose="02020603050405020304" pitchFamily="18" charset="0"/>
                    <a:ea typeface="Cambria Math" panose="020405030504060302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0.7911</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oMath>
                </a14:m>
                <a:r>
                  <a:rPr lang="en-US" dirty="0">
                    <a:latin typeface="Times New Roman" panose="02020603050405020304" pitchFamily="18" charset="0"/>
                    <a:ea typeface="Cambria Math" panose="02040503050406030204" pitchFamily="18" charset="0"/>
                    <a:cs typeface="Times New Roman" panose="02020603050405020304" pitchFamily="18" charset="0"/>
                  </a:rPr>
                  <a:t>21.47</a:t>
                </a:r>
                <a:r>
                  <a:rPr lang="en-US" baseline="30000" dirty="0">
                    <a:latin typeface="Times New Roman" panose="02020603050405020304" pitchFamily="18" charset="0"/>
                    <a:ea typeface="Cambria Math" panose="02040503050406030204" pitchFamily="18" charset="0"/>
                    <a:cs typeface="Times New Roman" panose="02020603050405020304" pitchFamily="18" charset="0"/>
                  </a:rPr>
                  <a:t>o</a:t>
                </a:r>
                <a:r>
                  <a:rPr lang="en-US" dirty="0">
                    <a:latin typeface="Times New Roman" panose="02020603050405020304" pitchFamily="18" charset="0"/>
                    <a:ea typeface="Cambria Math" panose="02040503050406030204" pitchFamily="18" charset="0"/>
                    <a:cs typeface="Times New Roman" panose="02020603050405020304" pitchFamily="18" charset="0"/>
                  </a:rPr>
                  <a:t> A</a:t>
                </a:r>
              </a:p>
              <a:p>
                <a:endParaRPr lang="en-US" sz="800" b="1" dirty="0">
                  <a:solidFill>
                    <a:schemeClr val="tx1"/>
                  </a:solidFill>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Step 3: Transform back to time domain</a:t>
                </a:r>
              </a:p>
              <a:p>
                <a:r>
                  <a:rPr lang="en-US"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I</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 0.7911</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oMath>
                </a14:m>
                <a:r>
                  <a:rPr lang="en-US"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21.47</a:t>
                </a:r>
                <a:r>
                  <a:rPr lang="en-US" baseline="3000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o</a:t>
                </a:r>
                <a:r>
                  <a:rPr lang="en-US"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 </a:t>
                </a:r>
                <a:r>
                  <a:rPr lang="en-US" dirty="0">
                    <a:latin typeface="Times New Roman" panose="02020603050405020304" pitchFamily="18" charset="0"/>
                    <a:ea typeface="Cambria Math" panose="02040503050406030204" pitchFamily="18" charset="0"/>
                    <a:cs typeface="Times New Roman" panose="02020603050405020304" pitchFamily="18" charset="0"/>
                  </a:rPr>
                  <a:t>,</a:t>
                </a:r>
                <a:r>
                  <a:rPr lang="en-US" baseline="30000" dirty="0">
                    <a:latin typeface="Times New Roman" panose="02020603050405020304" pitchFamily="18" charset="0"/>
                    <a:ea typeface="Cambria Math" panose="02040503050406030204" pitchFamily="18" charset="0"/>
                    <a:cs typeface="Times New Roman" panose="02020603050405020304" pitchFamily="18" charset="0"/>
                  </a:rPr>
                  <a:t> </a:t>
                </a:r>
                <a:r>
                  <a:rPr lang="el-GR" dirty="0">
                    <a:latin typeface="Times New Roman" panose="02020603050405020304" pitchFamily="18" charset="0"/>
                    <a:ea typeface="Cambria Math" panose="02040503050406030204" pitchFamily="18" charset="0"/>
                    <a:cs typeface="Times New Roman" panose="02020603050405020304" pitchFamily="18" charset="0"/>
                  </a:rPr>
                  <a:t>ω</a:t>
                </a:r>
                <a:r>
                  <a:rPr lang="en-US" dirty="0">
                    <a:latin typeface="Times New Roman" panose="02020603050405020304" pitchFamily="18" charset="0"/>
                    <a:ea typeface="Cambria Math" panose="02040503050406030204" pitchFamily="18" charset="0"/>
                    <a:cs typeface="Times New Roman" panose="02020603050405020304" pitchFamily="18" charset="0"/>
                  </a:rPr>
                  <a:t> = </a:t>
                </a:r>
                <a:r>
                  <a:rPr lang="en-US"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10</a:t>
                </a:r>
                <a:r>
                  <a:rPr lang="en-US" dirty="0">
                    <a:latin typeface="Times New Roman" panose="02020603050405020304" pitchFamily="18" charset="0"/>
                    <a:ea typeface="Cambria Math" panose="02040503050406030204" pitchFamily="18" charset="0"/>
                    <a:cs typeface="Times New Roman" panose="02020603050405020304" pitchFamily="18" charset="0"/>
                  </a:rPr>
                  <a:t> rad/s</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i</a:t>
                </a:r>
                <a:r>
                  <a:rPr lang="en-US" dirty="0">
                    <a:latin typeface="Times New Roman" panose="02020603050405020304" pitchFamily="18" charset="0"/>
                    <a:cs typeface="Times New Roman" panose="02020603050405020304" pitchFamily="18" charset="0"/>
                    <a:sym typeface="Wingdings" panose="05000000000000000000" pitchFamily="2" charset="2"/>
                  </a:rPr>
                  <a:t>(t) = 0.7911 cos(</a:t>
                </a: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10</a:t>
                </a:r>
                <a:r>
                  <a:rPr lang="en-US" dirty="0">
                    <a:latin typeface="Times New Roman" panose="02020603050405020304" pitchFamily="18" charset="0"/>
                    <a:cs typeface="Times New Roman" panose="02020603050405020304" pitchFamily="18" charset="0"/>
                    <a:sym typeface="Wingdings" panose="05000000000000000000" pitchFamily="2" charset="2"/>
                  </a:rPr>
                  <a:t>t + 21.47</a:t>
                </a:r>
                <a:r>
                  <a:rPr lang="en-US" baseline="30000" dirty="0">
                    <a:latin typeface="Times New Roman" panose="02020603050405020304" pitchFamily="18" charset="0"/>
                    <a:cs typeface="Times New Roman" panose="02020603050405020304" pitchFamily="18" charset="0"/>
                    <a:sym typeface="Wingdings" panose="05000000000000000000" pitchFamily="2" charset="2"/>
                  </a:rPr>
                  <a:t>o</a:t>
                </a:r>
                <a:r>
                  <a:rPr lang="en-US" dirty="0">
                    <a:latin typeface="Times New Roman" panose="02020603050405020304" pitchFamily="18" charset="0"/>
                    <a:cs typeface="Times New Roman" panose="02020603050405020304" pitchFamily="18" charset="0"/>
                    <a:sym typeface="Wingdings" panose="05000000000000000000" pitchFamily="2" charset="2"/>
                  </a:rPr>
                  <a:t>) A</a:t>
                </a:r>
              </a:p>
            </p:txBody>
          </p:sp>
        </mc:Choice>
        <mc:Fallback xmlns="">
          <p:sp>
            <p:nvSpPr>
              <p:cNvPr id="18" name="TextBox 17"/>
              <p:cNvSpPr txBox="1">
                <a:spLocks noRot="1" noChangeAspect="1" noMove="1" noResize="1" noEditPoints="1" noAdjustHandles="1" noChangeArrowheads="1" noChangeShapeType="1" noTextEdit="1"/>
              </p:cNvSpPr>
              <p:nvPr/>
            </p:nvSpPr>
            <p:spPr>
              <a:xfrm>
                <a:off x="291366" y="3486000"/>
                <a:ext cx="4531186" cy="1877437"/>
              </a:xfrm>
              <a:prstGeom prst="rect">
                <a:avLst/>
              </a:prstGeom>
              <a:blipFill rotWithShape="0">
                <a:blip r:embed="rId4"/>
                <a:stretch>
                  <a:fillRect l="-1211" t="-1948" b="-42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822552" y="3478265"/>
                <a:ext cx="4531186" cy="132343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Step 1a: Transform source to phasor</a:t>
                </a:r>
              </a:p>
              <a:p>
                <a:r>
                  <a:rPr lang="en-US" dirty="0">
                    <a:latin typeface="Times New Roman" panose="02020603050405020304" pitchFamily="18" charset="0"/>
                    <a:cs typeface="Times New Roman" panose="02020603050405020304" pitchFamily="18" charset="0"/>
                  </a:rPr>
                  <a:t>16 cos(</a:t>
                </a:r>
                <a:r>
                  <a:rPr lang="en-US" dirty="0">
                    <a:solidFill>
                      <a:srgbClr val="FF0000"/>
                    </a:solidFill>
                    <a:latin typeface="Times New Roman" panose="02020603050405020304" pitchFamily="18" charset="0"/>
                    <a:cs typeface="Times New Roman" panose="02020603050405020304" pitchFamily="18" charset="0"/>
                  </a:rPr>
                  <a:t>10</a:t>
                </a:r>
                <a:r>
                  <a:rPr lang="en-US" dirty="0">
                    <a:latin typeface="Times New Roman" panose="02020603050405020304" pitchFamily="18" charset="0"/>
                    <a:cs typeface="Times New Roman" panose="02020603050405020304" pitchFamily="18" charset="0"/>
                  </a:rPr>
                  <a:t>t + 30</a:t>
                </a:r>
                <a:r>
                  <a:rPr lang="en-US" baseline="30000"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sym typeface="Wingdings" panose="05000000000000000000" pitchFamily="2" charset="2"/>
                  </a:rPr>
                  <a:t>  1</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6</a:t>
                </a:r>
                <a14:m>
                  <m:oMath xmlns:m="http://schemas.openxmlformats.org/officeDocument/2006/math">
                    <m:r>
                      <a:rPr lang="en-US"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oMath>
                </a14:m>
                <a:r>
                  <a:rPr lang="en-US" b="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30</a:t>
                </a:r>
                <a:r>
                  <a:rPr lang="en-US" b="0" baseline="3000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o</a:t>
                </a:r>
                <a:r>
                  <a:rPr lang="en-US"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a:t>
                </a:r>
                <a:r>
                  <a:rPr lang="el-GR"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ω</a:t>
                </a:r>
                <a:r>
                  <a:rPr lang="en-US"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 </a:t>
                </a:r>
                <a:r>
                  <a:rPr lang="en-US"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10</a:t>
                </a:r>
                <a:r>
                  <a:rPr lang="en-US"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rad/s</a:t>
                </a:r>
              </a:p>
              <a:p>
                <a:endParaRPr lang="en-US" sz="800"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Step 1b: Work out the impedance values</a:t>
                </a:r>
              </a:p>
              <a:p>
                <a:r>
                  <a:rPr lang="en-US" dirty="0">
                    <a:latin typeface="Times New Roman" panose="02020603050405020304" pitchFamily="18" charset="0"/>
                    <a:cs typeface="Times New Roman" panose="02020603050405020304" pitchFamily="18" charset="0"/>
                    <a:sym typeface="Wingdings" panose="05000000000000000000" pitchFamily="2" charset="2"/>
                  </a:rPr>
                  <a:t>300 </a:t>
                </a:r>
                <a:r>
                  <a:rPr lang="en-US" dirty="0" err="1">
                    <a:latin typeface="Times New Roman" panose="02020603050405020304" pitchFamily="18" charset="0"/>
                    <a:cs typeface="Times New Roman" panose="02020603050405020304" pitchFamily="18" charset="0"/>
                    <a:sym typeface="Wingdings" panose="05000000000000000000" pitchFamily="2" charset="2"/>
                  </a:rPr>
                  <a:t>mH</a:t>
                </a:r>
                <a:r>
                  <a:rPr lang="en-US" dirty="0">
                    <a:latin typeface="Times New Roman" panose="02020603050405020304" pitchFamily="18" charset="0"/>
                    <a:cs typeface="Times New Roman" panose="02020603050405020304" pitchFamily="18" charset="0"/>
                    <a:sym typeface="Wingdings" panose="05000000000000000000" pitchFamily="2" charset="2"/>
                  </a:rPr>
                  <a:t>  j</a:t>
                </a: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10</a:t>
                </a:r>
                <a:r>
                  <a:rPr lang="en-US" dirty="0">
                    <a:latin typeface="Times New Roman" panose="02020603050405020304" pitchFamily="18" charset="0"/>
                    <a:cs typeface="Times New Roman" panose="02020603050405020304" pitchFamily="18" charset="0"/>
                    <a:sym typeface="Wingdings" panose="05000000000000000000" pitchFamily="2" charset="2"/>
                  </a:rPr>
                  <a:t>*0.3 =</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j3</a:t>
                </a:r>
                <a:endParaRPr lang="en-US"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4822552" y="3478265"/>
                <a:ext cx="4531186" cy="1323439"/>
              </a:xfrm>
              <a:prstGeom prst="rect">
                <a:avLst/>
              </a:prstGeom>
              <a:blipFill rotWithShape="0">
                <a:blip r:embed="rId5"/>
                <a:stretch>
                  <a:fillRect l="-1077" t="-2765" b="-6452"/>
                </a:stretch>
              </a:blipFill>
            </p:spPr>
            <p:txBody>
              <a:bodyPr/>
              <a:lstStyle/>
              <a:p>
                <a:r>
                  <a:rPr lang="en-US">
                    <a:noFill/>
                  </a:rPr>
                  <a:t> </a:t>
                </a:r>
              </a:p>
            </p:txBody>
          </p:sp>
        </mc:Fallback>
      </mc:AlternateContent>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36607" y="1896216"/>
            <a:ext cx="3733800" cy="1562100"/>
          </a:xfrm>
          <a:prstGeom prst="rect">
            <a:avLst/>
          </a:prstGeom>
        </p:spPr>
      </p:pic>
      <p:sp>
        <p:nvSpPr>
          <p:cNvPr id="6" name="TextBox 5"/>
          <p:cNvSpPr txBox="1"/>
          <p:nvPr/>
        </p:nvSpPr>
        <p:spPr>
          <a:xfrm>
            <a:off x="4822552" y="4953197"/>
            <a:ext cx="3112199" cy="400110"/>
          </a:xfrm>
          <a:prstGeom prst="rect">
            <a:avLst/>
          </a:prstGeom>
          <a:noFill/>
        </p:spPr>
        <p:txBody>
          <a:bodyPr wrap="none" rtlCol="0">
            <a:spAutoFit/>
          </a:bodyPr>
          <a:lstStyle/>
          <a:p>
            <a:r>
              <a:rPr lang="en-US" sz="20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NEVER SKIP THIS STEP</a:t>
            </a:r>
            <a:endParaRPr lang="en-US" sz="2000" dirty="0">
              <a:solidFill>
                <a:srgbClr val="0000FF"/>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589011" y="5367884"/>
            <a:ext cx="6318226" cy="646331"/>
          </a:xfrm>
          <a:prstGeom prst="rect">
            <a:avLst/>
          </a:prstGeom>
          <a:noFill/>
          <a:ln>
            <a:solidFill>
              <a:srgbClr val="C00000"/>
            </a:solidFill>
          </a:ln>
        </p:spPr>
        <p:txBody>
          <a:bodyPr wrap="square" rtlCol="0">
            <a:spAutoFit/>
          </a:bodyPr>
          <a:lstStyle/>
          <a:p>
            <a:r>
              <a:rPr lang="en-US" b="1" dirty="0">
                <a:latin typeface="Times New Roman" panose="02020603050405020304" pitchFamily="18" charset="0"/>
                <a:cs typeface="Times New Roman" panose="02020603050405020304" pitchFamily="18" charset="0"/>
              </a:rPr>
              <a:t>Final step: Add up both solutions</a:t>
            </a:r>
          </a:p>
          <a:p>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(t) = 0.2995 cos(</a:t>
            </a:r>
            <a:r>
              <a:rPr lang="en-US" b="1" dirty="0">
                <a:solidFill>
                  <a:schemeClr val="accent6"/>
                </a:solidFill>
                <a:latin typeface="Times New Roman" panose="02020603050405020304" pitchFamily="18" charset="0"/>
                <a:cs typeface="Times New Roman" panose="02020603050405020304" pitchFamily="18" charset="0"/>
              </a:rPr>
              <a:t>4</a:t>
            </a:r>
            <a:r>
              <a:rPr lang="en-US" b="1" dirty="0">
                <a:latin typeface="Times New Roman" panose="02020603050405020304" pitchFamily="18" charset="0"/>
                <a:cs typeface="Times New Roman" panose="02020603050405020304" pitchFamily="18" charset="0"/>
              </a:rPr>
              <a:t>t + 86.57</a:t>
            </a:r>
            <a:r>
              <a:rPr lang="en-US" b="1" baseline="30000" dirty="0">
                <a:latin typeface="Times New Roman" panose="02020603050405020304" pitchFamily="18" charset="0"/>
                <a:cs typeface="Times New Roman" panose="02020603050405020304" pitchFamily="18" charset="0"/>
              </a:rPr>
              <a:t>o</a:t>
            </a:r>
            <a:r>
              <a:rPr lang="en-US" b="1" dirty="0">
                <a:latin typeface="Times New Roman" panose="02020603050405020304" pitchFamily="18" charset="0"/>
                <a:cs typeface="Times New Roman" panose="02020603050405020304" pitchFamily="18" charset="0"/>
              </a:rPr>
              <a:t>) + 0.7911 cos(</a:t>
            </a:r>
            <a:r>
              <a:rPr lang="en-US" b="1" dirty="0">
                <a:solidFill>
                  <a:srgbClr val="FF0000"/>
                </a:solidFill>
                <a:latin typeface="Times New Roman" panose="02020603050405020304" pitchFamily="18" charset="0"/>
                <a:cs typeface="Times New Roman" panose="02020603050405020304" pitchFamily="18" charset="0"/>
              </a:rPr>
              <a:t>10</a:t>
            </a:r>
            <a:r>
              <a:rPr lang="en-US" b="1" dirty="0">
                <a:latin typeface="Times New Roman" panose="02020603050405020304" pitchFamily="18" charset="0"/>
                <a:cs typeface="Times New Roman" panose="02020603050405020304" pitchFamily="18" charset="0"/>
              </a:rPr>
              <a:t>t + 21.47</a:t>
            </a:r>
            <a:r>
              <a:rPr lang="en-US" b="1" baseline="30000" dirty="0">
                <a:latin typeface="Times New Roman" panose="02020603050405020304" pitchFamily="18" charset="0"/>
                <a:cs typeface="Times New Roman" panose="02020603050405020304" pitchFamily="18" charset="0"/>
              </a:rPr>
              <a:t>o</a:t>
            </a:r>
            <a:r>
              <a:rPr lang="en-US" b="1" dirty="0">
                <a:latin typeface="Times New Roman" panose="02020603050405020304" pitchFamily="18" charset="0"/>
                <a:cs typeface="Times New Roman" panose="02020603050405020304" pitchFamily="18" charset="0"/>
              </a:rPr>
              <a:t>) A</a:t>
            </a:r>
          </a:p>
        </p:txBody>
      </p:sp>
      <p:sp>
        <p:nvSpPr>
          <p:cNvPr id="15" name="TextBox 14"/>
          <p:cNvSpPr txBox="1"/>
          <p:nvPr/>
        </p:nvSpPr>
        <p:spPr>
          <a:xfrm>
            <a:off x="911523" y="5989568"/>
            <a:ext cx="4532663" cy="646331"/>
          </a:xfrm>
          <a:prstGeom prst="rect">
            <a:avLst/>
          </a:prstGeom>
          <a:noFill/>
        </p:spPr>
        <p:txBody>
          <a:bodyPr wrap="square" rtlCol="0">
            <a:spAutoFit/>
          </a:bodyPr>
          <a:lstStyle/>
          <a:p>
            <a:r>
              <a:rPr lang="en-US" b="1" dirty="0">
                <a:solidFill>
                  <a:srgbClr val="7030A0"/>
                </a:solidFill>
                <a:latin typeface="Times New Roman" panose="02020603050405020304" pitchFamily="18" charset="0"/>
                <a:cs typeface="Times New Roman" panose="02020603050405020304" pitchFamily="18" charset="0"/>
              </a:rPr>
              <a:t>Note that there are 2 terms in the final form (one at 4 rad/s and another at 10 rad/s)</a:t>
            </a:r>
            <a:endParaRPr lang="en-US"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9" name="TextBox 18"/>
              <p:cNvSpPr txBox="1"/>
              <p:nvPr/>
            </p:nvSpPr>
            <p:spPr>
              <a:xfrm>
                <a:off x="4953769" y="2295295"/>
                <a:ext cx="875561" cy="369332"/>
              </a:xfrm>
              <a:prstGeom prst="rect">
                <a:avLst/>
              </a:prstGeom>
              <a:noFill/>
            </p:spPr>
            <p:txBody>
              <a:bodyPr wrap="none" rtlCol="0">
                <a:spAutoFit/>
              </a:bodyPr>
              <a:lstStyle/>
              <a:p>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16</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oMath>
                </a14:m>
                <a:r>
                  <a:rPr lang="en-US"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30</a:t>
                </a:r>
                <a:r>
                  <a:rPr lang="en-US" baseline="3000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o</a:t>
                </a:r>
                <a:endParaRPr lang="en-US"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4953769" y="2295295"/>
                <a:ext cx="875561" cy="369332"/>
              </a:xfrm>
              <a:prstGeom prst="rect">
                <a:avLst/>
              </a:prstGeom>
              <a:blipFill rotWithShape="0">
                <a:blip r:embed="rId7"/>
                <a:stretch>
                  <a:fillRect l="-6294" t="-10000" r="-699" b="-26667"/>
                </a:stretch>
              </a:blipFill>
            </p:spPr>
            <p:txBody>
              <a:bodyPr/>
              <a:lstStyle/>
              <a:p>
                <a:r>
                  <a:rPr lang="en-US">
                    <a:noFill/>
                  </a:rPr>
                  <a:t> </a:t>
                </a:r>
              </a:p>
            </p:txBody>
          </p:sp>
        </mc:Fallback>
      </mc:AlternateContent>
      <p:sp>
        <p:nvSpPr>
          <p:cNvPr id="21" name="TextBox 20"/>
          <p:cNvSpPr txBox="1"/>
          <p:nvPr/>
        </p:nvSpPr>
        <p:spPr>
          <a:xfrm>
            <a:off x="6640459" y="2752834"/>
            <a:ext cx="364202" cy="369332"/>
          </a:xfrm>
          <a:prstGeom prst="rect">
            <a:avLst/>
          </a:prstGeom>
          <a:noFill/>
        </p:spPr>
        <p:txBody>
          <a:bodyPr wrap="none" rtlCol="0">
            <a:spAutoFit/>
          </a:bodyPr>
          <a:lstStyle/>
          <a:p>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j3</a:t>
            </a:r>
            <a:endParaRPr lang="en-US" dirty="0">
              <a:solidFill>
                <a:srgbClr val="0000FF"/>
              </a:solidFill>
              <a:latin typeface="Times New Roman" panose="02020603050405020304" pitchFamily="18" charset="0"/>
              <a:cs typeface="Times New Roman" panose="02020603050405020304" pitchFamily="18" charset="0"/>
            </a:endParaRPr>
          </a:p>
        </p:txBody>
      </p:sp>
      <p:cxnSp>
        <p:nvCxnSpPr>
          <p:cNvPr id="9" name="Straight Arrow Connector 8"/>
          <p:cNvCxnSpPr/>
          <p:nvPr/>
        </p:nvCxnSpPr>
        <p:spPr>
          <a:xfrm flipH="1">
            <a:off x="3944734" y="5165765"/>
            <a:ext cx="87781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008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21263" y="3177826"/>
            <a:ext cx="7209572" cy="3374057"/>
            <a:chOff x="699388" y="3106576"/>
            <a:chExt cx="7209572" cy="3374057"/>
          </a:xfrm>
        </p:grpSpPr>
        <p:pic>
          <p:nvPicPr>
            <p:cNvPr id="17" name="Picture 13" descr="sines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388" y="3231021"/>
              <a:ext cx="4518025" cy="324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Line 14"/>
            <p:cNvSpPr>
              <a:spLocks noChangeShapeType="1"/>
            </p:cNvSpPr>
            <p:nvPr/>
          </p:nvSpPr>
          <p:spPr bwMode="auto">
            <a:xfrm>
              <a:off x="1355725" y="5761308"/>
              <a:ext cx="435927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15"/>
            <p:cNvSpPr>
              <a:spLocks noChangeShapeType="1"/>
            </p:cNvSpPr>
            <p:nvPr/>
          </p:nvSpPr>
          <p:spPr bwMode="auto">
            <a:xfrm>
              <a:off x="1355725" y="4656408"/>
              <a:ext cx="3897313"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Text Box 16"/>
            <p:cNvSpPr txBox="1">
              <a:spLocks noChangeArrowheads="1"/>
            </p:cNvSpPr>
            <p:nvPr/>
          </p:nvSpPr>
          <p:spPr bwMode="auto">
            <a:xfrm>
              <a:off x="4898995" y="5760823"/>
              <a:ext cx="1853370" cy="369332"/>
            </a:xfrm>
            <a:prstGeom prst="rect">
              <a:avLst/>
            </a:prstGeom>
            <a:noFill/>
            <a:ln>
              <a:noFill/>
            </a:ln>
            <a:effectLst/>
            <a:extLst/>
          </p:spPr>
          <p:txBody>
            <a:bodyPr wrap="square">
              <a:spAutoFit/>
            </a:bodyPr>
            <a:lstStyle/>
            <a:p>
              <a:pPr eaLnBrk="1" hangingPunct="1">
                <a:spcBef>
                  <a:spcPct val="50000"/>
                </a:spcBef>
                <a:defRPr/>
              </a:pPr>
              <a:r>
                <a:rPr lang="en-US" dirty="0">
                  <a:latin typeface="Times New Roman" charset="0"/>
                  <a:ea typeface="Times New Roman" charset="0"/>
                  <a:cs typeface="Times New Roman" charset="0"/>
                </a:rPr>
                <a:t>Mean of V = 0</a:t>
              </a:r>
            </a:p>
          </p:txBody>
        </p:sp>
        <p:sp>
          <p:nvSpPr>
            <p:cNvPr id="25" name="Text Box 17"/>
            <p:cNvSpPr txBox="1">
              <a:spLocks noChangeArrowheads="1"/>
            </p:cNvSpPr>
            <p:nvPr/>
          </p:nvSpPr>
          <p:spPr bwMode="auto">
            <a:xfrm>
              <a:off x="4906815" y="4673551"/>
              <a:ext cx="300214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SimSun" panose="02010600030101010101" pitchFamily="2" charset="-122"/>
                </a:defRPr>
              </a:lvl1pPr>
              <a:lvl2pPr marL="742950" indent="-285750">
                <a:defRPr sz="2400">
                  <a:solidFill>
                    <a:schemeClr val="tx1"/>
                  </a:solidFill>
                  <a:latin typeface="Arial" panose="020B0604020202020204" pitchFamily="34" charset="0"/>
                  <a:ea typeface="SimSun" panose="02010600030101010101" pitchFamily="2" charset="-122"/>
                </a:defRPr>
              </a:lvl2pPr>
              <a:lvl3pPr marL="1143000" indent="-228600">
                <a:defRPr sz="2400">
                  <a:solidFill>
                    <a:schemeClr val="tx1"/>
                  </a:solidFill>
                  <a:latin typeface="Arial" panose="020B0604020202020204" pitchFamily="34" charset="0"/>
                  <a:ea typeface="SimSun" panose="02010600030101010101" pitchFamily="2" charset="-122"/>
                </a:defRPr>
              </a:lvl3pPr>
              <a:lvl4pPr marL="1600200" indent="-228600">
                <a:defRPr sz="2400">
                  <a:solidFill>
                    <a:schemeClr val="tx1"/>
                  </a:solidFill>
                  <a:latin typeface="Arial" panose="020B0604020202020204" pitchFamily="34" charset="0"/>
                  <a:ea typeface="SimSun" panose="02010600030101010101" pitchFamily="2" charset="-122"/>
                </a:defRPr>
              </a:lvl4pPr>
              <a:lvl5pPr marL="2057400" indent="-228600">
                <a:defRPr sz="24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SimSun" panose="02010600030101010101" pitchFamily="2" charset="-122"/>
                </a:defRPr>
              </a:lvl9pPr>
            </a:lstStyle>
            <a:p>
              <a:pPr eaLnBrk="1" hangingPunct="1">
                <a:spcBef>
                  <a:spcPct val="50000"/>
                </a:spcBef>
              </a:pPr>
              <a:r>
                <a:rPr lang="en-US" altLang="en-US" sz="1800" dirty="0">
                  <a:latin typeface="Times New Roman" panose="02020603050405020304" pitchFamily="18" charset="0"/>
                </a:rPr>
                <a:t>Mean of V</a:t>
              </a:r>
              <a:r>
                <a:rPr lang="en-US" altLang="en-US" sz="1800" baseline="30000" dirty="0">
                  <a:latin typeface="Times New Roman" panose="02020603050405020304" pitchFamily="18" charset="0"/>
                </a:rPr>
                <a:t>2 </a:t>
              </a:r>
              <a:r>
                <a:rPr lang="en-US" altLang="en-US" sz="1800" dirty="0">
                  <a:latin typeface="Times New Roman" panose="02020603050405020304" pitchFamily="18" charset="0"/>
                </a:rPr>
                <a:t>= 12.5 (DC offset)</a:t>
              </a:r>
            </a:p>
          </p:txBody>
        </p:sp>
        <p:sp>
          <p:nvSpPr>
            <p:cNvPr id="26" name="Text Box 18"/>
            <p:cNvSpPr txBox="1">
              <a:spLocks noChangeArrowheads="1"/>
            </p:cNvSpPr>
            <p:nvPr/>
          </p:nvSpPr>
          <p:spPr bwMode="auto">
            <a:xfrm>
              <a:off x="2707574" y="5799408"/>
              <a:ext cx="22325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SimSun" panose="02010600030101010101" pitchFamily="2" charset="-122"/>
                </a:defRPr>
              </a:lvl1pPr>
              <a:lvl2pPr marL="742950" indent="-285750">
                <a:defRPr sz="2400">
                  <a:solidFill>
                    <a:schemeClr val="tx1"/>
                  </a:solidFill>
                  <a:latin typeface="Arial" panose="020B0604020202020204" pitchFamily="34" charset="0"/>
                  <a:ea typeface="SimSun" panose="02010600030101010101" pitchFamily="2" charset="-122"/>
                </a:defRPr>
              </a:lvl2pPr>
              <a:lvl3pPr marL="1143000" indent="-228600">
                <a:defRPr sz="2400">
                  <a:solidFill>
                    <a:schemeClr val="tx1"/>
                  </a:solidFill>
                  <a:latin typeface="Arial" panose="020B0604020202020204" pitchFamily="34" charset="0"/>
                  <a:ea typeface="SimSun" panose="02010600030101010101" pitchFamily="2" charset="-122"/>
                </a:defRPr>
              </a:lvl3pPr>
              <a:lvl4pPr marL="1600200" indent="-228600">
                <a:defRPr sz="2400">
                  <a:solidFill>
                    <a:schemeClr val="tx1"/>
                  </a:solidFill>
                  <a:latin typeface="Arial" panose="020B0604020202020204" pitchFamily="34" charset="0"/>
                  <a:ea typeface="SimSun" panose="02010600030101010101" pitchFamily="2" charset="-122"/>
                </a:defRPr>
              </a:lvl4pPr>
              <a:lvl5pPr marL="2057400" indent="-228600">
                <a:defRPr sz="24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SimSun" panose="02010600030101010101" pitchFamily="2" charset="-122"/>
                </a:defRPr>
              </a:lvl9pPr>
            </a:lstStyle>
            <a:p>
              <a:pPr eaLnBrk="1" hangingPunct="1">
                <a:spcBef>
                  <a:spcPct val="50000"/>
                </a:spcBef>
              </a:pPr>
              <a:r>
                <a:rPr lang="en-US" altLang="en-US" sz="2000" b="1">
                  <a:solidFill>
                    <a:srgbClr val="0000FF"/>
                  </a:solidFill>
                  <a:latin typeface="Times New Roman" panose="02020603050405020304" pitchFamily="18" charset="0"/>
                </a:rPr>
                <a:t>V(t) = 5cos(</a:t>
              </a:r>
              <a:r>
                <a:rPr lang="en-US" altLang="en-US" sz="2000" b="1">
                  <a:solidFill>
                    <a:srgbClr val="0000FF"/>
                  </a:solidFill>
                  <a:latin typeface="Times New Roman" panose="02020603050405020304" pitchFamily="18" charset="0"/>
                  <a:cs typeface="Times New Roman" panose="02020603050405020304" pitchFamily="18" charset="0"/>
                </a:rPr>
                <a:t>2</a:t>
              </a:r>
              <a:r>
                <a:rPr lang="el-GR" altLang="en-US" sz="2000" b="1" dirty="0">
                  <a:solidFill>
                    <a:srgbClr val="0000FF"/>
                  </a:solidFill>
                  <a:latin typeface="Times New Roman" panose="02020603050405020304" pitchFamily="18" charset="0"/>
                  <a:cs typeface="Times New Roman" panose="02020603050405020304" pitchFamily="18" charset="0"/>
                </a:rPr>
                <a:t>π</a:t>
              </a:r>
              <a:r>
                <a:rPr lang="en-US" altLang="en-US" sz="2000" b="1" dirty="0">
                  <a:solidFill>
                    <a:srgbClr val="0000FF"/>
                  </a:solidFill>
                  <a:latin typeface="Times New Roman" panose="02020603050405020304" pitchFamily="18" charset="0"/>
                  <a:cs typeface="Arial" panose="020B0604020202020204" pitchFamily="34" charset="0"/>
                </a:rPr>
                <a:t>t) V</a:t>
              </a:r>
              <a:endParaRPr lang="el-GR" altLang="en-US" sz="2000" b="1" dirty="0">
                <a:solidFill>
                  <a:srgbClr val="0000FF"/>
                </a:solidFill>
                <a:latin typeface="Times New Roman" panose="02020603050405020304" pitchFamily="18" charset="0"/>
                <a:cs typeface="Arial" panose="020B0604020202020204" pitchFamily="34" charset="0"/>
              </a:endParaRPr>
            </a:p>
          </p:txBody>
        </p:sp>
        <p:sp>
          <p:nvSpPr>
            <p:cNvPr id="30" name="Text Box 18"/>
            <p:cNvSpPr txBox="1">
              <a:spLocks noChangeArrowheads="1"/>
            </p:cNvSpPr>
            <p:nvPr/>
          </p:nvSpPr>
          <p:spPr bwMode="auto">
            <a:xfrm>
              <a:off x="1959423" y="3106576"/>
              <a:ext cx="25888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SimSun" panose="02010600030101010101" pitchFamily="2" charset="-122"/>
                </a:defRPr>
              </a:lvl1pPr>
              <a:lvl2pPr marL="742950" indent="-285750">
                <a:defRPr sz="2400">
                  <a:solidFill>
                    <a:schemeClr val="tx1"/>
                  </a:solidFill>
                  <a:latin typeface="Arial" panose="020B0604020202020204" pitchFamily="34" charset="0"/>
                  <a:ea typeface="SimSun" panose="02010600030101010101" pitchFamily="2" charset="-122"/>
                </a:defRPr>
              </a:lvl2pPr>
              <a:lvl3pPr marL="1143000" indent="-228600">
                <a:defRPr sz="2400">
                  <a:solidFill>
                    <a:schemeClr val="tx1"/>
                  </a:solidFill>
                  <a:latin typeface="Arial" panose="020B0604020202020204" pitchFamily="34" charset="0"/>
                  <a:ea typeface="SimSun" panose="02010600030101010101" pitchFamily="2" charset="-122"/>
                </a:defRPr>
              </a:lvl3pPr>
              <a:lvl4pPr marL="1600200" indent="-228600">
                <a:defRPr sz="2400">
                  <a:solidFill>
                    <a:schemeClr val="tx1"/>
                  </a:solidFill>
                  <a:latin typeface="Arial" panose="020B0604020202020204" pitchFamily="34" charset="0"/>
                  <a:ea typeface="SimSun" panose="02010600030101010101" pitchFamily="2" charset="-122"/>
                </a:defRPr>
              </a:lvl4pPr>
              <a:lvl5pPr marL="2057400" indent="-228600">
                <a:defRPr sz="24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SimSun" panose="02010600030101010101" pitchFamily="2" charset="-122"/>
                </a:defRPr>
              </a:lvl9pPr>
            </a:lstStyle>
            <a:p>
              <a:pPr eaLnBrk="1" hangingPunct="1">
                <a:spcBef>
                  <a:spcPct val="50000"/>
                </a:spcBef>
              </a:pPr>
              <a:r>
                <a:rPr lang="en-US" altLang="en-US" sz="2000" b="1" dirty="0">
                  <a:solidFill>
                    <a:srgbClr val="FF0000"/>
                  </a:solidFill>
                  <a:latin typeface="Times New Roman" panose="02020603050405020304" pitchFamily="18" charset="0"/>
                </a:rPr>
                <a:t>V</a:t>
              </a:r>
              <a:r>
                <a:rPr lang="en-US" altLang="en-US" sz="2000" b="1" baseline="30000" dirty="0">
                  <a:solidFill>
                    <a:srgbClr val="FF0000"/>
                  </a:solidFill>
                  <a:latin typeface="Times New Roman" panose="02020603050405020304" pitchFamily="18" charset="0"/>
                </a:rPr>
                <a:t>2</a:t>
              </a:r>
              <a:r>
                <a:rPr lang="en-US" altLang="en-US" sz="2000" b="1" dirty="0">
                  <a:solidFill>
                    <a:srgbClr val="FF0000"/>
                  </a:solidFill>
                  <a:latin typeface="Times New Roman" panose="02020603050405020304" pitchFamily="18" charset="0"/>
                </a:rPr>
                <a:t>(t) = 5</a:t>
              </a:r>
              <a:r>
                <a:rPr lang="en-US" altLang="en-US" sz="2000" b="1" baseline="30000" dirty="0">
                  <a:solidFill>
                    <a:srgbClr val="FF0000"/>
                  </a:solidFill>
                  <a:latin typeface="Times New Roman" panose="02020603050405020304" pitchFamily="18" charset="0"/>
                </a:rPr>
                <a:t>2</a:t>
              </a:r>
              <a:r>
                <a:rPr lang="en-US" altLang="en-US" sz="2000" b="1" dirty="0">
                  <a:solidFill>
                    <a:srgbClr val="FF0000"/>
                  </a:solidFill>
                  <a:latin typeface="Times New Roman" panose="02020603050405020304" pitchFamily="18" charset="0"/>
                </a:rPr>
                <a:t>cos</a:t>
              </a:r>
              <a:r>
                <a:rPr lang="en-US" altLang="en-US" sz="2000" b="1" baseline="30000" dirty="0">
                  <a:solidFill>
                    <a:srgbClr val="FF0000"/>
                  </a:solidFill>
                  <a:latin typeface="Times New Roman" panose="02020603050405020304" pitchFamily="18" charset="0"/>
                </a:rPr>
                <a:t>2</a:t>
              </a:r>
              <a:r>
                <a:rPr lang="en-US" altLang="en-US" sz="2000" b="1" dirty="0">
                  <a:solidFill>
                    <a:srgbClr val="FF0000"/>
                  </a:solidFill>
                  <a:latin typeface="Times New Roman" panose="02020603050405020304" pitchFamily="18" charset="0"/>
                </a:rPr>
                <a:t>(</a:t>
              </a:r>
              <a:r>
                <a:rPr lang="en-US" altLang="en-US" sz="2000" b="1" dirty="0">
                  <a:solidFill>
                    <a:srgbClr val="FF0000"/>
                  </a:solidFill>
                  <a:latin typeface="Times New Roman" panose="02020603050405020304" pitchFamily="18" charset="0"/>
                  <a:cs typeface="Times New Roman" panose="02020603050405020304" pitchFamily="18" charset="0"/>
                </a:rPr>
                <a:t>2</a:t>
              </a:r>
              <a:r>
                <a:rPr lang="el-GR" altLang="en-US" sz="2000" b="1" dirty="0">
                  <a:solidFill>
                    <a:srgbClr val="FF0000"/>
                  </a:solidFill>
                  <a:latin typeface="Times New Roman" panose="02020603050405020304" pitchFamily="18" charset="0"/>
                  <a:cs typeface="Times New Roman" panose="02020603050405020304" pitchFamily="18" charset="0"/>
                </a:rPr>
                <a:t>π</a:t>
              </a:r>
              <a:r>
                <a:rPr lang="en-US" altLang="en-US" sz="2000" b="1" dirty="0">
                  <a:solidFill>
                    <a:srgbClr val="FF0000"/>
                  </a:solidFill>
                  <a:latin typeface="Times New Roman" panose="02020603050405020304" pitchFamily="18" charset="0"/>
                  <a:cs typeface="Arial" panose="020B0604020202020204" pitchFamily="34" charset="0"/>
                </a:rPr>
                <a:t>t) V</a:t>
              </a:r>
              <a:endParaRPr lang="el-GR" altLang="en-US" sz="2000" b="1" dirty="0">
                <a:solidFill>
                  <a:srgbClr val="FF0000"/>
                </a:solidFill>
                <a:latin typeface="Times New Roman" panose="02020603050405020304" pitchFamily="18" charset="0"/>
                <a:cs typeface="Arial" panose="020B0604020202020204" pitchFamily="34" charset="0"/>
              </a:endParaRPr>
            </a:p>
          </p:txBody>
        </p:sp>
      </p:grpSp>
      <p:sp>
        <p:nvSpPr>
          <p:cNvPr id="2" name="Title 1"/>
          <p:cNvSpPr>
            <a:spLocks noGrp="1"/>
          </p:cNvSpPr>
          <p:nvPr>
            <p:ph type="title"/>
          </p:nvPr>
        </p:nvSpPr>
        <p:spPr>
          <a:xfrm>
            <a:off x="718512" y="404094"/>
            <a:ext cx="9017876" cy="873124"/>
          </a:xfrm>
        </p:spPr>
        <p:txBody>
          <a:bodyPr/>
          <a:lstStyle/>
          <a:p>
            <a:pPr algn="l"/>
            <a:r>
              <a:rPr lang="en-US" sz="3600" dirty="0"/>
              <a:t>AC Power: Instantaneous vs. Average</a:t>
            </a:r>
          </a:p>
        </p:txBody>
      </p:sp>
      <p:sp>
        <p:nvSpPr>
          <p:cNvPr id="8" name="Slide Number Placeholder 7"/>
          <p:cNvSpPr>
            <a:spLocks noGrp="1"/>
          </p:cNvSpPr>
          <p:nvPr>
            <p:ph type="sldNum" sz="quarter" idx="12"/>
          </p:nvPr>
        </p:nvSpPr>
        <p:spPr>
          <a:xfrm>
            <a:off x="7088145" y="6591303"/>
            <a:ext cx="2057400" cy="266699"/>
          </a:xfrm>
        </p:spPr>
        <p:txBody>
          <a:bodyPr/>
          <a:lstStyle/>
          <a:p>
            <a:fld id="{69734BD4-3C71-478A-A5D3-CAF6DDEBC3F2}" type="slidenum">
              <a:rPr lang="en-US" smtClean="0"/>
              <a:t>11</a:t>
            </a:fld>
            <a:endParaRPr lang="en-US"/>
          </a:p>
        </p:txBody>
      </p:sp>
      <p:sp>
        <p:nvSpPr>
          <p:cNvPr id="3" name="TextBox 2"/>
          <p:cNvSpPr txBox="1"/>
          <p:nvPr/>
        </p:nvSpPr>
        <p:spPr>
          <a:xfrm>
            <a:off x="448334" y="1280159"/>
            <a:ext cx="8695665" cy="206210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Although the average voltage across a resistor with a sinusoidal AC voltage across it is zero, note that the average power dissipated is not zero. Since P = V</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/R, we should consider the </a:t>
            </a:r>
            <a:r>
              <a:rPr lang="en-US" sz="2000" b="1" u="sng" dirty="0">
                <a:latin typeface="Times New Roman" panose="02020603050405020304" pitchFamily="18" charset="0"/>
                <a:cs typeface="Times New Roman" panose="02020603050405020304" pitchFamily="18" charset="0"/>
              </a:rPr>
              <a:t>square of the voltage</a:t>
            </a:r>
            <a:r>
              <a:rPr lang="en-US" sz="2000" dirty="0">
                <a:latin typeface="Times New Roman" panose="02020603050405020304" pitchFamily="18" charset="0"/>
                <a:cs typeface="Times New Roman" panose="02020603050405020304" pitchFamily="18" charset="0"/>
              </a:rPr>
              <a:t>.</a:t>
            </a:r>
          </a:p>
          <a:p>
            <a:endParaRPr lang="en-US" sz="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following graph shows the voltage across a 1</a:t>
            </a:r>
            <a:r>
              <a:rPr lang="el-GR" sz="2000" dirty="0">
                <a:latin typeface="Times New Roman" panose="02020603050405020304" pitchFamily="18" charset="0"/>
                <a:cs typeface="Times New Roman" panose="02020603050405020304" pitchFamily="18" charset="0"/>
              </a:rPr>
              <a:t>Ω</a:t>
            </a:r>
            <a:r>
              <a:rPr lang="en-US" sz="2000" dirty="0">
                <a:latin typeface="Times New Roman" panose="02020603050405020304" pitchFamily="18" charset="0"/>
                <a:cs typeface="Times New Roman" panose="02020603050405020304" pitchFamily="18" charset="0"/>
              </a:rPr>
              <a:t> resistor in blue and the corresponding square of this voltage in red. The red curve therefore shows the </a:t>
            </a:r>
            <a:r>
              <a:rPr lang="en-US" sz="2000" b="1" u="sng" dirty="0">
                <a:latin typeface="Times New Roman" panose="02020603050405020304" pitchFamily="18" charset="0"/>
                <a:cs typeface="Times New Roman" panose="02020603050405020304" pitchFamily="18" charset="0"/>
              </a:rPr>
              <a:t>INSTANTANEOUS POWER</a:t>
            </a:r>
            <a:r>
              <a:rPr lang="en-US" sz="2000" dirty="0">
                <a:latin typeface="Times New Roman" panose="02020603050405020304" pitchFamily="18" charset="0"/>
                <a:cs typeface="Times New Roman" panose="02020603050405020304" pitchFamily="18" charset="0"/>
              </a:rPr>
              <a:t>.</a:t>
            </a:r>
          </a:p>
        </p:txBody>
      </p:sp>
      <p:sp>
        <p:nvSpPr>
          <p:cNvPr id="27" name="TextBox 3"/>
          <p:cNvSpPr txBox="1">
            <a:spLocks noChangeArrowheads="1"/>
          </p:cNvSpPr>
          <p:nvPr/>
        </p:nvSpPr>
        <p:spPr bwMode="auto">
          <a:xfrm>
            <a:off x="5407025" y="2990475"/>
            <a:ext cx="3429000" cy="175432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SimSun" panose="02010600030101010101" pitchFamily="2" charset="-122"/>
              </a:defRPr>
            </a:lvl1pPr>
            <a:lvl2pPr marL="742950" indent="-285750">
              <a:defRPr sz="2400">
                <a:solidFill>
                  <a:schemeClr val="tx1"/>
                </a:solidFill>
                <a:latin typeface="Arial" panose="020B0604020202020204" pitchFamily="34" charset="0"/>
                <a:ea typeface="SimSun" panose="02010600030101010101" pitchFamily="2" charset="-122"/>
              </a:defRPr>
            </a:lvl2pPr>
            <a:lvl3pPr marL="1143000" indent="-228600">
              <a:defRPr sz="2400">
                <a:solidFill>
                  <a:schemeClr val="tx1"/>
                </a:solidFill>
                <a:latin typeface="Arial" panose="020B0604020202020204" pitchFamily="34" charset="0"/>
                <a:ea typeface="SimSun" panose="02010600030101010101" pitchFamily="2" charset="-122"/>
              </a:defRPr>
            </a:lvl3pPr>
            <a:lvl4pPr marL="1600200" indent="-228600">
              <a:defRPr sz="2400">
                <a:solidFill>
                  <a:schemeClr val="tx1"/>
                </a:solidFill>
                <a:latin typeface="Arial" panose="020B0604020202020204" pitchFamily="34" charset="0"/>
                <a:ea typeface="SimSun" panose="02010600030101010101" pitchFamily="2" charset="-122"/>
              </a:defRPr>
            </a:lvl4pPr>
            <a:lvl5pPr marL="2057400" indent="-228600">
              <a:defRPr sz="24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SimSun" panose="02010600030101010101" pitchFamily="2" charset="-122"/>
              </a:defRPr>
            </a:lvl9pPr>
          </a:lstStyle>
          <a:p>
            <a:pPr eaLnBrk="1" hangingPunct="1"/>
            <a:r>
              <a:rPr lang="en-US" altLang="en-US" sz="1800" dirty="0">
                <a:latin typeface="Times New Roman" panose="02020603050405020304" pitchFamily="18" charset="0"/>
              </a:rPr>
              <a:t>The instantaneous power is clearly sinusoidal with a DC offset:</a:t>
            </a:r>
          </a:p>
          <a:p>
            <a:r>
              <a:rPr lang="en-US" altLang="en-US" sz="1800" dirty="0">
                <a:latin typeface="Times New Roman" panose="02020603050405020304" pitchFamily="18" charset="0"/>
              </a:rPr>
              <a:t>V</a:t>
            </a:r>
            <a:r>
              <a:rPr lang="en-US" altLang="en-US" sz="1800" baseline="30000" dirty="0">
                <a:latin typeface="Times New Roman" panose="02020603050405020304" pitchFamily="18" charset="0"/>
              </a:rPr>
              <a:t>2</a:t>
            </a:r>
            <a:r>
              <a:rPr lang="en-US" altLang="en-US" sz="1800" dirty="0">
                <a:latin typeface="Times New Roman" panose="02020603050405020304" pitchFamily="18" charset="0"/>
              </a:rPr>
              <a:t>(t) = 5</a:t>
            </a:r>
            <a:r>
              <a:rPr lang="en-US" altLang="en-US" sz="1800" baseline="30000" dirty="0">
                <a:latin typeface="Times New Roman" panose="02020603050405020304" pitchFamily="18" charset="0"/>
              </a:rPr>
              <a:t>2 </a:t>
            </a:r>
            <a:r>
              <a:rPr lang="en-US" altLang="en-US" sz="1800" dirty="0">
                <a:latin typeface="Times New Roman" panose="02020603050405020304" pitchFamily="18" charset="0"/>
              </a:rPr>
              <a:t>* 0.5 * (1 + cos(4</a:t>
            </a:r>
            <a:r>
              <a:rPr lang="el-GR" altLang="en-US" sz="1800" dirty="0">
                <a:latin typeface="Times New Roman" panose="02020603050405020304" pitchFamily="18" charset="0"/>
                <a:cs typeface="Times New Roman" panose="02020603050405020304" pitchFamily="18" charset="0"/>
              </a:rPr>
              <a:t>π</a:t>
            </a:r>
            <a:r>
              <a:rPr lang="en-US" altLang="en-US" sz="1800" dirty="0">
                <a:latin typeface="Times New Roman" panose="02020603050405020304" pitchFamily="18" charset="0"/>
              </a:rPr>
              <a:t>t)) </a:t>
            </a:r>
          </a:p>
          <a:p>
            <a:r>
              <a:rPr lang="en-US" altLang="en-US" sz="1800" dirty="0">
                <a:latin typeface="Times New Roman" panose="02020603050405020304" pitchFamily="18" charset="0"/>
              </a:rPr>
              <a:t>         = V</a:t>
            </a:r>
            <a:r>
              <a:rPr lang="en-US" altLang="en-US" sz="1800" baseline="-25000" dirty="0">
                <a:latin typeface="Times New Roman" panose="02020603050405020304" pitchFamily="18" charset="0"/>
              </a:rPr>
              <a:t>peak</a:t>
            </a:r>
            <a:r>
              <a:rPr lang="en-US" altLang="en-US" sz="1800" baseline="30000" dirty="0">
                <a:latin typeface="Times New Roman" panose="02020603050405020304" pitchFamily="18" charset="0"/>
              </a:rPr>
              <a:t>2 </a:t>
            </a:r>
            <a:r>
              <a:rPr lang="en-US" altLang="en-US" sz="1800" dirty="0">
                <a:latin typeface="Times New Roman" panose="02020603050405020304" pitchFamily="18" charset="0"/>
              </a:rPr>
              <a:t>* 0.5 * cos(4</a:t>
            </a:r>
            <a:r>
              <a:rPr lang="el-GR" altLang="en-US" sz="1800" dirty="0">
                <a:latin typeface="Times New Roman" panose="02020603050405020304" pitchFamily="18" charset="0"/>
                <a:cs typeface="Times New Roman" panose="02020603050405020304" pitchFamily="18" charset="0"/>
              </a:rPr>
              <a:t>π</a:t>
            </a:r>
            <a:r>
              <a:rPr lang="en-US" altLang="en-US" sz="1800" dirty="0">
                <a:latin typeface="Times New Roman" panose="02020603050405020304" pitchFamily="18" charset="0"/>
              </a:rPr>
              <a:t>t) + </a:t>
            </a:r>
          </a:p>
          <a:p>
            <a:r>
              <a:rPr lang="en-US" altLang="en-US" sz="1800" dirty="0">
                <a:latin typeface="Times New Roman" panose="02020603050405020304" pitchFamily="18" charset="0"/>
              </a:rPr>
              <a:t>            V</a:t>
            </a:r>
            <a:r>
              <a:rPr lang="en-US" altLang="en-US" sz="1800" baseline="-25000" dirty="0">
                <a:latin typeface="Times New Roman" panose="02020603050405020304" pitchFamily="18" charset="0"/>
              </a:rPr>
              <a:t>peak</a:t>
            </a:r>
            <a:r>
              <a:rPr lang="en-US" altLang="en-US" sz="1800" baseline="30000" dirty="0">
                <a:latin typeface="Times New Roman" panose="02020603050405020304" pitchFamily="18" charset="0"/>
              </a:rPr>
              <a:t>2 </a:t>
            </a:r>
            <a:r>
              <a:rPr lang="en-US" altLang="en-US" sz="1800" dirty="0">
                <a:latin typeface="Times New Roman" panose="02020603050405020304" pitchFamily="18" charset="0"/>
              </a:rPr>
              <a:t>* 0.5</a:t>
            </a:r>
          </a:p>
          <a:p>
            <a:r>
              <a:rPr lang="en-US" altLang="en-US" sz="1800" dirty="0">
                <a:latin typeface="Times New Roman" panose="02020603050405020304" pitchFamily="18" charset="0"/>
              </a:rPr>
              <a:t>         = 12.5cos(4</a:t>
            </a:r>
            <a:r>
              <a:rPr lang="el-GR" altLang="en-US" sz="1800" dirty="0">
                <a:latin typeface="Times New Roman" panose="02020603050405020304" pitchFamily="18" charset="0"/>
                <a:cs typeface="Times New Roman" panose="02020603050405020304" pitchFamily="18" charset="0"/>
              </a:rPr>
              <a:t>π</a:t>
            </a:r>
            <a:r>
              <a:rPr lang="en-US" altLang="en-US" sz="1800" dirty="0">
                <a:latin typeface="Times New Roman" panose="02020603050405020304" pitchFamily="18" charset="0"/>
              </a:rPr>
              <a:t>t) + 12.5</a:t>
            </a:r>
          </a:p>
        </p:txBody>
      </p:sp>
      <p:sp>
        <p:nvSpPr>
          <p:cNvPr id="28" name="TextBox 27"/>
          <p:cNvSpPr txBox="1"/>
          <p:nvPr/>
        </p:nvSpPr>
        <p:spPr>
          <a:xfrm>
            <a:off x="5112217" y="5112749"/>
            <a:ext cx="3723808" cy="646331"/>
          </a:xfrm>
          <a:prstGeom prst="rect">
            <a:avLst/>
          </a:prstGeom>
          <a:noFill/>
          <a:ln w="28575">
            <a:solidFill>
              <a:schemeClr val="tx1"/>
            </a:solidFill>
          </a:ln>
        </p:spPr>
        <p:txBody>
          <a:bodyPr wrap="square">
            <a:spAutoFit/>
          </a:bodyPr>
          <a:lstStyle/>
          <a:p>
            <a:pPr eaLnBrk="1" hangingPunct="1">
              <a:defRPr/>
            </a:pPr>
            <a:r>
              <a:rPr lang="en-US" b="1" dirty="0">
                <a:solidFill>
                  <a:srgbClr val="FF0000"/>
                </a:solidFill>
                <a:latin typeface="Times New Roman" panose="02020603050405020304" pitchFamily="18" charset="0"/>
                <a:cs typeface="Times New Roman" panose="02020603050405020304" pitchFamily="18" charset="0"/>
              </a:rPr>
              <a:t>Average power of V</a:t>
            </a:r>
            <a:r>
              <a:rPr lang="en-US" b="1" baseline="30000" dirty="0">
                <a:solidFill>
                  <a:srgbClr val="FF0000"/>
                </a:solidFill>
                <a:latin typeface="Times New Roman" panose="02020603050405020304" pitchFamily="18" charset="0"/>
                <a:cs typeface="Times New Roman" panose="02020603050405020304" pitchFamily="18" charset="0"/>
              </a:rPr>
              <a:t>2</a:t>
            </a:r>
            <a:r>
              <a:rPr lang="en-US" b="1" dirty="0">
                <a:solidFill>
                  <a:srgbClr val="FF0000"/>
                </a:solidFill>
                <a:latin typeface="Times New Roman" panose="02020603050405020304" pitchFamily="18" charset="0"/>
                <a:cs typeface="Times New Roman" panose="02020603050405020304" pitchFamily="18" charset="0"/>
              </a:rPr>
              <a:t>(t) is 12.5 W</a:t>
            </a:r>
          </a:p>
          <a:p>
            <a:pPr>
              <a:defRPr/>
            </a:pPr>
            <a:r>
              <a:rPr lang="en-US" b="1" dirty="0">
                <a:solidFill>
                  <a:srgbClr val="FF0000"/>
                </a:solidFill>
                <a:latin typeface="Times New Roman" panose="02020603050405020304" pitchFamily="18" charset="0"/>
                <a:cs typeface="Times New Roman" panose="02020603050405020304" pitchFamily="18" charset="0"/>
              </a:rPr>
              <a:t>Average power of V</a:t>
            </a:r>
            <a:r>
              <a:rPr lang="en-US" b="1" baseline="30000" dirty="0">
                <a:solidFill>
                  <a:srgbClr val="FF0000"/>
                </a:solidFill>
                <a:latin typeface="Times New Roman" panose="02020603050405020304" pitchFamily="18" charset="0"/>
                <a:cs typeface="Times New Roman" panose="02020603050405020304" pitchFamily="18" charset="0"/>
              </a:rPr>
              <a:t>2</a:t>
            </a:r>
            <a:r>
              <a:rPr lang="en-US" b="1" dirty="0">
                <a:solidFill>
                  <a:srgbClr val="FF0000"/>
                </a:solidFill>
                <a:latin typeface="Times New Roman" panose="02020603050405020304" pitchFamily="18" charset="0"/>
                <a:cs typeface="Times New Roman" panose="02020603050405020304" pitchFamily="18" charset="0"/>
              </a:rPr>
              <a:t>(t) = 0.5 * V</a:t>
            </a:r>
            <a:r>
              <a:rPr lang="en-US" b="1" baseline="-25000" dirty="0">
                <a:solidFill>
                  <a:srgbClr val="FF0000"/>
                </a:solidFill>
                <a:latin typeface="Times New Roman" panose="02020603050405020304" pitchFamily="18" charset="0"/>
                <a:cs typeface="Times New Roman" panose="02020603050405020304" pitchFamily="18" charset="0"/>
              </a:rPr>
              <a:t>peak</a:t>
            </a:r>
            <a:r>
              <a:rPr lang="en-US" b="1" baseline="30000" dirty="0">
                <a:solidFill>
                  <a:srgbClr val="FF0000"/>
                </a:solidFill>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82245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512" y="404094"/>
            <a:ext cx="9017876" cy="873124"/>
          </a:xfrm>
        </p:spPr>
        <p:txBody>
          <a:bodyPr/>
          <a:lstStyle/>
          <a:p>
            <a:pPr algn="l"/>
            <a:r>
              <a:rPr lang="en-US" sz="3600" dirty="0"/>
              <a:t>Effective or RMS Value</a:t>
            </a:r>
          </a:p>
        </p:txBody>
      </p:sp>
      <p:sp>
        <p:nvSpPr>
          <p:cNvPr id="8" name="Slide Number Placeholder 7"/>
          <p:cNvSpPr>
            <a:spLocks noGrp="1"/>
          </p:cNvSpPr>
          <p:nvPr>
            <p:ph type="sldNum" sz="quarter" idx="12"/>
          </p:nvPr>
        </p:nvSpPr>
        <p:spPr>
          <a:xfrm>
            <a:off x="7088145" y="6591303"/>
            <a:ext cx="2057400" cy="266699"/>
          </a:xfrm>
        </p:spPr>
        <p:txBody>
          <a:bodyPr/>
          <a:lstStyle/>
          <a:p>
            <a:fld id="{69734BD4-3C71-478A-A5D3-CAF6DDEBC3F2}" type="slidenum">
              <a:rPr lang="en-US" smtClean="0"/>
              <a:t>12</a:t>
            </a:fld>
            <a:endParaRPr lang="en-US"/>
          </a:p>
        </p:txBody>
      </p:sp>
      <p:pic>
        <p:nvPicPr>
          <p:cNvPr id="4" name="Picture 3">
            <a:extLst>
              <a:ext uri="{FF2B5EF4-FFF2-40B4-BE49-F238E27FC236}">
                <a16:creationId xmlns:a16="http://schemas.microsoft.com/office/drawing/2014/main" id="{C2C93142-5F3A-45D3-8AEA-B29FD2E3D61E}"/>
              </a:ext>
            </a:extLst>
          </p:cNvPr>
          <p:cNvPicPr>
            <a:picLocks noChangeAspect="1"/>
          </p:cNvPicPr>
          <p:nvPr/>
        </p:nvPicPr>
        <p:blipFill>
          <a:blip r:embed="rId3"/>
          <a:stretch>
            <a:fillRect/>
          </a:stretch>
        </p:blipFill>
        <p:spPr>
          <a:xfrm>
            <a:off x="5905822" y="1383030"/>
            <a:ext cx="2769549" cy="2042845"/>
          </a:xfrm>
          <a:prstGeom prst="rect">
            <a:avLst/>
          </a:prstGeom>
        </p:spPr>
      </p:pic>
      <p:sp>
        <p:nvSpPr>
          <p:cNvPr id="6" name="Rectangle 5">
            <a:extLst>
              <a:ext uri="{FF2B5EF4-FFF2-40B4-BE49-F238E27FC236}">
                <a16:creationId xmlns:a16="http://schemas.microsoft.com/office/drawing/2014/main" id="{34C02993-DEF6-4D0B-B357-FFF82D2EC4D6}"/>
              </a:ext>
            </a:extLst>
          </p:cNvPr>
          <p:cNvSpPr/>
          <p:nvPr/>
        </p:nvSpPr>
        <p:spPr>
          <a:xfrm>
            <a:off x="655450" y="1580380"/>
            <a:ext cx="5379590" cy="707886"/>
          </a:xfrm>
          <a:prstGeom prst="rect">
            <a:avLst/>
          </a:prstGeom>
        </p:spPr>
        <p:txBody>
          <a:bodyPr wrap="square">
            <a:spAutoFit/>
          </a:bodyPr>
          <a:lstStyle/>
          <a:p>
            <a:r>
              <a:rPr lang="en-US" sz="2000" dirty="0"/>
              <a:t>The average power absorbed by the resistor in the ac circuit of Fig. (a) is</a:t>
            </a:r>
          </a:p>
        </p:txBody>
      </p:sp>
      <p:pic>
        <p:nvPicPr>
          <p:cNvPr id="7" name="Picture 6">
            <a:extLst>
              <a:ext uri="{FF2B5EF4-FFF2-40B4-BE49-F238E27FC236}">
                <a16:creationId xmlns:a16="http://schemas.microsoft.com/office/drawing/2014/main" id="{66D07E62-58B3-4F4C-97F2-0C06AE2AD427}"/>
              </a:ext>
            </a:extLst>
          </p:cNvPr>
          <p:cNvPicPr>
            <a:picLocks noChangeAspect="1"/>
          </p:cNvPicPr>
          <p:nvPr/>
        </p:nvPicPr>
        <p:blipFill>
          <a:blip r:embed="rId4"/>
          <a:stretch>
            <a:fillRect/>
          </a:stretch>
        </p:blipFill>
        <p:spPr>
          <a:xfrm>
            <a:off x="1822857" y="2377384"/>
            <a:ext cx="2749143" cy="675228"/>
          </a:xfrm>
          <a:prstGeom prst="rect">
            <a:avLst/>
          </a:prstGeom>
        </p:spPr>
      </p:pic>
      <p:sp>
        <p:nvSpPr>
          <p:cNvPr id="9" name="Rectangle 8">
            <a:extLst>
              <a:ext uri="{FF2B5EF4-FFF2-40B4-BE49-F238E27FC236}">
                <a16:creationId xmlns:a16="http://schemas.microsoft.com/office/drawing/2014/main" id="{C10B342D-ED88-4D3D-A02E-C4F5975B525E}"/>
              </a:ext>
            </a:extLst>
          </p:cNvPr>
          <p:cNvSpPr/>
          <p:nvPr/>
        </p:nvSpPr>
        <p:spPr>
          <a:xfrm>
            <a:off x="655450" y="3215457"/>
            <a:ext cx="5379590" cy="1015663"/>
          </a:xfrm>
          <a:prstGeom prst="rect">
            <a:avLst/>
          </a:prstGeom>
        </p:spPr>
        <p:txBody>
          <a:bodyPr wrap="square">
            <a:spAutoFit/>
          </a:bodyPr>
          <a:lstStyle/>
          <a:p>
            <a:r>
              <a:rPr lang="en-US" sz="2000" dirty="0"/>
              <a:t>To find the dc effective current </a:t>
            </a:r>
            <a:r>
              <a:rPr lang="en-US" sz="2000" i="1" dirty="0" err="1"/>
              <a:t>I</a:t>
            </a:r>
            <a:r>
              <a:rPr lang="en-US" sz="2000" baseline="-25000" dirty="0" err="1"/>
              <a:t>eff</a:t>
            </a:r>
            <a:r>
              <a:rPr lang="en-US" sz="2000" dirty="0"/>
              <a:t> (Fig. (b)) that will transfer the same power to resistor </a:t>
            </a:r>
            <a:r>
              <a:rPr lang="en-US" sz="2000" i="1" dirty="0"/>
              <a:t>R</a:t>
            </a:r>
            <a:r>
              <a:rPr lang="en-US" sz="2000" dirty="0"/>
              <a:t> as the sinusoid </a:t>
            </a:r>
            <a:r>
              <a:rPr lang="en-US" sz="2000" i="1" dirty="0" err="1"/>
              <a:t>i</a:t>
            </a:r>
            <a:r>
              <a:rPr lang="en-US" sz="2000" dirty="0"/>
              <a:t>(</a:t>
            </a:r>
            <a:r>
              <a:rPr lang="en-US" sz="2000" i="1" dirty="0"/>
              <a:t>t</a:t>
            </a:r>
            <a:r>
              <a:rPr lang="en-US" sz="2000" dirty="0"/>
              <a:t>):</a:t>
            </a:r>
          </a:p>
        </p:txBody>
      </p:sp>
      <p:pic>
        <p:nvPicPr>
          <p:cNvPr id="10" name="Picture 9">
            <a:extLst>
              <a:ext uri="{FF2B5EF4-FFF2-40B4-BE49-F238E27FC236}">
                <a16:creationId xmlns:a16="http://schemas.microsoft.com/office/drawing/2014/main" id="{E696232C-27DF-4DEB-9644-4BF621A530B9}"/>
              </a:ext>
            </a:extLst>
          </p:cNvPr>
          <p:cNvPicPr>
            <a:picLocks noChangeAspect="1"/>
          </p:cNvPicPr>
          <p:nvPr/>
        </p:nvPicPr>
        <p:blipFill>
          <a:blip r:embed="rId5"/>
          <a:stretch>
            <a:fillRect/>
          </a:stretch>
        </p:blipFill>
        <p:spPr>
          <a:xfrm>
            <a:off x="2544047" y="4255735"/>
            <a:ext cx="1056403" cy="453991"/>
          </a:xfrm>
          <a:prstGeom prst="rect">
            <a:avLst/>
          </a:prstGeom>
        </p:spPr>
      </p:pic>
      <p:sp>
        <p:nvSpPr>
          <p:cNvPr id="11" name="Rectangle 10">
            <a:extLst>
              <a:ext uri="{FF2B5EF4-FFF2-40B4-BE49-F238E27FC236}">
                <a16:creationId xmlns:a16="http://schemas.microsoft.com/office/drawing/2014/main" id="{82C88906-5E54-47B6-A36D-91E45E11D59C}"/>
              </a:ext>
            </a:extLst>
          </p:cNvPr>
          <p:cNvSpPr/>
          <p:nvPr/>
        </p:nvSpPr>
        <p:spPr>
          <a:xfrm>
            <a:off x="786248" y="4809705"/>
            <a:ext cx="4572000" cy="707886"/>
          </a:xfrm>
          <a:prstGeom prst="rect">
            <a:avLst/>
          </a:prstGeom>
        </p:spPr>
        <p:txBody>
          <a:bodyPr>
            <a:spAutoFit/>
          </a:bodyPr>
          <a:lstStyle/>
          <a:p>
            <a:r>
              <a:rPr lang="en-US" sz="2000" dirty="0"/>
              <a:t>Equating these two expressions of </a:t>
            </a:r>
            <a:r>
              <a:rPr lang="en-US" sz="2000" i="1" dirty="0"/>
              <a:t>P</a:t>
            </a:r>
            <a:r>
              <a:rPr lang="en-US" sz="2000" dirty="0"/>
              <a:t> and solving for </a:t>
            </a:r>
            <a:r>
              <a:rPr lang="en-US" sz="2000" i="1" dirty="0" err="1"/>
              <a:t>I</a:t>
            </a:r>
            <a:r>
              <a:rPr lang="en-US" sz="2000" i="1" baseline="-25000" dirty="0" err="1"/>
              <a:t>eff</a:t>
            </a:r>
            <a:r>
              <a:rPr lang="en-US" sz="2000" dirty="0"/>
              <a:t>, we obtain</a:t>
            </a:r>
          </a:p>
        </p:txBody>
      </p:sp>
      <p:pic>
        <p:nvPicPr>
          <p:cNvPr id="12" name="Picture 11">
            <a:extLst>
              <a:ext uri="{FF2B5EF4-FFF2-40B4-BE49-F238E27FC236}">
                <a16:creationId xmlns:a16="http://schemas.microsoft.com/office/drawing/2014/main" id="{920F45AF-1B68-4BC2-BD46-92140527C47A}"/>
              </a:ext>
            </a:extLst>
          </p:cNvPr>
          <p:cNvPicPr>
            <a:picLocks noChangeAspect="1"/>
          </p:cNvPicPr>
          <p:nvPr/>
        </p:nvPicPr>
        <p:blipFill>
          <a:blip r:embed="rId6"/>
          <a:stretch>
            <a:fillRect/>
          </a:stretch>
        </p:blipFill>
        <p:spPr>
          <a:xfrm>
            <a:off x="2159058" y="5555212"/>
            <a:ext cx="2076740" cy="914528"/>
          </a:xfrm>
          <a:prstGeom prst="rect">
            <a:avLst/>
          </a:prstGeom>
        </p:spPr>
      </p:pic>
      <p:pic>
        <p:nvPicPr>
          <p:cNvPr id="13" name="Picture 12">
            <a:extLst>
              <a:ext uri="{FF2B5EF4-FFF2-40B4-BE49-F238E27FC236}">
                <a16:creationId xmlns:a16="http://schemas.microsoft.com/office/drawing/2014/main" id="{5B92262E-FDCB-4580-95AC-9B8D81FFE4E5}"/>
              </a:ext>
            </a:extLst>
          </p:cNvPr>
          <p:cNvPicPr>
            <a:picLocks noChangeAspect="1"/>
          </p:cNvPicPr>
          <p:nvPr/>
        </p:nvPicPr>
        <p:blipFill>
          <a:blip r:embed="rId7"/>
          <a:stretch>
            <a:fillRect/>
          </a:stretch>
        </p:blipFill>
        <p:spPr>
          <a:xfrm>
            <a:off x="5905821" y="3795378"/>
            <a:ext cx="2769550" cy="1982933"/>
          </a:xfrm>
          <a:prstGeom prst="rect">
            <a:avLst/>
          </a:prstGeom>
        </p:spPr>
      </p:pic>
    </p:spTree>
    <p:extLst>
      <p:ext uri="{BB962C8B-B14F-4D97-AF65-F5344CB8AC3E}">
        <p14:creationId xmlns:p14="http://schemas.microsoft.com/office/powerpoint/2010/main" val="1470858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512" y="404094"/>
            <a:ext cx="9017876" cy="873124"/>
          </a:xfrm>
        </p:spPr>
        <p:txBody>
          <a:bodyPr/>
          <a:lstStyle/>
          <a:p>
            <a:pPr algn="l"/>
            <a:r>
              <a:rPr lang="en-US" sz="3600" dirty="0"/>
              <a:t>Effective or RMS Value</a:t>
            </a:r>
          </a:p>
        </p:txBody>
      </p:sp>
      <p:sp>
        <p:nvSpPr>
          <p:cNvPr id="8" name="Slide Number Placeholder 7"/>
          <p:cNvSpPr>
            <a:spLocks noGrp="1"/>
          </p:cNvSpPr>
          <p:nvPr>
            <p:ph type="sldNum" sz="quarter" idx="12"/>
          </p:nvPr>
        </p:nvSpPr>
        <p:spPr>
          <a:xfrm>
            <a:off x="7088145" y="6591303"/>
            <a:ext cx="2057400" cy="266699"/>
          </a:xfrm>
        </p:spPr>
        <p:txBody>
          <a:bodyPr/>
          <a:lstStyle/>
          <a:p>
            <a:fld id="{69734BD4-3C71-478A-A5D3-CAF6DDEBC3F2}" type="slidenum">
              <a:rPr lang="en-US" smtClean="0"/>
              <a:t>13</a:t>
            </a:fld>
            <a:endParaRPr lang="en-US"/>
          </a:p>
        </p:txBody>
      </p:sp>
      <p:sp>
        <p:nvSpPr>
          <p:cNvPr id="3" name="Rectangle 2">
            <a:extLst>
              <a:ext uri="{FF2B5EF4-FFF2-40B4-BE49-F238E27FC236}">
                <a16:creationId xmlns:a16="http://schemas.microsoft.com/office/drawing/2014/main" id="{545E06FE-01AE-409A-88AE-3C71165D7383}"/>
              </a:ext>
            </a:extLst>
          </p:cNvPr>
          <p:cNvSpPr/>
          <p:nvPr/>
        </p:nvSpPr>
        <p:spPr>
          <a:xfrm>
            <a:off x="718512" y="1435715"/>
            <a:ext cx="7888278" cy="400110"/>
          </a:xfrm>
          <a:prstGeom prst="rect">
            <a:avLst/>
          </a:prstGeom>
        </p:spPr>
        <p:txBody>
          <a:bodyPr wrap="square">
            <a:spAutoFit/>
          </a:bodyPr>
          <a:lstStyle/>
          <a:p>
            <a:r>
              <a:rPr lang="en-US" sz="2000" dirty="0"/>
              <a:t>The effective value of the voltage is found in the same way as current, i.e.,</a:t>
            </a:r>
          </a:p>
        </p:txBody>
      </p:sp>
      <p:pic>
        <p:nvPicPr>
          <p:cNvPr id="5" name="Picture 4">
            <a:extLst>
              <a:ext uri="{FF2B5EF4-FFF2-40B4-BE49-F238E27FC236}">
                <a16:creationId xmlns:a16="http://schemas.microsoft.com/office/drawing/2014/main" id="{E5845651-B011-45CD-B2FA-C807F9FA0BED}"/>
              </a:ext>
            </a:extLst>
          </p:cNvPr>
          <p:cNvPicPr>
            <a:picLocks noChangeAspect="1"/>
          </p:cNvPicPr>
          <p:nvPr/>
        </p:nvPicPr>
        <p:blipFill>
          <a:blip r:embed="rId3"/>
          <a:stretch>
            <a:fillRect/>
          </a:stretch>
        </p:blipFill>
        <p:spPr>
          <a:xfrm>
            <a:off x="3485999" y="1909342"/>
            <a:ext cx="2057552" cy="758046"/>
          </a:xfrm>
          <a:prstGeom prst="rect">
            <a:avLst/>
          </a:prstGeom>
        </p:spPr>
      </p:pic>
      <p:sp>
        <p:nvSpPr>
          <p:cNvPr id="14" name="Rectangle 13">
            <a:extLst>
              <a:ext uri="{FF2B5EF4-FFF2-40B4-BE49-F238E27FC236}">
                <a16:creationId xmlns:a16="http://schemas.microsoft.com/office/drawing/2014/main" id="{E5046586-C383-4672-A203-4EA2CED59D34}"/>
              </a:ext>
            </a:extLst>
          </p:cNvPr>
          <p:cNvSpPr/>
          <p:nvPr/>
        </p:nvSpPr>
        <p:spPr>
          <a:xfrm>
            <a:off x="718512" y="2767280"/>
            <a:ext cx="8002578" cy="1015663"/>
          </a:xfrm>
          <a:prstGeom prst="rect">
            <a:avLst/>
          </a:prstGeom>
        </p:spPr>
        <p:txBody>
          <a:bodyPr wrap="square">
            <a:spAutoFit/>
          </a:bodyPr>
          <a:lstStyle/>
          <a:p>
            <a:pPr algn="just"/>
            <a:r>
              <a:rPr lang="en-US" sz="2000" dirty="0"/>
              <a:t>This indicates that the effective value is the square root of the mean (or average) of the square of the periodic signal. Therefore, the effective value is known as the root-mean-square (rms) value. We write</a:t>
            </a:r>
          </a:p>
        </p:txBody>
      </p:sp>
      <p:pic>
        <p:nvPicPr>
          <p:cNvPr id="15" name="Picture 14">
            <a:extLst>
              <a:ext uri="{FF2B5EF4-FFF2-40B4-BE49-F238E27FC236}">
                <a16:creationId xmlns:a16="http://schemas.microsoft.com/office/drawing/2014/main" id="{E27C63F4-4B9A-4B88-896C-BBA300FE5A60}"/>
              </a:ext>
            </a:extLst>
          </p:cNvPr>
          <p:cNvPicPr>
            <a:picLocks noChangeAspect="1"/>
          </p:cNvPicPr>
          <p:nvPr/>
        </p:nvPicPr>
        <p:blipFill>
          <a:blip r:embed="rId4"/>
          <a:stretch>
            <a:fillRect/>
          </a:stretch>
        </p:blipFill>
        <p:spPr>
          <a:xfrm>
            <a:off x="3383073" y="3860449"/>
            <a:ext cx="2857708" cy="467126"/>
          </a:xfrm>
          <a:prstGeom prst="rect">
            <a:avLst/>
          </a:prstGeom>
        </p:spPr>
      </p:pic>
      <p:sp>
        <p:nvSpPr>
          <p:cNvPr id="16" name="Rectangle 15">
            <a:extLst>
              <a:ext uri="{FF2B5EF4-FFF2-40B4-BE49-F238E27FC236}">
                <a16:creationId xmlns:a16="http://schemas.microsoft.com/office/drawing/2014/main" id="{62325CC9-B51C-4B24-AFCE-DF71AB53D1EA}"/>
              </a:ext>
            </a:extLst>
          </p:cNvPr>
          <p:cNvSpPr/>
          <p:nvPr/>
        </p:nvSpPr>
        <p:spPr>
          <a:xfrm>
            <a:off x="718512" y="4408855"/>
            <a:ext cx="7888278" cy="369332"/>
          </a:xfrm>
          <a:prstGeom prst="rect">
            <a:avLst/>
          </a:prstGeom>
        </p:spPr>
        <p:txBody>
          <a:bodyPr wrap="square">
            <a:spAutoFit/>
          </a:bodyPr>
          <a:lstStyle/>
          <a:p>
            <a:r>
              <a:rPr lang="en-US" dirty="0"/>
              <a:t>For the sinusoid </a:t>
            </a:r>
            <a:r>
              <a:rPr lang="en-US" i="1" dirty="0" err="1"/>
              <a:t>i</a:t>
            </a:r>
            <a:r>
              <a:rPr lang="en-US" dirty="0"/>
              <a:t>(</a:t>
            </a:r>
            <a:r>
              <a:rPr lang="en-US" i="1" dirty="0"/>
              <a:t>t</a:t>
            </a:r>
            <a:r>
              <a:rPr lang="en-US" dirty="0"/>
              <a:t>) = </a:t>
            </a:r>
            <a:r>
              <a:rPr lang="en-US" i="1" dirty="0" err="1"/>
              <a:t>I</a:t>
            </a:r>
            <a:r>
              <a:rPr lang="en-US" i="1" baseline="-25000" dirty="0" err="1"/>
              <a:t>m</a:t>
            </a:r>
            <a:r>
              <a:rPr lang="en-US" dirty="0"/>
              <a:t> cos </a:t>
            </a:r>
            <a:r>
              <a:rPr lang="en-US" dirty="0" err="1"/>
              <a:t>ωt</a:t>
            </a:r>
            <a:r>
              <a:rPr lang="en-US" dirty="0"/>
              <a:t>, the effective or rms value is</a:t>
            </a:r>
          </a:p>
        </p:txBody>
      </p:sp>
      <p:pic>
        <p:nvPicPr>
          <p:cNvPr id="19" name="Picture 18">
            <a:extLst>
              <a:ext uri="{FF2B5EF4-FFF2-40B4-BE49-F238E27FC236}">
                <a16:creationId xmlns:a16="http://schemas.microsoft.com/office/drawing/2014/main" id="{F22D5D62-1E81-49FA-AC67-FE6FB48D4924}"/>
              </a:ext>
            </a:extLst>
          </p:cNvPr>
          <p:cNvPicPr>
            <a:picLocks noChangeAspect="1"/>
          </p:cNvPicPr>
          <p:nvPr/>
        </p:nvPicPr>
        <p:blipFill>
          <a:blip r:embed="rId5"/>
          <a:stretch>
            <a:fillRect/>
          </a:stretch>
        </p:blipFill>
        <p:spPr>
          <a:xfrm>
            <a:off x="2608989" y="4909489"/>
            <a:ext cx="2620305" cy="676979"/>
          </a:xfrm>
          <a:prstGeom prst="rect">
            <a:avLst/>
          </a:prstGeom>
        </p:spPr>
      </p:pic>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047BB246-E878-4B29-8104-7365DD49B782}"/>
                  </a:ext>
                </a:extLst>
              </p:cNvPr>
              <p:cNvSpPr/>
              <p:nvPr/>
            </p:nvSpPr>
            <p:spPr>
              <a:xfrm>
                <a:off x="2759809" y="5577043"/>
                <a:ext cx="3680944" cy="756682"/>
              </a:xfrm>
              <a:prstGeom prst="rect">
                <a:avLst/>
              </a:prstGeom>
            </p:spPr>
            <p:txBody>
              <a:bodyPr wrap="none">
                <a:spAutoFit/>
              </a:bodyPr>
              <a:lstStyle/>
              <a:p>
                <a:pPr marL="228600" marR="0">
                  <a:lnSpc>
                    <a:spcPct val="107000"/>
                  </a:lnSpc>
                  <a:spcBef>
                    <a:spcPts val="0"/>
                  </a:spcBef>
                  <a:spcAft>
                    <a:spcPts val="800"/>
                  </a:spcAft>
                </a:pPr>
                <a14:m>
                  <m:oMath xmlns:m="http://schemas.openxmlformats.org/officeDocument/2006/math">
                    <m:r>
                      <a:rPr lang="en-US" i="1">
                        <a:latin typeface="Cambria Math" panose="02040503050406030204" pitchFamily="18" charset="0"/>
                        <a:ea typeface="PMingLiU" panose="02020500000000000000" pitchFamily="18" charset="-120"/>
                        <a:cs typeface="Times New Roman" panose="02020603050405020304" pitchFamily="18" charset="0"/>
                      </a:rPr>
                      <m:t>=</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i="1">
                                    <a:latin typeface="Cambria Math" panose="02040503050406030204" pitchFamily="18" charset="0"/>
                                    <a:ea typeface="PMingLiU" panose="02020500000000000000" pitchFamily="18" charset="-120"/>
                                    <a:cs typeface="Times New Roman" panose="02020603050405020304" pitchFamily="18" charset="0"/>
                                  </a:rPr>
                                  <m:t>𝐼</m:t>
                                </m:r>
                              </m:e>
                              <m:sub>
                                <m:r>
                                  <a:rPr lang="en-US" i="1">
                                    <a:latin typeface="Cambria Math" panose="02040503050406030204" pitchFamily="18" charset="0"/>
                                    <a:ea typeface="PMingLiU" panose="02020500000000000000" pitchFamily="18" charset="-120"/>
                                    <a:cs typeface="Times New Roman" panose="02020603050405020304" pitchFamily="18" charset="0"/>
                                  </a:rPr>
                                  <m:t>𝑚</m:t>
                                </m:r>
                              </m:sub>
                              <m:sup>
                                <m:r>
                                  <a:rPr lang="en-US" i="1">
                                    <a:latin typeface="Cambria Math" panose="02040503050406030204" pitchFamily="18" charset="0"/>
                                    <a:ea typeface="PMingLiU" panose="02020500000000000000" pitchFamily="18" charset="-120"/>
                                    <a:cs typeface="Times New Roman" panose="02020603050405020304" pitchFamily="18" charset="0"/>
                                  </a:rPr>
                                  <m:t>2</m:t>
                                </m:r>
                              </m:sup>
                            </m:sSubSup>
                          </m:num>
                          <m:den>
                            <m:r>
                              <a:rPr lang="en-US" i="1">
                                <a:latin typeface="Cambria Math" panose="02040503050406030204" pitchFamily="18" charset="0"/>
                                <a:ea typeface="PMingLiU" panose="02020500000000000000" pitchFamily="18" charset="-120"/>
                                <a:cs typeface="Times New Roman" panose="02020603050405020304" pitchFamily="18" charset="0"/>
                              </a:rPr>
                              <m:t>𝑇</m:t>
                            </m:r>
                          </m:den>
                        </m:f>
                        <m:nary>
                          <m:naryPr>
                            <m:limLoc m:val="subSup"/>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i="1">
                                <a:latin typeface="Cambria Math" panose="02040503050406030204" pitchFamily="18" charset="0"/>
                                <a:ea typeface="PMingLiU" panose="02020500000000000000" pitchFamily="18" charset="-120"/>
                                <a:cs typeface="Times New Roman" panose="02020603050405020304" pitchFamily="18" charset="0"/>
                              </a:rPr>
                              <m:t>0</m:t>
                            </m:r>
                          </m:sub>
                          <m:sup>
                            <m:r>
                              <a:rPr lang="en-US" i="1">
                                <a:latin typeface="Cambria Math" panose="02040503050406030204" pitchFamily="18" charset="0"/>
                                <a:ea typeface="PMingLiU" panose="02020500000000000000" pitchFamily="18" charset="-120"/>
                                <a:cs typeface="Times New Roman" panose="02020603050405020304" pitchFamily="18" charset="0"/>
                              </a:rPr>
                              <m:t>𝑇</m:t>
                            </m:r>
                          </m:sup>
                          <m:e>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PMingLiU" panose="02020500000000000000" pitchFamily="18" charset="-120"/>
                                    <a:cs typeface="Times New Roman" panose="02020603050405020304" pitchFamily="18" charset="0"/>
                                  </a:rPr>
                                  <m:t>1</m:t>
                                </m:r>
                              </m:num>
                              <m:den>
                                <m:r>
                                  <a:rPr lang="en-US" i="1">
                                    <a:latin typeface="Cambria Math" panose="02040503050406030204" pitchFamily="18" charset="0"/>
                                    <a:ea typeface="PMingLiU" panose="02020500000000000000" pitchFamily="18" charset="-120"/>
                                    <a:cs typeface="Times New Roman" panose="02020603050405020304" pitchFamily="18" charset="0"/>
                                  </a:rPr>
                                  <m:t>2</m:t>
                                </m:r>
                              </m:den>
                            </m:f>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latin typeface="Cambria Math" panose="02040503050406030204" pitchFamily="18" charset="0"/>
                                    <a:ea typeface="PMingLiU" panose="02020500000000000000" pitchFamily="18" charset="-120"/>
                                    <a:cs typeface="Times New Roman" panose="02020603050405020304" pitchFamily="18" charset="0"/>
                                  </a:rPr>
                                  <m:t>1+</m:t>
                                </m:r>
                                <m:func>
                                  <m:funcPr>
                                    <m:ctrlPr>
                                      <a:rPr lang="en-US" i="1">
                                        <a:latin typeface="Cambria Math" panose="02040503050406030204" pitchFamily="18" charset="0"/>
                                        <a:ea typeface="PMingLiU" panose="02020500000000000000" pitchFamily="18" charset="-120"/>
                                        <a:cs typeface="Times New Roman" panose="02020603050405020304" pitchFamily="18" charset="0"/>
                                      </a:rPr>
                                    </m:ctrlPr>
                                  </m:funcPr>
                                  <m:fName>
                                    <m:r>
                                      <m:rPr>
                                        <m:sty m:val="p"/>
                                      </m:rPr>
                                      <a:rPr lang="en-US">
                                        <a:latin typeface="Cambria Math" panose="02040503050406030204" pitchFamily="18" charset="0"/>
                                        <a:ea typeface="PMingLiU" panose="02020500000000000000" pitchFamily="18" charset="-120"/>
                                        <a:cs typeface="Times New Roman" panose="02020603050405020304" pitchFamily="18" charset="0"/>
                                      </a:rPr>
                                      <m:t>cos</m:t>
                                    </m:r>
                                  </m:fName>
                                  <m:e>
                                    <m:r>
                                      <a:rPr lang="en-US" i="1">
                                        <a:latin typeface="Cambria Math" panose="02040503050406030204" pitchFamily="18" charset="0"/>
                                        <a:ea typeface="PMingLiU" panose="02020500000000000000" pitchFamily="18" charset="-120"/>
                                        <a:cs typeface="Times New Roman" panose="02020603050405020304" pitchFamily="18" charset="0"/>
                                      </a:rPr>
                                      <m:t>2</m:t>
                                    </m:r>
                                    <m:r>
                                      <a:rPr lang="en-US" i="1">
                                        <a:latin typeface="Cambria Math" panose="02040503050406030204" pitchFamily="18" charset="0"/>
                                        <a:ea typeface="PMingLiU" panose="02020500000000000000" pitchFamily="18" charset="-120"/>
                                        <a:cs typeface="Times New Roman" panose="02020603050405020304" pitchFamily="18" charset="0"/>
                                      </a:rPr>
                                      <m:t>𝜔</m:t>
                                    </m:r>
                                    <m:r>
                                      <a:rPr lang="en-US" i="1">
                                        <a:latin typeface="Cambria Math" panose="02040503050406030204" pitchFamily="18" charset="0"/>
                                        <a:ea typeface="PMingLiU" panose="02020500000000000000" pitchFamily="18" charset="-120"/>
                                        <a:cs typeface="Times New Roman" panose="02020603050405020304" pitchFamily="18" charset="0"/>
                                      </a:rPr>
                                      <m:t>𝑡</m:t>
                                    </m:r>
                                  </m:e>
                                </m:func>
                              </m:e>
                            </m:d>
                          </m:e>
                        </m:nary>
                        <m:r>
                          <a:rPr lang="en-US" i="1">
                            <a:latin typeface="Cambria Math" panose="02040503050406030204" pitchFamily="18" charset="0"/>
                            <a:ea typeface="PMingLiU" panose="02020500000000000000" pitchFamily="18" charset="-120"/>
                            <a:cs typeface="Times New Roman" panose="02020603050405020304" pitchFamily="18" charset="0"/>
                          </a:rPr>
                          <m:t>𝑑𝑡</m:t>
                        </m:r>
                      </m:e>
                    </m:rad>
                  </m:oMath>
                </a14:m>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 </a:t>
                </a:r>
                <a14:m>
                  <m:oMath xmlns:m="http://schemas.openxmlformats.org/officeDocument/2006/math">
                    <m:f>
                      <m:fPr>
                        <m:ctrlPr>
                          <a:rPr lang="en-US" sz="2000" i="1">
                            <a:effectLst/>
                            <a:latin typeface="Cambria Math" panose="02040503050406030204" pitchFamily="18" charset="0"/>
                            <a:ea typeface="PMingLiU" panose="02020500000000000000" pitchFamily="18" charset="-120"/>
                            <a:cs typeface="Times New Roman" panose="02020603050405020304" pitchFamily="18" charset="0"/>
                          </a:rPr>
                        </m:ctrlPr>
                      </m:fPr>
                      <m:num>
                        <m:sSub>
                          <m:sSubPr>
                            <m:ctrlPr>
                              <a:rPr lang="en-US" sz="20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𝐼</m:t>
                            </m:r>
                          </m:e>
                          <m:sub>
                            <m:r>
                              <a:rPr lang="en-US" sz="2000" i="1">
                                <a:effectLst/>
                                <a:latin typeface="Cambria Math" panose="02040503050406030204" pitchFamily="18" charset="0"/>
                                <a:ea typeface="PMingLiU" panose="02020500000000000000" pitchFamily="18" charset="-120"/>
                                <a:cs typeface="Times New Roman" panose="02020603050405020304" pitchFamily="18" charset="0"/>
                              </a:rPr>
                              <m:t>𝑚</m:t>
                            </m:r>
                          </m:sub>
                        </m:sSub>
                      </m:num>
                      <m:den>
                        <m:rad>
                          <m:radPr>
                            <m:degHide m:val="on"/>
                            <m:ctrlPr>
                              <a:rPr lang="en-US" sz="2000" i="1">
                                <a:effectLst/>
                                <a:latin typeface="Cambria Math" panose="02040503050406030204" pitchFamily="18" charset="0"/>
                                <a:ea typeface="PMingLiU" panose="02020500000000000000" pitchFamily="18" charset="-120"/>
                                <a:cs typeface="Times New Roman" panose="02020603050405020304" pitchFamily="18" charset="0"/>
                              </a:rPr>
                            </m:ctrlPr>
                          </m:radPr>
                          <m:deg/>
                          <m:e>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e>
                        </m:rad>
                      </m:den>
                    </m:f>
                  </m:oMath>
                </a14:m>
                <a:endParaRPr lang="en-US" dirty="0">
                  <a:latin typeface="Calibri" panose="020F0502020204030204" pitchFamily="34" charset="0"/>
                  <a:ea typeface="PMingLiU" panose="02020500000000000000" pitchFamily="18" charset="-120"/>
                  <a:cs typeface="Times New Roman" panose="02020603050405020304" pitchFamily="18" charset="0"/>
                </a:endParaRPr>
              </a:p>
            </p:txBody>
          </p:sp>
        </mc:Choice>
        <mc:Fallback>
          <p:sp>
            <p:nvSpPr>
              <p:cNvPr id="20" name="Rectangle 19">
                <a:extLst>
                  <a:ext uri="{FF2B5EF4-FFF2-40B4-BE49-F238E27FC236}">
                    <a16:creationId xmlns:a16="http://schemas.microsoft.com/office/drawing/2014/main" id="{047BB246-E878-4B29-8104-7365DD49B782}"/>
                  </a:ext>
                </a:extLst>
              </p:cNvPr>
              <p:cNvSpPr>
                <a:spLocks noRot="1" noChangeAspect="1" noMove="1" noResize="1" noEditPoints="1" noAdjustHandles="1" noChangeArrowheads="1" noChangeShapeType="1" noTextEdit="1"/>
              </p:cNvSpPr>
              <p:nvPr/>
            </p:nvSpPr>
            <p:spPr>
              <a:xfrm>
                <a:off x="2759809" y="5577043"/>
                <a:ext cx="3680944" cy="75668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1495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512" y="404094"/>
            <a:ext cx="9017876" cy="873124"/>
          </a:xfrm>
        </p:spPr>
        <p:txBody>
          <a:bodyPr/>
          <a:lstStyle/>
          <a:p>
            <a:pPr algn="l"/>
            <a:r>
              <a:rPr lang="en-US" sz="3600" dirty="0"/>
              <a:t>Effective or RMS Value</a:t>
            </a:r>
          </a:p>
        </p:txBody>
      </p:sp>
      <p:sp>
        <p:nvSpPr>
          <p:cNvPr id="8" name="Slide Number Placeholder 7"/>
          <p:cNvSpPr>
            <a:spLocks noGrp="1"/>
          </p:cNvSpPr>
          <p:nvPr>
            <p:ph type="sldNum" sz="quarter" idx="12"/>
          </p:nvPr>
        </p:nvSpPr>
        <p:spPr>
          <a:xfrm>
            <a:off x="7088145" y="6591303"/>
            <a:ext cx="2057400" cy="266699"/>
          </a:xfrm>
        </p:spPr>
        <p:txBody>
          <a:bodyPr/>
          <a:lstStyle/>
          <a:p>
            <a:fld id="{69734BD4-3C71-478A-A5D3-CAF6DDEBC3F2}" type="slidenum">
              <a:rPr lang="en-US" smtClean="0"/>
              <a:t>14</a:t>
            </a:fld>
            <a:endParaRPr lang="en-US"/>
          </a:p>
        </p:txBody>
      </p:sp>
      <p:sp>
        <p:nvSpPr>
          <p:cNvPr id="4" name="Rectangle 3">
            <a:extLst>
              <a:ext uri="{FF2B5EF4-FFF2-40B4-BE49-F238E27FC236}">
                <a16:creationId xmlns:a16="http://schemas.microsoft.com/office/drawing/2014/main" id="{56809B1B-7DF4-4FC5-9BB0-D39EC2191B4A}"/>
              </a:ext>
            </a:extLst>
          </p:cNvPr>
          <p:cNvSpPr/>
          <p:nvPr/>
        </p:nvSpPr>
        <p:spPr>
          <a:xfrm>
            <a:off x="718512" y="1426964"/>
            <a:ext cx="3203121" cy="400110"/>
          </a:xfrm>
          <a:prstGeom prst="rect">
            <a:avLst/>
          </a:prstGeom>
        </p:spPr>
        <p:txBody>
          <a:bodyPr wrap="none">
            <a:spAutoFit/>
          </a:bodyPr>
          <a:lstStyle/>
          <a:p>
            <a:r>
              <a:rPr lang="en-US" sz="2000" dirty="0"/>
              <a:t>Similarly, for </a:t>
            </a:r>
            <a:r>
              <a:rPr lang="en-US" sz="2000" i="1" dirty="0"/>
              <a:t>v</a:t>
            </a:r>
            <a:r>
              <a:rPr lang="en-US" sz="2000" dirty="0"/>
              <a:t>(</a:t>
            </a:r>
            <a:r>
              <a:rPr lang="en-US" sz="2000" i="1" dirty="0"/>
              <a:t>t</a:t>
            </a:r>
            <a:r>
              <a:rPr lang="en-US" sz="2000" dirty="0"/>
              <a:t>) = </a:t>
            </a:r>
            <a:r>
              <a:rPr lang="en-US" sz="2000" i="1" dirty="0" err="1"/>
              <a:t>V</a:t>
            </a:r>
            <a:r>
              <a:rPr lang="en-US" sz="2000" i="1" baseline="-25000" dirty="0" err="1"/>
              <a:t>m</a:t>
            </a:r>
            <a:r>
              <a:rPr lang="en-US" sz="2000" dirty="0"/>
              <a:t> cos </a:t>
            </a:r>
            <a:r>
              <a:rPr lang="en-US" sz="2000" dirty="0" err="1"/>
              <a:t>ωt</a:t>
            </a:r>
            <a:r>
              <a:rPr lang="en-US" sz="2000" dirty="0"/>
              <a:t>:</a:t>
            </a:r>
          </a:p>
        </p:txBody>
      </p:sp>
      <p:pic>
        <p:nvPicPr>
          <p:cNvPr id="6" name="Picture 5">
            <a:extLst>
              <a:ext uri="{FF2B5EF4-FFF2-40B4-BE49-F238E27FC236}">
                <a16:creationId xmlns:a16="http://schemas.microsoft.com/office/drawing/2014/main" id="{033E8949-3310-4B1A-A4B5-FB0D2532CFD6}"/>
              </a:ext>
            </a:extLst>
          </p:cNvPr>
          <p:cNvPicPr>
            <a:picLocks noChangeAspect="1"/>
          </p:cNvPicPr>
          <p:nvPr/>
        </p:nvPicPr>
        <p:blipFill>
          <a:blip r:embed="rId3"/>
          <a:stretch>
            <a:fillRect/>
          </a:stretch>
        </p:blipFill>
        <p:spPr>
          <a:xfrm>
            <a:off x="3301031" y="1976820"/>
            <a:ext cx="1241203" cy="668340"/>
          </a:xfrm>
          <a:prstGeom prst="rect">
            <a:avLst/>
          </a:prstGeom>
        </p:spPr>
      </p:pic>
      <p:sp>
        <p:nvSpPr>
          <p:cNvPr id="7" name="Rectangle 6">
            <a:extLst>
              <a:ext uri="{FF2B5EF4-FFF2-40B4-BE49-F238E27FC236}">
                <a16:creationId xmlns:a16="http://schemas.microsoft.com/office/drawing/2014/main" id="{F68ECC50-6863-411E-97A5-C28FD5198555}"/>
              </a:ext>
            </a:extLst>
          </p:cNvPr>
          <p:cNvSpPr/>
          <p:nvPr/>
        </p:nvSpPr>
        <p:spPr>
          <a:xfrm>
            <a:off x="718512" y="2926860"/>
            <a:ext cx="7920990" cy="707886"/>
          </a:xfrm>
          <a:prstGeom prst="rect">
            <a:avLst/>
          </a:prstGeom>
        </p:spPr>
        <p:txBody>
          <a:bodyPr wrap="square">
            <a:spAutoFit/>
          </a:bodyPr>
          <a:lstStyle/>
          <a:p>
            <a:r>
              <a:rPr lang="en-US" sz="2000" b="1" dirty="0">
                <a:solidFill>
                  <a:srgbClr val="FF0000"/>
                </a:solidFill>
              </a:rPr>
              <a:t>Note</a:t>
            </a:r>
            <a:r>
              <a:rPr lang="en-US" sz="2000" dirty="0"/>
              <a:t>:	</a:t>
            </a:r>
            <a:r>
              <a:rPr lang="en-US" sz="2000" dirty="0">
                <a:solidFill>
                  <a:srgbClr val="0000FF"/>
                </a:solidFill>
              </a:rPr>
              <a:t>The simple formulas for </a:t>
            </a:r>
            <a:r>
              <a:rPr lang="en-US" sz="2000" i="1" dirty="0" err="1">
                <a:solidFill>
                  <a:srgbClr val="0000FF"/>
                </a:solidFill>
              </a:rPr>
              <a:t>V</a:t>
            </a:r>
            <a:r>
              <a:rPr lang="en-US" sz="2000" i="1" baseline="-25000" dirty="0" err="1">
                <a:solidFill>
                  <a:srgbClr val="0000FF"/>
                </a:solidFill>
              </a:rPr>
              <a:t>rms</a:t>
            </a:r>
            <a:r>
              <a:rPr lang="en-US" sz="2000" dirty="0">
                <a:solidFill>
                  <a:srgbClr val="0000FF"/>
                </a:solidFill>
              </a:rPr>
              <a:t> and </a:t>
            </a:r>
            <a:r>
              <a:rPr lang="en-US" sz="2000" i="1" dirty="0" err="1">
                <a:solidFill>
                  <a:srgbClr val="0000FF"/>
                </a:solidFill>
              </a:rPr>
              <a:t>I</a:t>
            </a:r>
            <a:r>
              <a:rPr lang="en-US" sz="2000" i="1" baseline="-25000" dirty="0" err="1">
                <a:solidFill>
                  <a:srgbClr val="0000FF"/>
                </a:solidFill>
              </a:rPr>
              <a:t>rms</a:t>
            </a:r>
            <a:r>
              <a:rPr lang="en-US" sz="2000" dirty="0">
                <a:solidFill>
                  <a:srgbClr val="0000FF"/>
                </a:solidFill>
              </a:rPr>
              <a:t> are only valid for sinusoidal  	signals.</a:t>
            </a:r>
          </a:p>
        </p:txBody>
      </p:sp>
      <p:sp>
        <p:nvSpPr>
          <p:cNvPr id="9" name="Rectangle 8">
            <a:extLst>
              <a:ext uri="{FF2B5EF4-FFF2-40B4-BE49-F238E27FC236}">
                <a16:creationId xmlns:a16="http://schemas.microsoft.com/office/drawing/2014/main" id="{5BFE92C8-E64A-4459-BF15-C5B0BDB79DB9}"/>
              </a:ext>
            </a:extLst>
          </p:cNvPr>
          <p:cNvSpPr/>
          <p:nvPr/>
        </p:nvSpPr>
        <p:spPr>
          <a:xfrm>
            <a:off x="664082" y="3916446"/>
            <a:ext cx="7920990" cy="707886"/>
          </a:xfrm>
          <a:prstGeom prst="rect">
            <a:avLst/>
          </a:prstGeom>
        </p:spPr>
        <p:txBody>
          <a:bodyPr wrap="square">
            <a:spAutoFit/>
          </a:bodyPr>
          <a:lstStyle/>
          <a:p>
            <a:r>
              <a:rPr lang="en-US" sz="2000" dirty="0"/>
              <a:t>The average power absorbed by the resistor </a:t>
            </a:r>
            <a:r>
              <a:rPr lang="en-US" sz="2000" i="1" dirty="0"/>
              <a:t>R</a:t>
            </a:r>
            <a:r>
              <a:rPr lang="en-US" sz="2000" dirty="0"/>
              <a:t> in the previous simple circuit (Fig.(a) and (b)) can be written as</a:t>
            </a:r>
          </a:p>
        </p:txBody>
      </p:sp>
      <p:pic>
        <p:nvPicPr>
          <p:cNvPr id="10" name="Picture 9">
            <a:extLst>
              <a:ext uri="{FF2B5EF4-FFF2-40B4-BE49-F238E27FC236}">
                <a16:creationId xmlns:a16="http://schemas.microsoft.com/office/drawing/2014/main" id="{BE32A361-A1F0-4E8D-A884-8922AC78CC6C}"/>
              </a:ext>
            </a:extLst>
          </p:cNvPr>
          <p:cNvPicPr>
            <a:picLocks noChangeAspect="1"/>
          </p:cNvPicPr>
          <p:nvPr/>
        </p:nvPicPr>
        <p:blipFill>
          <a:blip r:embed="rId4"/>
          <a:stretch>
            <a:fillRect/>
          </a:stretch>
        </p:blipFill>
        <p:spPr>
          <a:xfrm>
            <a:off x="3301031" y="4980152"/>
            <a:ext cx="1701302" cy="627665"/>
          </a:xfrm>
          <a:prstGeom prst="rect">
            <a:avLst/>
          </a:prstGeom>
        </p:spPr>
      </p:pic>
    </p:spTree>
    <p:extLst>
      <p:ext uri="{BB962C8B-B14F-4D97-AF65-F5344CB8AC3E}">
        <p14:creationId xmlns:p14="http://schemas.microsoft.com/office/powerpoint/2010/main" val="17910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922" y="365127"/>
            <a:ext cx="8690919" cy="873124"/>
          </a:xfrm>
        </p:spPr>
        <p:txBody>
          <a:bodyPr/>
          <a:lstStyle/>
          <a:p>
            <a:r>
              <a:rPr lang="en-US" altLang="en-US" sz="4400" dirty="0"/>
              <a:t>General methodology</a:t>
            </a:r>
            <a:endParaRPr lang="en-US" sz="4400" dirty="0"/>
          </a:p>
        </p:txBody>
      </p:sp>
      <p:sp>
        <p:nvSpPr>
          <p:cNvPr id="8" name="Slide Number Placeholder 7"/>
          <p:cNvSpPr>
            <a:spLocks noGrp="1"/>
          </p:cNvSpPr>
          <p:nvPr>
            <p:ph type="sldNum" sz="quarter" idx="12"/>
          </p:nvPr>
        </p:nvSpPr>
        <p:spPr>
          <a:xfrm>
            <a:off x="7088145" y="6591303"/>
            <a:ext cx="2057400" cy="266699"/>
          </a:xfrm>
        </p:spPr>
        <p:txBody>
          <a:bodyPr/>
          <a:lstStyle/>
          <a:p>
            <a:fld id="{69734BD4-3C71-478A-A5D3-CAF6DDEBC3F2}" type="slidenum">
              <a:rPr lang="en-US" smtClean="0"/>
              <a:t>2</a:t>
            </a:fld>
            <a:endParaRPr lang="en-US"/>
          </a:p>
        </p:txBody>
      </p:sp>
      <p:sp>
        <p:nvSpPr>
          <p:cNvPr id="11" name="Rectangle 3"/>
          <p:cNvSpPr txBox="1">
            <a:spLocks noChangeArrowheads="1"/>
          </p:cNvSpPr>
          <p:nvPr/>
        </p:nvSpPr>
        <p:spPr>
          <a:xfrm>
            <a:off x="457200" y="1416912"/>
            <a:ext cx="8229600" cy="762000"/>
          </a:xfrm>
          <a:prstGeom prst="rect">
            <a:avLst/>
          </a:prstGeom>
        </p:spPr>
        <p:txBody>
          <a:bodyPr/>
          <a:lstStyle>
            <a:lvl1pPr marL="128588" indent="-274320" algn="l" defTabSz="514350" rtl="0" eaLnBrk="1" latinLnBrk="0" hangingPunct="1">
              <a:lnSpc>
                <a:spcPct val="90000"/>
              </a:lnSpc>
              <a:spcBef>
                <a:spcPts val="563"/>
              </a:spcBef>
              <a:buClr>
                <a:srgbClr val="C00000"/>
              </a:buClr>
              <a:buFont typeface="Wingdings" panose="05000000000000000000"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385763" indent="-205740" algn="l" defTabSz="514350" rtl="0" eaLnBrk="1" latinLnBrk="0" hangingPunct="1">
              <a:lnSpc>
                <a:spcPct val="90000"/>
              </a:lnSpc>
              <a:spcBef>
                <a:spcPts val="281"/>
              </a:spcBef>
              <a:buClr>
                <a:schemeClr val="tx1"/>
              </a:buClr>
              <a:buFont typeface="Times New Roman" panose="02020603050405020304" pitchFamily="18" charset="0"/>
              <a:buChar char="›"/>
              <a:defRPr sz="2100" kern="1200">
                <a:solidFill>
                  <a:schemeClr val="tx1"/>
                </a:solidFill>
                <a:latin typeface="Times New Roman" panose="02020603050405020304" pitchFamily="18" charset="0"/>
                <a:ea typeface="+mn-ea"/>
                <a:cs typeface="Times New Roman" panose="02020603050405020304" pitchFamily="18" charset="0"/>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Times New Roman" panose="02020603050405020304" pitchFamily="18" charset="0"/>
                <a:ea typeface="+mn-ea"/>
                <a:cs typeface="Times New Roman" panose="02020603050405020304" pitchFamily="18" charset="0"/>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Times New Roman" panose="02020603050405020304" pitchFamily="18" charset="0"/>
                <a:ea typeface="+mn-ea"/>
                <a:cs typeface="Times New Roman" panose="02020603050405020304" pitchFamily="18" charset="0"/>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Times New Roman" panose="02020603050405020304" pitchFamily="18" charset="0"/>
                <a:ea typeface="+mn-ea"/>
                <a:cs typeface="Times New Roman" panose="02020603050405020304" pitchFamily="18"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marL="311468" indent="-457200">
              <a:buClr>
                <a:schemeClr val="tx1"/>
              </a:buClr>
              <a:buFont typeface="Wingdings" charset="2"/>
              <a:buAutoNum type="arabicParenR"/>
            </a:pPr>
            <a:r>
              <a:rPr lang="en-US" altLang="en-US" sz="2500" dirty="0"/>
              <a:t>Transform the circuit to the frequency domain </a:t>
            </a:r>
          </a:p>
          <a:p>
            <a:pPr>
              <a:buFont typeface="Arial" panose="020B0604020202020204" pitchFamily="34" charset="0"/>
              <a:buChar char="•"/>
            </a:pPr>
            <a:r>
              <a:rPr lang="en-US" altLang="en-US" sz="2500" dirty="0">
                <a:solidFill>
                  <a:schemeClr val="accent5">
                    <a:lumMod val="50000"/>
                  </a:schemeClr>
                </a:solidFill>
              </a:rPr>
              <a:t>Transform AC sources from time domain sinusoids to phasor form</a:t>
            </a:r>
          </a:p>
          <a:p>
            <a:pPr>
              <a:buFont typeface="Arial" panose="020B0604020202020204" pitchFamily="34" charset="0"/>
              <a:buChar char="•"/>
            </a:pPr>
            <a:r>
              <a:rPr lang="en-US" altLang="en-US" sz="2500" dirty="0">
                <a:solidFill>
                  <a:schemeClr val="accent5">
                    <a:lumMod val="50000"/>
                  </a:schemeClr>
                </a:solidFill>
              </a:rPr>
              <a:t>Work out impedances for a given frequency </a:t>
            </a:r>
            <a:r>
              <a:rPr lang="el-GR" altLang="en-US" sz="2500" dirty="0">
                <a:solidFill>
                  <a:schemeClr val="accent5">
                    <a:lumMod val="50000"/>
                  </a:schemeClr>
                </a:solidFill>
              </a:rPr>
              <a:t>ω</a:t>
            </a:r>
            <a:endParaRPr lang="en-US" altLang="en-US" sz="2500" dirty="0">
              <a:solidFill>
                <a:schemeClr val="accent5">
                  <a:lumMod val="50000"/>
                </a:schemeClr>
              </a:solidFill>
            </a:endParaRPr>
          </a:p>
          <a:p>
            <a:pPr marL="311468" indent="-457200">
              <a:buClr>
                <a:schemeClr val="tx1"/>
              </a:buClr>
              <a:buFont typeface="+mj-lt"/>
              <a:buAutoNum type="arabicParenR" startAt="2"/>
            </a:pPr>
            <a:r>
              <a:rPr lang="en-US" altLang="en-US" sz="2500" dirty="0"/>
              <a:t>Solve the problem using circuit techniques</a:t>
            </a:r>
          </a:p>
          <a:p>
            <a:pPr marL="311468" indent="-457200">
              <a:buClr>
                <a:schemeClr val="tx1"/>
              </a:buClr>
              <a:buFont typeface="Wingdings" charset="2"/>
              <a:buAutoNum type="arabicParenR" startAt="2"/>
            </a:pPr>
            <a:r>
              <a:rPr lang="en-US" altLang="en-US" sz="2500" dirty="0"/>
              <a:t>Transform phasor form solutions back to time domain</a:t>
            </a:r>
          </a:p>
        </p:txBody>
      </p:sp>
      <p:pic>
        <p:nvPicPr>
          <p:cNvPr id="12" name="Picture 2" descr="http://textflow.mheducation.com/figures/0077800761/table9_3_l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5731" y="3780442"/>
            <a:ext cx="2781563" cy="2773661"/>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457200" y="4482131"/>
            <a:ext cx="4276788" cy="770971"/>
            <a:chOff x="457200" y="5465979"/>
            <a:chExt cx="4276788" cy="770971"/>
          </a:xfrm>
        </p:grpSpPr>
        <mc:AlternateContent xmlns:mc="http://schemas.openxmlformats.org/markup-compatibility/2006" xmlns:a14="http://schemas.microsoft.com/office/drawing/2010/main">
          <mc:Choice Requires="a14">
            <p:sp>
              <p:nvSpPr>
                <p:cNvPr id="13" name="TextBox 12"/>
                <p:cNvSpPr txBox="1"/>
                <p:nvPr/>
              </p:nvSpPr>
              <p:spPr>
                <a:xfrm>
                  <a:off x="457200" y="5465979"/>
                  <a:ext cx="38312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e>
                            </m:d>
                          </m:e>
                        </m:func>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𝑽</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𝑚</m:t>
                            </m:r>
                          </m:sub>
                        </m:sSub>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57200" y="5465979"/>
                  <a:ext cx="3831242" cy="369332"/>
                </a:xfrm>
                <a:prstGeom prst="rect">
                  <a:avLst/>
                </a:prstGeom>
                <a:blipFill>
                  <a:blip r:embed="rId4"/>
                  <a:stretch>
                    <a:fillRect/>
                  </a:stretch>
                </a:blipFill>
              </p:spPr>
              <p:txBody>
                <a:bodyPr/>
                <a:lstStyle/>
                <a:p>
                  <a:r>
                    <a:rPr lang="en-US">
                      <a:noFill/>
                    </a:rPr>
                    <a:t> </a:t>
                  </a:r>
                </a:p>
              </p:txBody>
            </p:sp>
          </mc:Fallback>
        </mc:AlternateContent>
        <p:sp>
          <p:nvSpPr>
            <p:cNvPr id="14" name="TextBox 13"/>
            <p:cNvSpPr txBox="1"/>
            <p:nvPr/>
          </p:nvSpPr>
          <p:spPr>
            <a:xfrm>
              <a:off x="1427967" y="5775285"/>
              <a:ext cx="1556836"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(Time-domain representation) </a:t>
              </a:r>
            </a:p>
          </p:txBody>
        </p:sp>
        <p:sp>
          <p:nvSpPr>
            <p:cNvPr id="15" name="TextBox 14"/>
            <p:cNvSpPr txBox="1"/>
            <p:nvPr/>
          </p:nvSpPr>
          <p:spPr>
            <a:xfrm>
              <a:off x="3177152" y="5775285"/>
              <a:ext cx="1556836"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(Phasor-domain representation) </a:t>
              </a:r>
            </a:p>
          </p:txBody>
        </p:sp>
        <p:sp>
          <p:nvSpPr>
            <p:cNvPr id="16" name="Rectangle 15"/>
            <p:cNvSpPr/>
            <p:nvPr/>
          </p:nvSpPr>
          <p:spPr>
            <a:xfrm>
              <a:off x="457200" y="5465979"/>
              <a:ext cx="4097815" cy="770971"/>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5046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922" y="365127"/>
            <a:ext cx="8690919" cy="873124"/>
          </a:xfrm>
        </p:spPr>
        <p:txBody>
          <a:bodyPr/>
          <a:lstStyle/>
          <a:p>
            <a:pPr algn="l"/>
            <a:r>
              <a:rPr lang="en-US" sz="4000" dirty="0"/>
              <a:t>1A) Single source analysis example 1</a:t>
            </a:r>
          </a:p>
        </p:txBody>
      </p:sp>
      <p:sp>
        <p:nvSpPr>
          <p:cNvPr id="8" name="Slide Number Placeholder 7"/>
          <p:cNvSpPr>
            <a:spLocks noGrp="1"/>
          </p:cNvSpPr>
          <p:nvPr>
            <p:ph type="sldNum" sz="quarter" idx="12"/>
          </p:nvPr>
        </p:nvSpPr>
        <p:spPr>
          <a:xfrm>
            <a:off x="7088145" y="6591303"/>
            <a:ext cx="2057400" cy="266699"/>
          </a:xfrm>
        </p:spPr>
        <p:txBody>
          <a:bodyPr/>
          <a:lstStyle/>
          <a:p>
            <a:fld id="{69734BD4-3C71-478A-A5D3-CAF6DDEBC3F2}" type="slidenum">
              <a:rPr lang="en-US" smtClean="0"/>
              <a:t>3</a:t>
            </a:fld>
            <a:endParaRPr lang="en-US"/>
          </a:p>
        </p:txBody>
      </p:sp>
      <mc:AlternateContent xmlns:mc="http://schemas.openxmlformats.org/markup-compatibility/2006" xmlns:a14="http://schemas.microsoft.com/office/drawing/2010/main">
        <mc:Choice Requires="a14">
          <p:sp>
            <p:nvSpPr>
              <p:cNvPr id="4" name="TextBox 3"/>
              <p:cNvSpPr txBox="1"/>
              <p:nvPr/>
            </p:nvSpPr>
            <p:spPr>
              <a:xfrm>
                <a:off x="308922" y="1308778"/>
                <a:ext cx="6049477" cy="707886"/>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Alexander 9.50</a:t>
                </a:r>
              </a:p>
              <a:p>
                <a:r>
                  <a:rPr lang="en-US" sz="2000" dirty="0">
                    <a:latin typeface="Times New Roman" panose="02020603050405020304" pitchFamily="18" charset="0"/>
                    <a:cs typeface="Times New Roman" panose="02020603050405020304" pitchFamily="18" charset="0"/>
                  </a:rPr>
                  <a:t>Given that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𝑖</m:t>
                        </m:r>
                      </m:e>
                      <m:sub>
                        <m:r>
                          <a:rPr lang="en-US" sz="2000" b="0" i="1" smtClean="0">
                            <a:latin typeface="Cambria Math" panose="02040503050406030204" pitchFamily="18" charset="0"/>
                            <a:cs typeface="Times New Roman" panose="02020603050405020304" pitchFamily="18" charset="0"/>
                          </a:rPr>
                          <m:t>𝑠</m:t>
                        </m:r>
                      </m:sub>
                    </m:sSub>
                    <m:d>
                      <m:dPr>
                        <m:ctrlPr>
                          <a:rPr lang="en-US" sz="200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𝑡</m:t>
                        </m:r>
                      </m:e>
                    </m:d>
                    <m:r>
                      <a:rPr lang="en-US" sz="200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5</m:t>
                    </m:r>
                    <m:func>
                      <m:funcPr>
                        <m:ctrlPr>
                          <a:rPr lang="en-US" sz="2000" b="0" i="1" smtClean="0">
                            <a:latin typeface="Cambria Math" panose="02040503050406030204" pitchFamily="18" charset="0"/>
                            <a:cs typeface="Times New Roman" panose="02020603050405020304" pitchFamily="18" charset="0"/>
                          </a:rPr>
                        </m:ctrlPr>
                      </m:funcPr>
                      <m:fName>
                        <m:r>
                          <m:rPr>
                            <m:sty m:val="p"/>
                          </m:rPr>
                          <a:rPr lang="en-US" sz="2000" b="0" i="0" smtClean="0">
                            <a:latin typeface="Cambria Math" panose="02040503050406030204" pitchFamily="18" charset="0"/>
                            <a:cs typeface="Times New Roman" panose="02020603050405020304" pitchFamily="18" charset="0"/>
                          </a:rPr>
                          <m:t>cos</m:t>
                        </m:r>
                      </m:fName>
                      <m:e>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100</m:t>
                            </m:r>
                            <m:r>
                              <a:rPr lang="en-US" sz="2000" b="0" i="1" smtClean="0">
                                <a:latin typeface="Cambria Math" panose="02040503050406030204" pitchFamily="18" charset="0"/>
                                <a:cs typeface="Times New Roman" panose="02020603050405020304" pitchFamily="18" charset="0"/>
                              </a:rPr>
                              <m:t>𝑡</m:t>
                            </m:r>
                            <m:r>
                              <a:rPr lang="en-US" sz="2000" b="0" i="1" smtClean="0">
                                <a:latin typeface="Cambria Math" panose="02040503050406030204" pitchFamily="18" charset="0"/>
                                <a:cs typeface="Times New Roman" panose="02020603050405020304" pitchFamily="18" charset="0"/>
                              </a:rPr>
                              <m:t>+40°</m:t>
                            </m:r>
                          </m:e>
                        </m:d>
                      </m:e>
                    </m:func>
                    <m:r>
                      <a:rPr lang="en-US" sz="2000" b="0" i="0" smtClean="0">
                        <a:latin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cs typeface="Times New Roman" panose="02020603050405020304" pitchFamily="18" charset="0"/>
                      </a:rPr>
                      <m:t>determine</m:t>
                    </m:r>
                    <m:r>
                      <a:rPr lang="en-US" sz="2000" b="0" i="0" smtClean="0">
                        <a:latin typeface="Cambria Math" panose="02040503050406030204" pitchFamily="18" charset="0"/>
                        <a:cs typeface="Times New Roman" panose="02020603050405020304" pitchFamily="18" charset="0"/>
                      </a:rPr>
                      <m:t> </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𝑣</m:t>
                        </m:r>
                      </m:e>
                      <m:sub>
                        <m:r>
                          <a:rPr lang="en-US" sz="2000" b="0" i="1" smtClean="0">
                            <a:latin typeface="Cambria Math" panose="02040503050406030204" pitchFamily="18" charset="0"/>
                            <a:cs typeface="Times New Roman" panose="02020603050405020304" pitchFamily="18" charset="0"/>
                          </a:rPr>
                          <m:t>𝑥</m:t>
                        </m:r>
                      </m:sub>
                    </m:sSub>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𝑡</m:t>
                        </m:r>
                      </m:e>
                    </m:d>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08922" y="1308778"/>
                <a:ext cx="6049477" cy="707886"/>
              </a:xfrm>
              <a:prstGeom prst="rect">
                <a:avLst/>
              </a:prstGeom>
              <a:blipFill rotWithShape="0">
                <a:blip r:embed="rId3"/>
                <a:stretch>
                  <a:fillRect l="-1109" t="-517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612689" y="2039282"/>
                <a:ext cx="5524782" cy="2222211"/>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Step 1a: Transform source to phasor</a:t>
                </a:r>
              </a:p>
              <a:p>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𝑖</m:t>
                        </m:r>
                      </m:e>
                      <m:sub>
                        <m:r>
                          <a:rPr lang="en-US" b="0" i="1" smtClean="0">
                            <a:latin typeface="Cambria Math" panose="02040503050406030204" pitchFamily="18" charset="0"/>
                            <a:cs typeface="Times New Roman" panose="02020603050405020304" pitchFamily="18" charset="0"/>
                          </a:rPr>
                          <m:t>𝑠</m:t>
                        </m:r>
                      </m:sub>
                    </m:sSub>
                    <m:d>
                      <m:dPr>
                        <m:ctrlPr>
                          <a:rPr lang="en-US"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𝑡</m:t>
                        </m:r>
                      </m:e>
                    </m:d>
                    <m:r>
                      <a:rPr lang="en-US"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5</m:t>
                    </m:r>
                    <m:func>
                      <m:funcPr>
                        <m:ctrlPr>
                          <a:rPr lang="en-US" b="0" i="1" smtClean="0">
                            <a:latin typeface="Cambria Math" panose="02040503050406030204" pitchFamily="18" charset="0"/>
                            <a:cs typeface="Times New Roman" panose="02020603050405020304" pitchFamily="18" charset="0"/>
                          </a:rPr>
                        </m:ctrlPr>
                      </m:funcPr>
                      <m:fName>
                        <m:r>
                          <m:rPr>
                            <m:sty m:val="p"/>
                          </m:rPr>
                          <a:rPr lang="en-US" b="0" i="0" smtClean="0">
                            <a:latin typeface="Cambria Math" panose="02040503050406030204" pitchFamily="18" charset="0"/>
                            <a:cs typeface="Times New Roman" panose="02020603050405020304" pitchFamily="18" charset="0"/>
                          </a:rPr>
                          <m:t>cos</m:t>
                        </m:r>
                      </m:fName>
                      <m:e>
                        <m:d>
                          <m:dPr>
                            <m:ctrlPr>
                              <a:rPr lang="en-US" b="0" i="1" smtClean="0">
                                <a:latin typeface="Cambria Math" panose="02040503050406030204" pitchFamily="18" charset="0"/>
                                <a:cs typeface="Times New Roman" panose="02020603050405020304" pitchFamily="18" charset="0"/>
                              </a:rPr>
                            </m:ctrlPr>
                          </m:dPr>
                          <m:e>
                            <m:r>
                              <a:rPr lang="en-US" b="0" i="1" smtClean="0">
                                <a:solidFill>
                                  <a:srgbClr val="FF0000"/>
                                </a:solidFill>
                                <a:latin typeface="Cambria Math" panose="02040503050406030204" pitchFamily="18" charset="0"/>
                                <a:cs typeface="Times New Roman" panose="02020603050405020304" pitchFamily="18" charset="0"/>
                              </a:rPr>
                              <m:t>100</m:t>
                            </m:r>
                            <m:r>
                              <a:rPr lang="en-US" b="0" i="1" smtClean="0">
                                <a:latin typeface="Cambria Math" panose="02040503050406030204" pitchFamily="18" charset="0"/>
                                <a:cs typeface="Times New Roman" panose="02020603050405020304" pitchFamily="18" charset="0"/>
                              </a:rPr>
                              <m:t>𝑡</m:t>
                            </m:r>
                            <m:r>
                              <a:rPr lang="en-US" b="0" i="1" smtClean="0">
                                <a:latin typeface="Cambria Math" panose="02040503050406030204" pitchFamily="18" charset="0"/>
                                <a:cs typeface="Times New Roman" panose="02020603050405020304" pitchFamily="18" charset="0"/>
                              </a:rPr>
                              <m:t>+40°</m:t>
                            </m:r>
                          </m:e>
                        </m:d>
                      </m:e>
                    </m:func>
                    <m:r>
                      <a:rPr lang="en-US" b="0" i="0" smtClean="0">
                        <a:latin typeface="Cambria Math" panose="02040503050406030204" pitchFamily="18" charset="0"/>
                        <a:cs typeface="Times New Roman" panose="02020603050405020304" pitchFamily="18" charset="0"/>
                      </a:rPr>
                      <m:t> → </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1" i="1" dirty="0" smtClean="0">
                            <a:solidFill>
                              <a:srgbClr val="0000FF"/>
                            </a:solidFill>
                            <a:latin typeface="Cambria Math" panose="02040503050406030204" pitchFamily="18" charset="0"/>
                            <a:cs typeface="Times New Roman" panose="02020603050405020304" pitchFamily="18" charset="0"/>
                          </a:rPr>
                        </m:ctrlPr>
                      </m:sSubPr>
                      <m:e>
                        <m:r>
                          <a:rPr lang="en-US" b="1" i="1" dirty="0" smtClean="0">
                            <a:solidFill>
                              <a:srgbClr val="0000FF"/>
                            </a:solidFill>
                            <a:latin typeface="Cambria Math" panose="02040503050406030204" pitchFamily="18" charset="0"/>
                            <a:cs typeface="Times New Roman" panose="02020603050405020304" pitchFamily="18" charset="0"/>
                          </a:rPr>
                          <m:t>𝑰</m:t>
                        </m:r>
                      </m:e>
                      <m:sub>
                        <m:r>
                          <a:rPr lang="en-US" b="1" i="1" dirty="0" smtClean="0">
                            <a:solidFill>
                              <a:srgbClr val="0000FF"/>
                            </a:solidFill>
                            <a:latin typeface="Cambria Math" panose="02040503050406030204" pitchFamily="18" charset="0"/>
                            <a:cs typeface="Times New Roman" panose="02020603050405020304" pitchFamily="18" charset="0"/>
                          </a:rPr>
                          <m:t>𝒔</m:t>
                        </m:r>
                      </m:sub>
                    </m:sSub>
                    <m:r>
                      <a:rPr lang="en-US" i="1" dirty="0" smtClean="0">
                        <a:solidFill>
                          <a:srgbClr val="0000FF"/>
                        </a:solidFill>
                        <a:latin typeface="Cambria Math" panose="02040503050406030204" pitchFamily="18" charset="0"/>
                        <a:cs typeface="Times New Roman" panose="02020603050405020304" pitchFamily="18" charset="0"/>
                      </a:rPr>
                      <m:t>=</m:t>
                    </m:r>
                    <m:r>
                      <a:rPr lang="en-US" b="0" i="1" dirty="0" smtClean="0">
                        <a:solidFill>
                          <a:srgbClr val="0000FF"/>
                        </a:solidFill>
                        <a:latin typeface="Cambria Math" panose="02040503050406030204" pitchFamily="18" charset="0"/>
                        <a:cs typeface="Times New Roman" panose="02020603050405020304" pitchFamily="18" charset="0"/>
                      </a:rPr>
                      <m:t>5</m:t>
                    </m:r>
                    <m:r>
                      <a:rPr lang="en-US"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∠40°</m:t>
                    </m:r>
                    <m:r>
                      <a:rPr lang="en-US"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b="0" i="1" dirty="0" smtClean="0">
                        <a:latin typeface="Cambria Math" panose="02040503050406030204" pitchFamily="18" charset="0"/>
                        <a:ea typeface="Cambria Math" panose="02040503050406030204" pitchFamily="18" charset="0"/>
                        <a:cs typeface="Times New Roman" panose="02020603050405020304" pitchFamily="18" charset="0"/>
                      </a:rPr>
                      <m:t>𝜔</m:t>
                    </m:r>
                    <m:r>
                      <a:rPr lang="en-US" b="0" i="1" dirty="0" smtClean="0">
                        <a:latin typeface="Cambria Math" panose="02040503050406030204" pitchFamily="18" charset="0"/>
                        <a:ea typeface="Cambria Math" panose="02040503050406030204" pitchFamily="18" charset="0"/>
                        <a:cs typeface="Times New Roman" panose="02020603050405020304" pitchFamily="18" charset="0"/>
                      </a:rPr>
                      <m:t>=100</m:t>
                    </m:r>
                    <m:f>
                      <m:fPr>
                        <m:ctrlPr>
                          <a:rPr lang="en-US"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b="0" i="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rad</m:t>
                        </m:r>
                      </m:num>
                      <m:den>
                        <m:r>
                          <m:rPr>
                            <m:sty m:val="p"/>
                          </m:rPr>
                          <a:rPr lang="en-US" b="0" i="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s</m:t>
                        </m:r>
                      </m:den>
                    </m:f>
                  </m:oMath>
                </a14:m>
                <a:endParaRPr lang="en-US"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Step 1b: Work out the impedance values</a:t>
                </a:r>
              </a:p>
              <a:p>
                <a:r>
                  <a:rPr lang="en-US" dirty="0">
                    <a:latin typeface="Times New Roman" panose="02020603050405020304" pitchFamily="18" charset="0"/>
                    <a:cs typeface="Times New Roman" panose="02020603050405020304" pitchFamily="18" charset="0"/>
                  </a:rPr>
                  <a:t>1 mF </a:t>
                </a:r>
                <a:r>
                  <a:rPr lang="en-US" dirty="0">
                    <a:latin typeface="Times New Roman" panose="02020603050405020304" pitchFamily="18" charset="0"/>
                    <a:cs typeface="Times New Roman" panose="02020603050405020304" pitchFamily="18" charset="0"/>
                    <a:sym typeface="Wingdings" panose="05000000000000000000" pitchFamily="2" charset="2"/>
                  </a:rPr>
                  <a:t> -j/(</a:t>
                </a: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100</a:t>
                </a:r>
                <a:r>
                  <a:rPr lang="en-US" dirty="0">
                    <a:latin typeface="Times New Roman" panose="02020603050405020304" pitchFamily="18" charset="0"/>
                    <a:cs typeface="Times New Roman" panose="02020603050405020304" pitchFamily="18" charset="0"/>
                    <a:sym typeface="Wingdings" panose="05000000000000000000" pitchFamily="2" charset="2"/>
                  </a:rPr>
                  <a:t>*0.001) = </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-j10</a:t>
                </a:r>
              </a:p>
              <a:p>
                <a:r>
                  <a:rPr lang="en-US" dirty="0">
                    <a:latin typeface="Times New Roman" panose="02020603050405020304" pitchFamily="18" charset="0"/>
                    <a:cs typeface="Times New Roman" panose="02020603050405020304" pitchFamily="18" charset="0"/>
                    <a:sym typeface="Wingdings" panose="05000000000000000000" pitchFamily="2" charset="2"/>
                  </a:rPr>
                  <a:t>0.1 H  j</a:t>
                </a: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100</a:t>
                </a:r>
                <a:r>
                  <a:rPr lang="en-US" dirty="0">
                    <a:latin typeface="Times New Roman" panose="02020603050405020304" pitchFamily="18" charset="0"/>
                    <a:cs typeface="Times New Roman" panose="02020603050405020304" pitchFamily="18" charset="0"/>
                    <a:sym typeface="Wingdings" panose="05000000000000000000" pitchFamily="2" charset="2"/>
                  </a:rPr>
                  <a:t>*0.1 =</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j10</a:t>
                </a:r>
                <a:endParaRPr lang="en-US" dirty="0">
                  <a:solidFill>
                    <a:srgbClr val="0000FF"/>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612689" y="2039282"/>
                <a:ext cx="5524782" cy="2222211"/>
              </a:xfrm>
              <a:prstGeom prst="rect">
                <a:avLst/>
              </a:prstGeom>
              <a:blipFill rotWithShape="0">
                <a:blip r:embed="rId4"/>
                <a:stretch>
                  <a:fillRect l="-1214" t="-16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08922" y="3958084"/>
                <a:ext cx="6740691" cy="1553823"/>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Step 2: Solve using circuit analysis methods</a:t>
                </a:r>
              </a:p>
              <a:p>
                <a:r>
                  <a:rPr lang="en-US" sz="2000"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Using current divider rule,</a:t>
                </a:r>
              </a:p>
              <a:p>
                <a:pPr/>
                <a14:m>
                  <m:oMathPara xmlns:m="http://schemas.openxmlformats.org/officeDocument/2006/math">
                    <m:oMathParaPr>
                      <m:jc m:val="left"/>
                    </m:oMathParaPr>
                    <m:oMath xmlns:m="http://schemas.openxmlformats.org/officeDocument/2006/math">
                      <m:sSub>
                        <m:sSubPr>
                          <m:ctrlPr>
                            <a:rPr lang="en-US" b="1" i="1" smtClean="0">
                              <a:latin typeface="Cambria Math" panose="02040503050406030204" pitchFamily="18" charset="0"/>
                              <a:cs typeface="Times New Roman" panose="02020603050405020304" pitchFamily="18" charset="0"/>
                            </a:rPr>
                          </m:ctrlPr>
                        </m:sSubPr>
                        <m:e>
                          <m:r>
                            <a:rPr lang="en-US" b="1" i="1" smtClean="0">
                              <a:latin typeface="Cambria Math" panose="02040503050406030204" pitchFamily="18" charset="0"/>
                              <a:cs typeface="Times New Roman" panose="02020603050405020304" pitchFamily="18" charset="0"/>
                            </a:rPr>
                            <m:t>𝑰</m:t>
                          </m:r>
                        </m:e>
                        <m:sub>
                          <m:r>
                            <a:rPr lang="en-US" b="1" i="1" smtClean="0">
                              <a:latin typeface="Cambria Math" panose="02040503050406030204" pitchFamily="18" charset="0"/>
                              <a:cs typeface="Times New Roman" panose="02020603050405020304" pitchFamily="18" charset="0"/>
                            </a:rPr>
                            <m:t>𝒙</m:t>
                          </m:r>
                        </m:sub>
                      </m:sSub>
                      <m:r>
                        <a:rPr lang="en-US" b="0" i="1" smtClean="0">
                          <a:latin typeface="Cambria Math" panose="02040503050406030204" pitchFamily="18" charset="0"/>
                          <a:cs typeface="Times New Roman" panose="02020603050405020304" pitchFamily="18" charset="0"/>
                        </a:rPr>
                        <m:t>=</m:t>
                      </m:r>
                      <m:d>
                        <m:dPr>
                          <m:ctrlPr>
                            <a:rPr lang="en-US" b="0" i="1" smtClean="0">
                              <a:latin typeface="Cambria Math" panose="02040503050406030204" pitchFamily="18" charset="0"/>
                              <a:cs typeface="Times New Roman" panose="02020603050405020304" pitchFamily="18" charset="0"/>
                            </a:rPr>
                          </m:ctrlPr>
                        </m:dPr>
                        <m:e>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10</m:t>
                              </m:r>
                            </m:num>
                            <m:den>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10+</m:t>
                              </m:r>
                              <m: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10+20</m:t>
                              </m:r>
                            </m:den>
                          </m:f>
                        </m:e>
                      </m:d>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5</m:t>
                          </m:r>
                          <m:r>
                            <a:rPr lang="en-US" b="0" i="1" smtClean="0">
                              <a:latin typeface="Cambria Math" panose="02040503050406030204" pitchFamily="18" charset="0"/>
                              <a:ea typeface="Cambria Math" panose="02040503050406030204" pitchFamily="18" charset="0"/>
                              <a:cs typeface="Times New Roman" panose="02020603050405020304" pitchFamily="18" charset="0"/>
                            </a:rPr>
                            <m:t>∠40°</m:t>
                          </m:r>
                        </m:e>
                      </m:d>
                      <m:r>
                        <a:rPr lang="en-US" b="0" i="1" smtClean="0">
                          <a:latin typeface="Cambria Math" panose="02040503050406030204" pitchFamily="18" charset="0"/>
                          <a:cs typeface="Times New Roman" panose="02020603050405020304" pitchFamily="18" charset="0"/>
                        </a:rPr>
                        <m:t>=</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0.5</m:t>
                          </m:r>
                        </m:e>
                      </m:d>
                      <m:d>
                        <m:dPr>
                          <m:ctrlPr>
                            <a:rPr lang="en-US" b="0" i="1" smtClean="0">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5</m:t>
                          </m:r>
                          <m:r>
                            <a:rPr lang="en-US" i="1">
                              <a:latin typeface="Cambria Math" panose="02040503050406030204" pitchFamily="18" charset="0"/>
                              <a:ea typeface="Cambria Math" panose="02040503050406030204" pitchFamily="18" charset="0"/>
                              <a:cs typeface="Times New Roman" panose="02020603050405020304" pitchFamily="18" charset="0"/>
                            </a:rPr>
                            <m:t>∠40°</m:t>
                          </m:r>
                        </m:e>
                      </m:d>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2.5</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50</m:t>
                      </m:r>
                      <m:r>
                        <a:rPr lang="en-US" i="1">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dirty="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en-US" b="1" i="1" smtClean="0">
                              <a:latin typeface="Cambria Math" panose="02040503050406030204" pitchFamily="18" charset="0"/>
                              <a:cs typeface="Times New Roman" panose="02020603050405020304" pitchFamily="18" charset="0"/>
                            </a:rPr>
                          </m:ctrlPr>
                        </m:sSubPr>
                        <m:e>
                          <m:r>
                            <a:rPr lang="en-US" b="1" i="1" smtClean="0">
                              <a:latin typeface="Cambria Math" panose="02040503050406030204" pitchFamily="18" charset="0"/>
                              <a:cs typeface="Times New Roman" panose="02020603050405020304" pitchFamily="18" charset="0"/>
                            </a:rPr>
                            <m:t>𝑽</m:t>
                          </m:r>
                        </m:e>
                        <m:sub>
                          <m:r>
                            <a:rPr lang="en-US" b="1" i="1" smtClean="0">
                              <a:latin typeface="Cambria Math" panose="02040503050406030204" pitchFamily="18" charset="0"/>
                              <a:cs typeface="Times New Roman" panose="02020603050405020304" pitchFamily="18" charset="0"/>
                            </a:rPr>
                            <m:t>𝒙</m:t>
                          </m:r>
                        </m:sub>
                      </m:sSub>
                      <m:r>
                        <a:rPr lang="en-US" b="0" i="1" smtClean="0">
                          <a:latin typeface="Cambria Math" panose="02040503050406030204" pitchFamily="18" charset="0"/>
                          <a:cs typeface="Times New Roman" panose="02020603050405020304" pitchFamily="18" charset="0"/>
                        </a:rPr>
                        <m:t>=20</m:t>
                      </m:r>
                      <m:sSub>
                        <m:sSubPr>
                          <m:ctrlPr>
                            <a:rPr lang="en-US" b="1" i="1" smtClean="0">
                              <a:latin typeface="Cambria Math" panose="02040503050406030204" pitchFamily="18" charset="0"/>
                              <a:cs typeface="Times New Roman" panose="02020603050405020304" pitchFamily="18" charset="0"/>
                            </a:rPr>
                          </m:ctrlPr>
                        </m:sSubPr>
                        <m:e>
                          <m:r>
                            <a:rPr lang="en-US" b="1" i="1" smtClean="0">
                              <a:latin typeface="Cambria Math" panose="02040503050406030204" pitchFamily="18" charset="0"/>
                              <a:cs typeface="Times New Roman" panose="02020603050405020304" pitchFamily="18" charset="0"/>
                            </a:rPr>
                            <m:t>𝑰</m:t>
                          </m:r>
                        </m:e>
                        <m:sub>
                          <m:r>
                            <a:rPr lang="en-US" b="1" i="1" smtClean="0">
                              <a:latin typeface="Cambria Math" panose="02040503050406030204" pitchFamily="18" charset="0"/>
                              <a:cs typeface="Times New Roman" panose="02020603050405020304" pitchFamily="18" charset="0"/>
                            </a:rPr>
                            <m:t>𝒙</m:t>
                          </m:r>
                        </m:sub>
                      </m:sSub>
                      <m:r>
                        <a:rPr lang="en-US" i="1">
                          <a:latin typeface="Cambria Math" panose="02040503050406030204" pitchFamily="18" charset="0"/>
                          <a:cs typeface="Times New Roman" panose="02020603050405020304" pitchFamily="18" charset="0"/>
                        </a:rPr>
                        <m:t>=50</m:t>
                      </m:r>
                      <m:r>
                        <a:rPr lang="en-US" i="1">
                          <a:latin typeface="Cambria Math" panose="02040503050406030204" pitchFamily="18" charset="0"/>
                          <a:ea typeface="Cambria Math" panose="02040503050406030204" pitchFamily="18" charset="0"/>
                          <a:cs typeface="Times New Roman" panose="02020603050405020304" pitchFamily="18" charset="0"/>
                        </a:rPr>
                        <m:t>∠−50°</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08922" y="3958084"/>
                <a:ext cx="6740691" cy="1553823"/>
              </a:xfrm>
              <a:prstGeom prst="rect">
                <a:avLst/>
              </a:prstGeom>
              <a:blipFill rotWithShape="0">
                <a:blip r:embed="rId5"/>
                <a:stretch>
                  <a:fillRect l="-995" t="-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645787" y="5552429"/>
                <a:ext cx="6386107" cy="926087"/>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Step 3: Transform back to time domain</a:t>
                </a:r>
              </a:p>
              <a:p>
                <a:pPr/>
                <a14:m>
                  <m:oMathPara xmlns:m="http://schemas.openxmlformats.org/officeDocument/2006/math">
                    <m:oMathParaPr>
                      <m:jc m:val="left"/>
                    </m:oMathParaPr>
                    <m:oMath xmlns:m="http://schemas.openxmlformats.org/officeDocument/2006/math">
                      <m:sSub>
                        <m:sSubPr>
                          <m:ctrlPr>
                            <a:rPr lang="en-US" b="1" i="1" smtClean="0">
                              <a:solidFill>
                                <a:srgbClr val="0000FF"/>
                              </a:solidFill>
                              <a:latin typeface="Cambria Math" panose="02040503050406030204" pitchFamily="18" charset="0"/>
                              <a:cs typeface="Times New Roman" panose="02020603050405020304" pitchFamily="18" charset="0"/>
                            </a:rPr>
                          </m:ctrlPr>
                        </m:sSubPr>
                        <m:e>
                          <m:r>
                            <a:rPr lang="en-US" b="1" i="1" smtClean="0">
                              <a:solidFill>
                                <a:srgbClr val="0000FF"/>
                              </a:solidFill>
                              <a:latin typeface="Cambria Math" panose="02040503050406030204" pitchFamily="18" charset="0"/>
                              <a:cs typeface="Times New Roman" panose="02020603050405020304" pitchFamily="18" charset="0"/>
                            </a:rPr>
                            <m:t>𝑽</m:t>
                          </m:r>
                        </m:e>
                        <m:sub>
                          <m:r>
                            <a:rPr lang="en-US" b="1" i="1" smtClean="0">
                              <a:solidFill>
                                <a:srgbClr val="0000FF"/>
                              </a:solidFill>
                              <a:latin typeface="Cambria Math" panose="02040503050406030204" pitchFamily="18" charset="0"/>
                              <a:cs typeface="Times New Roman" panose="02020603050405020304" pitchFamily="18" charset="0"/>
                            </a:rPr>
                            <m:t>𝒙</m:t>
                          </m:r>
                        </m:sub>
                      </m:sSub>
                      <m:r>
                        <a:rPr lang="en-US" b="0" i="1" smtClean="0">
                          <a:solidFill>
                            <a:srgbClr val="0000FF"/>
                          </a:solidFill>
                          <a:latin typeface="Cambria Math" panose="02040503050406030204" pitchFamily="18" charset="0"/>
                          <a:cs typeface="Times New Roman" panose="02020603050405020304" pitchFamily="18" charset="0"/>
                        </a:rPr>
                        <m:t>=</m:t>
                      </m:r>
                      <m:r>
                        <a:rPr lang="en-US" i="1">
                          <a:solidFill>
                            <a:srgbClr val="0000FF"/>
                          </a:solidFill>
                          <a:latin typeface="Cambria Math" panose="02040503050406030204" pitchFamily="18" charset="0"/>
                          <a:cs typeface="Times New Roman" panose="02020603050405020304" pitchFamily="18" charset="0"/>
                        </a:rPr>
                        <m:t>5</m:t>
                      </m:r>
                      <m:r>
                        <a:rPr lang="en-US" b="0" i="1" smtClean="0">
                          <a:solidFill>
                            <a:srgbClr val="0000FF"/>
                          </a:solidFill>
                          <a:latin typeface="Cambria Math" panose="02040503050406030204" pitchFamily="18" charset="0"/>
                          <a:cs typeface="Times New Roman" panose="02020603050405020304" pitchFamily="18" charset="0"/>
                        </a:rPr>
                        <m:t>0</m:t>
                      </m:r>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−5</m:t>
                      </m:r>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0</m:t>
                      </m:r>
                      <m:r>
                        <a:rPr lang="en-US"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𝜔</m:t>
                      </m:r>
                      <m:r>
                        <a:rPr lang="en-US" b="0" i="1" smtClean="0">
                          <a:latin typeface="Cambria Math" panose="02040503050406030204" pitchFamily="18" charset="0"/>
                          <a:ea typeface="Cambria Math" panose="02040503050406030204" pitchFamily="18" charset="0"/>
                          <a:cs typeface="Times New Roman" panose="02020603050405020304" pitchFamily="18" charset="0"/>
                        </a:rPr>
                        <m:t>=100</m:t>
                      </m:r>
                      <m:f>
                        <m:f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ea typeface="Cambria Math" panose="02040503050406030204" pitchFamily="18" charset="0"/>
                              <a:cs typeface="Times New Roman" panose="02020603050405020304" pitchFamily="18" charset="0"/>
                            </a:rPr>
                            <m:t>𝑟𝑎𝑑</m:t>
                          </m:r>
                        </m:num>
                        <m:den>
                          <m:r>
                            <a:rPr lang="en-US" b="0" i="1" smtClean="0">
                              <a:latin typeface="Cambria Math" panose="02040503050406030204" pitchFamily="18" charset="0"/>
                              <a:ea typeface="Cambria Math" panose="02040503050406030204" pitchFamily="18" charset="0"/>
                              <a:cs typeface="Times New Roman" panose="02020603050405020304" pitchFamily="18" charset="0"/>
                            </a:rPr>
                            <m:t>𝑠</m:t>
                          </m:r>
                        </m:den>
                      </m:f>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sub>
                      </m:sSub>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𝑡</m:t>
                          </m:r>
                        </m:e>
                      </m:d>
                      <m:r>
                        <a:rPr lang="en-US" i="1">
                          <a:latin typeface="Cambria Math" panose="02040503050406030204" pitchFamily="18" charset="0"/>
                          <a:cs typeface="Times New Roman" panose="02020603050405020304" pitchFamily="18" charset="0"/>
                        </a:rPr>
                        <m:t>=5</m:t>
                      </m:r>
                      <m:r>
                        <a:rPr lang="en-US" b="0" i="1" smtClean="0">
                          <a:latin typeface="Cambria Math" panose="02040503050406030204" pitchFamily="18" charset="0"/>
                          <a:cs typeface="Times New Roman" panose="02020603050405020304" pitchFamily="18" charset="0"/>
                        </a:rPr>
                        <m:t>0</m:t>
                      </m:r>
                      <m:func>
                        <m:funcPr>
                          <m:ctrlPr>
                            <a:rPr lang="en-US" i="1">
                              <a:latin typeface="Cambria Math" panose="02040503050406030204" pitchFamily="18" charset="0"/>
                              <a:cs typeface="Times New Roman" panose="02020603050405020304" pitchFamily="18" charset="0"/>
                            </a:rPr>
                          </m:ctrlPr>
                        </m:funcPr>
                        <m:fName>
                          <m:r>
                            <m:rPr>
                              <m:sty m:val="p"/>
                            </m:rPr>
                            <a:rPr lang="en-US">
                              <a:latin typeface="Cambria Math" panose="02040503050406030204" pitchFamily="18" charset="0"/>
                              <a:cs typeface="Times New Roman" panose="02020603050405020304" pitchFamily="18" charset="0"/>
                            </a:rPr>
                            <m:t>cos</m:t>
                          </m:r>
                        </m:fName>
                        <m:e>
                          <m:d>
                            <m:dPr>
                              <m:ctrlPr>
                                <a:rPr lang="en-US" i="1">
                                  <a:latin typeface="Cambria Math" panose="02040503050406030204" pitchFamily="18" charset="0"/>
                                  <a:cs typeface="Times New Roman" panose="02020603050405020304" pitchFamily="18" charset="0"/>
                                </a:rPr>
                              </m:ctrlPr>
                            </m:dPr>
                            <m:e>
                              <m:r>
                                <a:rPr lang="en-US" i="1" smtClean="0">
                                  <a:solidFill>
                                    <a:srgbClr val="FF0000"/>
                                  </a:solidFill>
                                  <a:latin typeface="Cambria Math" panose="02040503050406030204" pitchFamily="18" charset="0"/>
                                  <a:cs typeface="Times New Roman" panose="02020603050405020304" pitchFamily="18" charset="0"/>
                                </a:rPr>
                                <m:t>100</m:t>
                              </m:r>
                              <m:r>
                                <a:rPr lang="en-US" i="1">
                                  <a:latin typeface="Cambria Math" panose="02040503050406030204" pitchFamily="18" charset="0"/>
                                  <a:cs typeface="Times New Roman" panose="02020603050405020304" pitchFamily="18" charset="0"/>
                                </a:rPr>
                                <m:t>𝑡</m:t>
                              </m:r>
                              <m:r>
                                <a:rPr lang="en-US" b="0" i="1" smtClean="0">
                                  <a:latin typeface="Cambria Math" panose="02040503050406030204" pitchFamily="18" charset="0"/>
                                  <a:cs typeface="Times New Roman" panose="02020603050405020304" pitchFamily="18" charset="0"/>
                                </a:rPr>
                                <m:t>−5</m:t>
                              </m:r>
                              <m:r>
                                <a:rPr lang="en-US" i="1">
                                  <a:latin typeface="Cambria Math" panose="02040503050406030204" pitchFamily="18" charset="0"/>
                                  <a:cs typeface="Times New Roman" panose="02020603050405020304" pitchFamily="18" charset="0"/>
                                </a:rPr>
                                <m:t>0°</m:t>
                              </m:r>
                            </m:e>
                          </m:d>
                          <m:r>
                            <a:rPr lang="en-US" b="0" i="1" smtClean="0">
                              <a:latin typeface="Cambria Math" panose="02040503050406030204" pitchFamily="18" charset="0"/>
                              <a:cs typeface="Times New Roman" panose="02020603050405020304" pitchFamily="18" charset="0"/>
                            </a:rPr>
                            <m:t>𝑉</m:t>
                          </m:r>
                        </m:e>
                      </m:func>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645787" y="5552429"/>
                <a:ext cx="6386107" cy="926087"/>
              </a:xfrm>
              <a:prstGeom prst="rect">
                <a:avLst/>
              </a:prstGeom>
              <a:blipFill rotWithShape="0">
                <a:blip r:embed="rId6"/>
                <a:stretch>
                  <a:fillRect l="-954" t="-3947"/>
                </a:stretch>
              </a:blipFill>
            </p:spPr>
            <p:txBody>
              <a:bodyPr/>
              <a:lstStyle/>
              <a:p>
                <a:r>
                  <a:rPr lang="en-US">
                    <a:noFill/>
                  </a:rPr>
                  <a:t> </a:t>
                </a:r>
              </a:p>
            </p:txBody>
          </p:sp>
        </mc:Fallback>
      </mc:AlternateContent>
      <p:pic>
        <p:nvPicPr>
          <p:cNvPr id="16386" name="Picture 2" descr="http://textflow.mheducation.com/figures/0077800761/ale80571_09057_lg.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141" y="2047901"/>
            <a:ext cx="3372476" cy="1368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63379" y="2025636"/>
            <a:ext cx="492443"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j10</a:t>
            </a:r>
          </a:p>
        </p:txBody>
      </p:sp>
      <p:sp>
        <p:nvSpPr>
          <p:cNvPr id="12" name="TextBox 11"/>
          <p:cNvSpPr txBox="1"/>
          <p:nvPr/>
        </p:nvSpPr>
        <p:spPr>
          <a:xfrm>
            <a:off x="1863378" y="2972467"/>
            <a:ext cx="569387"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-j10</a:t>
            </a:r>
          </a:p>
        </p:txBody>
      </p:sp>
      <mc:AlternateContent xmlns:mc="http://schemas.openxmlformats.org/markup-compatibility/2006" xmlns:a14="http://schemas.microsoft.com/office/drawing/2010/main">
        <mc:Choice Requires="a14">
          <p:sp>
            <p:nvSpPr>
              <p:cNvPr id="6" name="TextBox 5"/>
              <p:cNvSpPr txBox="1"/>
              <p:nvPr/>
            </p:nvSpPr>
            <p:spPr>
              <a:xfrm>
                <a:off x="0" y="2362919"/>
                <a:ext cx="14060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a:solidFill>
                                <a:srgbClr val="0000FF"/>
                              </a:solidFill>
                              <a:latin typeface="Cambria Math" panose="02040503050406030204" pitchFamily="18" charset="0"/>
                              <a:cs typeface="Times New Roman" panose="02020603050405020304" pitchFamily="18" charset="0"/>
                            </a:rPr>
                          </m:ctrlPr>
                        </m:sSubPr>
                        <m:e>
                          <m:r>
                            <a:rPr lang="en-US" b="1" i="1" dirty="0">
                              <a:solidFill>
                                <a:srgbClr val="0000FF"/>
                              </a:solidFill>
                              <a:latin typeface="Cambria Math" panose="02040503050406030204" pitchFamily="18" charset="0"/>
                              <a:cs typeface="Times New Roman" panose="02020603050405020304" pitchFamily="18" charset="0"/>
                            </a:rPr>
                            <m:t>𝑰</m:t>
                          </m:r>
                        </m:e>
                        <m:sub>
                          <m:r>
                            <a:rPr lang="en-US" b="1" i="1" dirty="0">
                              <a:solidFill>
                                <a:srgbClr val="0000FF"/>
                              </a:solidFill>
                              <a:latin typeface="Cambria Math" panose="02040503050406030204" pitchFamily="18" charset="0"/>
                              <a:cs typeface="Times New Roman" panose="02020603050405020304" pitchFamily="18" charset="0"/>
                            </a:rPr>
                            <m:t>𝒔</m:t>
                          </m:r>
                        </m:sub>
                      </m:sSub>
                      <m:r>
                        <a:rPr lang="en-US" i="1" dirty="0">
                          <a:solidFill>
                            <a:srgbClr val="0000FF"/>
                          </a:solidFill>
                          <a:latin typeface="Cambria Math" panose="02040503050406030204" pitchFamily="18" charset="0"/>
                          <a:cs typeface="Times New Roman" panose="02020603050405020304" pitchFamily="18" charset="0"/>
                        </a:rPr>
                        <m:t>=5</m:t>
                      </m:r>
                      <m:r>
                        <a:rPr lang="en-US"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∠40°</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0" y="2362919"/>
                <a:ext cx="1406091" cy="369332"/>
              </a:xfrm>
              <a:prstGeom prst="rect">
                <a:avLst/>
              </a:prstGeom>
              <a:blipFill rotWithShape="0">
                <a:blip r:embed="rId8"/>
                <a:stretch>
                  <a:fillRect/>
                </a:stretch>
              </a:blipFill>
            </p:spPr>
            <p:txBody>
              <a:bodyPr/>
              <a:lstStyle/>
              <a:p>
                <a:r>
                  <a:rPr lang="en-US">
                    <a:noFill/>
                  </a:rPr>
                  <a:t> </a:t>
                </a:r>
              </a:p>
            </p:txBody>
          </p:sp>
        </mc:Fallback>
      </mc:AlternateContent>
      <p:cxnSp>
        <p:nvCxnSpPr>
          <p:cNvPr id="13" name="Straight Arrow Connector 12"/>
          <p:cNvCxnSpPr/>
          <p:nvPr/>
        </p:nvCxnSpPr>
        <p:spPr>
          <a:xfrm>
            <a:off x="2838203" y="2268187"/>
            <a:ext cx="617516"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58448" y="1918073"/>
            <a:ext cx="377026" cy="369332"/>
          </a:xfrm>
          <a:prstGeom prst="rect">
            <a:avLst/>
          </a:prstGeom>
          <a:noFill/>
        </p:spPr>
        <p:txBody>
          <a:bodyPr wrap="none" rtlCol="0">
            <a:spAutoFit/>
          </a:bodyPr>
          <a:lstStyle/>
          <a:p>
            <a:r>
              <a:rPr lang="en-US" dirty="0">
                <a:solidFill>
                  <a:srgbClr val="C00000"/>
                </a:solidFill>
                <a:latin typeface="Times New Roman" charset="0"/>
                <a:ea typeface="Times New Roman" charset="0"/>
                <a:cs typeface="Times New Roman" charset="0"/>
              </a:rPr>
              <a:t>Ix</a:t>
            </a:r>
          </a:p>
        </p:txBody>
      </p:sp>
    </p:spTree>
    <p:extLst>
      <p:ext uri="{BB962C8B-B14F-4D97-AF65-F5344CB8AC3E}">
        <p14:creationId xmlns:p14="http://schemas.microsoft.com/office/powerpoint/2010/main" val="1674855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textflow.mheducation.com/figures/0077800761/ale80571_09049_l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75" y="1880141"/>
            <a:ext cx="3864704" cy="18315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08922" y="365127"/>
            <a:ext cx="8690919" cy="873124"/>
          </a:xfrm>
        </p:spPr>
        <p:txBody>
          <a:bodyPr/>
          <a:lstStyle/>
          <a:p>
            <a:pPr algn="l"/>
            <a:r>
              <a:rPr lang="en-US" sz="4000" dirty="0"/>
              <a:t>1B) Single source analysis example 2</a:t>
            </a:r>
          </a:p>
        </p:txBody>
      </p:sp>
      <p:sp>
        <p:nvSpPr>
          <p:cNvPr id="8" name="Slide Number Placeholder 7"/>
          <p:cNvSpPr>
            <a:spLocks noGrp="1"/>
          </p:cNvSpPr>
          <p:nvPr>
            <p:ph type="sldNum" sz="quarter" idx="12"/>
          </p:nvPr>
        </p:nvSpPr>
        <p:spPr>
          <a:xfrm>
            <a:off x="7088145" y="6591303"/>
            <a:ext cx="2057400" cy="266699"/>
          </a:xfrm>
        </p:spPr>
        <p:txBody>
          <a:bodyPr/>
          <a:lstStyle/>
          <a:p>
            <a:fld id="{69734BD4-3C71-478A-A5D3-CAF6DDEBC3F2}" type="slidenum">
              <a:rPr lang="en-US" smtClean="0"/>
              <a:t>4</a:t>
            </a:fld>
            <a:endParaRPr lang="en-US"/>
          </a:p>
        </p:txBody>
      </p:sp>
      <p:sp>
        <p:nvSpPr>
          <p:cNvPr id="4" name="TextBox 3"/>
          <p:cNvSpPr txBox="1"/>
          <p:nvPr/>
        </p:nvSpPr>
        <p:spPr>
          <a:xfrm>
            <a:off x="308922" y="1308778"/>
            <a:ext cx="1832746" cy="707886"/>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Alexander 9.42</a:t>
            </a:r>
          </a:p>
          <a:p>
            <a:r>
              <a:rPr lang="en-US" sz="2000" dirty="0">
                <a:latin typeface="Times New Roman" panose="02020603050405020304" pitchFamily="18" charset="0"/>
                <a:cs typeface="Times New Roman" panose="02020603050405020304" pitchFamily="18" charset="0"/>
              </a:rPr>
              <a:t>Determine </a:t>
            </a:r>
            <a:r>
              <a:rPr lang="en-US" sz="2000" dirty="0" err="1">
                <a:latin typeface="Times New Roman" panose="02020603050405020304" pitchFamily="18" charset="0"/>
                <a:cs typeface="Times New Roman" panose="02020603050405020304" pitchFamily="18" charset="0"/>
              </a:rPr>
              <a:t>v</a:t>
            </a:r>
            <a:r>
              <a:rPr lang="en-US" sz="2000" baseline="-25000" dirty="0" err="1">
                <a:latin typeface="Times New Roman" panose="02020603050405020304" pitchFamily="18" charset="0"/>
                <a:cs typeface="Times New Roman" panose="02020603050405020304" pitchFamily="18" charset="0"/>
              </a:rPr>
              <a:t>o</a:t>
            </a:r>
            <a:r>
              <a:rPr lang="en-US" sz="2000" dirty="0">
                <a:latin typeface="Times New Roman" panose="02020603050405020304" pitchFamily="18" charset="0"/>
                <a:cs typeface="Times New Roman" panose="02020603050405020304" pitchFamily="18" charset="0"/>
              </a:rPr>
              <a:t>(t)</a:t>
            </a:r>
          </a:p>
        </p:txBody>
      </p:sp>
      <mc:AlternateContent xmlns:mc="http://schemas.openxmlformats.org/markup-compatibility/2006" xmlns:a14="http://schemas.microsoft.com/office/drawing/2010/main">
        <mc:Choice Requires="a14">
          <p:sp>
            <p:nvSpPr>
              <p:cNvPr id="9" name="TextBox 8"/>
              <p:cNvSpPr txBox="1"/>
              <p:nvPr/>
            </p:nvSpPr>
            <p:spPr>
              <a:xfrm>
                <a:off x="4429531" y="1495464"/>
                <a:ext cx="4593373" cy="2560766"/>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Step 1a: Transform source to phasor</a:t>
                </a:r>
              </a:p>
              <a:p>
                <a14:m>
                  <m:oMath xmlns:m="http://schemas.openxmlformats.org/officeDocument/2006/math">
                    <m:r>
                      <a:rPr lang="en-US" i="1">
                        <a:latin typeface="Cambria Math" panose="02040503050406030204" pitchFamily="18" charset="0"/>
                        <a:cs typeface="Times New Roman" panose="02020603050405020304" pitchFamily="18" charset="0"/>
                      </a:rPr>
                      <m:t>6</m:t>
                    </m:r>
                    <m:r>
                      <a:rPr lang="en-US" b="0" i="1" smtClean="0">
                        <a:latin typeface="Cambria Math" panose="02040503050406030204" pitchFamily="18" charset="0"/>
                        <a:cs typeface="Times New Roman" panose="02020603050405020304" pitchFamily="18" charset="0"/>
                      </a:rPr>
                      <m:t>0</m:t>
                    </m:r>
                    <m:func>
                      <m:funcPr>
                        <m:ctrlPr>
                          <a:rPr lang="en-US" i="1">
                            <a:latin typeface="Cambria Math" panose="02040503050406030204" pitchFamily="18" charset="0"/>
                            <a:cs typeface="Times New Roman" panose="02020603050405020304" pitchFamily="18" charset="0"/>
                          </a:rPr>
                        </m:ctrlPr>
                      </m:funcPr>
                      <m:fName>
                        <m:r>
                          <m:rPr>
                            <m:sty m:val="p"/>
                          </m:rPr>
                          <a:rPr lang="en-US">
                            <a:latin typeface="Cambria Math" panose="02040503050406030204" pitchFamily="18" charset="0"/>
                            <a:cs typeface="Times New Roman" panose="02020603050405020304" pitchFamily="18" charset="0"/>
                          </a:rPr>
                          <m:t>sin</m:t>
                        </m:r>
                      </m:fName>
                      <m:e>
                        <m:d>
                          <m:dPr>
                            <m:ctrlPr>
                              <a:rPr lang="en-US" i="1">
                                <a:latin typeface="Cambria Math" panose="02040503050406030204" pitchFamily="18" charset="0"/>
                                <a:cs typeface="Times New Roman" panose="02020603050405020304" pitchFamily="18" charset="0"/>
                              </a:rPr>
                            </m:ctrlPr>
                          </m:dPr>
                          <m:e>
                            <m:r>
                              <a:rPr lang="en-US" b="0" i="1" smtClean="0">
                                <a:solidFill>
                                  <a:srgbClr val="FF0000"/>
                                </a:solidFill>
                                <a:latin typeface="Cambria Math" panose="02040503050406030204" pitchFamily="18" charset="0"/>
                                <a:cs typeface="Times New Roman" panose="02020603050405020304" pitchFamily="18" charset="0"/>
                              </a:rPr>
                              <m:t>2</m:t>
                            </m:r>
                            <m:r>
                              <a:rPr lang="en-US" i="1">
                                <a:solidFill>
                                  <a:srgbClr val="FF0000"/>
                                </a:solidFill>
                                <a:latin typeface="Cambria Math" panose="02040503050406030204" pitchFamily="18" charset="0"/>
                                <a:cs typeface="Times New Roman" panose="02020603050405020304" pitchFamily="18" charset="0"/>
                              </a:rPr>
                              <m:t>00</m:t>
                            </m:r>
                            <m:r>
                              <a:rPr lang="en-US" i="1">
                                <a:latin typeface="Cambria Math" panose="02040503050406030204" pitchFamily="18" charset="0"/>
                                <a:cs typeface="Times New Roman" panose="02020603050405020304" pitchFamily="18" charset="0"/>
                              </a:rPr>
                              <m:t>𝑡</m:t>
                            </m:r>
                          </m:e>
                        </m:d>
                      </m:e>
                    </m:func>
                    <m:r>
                      <a:rPr lang="en-US" b="0" i="0"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dirty="0">
                        <a:solidFill>
                          <a:srgbClr val="0000FF"/>
                        </a:solidFill>
                        <a:latin typeface="Cambria Math" panose="02040503050406030204" pitchFamily="18" charset="0"/>
                        <a:cs typeface="Times New Roman" panose="02020603050405020304" pitchFamily="18" charset="0"/>
                      </a:rPr>
                      <m:t>6</m:t>
                    </m:r>
                    <m:r>
                      <a:rPr lang="en-US" b="0" i="1" dirty="0" smtClean="0">
                        <a:solidFill>
                          <a:srgbClr val="0000FF"/>
                        </a:solidFill>
                        <a:latin typeface="Cambria Math" panose="02040503050406030204" pitchFamily="18" charset="0"/>
                        <a:cs typeface="Times New Roman" panose="02020603050405020304" pitchFamily="18" charset="0"/>
                      </a:rPr>
                      <m:t>0</m:t>
                    </m:r>
                    <m:r>
                      <a:rPr lang="en-US"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∠−90°</m:t>
                    </m:r>
                    <m:r>
                      <a:rPr lang="en-US"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b="0" i="1" dirty="0" smtClean="0">
                        <a:latin typeface="Cambria Math" panose="02040503050406030204" pitchFamily="18" charset="0"/>
                        <a:ea typeface="Cambria Math" panose="02040503050406030204" pitchFamily="18" charset="0"/>
                        <a:cs typeface="Times New Roman" panose="02020603050405020304" pitchFamily="18" charset="0"/>
                      </a:rPr>
                      <m:t>𝜔</m:t>
                    </m:r>
                    <m:r>
                      <a:rPr lang="en-US" b="0" i="1" dirty="0" smtClean="0">
                        <a:latin typeface="Cambria Math" panose="02040503050406030204" pitchFamily="18" charset="0"/>
                        <a:ea typeface="Cambria Math" panose="02040503050406030204" pitchFamily="18" charset="0"/>
                        <a:cs typeface="Times New Roman" panose="02020603050405020304" pitchFamily="18" charset="0"/>
                      </a:rPr>
                      <m:t>=200</m:t>
                    </m:r>
                    <m:f>
                      <m:fPr>
                        <m:ctrlPr>
                          <a:rPr lang="en-US"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b="0" i="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rad</m:t>
                        </m:r>
                      </m:num>
                      <m:den>
                        <m:r>
                          <m:rPr>
                            <m:sty m:val="p"/>
                          </m:rPr>
                          <a:rPr lang="en-US" b="0" i="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s</m:t>
                        </m:r>
                      </m:den>
                    </m:f>
                  </m:oMath>
                </a14:m>
                <a:endParaRPr lang="en-US"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cs typeface="Times New Roman" panose="02020603050405020304" pitchFamily="18" charset="0"/>
                        </a:rPr>
                        <m:t>60</m:t>
                      </m:r>
                      <m:func>
                        <m:funcPr>
                          <m:ctrlPr>
                            <a:rPr lang="en-US" i="1">
                              <a:latin typeface="Cambria Math" panose="02040503050406030204" pitchFamily="18" charset="0"/>
                              <a:cs typeface="Times New Roman" panose="02020603050405020304" pitchFamily="18" charset="0"/>
                            </a:rPr>
                          </m:ctrlPr>
                        </m:funcPr>
                        <m:fName>
                          <m:r>
                            <m:rPr>
                              <m:sty m:val="p"/>
                            </m:rPr>
                            <a:rPr lang="en-US" b="0" i="0" smtClean="0">
                              <a:latin typeface="Cambria Math" panose="02040503050406030204" pitchFamily="18" charset="0"/>
                              <a:cs typeface="Times New Roman" panose="02020603050405020304" pitchFamily="18" charset="0"/>
                            </a:rPr>
                            <m:t>cos</m:t>
                          </m:r>
                        </m:fName>
                        <m:e>
                          <m:d>
                            <m:dPr>
                              <m:ctrlPr>
                                <a:rPr lang="en-US" i="1" smtClean="0">
                                  <a:latin typeface="Cambria Math" panose="02040503050406030204" pitchFamily="18" charset="0"/>
                                  <a:cs typeface="Times New Roman" panose="02020603050405020304" pitchFamily="18" charset="0"/>
                                </a:rPr>
                              </m:ctrlPr>
                            </m:dPr>
                            <m:e>
                              <m:r>
                                <a:rPr lang="en-US" b="0" i="1" smtClean="0">
                                  <a:solidFill>
                                    <a:srgbClr val="FF0000"/>
                                  </a:solidFill>
                                  <a:latin typeface="Cambria Math" panose="02040503050406030204" pitchFamily="18" charset="0"/>
                                  <a:cs typeface="Times New Roman" panose="02020603050405020304" pitchFamily="18" charset="0"/>
                                </a:rPr>
                                <m:t>2</m:t>
                              </m:r>
                              <m:r>
                                <a:rPr lang="en-US" i="1">
                                  <a:solidFill>
                                    <a:srgbClr val="FF0000"/>
                                  </a:solidFill>
                                  <a:latin typeface="Cambria Math" panose="02040503050406030204" pitchFamily="18" charset="0"/>
                                  <a:cs typeface="Times New Roman" panose="02020603050405020304" pitchFamily="18" charset="0"/>
                                </a:rPr>
                                <m:t>00</m:t>
                              </m:r>
                              <m:r>
                                <a:rPr lang="en-US" i="1">
                                  <a:latin typeface="Cambria Math" panose="02040503050406030204" pitchFamily="18" charset="0"/>
                                  <a:cs typeface="Times New Roman" panose="02020603050405020304" pitchFamily="18" charset="0"/>
                                </a:rPr>
                                <m:t>𝑡</m:t>
                              </m:r>
                              <m:r>
                                <a:rPr lang="en-US" b="0" i="1" smtClean="0">
                                  <a:latin typeface="Cambria Math" panose="02040503050406030204" pitchFamily="18" charset="0"/>
                                  <a:cs typeface="Times New Roman" panose="02020603050405020304" pitchFamily="18" charset="0"/>
                                </a:rPr>
                                <m:t>−90</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e>
                          </m:d>
                        </m:e>
                      </m:func>
                    </m:oMath>
                  </m:oMathPara>
                </a14:m>
                <a:endParaRPr lang="en-US"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Step 1b: Work out the impedance values</a:t>
                </a:r>
              </a:p>
              <a:p>
                <a:r>
                  <a:rPr lang="en-US" dirty="0">
                    <a:latin typeface="Times New Roman" panose="02020603050405020304" pitchFamily="18" charset="0"/>
                    <a:cs typeface="Times New Roman" panose="02020603050405020304" pitchFamily="18" charset="0"/>
                  </a:rPr>
                  <a:t>50 µF </a:t>
                </a:r>
                <a:r>
                  <a:rPr lang="en-US" dirty="0">
                    <a:latin typeface="Times New Roman" panose="02020603050405020304" pitchFamily="18" charset="0"/>
                    <a:cs typeface="Times New Roman" panose="02020603050405020304" pitchFamily="18" charset="0"/>
                    <a:sym typeface="Wingdings" panose="05000000000000000000" pitchFamily="2" charset="2"/>
                  </a:rPr>
                  <a:t> -j/(</a:t>
                </a: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200</a:t>
                </a:r>
                <a:r>
                  <a:rPr lang="en-US" dirty="0">
                    <a:latin typeface="Times New Roman" panose="02020603050405020304" pitchFamily="18" charset="0"/>
                    <a:cs typeface="Times New Roman" panose="02020603050405020304" pitchFamily="18" charset="0"/>
                    <a:sym typeface="Wingdings" panose="05000000000000000000" pitchFamily="2" charset="2"/>
                  </a:rPr>
                  <a:t>*50*10</a:t>
                </a:r>
                <a:r>
                  <a:rPr lang="en-US" baseline="30000" dirty="0">
                    <a:latin typeface="Times New Roman" panose="02020603050405020304" pitchFamily="18" charset="0"/>
                    <a:cs typeface="Times New Roman" panose="02020603050405020304" pitchFamily="18" charset="0"/>
                    <a:sym typeface="Wingdings" panose="05000000000000000000" pitchFamily="2" charset="2"/>
                  </a:rPr>
                  <a:t>-6</a:t>
                </a:r>
                <a:r>
                  <a:rPr lang="en-US" dirty="0">
                    <a:latin typeface="Times New Roman" panose="02020603050405020304" pitchFamily="18" charset="0"/>
                    <a:cs typeface="Times New Roman" panose="02020603050405020304" pitchFamily="18" charset="0"/>
                    <a:sym typeface="Wingdings" panose="05000000000000000000" pitchFamily="2" charset="2"/>
                  </a:rPr>
                  <a:t>) = </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-j100</a:t>
                </a:r>
              </a:p>
              <a:p>
                <a:r>
                  <a:rPr lang="en-US" dirty="0">
                    <a:latin typeface="Times New Roman" panose="02020603050405020304" pitchFamily="18" charset="0"/>
                    <a:cs typeface="Times New Roman" panose="02020603050405020304" pitchFamily="18" charset="0"/>
                    <a:sym typeface="Wingdings" panose="05000000000000000000" pitchFamily="2" charset="2"/>
                  </a:rPr>
                  <a:t>0.1 H  j</a:t>
                </a: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200</a:t>
                </a:r>
                <a:r>
                  <a:rPr lang="en-US" dirty="0">
                    <a:latin typeface="Times New Roman" panose="02020603050405020304" pitchFamily="18" charset="0"/>
                    <a:cs typeface="Times New Roman" panose="02020603050405020304" pitchFamily="18" charset="0"/>
                    <a:sym typeface="Wingdings" panose="05000000000000000000" pitchFamily="2" charset="2"/>
                  </a:rPr>
                  <a:t>*0.1 =</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j20</a:t>
                </a:r>
                <a:endParaRPr lang="en-US" dirty="0">
                  <a:solidFill>
                    <a:srgbClr val="0000FF"/>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429531" y="1495464"/>
                <a:ext cx="4593373" cy="2560766"/>
              </a:xfrm>
              <a:prstGeom prst="rect">
                <a:avLst/>
              </a:prstGeom>
              <a:blipFill rotWithShape="0">
                <a:blip r:embed="rId4"/>
                <a:stretch>
                  <a:fillRect l="-1461" t="-1190" r="-2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08922" y="3711675"/>
                <a:ext cx="5629554" cy="1916294"/>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Step 2: Solve using circuit analysis methods</a:t>
                </a:r>
                <a:endParaRPr lang="en-US" sz="2000"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50</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100=</m:t>
                      </m:r>
                      <m:f>
                        <m:fPr>
                          <m:ctrlPr>
                            <a:rPr lang="en-US" b="0" i="1" smtClean="0">
                              <a:latin typeface="Cambria Math" panose="02040503050406030204" pitchFamily="18" charset="0"/>
                              <a:cs typeface="Times New Roman" panose="02020603050405020304" pitchFamily="18" charset="0"/>
                            </a:rPr>
                          </m:ctrlPr>
                        </m:fPr>
                        <m:num>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50</m:t>
                              </m:r>
                            </m:e>
                          </m:d>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100</m:t>
                              </m:r>
                            </m:e>
                          </m:d>
                        </m:num>
                        <m:den>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50−</m:t>
                              </m:r>
                              <m: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100</m:t>
                              </m:r>
                            </m:e>
                          </m:d>
                        </m:den>
                      </m:f>
                      <m:r>
                        <a:rPr lang="en-US" b="0" i="1" smtClean="0">
                          <a:latin typeface="Cambria Math" panose="02040503050406030204" pitchFamily="18" charset="0"/>
                          <a:cs typeface="Times New Roman" panose="02020603050405020304" pitchFamily="18" charset="0"/>
                        </a:rPr>
                        <m:t>=40−</m:t>
                      </m:r>
                      <m: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20</m:t>
                      </m:r>
                    </m:oMath>
                  </m:oMathPara>
                </a14:m>
                <a:endParaRPr lang="en-US" dirty="0">
                  <a:latin typeface="Times New Roman" panose="02020603050405020304" pitchFamily="18" charset="0"/>
                  <a:ea typeface="Cambria Math" panose="02040503050406030204" pitchFamily="18" charset="0"/>
                  <a:cs typeface="Times New Roman" panose="02020603050405020304" pitchFamily="18" charset="0"/>
                </a:endParaRPr>
              </a:p>
              <a:p>
                <a:r>
                  <a:rPr lang="en-US" sz="2000" dirty="0">
                    <a:latin typeface="Times New Roman" panose="02020603050405020304" pitchFamily="18" charset="0"/>
                    <a:ea typeface="Cambria Math" panose="02040503050406030204" pitchFamily="18" charset="0"/>
                    <a:cs typeface="Times New Roman" panose="02020603050405020304" pitchFamily="18" charset="0"/>
                  </a:rPr>
                  <a:t>Using voltage divider role,</a:t>
                </a:r>
              </a:p>
              <a:p>
                <a:pPr/>
                <a14:m>
                  <m:oMathPara xmlns:m="http://schemas.openxmlformats.org/officeDocument/2006/math">
                    <m:oMathParaPr>
                      <m:jc m:val="left"/>
                    </m:oMathParaPr>
                    <m:oMath xmlns:m="http://schemas.openxmlformats.org/officeDocument/2006/math">
                      <m:sSub>
                        <m:sSubPr>
                          <m:ctrlPr>
                            <a:rPr lang="en-US" b="1" i="1" smtClean="0">
                              <a:latin typeface="Cambria Math" panose="02040503050406030204" pitchFamily="18" charset="0"/>
                              <a:cs typeface="Times New Roman" panose="02020603050405020304" pitchFamily="18" charset="0"/>
                            </a:rPr>
                          </m:ctrlPr>
                        </m:sSubPr>
                        <m:e>
                          <m:r>
                            <a:rPr lang="en-US" b="1" i="1" smtClean="0">
                              <a:latin typeface="Cambria Math" panose="02040503050406030204" pitchFamily="18" charset="0"/>
                              <a:cs typeface="Times New Roman" panose="02020603050405020304" pitchFamily="18" charset="0"/>
                            </a:rPr>
                            <m:t>𝑽</m:t>
                          </m:r>
                        </m:e>
                        <m:sub>
                          <m:r>
                            <a:rPr lang="en-US" b="1" i="1" smtClean="0">
                              <a:latin typeface="Cambria Math" panose="02040503050406030204" pitchFamily="18" charset="0"/>
                              <a:cs typeface="Times New Roman" panose="02020603050405020304" pitchFamily="18" charset="0"/>
                            </a:rPr>
                            <m:t>𝒐</m:t>
                          </m:r>
                        </m:sub>
                      </m:sSub>
                      <m:r>
                        <a:rPr lang="en-US" b="0" i="1" smtClean="0">
                          <a:latin typeface="Cambria Math" panose="02040503050406030204" pitchFamily="18" charset="0"/>
                          <a:cs typeface="Times New Roman" panose="02020603050405020304" pitchFamily="18" charset="0"/>
                        </a:rPr>
                        <m:t>=</m:t>
                      </m:r>
                      <m:d>
                        <m:dPr>
                          <m:ctrlPr>
                            <a:rPr lang="en-US" b="0" i="1" smtClean="0">
                              <a:latin typeface="Cambria Math" panose="02040503050406030204" pitchFamily="18" charset="0"/>
                              <a:cs typeface="Times New Roman" panose="02020603050405020304" pitchFamily="18" charset="0"/>
                            </a:rPr>
                          </m:ctrlPr>
                        </m:dPr>
                        <m:e>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20</m:t>
                              </m:r>
                            </m:num>
                            <m:den>
                              <m:r>
                                <a:rPr lang="en-US" b="0" i="1" smtClean="0">
                                  <a:latin typeface="Cambria Math" panose="02040503050406030204" pitchFamily="18" charset="0"/>
                                  <a:cs typeface="Times New Roman" panose="02020603050405020304" pitchFamily="18" charset="0"/>
                                </a:rPr>
                                <m:t>40−</m:t>
                              </m:r>
                              <m: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20+30+</m:t>
                              </m:r>
                              <m: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20</m:t>
                              </m:r>
                            </m:den>
                          </m:f>
                        </m:e>
                      </m:d>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6</m:t>
                          </m:r>
                          <m:r>
                            <a:rPr lang="en-US" i="1">
                              <a:latin typeface="Cambria Math" panose="02040503050406030204" pitchFamily="18" charset="0"/>
                              <a:cs typeface="Times New Roman" panose="02020603050405020304" pitchFamily="18" charset="0"/>
                            </a:rPr>
                            <m:t>0</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9</m:t>
                          </m:r>
                          <m:r>
                            <a:rPr lang="en-US" i="1">
                              <a:latin typeface="Cambria Math" panose="02040503050406030204" pitchFamily="18" charset="0"/>
                              <a:ea typeface="Cambria Math" panose="02040503050406030204" pitchFamily="18" charset="0"/>
                              <a:cs typeface="Times New Roman" panose="02020603050405020304" pitchFamily="18" charset="0"/>
                            </a:rPr>
                            <m:t>0°</m:t>
                          </m:r>
                          <m:r>
                            <m:rPr>
                              <m:nor/>
                            </m:rPr>
                            <a:rPr lang="en-US" dirty="0">
                              <a:latin typeface="Times New Roman" panose="02020603050405020304" pitchFamily="18" charset="0"/>
                              <a:cs typeface="Times New Roman" panose="02020603050405020304" pitchFamily="18" charset="0"/>
                            </a:rPr>
                            <m:t> </m:t>
                          </m:r>
                        </m:e>
                      </m:d>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17.14</m:t>
                      </m:r>
                      <m:r>
                        <a:rPr lang="en-US" i="1">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08922" y="3711675"/>
                <a:ext cx="5629554" cy="1916294"/>
              </a:xfrm>
              <a:prstGeom prst="rect">
                <a:avLst/>
              </a:prstGeom>
              <a:blipFill rotWithShape="0">
                <a:blip r:embed="rId5"/>
                <a:stretch>
                  <a:fillRect l="-1192" t="-19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095488" y="5552429"/>
                <a:ext cx="5972532" cy="926087"/>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Step 3: Transform back to time domain</a:t>
                </a:r>
              </a:p>
              <a:p>
                <a:pPr/>
                <a14:m>
                  <m:oMathPara xmlns:m="http://schemas.openxmlformats.org/officeDocument/2006/math">
                    <m:oMathParaPr>
                      <m:jc m:val="left"/>
                    </m:oMathParaPr>
                    <m:oMath xmlns:m="http://schemas.openxmlformats.org/officeDocument/2006/math">
                      <m:sSub>
                        <m:sSubPr>
                          <m:ctrlPr>
                            <a:rPr lang="en-US" b="1" i="1" smtClean="0">
                              <a:solidFill>
                                <a:srgbClr val="0000FF"/>
                              </a:solidFill>
                              <a:latin typeface="Cambria Math" panose="02040503050406030204" pitchFamily="18" charset="0"/>
                              <a:cs typeface="Times New Roman" panose="02020603050405020304" pitchFamily="18" charset="0"/>
                            </a:rPr>
                          </m:ctrlPr>
                        </m:sSubPr>
                        <m:e>
                          <m:r>
                            <a:rPr lang="en-US" b="1" i="1" smtClean="0">
                              <a:solidFill>
                                <a:srgbClr val="0000FF"/>
                              </a:solidFill>
                              <a:latin typeface="Cambria Math" panose="02040503050406030204" pitchFamily="18" charset="0"/>
                              <a:cs typeface="Times New Roman" panose="02020603050405020304" pitchFamily="18" charset="0"/>
                            </a:rPr>
                            <m:t>𝑽</m:t>
                          </m:r>
                        </m:e>
                        <m:sub>
                          <m:r>
                            <a:rPr lang="en-US" b="1" i="1" smtClean="0">
                              <a:solidFill>
                                <a:srgbClr val="0000FF"/>
                              </a:solidFill>
                              <a:latin typeface="Cambria Math" panose="02040503050406030204" pitchFamily="18" charset="0"/>
                              <a:cs typeface="Times New Roman" panose="02020603050405020304" pitchFamily="18" charset="0"/>
                            </a:rPr>
                            <m:t>𝒐</m:t>
                          </m:r>
                        </m:sub>
                      </m:sSub>
                      <m:r>
                        <a:rPr lang="en-US" b="0" i="1" smtClean="0">
                          <a:solidFill>
                            <a:srgbClr val="0000FF"/>
                          </a:solidFill>
                          <a:latin typeface="Cambria Math" panose="02040503050406030204" pitchFamily="18" charset="0"/>
                          <a:cs typeface="Times New Roman" panose="02020603050405020304" pitchFamily="18" charset="0"/>
                        </a:rPr>
                        <m:t>=17.14</m:t>
                      </m:r>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∠0</m:t>
                      </m:r>
                      <m:r>
                        <a:rPr lang="en-US"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𝜔</m:t>
                      </m:r>
                      <m:r>
                        <a:rPr lang="en-US" b="0" i="1" smtClean="0">
                          <a:latin typeface="Cambria Math" panose="02040503050406030204" pitchFamily="18" charset="0"/>
                          <a:ea typeface="Cambria Math" panose="02040503050406030204" pitchFamily="18" charset="0"/>
                          <a:cs typeface="Times New Roman" panose="02020603050405020304" pitchFamily="18" charset="0"/>
                        </a:rPr>
                        <m:t>=200</m:t>
                      </m:r>
                      <m:f>
                        <m:f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ea typeface="Cambria Math" panose="02040503050406030204" pitchFamily="18" charset="0"/>
                              <a:cs typeface="Times New Roman" panose="02020603050405020304" pitchFamily="18" charset="0"/>
                            </a:rPr>
                            <m:t>𝑟𝑎𝑑</m:t>
                          </m:r>
                        </m:num>
                        <m:den>
                          <m:r>
                            <a:rPr lang="en-US" b="0" i="1" smtClean="0">
                              <a:latin typeface="Cambria Math" panose="02040503050406030204" pitchFamily="18" charset="0"/>
                              <a:ea typeface="Cambria Math" panose="02040503050406030204" pitchFamily="18" charset="0"/>
                              <a:cs typeface="Times New Roman" panose="02020603050405020304" pitchFamily="18" charset="0"/>
                            </a:rPr>
                            <m:t>𝑠</m:t>
                          </m:r>
                        </m:den>
                      </m:f>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sub>
                      </m:sSub>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𝑡</m:t>
                          </m:r>
                        </m:e>
                      </m:d>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17.14</m:t>
                      </m:r>
                      <m:func>
                        <m:funcPr>
                          <m:ctrlPr>
                            <a:rPr lang="en-US" i="1">
                              <a:latin typeface="Cambria Math" panose="02040503050406030204" pitchFamily="18" charset="0"/>
                              <a:cs typeface="Times New Roman" panose="02020603050405020304" pitchFamily="18" charset="0"/>
                            </a:rPr>
                          </m:ctrlPr>
                        </m:funcPr>
                        <m:fName>
                          <m:r>
                            <m:rPr>
                              <m:sty m:val="p"/>
                            </m:rPr>
                            <a:rPr lang="en-US">
                              <a:latin typeface="Cambria Math" panose="02040503050406030204" pitchFamily="18" charset="0"/>
                              <a:cs typeface="Times New Roman" panose="02020603050405020304" pitchFamily="18" charset="0"/>
                            </a:rPr>
                            <m:t>cos</m:t>
                          </m:r>
                        </m:fName>
                        <m:e>
                          <m:d>
                            <m:dPr>
                              <m:ctrlPr>
                                <a:rPr lang="en-US" i="1">
                                  <a:latin typeface="Cambria Math" panose="02040503050406030204" pitchFamily="18" charset="0"/>
                                  <a:cs typeface="Times New Roman" panose="02020603050405020304" pitchFamily="18" charset="0"/>
                                </a:rPr>
                              </m:ctrlPr>
                            </m:dPr>
                            <m:e>
                              <m:r>
                                <a:rPr lang="en-US" b="0" i="1" smtClean="0">
                                  <a:solidFill>
                                    <a:srgbClr val="FF0000"/>
                                  </a:solidFill>
                                  <a:latin typeface="Cambria Math" panose="02040503050406030204" pitchFamily="18" charset="0"/>
                                  <a:cs typeface="Times New Roman" panose="02020603050405020304" pitchFamily="18" charset="0"/>
                                </a:rPr>
                                <m:t>2</m:t>
                              </m:r>
                              <m:r>
                                <a:rPr lang="en-US" i="1" smtClean="0">
                                  <a:solidFill>
                                    <a:srgbClr val="FF0000"/>
                                  </a:solidFill>
                                  <a:latin typeface="Cambria Math" panose="02040503050406030204" pitchFamily="18" charset="0"/>
                                  <a:cs typeface="Times New Roman" panose="02020603050405020304" pitchFamily="18" charset="0"/>
                                </a:rPr>
                                <m:t>00</m:t>
                              </m:r>
                              <m:r>
                                <a:rPr lang="en-US" i="1">
                                  <a:latin typeface="Cambria Math" panose="02040503050406030204" pitchFamily="18" charset="0"/>
                                  <a:cs typeface="Times New Roman" panose="02020603050405020304" pitchFamily="18" charset="0"/>
                                </a:rPr>
                                <m:t>𝑡</m:t>
                              </m:r>
                            </m:e>
                          </m:d>
                          <m:r>
                            <a:rPr lang="en-US" b="0" i="1" smtClean="0">
                              <a:latin typeface="Cambria Math" panose="02040503050406030204" pitchFamily="18" charset="0"/>
                              <a:cs typeface="Times New Roman" panose="02020603050405020304" pitchFamily="18" charset="0"/>
                            </a:rPr>
                            <m:t>𝑉</m:t>
                          </m:r>
                        </m:e>
                      </m:func>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095488" y="5552429"/>
                <a:ext cx="5972532" cy="926087"/>
              </a:xfrm>
              <a:prstGeom prst="rect">
                <a:avLst/>
              </a:prstGeom>
              <a:blipFill rotWithShape="0">
                <a:blip r:embed="rId6"/>
                <a:stretch>
                  <a:fillRect l="-1122" t="-3947"/>
                </a:stretch>
              </a:blipFill>
            </p:spPr>
            <p:txBody>
              <a:bodyPr/>
              <a:lstStyle/>
              <a:p>
                <a:r>
                  <a:rPr lang="en-US">
                    <a:noFill/>
                  </a:rPr>
                  <a:t> </a:t>
                </a:r>
              </a:p>
            </p:txBody>
          </p:sp>
        </mc:Fallback>
      </mc:AlternateContent>
      <p:sp>
        <p:nvSpPr>
          <p:cNvPr id="5" name="TextBox 4"/>
          <p:cNvSpPr txBox="1"/>
          <p:nvPr/>
        </p:nvSpPr>
        <p:spPr>
          <a:xfrm>
            <a:off x="2500555" y="2894339"/>
            <a:ext cx="684803"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-j100</a:t>
            </a:r>
          </a:p>
        </p:txBody>
      </p:sp>
      <p:sp>
        <p:nvSpPr>
          <p:cNvPr id="12" name="TextBox 11"/>
          <p:cNvSpPr txBox="1"/>
          <p:nvPr/>
        </p:nvSpPr>
        <p:spPr>
          <a:xfrm>
            <a:off x="3313310" y="3142893"/>
            <a:ext cx="492443"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j20</a:t>
            </a:r>
          </a:p>
        </p:txBody>
      </p:sp>
    </p:spTree>
    <p:extLst>
      <p:ext uri="{BB962C8B-B14F-4D97-AF65-F5344CB8AC3E}">
        <p14:creationId xmlns:p14="http://schemas.microsoft.com/office/powerpoint/2010/main" val="1723988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355" y="365127"/>
            <a:ext cx="8999841" cy="873124"/>
          </a:xfrm>
        </p:spPr>
        <p:txBody>
          <a:bodyPr/>
          <a:lstStyle/>
          <a:p>
            <a:pPr algn="l"/>
            <a:r>
              <a:rPr lang="en-US" sz="3800" dirty="0"/>
              <a:t>2A) Single </a:t>
            </a:r>
            <a:r>
              <a:rPr lang="en-US" sz="3800" dirty="0" err="1"/>
              <a:t>freq</a:t>
            </a:r>
            <a:r>
              <a:rPr lang="en-US" sz="3800" dirty="0"/>
              <a:t> multiple sources example 1</a:t>
            </a:r>
          </a:p>
        </p:txBody>
      </p:sp>
      <p:sp>
        <p:nvSpPr>
          <p:cNvPr id="8" name="Slide Number Placeholder 7"/>
          <p:cNvSpPr>
            <a:spLocks noGrp="1"/>
          </p:cNvSpPr>
          <p:nvPr>
            <p:ph type="sldNum" sz="quarter" idx="12"/>
          </p:nvPr>
        </p:nvSpPr>
        <p:spPr>
          <a:xfrm>
            <a:off x="7088145" y="6591303"/>
            <a:ext cx="2057400" cy="266699"/>
          </a:xfrm>
        </p:spPr>
        <p:txBody>
          <a:bodyPr/>
          <a:lstStyle/>
          <a:p>
            <a:fld id="{69734BD4-3C71-478A-A5D3-CAF6DDEBC3F2}" type="slidenum">
              <a:rPr lang="en-US" smtClean="0"/>
              <a:t>5</a:t>
            </a:fld>
            <a:endParaRPr lang="en-US"/>
          </a:p>
        </p:txBody>
      </p:sp>
      <p:sp>
        <p:nvSpPr>
          <p:cNvPr id="4" name="TextBox 3"/>
          <p:cNvSpPr txBox="1"/>
          <p:nvPr/>
        </p:nvSpPr>
        <p:spPr>
          <a:xfrm>
            <a:off x="494274" y="1358205"/>
            <a:ext cx="7294113" cy="1323439"/>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Focus only on STEP 2 (solving by circuit techniques) in this example</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Alexander 10.16</a:t>
            </a:r>
          </a:p>
          <a:p>
            <a:r>
              <a:rPr lang="en-US" sz="2000" dirty="0">
                <a:latin typeface="Times New Roman" panose="02020603050405020304" pitchFamily="18" charset="0"/>
                <a:cs typeface="Times New Roman" panose="02020603050405020304" pitchFamily="18" charset="0"/>
              </a:rPr>
              <a:t>Use </a:t>
            </a:r>
            <a:r>
              <a:rPr lang="en-US" sz="2000" b="1" dirty="0">
                <a:latin typeface="Times New Roman" panose="02020603050405020304" pitchFamily="18" charset="0"/>
                <a:cs typeface="Times New Roman" panose="02020603050405020304" pitchFamily="18" charset="0"/>
              </a:rPr>
              <a:t>MESH CURRENT ANALYSIS </a:t>
            </a:r>
            <a:r>
              <a:rPr lang="en-US" sz="2000" dirty="0">
                <a:latin typeface="Times New Roman" panose="02020603050405020304" pitchFamily="18" charset="0"/>
                <a:cs typeface="Times New Roman" panose="02020603050405020304" pitchFamily="18" charset="0"/>
              </a:rPr>
              <a:t>to find </a:t>
            </a:r>
            <a:r>
              <a:rPr lang="en-US" sz="2000" b="1" dirty="0" err="1">
                <a:latin typeface="Times New Roman" panose="02020603050405020304" pitchFamily="18" charset="0"/>
                <a:cs typeface="Times New Roman" panose="02020603050405020304" pitchFamily="18" charset="0"/>
              </a:rPr>
              <a:t>V</a:t>
            </a:r>
            <a:r>
              <a:rPr lang="en-US" sz="2000" b="1" baseline="-25000" dirty="0" err="1">
                <a:latin typeface="Times New Roman" panose="02020603050405020304" pitchFamily="18" charset="0"/>
                <a:cs typeface="Times New Roman" panose="02020603050405020304" pitchFamily="18" charset="0"/>
              </a:rPr>
              <a:t>x</a:t>
            </a:r>
            <a:endParaRPr lang="en-US" sz="2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p:cNvSpPr txBox="1"/>
              <p:nvPr/>
            </p:nvSpPr>
            <p:spPr>
              <a:xfrm>
                <a:off x="1173895" y="4440398"/>
                <a:ext cx="4690708" cy="1477328"/>
              </a:xfrm>
              <a:prstGeom prst="rect">
                <a:avLst/>
              </a:prstGeom>
              <a:noFill/>
            </p:spPr>
            <p:txBody>
              <a:bodyPr wrap="none" rtlCol="0">
                <a:spAutoFit/>
              </a:bodyPr>
              <a:lstStyle/>
              <a:p>
                <a:r>
                  <a:rPr lang="en-US" b="0" dirty="0">
                    <a:latin typeface="Cambria Math" panose="02040503050406030204" pitchFamily="18" charset="0"/>
                    <a:cs typeface="Times New Roman" panose="02020603050405020304" pitchFamily="18" charset="0"/>
                  </a:rPr>
                  <a:t>Applying KVL around mesh </a:t>
                </a:r>
                <a:r>
                  <a:rPr lang="en-US" b="1" dirty="0">
                    <a:latin typeface="Cambria Math" panose="02040503050406030204" pitchFamily="18" charset="0"/>
                    <a:cs typeface="Times New Roman" panose="02020603050405020304" pitchFamily="18" charset="0"/>
                  </a:rPr>
                  <a:t>I</a:t>
                </a:r>
                <a:r>
                  <a:rPr lang="en-US" b="1" baseline="-25000" dirty="0">
                    <a:latin typeface="Cambria Math" panose="02040503050406030204" pitchFamily="18" charset="0"/>
                    <a:cs typeface="Times New Roman" panose="02020603050405020304" pitchFamily="18" charset="0"/>
                  </a:rPr>
                  <a:t>x</a:t>
                </a:r>
                <a:r>
                  <a:rPr lang="en-US" b="0" dirty="0">
                    <a:latin typeface="Cambria Math" panose="02040503050406030204" pitchFamily="18" charset="0"/>
                    <a:cs typeface="Times New Roman" panose="02020603050405020304" pitchFamily="18" charset="0"/>
                  </a:rPr>
                  <a:t>:</a:t>
                </a:r>
              </a:p>
              <a:p>
                <a:r>
                  <a:rPr lang="en-US" b="1" dirty="0">
                    <a:latin typeface="Times New Roman" panose="02020603050405020304" pitchFamily="18" charset="0"/>
                    <a:ea typeface="Cambria Math" panose="02040503050406030204" pitchFamily="18" charset="0"/>
                    <a:cs typeface="Times New Roman" panose="02020603050405020304" pitchFamily="18" charset="0"/>
                  </a:rPr>
                  <a:t>I</a:t>
                </a:r>
                <a:r>
                  <a:rPr lang="en-US" b="1" baseline="-25000" dirty="0">
                    <a:latin typeface="Times New Roman" panose="02020603050405020304" pitchFamily="18" charset="0"/>
                    <a:ea typeface="Cambria Math" panose="02040503050406030204" pitchFamily="18" charset="0"/>
                    <a:cs typeface="Times New Roman" panose="02020603050405020304" pitchFamily="18" charset="0"/>
                  </a:rPr>
                  <a:t>x</a:t>
                </a:r>
                <a:r>
                  <a:rPr lang="en-US" dirty="0">
                    <a:latin typeface="Times New Roman" panose="02020603050405020304" pitchFamily="18" charset="0"/>
                    <a:ea typeface="Cambria Math" panose="02040503050406030204" pitchFamily="18" charset="0"/>
                    <a:cs typeface="Times New Roman" panose="02020603050405020304" pitchFamily="18" charset="0"/>
                  </a:rPr>
                  <a:t>*(j4 - j3 + 5) – (2</a:t>
                </a:r>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0</m:t>
                    </m:r>
                    <m:r>
                      <m:rPr>
                        <m:sty m:val="p"/>
                      </m:rPr>
                      <a:rPr lang="en-US" b="0" i="0" baseline="30000" smtClean="0">
                        <a:latin typeface="Cambria Math" panose="02040503050406030204" pitchFamily="18" charset="0"/>
                        <a:ea typeface="Cambria Math" panose="02040503050406030204" pitchFamily="18" charset="0"/>
                        <a:cs typeface="Times New Roman" panose="02020603050405020304" pitchFamily="18" charset="0"/>
                      </a:rPr>
                      <m:t>o</m:t>
                    </m:r>
                  </m:oMath>
                </a14:m>
                <a:r>
                  <a:rPr lang="en-US" dirty="0">
                    <a:latin typeface="Times New Roman" panose="02020603050405020304" pitchFamily="18" charset="0"/>
                    <a:ea typeface="Cambria Math" panose="02040503050406030204" pitchFamily="18" charset="0"/>
                    <a:cs typeface="Times New Roman" panose="02020603050405020304" pitchFamily="18" charset="0"/>
                  </a:rPr>
                  <a:t>)*(5) + (3</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b="0" i="0" smtClean="0">
                        <a:latin typeface="Cambria Math" panose="02040503050406030204" pitchFamily="18" charset="0"/>
                        <a:ea typeface="Cambria Math" panose="02040503050406030204" pitchFamily="18" charset="0"/>
                        <a:cs typeface="Times New Roman" panose="02020603050405020304" pitchFamily="18" charset="0"/>
                      </a:rPr>
                      <m:t>45</m:t>
                    </m:r>
                    <m:r>
                      <m:rPr>
                        <m:sty m:val="p"/>
                      </m:rPr>
                      <a:rPr lang="en-US" b="0" i="0" baseline="30000" smtClean="0">
                        <a:latin typeface="Cambria Math" panose="02040503050406030204" pitchFamily="18" charset="0"/>
                        <a:ea typeface="Cambria Math" panose="02040503050406030204" pitchFamily="18" charset="0"/>
                        <a:cs typeface="Times New Roman" panose="02020603050405020304" pitchFamily="18" charset="0"/>
                      </a:rPr>
                      <m:t>o</m:t>
                    </m:r>
                    <m:r>
                      <a:rPr lang="en-US" b="0" i="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ea typeface="Cambria Math" panose="02040503050406030204" pitchFamily="18" charset="0"/>
                    <a:cs typeface="Times New Roman" panose="02020603050405020304" pitchFamily="18" charset="0"/>
                  </a:rPr>
                  <a:t>*(-j3) = 0</a:t>
                </a:r>
              </a:p>
              <a:p>
                <a14:m>
                  <m:oMath xmlns:m="http://schemas.openxmlformats.org/officeDocument/2006/math">
                    <m:r>
                      <a:rPr lang="en-US" b="1" i="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a:t>
                </a:r>
                <a:r>
                  <a:rPr lang="en-US" b="1" baseline="-25000"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 1.437</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48.94</a:t>
                </a:r>
                <a:r>
                  <a:rPr lang="en-US" baseline="30000"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 A</a:t>
                </a:r>
              </a:p>
              <a:p>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V</a:t>
                </a:r>
                <a:r>
                  <a:rPr lang="en-US" b="1" baseline="-25000" dirty="0" err="1">
                    <a:latin typeface="Times New Roman" panose="02020603050405020304" pitchFamily="18" charset="0"/>
                    <a:cs typeface="Times New Roman" panose="02020603050405020304" pitchFamily="18" charset="0"/>
                  </a:rPr>
                  <a:t>x</a:t>
                </a:r>
                <a:r>
                  <a:rPr lang="en-US" b="1"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(1.437</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48.94</a:t>
                </a:r>
                <a:r>
                  <a:rPr lang="en-US" baseline="30000"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 )*(j4) = 5.749</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138.94</a:t>
                </a:r>
                <a:r>
                  <a:rPr lang="en-US" baseline="30000"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 V</a:t>
                </a:r>
              </a:p>
            </p:txBody>
          </p:sp>
        </mc:Choice>
        <mc:Fallback xmlns="">
          <p:sp>
            <p:nvSpPr>
              <p:cNvPr id="10" name="TextBox 9"/>
              <p:cNvSpPr txBox="1">
                <a:spLocks noRot="1" noChangeAspect="1" noMove="1" noResize="1" noEditPoints="1" noAdjustHandles="1" noChangeArrowheads="1" noChangeShapeType="1" noTextEdit="1"/>
              </p:cNvSpPr>
              <p:nvPr/>
            </p:nvSpPr>
            <p:spPr>
              <a:xfrm>
                <a:off x="1173895" y="4440398"/>
                <a:ext cx="4690708" cy="1477328"/>
              </a:xfrm>
              <a:prstGeom prst="rect">
                <a:avLst/>
              </a:prstGeom>
              <a:blipFill rotWithShape="0">
                <a:blip r:embed="rId3"/>
                <a:stretch>
                  <a:fillRect l="-1170" t="-2469" r="-130" b="-5350"/>
                </a:stretch>
              </a:blipFill>
            </p:spPr>
            <p:txBody>
              <a:bodyPr/>
              <a:lstStyle/>
              <a:p>
                <a:r>
                  <a:rPr lang="en-US">
                    <a:noFill/>
                  </a:rPr>
                  <a:t> </a:t>
                </a:r>
              </a:p>
            </p:txBody>
          </p:sp>
        </mc:Fallback>
      </mc:AlternateContent>
      <p:grpSp>
        <p:nvGrpSpPr>
          <p:cNvPr id="15" name="Group 14"/>
          <p:cNvGrpSpPr/>
          <p:nvPr/>
        </p:nvGrpSpPr>
        <p:grpSpPr>
          <a:xfrm>
            <a:off x="842011" y="2779608"/>
            <a:ext cx="4921161" cy="1483481"/>
            <a:chOff x="842011" y="2779608"/>
            <a:chExt cx="4921161" cy="1483481"/>
          </a:xfrm>
        </p:grpSpPr>
        <p:pic>
          <p:nvPicPr>
            <p:cNvPr id="18434" name="Picture 2" descr="http://textflow.mheducation.com/figures/0077800761/ale80571_10065_l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011" y="2779608"/>
              <a:ext cx="4921161" cy="1483481"/>
            </a:xfrm>
            <a:prstGeom prst="rect">
              <a:avLst/>
            </a:prstGeom>
            <a:noFill/>
            <a:extLst>
              <a:ext uri="{909E8E84-426E-40DD-AFC4-6F175D3DCCD1}">
                <a14:hiddenFill xmlns:a14="http://schemas.microsoft.com/office/drawing/2010/main">
                  <a:solidFill>
                    <a:srgbClr val="FFFFFF"/>
                  </a:solidFill>
                </a14:hiddenFill>
              </a:ext>
            </a:extLst>
          </p:spPr>
        </p:pic>
        <p:sp>
          <p:nvSpPr>
            <p:cNvPr id="16" name="U-Turn Arrow 15"/>
            <p:cNvSpPr/>
            <p:nvPr/>
          </p:nvSpPr>
          <p:spPr>
            <a:xfrm>
              <a:off x="4164226" y="3243200"/>
              <a:ext cx="432485" cy="406147"/>
            </a:xfrm>
            <a:prstGeom prst="uturnArrow">
              <a:avLst>
                <a:gd name="adj1" fmla="val 9516"/>
                <a:gd name="adj2" fmla="val 13739"/>
                <a:gd name="adj3" fmla="val 16554"/>
                <a:gd name="adj4" fmla="val 46030"/>
                <a:gd name="adj5" fmla="val 98930"/>
              </a:avLst>
            </a:prstGeom>
            <a:noFill/>
            <a:ln>
              <a:solidFill>
                <a:srgbClr val="C00000"/>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U-Turn Arrow 16"/>
            <p:cNvSpPr/>
            <p:nvPr/>
          </p:nvSpPr>
          <p:spPr>
            <a:xfrm>
              <a:off x="1922768" y="3243199"/>
              <a:ext cx="432485" cy="406147"/>
            </a:xfrm>
            <a:prstGeom prst="uturnArrow">
              <a:avLst>
                <a:gd name="adj1" fmla="val 9516"/>
                <a:gd name="adj2" fmla="val 13739"/>
                <a:gd name="adj3" fmla="val 16554"/>
                <a:gd name="adj4" fmla="val 46030"/>
                <a:gd name="adj5" fmla="val 98930"/>
              </a:avLst>
            </a:prstGeom>
            <a:noFill/>
            <a:ln>
              <a:solidFill>
                <a:srgbClr val="C0000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U-Turn Arrow 17"/>
            <p:cNvSpPr/>
            <p:nvPr/>
          </p:nvSpPr>
          <p:spPr>
            <a:xfrm rot="10800000">
              <a:off x="2839626" y="3819984"/>
              <a:ext cx="830330" cy="414757"/>
            </a:xfrm>
            <a:prstGeom prst="uturnArrow">
              <a:avLst>
                <a:gd name="adj1" fmla="val 15601"/>
                <a:gd name="adj2" fmla="val 13739"/>
                <a:gd name="adj3" fmla="val 37851"/>
                <a:gd name="adj4" fmla="val 61079"/>
                <a:gd name="adj5" fmla="val 98930"/>
              </a:avLst>
            </a:prstGeom>
            <a:noFill/>
            <a:ln>
              <a:solidFill>
                <a:srgbClr val="C0000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3096734" y="3779280"/>
              <a:ext cx="332142" cy="400110"/>
            </a:xfrm>
            <a:prstGeom prst="rect">
              <a:avLst/>
            </a:prstGeom>
            <a:noFill/>
          </p:spPr>
          <p:txBody>
            <a:bodyPr wrap="square" rtlCol="0">
              <a:spAutoFit/>
            </a:bodyPr>
            <a:lstStyle/>
            <a:p>
              <a:r>
                <a:rPr lang="en-US" sz="2000" b="1" dirty="0">
                  <a:solidFill>
                    <a:srgbClr val="C00000"/>
                  </a:solidFill>
                </a:rPr>
                <a:t>I</a:t>
              </a:r>
              <a:r>
                <a:rPr lang="en-US" sz="2000" b="1" baseline="-25000" dirty="0">
                  <a:solidFill>
                    <a:srgbClr val="C00000"/>
                  </a:solidFill>
                </a:rPr>
                <a:t>x</a:t>
              </a:r>
            </a:p>
          </p:txBody>
        </p:sp>
      </p:grpSp>
    </p:spTree>
    <p:extLst>
      <p:ext uri="{BB962C8B-B14F-4D97-AF65-F5344CB8AC3E}">
        <p14:creationId xmlns:p14="http://schemas.microsoft.com/office/powerpoint/2010/main" val="3619712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890" y="365127"/>
            <a:ext cx="9017876" cy="873124"/>
          </a:xfrm>
        </p:spPr>
        <p:txBody>
          <a:bodyPr/>
          <a:lstStyle/>
          <a:p>
            <a:pPr algn="l"/>
            <a:r>
              <a:rPr lang="en-US" sz="3800" dirty="0"/>
              <a:t>2B) Single </a:t>
            </a:r>
            <a:r>
              <a:rPr lang="en-US" sz="3800" dirty="0" err="1"/>
              <a:t>freq</a:t>
            </a:r>
            <a:r>
              <a:rPr lang="en-US" sz="3800" dirty="0"/>
              <a:t> multiple sources example 2</a:t>
            </a:r>
          </a:p>
        </p:txBody>
      </p:sp>
      <p:sp>
        <p:nvSpPr>
          <p:cNvPr id="8" name="Slide Number Placeholder 7"/>
          <p:cNvSpPr>
            <a:spLocks noGrp="1"/>
          </p:cNvSpPr>
          <p:nvPr>
            <p:ph type="sldNum" sz="quarter" idx="12"/>
          </p:nvPr>
        </p:nvSpPr>
        <p:spPr>
          <a:xfrm>
            <a:off x="7088145" y="6591303"/>
            <a:ext cx="2057400" cy="266699"/>
          </a:xfrm>
        </p:spPr>
        <p:txBody>
          <a:bodyPr/>
          <a:lstStyle/>
          <a:p>
            <a:fld id="{69734BD4-3C71-478A-A5D3-CAF6DDEBC3F2}" type="slidenum">
              <a:rPr lang="en-US" smtClean="0"/>
              <a:t>6</a:t>
            </a:fld>
            <a:endParaRPr lang="en-US"/>
          </a:p>
        </p:txBody>
      </p:sp>
      <p:sp>
        <p:nvSpPr>
          <p:cNvPr id="4" name="TextBox 3"/>
          <p:cNvSpPr txBox="1"/>
          <p:nvPr/>
        </p:nvSpPr>
        <p:spPr>
          <a:xfrm>
            <a:off x="308922" y="1308778"/>
            <a:ext cx="4113627" cy="707886"/>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Alexander 10.26</a:t>
            </a:r>
          </a:p>
          <a:p>
            <a:r>
              <a:rPr lang="en-US" sz="2000" dirty="0">
                <a:latin typeface="Times New Roman" panose="02020603050405020304" pitchFamily="18" charset="0"/>
                <a:cs typeface="Times New Roman" panose="02020603050405020304" pitchFamily="18" charset="0"/>
              </a:rPr>
              <a:t>Use nodal voltage analysis to find </a:t>
            </a:r>
            <a:r>
              <a:rPr lang="en-US" sz="2000" dirty="0" err="1">
                <a:latin typeface="Times New Roman" panose="02020603050405020304" pitchFamily="18" charset="0"/>
                <a:cs typeface="Times New Roman" panose="02020603050405020304" pitchFamily="18" charset="0"/>
              </a:rPr>
              <a:t>i</a:t>
            </a:r>
            <a:r>
              <a:rPr lang="en-US" sz="2000" baseline="-25000" dirty="0" err="1">
                <a:latin typeface="Times New Roman" panose="02020603050405020304" pitchFamily="18" charset="0"/>
                <a:cs typeface="Times New Roman" panose="02020603050405020304" pitchFamily="18" charset="0"/>
              </a:rPr>
              <a:t>o</a:t>
            </a:r>
            <a:r>
              <a:rPr lang="en-US" sz="20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9" name="TextBox 8"/>
              <p:cNvSpPr txBox="1"/>
              <p:nvPr/>
            </p:nvSpPr>
            <p:spPr>
              <a:xfrm>
                <a:off x="4596064" y="1495464"/>
                <a:ext cx="4593373" cy="236988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Step 1a: Transform source to phasor</a:t>
                </a:r>
              </a:p>
              <a:p>
                <a:r>
                  <a:rPr lang="en-US" dirty="0">
                    <a:latin typeface="Times New Roman" panose="02020603050405020304" pitchFamily="18" charset="0"/>
                    <a:cs typeface="Times New Roman" panose="02020603050405020304" pitchFamily="18" charset="0"/>
                  </a:rPr>
                  <a:t>10 </a:t>
                </a:r>
                <a14:m>
                  <m:oMath xmlns:m="http://schemas.openxmlformats.org/officeDocument/2006/math">
                    <m:func>
                      <m:funcPr>
                        <m:ctrlPr>
                          <a:rPr lang="en-US" i="1">
                            <a:latin typeface="Cambria Math" panose="02040503050406030204" pitchFamily="18" charset="0"/>
                            <a:cs typeface="Times New Roman" panose="02020603050405020304" pitchFamily="18" charset="0"/>
                          </a:rPr>
                        </m:ctrlPr>
                      </m:funcPr>
                      <m:fName>
                        <m:r>
                          <m:rPr>
                            <m:sty m:val="p"/>
                          </m:rPr>
                          <a:rPr lang="en-US">
                            <a:latin typeface="Cambria Math" panose="02040503050406030204" pitchFamily="18" charset="0"/>
                            <a:cs typeface="Times New Roman" panose="02020603050405020304" pitchFamily="18" charset="0"/>
                          </a:rPr>
                          <m:t>cos</m:t>
                        </m:r>
                      </m:fName>
                      <m:e>
                        <m:d>
                          <m:dPr>
                            <m:ctrlPr>
                              <a:rPr lang="en-US" i="1">
                                <a:latin typeface="Cambria Math" panose="02040503050406030204" pitchFamily="18" charset="0"/>
                                <a:cs typeface="Times New Roman" panose="02020603050405020304" pitchFamily="18" charset="0"/>
                              </a:rPr>
                            </m:ctrlPr>
                          </m:dPr>
                          <m:e>
                            <m:r>
                              <a:rPr lang="en-US" b="0" i="1" smtClean="0">
                                <a:solidFill>
                                  <a:srgbClr val="FF0000"/>
                                </a:solidFill>
                                <a:latin typeface="Cambria Math" panose="02040503050406030204" pitchFamily="18" charset="0"/>
                                <a:cs typeface="Times New Roman" panose="02020603050405020304" pitchFamily="18" charset="0"/>
                              </a:rPr>
                              <m:t>1</m:t>
                            </m:r>
                            <m:r>
                              <a:rPr lang="en-US" i="1">
                                <a:solidFill>
                                  <a:srgbClr val="FF0000"/>
                                </a:solidFill>
                                <a:latin typeface="Cambria Math" panose="02040503050406030204" pitchFamily="18" charset="0"/>
                                <a:cs typeface="Times New Roman" panose="02020603050405020304" pitchFamily="18" charset="0"/>
                              </a:rPr>
                              <m:t>0</m:t>
                            </m:r>
                            <m:r>
                              <a:rPr lang="en-US" b="0" i="1" baseline="30000" smtClean="0">
                                <a:solidFill>
                                  <a:srgbClr val="FF0000"/>
                                </a:solidFill>
                                <a:latin typeface="Cambria Math" panose="02040503050406030204" pitchFamily="18" charset="0"/>
                                <a:cs typeface="Times New Roman" panose="02020603050405020304" pitchFamily="18" charset="0"/>
                              </a:rPr>
                              <m:t>3</m:t>
                            </m:r>
                            <m:r>
                              <a:rPr lang="en-US" i="1">
                                <a:latin typeface="Cambria Math" panose="02040503050406030204" pitchFamily="18" charset="0"/>
                                <a:cs typeface="Times New Roman" panose="02020603050405020304" pitchFamily="18" charset="0"/>
                              </a:rPr>
                              <m:t>𝑡</m:t>
                            </m:r>
                          </m:e>
                        </m:d>
                      </m:e>
                    </m:func>
                  </m:oMath>
                </a14:m>
                <a:r>
                  <a:rPr lang="en-US" dirty="0">
                    <a:latin typeface="Times New Roman" panose="02020603050405020304" pitchFamily="18" charset="0"/>
                    <a:cs typeface="Times New Roman" panose="02020603050405020304" pitchFamily="18" charset="0"/>
                    <a:sym typeface="Wingdings" panose="05000000000000000000" pitchFamily="2" charset="2"/>
                  </a:rPr>
                  <a:t>  </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10</a:t>
                </a:r>
                <a14:m>
                  <m:oMath xmlns:m="http://schemas.openxmlformats.org/officeDocument/2006/math">
                    <m:r>
                      <a:rPr lang="en-US"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oMath>
                </a14:m>
                <a:r>
                  <a:rPr lang="en-US" b="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0</a:t>
                </a:r>
                <a:r>
                  <a:rPr lang="en-US" b="0" baseline="3000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o</a:t>
                </a:r>
                <a:r>
                  <a:rPr lang="en-US"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a:t>
                </a:r>
                <a:r>
                  <a:rPr lang="el-GR"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ω</a:t>
                </a:r>
                <a:r>
                  <a:rPr lang="en-US"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 </a:t>
                </a:r>
                <a:r>
                  <a:rPr lang="en-US" b="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10</a:t>
                </a:r>
                <a:r>
                  <a:rPr lang="en-US" b="0" baseline="300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3</a:t>
                </a:r>
                <a:r>
                  <a:rPr lang="en-US"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rad/s</a:t>
                </a:r>
              </a:p>
              <a:p>
                <a:r>
                  <a:rPr lang="en-US" dirty="0">
                    <a:latin typeface="Times New Roman" panose="02020603050405020304" pitchFamily="18" charset="0"/>
                    <a:cs typeface="Times New Roman" panose="02020603050405020304" pitchFamily="18" charset="0"/>
                    <a:sym typeface="Wingdings" panose="05000000000000000000" pitchFamily="2" charset="2"/>
                  </a:rPr>
                  <a:t>20 </a:t>
                </a:r>
                <a14:m>
                  <m:oMath xmlns:m="http://schemas.openxmlformats.org/officeDocument/2006/math">
                    <m:func>
                      <m:funcPr>
                        <m:ctrlPr>
                          <a:rPr lang="en-US" i="1">
                            <a:latin typeface="Cambria Math" panose="02040503050406030204" pitchFamily="18" charset="0"/>
                            <a:cs typeface="Times New Roman" panose="02020603050405020304" pitchFamily="18" charset="0"/>
                          </a:rPr>
                        </m:ctrlPr>
                      </m:funcPr>
                      <m:fName>
                        <m:r>
                          <m:rPr>
                            <m:sty m:val="p"/>
                          </m:rPr>
                          <a:rPr lang="en-US">
                            <a:latin typeface="Cambria Math" panose="02040503050406030204" pitchFamily="18" charset="0"/>
                            <a:cs typeface="Times New Roman" panose="02020603050405020304" pitchFamily="18" charset="0"/>
                          </a:rPr>
                          <m:t>sin</m:t>
                        </m:r>
                      </m:fName>
                      <m:e>
                        <m:d>
                          <m:dPr>
                            <m:ctrlPr>
                              <a:rPr lang="en-US" i="1">
                                <a:latin typeface="Cambria Math" panose="02040503050406030204" pitchFamily="18" charset="0"/>
                                <a:cs typeface="Times New Roman" panose="02020603050405020304" pitchFamily="18" charset="0"/>
                              </a:rPr>
                            </m:ctrlPr>
                          </m:dPr>
                          <m:e>
                            <m:r>
                              <a:rPr lang="en-US" i="1">
                                <a:solidFill>
                                  <a:srgbClr val="FF0000"/>
                                </a:solidFill>
                                <a:latin typeface="Cambria Math" panose="02040503050406030204" pitchFamily="18" charset="0"/>
                                <a:cs typeface="Times New Roman" panose="02020603050405020304" pitchFamily="18" charset="0"/>
                              </a:rPr>
                              <m:t>10</m:t>
                            </m:r>
                            <m:r>
                              <a:rPr lang="en-US" b="0" i="1" baseline="30000" smtClean="0">
                                <a:solidFill>
                                  <a:srgbClr val="FF0000"/>
                                </a:solidFill>
                                <a:latin typeface="Cambria Math" panose="02040503050406030204" pitchFamily="18" charset="0"/>
                                <a:cs typeface="Times New Roman" panose="02020603050405020304" pitchFamily="18" charset="0"/>
                              </a:rPr>
                              <m:t>3</m:t>
                            </m:r>
                            <m:r>
                              <a:rPr lang="en-US" i="1">
                                <a:latin typeface="Cambria Math" panose="02040503050406030204" pitchFamily="18" charset="0"/>
                                <a:cs typeface="Times New Roman" panose="02020603050405020304" pitchFamily="18" charset="0"/>
                              </a:rPr>
                              <m:t>𝑡</m:t>
                            </m:r>
                          </m:e>
                        </m:d>
                      </m:e>
                    </m:func>
                  </m:oMath>
                </a14:m>
                <a:r>
                  <a:rPr lang="en-US" dirty="0">
                    <a:latin typeface="Times New Roman" panose="02020603050405020304" pitchFamily="18" charset="0"/>
                    <a:cs typeface="Times New Roman" panose="02020603050405020304" pitchFamily="18" charset="0"/>
                    <a:sym typeface="Wingdings" panose="05000000000000000000" pitchFamily="2" charset="2"/>
                  </a:rPr>
                  <a:t>  </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20</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oMath>
                </a14:m>
                <a:r>
                  <a:rPr lang="en-US"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-90</a:t>
                </a:r>
                <a:r>
                  <a:rPr lang="en-US" baseline="3000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o</a:t>
                </a:r>
                <a:r>
                  <a:rPr lang="en-US" dirty="0">
                    <a:latin typeface="Times New Roman" panose="02020603050405020304" pitchFamily="18" charset="0"/>
                    <a:ea typeface="Cambria Math" panose="02040503050406030204" pitchFamily="18" charset="0"/>
                    <a:cs typeface="Times New Roman" panose="02020603050405020304" pitchFamily="18" charset="0"/>
                  </a:rPr>
                  <a:t>, </a:t>
                </a:r>
                <a:r>
                  <a:rPr lang="el-GR" dirty="0">
                    <a:latin typeface="Times New Roman" panose="02020603050405020304" pitchFamily="18" charset="0"/>
                    <a:ea typeface="Cambria Math" panose="02040503050406030204" pitchFamily="18" charset="0"/>
                    <a:cs typeface="Times New Roman" panose="02020603050405020304" pitchFamily="18" charset="0"/>
                  </a:rPr>
                  <a:t>ω</a:t>
                </a:r>
                <a:r>
                  <a:rPr lang="en-US" dirty="0">
                    <a:latin typeface="Times New Roman" panose="02020603050405020304" pitchFamily="18" charset="0"/>
                    <a:ea typeface="Cambria Math" panose="02040503050406030204" pitchFamily="18" charset="0"/>
                    <a:cs typeface="Times New Roman" panose="02020603050405020304" pitchFamily="18" charset="0"/>
                  </a:rPr>
                  <a:t> = </a:t>
                </a:r>
                <a:r>
                  <a:rPr lang="en-US"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10</a:t>
                </a:r>
                <a:r>
                  <a:rPr lang="en-US" baseline="300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3</a:t>
                </a:r>
                <a:r>
                  <a:rPr lang="en-US" dirty="0">
                    <a:latin typeface="Times New Roman" panose="02020603050405020304" pitchFamily="18" charset="0"/>
                    <a:ea typeface="Cambria Math" panose="02040503050406030204" pitchFamily="18" charset="0"/>
                    <a:cs typeface="Times New Roman" panose="02020603050405020304" pitchFamily="18" charset="0"/>
                  </a:rPr>
                  <a:t> rad/s</a:t>
                </a:r>
              </a:p>
              <a:p>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Step 1b: Work out the impedance values</a:t>
                </a:r>
              </a:p>
              <a:p>
                <a:r>
                  <a:rPr lang="en-US" dirty="0">
                    <a:latin typeface="Times New Roman" panose="02020603050405020304" pitchFamily="18" charset="0"/>
                    <a:cs typeface="Times New Roman" panose="02020603050405020304" pitchFamily="18" charset="0"/>
                  </a:rPr>
                  <a:t>1 µF </a:t>
                </a:r>
                <a:r>
                  <a:rPr lang="en-US" dirty="0">
                    <a:latin typeface="Times New Roman" panose="02020603050405020304" pitchFamily="18" charset="0"/>
                    <a:cs typeface="Times New Roman" panose="02020603050405020304" pitchFamily="18" charset="0"/>
                    <a:sym typeface="Wingdings" panose="05000000000000000000" pitchFamily="2" charset="2"/>
                  </a:rPr>
                  <a:t> -j/(</a:t>
                </a: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10</a:t>
                </a:r>
                <a:r>
                  <a:rPr lang="en-US" baseline="30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3</a:t>
                </a:r>
                <a:r>
                  <a:rPr lang="en-US" dirty="0">
                    <a:latin typeface="Times New Roman" panose="02020603050405020304" pitchFamily="18" charset="0"/>
                    <a:cs typeface="Times New Roman" panose="02020603050405020304" pitchFamily="18" charset="0"/>
                    <a:sym typeface="Wingdings" panose="05000000000000000000" pitchFamily="2" charset="2"/>
                  </a:rPr>
                  <a:t>*10</a:t>
                </a:r>
                <a:r>
                  <a:rPr lang="en-US" baseline="30000" dirty="0">
                    <a:latin typeface="Times New Roman" panose="02020603050405020304" pitchFamily="18" charset="0"/>
                    <a:cs typeface="Times New Roman" panose="02020603050405020304" pitchFamily="18" charset="0"/>
                    <a:sym typeface="Wingdings" panose="05000000000000000000" pitchFamily="2" charset="2"/>
                  </a:rPr>
                  <a:t>-6</a:t>
                </a:r>
                <a:r>
                  <a:rPr lang="en-US" dirty="0">
                    <a:latin typeface="Times New Roman" panose="02020603050405020304" pitchFamily="18" charset="0"/>
                    <a:cs typeface="Times New Roman" panose="02020603050405020304" pitchFamily="18" charset="0"/>
                    <a:sym typeface="Wingdings" panose="05000000000000000000" pitchFamily="2" charset="2"/>
                  </a:rPr>
                  <a:t>) = </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-j1000</a:t>
                </a:r>
              </a:p>
              <a:p>
                <a:r>
                  <a:rPr lang="en-US" dirty="0">
                    <a:latin typeface="Times New Roman" panose="02020603050405020304" pitchFamily="18" charset="0"/>
                    <a:cs typeface="Times New Roman" panose="02020603050405020304" pitchFamily="18" charset="0"/>
                    <a:sym typeface="Wingdings" panose="05000000000000000000" pitchFamily="2" charset="2"/>
                  </a:rPr>
                  <a:t>0.4 H  j</a:t>
                </a: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10</a:t>
                </a:r>
                <a:r>
                  <a:rPr lang="en-US" baseline="30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3</a:t>
                </a:r>
                <a:r>
                  <a:rPr lang="en-US" dirty="0">
                    <a:latin typeface="Times New Roman" panose="02020603050405020304" pitchFamily="18" charset="0"/>
                    <a:cs typeface="Times New Roman" panose="02020603050405020304" pitchFamily="18" charset="0"/>
                    <a:sym typeface="Wingdings" panose="05000000000000000000" pitchFamily="2" charset="2"/>
                  </a:rPr>
                  <a:t>*0.4 =</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j400</a:t>
                </a:r>
                <a:endParaRPr lang="en-US" dirty="0">
                  <a:solidFill>
                    <a:srgbClr val="0000FF"/>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596064" y="1495464"/>
                <a:ext cx="4593373" cy="2369880"/>
              </a:xfrm>
              <a:prstGeom prst="rect">
                <a:avLst/>
              </a:prstGeom>
              <a:blipFill rotWithShape="0">
                <a:blip r:embed="rId3"/>
                <a:stretch>
                  <a:fillRect l="-1461" t="-1285" r="-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43705" y="3773460"/>
                <a:ext cx="7076040" cy="2709716"/>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Step 2: Solve using circuit analysis methods</a:t>
                </a:r>
              </a:p>
              <a:p>
                <a:r>
                  <a:rPr lang="en-US" sz="20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Applying KCL at node </a:t>
                </a:r>
                <a:r>
                  <a:rPr lang="en-US" sz="2000" b="1"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V</a:t>
                </a:r>
                <a:r>
                  <a:rPr lang="en-US" sz="2000" b="1" baseline="-250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o</a:t>
                </a:r>
                <a:r>
                  <a:rPr lang="en-US" sz="20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a:t>
                </a:r>
                <a:endParaRPr lang="en-US" sz="2000" b="0" i="1" dirty="0">
                  <a:latin typeface="Cambria Math" panose="020405030504060302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cs typeface="Times New Roman" panose="02020603050405020304" pitchFamily="18" charset="0"/>
                            </a:rPr>
                          </m:ctrlPr>
                        </m:fPr>
                        <m:num>
                          <m:d>
                            <m:dPr>
                              <m:ctrlPr>
                                <a:rPr lang="en-US" i="1" smtClean="0">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10</m:t>
                              </m:r>
                              <m:r>
                                <a:rPr lang="en-US"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0°</m:t>
                              </m:r>
                            </m:e>
                          </m:d>
                          <m:r>
                            <a:rPr lang="en-US" b="0" i="1" smtClean="0">
                              <a:latin typeface="Cambria Math" panose="02040503050406030204" pitchFamily="18" charset="0"/>
                              <a:cs typeface="Times New Roman" panose="02020603050405020304" pitchFamily="18" charset="0"/>
                            </a:rPr>
                            <m:t>−</m:t>
                          </m:r>
                          <m:sSub>
                            <m:sSubPr>
                              <m:ctrlPr>
                                <a:rPr lang="en-US" b="1" i="1" smtClean="0">
                                  <a:latin typeface="Cambria Math" panose="02040503050406030204" pitchFamily="18" charset="0"/>
                                  <a:cs typeface="Times New Roman" panose="02020603050405020304" pitchFamily="18" charset="0"/>
                                </a:rPr>
                              </m:ctrlPr>
                            </m:sSubPr>
                            <m:e>
                              <m:r>
                                <a:rPr lang="en-US" b="1" i="1" smtClean="0">
                                  <a:latin typeface="Cambria Math" panose="02040503050406030204" pitchFamily="18" charset="0"/>
                                  <a:cs typeface="Times New Roman" panose="02020603050405020304" pitchFamily="18" charset="0"/>
                                </a:rPr>
                                <m:t>𝑽</m:t>
                              </m:r>
                            </m:e>
                            <m:sub>
                              <m:r>
                                <a:rPr lang="en-US" b="1" i="1" smtClean="0">
                                  <a:latin typeface="Cambria Math" panose="02040503050406030204" pitchFamily="18" charset="0"/>
                                  <a:cs typeface="Times New Roman" panose="02020603050405020304" pitchFamily="18" charset="0"/>
                                </a:rPr>
                                <m:t>𝒐</m:t>
                              </m:r>
                            </m:sub>
                          </m:sSub>
                        </m:num>
                        <m:den>
                          <m:r>
                            <a:rPr lang="en-US" b="0" i="1" smtClean="0">
                              <a:latin typeface="Cambria Math" panose="02040503050406030204" pitchFamily="18" charset="0"/>
                              <a:cs typeface="Times New Roman" panose="02020603050405020304" pitchFamily="18" charset="0"/>
                            </a:rPr>
                            <m:t>2000</m:t>
                          </m:r>
                        </m:den>
                      </m:f>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2</m:t>
                              </m:r>
                              <m:r>
                                <a:rPr lang="en-US" i="1">
                                  <a:latin typeface="Cambria Math" panose="02040503050406030204" pitchFamily="18" charset="0"/>
                                  <a:cs typeface="Times New Roman" panose="02020603050405020304" pitchFamily="18" charset="0"/>
                                </a:rPr>
                                <m:t>0</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−9</m:t>
                              </m:r>
                              <m:r>
                                <a:rPr lang="en-US" i="1">
                                  <a:latin typeface="Cambria Math" panose="02040503050406030204" pitchFamily="18" charset="0"/>
                                  <a:ea typeface="Cambria Math" panose="02040503050406030204" pitchFamily="18" charset="0"/>
                                  <a:cs typeface="Times New Roman" panose="02020603050405020304" pitchFamily="18" charset="0"/>
                                </a:rPr>
                                <m:t>0°</m:t>
                              </m:r>
                            </m:e>
                          </m:d>
                          <m:r>
                            <a:rPr lang="en-US" b="0" i="1" smtClean="0">
                              <a:latin typeface="Cambria Math" panose="02040503050406030204" pitchFamily="18" charset="0"/>
                              <a:cs typeface="Times New Roman" panose="02020603050405020304" pitchFamily="18" charset="0"/>
                            </a:rPr>
                            <m:t>−</m:t>
                          </m:r>
                          <m:sSub>
                            <m:sSubPr>
                              <m:ctrlPr>
                                <a:rPr lang="en-US" b="1" i="1">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cs typeface="Times New Roman" panose="02020603050405020304" pitchFamily="18" charset="0"/>
                                </a:rPr>
                                <m:t>𝑽</m:t>
                              </m:r>
                            </m:e>
                            <m:sub>
                              <m:r>
                                <a:rPr lang="en-US" b="1" i="1">
                                  <a:latin typeface="Cambria Math" panose="02040503050406030204" pitchFamily="18" charset="0"/>
                                  <a:cs typeface="Times New Roman" panose="02020603050405020304" pitchFamily="18" charset="0"/>
                                </a:rPr>
                                <m:t>𝒐</m:t>
                              </m:r>
                            </m:sub>
                          </m:sSub>
                        </m:num>
                        <m:den>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1000</m:t>
                          </m:r>
                        </m:den>
                      </m:f>
                      <m:r>
                        <a:rPr lang="en-US" b="0" i="1" smtClean="0">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sSub>
                            <m:sSubPr>
                              <m:ctrlPr>
                                <a:rPr lang="en-US" b="1" i="1">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cs typeface="Times New Roman" panose="02020603050405020304" pitchFamily="18" charset="0"/>
                                </a:rPr>
                                <m:t>𝑽</m:t>
                              </m:r>
                            </m:e>
                            <m:sub>
                              <m:r>
                                <a:rPr lang="en-US" b="1" i="1">
                                  <a:latin typeface="Cambria Math" panose="02040503050406030204" pitchFamily="18" charset="0"/>
                                  <a:cs typeface="Times New Roman" panose="02020603050405020304" pitchFamily="18" charset="0"/>
                                </a:rPr>
                                <m:t>𝒐</m:t>
                              </m:r>
                            </m:sub>
                          </m:sSub>
                        </m:num>
                        <m:den>
                          <m:r>
                            <a:rPr lang="en-US" i="1">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4</m:t>
                          </m:r>
                          <m:r>
                            <a:rPr lang="en-US" i="1">
                              <a:latin typeface="Cambria Math" panose="02040503050406030204" pitchFamily="18" charset="0"/>
                              <a:cs typeface="Times New Roman" panose="02020603050405020304" pitchFamily="18" charset="0"/>
                            </a:rPr>
                            <m:t>00</m:t>
                          </m:r>
                        </m:den>
                      </m:f>
                    </m:oMath>
                  </m:oMathPara>
                </a14:m>
                <a:endParaRPr lang="en-US" dirty="0">
                  <a:latin typeface="Times New Roman" panose="02020603050405020304" pitchFamily="18" charset="0"/>
                  <a:ea typeface="Cambria Math" panose="02040503050406030204" pitchFamily="18" charset="0"/>
                  <a:cs typeface="Times New Roman" panose="02020603050405020304" pitchFamily="18" charset="0"/>
                </a:endParaRPr>
              </a:p>
              <a:p>
                <a14:m>
                  <m:oMath xmlns:m="http://schemas.openxmlformats.org/officeDocument/2006/math">
                    <m:r>
                      <a:rPr lang="en-US"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Cambria Math" panose="02040503050406030204" pitchFamily="18" charset="0"/>
                    <a:cs typeface="Times New Roman" panose="02020603050405020304" pitchFamily="18" charset="0"/>
                  </a:rPr>
                  <a:t>V</a:t>
                </a:r>
                <a:r>
                  <a:rPr lang="en-US" b="1" baseline="-25000" dirty="0">
                    <a:latin typeface="Times New Roman" panose="02020603050405020304" pitchFamily="18" charset="0"/>
                    <a:ea typeface="Cambria Math" panose="02040503050406030204" pitchFamily="18" charset="0"/>
                    <a:cs typeface="Times New Roman" panose="02020603050405020304" pitchFamily="18" charset="0"/>
                  </a:rPr>
                  <a:t>o</a:t>
                </a:r>
                <a:r>
                  <a:rPr lang="en-US" b="1" dirty="0">
                    <a:latin typeface="Times New Roman" panose="02020603050405020304" pitchFamily="18" charset="0"/>
                    <a:ea typeface="Cambria Math" panose="02040503050406030204" pitchFamily="18" charset="0"/>
                    <a:cs typeface="Times New Roman" panose="02020603050405020304" pitchFamily="18" charset="0"/>
                  </a:rPr>
                  <a:t> = </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15.8</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oMath>
                </a14:m>
                <a:r>
                  <a:rPr lang="en-US"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71.57</a:t>
                </a:r>
                <a:r>
                  <a:rPr lang="en-US" baseline="300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o</a:t>
                </a:r>
                <a:r>
                  <a:rPr lang="en-US" b="1"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V</a:t>
                </a:r>
              </a:p>
              <a:p>
                <a:r>
                  <a:rPr lang="en-US" b="1" dirty="0">
                    <a:latin typeface="Times New Roman" panose="02020603050405020304" pitchFamily="18" charset="0"/>
                    <a:ea typeface="Cambria Math" panose="02040503050406030204" pitchFamily="18" charset="0"/>
                    <a:cs typeface="Times New Roman" panose="02020603050405020304" pitchFamily="18" charset="0"/>
                  </a:rPr>
                  <a:t>I</a:t>
                </a:r>
                <a:r>
                  <a:rPr lang="en-US" b="1" baseline="-25000" dirty="0">
                    <a:latin typeface="Times New Roman" panose="02020603050405020304" pitchFamily="18" charset="0"/>
                    <a:ea typeface="Cambria Math" panose="02040503050406030204" pitchFamily="18" charset="0"/>
                    <a:cs typeface="Times New Roman" panose="02020603050405020304" pitchFamily="18" charset="0"/>
                  </a:rPr>
                  <a:t>o</a:t>
                </a:r>
                <a:r>
                  <a:rPr lang="en-US" b="1" dirty="0">
                    <a:latin typeface="Times New Roman" panose="02020603050405020304" pitchFamily="18" charset="0"/>
                    <a:ea typeface="Cambria Math" panose="020405030504060302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sym typeface="Wingdings" panose="05000000000000000000" pitchFamily="2" charset="2"/>
                  </a:rPr>
                  <a:t>15.8</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oMath>
                </a14:m>
                <a:r>
                  <a:rPr lang="en-US" dirty="0">
                    <a:latin typeface="Times New Roman" panose="02020603050405020304" pitchFamily="18" charset="0"/>
                    <a:ea typeface="Cambria Math" panose="02040503050406030204" pitchFamily="18" charset="0"/>
                    <a:cs typeface="Times New Roman" panose="02020603050405020304" pitchFamily="18" charset="0"/>
                  </a:rPr>
                  <a:t>71.57</a:t>
                </a:r>
                <a:r>
                  <a:rPr lang="en-US" baseline="30000" dirty="0">
                    <a:latin typeface="Times New Roman" panose="02020603050405020304" pitchFamily="18" charset="0"/>
                    <a:ea typeface="Cambria Math" panose="02040503050406030204" pitchFamily="18" charset="0"/>
                    <a:cs typeface="Times New Roman" panose="02020603050405020304" pitchFamily="18" charset="0"/>
                  </a:rPr>
                  <a:t>o</a:t>
                </a:r>
                <a:r>
                  <a:rPr lang="en-US" b="1" dirty="0">
                    <a:latin typeface="Times New Roman" panose="02020603050405020304" pitchFamily="18" charset="0"/>
                    <a:ea typeface="Cambria Math" panose="02040503050406030204" pitchFamily="18" charset="0"/>
                    <a:cs typeface="Times New Roman" panose="02020603050405020304" pitchFamily="18" charset="0"/>
                  </a:rPr>
                  <a:t>)/</a:t>
                </a:r>
                <a:r>
                  <a:rPr lang="en-US" dirty="0">
                    <a:latin typeface="Times New Roman" panose="02020603050405020304" pitchFamily="18" charset="0"/>
                    <a:ea typeface="Cambria Math" panose="02040503050406030204" pitchFamily="18" charset="0"/>
                    <a:cs typeface="Times New Roman" panose="02020603050405020304" pitchFamily="18" charset="0"/>
                  </a:rPr>
                  <a:t>j400 = </a:t>
                </a:r>
                <a:r>
                  <a:rPr lang="en-US" dirty="0">
                    <a:latin typeface="Times New Roman" panose="02020603050405020304" pitchFamily="18" charset="0"/>
                    <a:cs typeface="Times New Roman" panose="02020603050405020304" pitchFamily="18" charset="0"/>
                    <a:sym typeface="Wingdings" panose="05000000000000000000" pitchFamily="2" charset="2"/>
                  </a:rPr>
                  <a:t>39.5</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oMath>
                </a14:m>
                <a:r>
                  <a:rPr lang="en-US" dirty="0">
                    <a:latin typeface="Times New Roman" panose="02020603050405020304" pitchFamily="18" charset="0"/>
                    <a:ea typeface="Cambria Math" panose="02040503050406030204" pitchFamily="18" charset="0"/>
                    <a:cs typeface="Times New Roman" panose="02020603050405020304" pitchFamily="18" charset="0"/>
                  </a:rPr>
                  <a:t>-18.43</a:t>
                </a:r>
                <a:r>
                  <a:rPr lang="en-US" baseline="30000" dirty="0">
                    <a:latin typeface="Times New Roman" panose="02020603050405020304" pitchFamily="18" charset="0"/>
                    <a:ea typeface="Cambria Math" panose="02040503050406030204" pitchFamily="18" charset="0"/>
                    <a:cs typeface="Times New Roman" panose="02020603050405020304" pitchFamily="18" charset="0"/>
                  </a:rPr>
                  <a:t>o</a:t>
                </a:r>
                <a:r>
                  <a:rPr lang="en-US" b="1" dirty="0">
                    <a:latin typeface="Times New Roman" panose="02020603050405020304" pitchFamily="18" charset="0"/>
                    <a:ea typeface="Cambria Math" panose="02040503050406030204" pitchFamily="18" charset="0"/>
                    <a:cs typeface="Times New Roman" panose="02020603050405020304" pitchFamily="18" charset="0"/>
                  </a:rPr>
                  <a:t> </a:t>
                </a:r>
                <a:r>
                  <a:rPr lang="en-US" dirty="0">
                    <a:latin typeface="Times New Roman" panose="02020603050405020304" pitchFamily="18" charset="0"/>
                    <a:ea typeface="Cambria Math" panose="02040503050406030204" pitchFamily="18" charset="0"/>
                    <a:cs typeface="Times New Roman" panose="02020603050405020304" pitchFamily="18" charset="0"/>
                  </a:rPr>
                  <a:t>mA</a:t>
                </a:r>
              </a:p>
              <a:p>
                <a:endParaRPr lang="en-US" b="1" dirty="0">
                  <a:latin typeface="Times New Roman" panose="02020603050405020304" pitchFamily="18" charset="0"/>
                  <a:ea typeface="Cambria Math" panose="020405030504060302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Step 3: Transform back to time domain</a:t>
                </a:r>
              </a:p>
              <a:p>
                <a:r>
                  <a:rPr lang="en-US" b="1"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I</a:t>
                </a:r>
                <a:r>
                  <a:rPr lang="en-US" b="1" baseline="-2500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o</a:t>
                </a:r>
                <a:r>
                  <a:rPr lang="en-US" b="1"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 =</a:t>
                </a:r>
                <a:r>
                  <a:rPr lang="en-US"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39.5</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oMath>
                </a14:m>
                <a:r>
                  <a:rPr lang="en-US"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-18.43</a:t>
                </a:r>
                <a:r>
                  <a:rPr lang="en-US" baseline="3000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o</a:t>
                </a:r>
                <a:r>
                  <a:rPr lang="en-US" b="1"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 </a:t>
                </a:r>
                <a:r>
                  <a:rPr lang="en-US"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mA</a:t>
                </a:r>
                <a:r>
                  <a:rPr lang="en-US" dirty="0">
                    <a:latin typeface="Times New Roman" panose="02020603050405020304" pitchFamily="18" charset="0"/>
                    <a:ea typeface="Cambria Math" panose="02040503050406030204" pitchFamily="18" charset="0"/>
                    <a:cs typeface="Times New Roman" panose="02020603050405020304" pitchFamily="18" charset="0"/>
                  </a:rPr>
                  <a:t>, </a:t>
                </a:r>
                <a:r>
                  <a:rPr lang="el-GR" dirty="0">
                    <a:latin typeface="Times New Roman" panose="02020603050405020304" pitchFamily="18" charset="0"/>
                    <a:ea typeface="Cambria Math" panose="02040503050406030204" pitchFamily="18" charset="0"/>
                    <a:cs typeface="Times New Roman" panose="02020603050405020304" pitchFamily="18" charset="0"/>
                  </a:rPr>
                  <a:t>ω</a:t>
                </a:r>
                <a:r>
                  <a:rPr lang="en-US" dirty="0">
                    <a:latin typeface="Times New Roman" panose="02020603050405020304" pitchFamily="18" charset="0"/>
                    <a:ea typeface="Cambria Math" panose="02040503050406030204" pitchFamily="18" charset="0"/>
                    <a:cs typeface="Times New Roman" panose="02020603050405020304" pitchFamily="18" charset="0"/>
                  </a:rPr>
                  <a:t> = </a:t>
                </a:r>
                <a:r>
                  <a:rPr lang="en-US"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10</a:t>
                </a:r>
                <a:r>
                  <a:rPr lang="en-US" baseline="300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3</a:t>
                </a:r>
                <a:r>
                  <a:rPr lang="en-US" dirty="0">
                    <a:latin typeface="Times New Roman" panose="02020603050405020304" pitchFamily="18" charset="0"/>
                    <a:ea typeface="Cambria Math" panose="02040503050406030204" pitchFamily="18" charset="0"/>
                    <a:cs typeface="Times New Roman" panose="02020603050405020304" pitchFamily="18" charset="0"/>
                  </a:rPr>
                  <a:t> rad/s </a:t>
                </a:r>
                <a:r>
                  <a:rPr lang="en-US" dirty="0">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baseline="-25000" dirty="0" err="1">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o</a:t>
                </a:r>
                <a:r>
                  <a:rPr lang="en-US" dirty="0">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(t) = 39.5 cos(10</a:t>
                </a:r>
                <a:r>
                  <a:rPr lang="en-US" baseline="30000" dirty="0">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3</a:t>
                </a:r>
                <a:r>
                  <a:rPr lang="en-US" dirty="0">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t – 18.43</a:t>
                </a:r>
                <a:r>
                  <a:rPr lang="en-US" baseline="30000" dirty="0">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o</a:t>
                </a:r>
                <a:r>
                  <a:rPr lang="en-US" dirty="0">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mA </a:t>
                </a:r>
                <a:endParaRPr lang="en-US" b="1" dirty="0">
                  <a:latin typeface="Times New Roman" panose="02020603050405020304" pitchFamily="18" charset="0"/>
                  <a:cs typeface="Times New Roman" panose="020206030504050203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43705" y="3773460"/>
                <a:ext cx="7076040" cy="2709716"/>
              </a:xfrm>
              <a:prstGeom prst="rect">
                <a:avLst/>
              </a:prstGeom>
              <a:blipFill rotWithShape="0">
                <a:blip r:embed="rId4"/>
                <a:stretch>
                  <a:fillRect l="-861" t="-1124" b="-2472"/>
                </a:stretch>
              </a:blipFill>
            </p:spPr>
            <p:txBody>
              <a:bodyPr/>
              <a:lstStyle/>
              <a:p>
                <a:r>
                  <a:rPr lang="en-US">
                    <a:noFill/>
                  </a:rPr>
                  <a:t> </a:t>
                </a:r>
              </a:p>
            </p:txBody>
          </p:sp>
        </mc:Fallback>
      </mc:AlternateContent>
      <p:grpSp>
        <p:nvGrpSpPr>
          <p:cNvPr id="3" name="Group 2"/>
          <p:cNvGrpSpPr/>
          <p:nvPr/>
        </p:nvGrpSpPr>
        <p:grpSpPr>
          <a:xfrm>
            <a:off x="126038" y="2016021"/>
            <a:ext cx="4394528" cy="1472454"/>
            <a:chOff x="308922" y="2016021"/>
            <a:chExt cx="4394528" cy="1472454"/>
          </a:xfrm>
        </p:grpSpPr>
        <p:pic>
          <p:nvPicPr>
            <p:cNvPr id="19458" name="Picture 2" descr="http://textflow.mheducation.com/figures/0077800761/ale80571_10074_lg.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922" y="2112796"/>
              <a:ext cx="4394528" cy="137567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p:cNvSpPr txBox="1"/>
                <p:nvPr/>
              </p:nvSpPr>
              <p:spPr>
                <a:xfrm>
                  <a:off x="489732" y="2470567"/>
                  <a:ext cx="760144" cy="369332"/>
                </a:xfrm>
                <a:prstGeom prst="rect">
                  <a:avLst/>
                </a:prstGeom>
                <a:noFill/>
              </p:spPr>
              <p:txBody>
                <a:bodyPr wrap="none" rtlCol="0">
                  <a:spAutoFit/>
                </a:bodyPr>
                <a:lstStyle/>
                <a:p>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10</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oMath>
                  </a14:m>
                  <a:r>
                    <a:rPr lang="en-US"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0</a:t>
                  </a:r>
                  <a:r>
                    <a:rPr lang="en-US" baseline="3000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o</a:t>
                  </a:r>
                  <a:endParaRPr lang="en-US" b="1"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89732" y="2470567"/>
                  <a:ext cx="760144" cy="369332"/>
                </a:xfrm>
                <a:prstGeom prst="rect">
                  <a:avLst/>
                </a:prstGeom>
                <a:blipFill rotWithShape="0">
                  <a:blip r:embed="rId6"/>
                  <a:stretch>
                    <a:fillRect l="-6400" t="-8197" r="-800" b="-24590"/>
                  </a:stretch>
                </a:blipFill>
              </p:spPr>
              <p:txBody>
                <a:bodyPr/>
                <a:lstStyle/>
                <a:p>
                  <a:r>
                    <a:rPr lang="en-US">
                      <a:noFill/>
                    </a:rPr>
                    <a:t> </a:t>
                  </a:r>
                </a:p>
              </p:txBody>
            </p:sp>
          </mc:Fallback>
        </mc:AlternateContent>
        <p:sp>
          <p:nvSpPr>
            <p:cNvPr id="12" name="TextBox 11"/>
            <p:cNvSpPr txBox="1"/>
            <p:nvPr/>
          </p:nvSpPr>
          <p:spPr>
            <a:xfrm>
              <a:off x="3137221" y="2016021"/>
              <a:ext cx="787395" cy="369332"/>
            </a:xfrm>
            <a:prstGeom prst="rect">
              <a:avLst/>
            </a:prstGeom>
            <a:noFill/>
          </p:spPr>
          <p:txBody>
            <a:bodyPr wrap="none" rtlCol="0">
              <a:spAutoFit/>
            </a:bodyPr>
            <a:lstStyle/>
            <a:p>
              <a:r>
                <a:rPr lang="en-US" dirty="0">
                  <a:solidFill>
                    <a:srgbClr val="0000FF"/>
                  </a:solidFill>
                  <a:latin typeface="Times New Roman" panose="02020603050405020304" pitchFamily="18" charset="0"/>
                  <a:cs typeface="Times New Roman" panose="02020603050405020304" pitchFamily="18" charset="0"/>
                </a:rPr>
                <a:t>-j1000</a:t>
              </a:r>
            </a:p>
          </p:txBody>
        </p:sp>
        <p:sp>
          <p:nvSpPr>
            <p:cNvPr id="13" name="TextBox 12"/>
            <p:cNvSpPr txBox="1"/>
            <p:nvPr/>
          </p:nvSpPr>
          <p:spPr>
            <a:xfrm>
              <a:off x="2542186" y="2943552"/>
              <a:ext cx="595035" cy="369332"/>
            </a:xfrm>
            <a:prstGeom prst="rect">
              <a:avLst/>
            </a:prstGeom>
            <a:noFill/>
          </p:spPr>
          <p:txBody>
            <a:bodyPr wrap="none" rtlCol="0">
              <a:spAutoFit/>
            </a:bodyPr>
            <a:lstStyle/>
            <a:p>
              <a:r>
                <a:rPr lang="en-US" dirty="0">
                  <a:solidFill>
                    <a:srgbClr val="0000FF"/>
                  </a:solidFill>
                  <a:latin typeface="Times New Roman" panose="02020603050405020304" pitchFamily="18" charset="0"/>
                  <a:cs typeface="Times New Roman" panose="02020603050405020304" pitchFamily="18" charset="0"/>
                </a:rPr>
                <a:t>j400</a:t>
              </a:r>
            </a:p>
          </p:txBody>
        </p:sp>
        <mc:AlternateContent xmlns:mc="http://schemas.openxmlformats.org/markup-compatibility/2006" xmlns:a14="http://schemas.microsoft.com/office/drawing/2010/main">
          <mc:Choice Requires="a14">
            <p:sp>
              <p:nvSpPr>
                <p:cNvPr id="14" name="TextBox 13"/>
                <p:cNvSpPr txBox="1"/>
                <p:nvPr/>
              </p:nvSpPr>
              <p:spPr>
                <a:xfrm>
                  <a:off x="3715771" y="2470567"/>
                  <a:ext cx="952505" cy="369332"/>
                </a:xfrm>
                <a:prstGeom prst="rect">
                  <a:avLst/>
                </a:prstGeom>
                <a:noFill/>
              </p:spPr>
              <p:txBody>
                <a:bodyPr wrap="none" rtlCol="0">
                  <a:spAutoFit/>
                </a:bodyPr>
                <a:lstStyle/>
                <a:p>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20</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oMath>
                  </a14:m>
                  <a:r>
                    <a:rPr lang="en-US"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-90</a:t>
                  </a:r>
                  <a:r>
                    <a:rPr lang="en-US" baseline="3000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o</a:t>
                  </a:r>
                  <a:endParaRPr lang="en-US" b="1"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715771" y="2470567"/>
                  <a:ext cx="952505" cy="369332"/>
                </a:xfrm>
                <a:prstGeom prst="rect">
                  <a:avLst/>
                </a:prstGeom>
                <a:blipFill rotWithShape="0">
                  <a:blip r:embed="rId7"/>
                  <a:stretch>
                    <a:fillRect l="-5769" t="-8197" b="-24590"/>
                  </a:stretch>
                </a:blipFill>
              </p:spPr>
              <p:txBody>
                <a:bodyPr/>
                <a:lstStyle/>
                <a:p>
                  <a:r>
                    <a:rPr lang="en-US">
                      <a:noFill/>
                    </a:rPr>
                    <a:t> </a:t>
                  </a:r>
                </a:p>
              </p:txBody>
            </p:sp>
          </mc:Fallback>
        </mc:AlternateContent>
      </p:grpSp>
      <p:sp>
        <p:nvSpPr>
          <p:cNvPr id="15" name="TextBox 14"/>
          <p:cNvSpPr txBox="1"/>
          <p:nvPr/>
        </p:nvSpPr>
        <p:spPr>
          <a:xfrm>
            <a:off x="2114520" y="2051646"/>
            <a:ext cx="398764" cy="369332"/>
          </a:xfrm>
          <a:prstGeom prst="rect">
            <a:avLst/>
          </a:prstGeom>
          <a:noFill/>
        </p:spPr>
        <p:txBody>
          <a:bodyPr wrap="none" rtlCol="0">
            <a:spAutoFit/>
          </a:bodyPr>
          <a:lstStyle/>
          <a:p>
            <a:r>
              <a:rPr lang="en-US" dirty="0">
                <a:solidFill>
                  <a:srgbClr val="C00000"/>
                </a:solidFill>
                <a:latin typeface="Times New Roman" charset="0"/>
                <a:ea typeface="Times New Roman" charset="0"/>
                <a:cs typeface="Times New Roman" charset="0"/>
              </a:rPr>
              <a:t>V</a:t>
            </a:r>
            <a:r>
              <a:rPr lang="en-US" baseline="-25000" dirty="0">
                <a:solidFill>
                  <a:srgbClr val="C00000"/>
                </a:solidFill>
                <a:latin typeface="Times New Roman" charset="0"/>
                <a:ea typeface="Times New Roman" charset="0"/>
                <a:cs typeface="Times New Roman" charset="0"/>
              </a:rPr>
              <a:t>o</a:t>
            </a:r>
          </a:p>
        </p:txBody>
      </p:sp>
    </p:spTree>
    <p:extLst>
      <p:ext uri="{BB962C8B-B14F-4D97-AF65-F5344CB8AC3E}">
        <p14:creationId xmlns:p14="http://schemas.microsoft.com/office/powerpoint/2010/main" val="3032611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669" y="401931"/>
            <a:ext cx="9017876" cy="873124"/>
          </a:xfrm>
        </p:spPr>
        <p:txBody>
          <a:bodyPr/>
          <a:lstStyle/>
          <a:p>
            <a:pPr algn="l"/>
            <a:r>
              <a:rPr lang="en-US" sz="3600" dirty="0"/>
              <a:t>3A) Superposition (multiple </a:t>
            </a:r>
            <a:r>
              <a:rPr lang="en-US" sz="3600" dirty="0" err="1"/>
              <a:t>freq</a:t>
            </a:r>
            <a:r>
              <a:rPr lang="en-US" sz="3600" dirty="0"/>
              <a:t>) example 1</a:t>
            </a:r>
          </a:p>
        </p:txBody>
      </p:sp>
      <p:sp>
        <p:nvSpPr>
          <p:cNvPr id="8" name="Slide Number Placeholder 7"/>
          <p:cNvSpPr>
            <a:spLocks noGrp="1"/>
          </p:cNvSpPr>
          <p:nvPr>
            <p:ph type="sldNum" sz="quarter" idx="12"/>
          </p:nvPr>
        </p:nvSpPr>
        <p:spPr>
          <a:xfrm>
            <a:off x="7088145" y="6591303"/>
            <a:ext cx="2057400" cy="266699"/>
          </a:xfrm>
        </p:spPr>
        <p:txBody>
          <a:bodyPr/>
          <a:lstStyle/>
          <a:p>
            <a:fld id="{69734BD4-3C71-478A-A5D3-CAF6DDEBC3F2}" type="slidenum">
              <a:rPr lang="en-US" smtClean="0"/>
              <a:t>7</a:t>
            </a:fld>
            <a:endParaRPr lang="en-US"/>
          </a:p>
        </p:txBody>
      </p:sp>
      <p:sp>
        <p:nvSpPr>
          <p:cNvPr id="4" name="TextBox 3"/>
          <p:cNvSpPr txBox="1"/>
          <p:nvPr/>
        </p:nvSpPr>
        <p:spPr>
          <a:xfrm>
            <a:off x="308922" y="1308778"/>
            <a:ext cx="5074081" cy="707886"/>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Alexander 10.44 (Modified)</a:t>
            </a:r>
          </a:p>
          <a:p>
            <a:r>
              <a:rPr lang="en-US" sz="2000" dirty="0">
                <a:latin typeface="Times New Roman" panose="02020603050405020304" pitchFamily="18" charset="0"/>
                <a:cs typeface="Times New Roman" panose="02020603050405020304" pitchFamily="18" charset="0"/>
              </a:rPr>
              <a:t>Given v</a:t>
            </a:r>
            <a:r>
              <a:rPr lang="en-US" sz="2000" baseline="-25000"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(t) = 50cos(2t) and i</a:t>
            </a:r>
            <a:r>
              <a:rPr lang="en-US" sz="2000" baseline="-25000"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 0.9 A, find </a:t>
            </a:r>
            <a:r>
              <a:rPr lang="en-US" sz="2000" dirty="0" err="1">
                <a:latin typeface="Times New Roman" panose="02020603050405020304" pitchFamily="18" charset="0"/>
                <a:cs typeface="Times New Roman" panose="02020603050405020304" pitchFamily="18" charset="0"/>
              </a:rPr>
              <a:t>v</a:t>
            </a:r>
            <a:r>
              <a:rPr lang="en-US" sz="2000" baseline="-25000" dirty="0" err="1">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(t)</a:t>
            </a:r>
          </a:p>
        </p:txBody>
      </p:sp>
      <p:pic>
        <p:nvPicPr>
          <p:cNvPr id="20482" name="Picture 2" descr="http://textflow.mheducation.com/figures/0077800761/ale80571_10089_l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922" y="2071343"/>
            <a:ext cx="3640778" cy="145631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a:spLocks/>
          </p:cNvSpPr>
          <p:nvPr/>
        </p:nvSpPr>
        <p:spPr>
          <a:xfrm>
            <a:off x="4360910" y="2076561"/>
            <a:ext cx="4783089" cy="1631216"/>
          </a:xfrm>
          <a:prstGeom prst="rect">
            <a:avLst/>
          </a:prstGeom>
          <a:noFill/>
          <a:ln>
            <a:solidFill>
              <a:schemeClr val="tx1"/>
            </a:solidFill>
          </a:ln>
        </p:spPr>
        <p:txBody>
          <a:bodyPr wrap="square" rtlCol="0">
            <a:spAutoFit/>
          </a:bodyPr>
          <a:lstStyle/>
          <a:p>
            <a:r>
              <a:rPr lang="en-US" sz="2000" b="1" dirty="0">
                <a:latin typeface="Times New Roman" panose="02020603050405020304" pitchFamily="18" charset="0"/>
                <a:cs typeface="Times New Roman" panose="02020603050405020304" pitchFamily="18" charset="0"/>
              </a:rPr>
              <a:t>Method: Analyze circuit one frequency at a time</a:t>
            </a:r>
          </a:p>
          <a:p>
            <a:r>
              <a:rPr lang="en-US" sz="2000" dirty="0">
                <a:latin typeface="Times New Roman" panose="02020603050405020304" pitchFamily="18" charset="0"/>
                <a:cs typeface="Times New Roman" panose="02020603050405020304" pitchFamily="18" charset="0"/>
              </a:rPr>
              <a:t>In the case, first analyze at DC then at 2 rad/s and then add up the two solutions </a:t>
            </a:r>
            <a:r>
              <a:rPr lang="en-US" sz="2000" b="1" dirty="0">
                <a:latin typeface="Times New Roman" panose="02020603050405020304" pitchFamily="18" charset="0"/>
                <a:cs typeface="Times New Roman" panose="02020603050405020304" pitchFamily="18" charset="0"/>
              </a:rPr>
              <a:t>(superposition)</a:t>
            </a:r>
          </a:p>
        </p:txBody>
      </p:sp>
      <p:sp>
        <p:nvSpPr>
          <p:cNvPr id="16" name="TextBox 15"/>
          <p:cNvSpPr txBox="1">
            <a:spLocks/>
          </p:cNvSpPr>
          <p:nvPr/>
        </p:nvSpPr>
        <p:spPr>
          <a:xfrm>
            <a:off x="308922" y="3662091"/>
            <a:ext cx="4948102" cy="1015663"/>
          </a:xfrm>
          <a:prstGeom prst="rect">
            <a:avLst/>
          </a:prstGeom>
          <a:noFill/>
          <a:ln>
            <a:noFill/>
          </a:ln>
        </p:spPr>
        <p:txBody>
          <a:bodyPr wrap="square" rtlCol="0">
            <a:spAutoFit/>
          </a:bodyPr>
          <a:lstStyle/>
          <a:p>
            <a:r>
              <a:rPr lang="en-US" sz="2000" b="1" dirty="0">
                <a:latin typeface="Times New Roman" panose="02020603050405020304" pitchFamily="18" charset="0"/>
                <a:cs typeface="Times New Roman" panose="02020603050405020304" pitchFamily="18" charset="0"/>
              </a:rPr>
              <a:t>At </a:t>
            </a:r>
            <a:r>
              <a:rPr lang="en-US" sz="2000" b="1" dirty="0">
                <a:solidFill>
                  <a:srgbClr val="FF0000"/>
                </a:solidFill>
                <a:latin typeface="Times New Roman" panose="02020603050405020304" pitchFamily="18" charset="0"/>
                <a:cs typeface="Times New Roman" panose="02020603050405020304" pitchFamily="18" charset="0"/>
              </a:rPr>
              <a:t>DC</a:t>
            </a:r>
            <a:r>
              <a:rPr lang="en-US" sz="2000" b="1" dirty="0">
                <a:latin typeface="Times New Roman" panose="02020603050405020304" pitchFamily="18" charset="0"/>
                <a:cs typeface="Times New Roman" panose="02020603050405020304" pitchFamily="18" charset="0"/>
              </a:rPr>
              <a:t>, redraw circuit without v</a:t>
            </a:r>
            <a:r>
              <a:rPr lang="en-US" sz="2000" b="1" baseline="-25000" dirty="0">
                <a:latin typeface="Times New Roman" panose="02020603050405020304" pitchFamily="18" charset="0"/>
                <a:cs typeface="Times New Roman" panose="02020603050405020304" pitchFamily="18" charset="0"/>
              </a:rPr>
              <a:t>s</a:t>
            </a:r>
            <a:r>
              <a:rPr lang="en-US" sz="2000" b="1" dirty="0">
                <a:latin typeface="Times New Roman" panose="02020603050405020304" pitchFamily="18" charset="0"/>
                <a:cs typeface="Times New Roman" panose="02020603050405020304" pitchFamily="18" charset="0"/>
              </a:rPr>
              <a:t>(t):</a:t>
            </a:r>
          </a:p>
          <a:p>
            <a:r>
              <a:rPr lang="en-US" sz="2000" dirty="0">
                <a:latin typeface="Times New Roman" panose="02020603050405020304" pitchFamily="18" charset="0"/>
                <a:cs typeface="Times New Roman" panose="02020603050405020304" pitchFamily="18" charset="0"/>
              </a:rPr>
              <a:t>Replace voltage source with short circuit</a:t>
            </a:r>
          </a:p>
          <a:p>
            <a:r>
              <a:rPr lang="en-US" sz="2000" dirty="0">
                <a:latin typeface="Times New Roman" panose="02020603050405020304" pitchFamily="18" charset="0"/>
                <a:cs typeface="Times New Roman" panose="02020603050405020304" pitchFamily="18" charset="0"/>
              </a:rPr>
              <a:t>Replace inductor with short circuit</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935" y="4674526"/>
            <a:ext cx="3648075" cy="1457325"/>
          </a:xfrm>
          <a:prstGeom prst="rect">
            <a:avLst/>
          </a:prstGeom>
        </p:spPr>
      </p:pic>
      <mc:AlternateContent xmlns:mc="http://schemas.openxmlformats.org/markup-compatibility/2006" xmlns:a14="http://schemas.microsoft.com/office/drawing/2010/main">
        <mc:Choice Requires="a14">
          <p:sp>
            <p:nvSpPr>
              <p:cNvPr id="17" name="TextBox 16"/>
              <p:cNvSpPr txBox="1">
                <a:spLocks/>
              </p:cNvSpPr>
              <p:nvPr/>
            </p:nvSpPr>
            <p:spPr>
              <a:xfrm>
                <a:off x="3664539" y="5111273"/>
                <a:ext cx="5479461" cy="800219"/>
              </a:xfrm>
              <a:prstGeom prst="rect">
                <a:avLst/>
              </a:prstGeom>
              <a:noFill/>
              <a:ln>
                <a:noFill/>
              </a:ln>
            </p:spPr>
            <p:txBody>
              <a:bodyPr wrap="square" rtlCol="0">
                <a:spAutoFit/>
              </a:bodyPr>
              <a:lstStyle/>
              <a:p>
                <a:r>
                  <a:rPr lang="en-US" sz="2000" dirty="0">
                    <a:latin typeface="Times New Roman" panose="02020603050405020304" pitchFamily="18" charset="0"/>
                    <a:cs typeface="Times New Roman" panose="02020603050405020304" pitchFamily="18" charset="0"/>
                  </a:rPr>
                  <a:t>Resistance across current source = 20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16 = 80/9 </a:t>
                </a:r>
                <a:r>
                  <a:rPr lang="el-GR" sz="2000" dirty="0">
                    <a:latin typeface="Times New Roman" panose="02020603050405020304" pitchFamily="18" charset="0"/>
                    <a:cs typeface="Times New Roman" panose="02020603050405020304" pitchFamily="18" charset="0"/>
                  </a:rPr>
                  <a:t>Ω</a:t>
                </a:r>
                <a:endParaRPr lang="en-US" sz="2000" dirty="0">
                  <a:latin typeface="Times New Roman" panose="02020603050405020304" pitchFamily="18" charset="0"/>
                  <a:cs typeface="Times New Roman" panose="02020603050405020304" pitchFamily="18" charset="0"/>
                </a:endParaRPr>
              </a:p>
              <a:p>
                <a:endParaRPr lang="en-US" sz="800"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 0.9*80/9 = 8 V </a:t>
                </a:r>
                <a:r>
                  <a:rPr lang="en-US" dirty="0">
                    <a:solidFill>
                      <a:srgbClr val="FF0000"/>
                    </a:solidFill>
                    <a:latin typeface="Times New Roman" panose="02020603050405020304" pitchFamily="18" charset="0"/>
                    <a:cs typeface="Times New Roman" panose="02020603050405020304" pitchFamily="18" charset="0"/>
                  </a:rPr>
                  <a:t>(DC)</a:t>
                </a:r>
              </a:p>
            </p:txBody>
          </p:sp>
        </mc:Choice>
        <mc:Fallback xmlns="">
          <p:sp>
            <p:nvSpPr>
              <p:cNvPr id="17" name="TextBox 16"/>
              <p:cNvSpPr txBox="1">
                <a:spLocks noRot="1" noChangeAspect="1" noMove="1" noResize="1" noEditPoints="1" noAdjustHandles="1" noChangeArrowheads="1" noChangeShapeType="1" noTextEdit="1"/>
              </p:cNvSpPr>
              <p:nvPr/>
            </p:nvSpPr>
            <p:spPr>
              <a:xfrm>
                <a:off x="3664539" y="5111273"/>
                <a:ext cx="5479461" cy="800219"/>
              </a:xfrm>
              <a:prstGeom prst="rect">
                <a:avLst/>
              </a:prstGeom>
              <a:blipFill rotWithShape="0">
                <a:blip r:embed="rId5"/>
                <a:stretch>
                  <a:fillRect l="-1112" t="-3788" r="-1001" b="-10606"/>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688509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669" y="401931"/>
            <a:ext cx="9017876" cy="873124"/>
          </a:xfrm>
        </p:spPr>
        <p:txBody>
          <a:bodyPr/>
          <a:lstStyle/>
          <a:p>
            <a:pPr algn="l"/>
            <a:r>
              <a:rPr lang="en-US" sz="3600" dirty="0"/>
              <a:t>3A) Superposition (multiple </a:t>
            </a:r>
            <a:r>
              <a:rPr lang="en-US" sz="3600" dirty="0" err="1"/>
              <a:t>freq</a:t>
            </a:r>
            <a:r>
              <a:rPr lang="en-US" sz="3600" dirty="0"/>
              <a:t>) example 1</a:t>
            </a:r>
          </a:p>
        </p:txBody>
      </p:sp>
      <p:sp>
        <p:nvSpPr>
          <p:cNvPr id="8" name="Slide Number Placeholder 7"/>
          <p:cNvSpPr>
            <a:spLocks noGrp="1"/>
          </p:cNvSpPr>
          <p:nvPr>
            <p:ph type="sldNum" sz="quarter" idx="12"/>
          </p:nvPr>
        </p:nvSpPr>
        <p:spPr>
          <a:xfrm>
            <a:off x="7088145" y="6591303"/>
            <a:ext cx="2057400" cy="266699"/>
          </a:xfrm>
        </p:spPr>
        <p:txBody>
          <a:bodyPr/>
          <a:lstStyle/>
          <a:p>
            <a:fld id="{69734BD4-3C71-478A-A5D3-CAF6DDEBC3F2}" type="slidenum">
              <a:rPr lang="en-US" smtClean="0"/>
              <a:t>8</a:t>
            </a:fld>
            <a:endParaRPr lang="en-US"/>
          </a:p>
        </p:txBody>
      </p:sp>
      <p:sp>
        <p:nvSpPr>
          <p:cNvPr id="4" name="TextBox 3"/>
          <p:cNvSpPr txBox="1"/>
          <p:nvPr/>
        </p:nvSpPr>
        <p:spPr>
          <a:xfrm>
            <a:off x="259409" y="1344492"/>
            <a:ext cx="4706801"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Alexander 10.44 (Modified)</a:t>
            </a:r>
          </a:p>
          <a:p>
            <a:r>
              <a:rPr lang="en-US" dirty="0">
                <a:latin typeface="Times New Roman" panose="02020603050405020304" pitchFamily="18" charset="0"/>
                <a:cs typeface="Times New Roman" panose="02020603050405020304" pitchFamily="18" charset="0"/>
              </a:rPr>
              <a:t>Given v</a:t>
            </a:r>
            <a:r>
              <a:rPr lang="en-US" baseline="-25000"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(t) = 50cos(2t) and i</a:t>
            </a:r>
            <a:r>
              <a:rPr lang="en-US" baseline="-25000"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 0.9 A, find </a:t>
            </a:r>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(t)</a:t>
            </a:r>
          </a:p>
        </p:txBody>
      </p:sp>
      <p:pic>
        <p:nvPicPr>
          <p:cNvPr id="20482" name="Picture 2" descr="http://textflow.mheducation.com/figures/0077800761/ale80571_10089_l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488" y="1968204"/>
            <a:ext cx="3640778" cy="145631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a:spLocks/>
          </p:cNvSpPr>
          <p:nvPr/>
        </p:nvSpPr>
        <p:spPr>
          <a:xfrm>
            <a:off x="589011" y="3610332"/>
            <a:ext cx="4179077" cy="646331"/>
          </a:xfrm>
          <a:prstGeom prst="rect">
            <a:avLst/>
          </a:prstGeom>
          <a:noFill/>
          <a:ln>
            <a:noFill/>
          </a:ln>
        </p:spPr>
        <p:txBody>
          <a:bodyPr wrap="square" rtlCol="0">
            <a:spAutoFit/>
          </a:bodyPr>
          <a:lstStyle/>
          <a:p>
            <a:r>
              <a:rPr lang="en-US" b="1" dirty="0">
                <a:latin typeface="Times New Roman" panose="02020603050405020304" pitchFamily="18" charset="0"/>
                <a:cs typeface="Times New Roman" panose="02020603050405020304" pitchFamily="18" charset="0"/>
              </a:rPr>
              <a:t>At </a:t>
            </a:r>
            <a:r>
              <a:rPr lang="en-US" b="1" dirty="0">
                <a:solidFill>
                  <a:srgbClr val="FF0000"/>
                </a:solidFill>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rad/s, redraw circuit without i</a:t>
            </a:r>
            <a:r>
              <a:rPr lang="en-US" b="1" baseline="-25000" dirty="0">
                <a:latin typeface="Times New Roman" panose="02020603050405020304" pitchFamily="18" charset="0"/>
                <a:cs typeface="Times New Roman" panose="02020603050405020304" pitchFamily="18" charset="0"/>
              </a:rPr>
              <a:t>s</a:t>
            </a:r>
            <a:r>
              <a:rPr lang="en-US" b="1"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Replace current source with open circuit</a:t>
            </a:r>
          </a:p>
        </p:txBody>
      </p:sp>
      <mc:AlternateContent xmlns:mc="http://schemas.openxmlformats.org/markup-compatibility/2006" xmlns:a14="http://schemas.microsoft.com/office/drawing/2010/main">
        <mc:Choice Requires="a14">
          <p:sp>
            <p:nvSpPr>
              <p:cNvPr id="18" name="TextBox 17"/>
              <p:cNvSpPr txBox="1"/>
              <p:nvPr/>
            </p:nvSpPr>
            <p:spPr>
              <a:xfrm>
                <a:off x="4768089" y="1554994"/>
                <a:ext cx="4531186" cy="413235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Step 1a: Transform source to phasor</a:t>
                </a:r>
              </a:p>
              <a:p>
                <a:r>
                  <a:rPr lang="en-US" dirty="0">
                    <a:latin typeface="Times New Roman" panose="02020603050405020304" pitchFamily="18" charset="0"/>
                    <a:cs typeface="Times New Roman" panose="02020603050405020304" pitchFamily="18" charset="0"/>
                  </a:rPr>
                  <a:t>50cos(</a:t>
                </a:r>
                <a:r>
                  <a:rPr lang="en-US" dirty="0">
                    <a:solidFill>
                      <a:srgbClr val="FF0000"/>
                    </a:solidFill>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sym typeface="Wingdings" panose="05000000000000000000" pitchFamily="2" charset="2"/>
                  </a:rPr>
                  <a:t>  </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50</a:t>
                </a:r>
                <a14:m>
                  <m:oMath xmlns:m="http://schemas.openxmlformats.org/officeDocument/2006/math">
                    <m:r>
                      <a:rPr lang="en-US"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oMath>
                </a14:m>
                <a:r>
                  <a:rPr lang="en-US" b="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0</a:t>
                </a:r>
                <a:r>
                  <a:rPr lang="en-US" b="0" baseline="3000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o</a:t>
                </a:r>
                <a:r>
                  <a:rPr lang="en-US"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a:t>
                </a:r>
                <a:r>
                  <a:rPr lang="el-GR"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ω</a:t>
                </a:r>
                <a:r>
                  <a:rPr lang="en-US"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 </a:t>
                </a:r>
                <a:r>
                  <a:rPr lang="en-US"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2</a:t>
                </a:r>
                <a:r>
                  <a:rPr lang="en-US"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rad/s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Step 1b: Work out the impedance values</a:t>
                </a:r>
              </a:p>
              <a:p>
                <a:r>
                  <a:rPr lang="en-US" dirty="0">
                    <a:latin typeface="Times New Roman" panose="02020603050405020304" pitchFamily="18" charset="0"/>
                    <a:cs typeface="Times New Roman" panose="02020603050405020304" pitchFamily="18" charset="0"/>
                    <a:sym typeface="Wingdings" panose="05000000000000000000" pitchFamily="2" charset="2"/>
                  </a:rPr>
                  <a:t>5 H  j</a:t>
                </a: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2</a:t>
                </a:r>
                <a:r>
                  <a:rPr lang="en-US" dirty="0">
                    <a:latin typeface="Times New Roman" panose="02020603050405020304" pitchFamily="18" charset="0"/>
                    <a:cs typeface="Times New Roman" panose="02020603050405020304" pitchFamily="18" charset="0"/>
                    <a:sym typeface="Wingdings" panose="05000000000000000000" pitchFamily="2" charset="2"/>
                  </a:rPr>
                  <a:t>*5 =</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j10</a:t>
                </a:r>
              </a:p>
              <a:p>
                <a:endPar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endParaRPr>
              </a:p>
              <a:p>
                <a:r>
                  <a:rPr lang="en-US" b="1" dirty="0">
                    <a:latin typeface="Times New Roman" panose="02020603050405020304" pitchFamily="18" charset="0"/>
                    <a:cs typeface="Times New Roman" panose="02020603050405020304" pitchFamily="18" charset="0"/>
                  </a:rPr>
                  <a:t>Step 2: Solve using circuit analysis methods</a:t>
                </a:r>
              </a:p>
              <a:p>
                <a:r>
                  <a:rPr lang="en-US" dirty="0">
                    <a:latin typeface="Times New Roman" panose="02020603050405020304" pitchFamily="18" charset="0"/>
                    <a:cs typeface="Times New Roman" panose="02020603050405020304" pitchFamily="18" charset="0"/>
                    <a:sym typeface="Wingdings" panose="05000000000000000000" pitchFamily="2" charset="2"/>
                  </a:rPr>
                  <a:t>Using voltage divider rule,</a:t>
                </a:r>
              </a:p>
              <a:p>
                <a:r>
                  <a:rPr lang="en-US" b="1" dirty="0" err="1">
                    <a:latin typeface="Times New Roman" panose="02020603050405020304" pitchFamily="18" charset="0"/>
                    <a:cs typeface="Times New Roman" panose="02020603050405020304" pitchFamily="18" charset="0"/>
                    <a:sym typeface="Wingdings" panose="05000000000000000000" pitchFamily="2" charset="2"/>
                  </a:rPr>
                  <a:t>V</a:t>
                </a:r>
                <a:r>
                  <a:rPr lang="en-US" b="1" baseline="-25000" dirty="0" err="1">
                    <a:latin typeface="Times New Roman" panose="02020603050405020304" pitchFamily="18" charset="0"/>
                    <a:cs typeface="Times New Roman" panose="02020603050405020304" pitchFamily="18" charset="0"/>
                    <a:sym typeface="Wingdings" panose="05000000000000000000" pitchFamily="2" charset="2"/>
                  </a:rPr>
                  <a:t>x</a:t>
                </a:r>
                <a:r>
                  <a:rPr lang="en-US" dirty="0">
                    <a:latin typeface="Times New Roman" panose="02020603050405020304" pitchFamily="18" charset="0"/>
                    <a:cs typeface="Times New Roman" panose="02020603050405020304" pitchFamily="18" charset="0"/>
                    <a:sym typeface="Wingdings" panose="05000000000000000000" pitchFamily="2" charset="2"/>
                  </a:rPr>
                  <a:t> = </a:t>
                </a:r>
                <a14:m>
                  <m:oMath xmlns:m="http://schemas.openxmlformats.org/officeDocument/2006/math">
                    <m:d>
                      <m:dPr>
                        <m:ctrlPr>
                          <a:rPr lang="en-US" i="1" smtClean="0">
                            <a:latin typeface="Cambria Math" panose="02040503050406030204" pitchFamily="18" charset="0"/>
                            <a:cs typeface="Times New Roman" panose="02020603050405020304" pitchFamily="18" charset="0"/>
                            <a:sym typeface="Wingdings" panose="05000000000000000000" pitchFamily="2" charset="2"/>
                          </a:rPr>
                        </m:ctrlPr>
                      </m:dPr>
                      <m:e>
                        <m:f>
                          <m:fPr>
                            <m:ctrlPr>
                              <a:rPr lang="en-US" i="1" smtClean="0">
                                <a:latin typeface="Cambria Math" panose="02040503050406030204" pitchFamily="18" charset="0"/>
                                <a:cs typeface="Times New Roman" panose="02020603050405020304" pitchFamily="18" charset="0"/>
                                <a:sym typeface="Wingdings" panose="05000000000000000000" pitchFamily="2" charset="2"/>
                              </a:rPr>
                            </m:ctrlPr>
                          </m:fPr>
                          <m:num>
                            <m:r>
                              <a:rPr lang="en-US" b="0" i="1" smtClean="0">
                                <a:latin typeface="Cambria Math" panose="02040503050406030204" pitchFamily="18" charset="0"/>
                                <a:cs typeface="Times New Roman" panose="02020603050405020304" pitchFamily="18" charset="0"/>
                                <a:sym typeface="Wingdings" panose="05000000000000000000" pitchFamily="2" charset="2"/>
                              </a:rPr>
                              <m:t>16</m:t>
                            </m:r>
                          </m:num>
                          <m:den>
                            <m:r>
                              <a:rPr lang="en-US" b="0" i="1" smtClean="0">
                                <a:latin typeface="Cambria Math" panose="02040503050406030204" pitchFamily="18" charset="0"/>
                                <a:cs typeface="Times New Roman" panose="02020603050405020304" pitchFamily="18" charset="0"/>
                                <a:sym typeface="Wingdings" panose="05000000000000000000" pitchFamily="2" charset="2"/>
                              </a:rPr>
                              <m:t>16+20+</m:t>
                            </m:r>
                            <m:r>
                              <a:rPr lang="en-US" b="0" i="1" smtClean="0">
                                <a:latin typeface="Cambria Math" panose="02040503050406030204" pitchFamily="18" charset="0"/>
                                <a:cs typeface="Times New Roman" panose="02020603050405020304" pitchFamily="18" charset="0"/>
                                <a:sym typeface="Wingdings" panose="05000000000000000000" pitchFamily="2" charset="2"/>
                              </a:rPr>
                              <m:t>𝑗</m:t>
                            </m:r>
                            <m:r>
                              <a:rPr lang="en-US" b="0" i="1" smtClean="0">
                                <a:latin typeface="Cambria Math" panose="02040503050406030204" pitchFamily="18" charset="0"/>
                                <a:cs typeface="Times New Roman" panose="02020603050405020304" pitchFamily="18" charset="0"/>
                                <a:sym typeface="Wingdings" panose="05000000000000000000" pitchFamily="2" charset="2"/>
                              </a:rPr>
                              <m:t>10</m:t>
                            </m:r>
                          </m:den>
                        </m:f>
                      </m:e>
                    </m:d>
                  </m:oMath>
                </a14:m>
                <a:r>
                  <a:rPr lang="en-US" dirty="0">
                    <a:latin typeface="Times New Roman" panose="02020603050405020304" pitchFamily="18" charset="0"/>
                    <a:cs typeface="Times New Roman" panose="02020603050405020304" pitchFamily="18" charset="0"/>
                    <a:sym typeface="Wingdings" panose="05000000000000000000" pitchFamily="2" charset="2"/>
                  </a:rPr>
                  <a:t>(50</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oMath>
                </a14:m>
                <a:r>
                  <a:rPr lang="en-US"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0</a:t>
                </a:r>
                <a:r>
                  <a:rPr lang="en-US" baseline="300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sym typeface="Wingdings" panose="05000000000000000000" pitchFamily="2" charset="2"/>
                  </a:rPr>
                  <a:t>) = 21.41</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oMath>
                </a14:m>
                <a:r>
                  <a:rPr lang="en-US"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-15.52</a:t>
                </a:r>
                <a:r>
                  <a:rPr lang="en-US" baseline="300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o</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Step 3: Transform back to time domain</a:t>
                </a:r>
              </a:p>
              <a:p>
                <a:r>
                  <a:rPr lang="en-US"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V</a:t>
                </a:r>
                <a:r>
                  <a:rPr lang="en-US" b="1" baseline="-25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x</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 21.41</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oMath>
                </a14:m>
                <a:r>
                  <a:rPr lang="en-US"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-15.52</a:t>
                </a:r>
                <a:r>
                  <a:rPr lang="en-US" baseline="3000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o</a:t>
                </a:r>
                <a:r>
                  <a:rPr lang="en-US" dirty="0">
                    <a:latin typeface="Times New Roman" panose="02020603050405020304" pitchFamily="18" charset="0"/>
                    <a:ea typeface="Cambria Math" panose="02040503050406030204" pitchFamily="18" charset="0"/>
                    <a:cs typeface="Times New Roman" panose="02020603050405020304" pitchFamily="18" charset="0"/>
                  </a:rPr>
                  <a:t>,</a:t>
                </a:r>
                <a:r>
                  <a:rPr lang="en-US" baseline="30000" dirty="0">
                    <a:latin typeface="Times New Roman" panose="02020603050405020304" pitchFamily="18" charset="0"/>
                    <a:ea typeface="Cambria Math" panose="02040503050406030204" pitchFamily="18" charset="0"/>
                    <a:cs typeface="Times New Roman" panose="02020603050405020304" pitchFamily="18" charset="0"/>
                  </a:rPr>
                  <a:t> </a:t>
                </a:r>
                <a:r>
                  <a:rPr lang="el-GR" dirty="0">
                    <a:latin typeface="Times New Roman" panose="02020603050405020304" pitchFamily="18" charset="0"/>
                    <a:ea typeface="Cambria Math" panose="02040503050406030204" pitchFamily="18" charset="0"/>
                    <a:cs typeface="Times New Roman" panose="02020603050405020304" pitchFamily="18" charset="0"/>
                  </a:rPr>
                  <a:t>ω</a:t>
                </a:r>
                <a:r>
                  <a:rPr lang="en-US" dirty="0">
                    <a:latin typeface="Times New Roman" panose="02020603050405020304" pitchFamily="18" charset="0"/>
                    <a:ea typeface="Cambria Math" panose="02040503050406030204" pitchFamily="18" charset="0"/>
                    <a:cs typeface="Times New Roman" panose="02020603050405020304" pitchFamily="18" charset="0"/>
                  </a:rPr>
                  <a:t> = </a:t>
                </a:r>
                <a:r>
                  <a:rPr lang="en-US"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2</a:t>
                </a:r>
                <a:r>
                  <a:rPr lang="en-US" dirty="0">
                    <a:latin typeface="Times New Roman" panose="02020603050405020304" pitchFamily="18" charset="0"/>
                    <a:ea typeface="Cambria Math" panose="02040503050406030204" pitchFamily="18" charset="0"/>
                    <a:cs typeface="Times New Roman" panose="02020603050405020304" pitchFamily="18" charset="0"/>
                  </a:rPr>
                  <a:t> rad/s</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v</a:t>
                </a:r>
                <a:r>
                  <a:rPr lang="en-US" baseline="-25000" dirty="0" err="1">
                    <a:latin typeface="Times New Roman" panose="02020603050405020304" pitchFamily="18" charset="0"/>
                    <a:cs typeface="Times New Roman" panose="02020603050405020304" pitchFamily="18" charset="0"/>
                    <a:sym typeface="Wingdings" panose="05000000000000000000" pitchFamily="2" charset="2"/>
                  </a:rPr>
                  <a:t>x</a:t>
                </a:r>
                <a:r>
                  <a:rPr lang="en-US" dirty="0">
                    <a:latin typeface="Times New Roman" panose="02020603050405020304" pitchFamily="18" charset="0"/>
                    <a:cs typeface="Times New Roman" panose="02020603050405020304" pitchFamily="18" charset="0"/>
                    <a:sym typeface="Wingdings" panose="05000000000000000000" pitchFamily="2" charset="2"/>
                  </a:rPr>
                  <a:t>(t) = 21.41cos(</a:t>
                </a: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2</a:t>
                </a:r>
                <a:r>
                  <a:rPr lang="en-US" dirty="0">
                    <a:latin typeface="Times New Roman" panose="02020603050405020304" pitchFamily="18" charset="0"/>
                    <a:cs typeface="Times New Roman" panose="02020603050405020304" pitchFamily="18" charset="0"/>
                    <a:sym typeface="Wingdings" panose="05000000000000000000" pitchFamily="2" charset="2"/>
                  </a:rPr>
                  <a:t>t – 15.52</a:t>
                </a:r>
                <a:r>
                  <a:rPr lang="en-US" baseline="30000" dirty="0">
                    <a:latin typeface="Times New Roman" panose="02020603050405020304" pitchFamily="18" charset="0"/>
                    <a:cs typeface="Times New Roman" panose="02020603050405020304" pitchFamily="18" charset="0"/>
                    <a:sym typeface="Wingdings" panose="05000000000000000000" pitchFamily="2" charset="2"/>
                  </a:rPr>
                  <a:t>o</a:t>
                </a:r>
                <a:r>
                  <a:rPr lang="en-US" dirty="0">
                    <a:latin typeface="Times New Roman" panose="02020603050405020304" pitchFamily="18" charset="0"/>
                    <a:cs typeface="Times New Roman" panose="02020603050405020304" pitchFamily="18" charset="0"/>
                    <a:sym typeface="Wingdings" panose="05000000000000000000" pitchFamily="2" charset="2"/>
                  </a:rPr>
                  <a:t>) V</a:t>
                </a:r>
              </a:p>
              <a:p>
                <a:r>
                  <a:rPr lang="en-US"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(NEVER SKIP THIS STEP)</a:t>
                </a:r>
                <a:endParaRPr lang="en-US"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4768089" y="1554994"/>
                <a:ext cx="4531186" cy="4132350"/>
              </a:xfrm>
              <a:prstGeom prst="rect">
                <a:avLst/>
              </a:prstGeom>
              <a:blipFill rotWithShape="0">
                <a:blip r:embed="rId4"/>
                <a:stretch>
                  <a:fillRect l="-1077" t="-737" b="-1475"/>
                </a:stretch>
              </a:blipFill>
            </p:spPr>
            <p:txBody>
              <a:bodyPr/>
              <a:lstStyle/>
              <a:p>
                <a:r>
                  <a:rPr lang="en-US">
                    <a:noFill/>
                  </a:rPr>
                  <a:t> </a:t>
                </a:r>
              </a:p>
            </p:txBody>
          </p:sp>
        </mc:Fallback>
      </mc:AlternateContent>
      <p:sp>
        <p:nvSpPr>
          <p:cNvPr id="19" name="TextBox 18"/>
          <p:cNvSpPr txBox="1"/>
          <p:nvPr/>
        </p:nvSpPr>
        <p:spPr>
          <a:xfrm>
            <a:off x="4643249" y="5816121"/>
            <a:ext cx="4402280" cy="646331"/>
          </a:xfrm>
          <a:prstGeom prst="rect">
            <a:avLst/>
          </a:prstGeom>
          <a:noFill/>
        </p:spPr>
        <p:txBody>
          <a:bodyPr wrap="square" rtlCol="0">
            <a:spAutoFit/>
          </a:bodyPr>
          <a:lstStyle/>
          <a:p>
            <a:r>
              <a:rPr lang="en-US" b="1" dirty="0">
                <a:solidFill>
                  <a:srgbClr val="7030A0"/>
                </a:solidFill>
                <a:latin typeface="Times New Roman" panose="02020603050405020304" pitchFamily="18" charset="0"/>
                <a:cs typeface="Times New Roman" panose="02020603050405020304" pitchFamily="18" charset="0"/>
              </a:rPr>
              <a:t>Note that there are 2 terms in the final form (one at DC and another at 2 rad/s)</a:t>
            </a:r>
            <a:endParaRPr lang="en-US" dirty="0">
              <a:solidFill>
                <a:srgbClr val="7030A0"/>
              </a:solidFill>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890227" y="4314914"/>
            <a:ext cx="3656068" cy="1447800"/>
            <a:chOff x="890227" y="4677227"/>
            <a:chExt cx="3656068" cy="1447800"/>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227" y="4677227"/>
              <a:ext cx="2981325" cy="1447800"/>
            </a:xfrm>
            <a:prstGeom prst="rect">
              <a:avLst/>
            </a:prstGeom>
          </p:spPr>
        </p:pic>
        <p:sp>
          <p:nvSpPr>
            <p:cNvPr id="21" name="TextBox 20"/>
            <p:cNvSpPr txBox="1"/>
            <p:nvPr/>
          </p:nvSpPr>
          <p:spPr>
            <a:xfrm>
              <a:off x="2664568" y="5031795"/>
              <a:ext cx="479618" cy="369332"/>
            </a:xfrm>
            <a:prstGeom prst="rect">
              <a:avLst/>
            </a:prstGeom>
            <a:noFill/>
          </p:spPr>
          <p:txBody>
            <a:bodyPr wrap="none" rtlCol="0">
              <a:spAutoFit/>
            </a:bodyPr>
            <a:lstStyle/>
            <a:p>
              <a:r>
                <a:rPr lang="en-US" dirty="0">
                  <a:solidFill>
                    <a:srgbClr val="0000FF"/>
                  </a:solidFill>
                  <a:latin typeface="Times New Roman" panose="02020603050405020304" pitchFamily="18" charset="0"/>
                  <a:cs typeface="Times New Roman" panose="02020603050405020304" pitchFamily="18" charset="0"/>
                </a:rPr>
                <a:t>j10</a:t>
              </a:r>
            </a:p>
          </p:txBody>
        </p:sp>
        <mc:AlternateContent xmlns:mc="http://schemas.openxmlformats.org/markup-compatibility/2006" xmlns:a14="http://schemas.microsoft.com/office/drawing/2010/main">
          <mc:Choice Requires="a14">
            <p:sp>
              <p:nvSpPr>
                <p:cNvPr id="22" name="TextBox 21"/>
                <p:cNvSpPr txBox="1"/>
                <p:nvPr/>
              </p:nvSpPr>
              <p:spPr>
                <a:xfrm>
                  <a:off x="3786151" y="5341640"/>
                  <a:ext cx="760144" cy="369332"/>
                </a:xfrm>
                <a:prstGeom prst="rect">
                  <a:avLst/>
                </a:prstGeom>
                <a:noFill/>
              </p:spPr>
              <p:txBody>
                <a:bodyPr wrap="none" rtlCol="0">
                  <a:spAutoFit/>
                </a:bodyPr>
                <a:lstStyle/>
                <a:p>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50</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oMath>
                  </a14:m>
                  <a:r>
                    <a:rPr lang="en-US"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0</a:t>
                  </a:r>
                  <a:r>
                    <a:rPr lang="en-US" baseline="3000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o</a:t>
                  </a:r>
                  <a:endParaRPr lang="en-US"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3786151" y="5341640"/>
                  <a:ext cx="760144" cy="369332"/>
                </a:xfrm>
                <a:prstGeom prst="rect">
                  <a:avLst/>
                </a:prstGeom>
                <a:blipFill rotWithShape="0">
                  <a:blip r:embed="rId6"/>
                  <a:stretch>
                    <a:fillRect l="-6400" t="-10000" r="-800" b="-26667"/>
                  </a:stretch>
                </a:blipFill>
              </p:spPr>
              <p:txBody>
                <a:bodyPr/>
                <a:lstStyle/>
                <a:p>
                  <a:r>
                    <a:rPr lang="en-US">
                      <a:noFill/>
                    </a:rPr>
                    <a:t> </a:t>
                  </a:r>
                </a:p>
              </p:txBody>
            </p:sp>
          </mc:Fallback>
        </mc:AlternateContent>
      </p:grpSp>
      <p:sp>
        <p:nvSpPr>
          <p:cNvPr id="24" name="TextBox 23"/>
          <p:cNvSpPr txBox="1"/>
          <p:nvPr/>
        </p:nvSpPr>
        <p:spPr>
          <a:xfrm>
            <a:off x="554829" y="5843370"/>
            <a:ext cx="3612143" cy="646331"/>
          </a:xfrm>
          <a:prstGeom prst="rect">
            <a:avLst/>
          </a:prstGeom>
          <a:noFill/>
          <a:ln>
            <a:solidFill>
              <a:srgbClr val="C00000"/>
            </a:solidFill>
          </a:ln>
        </p:spPr>
        <p:txBody>
          <a:bodyPr wrap="square" rtlCol="0">
            <a:spAutoFit/>
          </a:bodyPr>
          <a:lstStyle/>
          <a:p>
            <a:r>
              <a:rPr lang="en-US" b="1" dirty="0">
                <a:latin typeface="Times New Roman" panose="02020603050405020304" pitchFamily="18" charset="0"/>
                <a:cs typeface="Times New Roman" panose="02020603050405020304" pitchFamily="18" charset="0"/>
              </a:rPr>
              <a:t>Final step: Add up both solutions</a:t>
            </a:r>
          </a:p>
          <a:p>
            <a:r>
              <a:rPr lang="en-US" b="1" dirty="0" err="1">
                <a:latin typeface="Times New Roman" panose="02020603050405020304" pitchFamily="18" charset="0"/>
                <a:cs typeface="Times New Roman" panose="02020603050405020304" pitchFamily="18" charset="0"/>
              </a:rPr>
              <a:t>v</a:t>
            </a:r>
            <a:r>
              <a:rPr lang="en-US" b="1" baseline="-25000" dirty="0" err="1">
                <a:latin typeface="Times New Roman" panose="02020603050405020304" pitchFamily="18" charset="0"/>
                <a:cs typeface="Times New Roman" panose="02020603050405020304" pitchFamily="18" charset="0"/>
              </a:rPr>
              <a:t>x</a:t>
            </a:r>
            <a:r>
              <a:rPr lang="en-US" b="1" dirty="0">
                <a:latin typeface="Times New Roman" panose="02020603050405020304" pitchFamily="18" charset="0"/>
                <a:cs typeface="Times New Roman" panose="02020603050405020304" pitchFamily="18" charset="0"/>
              </a:rPr>
              <a:t>(t) = 21.41cos(2t – 15.52</a:t>
            </a:r>
            <a:r>
              <a:rPr lang="en-US" b="1" baseline="30000" dirty="0">
                <a:latin typeface="Times New Roman" panose="02020603050405020304" pitchFamily="18" charset="0"/>
                <a:cs typeface="Times New Roman" panose="02020603050405020304" pitchFamily="18" charset="0"/>
              </a:rPr>
              <a:t>o</a:t>
            </a:r>
            <a:r>
              <a:rPr lang="en-US" b="1" dirty="0">
                <a:latin typeface="Times New Roman" panose="02020603050405020304" pitchFamily="18" charset="0"/>
                <a:cs typeface="Times New Roman" panose="02020603050405020304" pitchFamily="18" charset="0"/>
              </a:rPr>
              <a:t>) + 8 V</a:t>
            </a:r>
          </a:p>
        </p:txBody>
      </p:sp>
    </p:spTree>
    <p:extLst>
      <p:ext uri="{BB962C8B-B14F-4D97-AF65-F5344CB8AC3E}">
        <p14:creationId xmlns:p14="http://schemas.microsoft.com/office/powerpoint/2010/main" val="1613848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textflow.mheducation.com/figures/0077800761/ale80571_10090_l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541" y="1710209"/>
            <a:ext cx="3735684" cy="156465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7669" y="401931"/>
            <a:ext cx="9017876" cy="873124"/>
          </a:xfrm>
        </p:spPr>
        <p:txBody>
          <a:bodyPr/>
          <a:lstStyle/>
          <a:p>
            <a:pPr algn="l"/>
            <a:r>
              <a:rPr lang="en-US" sz="3600" dirty="0"/>
              <a:t>3B) Superposition (multiple </a:t>
            </a:r>
            <a:r>
              <a:rPr lang="en-US" sz="3600" dirty="0" err="1"/>
              <a:t>freq</a:t>
            </a:r>
            <a:r>
              <a:rPr lang="en-US" sz="3600" dirty="0"/>
              <a:t>) example 2</a:t>
            </a:r>
          </a:p>
        </p:txBody>
      </p:sp>
      <p:sp>
        <p:nvSpPr>
          <p:cNvPr id="8" name="Slide Number Placeholder 7"/>
          <p:cNvSpPr>
            <a:spLocks noGrp="1"/>
          </p:cNvSpPr>
          <p:nvPr>
            <p:ph type="sldNum" sz="quarter" idx="12"/>
          </p:nvPr>
        </p:nvSpPr>
        <p:spPr>
          <a:xfrm>
            <a:off x="7088145" y="6591303"/>
            <a:ext cx="2057400" cy="266699"/>
          </a:xfrm>
        </p:spPr>
        <p:txBody>
          <a:bodyPr/>
          <a:lstStyle/>
          <a:p>
            <a:fld id="{69734BD4-3C71-478A-A5D3-CAF6DDEBC3F2}" type="slidenum">
              <a:rPr lang="en-US" smtClean="0"/>
              <a:t>9</a:t>
            </a:fld>
            <a:endParaRPr lang="en-US"/>
          </a:p>
        </p:txBody>
      </p:sp>
      <p:sp>
        <p:nvSpPr>
          <p:cNvPr id="4" name="TextBox 3"/>
          <p:cNvSpPr txBox="1"/>
          <p:nvPr/>
        </p:nvSpPr>
        <p:spPr>
          <a:xfrm>
            <a:off x="455881" y="1346856"/>
            <a:ext cx="1783502"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Alexander 10.45</a:t>
            </a:r>
          </a:p>
          <a:p>
            <a:r>
              <a:rPr lang="en-US" dirty="0">
                <a:latin typeface="Times New Roman" panose="02020603050405020304" pitchFamily="18" charset="0"/>
                <a:cs typeface="Times New Roman" panose="02020603050405020304" pitchFamily="18" charset="0"/>
              </a:rPr>
              <a:t>Find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(t)</a:t>
            </a:r>
          </a:p>
        </p:txBody>
      </p:sp>
      <p:sp>
        <p:nvSpPr>
          <p:cNvPr id="16" name="TextBox 15"/>
          <p:cNvSpPr txBox="1">
            <a:spLocks/>
          </p:cNvSpPr>
          <p:nvPr/>
        </p:nvSpPr>
        <p:spPr>
          <a:xfrm>
            <a:off x="371540" y="3255893"/>
            <a:ext cx="5565025" cy="646331"/>
          </a:xfrm>
          <a:prstGeom prst="rect">
            <a:avLst/>
          </a:prstGeom>
          <a:noFill/>
          <a:ln>
            <a:noFill/>
          </a:ln>
        </p:spPr>
        <p:txBody>
          <a:bodyPr wrap="square" rtlCol="0">
            <a:spAutoFit/>
          </a:bodyPr>
          <a:lstStyle/>
          <a:p>
            <a:r>
              <a:rPr lang="en-US" b="1" dirty="0">
                <a:latin typeface="Times New Roman" panose="02020603050405020304" pitchFamily="18" charset="0"/>
                <a:cs typeface="Times New Roman" panose="02020603050405020304" pitchFamily="18" charset="0"/>
              </a:rPr>
              <a:t>At </a:t>
            </a:r>
            <a:r>
              <a:rPr lang="en-US" b="1" dirty="0">
                <a:solidFill>
                  <a:srgbClr val="FF0000"/>
                </a:solidFill>
                <a:latin typeface="Times New Roman" panose="02020603050405020304" pitchFamily="18" charset="0"/>
                <a:cs typeface="Times New Roman" panose="02020603050405020304" pitchFamily="18" charset="0"/>
              </a:rPr>
              <a:t>4</a:t>
            </a:r>
            <a:r>
              <a:rPr lang="en-US" b="1" dirty="0">
                <a:latin typeface="Times New Roman" panose="02020603050405020304" pitchFamily="18" charset="0"/>
                <a:cs typeface="Times New Roman" panose="02020603050405020304" pitchFamily="18" charset="0"/>
              </a:rPr>
              <a:t> rad/s, redraw circuit without 10 rad/s source:</a:t>
            </a:r>
          </a:p>
          <a:p>
            <a:r>
              <a:rPr lang="en-US" dirty="0">
                <a:latin typeface="Times New Roman" panose="02020603050405020304" pitchFamily="18" charset="0"/>
                <a:cs typeface="Times New Roman" panose="02020603050405020304" pitchFamily="18" charset="0"/>
              </a:rPr>
              <a:t>Replace 10 rad/s voltage source with short circuit</a:t>
            </a:r>
          </a:p>
        </p:txBody>
      </p:sp>
      <mc:AlternateContent xmlns:mc="http://schemas.openxmlformats.org/markup-compatibility/2006" xmlns:a14="http://schemas.microsoft.com/office/drawing/2010/main">
        <mc:Choice Requires="a14">
          <p:sp>
            <p:nvSpPr>
              <p:cNvPr id="18" name="TextBox 17"/>
              <p:cNvSpPr txBox="1"/>
              <p:nvPr/>
            </p:nvSpPr>
            <p:spPr>
              <a:xfrm>
                <a:off x="4734990" y="3900679"/>
                <a:ext cx="4531186" cy="233910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Step 2: Solve using circuit analysis methods</a:t>
                </a:r>
              </a:p>
              <a:p>
                <a:r>
                  <a:rPr lang="en-US" b="1"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*(20 + j1.2)</a:t>
                </a:r>
                <a:r>
                  <a:rPr lang="en-US" b="1" dirty="0">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6</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oMath>
                </a14:m>
                <a:r>
                  <a:rPr lang="en-US"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-90</a:t>
                </a:r>
                <a:r>
                  <a:rPr lang="en-US" baseline="300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o</a:t>
                </a:r>
                <a:r>
                  <a:rPr lang="en-US"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 0</a:t>
                </a:r>
              </a:p>
              <a:p>
                <a:r>
                  <a:rPr lang="en-US" b="1" dirty="0">
                    <a:latin typeface="Times New Roman" panose="02020603050405020304" pitchFamily="18" charset="0"/>
                    <a:ea typeface="Cambria Math" panose="02040503050406030204" pitchFamily="18" charset="0"/>
                    <a:cs typeface="Times New Roman" panose="02020603050405020304" pitchFamily="18" charset="0"/>
                  </a:rPr>
                  <a:t>I </a:t>
                </a:r>
                <a:r>
                  <a:rPr lang="en-US" dirty="0">
                    <a:latin typeface="Times New Roman" panose="02020603050405020304" pitchFamily="18" charset="0"/>
                    <a:ea typeface="Cambria Math" panose="020405030504060302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0.2995</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oMath>
                </a14:m>
                <a:r>
                  <a:rPr lang="en-US" dirty="0">
                    <a:latin typeface="Times New Roman" panose="02020603050405020304" pitchFamily="18" charset="0"/>
                    <a:ea typeface="Cambria Math" panose="02040503050406030204" pitchFamily="18" charset="0"/>
                    <a:cs typeface="Times New Roman" panose="02020603050405020304" pitchFamily="18" charset="0"/>
                  </a:rPr>
                  <a:t>86.57</a:t>
                </a:r>
                <a:r>
                  <a:rPr lang="en-US" baseline="30000" dirty="0">
                    <a:latin typeface="Times New Roman" panose="02020603050405020304" pitchFamily="18" charset="0"/>
                    <a:ea typeface="Cambria Math" panose="02040503050406030204" pitchFamily="18" charset="0"/>
                    <a:cs typeface="Times New Roman" panose="02020603050405020304" pitchFamily="18" charset="0"/>
                  </a:rPr>
                  <a:t>o</a:t>
                </a:r>
                <a:r>
                  <a:rPr lang="en-US" dirty="0">
                    <a:latin typeface="Times New Roman" panose="02020603050405020304" pitchFamily="18" charset="0"/>
                    <a:ea typeface="Cambria Math" panose="02040503050406030204" pitchFamily="18" charset="0"/>
                    <a:cs typeface="Times New Roman" panose="02020603050405020304" pitchFamily="18" charset="0"/>
                  </a:rPr>
                  <a:t> A</a:t>
                </a:r>
              </a:p>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Step 3: Transform back to time domain</a:t>
                </a:r>
              </a:p>
              <a:p>
                <a:r>
                  <a:rPr lang="en-US"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I</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 0.2995</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oMath>
                </a14:m>
                <a:r>
                  <a:rPr lang="en-US"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86.57</a:t>
                </a:r>
                <a:r>
                  <a:rPr lang="en-US" baseline="3000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o</a:t>
                </a:r>
                <a:r>
                  <a:rPr lang="en-US"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 </a:t>
                </a:r>
                <a:r>
                  <a:rPr lang="en-US" dirty="0">
                    <a:latin typeface="Times New Roman" panose="02020603050405020304" pitchFamily="18" charset="0"/>
                    <a:ea typeface="Cambria Math" panose="02040503050406030204" pitchFamily="18" charset="0"/>
                    <a:cs typeface="Times New Roman" panose="02020603050405020304" pitchFamily="18" charset="0"/>
                  </a:rPr>
                  <a:t>,</a:t>
                </a:r>
                <a:r>
                  <a:rPr lang="en-US" baseline="30000" dirty="0">
                    <a:latin typeface="Times New Roman" panose="02020603050405020304" pitchFamily="18" charset="0"/>
                    <a:ea typeface="Cambria Math" panose="02040503050406030204" pitchFamily="18" charset="0"/>
                    <a:cs typeface="Times New Roman" panose="02020603050405020304" pitchFamily="18" charset="0"/>
                  </a:rPr>
                  <a:t> </a:t>
                </a:r>
                <a:r>
                  <a:rPr lang="el-GR" dirty="0">
                    <a:latin typeface="Times New Roman" panose="02020603050405020304" pitchFamily="18" charset="0"/>
                    <a:ea typeface="Cambria Math" panose="02040503050406030204" pitchFamily="18" charset="0"/>
                    <a:cs typeface="Times New Roman" panose="02020603050405020304" pitchFamily="18" charset="0"/>
                  </a:rPr>
                  <a:t>ω</a:t>
                </a:r>
                <a:r>
                  <a:rPr lang="en-US" dirty="0">
                    <a:latin typeface="Times New Roman" panose="02020603050405020304" pitchFamily="18" charset="0"/>
                    <a:ea typeface="Cambria Math" panose="02040503050406030204" pitchFamily="18" charset="0"/>
                    <a:cs typeface="Times New Roman" panose="02020603050405020304" pitchFamily="18" charset="0"/>
                  </a:rPr>
                  <a:t> = </a:t>
                </a:r>
                <a:r>
                  <a:rPr lang="en-US"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4</a:t>
                </a:r>
                <a:r>
                  <a:rPr lang="en-US" dirty="0">
                    <a:latin typeface="Times New Roman" panose="02020603050405020304" pitchFamily="18" charset="0"/>
                    <a:ea typeface="Cambria Math" panose="02040503050406030204" pitchFamily="18" charset="0"/>
                    <a:cs typeface="Times New Roman" panose="02020603050405020304" pitchFamily="18" charset="0"/>
                  </a:rPr>
                  <a:t> rad/s</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i</a:t>
                </a:r>
                <a:r>
                  <a:rPr lang="en-US" dirty="0">
                    <a:latin typeface="Times New Roman" panose="02020603050405020304" pitchFamily="18" charset="0"/>
                    <a:cs typeface="Times New Roman" panose="02020603050405020304" pitchFamily="18" charset="0"/>
                    <a:sym typeface="Wingdings" panose="05000000000000000000" pitchFamily="2" charset="2"/>
                  </a:rPr>
                  <a:t>(t) = 0.2995 cos(</a:t>
                </a: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4</a:t>
                </a:r>
                <a:r>
                  <a:rPr lang="en-US" dirty="0">
                    <a:latin typeface="Times New Roman" panose="02020603050405020304" pitchFamily="18" charset="0"/>
                    <a:cs typeface="Times New Roman" panose="02020603050405020304" pitchFamily="18" charset="0"/>
                    <a:sym typeface="Wingdings" panose="05000000000000000000" pitchFamily="2" charset="2"/>
                  </a:rPr>
                  <a:t>t + 86.57</a:t>
                </a:r>
                <a:r>
                  <a:rPr lang="en-US" baseline="30000" dirty="0">
                    <a:latin typeface="Times New Roman" panose="02020603050405020304" pitchFamily="18" charset="0"/>
                    <a:cs typeface="Times New Roman" panose="02020603050405020304" pitchFamily="18" charset="0"/>
                    <a:sym typeface="Wingdings" panose="05000000000000000000" pitchFamily="2" charset="2"/>
                  </a:rPr>
                  <a:t>o</a:t>
                </a:r>
                <a:r>
                  <a:rPr lang="en-US" dirty="0">
                    <a:latin typeface="Times New Roman" panose="02020603050405020304" pitchFamily="18" charset="0"/>
                    <a:cs typeface="Times New Roman" panose="02020603050405020304" pitchFamily="18" charset="0"/>
                    <a:sym typeface="Wingdings" panose="05000000000000000000" pitchFamily="2" charset="2"/>
                  </a:rPr>
                  <a:t>) A</a:t>
                </a:r>
              </a:p>
              <a:p>
                <a:r>
                  <a:rPr lang="en-US" sz="20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NEVER SKIP THIS STEP</a:t>
                </a:r>
                <a:endParaRPr lang="en-US" sz="20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4734990" y="3900679"/>
                <a:ext cx="4531186" cy="2339102"/>
              </a:xfrm>
              <a:prstGeom prst="rect">
                <a:avLst/>
              </a:prstGeom>
              <a:blipFill rotWithShape="0">
                <a:blip r:embed="rId4"/>
                <a:stretch>
                  <a:fillRect l="-1211" t="-1563" b="-3646"/>
                </a:stretch>
              </a:blipFill>
            </p:spPr>
            <p:txBody>
              <a:bodyPr/>
              <a:lstStyle/>
              <a:p>
                <a:r>
                  <a:rPr lang="en-US">
                    <a:noFill/>
                  </a:rPr>
                  <a:t> </a:t>
                </a:r>
              </a:p>
            </p:txBody>
          </p:sp>
        </mc:Fallback>
      </mc:AlternateContent>
      <p:sp>
        <p:nvSpPr>
          <p:cNvPr id="17" name="TextBox 16"/>
          <p:cNvSpPr txBox="1">
            <a:spLocks/>
          </p:cNvSpPr>
          <p:nvPr/>
        </p:nvSpPr>
        <p:spPr>
          <a:xfrm>
            <a:off x="4107225" y="1408776"/>
            <a:ext cx="4948102" cy="923330"/>
          </a:xfrm>
          <a:prstGeom prst="rect">
            <a:avLst/>
          </a:prstGeom>
          <a:noFill/>
          <a:ln>
            <a:solidFill>
              <a:schemeClr val="tx1"/>
            </a:solidFill>
          </a:ln>
        </p:spPr>
        <p:txBody>
          <a:bodyPr wrap="square" rtlCol="0">
            <a:spAutoFit/>
          </a:bodyPr>
          <a:lstStyle/>
          <a:p>
            <a:r>
              <a:rPr lang="en-US" b="1" dirty="0">
                <a:latin typeface="Times New Roman" panose="02020603050405020304" pitchFamily="18" charset="0"/>
                <a:cs typeface="Times New Roman" panose="02020603050405020304" pitchFamily="18" charset="0"/>
              </a:rPr>
              <a:t>Method: Analyze circuit one frequency at a time</a:t>
            </a:r>
          </a:p>
          <a:p>
            <a:r>
              <a:rPr lang="en-US" dirty="0">
                <a:latin typeface="Times New Roman" panose="02020603050405020304" pitchFamily="18" charset="0"/>
                <a:cs typeface="Times New Roman" panose="02020603050405020304" pitchFamily="18" charset="0"/>
              </a:rPr>
              <a:t>In the case, first analyze at 4 rad/s then 10 rad/s.</a:t>
            </a:r>
          </a:p>
          <a:p>
            <a:r>
              <a:rPr lang="en-US" dirty="0">
                <a:latin typeface="Times New Roman" panose="02020603050405020304" pitchFamily="18" charset="0"/>
                <a:cs typeface="Times New Roman" panose="02020603050405020304" pitchFamily="18" charset="0"/>
              </a:rPr>
              <a:t>Finally, add up the two solutions </a:t>
            </a:r>
            <a:r>
              <a:rPr lang="en-US" b="1" dirty="0">
                <a:latin typeface="Times New Roman" panose="02020603050405020304" pitchFamily="18" charset="0"/>
                <a:cs typeface="Times New Roman" panose="02020603050405020304" pitchFamily="18" charset="0"/>
              </a:rPr>
              <a:t>(superposition)</a:t>
            </a:r>
          </a:p>
        </p:txBody>
      </p:sp>
      <mc:AlternateContent xmlns:mc="http://schemas.openxmlformats.org/markup-compatibility/2006" xmlns:a14="http://schemas.microsoft.com/office/drawing/2010/main">
        <mc:Choice Requires="a14">
          <p:sp>
            <p:nvSpPr>
              <p:cNvPr id="20" name="TextBox 19"/>
              <p:cNvSpPr txBox="1"/>
              <p:nvPr/>
            </p:nvSpPr>
            <p:spPr>
              <a:xfrm>
                <a:off x="565170" y="5383548"/>
                <a:ext cx="4531186"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Step 1a: Transform source to phasor</a:t>
                </a:r>
              </a:p>
              <a:p>
                <a:r>
                  <a:rPr lang="en-US" dirty="0">
                    <a:latin typeface="Times New Roman" panose="02020603050405020304" pitchFamily="18" charset="0"/>
                    <a:cs typeface="Times New Roman" panose="02020603050405020304" pitchFamily="18" charset="0"/>
                  </a:rPr>
                  <a:t>6sin(</a:t>
                </a:r>
                <a:r>
                  <a:rPr lang="en-US" dirty="0">
                    <a:solidFill>
                      <a:srgbClr val="FF0000"/>
                    </a:solidFill>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sym typeface="Wingdings" panose="05000000000000000000" pitchFamily="2" charset="2"/>
                  </a:rPr>
                  <a:t>  </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6</a:t>
                </a:r>
                <a14:m>
                  <m:oMath xmlns:m="http://schemas.openxmlformats.org/officeDocument/2006/math">
                    <m:r>
                      <a:rPr lang="en-US"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oMath>
                </a14:m>
                <a:r>
                  <a:rPr lang="en-US" b="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-90</a:t>
                </a:r>
                <a:r>
                  <a:rPr lang="en-US" b="0" baseline="3000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a:t>o</a:t>
                </a:r>
                <a:r>
                  <a:rPr lang="en-US"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a:t>
                </a:r>
                <a:r>
                  <a:rPr lang="el-GR"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ω</a:t>
                </a:r>
                <a:r>
                  <a:rPr lang="en-US"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 </a:t>
                </a:r>
                <a:r>
                  <a:rPr lang="en-US"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4</a:t>
                </a:r>
                <a:r>
                  <a:rPr lang="en-US"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rad/s</a:t>
                </a:r>
              </a:p>
              <a:p>
                <a:r>
                  <a:rPr lang="en-US" b="1" dirty="0">
                    <a:latin typeface="Times New Roman" panose="02020603050405020304" pitchFamily="18" charset="0"/>
                    <a:cs typeface="Times New Roman" panose="02020603050405020304" pitchFamily="18" charset="0"/>
                  </a:rPr>
                  <a:t>Step 1b: Work out the impedance values</a:t>
                </a:r>
              </a:p>
              <a:p>
                <a:r>
                  <a:rPr lang="en-US" dirty="0">
                    <a:latin typeface="Times New Roman" panose="02020603050405020304" pitchFamily="18" charset="0"/>
                    <a:cs typeface="Times New Roman" panose="02020603050405020304" pitchFamily="18" charset="0"/>
                    <a:sym typeface="Wingdings" panose="05000000000000000000" pitchFamily="2" charset="2"/>
                  </a:rPr>
                  <a:t>300 </a:t>
                </a:r>
                <a:r>
                  <a:rPr lang="en-US" dirty="0" err="1">
                    <a:latin typeface="Times New Roman" panose="02020603050405020304" pitchFamily="18" charset="0"/>
                    <a:cs typeface="Times New Roman" panose="02020603050405020304" pitchFamily="18" charset="0"/>
                    <a:sym typeface="Wingdings" panose="05000000000000000000" pitchFamily="2" charset="2"/>
                  </a:rPr>
                  <a:t>mH</a:t>
                </a:r>
                <a:r>
                  <a:rPr lang="en-US" dirty="0">
                    <a:latin typeface="Times New Roman" panose="02020603050405020304" pitchFamily="18" charset="0"/>
                    <a:cs typeface="Times New Roman" panose="02020603050405020304" pitchFamily="18" charset="0"/>
                    <a:sym typeface="Wingdings" panose="05000000000000000000" pitchFamily="2" charset="2"/>
                  </a:rPr>
                  <a:t>  j</a:t>
                </a: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4</a:t>
                </a:r>
                <a:r>
                  <a:rPr lang="en-US" dirty="0">
                    <a:latin typeface="Times New Roman" panose="02020603050405020304" pitchFamily="18" charset="0"/>
                    <a:cs typeface="Times New Roman" panose="02020603050405020304" pitchFamily="18" charset="0"/>
                    <a:sym typeface="Wingdings" panose="05000000000000000000" pitchFamily="2" charset="2"/>
                  </a:rPr>
                  <a:t>*0.3 =</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j1.2</a:t>
                </a:r>
                <a:endParaRPr lang="en-US"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565170" y="5383548"/>
                <a:ext cx="4531186" cy="1200329"/>
              </a:xfrm>
              <a:prstGeom prst="rect">
                <a:avLst/>
              </a:prstGeom>
              <a:blipFill rotWithShape="0">
                <a:blip r:embed="rId5"/>
                <a:stretch>
                  <a:fillRect l="-1211" t="-2538" b="-7107"/>
                </a:stretch>
              </a:blipFill>
            </p:spPr>
            <p:txBody>
              <a:bodyPr/>
              <a:lstStyle/>
              <a:p>
                <a:r>
                  <a:rPr lang="en-US">
                    <a:noFill/>
                  </a:rPr>
                  <a:t> </a:t>
                </a:r>
              </a:p>
            </p:txBody>
          </p:sp>
        </mc:Fallback>
      </mc:AlternateContent>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8350" y="3878430"/>
            <a:ext cx="2428875" cy="1552575"/>
          </a:xfrm>
          <a:prstGeom prst="rect">
            <a:avLst/>
          </a:prstGeom>
        </p:spPr>
      </p:pic>
    </p:spTree>
    <p:extLst>
      <p:ext uri="{BB962C8B-B14F-4D97-AF65-F5344CB8AC3E}">
        <p14:creationId xmlns:p14="http://schemas.microsoft.com/office/powerpoint/2010/main" val="300143789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FA8DF45-CD03-4727-98A8-E7539023BEB1}" vid="{0C8F1FF1-A9DE-481E-B16F-5E060FF05C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Lecture_slide_template</Template>
  <TotalTime>1601</TotalTime>
  <Words>1793</Words>
  <Application>Microsoft Office PowerPoint</Application>
  <PresentationFormat>On-screen Show (4:3)</PresentationFormat>
  <Paragraphs>229</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PMingLiU</vt:lpstr>
      <vt:lpstr>SimSun</vt:lpstr>
      <vt:lpstr>Arial</vt:lpstr>
      <vt:lpstr>Calibri</vt:lpstr>
      <vt:lpstr>Calibri Light</vt:lpstr>
      <vt:lpstr>Cambria Math</vt:lpstr>
      <vt:lpstr>Times New Roman</vt:lpstr>
      <vt:lpstr>Wingdings</vt:lpstr>
      <vt:lpstr>Custom Design</vt:lpstr>
      <vt:lpstr>Content</vt:lpstr>
      <vt:lpstr>General methodology</vt:lpstr>
      <vt:lpstr>1A) Single source analysis example 1</vt:lpstr>
      <vt:lpstr>1B) Single source analysis example 2</vt:lpstr>
      <vt:lpstr>2A) Single freq multiple sources example 1</vt:lpstr>
      <vt:lpstr>2B) Single freq multiple sources example 2</vt:lpstr>
      <vt:lpstr>3A) Superposition (multiple freq) example 1</vt:lpstr>
      <vt:lpstr>3A) Superposition (multiple freq) example 1</vt:lpstr>
      <vt:lpstr>3B) Superposition (multiple freq) example 2</vt:lpstr>
      <vt:lpstr>3B) Superposition (multiple freq) example 2</vt:lpstr>
      <vt:lpstr>AC Power: Instantaneous vs. Average</vt:lpstr>
      <vt:lpstr>Effective or RMS Value</vt:lpstr>
      <vt:lpstr>Effective or RMS Value</vt:lpstr>
      <vt:lpstr>Effective or RMS Value</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B Operational Amplifiers</dc:title>
  <dc:creator>CHAN L H Leanne</dc:creator>
  <cp:lastModifiedBy>eekleung</cp:lastModifiedBy>
  <cp:revision>107</cp:revision>
  <cp:lastPrinted>2021-03-23T09:39:20Z</cp:lastPrinted>
  <dcterms:created xsi:type="dcterms:W3CDTF">2017-09-19T05:07:26Z</dcterms:created>
  <dcterms:modified xsi:type="dcterms:W3CDTF">2021-03-23T14:56:35Z</dcterms:modified>
</cp:coreProperties>
</file>