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70" r:id="rId11"/>
    <p:sldId id="271" r:id="rId12"/>
    <p:sldId id="272" r:id="rId13"/>
    <p:sldId id="275" r:id="rId14"/>
    <p:sldId id="273" r:id="rId15"/>
    <p:sldId id="274" r:id="rId16"/>
    <p:sldId id="276" r:id="rId17"/>
    <p:sldId id="278" r:id="rId18"/>
    <p:sldId id="277" r:id="rId19"/>
    <p:sldId id="279" r:id="rId20"/>
    <p:sldId id="280" r:id="rId21"/>
    <p:sldId id="281" r:id="rId22"/>
    <p:sldId id="283" r:id="rId23"/>
    <p:sldId id="282" r:id="rId24"/>
    <p:sldId id="285" r:id="rId25"/>
    <p:sldId id="287" r:id="rId26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80B6-B6BD-4B1F-AB05-DDE648FBA7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3207-B212-4A10-AAA2-B8AE06617E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4B5C-E073-4F17-B8BF-E5E02E8FB54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7BE21-58BE-4C33-9C32-600F1A6822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6D2A-F511-42E4-BDC4-AA80119660B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7-9F20-4C7C-A666-DD925A80F9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6ED6-2161-4A3D-A6F2-BE290CD455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017D-C32A-47E3-AD8F-0D725E19DAB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DDB-57B9-49EF-BB0A-66E97EC514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7754-D167-4C7B-A61E-23F9FE75003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2B7-04FD-4DA2-9848-BACE5E74BCF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DB15-52BE-468D-AA47-4B0591A5C06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0252-A8E7-4753-A883-BB3C377AB1E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8454-DD25-4CE3-BACA-10F96851C2E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4309-85DE-443E-8855-C5F6FCFD3D0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A648-75EE-4109-B2B4-531713F9D7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eeleungc@cit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GIF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EE1004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24072"/>
            <a:ext cx="6858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Fndt'n</a:t>
            </a:r>
            <a:r>
              <a:rPr lang="en-US" sz="2800" dirty="0"/>
              <a:t> of IS &amp; Data </a:t>
            </a:r>
            <a:r>
              <a:rPr lang="en-US" sz="2800" dirty="0" err="1"/>
              <a:t>Anlys</a:t>
            </a:r>
            <a:endParaRPr lang="en-US" sz="2800" dirty="0"/>
          </a:p>
          <a:p>
            <a:r>
              <a:rPr lang="en-US" sz="2800" dirty="0"/>
              <a:t>Andrew Leung : </a:t>
            </a:r>
            <a:r>
              <a:rPr lang="en-US" sz="2800" dirty="0">
                <a:hlinkClick r:id="rId1"/>
              </a:rPr>
              <a:t>eeleungc@cityu.edu.hk</a:t>
            </a:r>
            <a:endParaRPr lang="en-US" sz="2800" dirty="0"/>
          </a:p>
          <a:p>
            <a:r>
              <a:rPr lang="en-US" sz="2800" dirty="0" err="1"/>
              <a:t>Whatsapp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/>
              <a:t>852-90872682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2022" y="6373804"/>
            <a:ext cx="844744" cy="365125"/>
          </a:xfrm>
        </p:spPr>
        <p:txBody>
          <a:bodyPr/>
          <a:lstStyle/>
          <a:p>
            <a:r>
              <a:rPr lang="en-US" sz="2000" dirty="0"/>
              <a:t>P</a:t>
            </a:r>
            <a:fld id="{B3F834F4-C1E7-45B5-889D-72A42E034C56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02" y="610874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Structured Data and Unstructured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76" y="1272965"/>
            <a:ext cx="7886700" cy="55102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Typical </a:t>
            </a:r>
            <a:r>
              <a:rPr lang="en-US" b="1" dirty="0">
                <a:solidFill>
                  <a:srgbClr val="FF0000"/>
                </a:solidFill>
              </a:rPr>
              <a:t>human-generated unstructured data</a:t>
            </a:r>
            <a:r>
              <a:rPr lang="en-US" b="1" dirty="0"/>
              <a:t> includes: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Text files:</a:t>
            </a:r>
            <a:r>
              <a:rPr lang="en-US" dirty="0"/>
              <a:t> Word processing, spreadsheets, presentations, email, logs.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Emails: </a:t>
            </a:r>
            <a:r>
              <a:rPr lang="en-US" dirty="0"/>
              <a:t>Email has some internal structure thanks to its metadata, and we sometimes refer to it as semi-structured. However, its message field is unstructured and traditional analytics tools cannot parse it.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Social Media files:</a:t>
            </a:r>
            <a:r>
              <a:rPr lang="en-US" dirty="0"/>
              <a:t> Data from Facebook, Twitter, LinkedIn.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Websites:</a:t>
            </a:r>
            <a:r>
              <a:rPr lang="en-US" dirty="0"/>
              <a:t> YouTube, Instagram, photo sharing sites.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Typical </a:t>
            </a:r>
            <a:r>
              <a:rPr lang="en-US" b="1" dirty="0">
                <a:solidFill>
                  <a:srgbClr val="FF0000"/>
                </a:solidFill>
              </a:rPr>
              <a:t>machine-generated unstructured data</a:t>
            </a:r>
            <a:r>
              <a:rPr lang="en-US" b="1" dirty="0"/>
              <a:t> includes: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Satellite imagery(卫星图像):</a:t>
            </a:r>
            <a:r>
              <a:rPr lang="en-US" dirty="0"/>
              <a:t> Weather data, land forms, military movements.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Scientific data:</a:t>
            </a:r>
            <a:r>
              <a:rPr lang="en-US" dirty="0"/>
              <a:t> Oil and gas exploration, space exploration, seismic imagery, atmospheric data.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Sensor data:</a:t>
            </a:r>
            <a:r>
              <a:rPr lang="en-US" dirty="0"/>
              <a:t> Traffic, weather, oceanographic sensors.</a:t>
            </a:r>
            <a:endParaRPr lang="en-GB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92" y="35325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Big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76" y="1272965"/>
            <a:ext cx="4597643" cy="5510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Big Data is typically characterized by the following four V’s: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Volume</a:t>
            </a:r>
            <a:r>
              <a:rPr lang="zh-CN" altLang="en-US" b="1" dirty="0"/>
              <a:t>体积</a:t>
            </a:r>
            <a:r>
              <a:rPr lang="en-US" b="1" dirty="0"/>
              <a:t>: </a:t>
            </a:r>
            <a:endParaRPr lang="en-US" b="1" dirty="0"/>
          </a:p>
          <a:p>
            <a:r>
              <a:rPr lang="en-US" sz="2400" dirty="0"/>
              <a:t>The amount and scale</a:t>
            </a:r>
            <a:r>
              <a:rPr lang="zh-CN" altLang="en-US" sz="2400" dirty="0"/>
              <a:t>规模</a:t>
            </a:r>
            <a:r>
              <a:rPr lang="en-US" sz="2400" dirty="0"/>
              <a:t> of data are very large compared to traditional data sources we had in the past.</a:t>
            </a:r>
            <a:endParaRPr lang="en-US" sz="2400" dirty="0"/>
          </a:p>
          <a:p>
            <a:r>
              <a:rPr lang="en-US" sz="2400" dirty="0" err="1"/>
              <a:t>facebook</a:t>
            </a:r>
            <a:r>
              <a:rPr lang="en-US" sz="2400" dirty="0"/>
              <a:t> posts, and </a:t>
            </a:r>
            <a:r>
              <a:rPr lang="en-US" sz="2400" dirty="0" err="1"/>
              <a:t>Youtube</a:t>
            </a:r>
            <a:r>
              <a:rPr lang="en-US" sz="2400" dirty="0"/>
              <a:t>, DNA record </a:t>
            </a:r>
            <a:endParaRPr lang="en-US" sz="2400" dirty="0"/>
          </a:p>
          <a:p>
            <a:r>
              <a:rPr lang="en-US" sz="2400" dirty="0"/>
              <a:t>Usually greater than terabytes and petabytes</a:t>
            </a:r>
            <a:endParaRPr lang="en-US" sz="2400" dirty="0"/>
          </a:p>
          <a:p>
            <a:r>
              <a:rPr lang="en-US" sz="2400" dirty="0"/>
              <a:t> The data sets in Big Data are too large to process with a regular laptop or desktop processor.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54" y="2384108"/>
            <a:ext cx="3560534" cy="262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01" y="360234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dirty="0"/>
              <a:t>Big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01" y="1153553"/>
            <a:ext cx="4775490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Velocity</a:t>
            </a:r>
            <a:r>
              <a:rPr lang="en-US" sz="2400" b="1" dirty="0" smtClean="0"/>
              <a:t>: (generation speed of </a:t>
            </a:r>
            <a:r>
              <a:rPr lang="en-US" sz="2400" b="1" dirty="0" err="1" smtClean="0"/>
              <a:t>daa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dirty="0"/>
              <a:t>Data are generated extremely fast, the process that never stops even while we sleep. Storing them never stops  too.</a:t>
            </a:r>
            <a:endParaRPr lang="en-US" sz="2400" dirty="0"/>
          </a:p>
          <a:p>
            <a:r>
              <a:rPr lang="en-US" sz="2400" dirty="0"/>
              <a:t>Single instance of high-velocity data is Twitter where over 350,000 tweets are now sent worldwide per minute, equating to 500 million tweets per day.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14" y="1680767"/>
            <a:ext cx="3674486" cy="2818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333" y="5585552"/>
            <a:ext cx="63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you the difference between volume and velocity?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is the situation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>
                <a:solidFill>
                  <a:srgbClr val="FF0000"/>
                </a:solidFill>
              </a:rPr>
              <a:t>we have high volume but low velocity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57355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Big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153553"/>
            <a:ext cx="5350490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Variety</a:t>
            </a:r>
            <a:endParaRPr lang="en-US" b="1" dirty="0"/>
          </a:p>
          <a:p>
            <a:r>
              <a:rPr lang="en-US" sz="2400" dirty="0"/>
              <a:t>The data comes from different sources in different structures and forms. Data are created not only by human but also by machines.</a:t>
            </a:r>
            <a:endParaRPr lang="en-US" sz="2400" dirty="0"/>
          </a:p>
          <a:p>
            <a:r>
              <a:rPr lang="en-US" sz="2400" dirty="0"/>
              <a:t>Three types: structured, semi structured and unstructured data. </a:t>
            </a:r>
            <a:endParaRPr lang="en-US" sz="2400" dirty="0"/>
          </a:p>
          <a:p>
            <a:r>
              <a:rPr lang="en-US" sz="2400" dirty="0"/>
              <a:t>The variety in data types implies that we need particular processing capabilities</a:t>
            </a:r>
            <a:r>
              <a:rPr lang="zh-CN" altLang="en-US" sz="2400" dirty="0"/>
              <a:t>能力</a:t>
            </a:r>
            <a:r>
              <a:rPr lang="en-US" sz="2400" dirty="0"/>
              <a:t> and specialist algorithms.</a:t>
            </a:r>
            <a:r>
              <a:rPr lang="zh-CN" altLang="en-US" sz="2400" dirty="0"/>
              <a:t>专业算法</a:t>
            </a:r>
            <a:r>
              <a:rPr lang="en-US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/>
              <a:t>CCTV audio and video files at various locations in a city.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Facebook images and videos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14" y="2621317"/>
            <a:ext cx="3383085" cy="2540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82" y="59905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dirty="0"/>
              <a:t>Big Data (Quality of Data)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5596297" cy="5510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Veracity: </a:t>
            </a:r>
            <a:endParaRPr lang="en-US" b="1" dirty="0"/>
          </a:p>
          <a:p>
            <a:r>
              <a:rPr lang="en-US" dirty="0"/>
              <a:t>Big Data come from many different places.</a:t>
            </a:r>
            <a:endParaRPr lang="en-US" dirty="0"/>
          </a:p>
          <a:p>
            <a:r>
              <a:rPr lang="en-US" dirty="0"/>
              <a:t>We need to test </a:t>
            </a:r>
            <a:r>
              <a:rPr lang="en-US" b="1" dirty="0"/>
              <a:t>the quality of the data. </a:t>
            </a:r>
            <a:endParaRPr lang="en-US" b="1" dirty="0"/>
          </a:p>
          <a:p>
            <a:r>
              <a:rPr lang="en-US" dirty="0"/>
              <a:t>Data veracity, in general, is how accurate or truthful a data set may be. In the context of big data, however, it takes on a bit more meaning.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t's </a:t>
            </a:r>
            <a:r>
              <a:rPr lang="en-US" dirty="0"/>
              <a:t>not just the quality of the data itself but how trustworthy the data source, type, and processing of it is.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85" y="1141737"/>
            <a:ext cx="3240203" cy="279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380447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</a:t>
            </a:r>
            <a:r>
              <a:rPr lang="en-US" sz="2400" b="1" dirty="0" smtClean="0"/>
              <a:t>EE (common EE </a:t>
            </a:r>
            <a:r>
              <a:rPr lang="en-US" sz="2400" b="1" dirty="0" err="1" smtClean="0"/>
              <a:t>Eng</a:t>
            </a:r>
            <a:r>
              <a:rPr lang="en-US" sz="2400" b="1" dirty="0" smtClean="0"/>
              <a:t> data)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Circuits: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Signals: Speech signal, image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57" y="1272965"/>
            <a:ext cx="211455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47" y="3647201"/>
            <a:ext cx="3916538" cy="13982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373" y="5045726"/>
            <a:ext cx="7536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EE, we usually use some mathematic objects to describe the physical things.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 have a good study in EE, we need to know and understand the meaning of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mathematic objects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4531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Circuit: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Ohm’s law 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Ohm's law states that the current through a conductor between two points is directly proportional to the voltage across the two points.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Voltage=Current × Resistance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   V=IR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Voltage: electric potential difference.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Current: the rate of flow of electric charge (electrons) past a point.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Resistance: a measure of its opposition to the flow of electric current.</a:t>
            </a: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01" y="1191305"/>
            <a:ext cx="1428750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9" y="1191305"/>
            <a:ext cx="2705100" cy="168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353251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Circuit: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Notations: Circuit Diagrams</a:t>
            </a:r>
            <a:endParaRPr lang="en-US" sz="2400" dirty="0"/>
          </a:p>
          <a:p>
            <a:r>
              <a:rPr lang="en-US" sz="2400" dirty="0"/>
              <a:t>Node: Point of connection between elements.</a:t>
            </a:r>
            <a:endParaRPr lang="en-US" sz="2400" dirty="0"/>
          </a:p>
          <a:p>
            <a:r>
              <a:rPr lang="en-US" sz="2400" dirty="0"/>
              <a:t>Branch : Connection between two nodes.</a:t>
            </a:r>
            <a:endParaRPr lang="en-US" sz="2400" dirty="0"/>
          </a:p>
          <a:p>
            <a:r>
              <a:rPr lang="en-US" sz="2400" dirty="0"/>
              <a:t>Loop: Closed loops in circuit diagram.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44" y="3655387"/>
            <a:ext cx="4637644" cy="3179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4531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Kirchhoff's Current Law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Algebraic sum of currents entering a closed a node (or a loop) is zero. (note that currents have directions)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88" y="3514725"/>
            <a:ext cx="48768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11" y="44531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Kirchhoff's Voltage Law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Algebraic sum of all voltages around a closed path (or loop) is zero.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91" y="2864939"/>
            <a:ext cx="2105319" cy="259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data?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is “big data”?</a:t>
            </a:r>
            <a:endParaRPr lang="en-US" dirty="0"/>
          </a:p>
          <a:p>
            <a:r>
              <a:rPr lang="en-US" dirty="0"/>
              <a:t>The ways to represent data in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41502" y="6236018"/>
            <a:ext cx="794640" cy="365125"/>
          </a:xfrm>
        </p:spPr>
        <p:txBody>
          <a:bodyPr/>
          <a:lstStyle/>
          <a:p>
            <a:r>
              <a:rPr lang="en-US" sz="2000" dirty="0"/>
              <a:t>P</a:t>
            </a:r>
            <a:fld id="{65AEA0F3-935C-47B9-9BC7-75622E5BCC0F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319560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Circuits: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say that the set of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equations represent the circuit 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Of course, we can solve the above set of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equations by hand.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However, complicated circuit</a:t>
                </a:r>
                <a:r>
                  <a:rPr lang="en-US" sz="2400" dirty="0">
                    <a:latin typeface="Arial" panose="020B0604020202090204" pitchFamily="34" charset="0"/>
                    <a:cs typeface="Arial" panose="020B0604020202090204" pitchFamily="34" charset="0"/>
                  </a:rPr>
                  <a:t>???</a:t>
                </a:r>
                <a:endParaRPr lang="en-US" sz="2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-14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7" y="1272965"/>
            <a:ext cx="2114550" cy="1390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8814" y="2950857"/>
            <a:ext cx="4859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Many students may set up  inappropriate  equations. three cases: wrong equations, not enough equations, some equations are not linear independent 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19" y="1383083"/>
            <a:ext cx="2373479" cy="14745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4531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Circuits: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 vector-matrix form: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say that above vector-matrix equation represents the circuit 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4000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607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86" y="1763853"/>
            <a:ext cx="211455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4531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Not only represent a circuit with a particular </a:t>
                </a:r>
                <a:r>
                  <a:rPr lang="en-US" sz="2400"/>
                  <a:t>set of values</a:t>
                </a:r>
                <a:r>
                  <a:rPr lang="en-US" sz="2400" dirty="0"/>
                  <a:t>.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also, a particular structure.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29" y="2040820"/>
            <a:ext cx="211455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02900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dirty="0"/>
              <a:t>Representation of Data in 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5" y="3160226"/>
            <a:ext cx="5330727" cy="1903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68488" y="5305857"/>
                <a:ext cx="80441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can be seen from the above figure that speech can be represented</a:t>
                </a:r>
                <a:endParaRPr lang="en-US" dirty="0"/>
              </a:p>
              <a:p>
                <a:r>
                  <a:rPr lang="en-US" dirty="0"/>
                  <a:t> as a variation of amplitude with time, saying </a:t>
                </a:r>
                <a:endParaRPr lang="en-US" dirty="0"/>
              </a:p>
              <a:p>
                <a:r>
                  <a:rPr lang="en-US" dirty="0"/>
                  <a:t>a sequence of real numbers,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amplitude is </a:t>
                </a:r>
                <a:r>
                  <a:rPr lang="en-US" dirty="0" err="1"/>
                  <a:t>normalised</a:t>
                </a:r>
                <a:r>
                  <a:rPr lang="en-US" dirty="0"/>
                  <a:t> such that the maximum value is </a:t>
                </a:r>
                <a:r>
                  <a:rPr lang="en-US" i="1" dirty="0"/>
                  <a:t>1</a:t>
                </a:r>
                <a:r>
                  <a:rPr lang="en-US" dirty="0"/>
                  <a:t>. 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88" y="5305857"/>
                <a:ext cx="80441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5" t="-25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3" y="1759479"/>
            <a:ext cx="3705225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83" y="1666923"/>
            <a:ext cx="33623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322169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Representation of Data in 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76" y="1689211"/>
            <a:ext cx="284797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52" y="1664137"/>
            <a:ext cx="3850746" cy="21216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9918" y="4059362"/>
            <a:ext cx="8267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 grey scale image is a monochrome digital image </a:t>
            </a:r>
            <a:r>
              <a:rPr lang="en-US" dirty="0" err="1"/>
              <a:t>Im</a:t>
            </a:r>
            <a:r>
              <a:rPr lang="en-US" dirty="0"/>
              <a:t>[</a:t>
            </a:r>
            <a:r>
              <a:rPr lang="en-US" dirty="0" err="1"/>
              <a:t>indx,indy</a:t>
            </a:r>
            <a:r>
              <a:rPr lang="en-US" dirty="0"/>
              <a:t>] with </a:t>
            </a:r>
            <a:endParaRPr lang="en-US" dirty="0"/>
          </a:p>
          <a:p>
            <a:r>
              <a:rPr lang="en-US" dirty="0"/>
              <a:t>    one intensity value per pixel. The indices </a:t>
            </a:r>
            <a:r>
              <a:rPr lang="en-US" dirty="0" err="1"/>
              <a:t>indx</a:t>
            </a:r>
            <a:r>
              <a:rPr lang="en-US" dirty="0"/>
              <a:t> and </a:t>
            </a:r>
            <a:r>
              <a:rPr lang="en-US" dirty="0" err="1"/>
              <a:t>indy</a:t>
            </a:r>
            <a:r>
              <a:rPr lang="en-US" dirty="0"/>
              <a:t> indicate the </a:t>
            </a:r>
            <a:endParaRPr lang="en-US" dirty="0"/>
          </a:p>
          <a:p>
            <a:r>
              <a:rPr lang="en-US" dirty="0"/>
              <a:t>    positions of pixels.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 color image is a 2D image M[</a:t>
            </a:r>
            <a:r>
              <a:rPr lang="en-US" dirty="0" err="1"/>
              <a:t>indx,indy,c</a:t>
            </a:r>
            <a:r>
              <a:rPr lang="en-US" dirty="0"/>
              <a:t>], i.e., 2D array of 3D vectors, where c=1 to 3. Or say 3D array.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In image processing and pattern recognition, we use a lot of  mathematics tools in linear algebra to handle those arrays.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35" y="615754"/>
            <a:ext cx="7543800" cy="699480"/>
          </a:xfrm>
        </p:spPr>
        <p:txBody>
          <a:bodyPr/>
          <a:lstStyle/>
          <a:p>
            <a:r>
              <a:rPr lang="en-US" dirty="0"/>
              <a:t>What are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77" y="1315234"/>
            <a:ext cx="7543801" cy="402336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Data </a:t>
            </a:r>
            <a:r>
              <a:rPr lang="en-GB" altLang="en-US" sz="2400" b="1" dirty="0">
                <a:solidFill>
                  <a:schemeClr val="tx2"/>
                </a:solidFill>
              </a:rPr>
              <a:t>are</a:t>
            </a:r>
            <a:r>
              <a:rPr lang="en-GB" altLang="en-US" sz="2400" dirty="0"/>
              <a:t> raw facts and figures that on their own have no meaning</a:t>
            </a:r>
            <a:endParaRPr lang="en-GB" altLang="en-US" sz="2400" dirty="0"/>
          </a:p>
          <a:p>
            <a:r>
              <a:rPr lang="en-US" sz="2400" dirty="0"/>
              <a:t>Data are gathered or captured(</a:t>
            </a:r>
            <a:r>
              <a:rPr lang="zh-CN" altLang="en-US" sz="2400" dirty="0"/>
              <a:t>捕获</a:t>
            </a:r>
            <a:r>
              <a:rPr lang="en-US" sz="2400" dirty="0"/>
              <a:t>) from activity of people, places and things.</a:t>
            </a:r>
            <a:endParaRPr lang="en-GB" sz="2400" dirty="0"/>
          </a:p>
          <a:p>
            <a:r>
              <a:rPr lang="en-GB" altLang="en-US" sz="2400" dirty="0"/>
              <a:t>These can be any alphanumeric</a:t>
            </a:r>
            <a:r>
              <a:rPr lang="en-US" altLang="en-GB" sz="2400" dirty="0"/>
              <a:t>(字母数字)</a:t>
            </a:r>
            <a:r>
              <a:rPr lang="en-GB" altLang="en-US" sz="2400" dirty="0"/>
              <a:t> characters i.e. text, numbers, symbols</a:t>
            </a:r>
            <a:endParaRPr lang="en-GB" altLang="en-US" sz="2400" dirty="0"/>
          </a:p>
          <a:p>
            <a:endParaRPr lang="en-GB" alt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0651" y="6248544"/>
            <a:ext cx="656854" cy="365125"/>
          </a:xfrm>
        </p:spPr>
        <p:txBody>
          <a:bodyPr/>
          <a:lstStyle/>
          <a:p>
            <a:r>
              <a:rPr lang="en-US" sz="2000" dirty="0"/>
              <a:t>P</a:t>
            </a:r>
            <a:fld id="{CCAE69BB-EFD3-4C99-9923-4FFA230B5D84}" type="slidenum">
              <a:rPr lang="en-US" sz="2000" smtClean="0"/>
            </a:fld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30" y="4036399"/>
            <a:ext cx="5831694" cy="209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15" y="1363345"/>
            <a:ext cx="6908165" cy="5078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2400" dirty="0" smtClean="0"/>
              <a:t>Answers of a questionnaire:</a:t>
            </a:r>
            <a:endParaRPr lang="en-GB" altLang="en-US" sz="2400" dirty="0" smtClean="0"/>
          </a:p>
          <a:p>
            <a:r>
              <a:rPr lang="en-GB" altLang="en-US" sz="2400" dirty="0" smtClean="0"/>
              <a:t>Yes</a:t>
            </a:r>
            <a:r>
              <a:rPr lang="en-GB" altLang="en-US" sz="2400" dirty="0"/>
              <a:t>, Yes, No, Yes, No, Yes, No, Yes</a:t>
            </a:r>
            <a:endParaRPr lang="en-GB" altLang="en-US" sz="2400" dirty="0"/>
          </a:p>
          <a:p>
            <a:r>
              <a:rPr lang="en-GB" altLang="en-US" sz="2400" dirty="0"/>
              <a:t>42, 63, 96, 74, 56, 86</a:t>
            </a:r>
            <a:endParaRPr lang="en-GB" altLang="en-US" sz="2400" dirty="0"/>
          </a:p>
          <a:p>
            <a:r>
              <a:rPr lang="en-GB" altLang="en-US" sz="2400" dirty="0"/>
              <a:t>111192, 111234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None of the above have any meaning until they are given a </a:t>
            </a:r>
            <a:r>
              <a:rPr lang="en-GB" altLang="en-US" sz="2400" b="1" dirty="0">
                <a:solidFill>
                  <a:schemeClr val="tx2"/>
                </a:solidFill>
              </a:rPr>
              <a:t>CONTEXT </a:t>
            </a:r>
            <a:r>
              <a:rPr lang="en-GB" altLang="en-US" sz="2400" dirty="0"/>
              <a:t>and</a:t>
            </a:r>
            <a:r>
              <a:rPr lang="en-GB" altLang="en-US" sz="2400" b="1" dirty="0">
                <a:solidFill>
                  <a:schemeClr val="tx2"/>
                </a:solidFill>
              </a:rPr>
              <a:t> PROCESSED </a:t>
            </a:r>
            <a:r>
              <a:rPr lang="en-GB" altLang="en-US" sz="2400" dirty="0"/>
              <a:t>into a usable form</a:t>
            </a: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b="1" dirty="0"/>
              <a:t>What is the value of 1100 </a:t>
            </a:r>
            <a:r>
              <a:rPr lang="en-GB" alt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??</a:t>
            </a:r>
            <a:endParaRPr lang="en-GB" altLang="en-US" sz="2400" b="1" dirty="0"/>
          </a:p>
          <a:p>
            <a:pPr marL="0" indent="0">
              <a:buNone/>
            </a:pPr>
            <a:r>
              <a:rPr lang="en-GB" altLang="en-US" sz="2400" dirty="0"/>
              <a:t>The correct answer is “I </a:t>
            </a:r>
            <a:r>
              <a:rPr lang="en-GB" altLang="en-US" sz="2400" b="1" dirty="0"/>
              <a:t>do not know”</a:t>
            </a:r>
            <a:r>
              <a:rPr lang="en-GB" altLang="en-US" sz="2400" dirty="0"/>
              <a:t> because no context is given. </a:t>
            </a:r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You want to be good in study. Please do not be loose-loose. 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 </a:t>
            </a:r>
            <a:endParaRPr lang="en-GB" altLang="en-US" sz="2400" dirty="0"/>
          </a:p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9808" y="6298648"/>
            <a:ext cx="669380" cy="365125"/>
          </a:xfrm>
        </p:spPr>
        <p:txBody>
          <a:bodyPr/>
          <a:lstStyle/>
          <a:p>
            <a:r>
              <a:rPr lang="en-US" sz="2000" dirty="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56" y="435430"/>
            <a:ext cx="7543800" cy="689045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Qualitative and Quantitative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08" y="1186798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000" b="1" dirty="0"/>
              <a:t>Example 1: My Dog</a:t>
            </a:r>
            <a:endParaRPr lang="en-GB" altLang="en-US" sz="2000" b="1" dirty="0"/>
          </a:p>
          <a:p>
            <a:pPr marL="0" indent="0">
              <a:buNone/>
            </a:pPr>
            <a:r>
              <a:rPr lang="en-US" sz="2000" b="1" dirty="0"/>
              <a:t>Qualitative</a:t>
            </a:r>
            <a:r>
              <a:rPr lang="en-US" sz="2000" dirty="0"/>
              <a:t>:</a:t>
            </a:r>
            <a:endParaRPr lang="en-US" sz="2000" dirty="0"/>
          </a:p>
          <a:p>
            <a:r>
              <a:rPr lang="en-US" sz="2000" dirty="0"/>
              <a:t>He 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``white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brown’’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data value is </a:t>
            </a:r>
            <a:r>
              <a:rPr lang="en-US" sz="2000" dirty="0"/>
              <a:t> ``white and brown’’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context is hair color of my dog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Hair color is </a:t>
            </a:r>
            <a:r>
              <a:rPr lang="en-US" sz="2000" b="1" dirty="0" smtClean="0"/>
              <a:t>Qualitative data(定性数据)</a:t>
            </a:r>
            <a:endParaRPr lang="en-US" sz="2000" b="1" dirty="0" smtClean="0"/>
          </a:p>
          <a:p>
            <a:r>
              <a:rPr lang="en-US" sz="2000" dirty="0" smtClean="0"/>
              <a:t>His </a:t>
            </a:r>
            <a:r>
              <a:rPr lang="en-US" sz="2000" dirty="0"/>
              <a:t>breed is corgi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Quantitative(定量的)</a:t>
            </a:r>
            <a:r>
              <a:rPr lang="en-US" sz="2000" dirty="0"/>
              <a:t>:</a:t>
            </a:r>
            <a:endParaRPr lang="en-US" sz="2000" dirty="0"/>
          </a:p>
          <a:p>
            <a:r>
              <a:rPr lang="en-US" sz="2000" dirty="0"/>
              <a:t>Discrete:</a:t>
            </a:r>
            <a:endParaRPr lang="en-US" sz="2000" dirty="0"/>
          </a:p>
          <a:p>
            <a:pPr lvl="1"/>
            <a:r>
              <a:rPr lang="en-US" sz="2000" dirty="0"/>
              <a:t>Legs : </a:t>
            </a:r>
            <a:r>
              <a:rPr lang="en-US" sz="2000" dirty="0" smtClean="0"/>
              <a:t>4  (context is number of legs, data value is 4, …)</a:t>
            </a:r>
            <a:endParaRPr lang="en-US" sz="2000" dirty="0"/>
          </a:p>
          <a:p>
            <a:r>
              <a:rPr lang="en-US" sz="2000" dirty="0" smtClean="0"/>
              <a:t>Continuous</a:t>
            </a:r>
            <a:r>
              <a:rPr lang="en-US" sz="2000" dirty="0"/>
              <a:t>:</a:t>
            </a:r>
            <a:endParaRPr lang="en-US" sz="2000" dirty="0"/>
          </a:p>
          <a:p>
            <a:pPr lvl="1"/>
            <a:r>
              <a:rPr lang="en-US" sz="2000" dirty="0"/>
              <a:t>He weighs 5.2 kg (context is what??)</a:t>
            </a:r>
            <a:endParaRPr lang="en-US" sz="2000" dirty="0"/>
          </a:p>
          <a:p>
            <a:pPr marL="0" indent="0">
              <a:buNone/>
            </a:pPr>
            <a:endParaRPr lang="en-GB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03" y="1437788"/>
            <a:ext cx="2819400" cy="1619250"/>
          </a:xfrm>
          <a:prstGeom prst="rect">
            <a:avLst/>
          </a:prstGeom>
        </p:spPr>
      </p:pic>
      <p:sp>
        <p:nvSpPr>
          <p:cNvPr id="6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455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en-US" sz="2200" b="1" dirty="0"/>
              <a:t>Example 2: My network</a:t>
            </a:r>
            <a:endParaRPr lang="en-GB" altLang="en-US" sz="2200" b="1" dirty="0"/>
          </a:p>
          <a:p>
            <a:pPr marL="0" indent="0">
              <a:buNone/>
            </a:pPr>
            <a:r>
              <a:rPr lang="en-US" sz="2200" b="1" dirty="0"/>
              <a:t>Qualitative</a:t>
            </a:r>
            <a:r>
              <a:rPr lang="en-US" sz="2200" dirty="0"/>
              <a:t>:</a:t>
            </a:r>
            <a:endParaRPr lang="en-US" sz="2200" dirty="0"/>
          </a:p>
          <a:p>
            <a:r>
              <a:rPr lang="en-US" sz="2200" dirty="0"/>
              <a:t>Color of desktop : black</a:t>
            </a:r>
            <a:endParaRPr lang="en-US" sz="2200" dirty="0"/>
          </a:p>
          <a:p>
            <a:r>
              <a:rPr lang="en-US" sz="2200" dirty="0"/>
              <a:t>Network protocol: TCP</a:t>
            </a:r>
            <a:endParaRPr lang="en-US" sz="2200" dirty="0"/>
          </a:p>
          <a:p>
            <a:r>
              <a:rPr lang="en-US" sz="2200" dirty="0"/>
              <a:t>Structure : Star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Quantitative</a:t>
            </a:r>
            <a:r>
              <a:rPr lang="en-US" sz="2200" dirty="0"/>
              <a:t>:</a:t>
            </a:r>
            <a:endParaRPr lang="en-US" sz="2200" dirty="0"/>
          </a:p>
          <a:p>
            <a:r>
              <a:rPr lang="en-US" sz="2200" dirty="0"/>
              <a:t>Discrete:</a:t>
            </a:r>
            <a:endParaRPr lang="en-US" sz="2200" dirty="0"/>
          </a:p>
          <a:p>
            <a:pPr lvl="1"/>
            <a:r>
              <a:rPr lang="en-US" sz="2200" dirty="0"/>
              <a:t>Number of desktop : 8 </a:t>
            </a:r>
            <a:endParaRPr lang="en-US" sz="2200" dirty="0"/>
          </a:p>
          <a:p>
            <a:pPr lvl="1"/>
            <a:r>
              <a:rPr lang="en-US" sz="2200" dirty="0"/>
              <a:t>Servers : 1</a:t>
            </a:r>
            <a:endParaRPr lang="en-US" sz="2200" dirty="0"/>
          </a:p>
          <a:p>
            <a:r>
              <a:rPr lang="en-US" sz="2200" dirty="0"/>
              <a:t>Continuous:</a:t>
            </a:r>
            <a:endParaRPr lang="en-US" sz="2200" dirty="0"/>
          </a:p>
          <a:p>
            <a:pPr lvl="1"/>
            <a:r>
              <a:rPr lang="en-US" sz="2200" dirty="0"/>
              <a:t>Power consumption: 20.28 KW</a:t>
            </a:r>
            <a:endParaRPr lang="en-US" sz="2200" dirty="0"/>
          </a:p>
          <a:p>
            <a:pPr lvl="1"/>
            <a:r>
              <a:rPr lang="en-US" sz="2200" dirty="0"/>
              <a:t>Total Cable length: 200.25 m </a:t>
            </a:r>
            <a:endParaRPr lang="en-US" sz="2200" dirty="0"/>
          </a:p>
          <a:p>
            <a:endParaRPr lang="en-GB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88" y="2404672"/>
            <a:ext cx="2762250" cy="1657350"/>
          </a:xfrm>
          <a:prstGeom prst="rect">
            <a:avLst/>
          </a:prstGeom>
        </p:spPr>
      </p:pic>
      <p:sp>
        <p:nvSpPr>
          <p:cNvPr id="7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134" y="611584"/>
            <a:ext cx="6589199" cy="728701"/>
          </a:xfrm>
        </p:spPr>
        <p:txBody>
          <a:bodyPr/>
          <a:lstStyle/>
          <a:p>
            <a:r>
              <a:rPr lang="en-US" dirty="0"/>
              <a:t>Qualitative and Quantitative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731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 Summary:</a:t>
            </a: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0951" y="1819030"/>
          <a:ext cx="7438856" cy="447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428"/>
                <a:gridCol w="3719428"/>
              </a:tblGrid>
              <a:tr h="658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Qualitative</a:t>
                      </a:r>
                      <a:r>
                        <a:rPr lang="en-US" sz="2400" baseline="0" dirty="0"/>
                        <a:t>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Quantitative Data</a:t>
                      </a:r>
                      <a:endParaRPr lang="en-US" sz="2400" dirty="0"/>
                    </a:p>
                  </a:txBody>
                  <a:tcPr/>
                </a:tc>
              </a:tr>
              <a:tr h="38208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Deals with descriptions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Data</a:t>
                      </a:r>
                      <a:r>
                        <a:rPr lang="en-US" sz="2400" baseline="0" dirty="0"/>
                        <a:t> can be observed </a:t>
                      </a:r>
                      <a:endParaRPr lang="en-US" sz="2400" baseline="0" dirty="0"/>
                    </a:p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baseline="0" dirty="0"/>
                        <a:t>Colors, texture type, smells, beauty, etc.</a:t>
                      </a:r>
                      <a:endParaRPr lang="en-US" sz="2400" baseline="0" dirty="0"/>
                    </a:p>
                    <a:p>
                      <a:pPr marL="0" indent="0">
                        <a:buFont typeface="Arial" panose="020B0604020202090204" pitchFamily="34" charset="0"/>
                        <a:buNone/>
                      </a:pP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Result of counting or measuring attributes of a population.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Deals with numbers</a:t>
                      </a:r>
                      <a:endParaRPr lang="en-US" sz="2400" dirty="0"/>
                    </a:p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Data</a:t>
                      </a:r>
                      <a:r>
                        <a:rPr lang="en-US" sz="2400" baseline="0" dirty="0"/>
                        <a:t> which can be measured.</a:t>
                      </a:r>
                      <a:endParaRPr lang="en-US" sz="2400" baseline="0" dirty="0"/>
                    </a:p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baseline="0" dirty="0"/>
                        <a:t>Length, height, area, power consumption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27282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Structured Data and Unstructured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81" y="952926"/>
            <a:ext cx="6124791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Structured data is the type of data most of us are used to working with. </a:t>
            </a:r>
            <a:r>
              <a:rPr lang="en-US" sz="1800" dirty="0">
                <a:solidFill>
                  <a:srgbClr val="FF0000"/>
                </a:solidFill>
              </a:rPr>
              <a:t>Think of data that fits neatly within fixed fields and columns in relational databases  and spreadsheets</a:t>
            </a:r>
            <a:r>
              <a:rPr lang="en-US" sz="1800" dirty="0"/>
              <a:t>. Hence structured data the patterns of structured data make them easily searchable.  </a:t>
            </a:r>
            <a:endParaRPr lang="en-US" sz="1800" dirty="0"/>
          </a:p>
          <a:p>
            <a:r>
              <a:rPr lang="en-US" sz="1800" dirty="0"/>
              <a:t>Fields store length-delineated data phone numbers, Social Security numbers, or ZIP codes. Even text strings of variable length like names are contained in records, making it a simple matter to search.</a:t>
            </a:r>
            <a:endParaRPr lang="en-US" sz="1800" dirty="0"/>
          </a:p>
          <a:p>
            <a:r>
              <a:rPr lang="en-US" sz="1800" dirty="0"/>
              <a:t>Note that in a database, the format(</a:t>
            </a:r>
            <a:r>
              <a:rPr lang="zh-CN" altLang="en-US" sz="1800" dirty="0"/>
              <a:t>格式</a:t>
            </a:r>
            <a:r>
              <a:rPr lang="en-US" sz="1800" dirty="0"/>
              <a:t>) of a field is well defined. </a:t>
            </a:r>
            <a:endParaRPr lang="en-US" sz="1800" dirty="0"/>
          </a:p>
          <a:p>
            <a:r>
              <a:rPr lang="en-US" sz="1800" dirty="0"/>
              <a:t>Data may be human- or machine-generated. </a:t>
            </a:r>
            <a:endParaRPr lang="en-US" sz="1800" dirty="0"/>
          </a:p>
          <a:p>
            <a:r>
              <a:rPr lang="en-US" sz="1800" dirty="0"/>
              <a:t>Their formats  allow us to search with human generated queries and via algorithms(</a:t>
            </a:r>
            <a:r>
              <a:rPr lang="zh-CN" altLang="en-US" sz="1800" dirty="0"/>
              <a:t>算法</a:t>
            </a:r>
            <a:r>
              <a:rPr lang="en-US" sz="1800" dirty="0"/>
              <a:t>) using type of data and field names, such as alphabetical(</a:t>
            </a:r>
            <a:r>
              <a:rPr lang="zh-CN" altLang="en-US" sz="1800" dirty="0"/>
              <a:t>字母</a:t>
            </a:r>
            <a:r>
              <a:rPr lang="en-US" sz="1800" dirty="0"/>
              <a:t>) or numeric(</a:t>
            </a:r>
            <a:r>
              <a:rPr lang="zh-CN" altLang="en-US" sz="1800" dirty="0"/>
              <a:t>数字</a:t>
            </a:r>
            <a:r>
              <a:rPr lang="en-US" sz="1800" dirty="0"/>
              <a:t>), currency(</a:t>
            </a:r>
            <a:r>
              <a:rPr lang="zh-CN" altLang="en-US" sz="1800" dirty="0"/>
              <a:t>货币</a:t>
            </a:r>
            <a:r>
              <a:rPr lang="en-US" sz="1800" dirty="0"/>
              <a:t>) or date.</a:t>
            </a:r>
            <a:endParaRPr lang="en-US" sz="1800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9" y="1800541"/>
            <a:ext cx="2898649" cy="486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02" y="5170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Structured Data and Unstructured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76" y="1272965"/>
            <a:ext cx="7886700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Unstructured data</a:t>
            </a:r>
            <a:r>
              <a:rPr lang="en-US" sz="2000" dirty="0"/>
              <a:t>  is “everything else” – is comprised of data that is usually not as easily searchable, such as a collection of audio files, video files, and social media postings, formats of data should be different.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Unstructured data has internal structure but is not structured via pre-defined data models or schema. It may be textual or non-textual, and human- or machine-generated. It may also be stored within a non-relational database like NoSQL.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83" y="4028075"/>
            <a:ext cx="6553701" cy="2270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cfebd0f-6f1e-4e88-a26f-5e67f002379d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8453</Words>
  <Application>WPS 表格</Application>
  <PresentationFormat>On-screen Show (4:3)</PresentationFormat>
  <Paragraphs>349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EE1004</vt:lpstr>
      <vt:lpstr>Chapter One </vt:lpstr>
      <vt:lpstr>What are data?</vt:lpstr>
      <vt:lpstr>What are data?</vt:lpstr>
      <vt:lpstr>Qualitative and Quantitative </vt:lpstr>
      <vt:lpstr>Context</vt:lpstr>
      <vt:lpstr>Qualitative and Quantitative </vt:lpstr>
      <vt:lpstr>Structured Data and Unstructured Data</vt:lpstr>
      <vt:lpstr>Structured Data and Unstructured Data</vt:lpstr>
      <vt:lpstr>Structured Data and Unstructured Data</vt:lpstr>
      <vt:lpstr>Big Data</vt:lpstr>
      <vt:lpstr>Big Data</vt:lpstr>
      <vt:lpstr>Big Data</vt:lpstr>
      <vt:lpstr>Big Data (Quality of Data)</vt:lpstr>
      <vt:lpstr>Representation of Data in EE (common EE Eng data)</vt:lpstr>
      <vt:lpstr>Representation of Data in EE</vt:lpstr>
      <vt:lpstr>Representation of Data in EE</vt:lpstr>
      <vt:lpstr>Representation of Data in EE</vt:lpstr>
      <vt:lpstr>Representation of Data in EE</vt:lpstr>
      <vt:lpstr>Representation of Data in EE</vt:lpstr>
      <vt:lpstr>Representation of Data in EE</vt:lpstr>
      <vt:lpstr>Representation of Data in EE</vt:lpstr>
      <vt:lpstr>Representation of Data in EE</vt:lpstr>
      <vt:lpstr>Representation of Data in EE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EE1004</dc:title>
  <dc:creator>Andrew LEUNG</dc:creator>
  <cp:lastModifiedBy>chen</cp:lastModifiedBy>
  <cp:revision>132</cp:revision>
  <cp:lastPrinted>2022-03-04T03:51:17Z</cp:lastPrinted>
  <dcterms:created xsi:type="dcterms:W3CDTF">2022-03-04T03:51:17Z</dcterms:created>
  <dcterms:modified xsi:type="dcterms:W3CDTF">2022-03-04T03:51:17Z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0x0101008F6EB835DB28344E872B5364F3160066</vt:lpwstr>
  </property>
  <property fmtid="{D5CDD505-2E9C-101B-9397-08002B2CF9AE}" pid="3" name="KSOProductBuildVer">
    <vt:lpwstr>2052-3.9.1.6204</vt:lpwstr>
  </property>
</Properties>
</file>