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3"/>
    <p:sldId id="288" r:id="rId4"/>
    <p:sldId id="290" r:id="rId5"/>
    <p:sldId id="291" r:id="rId6"/>
    <p:sldId id="289" r:id="rId7"/>
    <p:sldId id="292" r:id="rId8"/>
    <p:sldId id="293" r:id="rId9"/>
    <p:sldId id="296" r:id="rId10"/>
    <p:sldId id="295" r:id="rId11"/>
    <p:sldId id="297" r:id="rId12"/>
    <p:sldId id="298" r:id="rId13"/>
    <p:sldId id="299" r:id="rId14"/>
    <p:sldId id="316" r:id="rId15"/>
    <p:sldId id="300" r:id="rId16"/>
    <p:sldId id="301" r:id="rId17"/>
    <p:sldId id="302" r:id="rId18"/>
    <p:sldId id="303" r:id="rId19"/>
    <p:sldId id="304" r:id="rId20"/>
    <p:sldId id="305" r:id="rId21"/>
    <p:sldId id="308" r:id="rId22"/>
    <p:sldId id="306" r:id="rId23"/>
    <p:sldId id="307" r:id="rId24"/>
    <p:sldId id="309" r:id="rId25"/>
    <p:sldId id="310" r:id="rId26"/>
    <p:sldId id="311" r:id="rId27"/>
    <p:sldId id="312" r:id="rId28"/>
    <p:sldId id="313" r:id="rId29"/>
  </p:sldIdLst>
  <p:sldSz cx="9144000" cy="6858000" type="screen4x3"/>
  <p:notesSz cx="6797675" cy="992632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4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380B6-B6BD-4B1F-AB05-DDE648FBA74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93207-B212-4A10-AAA2-B8AE06617EC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24B5C-E073-4F17-B8BF-E5E02E8FB54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7BE21-58BE-4C33-9C32-600F1A68224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6D2A-F511-42E4-BDC4-AA80119660B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970-0407-4577-BD8E-F1AF2BDFDB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5B77-9F20-4C7C-A666-DD925A80F90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970-0407-4577-BD8E-F1AF2BDFDB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6ED6-2161-4A3D-A6F2-BE290CD4554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970-0407-4577-BD8E-F1AF2BDFDB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017D-C32A-47E3-AD8F-0D725E19DAB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970-0407-4577-BD8E-F1AF2BDFDB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4DDB-57B9-49EF-BB0A-66E97EC5144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970-0407-4577-BD8E-F1AF2BDFDB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7754-D167-4C7B-A61E-23F9FE75003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970-0407-4577-BD8E-F1AF2BDFDB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72B7-04FD-4DA2-9848-BACE5E74BCFA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970-0407-4577-BD8E-F1AF2BDFDB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DB15-52BE-468D-AA47-4B0591A5C066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970-0407-4577-BD8E-F1AF2BDFDB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0252-A8E7-4753-A883-BB3C377AB1E0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970-0407-4577-BD8E-F1AF2BDFDB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8454-DD25-4CE3-BACA-10F96851C2E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970-0407-4577-BD8E-F1AF2BDFDB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4309-85DE-443E-8855-C5F6FCFD3D0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970-0407-4577-BD8E-F1AF2BDFDB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3A648-75EE-4109-B2B4-531713F9D75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09970-0407-4577-BD8E-F1AF2BDFDB0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mailto:eeleungc@cityu.edu.hk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EE1004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Graph</a:t>
            </a:r>
            <a:endParaRPr lang="en-US" sz="2800" dirty="0"/>
          </a:p>
          <a:p>
            <a:r>
              <a:rPr lang="en-US" sz="2800" dirty="0"/>
              <a:t>Andrew Leung : </a:t>
            </a:r>
            <a:r>
              <a:rPr lang="en-US" sz="2800" dirty="0">
                <a:hlinkClick r:id="rId1"/>
              </a:rPr>
              <a:t>eeleungc@cityu.edu.hk</a:t>
            </a:r>
            <a:endParaRPr lang="en-US" sz="2800" dirty="0"/>
          </a:p>
          <a:p>
            <a:r>
              <a:rPr lang="en-US" sz="2800" dirty="0" err="1"/>
              <a:t>Whatsapp</a:t>
            </a:r>
            <a:r>
              <a:rPr lang="en-US" sz="2800" dirty="0"/>
              <a:t> 852-90872682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92022" y="6373804"/>
            <a:ext cx="844744" cy="365125"/>
          </a:xfrm>
        </p:spPr>
        <p:txBody>
          <a:bodyPr/>
          <a:lstStyle/>
          <a:p>
            <a:r>
              <a:rPr lang="en-US" sz="2000" dirty="0"/>
              <a:t>P</a:t>
            </a:r>
            <a:fld id="{B3F834F4-C1E7-45B5-889D-72A42E034C56}" type="slidenum">
              <a:rPr lang="en-US" sz="2000" smtClean="0"/>
            </a:fld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412688"/>
            <a:ext cx="7592606" cy="542679"/>
          </a:xfrm>
        </p:spPr>
        <p:txBody>
          <a:bodyPr>
            <a:normAutofit/>
          </a:bodyPr>
          <a:lstStyle/>
          <a:p>
            <a:r>
              <a:rPr lang="en-US" sz="2400" b="1" dirty="0"/>
              <a:t>Brief Introduction of Graph (weighted graphs)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75" y="1153553"/>
            <a:ext cx="8538813" cy="5510220"/>
          </a:xfrm>
        </p:spPr>
        <p:txBody>
          <a:bodyPr>
            <a:normAutofit/>
          </a:bodyPr>
          <a:lstStyle/>
          <a:p>
            <a:r>
              <a:rPr lang="en-US" sz="2000" dirty="0"/>
              <a:t>A </a:t>
            </a:r>
            <a:r>
              <a:rPr lang="en-US" sz="2000" b="1" dirty="0"/>
              <a:t>weighted graph</a:t>
            </a:r>
            <a:r>
              <a:rPr lang="en-US" sz="2000" dirty="0"/>
              <a:t> is a </a:t>
            </a:r>
            <a:r>
              <a:rPr lang="en-US" sz="2000" b="1" dirty="0"/>
              <a:t>graph</a:t>
            </a:r>
            <a:r>
              <a:rPr lang="en-US" sz="2000" dirty="0"/>
              <a:t> in which each branch is given a numerical </a:t>
            </a:r>
            <a:r>
              <a:rPr lang="en-US" sz="2000" b="1" dirty="0"/>
              <a:t>weight</a:t>
            </a:r>
            <a:r>
              <a:rPr lang="en-US" sz="2000" dirty="0"/>
              <a:t>.</a:t>
            </a:r>
            <a:endParaRPr lang="en-US" sz="2000" dirty="0"/>
          </a:p>
          <a:p>
            <a:r>
              <a:rPr lang="en-US" sz="2000" dirty="0"/>
              <a:t> A </a:t>
            </a:r>
            <a:r>
              <a:rPr lang="en-US" sz="2000" b="1" dirty="0"/>
              <a:t>weighted graph</a:t>
            </a:r>
            <a:r>
              <a:rPr lang="en-US" sz="2000" dirty="0"/>
              <a:t> is therefore a special type of labeled </a:t>
            </a:r>
            <a:r>
              <a:rPr lang="en-US" sz="2000" b="1" dirty="0"/>
              <a:t>graph</a:t>
            </a:r>
            <a:r>
              <a:rPr lang="en-US" sz="2000" dirty="0"/>
              <a:t> in which the labels are numbers (which are usually taken to be positive).</a:t>
            </a:r>
            <a:endParaRPr lang="en-US" sz="2000" dirty="0"/>
          </a:p>
          <a:p>
            <a:endParaRPr lang="en-US" sz="2000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r>
              <a:rPr lang="en-US" sz="2000" dirty="0"/>
              <a:t>Weighted graphs are often used to model real objects and processes. For example, the graph above can be considered as a map, where the nodes are cities and the edges are roads. The weight of each edge is the distance between two cities.</a:t>
            </a:r>
            <a:endParaRPr lang="en-US" sz="20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2172" y="2419201"/>
            <a:ext cx="2720139" cy="18035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412688"/>
            <a:ext cx="7592606" cy="542679"/>
          </a:xfrm>
        </p:spPr>
        <p:txBody>
          <a:bodyPr>
            <a:normAutofit/>
          </a:bodyPr>
          <a:lstStyle/>
          <a:p>
            <a:r>
              <a:rPr lang="en-US" sz="2400" b="1" dirty="0"/>
              <a:t>Brief Introduction of Graph (weighted graphs)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75" y="1153553"/>
            <a:ext cx="8538813" cy="5510220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A </a:t>
            </a:r>
            <a:r>
              <a:rPr lang="en-US" sz="2000" b="1" dirty="0"/>
              <a:t>directed</a:t>
            </a:r>
            <a:r>
              <a:rPr lang="en-US" sz="2000" dirty="0"/>
              <a:t> </a:t>
            </a:r>
            <a:r>
              <a:rPr lang="en-US" sz="2000" b="1" dirty="0"/>
              <a:t>weighted graph</a:t>
            </a:r>
            <a:r>
              <a:rPr lang="en-US" sz="2000" dirty="0"/>
              <a:t> is a </a:t>
            </a:r>
            <a:r>
              <a:rPr lang="en-US" sz="2000" b="1" dirty="0"/>
              <a:t>directed</a:t>
            </a:r>
            <a:r>
              <a:rPr lang="en-US" sz="2000" dirty="0"/>
              <a:t> </a:t>
            </a:r>
            <a:r>
              <a:rPr lang="en-US" sz="2000" b="1" dirty="0"/>
              <a:t>graph</a:t>
            </a:r>
            <a:r>
              <a:rPr lang="en-US" sz="2000" dirty="0"/>
              <a:t> in which each branch is given a numerical </a:t>
            </a:r>
            <a:r>
              <a:rPr lang="en-US" sz="2000" b="1" dirty="0"/>
              <a:t>weight</a:t>
            </a:r>
            <a:r>
              <a:rPr lang="en-US" sz="2000" dirty="0"/>
              <a:t>.</a:t>
            </a:r>
            <a:endParaRPr lang="en-US" sz="2000" dirty="0"/>
          </a:p>
          <a:p>
            <a:endParaRPr lang="en-US" sz="2000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r>
              <a:rPr lang="en-US" sz="2200" dirty="0"/>
              <a:t>Weighted directed graphs also can be used to model some real processes. </a:t>
            </a:r>
            <a:endParaRPr lang="en-US" sz="2200" dirty="0"/>
          </a:p>
          <a:p>
            <a:r>
              <a:rPr lang="en-US" sz="2200" dirty="0"/>
              <a:t>In our example, Node 0 can be considered as a storage place, from where we need to transfer some resources to the destination point, say to Node 2. </a:t>
            </a:r>
            <a:endParaRPr lang="en-US" sz="2200" dirty="0"/>
          </a:p>
          <a:p>
            <a:r>
              <a:rPr lang="en-US" sz="2200" dirty="0"/>
              <a:t>The remaining nodes can be considered as intermediate places. </a:t>
            </a:r>
            <a:endParaRPr lang="en-US" sz="2200" dirty="0"/>
          </a:p>
          <a:p>
            <a:r>
              <a:rPr lang="en-US" sz="2200" dirty="0"/>
              <a:t>Each edge shows a direction in which the resources can be transferred. </a:t>
            </a:r>
            <a:endParaRPr lang="en-US" sz="2200" dirty="0"/>
          </a:p>
          <a:p>
            <a:r>
              <a:rPr lang="en-US" sz="2200" dirty="0"/>
              <a:t>The weight of an edge shows the maximum amount of resources that can be sent through the edge.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2491" y="1841383"/>
            <a:ext cx="3058107" cy="19413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3" y="412688"/>
            <a:ext cx="8038733" cy="542679"/>
          </a:xfrm>
        </p:spPr>
        <p:txBody>
          <a:bodyPr>
            <a:normAutofit fontScale="90000"/>
          </a:bodyPr>
          <a:lstStyle/>
          <a:p>
            <a:r>
              <a:rPr lang="en-US" sz="2400" b="1" i="1" dirty="0"/>
              <a:t>Brief Introduction of Graph </a:t>
            </a:r>
            <a:br>
              <a:rPr lang="en-US" sz="2400" b="1" i="1" dirty="0"/>
            </a:br>
            <a:r>
              <a:rPr lang="en-US" sz="2400" b="1" i="1" dirty="0"/>
              <a:t>(adjacency array (matrix) and incidence array (matrix))</a:t>
            </a:r>
            <a:endParaRPr lang="en-US" sz="24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7975" y="1153553"/>
                <a:ext cx="8538813" cy="55102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 graph with vertices labelled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,……,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its </a:t>
                </a:r>
                <a:r>
                  <a:rPr lang="en-US" b="1" dirty="0"/>
                  <a:t>adjacency array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i="1" dirty="0"/>
                  <a:t>n </a:t>
                </a:r>
                <a:r>
                  <a:rPr lang="en-US" dirty="0"/>
                  <a:t>x </a:t>
                </a:r>
                <a:r>
                  <a:rPr lang="en-US" i="1" dirty="0"/>
                  <a:t>n array</a:t>
                </a:r>
                <a:r>
                  <a:rPr lang="en-US" dirty="0"/>
                  <a:t> whose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entry is the number of edges (or the weight of the edge) joining vertex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1" i="1" dirty="0"/>
                  <a:t> </a:t>
                </a:r>
                <a:r>
                  <a:rPr lang="en-US" dirty="0"/>
                  <a:t>and vertex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i="1" dirty="0"/>
                  <a:t>. </a:t>
                </a: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endParaRPr lang="en-US" i="1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75" y="1153553"/>
                <a:ext cx="8538813" cy="5510220"/>
              </a:xfrm>
              <a:blipFill rotWithShape="1">
                <a:blip r:embed="rId1"/>
                <a:stretch>
                  <a:fillRect t="-7" r="7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03" y="3016417"/>
            <a:ext cx="5200650" cy="30116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3" y="412688"/>
            <a:ext cx="8038733" cy="542679"/>
          </a:xfrm>
        </p:spPr>
        <p:txBody>
          <a:bodyPr>
            <a:normAutofit fontScale="90000"/>
          </a:bodyPr>
          <a:lstStyle/>
          <a:p>
            <a:r>
              <a:rPr lang="en-US" sz="2400" b="1" i="1" dirty="0"/>
              <a:t>Brief Introduction of Graph </a:t>
            </a:r>
            <a:br>
              <a:rPr lang="en-US" sz="2400" b="1" i="1" dirty="0"/>
            </a:br>
            <a:r>
              <a:rPr lang="en-US" sz="2400" b="1" i="1" dirty="0"/>
              <a:t>(adjacency array (matrix) and incidence array (matrix))</a:t>
            </a:r>
            <a:endParaRPr lang="en-US" sz="24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7975" y="1153553"/>
                <a:ext cx="8538813" cy="55102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 graph with vertices labelled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,……,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its </a:t>
                </a:r>
                <a:r>
                  <a:rPr lang="en-US" b="1" dirty="0"/>
                  <a:t>adjacency array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i="1" dirty="0"/>
                  <a:t>n </a:t>
                </a:r>
                <a:r>
                  <a:rPr lang="en-US" dirty="0"/>
                  <a:t>x </a:t>
                </a:r>
                <a:r>
                  <a:rPr lang="en-US" i="1" dirty="0"/>
                  <a:t>n array</a:t>
                </a:r>
                <a:r>
                  <a:rPr lang="en-US" dirty="0"/>
                  <a:t> whose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entry is the number of edges (or the weight of the edge) joining vertex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1" i="1" dirty="0"/>
                  <a:t> </a:t>
                </a:r>
                <a:r>
                  <a:rPr lang="en-US" dirty="0"/>
                  <a:t>and vertex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i="1" dirty="0"/>
                  <a:t>. </a:t>
                </a: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endParaRPr lang="en-US" i="1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75" y="1153553"/>
                <a:ext cx="8538813" cy="5510220"/>
              </a:xfrm>
              <a:blipFill rotWithShape="1">
                <a:blip r:embed="rId1"/>
                <a:stretch>
                  <a:fillRect t="-7" r="7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3114865"/>
            <a:ext cx="4063396" cy="26732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371" y="3078032"/>
            <a:ext cx="4845996" cy="19158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3" y="412688"/>
            <a:ext cx="8038733" cy="542679"/>
          </a:xfrm>
        </p:spPr>
        <p:txBody>
          <a:bodyPr>
            <a:normAutofit fontScale="90000"/>
          </a:bodyPr>
          <a:lstStyle/>
          <a:p>
            <a:r>
              <a:rPr lang="en-US" sz="2400" b="1" i="1" dirty="0"/>
              <a:t>Brief Introduction of Graph </a:t>
            </a:r>
            <a:br>
              <a:rPr lang="en-US" sz="2400" b="1" i="1" dirty="0"/>
            </a:br>
            <a:r>
              <a:rPr lang="en-US" sz="2400" b="1" i="1" dirty="0"/>
              <a:t>(adjacency array (matrix) and incidence array (matrix))</a:t>
            </a:r>
            <a:endParaRPr lang="en-US" sz="24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7975" y="1153553"/>
                <a:ext cx="8538813" cy="55102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nodes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edges </a:t>
                </a:r>
                <a:endParaRPr lang="en-US" dirty="0"/>
              </a:p>
              <a:p>
                <a:r>
                  <a:rPr lang="en-US" dirty="0"/>
                  <a:t>Its </a:t>
                </a:r>
                <a:r>
                  <a:rPr lang="en-US" b="1" dirty="0"/>
                  <a:t>incidence array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</a:t>
                </a:r>
                <a:r>
                  <a:rPr lang="en-US" i="1" dirty="0"/>
                  <a:t>n </a:t>
                </a:r>
                <a:r>
                  <a:rPr lang="en-US" dirty="0"/>
                  <a:t>x </a:t>
                </a:r>
                <a:r>
                  <a:rPr lang="en-US" i="1" dirty="0"/>
                  <a:t>m array</a:t>
                </a:r>
                <a:r>
                  <a:rPr lang="en-US" dirty="0"/>
                  <a:t> whose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i="1" dirty="0"/>
                  <a:t>-</a:t>
                </a:r>
                <a:r>
                  <a:rPr lang="en-US" i="1" dirty="0" err="1"/>
                  <a:t>th</a:t>
                </a:r>
                <a:r>
                  <a:rPr lang="en-US" i="1" dirty="0"/>
                  <a:t> </a:t>
                </a:r>
                <a:r>
                  <a:rPr lang="en-US" dirty="0"/>
                  <a:t>entry is 1 if vertex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incident to edge; and 0 otherwise.</a:t>
                </a:r>
                <a:endParaRPr lang="en-US" sz="2000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75" y="1153553"/>
                <a:ext cx="8538813" cy="5510220"/>
              </a:xfrm>
              <a:blipFill rotWithShape="1">
                <a:blip r:embed="rId1"/>
                <a:stretch>
                  <a:fillRect t="-7" r="7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5" y="2784559"/>
            <a:ext cx="6553200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3" y="412688"/>
            <a:ext cx="8038733" cy="542679"/>
          </a:xfrm>
        </p:spPr>
        <p:txBody>
          <a:bodyPr>
            <a:normAutofit fontScale="90000"/>
          </a:bodyPr>
          <a:lstStyle/>
          <a:p>
            <a:r>
              <a:rPr lang="en-US" sz="2400" b="1" i="1" dirty="0"/>
              <a:t>Brief Introduction of Graph </a:t>
            </a:r>
            <a:br>
              <a:rPr lang="en-US" sz="2400" b="1" i="1" dirty="0"/>
            </a:br>
            <a:r>
              <a:rPr lang="en-US" sz="2400" b="1" i="1" dirty="0"/>
              <a:t>(adjacency array (matrix) and incidence array (matrix))</a:t>
            </a:r>
            <a:endParaRPr lang="en-US" sz="24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7975" y="1153553"/>
                <a:ext cx="8538813" cy="55102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nodes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edges </a:t>
                </a:r>
                <a:endParaRPr lang="en-US" sz="2400" dirty="0"/>
              </a:p>
              <a:p>
                <a:r>
                  <a:rPr lang="en-US" sz="2400" dirty="0"/>
                  <a:t>Its </a:t>
                </a:r>
                <a:r>
                  <a:rPr lang="en-US" sz="2400" b="1" dirty="0"/>
                  <a:t>incidence array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400" dirty="0"/>
                  <a:t> is a n × m 2D array </a:t>
                </a:r>
                <a:endParaRPr lang="en-US" sz="2400" dirty="0"/>
              </a:p>
              <a:p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sz="2400" i="1" dirty="0"/>
                  <a:t>-</a:t>
                </a:r>
                <a:r>
                  <a:rPr lang="en-US" sz="2400" i="1" dirty="0" err="1"/>
                  <a:t>th</a:t>
                </a:r>
                <a:r>
                  <a:rPr lang="en-US" sz="2400" i="1" dirty="0"/>
                  <a:t> </a:t>
                </a:r>
                <a:r>
                  <a:rPr lang="en-US" sz="2400" dirty="0"/>
                  <a:t>entry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is 1,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edge leaves the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node.</a:t>
                </a:r>
                <a:endParaRPr lang="en-US" sz="2400" dirty="0"/>
              </a:p>
              <a:p>
                <a:r>
                  <a:rPr lang="en-US" sz="2400" dirty="0"/>
                  <a:t>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sz="2400" i="1" dirty="0"/>
                  <a:t>-</a:t>
                </a:r>
                <a:r>
                  <a:rPr lang="en-US" sz="2400" i="1" dirty="0" err="1"/>
                  <a:t>th</a:t>
                </a:r>
                <a:r>
                  <a:rPr lang="en-US" sz="2400" i="1" dirty="0"/>
                  <a:t> </a:t>
                </a:r>
                <a:r>
                  <a:rPr lang="en-US" sz="2400" dirty="0"/>
                  <a:t>entry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400" dirty="0"/>
                  <a:t> is -1,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edge entries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node.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(Note that some authors use opposite </a:t>
                </a:r>
                <a:r>
                  <a:rPr lang="en-US" sz="2400"/>
                  <a:t>sign notation) 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75" y="1153553"/>
                <a:ext cx="8538813" cy="5510220"/>
              </a:xfrm>
              <a:blipFill rotWithShape="1">
                <a:blip r:embed="rId1"/>
                <a:stretch>
                  <a:fillRect t="-7" r="7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3669782"/>
            <a:ext cx="4668213" cy="1980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288" y="3366284"/>
            <a:ext cx="3838575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3" y="412688"/>
            <a:ext cx="8038733" cy="542679"/>
          </a:xfrm>
        </p:spPr>
        <p:txBody>
          <a:bodyPr>
            <a:normAutofit/>
          </a:bodyPr>
          <a:lstStyle/>
          <a:p>
            <a:r>
              <a:rPr lang="en-US" sz="2400" b="1" i="1" dirty="0"/>
              <a:t>Brief Introduction of Graph (Some problems and Solutions) </a:t>
            </a:r>
            <a:endParaRPr lang="en-US" sz="2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76" y="1153553"/>
            <a:ext cx="4925876" cy="5510220"/>
          </a:xfrm>
        </p:spPr>
        <p:txBody>
          <a:bodyPr>
            <a:normAutofit/>
          </a:bodyPr>
          <a:lstStyle/>
          <a:p>
            <a:r>
              <a:rPr lang="en-US" dirty="0"/>
              <a:t>A maze as a graph.</a:t>
            </a:r>
            <a:endParaRPr lang="en-US" dirty="0"/>
          </a:p>
          <a:p>
            <a:r>
              <a:rPr lang="en-US" dirty="0"/>
              <a:t>Each room in the maze is viewed as a vertex.</a:t>
            </a:r>
            <a:endParaRPr lang="en-US" dirty="0"/>
          </a:p>
          <a:p>
            <a:r>
              <a:rPr lang="en-US" dirty="0"/>
              <a:t>We add edges to the graph between adjacent rooms that are not blocked by a wall.</a:t>
            </a:r>
            <a:endParaRPr lang="en-US" dirty="0"/>
          </a:p>
          <a:p>
            <a:r>
              <a:rPr lang="en-US" dirty="0"/>
              <a:t>Find a shortest path from s to  w.  ???</a:t>
            </a:r>
            <a:endParaRPr lang="en-US" dirty="0"/>
          </a:p>
          <a:p>
            <a:r>
              <a:rPr lang="en-US" dirty="0"/>
              <a:t>It is the shortest path problem.</a:t>
            </a:r>
            <a:endParaRPr lang="en-US" dirty="0"/>
          </a:p>
        </p:txBody>
      </p:sp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5770" y="1464674"/>
            <a:ext cx="3643417" cy="210626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61290"/>
            <a:ext cx="8038465" cy="567690"/>
          </a:xfrm>
        </p:spPr>
        <p:txBody>
          <a:bodyPr>
            <a:normAutofit/>
          </a:bodyPr>
          <a:lstStyle/>
          <a:p>
            <a:r>
              <a:rPr lang="en-US" sz="2400" b="1" i="1" dirty="0"/>
              <a:t>Brief Introduction of Graph (shortest path) </a:t>
            </a:r>
            <a:endParaRPr lang="en-US" sz="24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6886" y="674128"/>
                <a:ext cx="8021832" cy="551022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Given a source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, find all the shortest paths to all other nodes. </a:t>
                </a:r>
                <a:endParaRPr lang="en-US" dirty="0"/>
              </a:p>
              <a:p>
                <a:r>
                  <a:rPr lang="en-US" dirty="0"/>
                  <a:t>One algorithm is </a:t>
                </a:r>
                <a:r>
                  <a:rPr lang="en-US" dirty="0" err="1"/>
                  <a:t>Dijkstra’s</a:t>
                </a:r>
                <a:r>
                  <a:rPr lang="en-US" dirty="0"/>
                  <a:t> Algorithm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𝕊</m:t>
                    </m:r>
                  </m:oMath>
                </a14:m>
                <a:r>
                  <a:rPr lang="en-US" dirty="0"/>
                  <a:t> be the set of vertices to which we have a shortest path.</a:t>
                </a:r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Initialize the cost of the source vertex to 0, and all the rest of the nodes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:r>
                  <a:rPr lang="en-US" dirty="0"/>
                  <a:t>Initialize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𝕊</m:t>
                    </m:r>
                  </m:oMath>
                </a14:m>
                <a:r>
                  <a:rPr lang="en-US" dirty="0"/>
                  <a:t> to be empty (no element).</a:t>
                </a:r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While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𝕊</m:t>
                    </m:r>
                  </m:oMath>
                </a14:m>
                <a:r>
                  <a:rPr lang="en-US" dirty="0"/>
                  <a:t> does not contain all vertices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a. Select the node A with the lowest cost that is not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𝕊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b. Put it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𝕊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      c. For each node B adjacent to A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if cost(A)+cost(A,B) &lt; the current cost of B,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set cost(B) = cost(A)+cost(A,B)  and record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previous(B) = A (so that we can remember the path)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886" y="674128"/>
                <a:ext cx="8021832" cy="5510220"/>
              </a:xfrm>
              <a:blipFill rotWithShape="1">
                <a:blip r:embed="rId1"/>
                <a:stretch>
                  <a:fillRect t="-468" r="6" b="-17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3" y="412688"/>
            <a:ext cx="8038733" cy="542679"/>
          </a:xfrm>
        </p:spPr>
        <p:txBody>
          <a:bodyPr>
            <a:normAutofit/>
          </a:bodyPr>
          <a:lstStyle/>
          <a:p>
            <a:r>
              <a:rPr lang="en-US" sz="2400" b="1" i="1" dirty="0"/>
              <a:t>Brief Introduction of Graph (shortest path) </a:t>
            </a:r>
            <a:endParaRPr lang="en-US" sz="24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7976" y="1153553"/>
                <a:ext cx="8021832" cy="55102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𝕊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:r>
                  <a:rPr lang="en-US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= Nil </a:t>
                </a:r>
                <a:r>
                  <a:rPr lang="en-US" dirty="0">
                    <a:ea typeface="Cambria Math" panose="02040503050406030204" pitchFamily="18" charset="0"/>
                  </a:rPr>
                  <a:t>  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76" y="1153553"/>
                <a:ext cx="8021832" cy="5510220"/>
              </a:xfrm>
              <a:blipFill rotWithShape="1">
                <a:blip r:embed="rId1"/>
                <a:stretch>
                  <a:fillRect t="-7" r="6" b="-2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634" y="1633946"/>
            <a:ext cx="5802210" cy="275517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3" y="412688"/>
            <a:ext cx="8038733" cy="542679"/>
          </a:xfrm>
        </p:spPr>
        <p:txBody>
          <a:bodyPr>
            <a:normAutofit/>
          </a:bodyPr>
          <a:lstStyle/>
          <a:p>
            <a:r>
              <a:rPr lang="en-US" sz="2400" b="1" i="1" dirty="0"/>
              <a:t>Brief Introduction of Graph (shortest path) </a:t>
            </a:r>
            <a:endParaRPr lang="en-US" sz="24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7976" y="1153553"/>
                <a:ext cx="8021832" cy="551022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Example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:r>
                  <a:rPr lang="en-US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  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:r>
                  <a:rPr lang="en-US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others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76" y="1153553"/>
                <a:ext cx="8021832" cy="5510220"/>
              </a:xfrm>
              <a:blipFill rotWithShape="1">
                <a:blip r:embed="rId1"/>
                <a:stretch>
                  <a:fillRect t="-353" r="6" b="-5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249" y="1507127"/>
            <a:ext cx="4735286" cy="3183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419729"/>
            <a:ext cx="7592606" cy="542679"/>
          </a:xfrm>
        </p:spPr>
        <p:txBody>
          <a:bodyPr>
            <a:normAutofit/>
          </a:bodyPr>
          <a:lstStyle/>
          <a:p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4" y="1272965"/>
            <a:ext cx="8538813" cy="55102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/>
              <a:t>Graph</a:t>
            </a:r>
            <a:endParaRPr lang="en-US" sz="2600" b="1" dirty="0"/>
          </a:p>
          <a:p>
            <a:pPr marL="0" indent="0">
              <a:buNone/>
            </a:pPr>
            <a:r>
              <a:rPr lang="en-US" sz="2600" dirty="0"/>
              <a:t>A simple graph G={V,E} consists of a non-empty finite set V(G) of elements called vertices (or nodes), and a finite set E(G) of distinct unordered pairs of distinct elements of V(G) called edges. 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V(G): vertex set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E(G): the edge set.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An edge {v, w} is said to join the vertices v and w, and is usually abbreviated to </a:t>
            </a:r>
            <a:r>
              <a:rPr lang="en-US" sz="2600" dirty="0" err="1"/>
              <a:t>vw</a:t>
            </a:r>
            <a:r>
              <a:rPr lang="en-US" sz="2600" dirty="0"/>
              <a:t>.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  Vertex set = {w, v, w, z}, 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  Edge set  =  {</a:t>
            </a:r>
            <a:r>
              <a:rPr lang="en-US" sz="2600" dirty="0" err="1"/>
              <a:t>uv</a:t>
            </a:r>
            <a:r>
              <a:rPr lang="en-US" sz="2600" dirty="0"/>
              <a:t>, </a:t>
            </a:r>
            <a:r>
              <a:rPr lang="en-US" sz="2600" dirty="0" err="1"/>
              <a:t>uw</a:t>
            </a:r>
            <a:r>
              <a:rPr lang="en-US" sz="2600" dirty="0"/>
              <a:t>, </a:t>
            </a:r>
            <a:r>
              <a:rPr lang="en-US" sz="2600" dirty="0" err="1"/>
              <a:t>vw</a:t>
            </a:r>
            <a:r>
              <a:rPr lang="en-US" sz="2600" dirty="0"/>
              <a:t>, </a:t>
            </a:r>
            <a:r>
              <a:rPr lang="en-US" sz="2600" dirty="0" err="1"/>
              <a:t>wz</a:t>
            </a:r>
            <a:r>
              <a:rPr lang="en-US" sz="2600" dirty="0"/>
              <a:t>} 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4767" y="4195224"/>
            <a:ext cx="2785872" cy="190077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3" y="412688"/>
            <a:ext cx="8038733" cy="542679"/>
          </a:xfrm>
        </p:spPr>
        <p:txBody>
          <a:bodyPr>
            <a:normAutofit/>
          </a:bodyPr>
          <a:lstStyle/>
          <a:p>
            <a:r>
              <a:rPr lang="en-US" sz="2400" b="1" i="1" dirty="0"/>
              <a:t>Brief Introduction of Graph (shortest path) </a:t>
            </a:r>
            <a:endParaRPr lang="en-US" sz="24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7976" y="1153553"/>
                <a:ext cx="8021832" cy="551022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Example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is with min cost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𝕊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𝕊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76" y="1153553"/>
                <a:ext cx="8021832" cy="5510220"/>
              </a:xfrm>
              <a:blipFill rotWithShape="1">
                <a:blip r:embed="rId1"/>
                <a:stretch>
                  <a:fillRect t="-871" r="6" b="-3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097" y="1371600"/>
            <a:ext cx="5029527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3" y="412688"/>
            <a:ext cx="8038733" cy="542679"/>
          </a:xfrm>
        </p:spPr>
        <p:txBody>
          <a:bodyPr>
            <a:normAutofit/>
          </a:bodyPr>
          <a:lstStyle/>
          <a:p>
            <a:r>
              <a:rPr lang="en-US" sz="2400" b="1" i="1" dirty="0"/>
              <a:t>Brief Introduction of Graph (shortest path) </a:t>
            </a:r>
            <a:endParaRPr lang="en-US" sz="24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7976" y="1153553"/>
                <a:ext cx="8021832" cy="551022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Example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𝕊</m:t>
                    </m:r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8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8000" dirty="0">
                    <a:ea typeface="Cambria Math" panose="02040503050406030204" pitchFamily="18" charset="0"/>
                  </a:rPr>
                  <a:t> </a:t>
                </a:r>
                <a:endParaRPr lang="en-US" sz="8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8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8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are neighbors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8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8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update</a:t>
                </a:r>
                <a:endParaRPr lang="en-US" sz="8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8000" dirty="0">
                    <a:ea typeface="Cambria Math" panose="02040503050406030204" pitchFamily="18" charset="0"/>
                  </a:rPr>
                  <a:t>, </a:t>
                </a:r>
                <a:r>
                  <a:rPr lang="en-US" sz="8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8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8000" dirty="0"/>
                  <a:t> </a:t>
                </a:r>
                <a:r>
                  <a:rPr lang="en-US" sz="8000" dirty="0">
                    <a:ea typeface="Cambria Math" panose="02040503050406030204" pitchFamily="18" charset="0"/>
                  </a:rPr>
                  <a:t>  </a:t>
                </a:r>
                <a:endParaRPr lang="en-US" sz="8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8000" dirty="0">
                    <a:ea typeface="Cambria Math" panose="02040503050406030204" pitchFamily="18" charset="0"/>
                  </a:rPr>
                  <a:t>, </a:t>
                </a:r>
                <a:r>
                  <a:rPr lang="en-US" sz="8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8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8000" dirty="0"/>
                  <a:t> </a:t>
                </a:r>
                <a:endParaRPr lang="en-US" sz="8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8000" dirty="0">
                    <a:ea typeface="Cambria Math" panose="02040503050406030204" pitchFamily="18" charset="0"/>
                  </a:rPr>
                  <a:t>, </a:t>
                </a:r>
                <a:r>
                  <a:rPr lang="en-US" sz="8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8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8000" dirty="0"/>
                  <a:t> </a:t>
                </a:r>
                <a:endParaRPr lang="en-US" sz="8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8000" dirty="0">
                    <a:ea typeface="Cambria Math" panose="02040503050406030204" pitchFamily="18" charset="0"/>
                  </a:rPr>
                  <a:t>, </a:t>
                </a:r>
                <a:r>
                  <a:rPr lang="en-US" sz="8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8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8000" dirty="0"/>
                  <a:t> </a:t>
                </a:r>
                <a:endParaRPr lang="en-US" sz="8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8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 update</a:t>
                </a:r>
                <a:endParaRPr lang="en-US" sz="8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8000" dirty="0">
                    <a:ea typeface="Cambria Math" panose="02040503050406030204" pitchFamily="18" charset="0"/>
                  </a:rPr>
                  <a:t>, </a:t>
                </a:r>
                <a:r>
                  <a:rPr lang="en-US" sz="8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8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8000" dirty="0"/>
                  <a:t> </a:t>
                </a:r>
                <a:r>
                  <a:rPr lang="en-US" sz="8000" dirty="0">
                    <a:ea typeface="Cambria Math" panose="02040503050406030204" pitchFamily="18" charset="0"/>
                  </a:rPr>
                  <a:t> </a:t>
                </a:r>
                <a:endParaRPr lang="en-US" sz="8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8000" dirty="0">
                    <a:ea typeface="Cambria Math" panose="02040503050406030204" pitchFamily="18" charset="0"/>
                  </a:rPr>
                  <a:t>, </a:t>
                </a:r>
                <a:r>
                  <a:rPr lang="en-US" sz="8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8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8000" dirty="0"/>
                  <a:t> </a:t>
                </a:r>
                <a:r>
                  <a:rPr lang="en-US" sz="8000" dirty="0">
                    <a:ea typeface="Cambria Math" panose="02040503050406030204" pitchFamily="18" charset="0"/>
                  </a:rPr>
                  <a:t>        (Note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8000" dirty="0">
                    <a:ea typeface="Cambria Math" panose="02040503050406030204" pitchFamily="18" charset="0"/>
                  </a:rPr>
                  <a:t> is with the min cost)</a:t>
                </a:r>
                <a:endParaRPr lang="en-US" sz="8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8000" dirty="0">
                    <a:ea typeface="Cambria Math" panose="02040503050406030204" pitchFamily="18" charset="0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76" y="1153553"/>
                <a:ext cx="8021832" cy="5510220"/>
              </a:xfrm>
              <a:blipFill rotWithShape="1">
                <a:blip r:embed="rId1"/>
                <a:stretch>
                  <a:fillRect t="-7" r="6" b="-8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923" y="1207717"/>
            <a:ext cx="4371265" cy="295470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3" y="412688"/>
            <a:ext cx="8038733" cy="542679"/>
          </a:xfrm>
        </p:spPr>
        <p:txBody>
          <a:bodyPr>
            <a:normAutofit/>
          </a:bodyPr>
          <a:lstStyle/>
          <a:p>
            <a:r>
              <a:rPr lang="en-US" sz="2400" b="1" i="1" dirty="0"/>
              <a:t>Brief Introduction of Graph (shortest path) </a:t>
            </a:r>
            <a:endParaRPr lang="en-US" sz="24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7976" y="1153553"/>
                <a:ext cx="8021832" cy="551022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Example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8000" dirty="0"/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8000" dirty="0"/>
                  <a:t> to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𝕊</m:t>
                    </m:r>
                  </m:oMath>
                </a14:m>
                <a:endParaRPr lang="en-US" sz="8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8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𝕊</m:t>
                    </m:r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8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sz="8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8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8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 neighbor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8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8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 update why?</a:t>
                </a:r>
                <a:endParaRPr lang="en-US" sz="8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8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𝐶𝑢𝑟𝑟𝑒𝑛𝑡</m:t>
                        </m:r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8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8000" dirty="0">
                    <a:ea typeface="Cambria Math" panose="02040503050406030204" pitchFamily="18" charset="0"/>
                  </a:rPr>
                  <a:t>, </a:t>
                </a:r>
                <a:r>
                  <a:rPr lang="en-US" sz="8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8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8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8000" dirty="0">
                    <a:ea typeface="Cambria Math" panose="02040503050406030204" pitchFamily="18" charset="0"/>
                  </a:rPr>
                  <a:t>, </a:t>
                </a:r>
                <a:r>
                  <a:rPr lang="en-US" sz="8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8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8000" dirty="0"/>
                  <a:t> </a:t>
                </a:r>
                <a:r>
                  <a:rPr lang="en-US" sz="8000" dirty="0">
                    <a:ea typeface="Cambria Math" panose="02040503050406030204" pitchFamily="18" charset="0"/>
                  </a:rPr>
                  <a:t>  </a:t>
                </a:r>
                <a:endParaRPr lang="en-US" sz="8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8000" dirty="0">
                    <a:ea typeface="Cambria Math" panose="02040503050406030204" pitchFamily="18" charset="0"/>
                  </a:rPr>
                  <a:t>, </a:t>
                </a:r>
                <a:r>
                  <a:rPr lang="en-US" sz="8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8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8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8000" dirty="0">
                    <a:ea typeface="Cambria Math" panose="02040503050406030204" pitchFamily="18" charset="0"/>
                  </a:rPr>
                  <a:t>, </a:t>
                </a:r>
                <a:r>
                  <a:rPr lang="en-US" sz="8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8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8000" dirty="0"/>
                  <a:t> </a:t>
                </a:r>
                <a:endParaRPr lang="en-US" sz="8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8000" dirty="0">
                    <a:ea typeface="Cambria Math" panose="02040503050406030204" pitchFamily="18" charset="0"/>
                  </a:rPr>
                  <a:t>, </a:t>
                </a:r>
                <a:r>
                  <a:rPr lang="en-US" sz="8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8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8000" dirty="0"/>
                  <a:t> </a:t>
                </a:r>
                <a:endParaRPr lang="en-US" sz="8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8000" dirty="0">
                    <a:ea typeface="Cambria Math" panose="02040503050406030204" pitchFamily="18" charset="0"/>
                  </a:rPr>
                  <a:t>, </a:t>
                </a:r>
                <a:r>
                  <a:rPr lang="en-US" sz="8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8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8000" dirty="0"/>
                  <a:t> </a:t>
                </a:r>
                <a:endParaRPr lang="en-US" sz="8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8000" dirty="0"/>
                  <a:t> </a:t>
                </a:r>
                <a:endParaRPr lang="en-US" sz="8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76" y="1153553"/>
                <a:ext cx="8021832" cy="5510220"/>
              </a:xfrm>
              <a:blipFill rotWithShape="1">
                <a:blip r:embed="rId1"/>
                <a:stretch>
                  <a:fillRect t="-7" r="6" b="-136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260" y="883807"/>
            <a:ext cx="4571238" cy="301191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3" y="412688"/>
            <a:ext cx="8038733" cy="542679"/>
          </a:xfrm>
        </p:spPr>
        <p:txBody>
          <a:bodyPr>
            <a:normAutofit/>
          </a:bodyPr>
          <a:lstStyle/>
          <a:p>
            <a:r>
              <a:rPr lang="en-US" sz="2400" b="1" i="1" dirty="0"/>
              <a:t>Brief Introduction of Graph (shortest path) </a:t>
            </a:r>
            <a:endParaRPr lang="en-US" sz="24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7976" y="1180448"/>
                <a:ext cx="8021832" cy="551022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Example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9600" dirty="0">
                    <a:ea typeface="Cambria Math" panose="02040503050406030204" pitchFamily="18" charset="0"/>
                  </a:rPr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9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9600" dirty="0">
                    <a:ea typeface="Cambria Math" panose="02040503050406030204" pitchFamily="18" charset="0"/>
                  </a:rPr>
                  <a:t> is with the min cost)</a:t>
                </a:r>
                <a:endParaRPr lang="en-US" sz="96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8000" dirty="0"/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8000" dirty="0"/>
                  <a:t> to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𝕊</m:t>
                    </m:r>
                  </m:oMath>
                </a14:m>
                <a:endParaRPr lang="en-US" sz="8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8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𝕊</m:t>
                    </m:r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8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8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endParaRPr lang="en-US" sz="8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8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8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 neighbor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sz="8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8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 update why?</a:t>
                </a:r>
                <a:endParaRPr lang="en-US" sz="8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8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𝐶𝑢𝑟𝑟𝑒𝑛𝑡</m:t>
                        </m:r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8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8000" dirty="0">
                    <a:ea typeface="Cambria Math" panose="02040503050406030204" pitchFamily="18" charset="0"/>
                  </a:rPr>
                  <a:t>, </a:t>
                </a:r>
                <a:r>
                  <a:rPr lang="en-US" sz="8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8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8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8000" dirty="0">
                    <a:ea typeface="Cambria Math" panose="02040503050406030204" pitchFamily="18" charset="0"/>
                  </a:rPr>
                  <a:t>, </a:t>
                </a:r>
                <a:r>
                  <a:rPr lang="en-US" sz="8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8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8000" dirty="0"/>
                  <a:t> </a:t>
                </a:r>
                <a:r>
                  <a:rPr lang="en-US" sz="8000" dirty="0">
                    <a:ea typeface="Cambria Math" panose="02040503050406030204" pitchFamily="18" charset="0"/>
                  </a:rPr>
                  <a:t>  </a:t>
                </a:r>
                <a:endParaRPr lang="en-US" sz="8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8000" dirty="0">
                    <a:ea typeface="Cambria Math" panose="02040503050406030204" pitchFamily="18" charset="0"/>
                  </a:rPr>
                  <a:t>, </a:t>
                </a:r>
                <a:r>
                  <a:rPr lang="en-US" sz="8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8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8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8000" dirty="0">
                    <a:ea typeface="Cambria Math" panose="02040503050406030204" pitchFamily="18" charset="0"/>
                  </a:rPr>
                  <a:t>, </a:t>
                </a:r>
                <a:r>
                  <a:rPr lang="en-US" sz="8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8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8000" dirty="0"/>
                  <a:t> </a:t>
                </a:r>
                <a:endParaRPr lang="en-US" sz="8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8000" dirty="0">
                    <a:ea typeface="Cambria Math" panose="02040503050406030204" pitchFamily="18" charset="0"/>
                  </a:rPr>
                  <a:t>, </a:t>
                </a:r>
                <a:r>
                  <a:rPr lang="en-US" sz="8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8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8000" dirty="0"/>
                  <a:t> </a:t>
                </a:r>
                <a:endParaRPr lang="en-US" sz="8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8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8000" dirty="0">
                    <a:ea typeface="Cambria Math" panose="02040503050406030204" pitchFamily="18" charset="0"/>
                  </a:rPr>
                  <a:t>, </a:t>
                </a:r>
                <a:r>
                  <a:rPr lang="en-US" sz="8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8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8000" dirty="0"/>
                  <a:t> </a:t>
                </a:r>
                <a:endParaRPr lang="en-US" sz="8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8000" dirty="0"/>
                  <a:t> </a:t>
                </a:r>
                <a:endParaRPr lang="en-US" sz="8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76" y="1180448"/>
                <a:ext cx="8021832" cy="5510220"/>
              </a:xfrm>
              <a:blipFill rotWithShape="1">
                <a:blip r:embed="rId1"/>
                <a:stretch>
                  <a:fillRect t="-11" r="6" b="-16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260" y="883807"/>
            <a:ext cx="4571238" cy="3011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260" y="4093911"/>
            <a:ext cx="4571238" cy="257651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3" y="412688"/>
            <a:ext cx="8038733" cy="542679"/>
          </a:xfrm>
        </p:spPr>
        <p:txBody>
          <a:bodyPr>
            <a:normAutofit/>
          </a:bodyPr>
          <a:lstStyle/>
          <a:p>
            <a:r>
              <a:rPr lang="en-US" sz="2400" b="1" i="1" dirty="0"/>
              <a:t>Brief Introduction of Graph (shortest path) </a:t>
            </a:r>
            <a:endParaRPr lang="en-US" sz="24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7976" y="1144844"/>
                <a:ext cx="8021832" cy="55102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with the min cost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𝕊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𝕊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 neighbor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:r>
                  <a:rPr lang="en-US" sz="2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:r>
                  <a:rPr lang="en-US" sz="2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ea typeface="Cambria Math" panose="02040503050406030204" pitchFamily="18" charset="0"/>
                  </a:rPr>
                  <a:t>  </a:t>
                </a:r>
                <a:endParaRPr lang="en-US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:r>
                  <a:rPr lang="en-US" sz="2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:r>
                  <a:rPr lang="en-US" sz="2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𝑐𝑢𝑟𝑟𝑒𝑛𝑡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𝑐𝑜𝑠𝑡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</a:t>
                </a:r>
                <a:endParaRPr lang="en-US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:r>
                  <a:rPr lang="en-US" sz="2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4200" dirty="0"/>
                  <a:t> </a:t>
                </a:r>
                <a:endParaRPr lang="en-US" sz="4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76" y="1144844"/>
                <a:ext cx="8021832" cy="5510220"/>
              </a:xfrm>
              <a:blipFill rotWithShape="1">
                <a:blip r:embed="rId1"/>
                <a:stretch>
                  <a:fillRect t="-10" r="6" b="-30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739" y="1050494"/>
            <a:ext cx="4571238" cy="2576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814" y="3667233"/>
            <a:ext cx="4493163" cy="317730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3" y="412688"/>
            <a:ext cx="8038733" cy="542679"/>
          </a:xfrm>
        </p:spPr>
        <p:txBody>
          <a:bodyPr>
            <a:normAutofit/>
          </a:bodyPr>
          <a:lstStyle/>
          <a:p>
            <a:r>
              <a:rPr lang="en-US" sz="2400" b="1" i="1" dirty="0"/>
              <a:t>Brief Introduction of Graph (shortest path) </a:t>
            </a:r>
            <a:endParaRPr lang="en-US" sz="24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575" y="1148649"/>
                <a:ext cx="8021832" cy="55102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with the min cost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𝕊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𝕊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 neighbor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</m:sub>
                    </m:sSub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:r>
                  <a:rPr lang="en-US" sz="2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:r>
                  <a:rPr lang="en-US" sz="2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ea typeface="Cambria Math" panose="02040503050406030204" pitchFamily="18" charset="0"/>
                  </a:rPr>
                  <a:t>  </a:t>
                </a:r>
                <a:endParaRPr lang="en-US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:r>
                  <a:rPr lang="en-US" sz="2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:r>
                  <a:rPr lang="en-US" sz="2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𝑐𝑢𝑟𝑟𝑒𝑛𝑡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</a:t>
                </a:r>
                <a:endParaRPr lang="en-US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:r>
                  <a:rPr lang="en-US" sz="2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dirty="0"/>
                  <a:t> </a:t>
                </a:r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575" y="1148649"/>
                <a:ext cx="8021832" cy="5510220"/>
              </a:xfrm>
              <a:blipFill rotWithShape="1">
                <a:blip r:embed="rId1"/>
                <a:stretch>
                  <a:fillRect t="-10" r="6" b="-14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124" y="955367"/>
            <a:ext cx="3954374" cy="27963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846" y="3855786"/>
            <a:ext cx="3782154" cy="260572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3" y="412688"/>
            <a:ext cx="8038733" cy="542679"/>
          </a:xfrm>
        </p:spPr>
        <p:txBody>
          <a:bodyPr>
            <a:normAutofit/>
          </a:bodyPr>
          <a:lstStyle/>
          <a:p>
            <a:r>
              <a:rPr lang="en-US" sz="2400" b="1" i="1" dirty="0"/>
              <a:t>Brief Introduction of Graph (shortest path) </a:t>
            </a:r>
            <a:endParaRPr lang="en-US" sz="24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575" y="1148649"/>
                <a:ext cx="8021832" cy="55102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𝕊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𝕊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:r>
                  <a:rPr lang="en-US" sz="2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:r>
                  <a:rPr lang="en-US" sz="2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ea typeface="Cambria Math" panose="02040503050406030204" pitchFamily="18" charset="0"/>
                  </a:rPr>
                  <a:t>  </a:t>
                </a:r>
                <a:endParaRPr lang="en-US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:r>
                  <a:rPr lang="en-US" sz="2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:r>
                  <a:rPr lang="en-US" sz="2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000" dirty="0"/>
                  <a:t>, 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:r>
                  <a:rPr lang="en-US" sz="2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dirty="0"/>
                  <a:t> </a:t>
                </a:r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575" y="1148649"/>
                <a:ext cx="8021832" cy="5510220"/>
              </a:xfrm>
              <a:blipFill rotWithShape="1">
                <a:blip r:embed="rId1"/>
                <a:stretch>
                  <a:fillRect t="-10" r="6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463" y="1148649"/>
            <a:ext cx="3782154" cy="2605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463" y="3821599"/>
            <a:ext cx="3804789" cy="247704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3" y="412688"/>
            <a:ext cx="8038733" cy="542679"/>
          </a:xfrm>
        </p:spPr>
        <p:txBody>
          <a:bodyPr>
            <a:normAutofit/>
          </a:bodyPr>
          <a:lstStyle/>
          <a:p>
            <a:r>
              <a:rPr lang="en-US" sz="2400" b="1" i="1" dirty="0"/>
              <a:t>Brief Introduction of Graph (shortest path) </a:t>
            </a:r>
            <a:endParaRPr lang="en-US" sz="24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575" y="1148649"/>
                <a:ext cx="8021832" cy="551022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𝕊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𝕊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:r>
                  <a:rPr lang="en-US" sz="2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:r>
                  <a:rPr lang="en-US" sz="2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ea typeface="Cambria Math" panose="02040503050406030204" pitchFamily="18" charset="0"/>
                  </a:rPr>
                  <a:t>  </a:t>
                </a:r>
                <a:endParaRPr lang="en-US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:r>
                  <a:rPr lang="en-US" sz="2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:r>
                  <a:rPr lang="en-US" sz="2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000" dirty="0"/>
                  <a:t>, 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:r>
                  <a:rPr lang="en-US" sz="2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Using back track, we can find out the shortest path.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example, what the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000" dirty="0"/>
                  <a:t> ? cost of the path is 5, 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, and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-&gt;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the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000" dirty="0"/>
                  <a:t> ? cost of the path is 6, 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000" dirty="0"/>
                  <a:t>, 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, and  previous(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-&gt;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575" y="1148649"/>
                <a:ext cx="8021832" cy="5510220"/>
              </a:xfrm>
              <a:blipFill rotWithShape="1">
                <a:blip r:embed="rId1"/>
                <a:stretch>
                  <a:fillRect t="-10" r="6" b="-13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709" y="1069690"/>
            <a:ext cx="3804789" cy="24770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412688"/>
            <a:ext cx="7592606" cy="542679"/>
          </a:xfrm>
        </p:spPr>
        <p:txBody>
          <a:bodyPr>
            <a:normAutofit/>
          </a:bodyPr>
          <a:lstStyle/>
          <a:p>
            <a:r>
              <a:rPr lang="en-US" sz="2400" b="1" dirty="0"/>
              <a:t>Brief Introduction of Graph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4" y="1272965"/>
            <a:ext cx="8538813" cy="55102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Representation example: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road map 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junction points P, Q, R, S and T =&gt; vertices, the roads =&gt; edges, and the whole diagram is called a graph.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Vertex set = {P, Q, R, S,T},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Edge set  =  { PQ, QR, RS, ST, PT, PS, QT, QS}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 that the intersection of the lines PS and QT is not a vertex, since it does not correspond to a cross-roads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7884" y="2097706"/>
            <a:ext cx="2066925" cy="125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363" y="3898749"/>
            <a:ext cx="2114550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412688"/>
            <a:ext cx="7592606" cy="542679"/>
          </a:xfrm>
        </p:spPr>
        <p:txBody>
          <a:bodyPr>
            <a:normAutofit/>
          </a:bodyPr>
          <a:lstStyle/>
          <a:p>
            <a:r>
              <a:rPr lang="en-US" sz="2400" b="1" dirty="0"/>
              <a:t>Brief Introduction of Graph (order and size)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0374" y="1272965"/>
                <a:ext cx="8538813" cy="551022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sz="2000" dirty="0"/>
                  <a:t>Given a G={V,E}</a:t>
                </a:r>
                <a:endParaRPr lang="en-US" sz="2000" dirty="0"/>
              </a:p>
              <a:p>
                <a:r>
                  <a:rPr lang="en-US" sz="2000" dirty="0"/>
                  <a:t>The order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, denoted by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, is the number of vertices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, i.e.,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Here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denotes the number of elements in a set.</a:t>
                </a:r>
                <a:endParaRPr lang="en-US" sz="2000" dirty="0"/>
              </a:p>
              <a:p>
                <a:r>
                  <a:rPr lang="en-US" sz="2000" dirty="0"/>
                  <a:t> The size of G, denoted by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, is the number of edges of G, i.e.,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. </a:t>
                </a:r>
                <a:endParaRPr lang="en-US" sz="2000" dirty="0"/>
              </a:p>
              <a:p>
                <a:r>
                  <a:rPr lang="en-US" sz="2000" dirty="0"/>
                  <a:t> Note that if the order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is n, then the size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is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between 0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In our example,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0374" y="1272965"/>
                <a:ext cx="8538813" cy="5510220"/>
              </a:xfrm>
              <a:blipFill rotWithShape="1">
                <a:blip r:embed="rId1"/>
                <a:stretch>
                  <a:fillRect l="-7" t="-8" r="7" b="-56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458" y="1515725"/>
            <a:ext cx="2114550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412688"/>
            <a:ext cx="7592606" cy="542679"/>
          </a:xfrm>
        </p:spPr>
        <p:txBody>
          <a:bodyPr>
            <a:normAutofit/>
          </a:bodyPr>
          <a:lstStyle/>
          <a:p>
            <a:r>
              <a:rPr lang="en-US" sz="2400" b="1" dirty="0"/>
              <a:t>Brief Introduction of Graph (degree)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4" y="1272965"/>
            <a:ext cx="8538813" cy="5510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degree</a:t>
            </a:r>
            <a:r>
              <a:rPr lang="en-US" dirty="0"/>
              <a:t> of a vertex is the number of edges with that vertex as an end-point;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The degree</a:t>
            </a:r>
            <a:r>
              <a:rPr lang="en-US" dirty="0"/>
              <a:t> of Q=4.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The degree</a:t>
            </a:r>
            <a:r>
              <a:rPr lang="en-US" dirty="0"/>
              <a:t> of R= 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8473" y="2217331"/>
            <a:ext cx="2114550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412688"/>
            <a:ext cx="7592606" cy="542679"/>
          </a:xfrm>
        </p:spPr>
        <p:txBody>
          <a:bodyPr>
            <a:normAutofit/>
          </a:bodyPr>
          <a:lstStyle/>
          <a:p>
            <a:r>
              <a:rPr lang="en-US" sz="2400" b="1" dirty="0"/>
              <a:t>Brief Introduction of Graph (</a:t>
            </a:r>
            <a:r>
              <a:rPr lang="en-US" sz="2400" b="1" dirty="0" err="1"/>
              <a:t>neighbourhood</a:t>
            </a:r>
            <a:r>
              <a:rPr lang="en-US" sz="2400" b="1" dirty="0"/>
              <a:t>)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0374" y="1272965"/>
                <a:ext cx="8538813" cy="5510220"/>
              </a:xfrm>
            </p:spPr>
            <p:txBody>
              <a:bodyPr>
                <a:normAutofit fontScale="92500"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sz="1800" dirty="0"/>
                  <a:t>Given a graph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The set of all neighbors of a vertex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dirty="0"/>
                  <a:t>, denoted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/>
                  <a:t>, is called the neighborhood of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. </a:t>
                </a:r>
                <a:endParaRPr lang="en-US" sz="1800" dirty="0"/>
              </a:p>
              <a:p>
                <a:r>
                  <a:rPr lang="en-US" sz="1800" dirty="0"/>
                  <a:t>The above definition does not include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itself, and is more specifically the </a:t>
                </a:r>
                <a:r>
                  <a:rPr lang="en-US" sz="1800" b="1" dirty="0"/>
                  <a:t>open </a:t>
                </a:r>
                <a:r>
                  <a:rPr lang="en-US" sz="1800" b="1" dirty="0" err="1"/>
                  <a:t>neighbourhood</a:t>
                </a:r>
                <a:r>
                  <a:rPr lang="en-US" sz="1800" b="1" dirty="0"/>
                  <a:t> </a:t>
                </a:r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b="0" dirty="0"/>
              </a:p>
              <a:p>
                <a:r>
                  <a:rPr lang="en-US" sz="1800" dirty="0"/>
                  <a:t>We can define a </a:t>
                </a:r>
                <a:r>
                  <a:rPr lang="en-US" sz="1800" dirty="0" err="1"/>
                  <a:t>neighbourhood</a:t>
                </a:r>
                <a:r>
                  <a:rPr lang="en-US" sz="1800" dirty="0"/>
                  <a:t> in which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itself is included. In this case, we the </a:t>
                </a:r>
                <a:r>
                  <a:rPr lang="en-US" sz="1800" b="1" dirty="0"/>
                  <a:t>closed </a:t>
                </a:r>
                <a:r>
                  <a:rPr lang="en-US" sz="1800" b="1" dirty="0" err="1"/>
                  <a:t>neighbourhood</a:t>
                </a:r>
                <a:r>
                  <a:rPr lang="en-US" sz="1800" dirty="0"/>
                  <a:t>. </a:t>
                </a:r>
                <a:endParaRPr lang="en-US" sz="1800" dirty="0"/>
              </a:p>
              <a:p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/>
                  <a:t> is a subset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dirty="0"/>
                  <a:t>, we denote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1800" dirty="0"/>
                  <a:t> the set of all vertices 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dirty="0"/>
                  <a:t> that are adjacent to at least one vertex 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/>
                  <a:t>.</a:t>
                </a:r>
                <a:endParaRPr lang="en-US" sz="1800" b="0" dirty="0"/>
              </a:p>
              <a:p>
                <a:pPr marL="0" indent="0">
                  <a:buNone/>
                </a:pPr>
                <a:r>
                  <a:rPr lang="en-US" sz="2000" b="1" dirty="0"/>
                  <a:t>Open </a:t>
                </a:r>
                <a:r>
                  <a:rPr lang="en-US" sz="2000" b="1" dirty="0" err="1"/>
                  <a:t>neighbourhood</a:t>
                </a:r>
                <a:r>
                  <a:rPr lang="en-US" sz="2000" b="1" dirty="0"/>
                  <a:t>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are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Closed </a:t>
                </a:r>
                <a:r>
                  <a:rPr lang="en-US" sz="2000" b="1" dirty="0" err="1"/>
                  <a:t>neighbourhood</a:t>
                </a:r>
                <a:r>
                  <a:rPr lang="en-US" sz="2000" b="1" dirty="0"/>
                  <a:t>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are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b="1" dirty="0"/>
                  <a:t>Open </a:t>
                </a:r>
                <a:r>
                  <a:rPr lang="en-US" sz="2000" b="1" dirty="0" err="1"/>
                  <a:t>neighbourhood</a:t>
                </a:r>
                <a:r>
                  <a:rPr lang="en-US" sz="2000" b="1" dirty="0"/>
                  <a:t>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are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Closed </a:t>
                </a:r>
                <a:r>
                  <a:rPr lang="en-US" sz="2000" b="1" dirty="0" err="1"/>
                  <a:t>neighbourhood</a:t>
                </a:r>
                <a:r>
                  <a:rPr lang="en-US" sz="2000" b="1" dirty="0"/>
                  <a:t>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are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0374" y="1272965"/>
                <a:ext cx="8538813" cy="5510220"/>
              </a:xfrm>
              <a:blipFill rotWithShape="1">
                <a:blip r:embed="rId1"/>
                <a:stretch>
                  <a:fillRect l="-7" t="-261" r="7" b="-48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258" y="668127"/>
            <a:ext cx="2114550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421480"/>
            <a:ext cx="7592606" cy="542679"/>
          </a:xfrm>
        </p:spPr>
        <p:txBody>
          <a:bodyPr>
            <a:normAutofit/>
          </a:bodyPr>
          <a:lstStyle/>
          <a:p>
            <a:r>
              <a:rPr lang="en-US" sz="2400" b="1" dirty="0"/>
              <a:t>Brief Introduction of Graph (</a:t>
            </a:r>
            <a:r>
              <a:rPr lang="en-US" sz="2200" b="1" dirty="0"/>
              <a:t>identical and isomorphic</a:t>
            </a:r>
            <a:r>
              <a:rPr lang="en-US" sz="2400" b="1" dirty="0"/>
              <a:t>)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272965"/>
            <a:ext cx="5834918" cy="5510220"/>
          </a:xfrm>
        </p:spPr>
        <p:txBody>
          <a:bodyPr>
            <a:normAutofit/>
          </a:bodyPr>
          <a:lstStyle/>
          <a:p>
            <a:r>
              <a:rPr lang="en-US" sz="2400" dirty="0"/>
              <a:t>Remove the 'crossing' of the lines PS and QT by drawing the line PS outside the rectangle PQST. </a:t>
            </a:r>
            <a:endParaRPr lang="en-US" sz="2400" dirty="0"/>
          </a:p>
          <a:p>
            <a:r>
              <a:rPr lang="en-US" sz="2400" dirty="0"/>
              <a:t>The resulting graph still tells us whether there is a direct road from one intersection to another.</a:t>
            </a:r>
            <a:endParaRPr lang="en-US" sz="2400" b="0" dirty="0"/>
          </a:p>
          <a:p>
            <a:r>
              <a:rPr lang="en-US" sz="2400" dirty="0"/>
              <a:t>A graph is a representation of a set of points and of how they are joined up.</a:t>
            </a:r>
            <a:endParaRPr lang="en-US" sz="2400" dirty="0"/>
          </a:p>
          <a:p>
            <a:r>
              <a:rPr lang="en-US" sz="2400" dirty="0"/>
              <a:t>The way that we draw is irrelevant.</a:t>
            </a:r>
            <a:endParaRPr lang="en-US" sz="2400" dirty="0"/>
          </a:p>
          <a:p>
            <a:r>
              <a:rPr lang="en-US" sz="2400" dirty="0"/>
              <a:t>All the graphs are the same.</a:t>
            </a:r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1236" y="1042115"/>
            <a:ext cx="2114550" cy="1209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236" y="2552993"/>
            <a:ext cx="2083746" cy="13244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236" y="4319433"/>
            <a:ext cx="2083746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412688"/>
            <a:ext cx="7592606" cy="542679"/>
          </a:xfrm>
        </p:spPr>
        <p:txBody>
          <a:bodyPr>
            <a:normAutofit/>
          </a:bodyPr>
          <a:lstStyle/>
          <a:p>
            <a:r>
              <a:rPr lang="en-US" sz="2400" b="1" dirty="0"/>
              <a:t>Brief Introduction of Graph </a:t>
            </a:r>
            <a:r>
              <a:rPr lang="en-US" sz="2800" b="1" dirty="0"/>
              <a:t>(</a:t>
            </a:r>
            <a:r>
              <a:rPr lang="en-US" sz="2400" b="1" dirty="0"/>
              <a:t>multiple edges and loop</a:t>
            </a:r>
            <a:r>
              <a:rPr lang="en-US" sz="2800" b="1" dirty="0"/>
              <a:t>)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3" y="955367"/>
            <a:ext cx="8305557" cy="551022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Suppose that the roads joining </a:t>
            </a:r>
            <a:r>
              <a:rPr lang="en-US" sz="2400" i="1" dirty="0"/>
              <a:t>Q </a:t>
            </a:r>
            <a:r>
              <a:rPr lang="en-US" sz="2400" dirty="0"/>
              <a:t>and S, and </a:t>
            </a:r>
            <a:r>
              <a:rPr lang="en-US" sz="2400" i="1" dirty="0"/>
              <a:t>S </a:t>
            </a:r>
            <a:r>
              <a:rPr lang="en-US" sz="2400" dirty="0"/>
              <a:t>and </a:t>
            </a:r>
            <a:r>
              <a:rPr lang="en-US" sz="2400" i="1" dirty="0"/>
              <a:t>T, </a:t>
            </a:r>
            <a:r>
              <a:rPr lang="en-US" sz="2400" dirty="0"/>
              <a:t>have too much traffic to carry. </a:t>
            </a:r>
            <a:endParaRPr lang="en-US" sz="2400" dirty="0"/>
          </a:p>
          <a:p>
            <a:r>
              <a:rPr lang="en-US" sz="2400" dirty="0"/>
              <a:t>Build extra roads joining these points. </a:t>
            </a:r>
            <a:endParaRPr lang="en-US" sz="2400" dirty="0"/>
          </a:p>
          <a:p>
            <a:r>
              <a:rPr lang="en-US" sz="2400" dirty="0"/>
              <a:t>The edges joining </a:t>
            </a:r>
            <a:r>
              <a:rPr lang="en-US" sz="2400" i="1" dirty="0"/>
              <a:t>Q </a:t>
            </a:r>
            <a:r>
              <a:rPr lang="en-US" sz="2400" dirty="0"/>
              <a:t>and </a:t>
            </a:r>
            <a:r>
              <a:rPr lang="en-US" sz="2400" i="1" dirty="0"/>
              <a:t>S, </a:t>
            </a:r>
            <a:r>
              <a:rPr lang="en-US" sz="2400" dirty="0"/>
              <a:t>or </a:t>
            </a:r>
            <a:r>
              <a:rPr lang="en-US" sz="2400" i="1" dirty="0"/>
              <a:t>S </a:t>
            </a:r>
            <a:r>
              <a:rPr lang="en-US" sz="2400" dirty="0"/>
              <a:t>and </a:t>
            </a:r>
            <a:r>
              <a:rPr lang="en-US" sz="2400" i="1" dirty="0"/>
              <a:t>T, </a:t>
            </a:r>
            <a:r>
              <a:rPr lang="en-US" sz="2400" dirty="0"/>
              <a:t>are called </a:t>
            </a:r>
            <a:r>
              <a:rPr lang="en-US" sz="2400" b="1" dirty="0"/>
              <a:t>multiple edges.</a:t>
            </a:r>
            <a:endParaRPr lang="en-US" sz="2400" b="1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200" dirty="0"/>
          </a:p>
          <a:p>
            <a:r>
              <a:rPr lang="en-US" sz="2200" dirty="0"/>
              <a:t>Now we need a car park at P, then we indicate this by drawing an edge from </a:t>
            </a:r>
            <a:r>
              <a:rPr lang="en-US" sz="2200" i="1" dirty="0"/>
              <a:t>P </a:t>
            </a:r>
            <a:r>
              <a:rPr lang="en-US" sz="2200" dirty="0"/>
              <a:t>to itself, called a </a:t>
            </a:r>
            <a:r>
              <a:rPr lang="en-US" sz="2200" b="1" dirty="0"/>
              <a:t>loop.</a:t>
            </a:r>
            <a:endParaRPr lang="en-US" sz="2200" b="1" dirty="0"/>
          </a:p>
          <a:p>
            <a:endParaRPr lang="en-US" sz="2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In general, a graph may contain loops and multiple edges. </a:t>
            </a:r>
            <a:endParaRPr lang="en-US" sz="2400" dirty="0"/>
          </a:p>
          <a:p>
            <a:r>
              <a:rPr lang="en-US" sz="2400" dirty="0"/>
              <a:t>Graphs with no loops or multiple edges are called </a:t>
            </a:r>
            <a:r>
              <a:rPr lang="en-US" sz="2400" b="1" dirty="0"/>
              <a:t>simple graphs.</a:t>
            </a:r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4329" y="2260479"/>
            <a:ext cx="1981200" cy="1259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1" y="2260479"/>
            <a:ext cx="1981200" cy="1247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739" y="2271990"/>
            <a:ext cx="1981200" cy="1247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541" y="4062444"/>
            <a:ext cx="1959220" cy="11227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412688"/>
            <a:ext cx="7592606" cy="542679"/>
          </a:xfrm>
        </p:spPr>
        <p:txBody>
          <a:bodyPr>
            <a:normAutofit/>
          </a:bodyPr>
          <a:lstStyle/>
          <a:p>
            <a:r>
              <a:rPr lang="en-US" sz="2400" b="1" dirty="0"/>
              <a:t>Brief Introduction of Graph (directed graphs)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75" y="1153553"/>
            <a:ext cx="8538813" cy="5510220"/>
          </a:xfrm>
        </p:spPr>
        <p:txBody>
          <a:bodyPr>
            <a:normAutofit/>
          </a:bodyPr>
          <a:lstStyle/>
          <a:p>
            <a:r>
              <a:rPr lang="en-US" sz="2000" dirty="0"/>
              <a:t>The study of </a:t>
            </a:r>
            <a:r>
              <a:rPr lang="en-US" sz="2000" b="1" dirty="0"/>
              <a:t>directed graphs </a:t>
            </a:r>
            <a:r>
              <a:rPr lang="en-US" sz="2000" dirty="0"/>
              <a:t>(or </a:t>
            </a:r>
            <a:r>
              <a:rPr lang="en-US" sz="2000" b="1" dirty="0"/>
              <a:t>digraphs, </a:t>
            </a:r>
            <a:r>
              <a:rPr lang="en-US" sz="2000" dirty="0"/>
              <a:t>as we abbreviate them) arises from making the roads into one-way streets.</a:t>
            </a:r>
            <a:endParaRPr lang="en-US" sz="2000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sz="2000" i="1" dirty="0"/>
              <a:t>V</a:t>
            </a:r>
            <a:r>
              <a:rPr lang="en-US" sz="2000" dirty="0"/>
              <a:t> is a set whose elements are called </a:t>
            </a:r>
            <a:r>
              <a:rPr lang="en-US" sz="2000" i="1" dirty="0"/>
              <a:t>vertices</a:t>
            </a:r>
            <a:r>
              <a:rPr lang="en-US" sz="2000" dirty="0"/>
              <a:t>, </a:t>
            </a:r>
            <a:r>
              <a:rPr lang="en-US" sz="2000" i="1" dirty="0"/>
              <a:t>nodes</a:t>
            </a:r>
            <a:r>
              <a:rPr lang="en-US" sz="2000" dirty="0"/>
              <a:t>, or </a:t>
            </a:r>
            <a:r>
              <a:rPr lang="en-US" sz="2000" i="1" dirty="0"/>
              <a:t>points</a:t>
            </a:r>
            <a:r>
              <a:rPr lang="en-US" sz="2000" dirty="0"/>
              <a:t>;</a:t>
            </a:r>
            <a:endParaRPr lang="en-US" sz="2000" dirty="0"/>
          </a:p>
          <a:p>
            <a:r>
              <a:rPr lang="en-US" sz="2000" i="1" dirty="0"/>
              <a:t>A</a:t>
            </a:r>
            <a:r>
              <a:rPr lang="en-US" sz="2000" dirty="0"/>
              <a:t> is a set of </a:t>
            </a:r>
            <a:r>
              <a:rPr lang="en-US" sz="2000" b="1" dirty="0"/>
              <a:t>ordered pairs </a:t>
            </a:r>
            <a:r>
              <a:rPr lang="en-US" sz="2000" dirty="0"/>
              <a:t>of vertices, called </a:t>
            </a:r>
            <a:r>
              <a:rPr lang="en-US" sz="2000" i="1" dirty="0"/>
              <a:t>arrows</a:t>
            </a:r>
            <a:r>
              <a:rPr lang="en-US" sz="2000" dirty="0"/>
              <a:t>, </a:t>
            </a:r>
            <a:r>
              <a:rPr lang="en-US" sz="2000" i="1" dirty="0"/>
              <a:t>directed edges</a:t>
            </a:r>
            <a:r>
              <a:rPr lang="en-US" sz="2000" dirty="0"/>
              <a:t> (sometimes simply </a:t>
            </a:r>
            <a:r>
              <a:rPr lang="en-US" sz="2000" i="1" dirty="0"/>
              <a:t>edges</a:t>
            </a:r>
            <a:r>
              <a:rPr lang="en-US" sz="2000" dirty="0"/>
              <a:t> with the corresponding set named </a:t>
            </a:r>
            <a:r>
              <a:rPr lang="en-US" sz="2000" i="1" dirty="0"/>
              <a:t>E</a:t>
            </a:r>
            <a:r>
              <a:rPr lang="en-US" sz="2000" dirty="0"/>
              <a:t> instead of </a:t>
            </a:r>
            <a:r>
              <a:rPr lang="en-US" sz="2000" i="1" dirty="0"/>
              <a:t>A</a:t>
            </a:r>
            <a:r>
              <a:rPr lang="en-US" sz="2000" dirty="0"/>
              <a:t>), </a:t>
            </a:r>
            <a:r>
              <a:rPr lang="en-US" sz="2000" i="1" dirty="0"/>
              <a:t>directed arcs</a:t>
            </a:r>
            <a:r>
              <a:rPr lang="en-US" sz="2000" dirty="0"/>
              <a:t>, or </a:t>
            </a:r>
            <a:r>
              <a:rPr lang="en-US" sz="2000" i="1" dirty="0"/>
              <a:t>directed lines</a:t>
            </a:r>
            <a:r>
              <a:rPr lang="en-US" sz="2000" dirty="0"/>
              <a:t>.</a:t>
            </a:r>
            <a:endParaRPr lang="en-US" sz="2000" dirty="0"/>
          </a:p>
          <a:p>
            <a:r>
              <a:rPr lang="en-US" sz="2000" dirty="0"/>
              <a:t>For example, an arc (</a:t>
            </a:r>
            <a:r>
              <a:rPr lang="en-US" sz="2000" i="1" dirty="0"/>
              <a:t>x</a:t>
            </a:r>
            <a:r>
              <a:rPr lang="en-US" sz="2000" dirty="0"/>
              <a:t>, </a:t>
            </a:r>
            <a:r>
              <a:rPr lang="en-US" sz="2000" i="1" dirty="0"/>
              <a:t>y</a:t>
            </a:r>
            <a:r>
              <a:rPr lang="en-US" sz="2000" dirty="0"/>
              <a:t>) is considered to be directed from </a:t>
            </a:r>
            <a:r>
              <a:rPr lang="en-US" sz="2000" i="1" dirty="0"/>
              <a:t>x</a:t>
            </a:r>
            <a:r>
              <a:rPr lang="en-US" sz="2000" dirty="0"/>
              <a:t> to </a:t>
            </a:r>
            <a:r>
              <a:rPr lang="en-US" sz="2000" i="1" dirty="0"/>
              <a:t>y</a:t>
            </a:r>
            <a:r>
              <a:rPr lang="en-US" sz="2000" dirty="0"/>
              <a:t>.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 txBox="1"/>
          <p:nvPr/>
        </p:nvSpPr>
        <p:spPr>
          <a:xfrm>
            <a:off x="8329808" y="6298648"/>
            <a:ext cx="66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</a:t>
            </a:r>
            <a:fld id="{0E285045-4ED3-4AFD-8508-4941EB353DA9}" type="slidenum">
              <a:rPr lang="en-US" sz="2000" smtClean="0"/>
            </a:fld>
            <a:endParaRPr lang="en-US" sz="2000" dirty="0"/>
          </a:p>
        </p:txBody>
      </p:sp>
      <p:sp>
        <p:nvSpPr>
          <p:cNvPr id="13" name="AutoShape 2" descr="Unstructured, semi-structured, and structured data |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8288" y="1668081"/>
            <a:ext cx="2209800" cy="1533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103" y="5195084"/>
            <a:ext cx="2123305" cy="14686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10361</Words>
  <Application>WPS 演示</Application>
  <PresentationFormat>On-screen Show (4:3)</PresentationFormat>
  <Paragraphs>496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Arial</vt:lpstr>
      <vt:lpstr>方正书宋_GBK</vt:lpstr>
      <vt:lpstr>Wingdings</vt:lpstr>
      <vt:lpstr>Cambria Math</vt:lpstr>
      <vt:lpstr>Kingsoft Math</vt:lpstr>
      <vt:lpstr>Calibri Light</vt:lpstr>
      <vt:lpstr>Helvetica Neue</vt:lpstr>
      <vt:lpstr>Calibri</vt:lpstr>
      <vt:lpstr>微软雅黑</vt:lpstr>
      <vt:lpstr>汉仪旗黑</vt:lpstr>
      <vt:lpstr>宋体</vt:lpstr>
      <vt:lpstr>Arial Unicode MS</vt:lpstr>
      <vt:lpstr>等线</vt:lpstr>
      <vt:lpstr>汉仪中等线KW</vt:lpstr>
      <vt:lpstr>等线 Light</vt:lpstr>
      <vt:lpstr>汉仪书宋二KW</vt:lpstr>
      <vt:lpstr>Office Theme</vt:lpstr>
      <vt:lpstr>EE1004</vt:lpstr>
      <vt:lpstr>PowerPoint 演示文稿</vt:lpstr>
      <vt:lpstr>Brief Introduction of Graph</vt:lpstr>
      <vt:lpstr>Brief Introduction of Graph (order and size)</vt:lpstr>
      <vt:lpstr>Brief Introduction of Graph (degree)</vt:lpstr>
      <vt:lpstr>Brief Introduction of Graph (neighbourhood)</vt:lpstr>
      <vt:lpstr>Brief Introduction of Graph (identical and isomorphic)</vt:lpstr>
      <vt:lpstr>Brief Introduction of Graph (multiple edges and loop)</vt:lpstr>
      <vt:lpstr>Brief Introduction of Graph (directed graphs)</vt:lpstr>
      <vt:lpstr>Brief Introduction of Graph (weighted graphs)</vt:lpstr>
      <vt:lpstr>Brief Introduction of Graph (weighted graphs)</vt:lpstr>
      <vt:lpstr>Brief Introduction of Graph  (adjacency array (matrix) and incidence array (matrix))</vt:lpstr>
      <vt:lpstr>Brief Introduction of Graph  (adjacency array (matrix) and incidence array (matrix))</vt:lpstr>
      <vt:lpstr>Brief Introduction of Graph  (adjacency array (matrix) and incidence array (matrix))</vt:lpstr>
      <vt:lpstr>Brief Introduction of Graph  (adjacency array (matrix) and incidence array (matrix))</vt:lpstr>
      <vt:lpstr>Brief Introduction of Graph (Some problems and Solutions) </vt:lpstr>
      <vt:lpstr>Brief Introduction of Graph (shortest path) </vt:lpstr>
      <vt:lpstr>Brief Introduction of Graph (shortest path) </vt:lpstr>
      <vt:lpstr>Brief Introduction of Graph (shortest path) </vt:lpstr>
      <vt:lpstr>Brief Introduction of Graph (shortest path) </vt:lpstr>
      <vt:lpstr>Brief Introduction of Graph (shortest path) </vt:lpstr>
      <vt:lpstr>Brief Introduction of Graph (shortest path) </vt:lpstr>
      <vt:lpstr>Brief Introduction of Graph (shortest path) </vt:lpstr>
      <vt:lpstr>Brief Introduction of Graph (shortest path) </vt:lpstr>
      <vt:lpstr>Brief Introduction of Graph (shortest path) </vt:lpstr>
      <vt:lpstr>Brief Introduction of Graph (shortest path) </vt:lpstr>
      <vt:lpstr>Brief Introduction of Graph (shortest path) </vt:lpstr>
    </vt:vector>
  </TitlesOfParts>
  <Company>City University of Hong Kong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EE1004</dc:title>
  <dc:creator>Andrew LEUNG</dc:creator>
  <cp:lastModifiedBy>chen</cp:lastModifiedBy>
  <cp:revision>124</cp:revision>
  <cp:lastPrinted>2022-04-01T07:42:27Z</cp:lastPrinted>
  <dcterms:created xsi:type="dcterms:W3CDTF">2022-04-01T07:42:27Z</dcterms:created>
  <dcterms:modified xsi:type="dcterms:W3CDTF">2022-04-01T07:42:27Z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0x0101008F6EB835DB28344E872B5364F3160066</vt:lpwstr>
  </property>
  <property fmtid="{D5CDD505-2E9C-101B-9397-08002B2CF9AE}" pid="3" name="KSOProductBuildVer">
    <vt:lpwstr>2052-3.9.1.6204</vt:lpwstr>
  </property>
</Properties>
</file>