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77" r:id="rId10"/>
    <p:sldId id="278" r:id="rId11"/>
    <p:sldId id="279" r:id="rId12"/>
    <p:sldId id="280" r:id="rId13"/>
    <p:sldId id="281" r:id="rId14"/>
    <p:sldId id="292" r:id="rId15"/>
    <p:sldId id="282" r:id="rId16"/>
    <p:sldId id="284" r:id="rId17"/>
    <p:sldId id="285" r:id="rId18"/>
    <p:sldId id="263" r:id="rId19"/>
    <p:sldId id="286" r:id="rId20"/>
    <p:sldId id="290" r:id="rId21"/>
    <p:sldId id="291" r:id="rId22"/>
    <p:sldId id="287" r:id="rId23"/>
    <p:sldId id="288" r:id="rId24"/>
    <p:sldId id="289" r:id="rId25"/>
  </p:sldIdLst>
  <p:sldSz cx="9144000" cy="6858000" type="screen4x3"/>
  <p:notesSz cx="6858000" cy="9144000"/>
  <p:embeddedFontLst>
    <p:embeddedFont>
      <p:font typeface="Arial Narrow" panose="020B07060202020A0204" pitchFamily="34" charset="0"/>
      <p:regular r:id="rId3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312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font" Target="fonts/font1.fntdata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FDFE01-D9BE-42F2-9003-A488BF75F429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94B5B-FC57-4A40-B225-80E0CE32B98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EB3C-01CE-4082-B7BA-45063535F22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9CD0-5ED4-445D-A059-C03C87220B0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FA5D-173B-44D4-A3BE-19A062CFA3E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9CD0-5ED4-445D-A059-C03C87220B0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34B6-D9AE-4018-8D16-46519DCAD1A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9CD0-5ED4-445D-A059-C03C87220B0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DAE3F-2601-4D27-BA26-088CFF31F48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9CD0-5ED4-445D-A059-C03C87220B0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2DF2-7FBD-4A80-A73B-D5027A018203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9CD0-5ED4-445D-A059-C03C87220B0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05E2-9A07-43E7-BC8F-CEAD382AEBC1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9CD0-5ED4-445D-A059-C03C87220B0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57354-B9B0-4D78-98F9-ED5E8AABF0BB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9CD0-5ED4-445D-A059-C03C87220B0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D9A1B-3670-466A-B4CC-AA64B967E661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9CD0-5ED4-445D-A059-C03C87220B0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CB79-2809-4C98-A7B5-3D47A4C0064E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9CD0-5ED4-445D-A059-C03C87220B0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5F6B-F771-4D85-A790-D4B1C1521806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9CD0-5ED4-445D-A059-C03C87220B0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38525-C315-4369-9B1A-E9CD7A1BD4EE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9CD0-5ED4-445D-A059-C03C87220B0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A38B9-2F8D-4DCD-9134-3D4C954C78A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B9CD0-5ED4-445D-A059-C03C87220B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hyperlink" Target="https://ww2.mathworks.cn/en/products/matlab.htm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mathworks.com/academia/tah-portal/city-university-of-hong-kong-40746419.html" TargetMode="External"/><Relationship Id="rId1" Type="http://schemas.openxmlformats.org/officeDocument/2006/relationships/hyperlink" Target="https://www.cityu.edu.hk/csc/deptweb/facilities/central-sw-tah.htm" TargetMode="Externa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hyperlink" Target="https://www.mathworks.com/products/matlab-online.html" TargetMode="Externa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Introduction to B…..Basic MATLAB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Chi Sing Leung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9CD0-5ED4-445D-A059-C03C87220B0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03" y="14957"/>
            <a:ext cx="7886700" cy="695578"/>
          </a:xfrm>
        </p:spPr>
        <p:txBody>
          <a:bodyPr>
            <a:normAutofit/>
          </a:bodyPr>
          <a:lstStyle/>
          <a:p>
            <a:r>
              <a:rPr lang="en-US" sz="3200" dirty="0"/>
              <a:t>Entering multiple statements per line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618" y="652576"/>
            <a:ext cx="7290054" cy="58670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We can enter a number of statements or commands in a line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a=7; b=cos(a), c=sin(a)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9CD0-5ED4-445D-A059-C03C87220B09}" type="slidenum">
              <a:rPr lang="en-US" smtClean="0"/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5319" y="1264467"/>
            <a:ext cx="4067175" cy="17621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03" y="14957"/>
            <a:ext cx="7886700" cy="695578"/>
          </a:xfrm>
        </p:spPr>
        <p:txBody>
          <a:bodyPr>
            <a:normAutofit/>
          </a:bodyPr>
          <a:lstStyle/>
          <a:p>
            <a:r>
              <a:rPr lang="en-US" sz="3200" dirty="0"/>
              <a:t>Built in Help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618" y="652576"/>
            <a:ext cx="7290054" cy="58670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If we do not how to use a function, we can type 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&gt;&gt;help sin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If  we do not the exact function name, we can use 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&gt;&gt;</a:t>
            </a:r>
            <a:r>
              <a:rPr lang="en-US" sz="1800" dirty="0" err="1"/>
              <a:t>lookfor</a:t>
            </a:r>
            <a:r>
              <a:rPr lang="en-US" sz="1800" dirty="0"/>
              <a:t> </a:t>
            </a:r>
            <a:r>
              <a:rPr lang="en-US" sz="1800" dirty="0" err="1"/>
              <a:t>eigen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Or you can help </a:t>
            </a:r>
            <a:r>
              <a:rPr lang="en-US" sz="1800" dirty="0" err="1"/>
              <a:t>matlab</a:t>
            </a:r>
            <a:r>
              <a:rPr lang="en-US" sz="1800" dirty="0"/>
              <a:t> webpage or </a:t>
            </a:r>
            <a:r>
              <a:rPr lang="en-US" sz="1800" dirty="0" err="1"/>
              <a:t>matlab</a:t>
            </a:r>
            <a:r>
              <a:rPr lang="en-US" sz="1800" dirty="0"/>
              <a:t> help button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9CD0-5ED4-445D-A059-C03C87220B09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0753" y="1062101"/>
            <a:ext cx="4524375" cy="1809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989" y="3430675"/>
            <a:ext cx="4241379" cy="172654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03" y="14957"/>
            <a:ext cx="7886700" cy="695578"/>
          </a:xfrm>
        </p:spPr>
        <p:txBody>
          <a:bodyPr>
            <a:normAutofit/>
          </a:bodyPr>
          <a:lstStyle/>
          <a:p>
            <a:r>
              <a:rPr lang="en-US" sz="3200" dirty="0"/>
              <a:t>Built in function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618" y="652576"/>
            <a:ext cx="7290054" cy="58670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/>
              <a:t>Matlab</a:t>
            </a:r>
            <a:r>
              <a:rPr lang="en-US" sz="1800" dirty="0"/>
              <a:t> has many built-in functions.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Many of them can operate vector or </a:t>
            </a:r>
            <a:r>
              <a:rPr lang="en-US" sz="1800" dirty="0" err="1"/>
              <a:t>matlab</a:t>
            </a:r>
            <a:r>
              <a:rPr lang="en-US" sz="1800" dirty="0"/>
              <a:t> data.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But before you use it, it is better to use “help” to check the details.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s-ES" sz="1800" dirty="0"/>
              <a:t>a=5; x=2;y=8; </a:t>
            </a:r>
            <a:endParaRPr lang="es-ES" sz="1800" dirty="0"/>
          </a:p>
          <a:p>
            <a:pPr marL="0" indent="0">
              <a:buNone/>
            </a:pPr>
            <a:r>
              <a:rPr lang="es-ES" sz="1800" dirty="0"/>
              <a:t>y=</a:t>
            </a:r>
            <a:r>
              <a:rPr lang="es-ES" sz="1800" dirty="0" err="1"/>
              <a:t>exp</a:t>
            </a:r>
            <a:r>
              <a:rPr lang="es-ES" sz="1800" dirty="0"/>
              <a:t>(-a)*sin(x)+10*</a:t>
            </a:r>
            <a:r>
              <a:rPr lang="es-ES" sz="1800" dirty="0" err="1"/>
              <a:t>sqrt</a:t>
            </a:r>
            <a:r>
              <a:rPr lang="es-ES" sz="1800" dirty="0"/>
              <a:t>(y);</a:t>
            </a:r>
            <a:endParaRPr lang="es-ES" sz="1800" dirty="0"/>
          </a:p>
          <a:p>
            <a:pPr marL="0" indent="0">
              <a:buNone/>
            </a:pPr>
            <a:r>
              <a:rPr lang="es-ES" sz="1800" dirty="0" err="1"/>
              <a:t>Youwill</a:t>
            </a:r>
            <a:r>
              <a:rPr lang="es-ES" sz="1800" dirty="0"/>
              <a:t> </a:t>
            </a:r>
            <a:r>
              <a:rPr lang="es-ES" sz="1800" dirty="0" err="1"/>
              <a:t>get</a:t>
            </a:r>
            <a:endParaRPr lang="es-ES" sz="1800" dirty="0"/>
          </a:p>
          <a:p>
            <a:pPr marL="0" indent="0">
              <a:buNone/>
            </a:pPr>
            <a:r>
              <a:rPr lang="es-ES" sz="1800" dirty="0"/>
              <a:t>y =   28.2904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9CD0-5ED4-445D-A059-C03C87220B0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099" y="1692974"/>
            <a:ext cx="6046851" cy="282609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03" y="14957"/>
            <a:ext cx="7886700" cy="695578"/>
          </a:xfrm>
        </p:spPr>
        <p:txBody>
          <a:bodyPr>
            <a:normAutofit/>
          </a:bodyPr>
          <a:lstStyle/>
          <a:p>
            <a:r>
              <a:rPr lang="en-US" sz="3200" dirty="0"/>
              <a:t>Array in </a:t>
            </a:r>
            <a:r>
              <a:rPr lang="en-US" sz="3200" dirty="0" err="1"/>
              <a:t>matlab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618" y="652576"/>
            <a:ext cx="7290054" cy="58670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i="1" dirty="0"/>
              <a:t>To create an array with four elements in a single row, separate the elements with either a comma (,) or a space.</a:t>
            </a:r>
            <a:endParaRPr lang="en-US" sz="2400" i="1" dirty="0"/>
          </a:p>
          <a:p>
            <a:pPr marL="0" indent="0">
              <a:buNone/>
            </a:pPr>
            <a:r>
              <a:rPr lang="pt-BR" sz="2400" dirty="0"/>
              <a:t>a = [4 6 9 8 9 12];</a:t>
            </a:r>
            <a:endParaRPr lang="pt-BR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i="1" dirty="0"/>
              <a:t>Refer to an element in an array</a:t>
            </a:r>
            <a:endParaRPr lang="en-US" sz="2400" i="1" dirty="0"/>
          </a:p>
          <a:p>
            <a:pPr marL="0" indent="0">
              <a:buNone/>
            </a:pPr>
            <a:r>
              <a:rPr lang="en-US" sz="2400" i="1" dirty="0"/>
              <a:t> a(2)</a:t>
            </a:r>
            <a:endParaRPr lang="en-US" sz="2400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Indices in  array are starting from 1.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9CD0-5ED4-445D-A059-C03C87220B09}" type="slidenum">
              <a:rPr lang="en-US" smtClean="0"/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113" y="2431582"/>
            <a:ext cx="2809875" cy="6858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018" y="3530757"/>
            <a:ext cx="666750" cy="11620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03" y="14957"/>
            <a:ext cx="7886700" cy="695578"/>
          </a:xfrm>
        </p:spPr>
        <p:txBody>
          <a:bodyPr>
            <a:normAutofit/>
          </a:bodyPr>
          <a:lstStyle/>
          <a:p>
            <a:r>
              <a:rPr lang="en-US" sz="3200" dirty="0"/>
              <a:t>Simple plot your data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618" y="652576"/>
            <a:ext cx="7290054" cy="5867095"/>
          </a:xfrm>
        </p:spPr>
        <p:txBody>
          <a:bodyPr>
            <a:noAutofit/>
          </a:bodyPr>
          <a:lstStyle/>
          <a:p>
            <a:r>
              <a:rPr lang="en-US" i="1" dirty="0"/>
              <a:t>x </a:t>
            </a:r>
            <a:r>
              <a:rPr lang="en-US" dirty="0"/>
              <a:t>and </a:t>
            </a:r>
            <a:r>
              <a:rPr lang="en-US" i="1" dirty="0"/>
              <a:t>y </a:t>
            </a:r>
            <a:r>
              <a:rPr lang="en-US" dirty="0"/>
              <a:t>are both row arrays or column arrays of the </a:t>
            </a:r>
            <a:r>
              <a:rPr lang="en-US" i="1" dirty="0"/>
              <a:t>same </a:t>
            </a:r>
            <a:r>
              <a:rPr lang="en-US" dirty="0"/>
              <a:t>length.</a:t>
            </a:r>
            <a:endParaRPr lang="en-US" dirty="0"/>
          </a:p>
          <a:p>
            <a:r>
              <a:rPr lang="en-US" dirty="0"/>
              <a:t>plot(</a:t>
            </a:r>
            <a:r>
              <a:rPr lang="en-US" dirty="0" err="1"/>
              <a:t>x,y</a:t>
            </a:r>
            <a:r>
              <a:rPr lang="en-US" dirty="0"/>
              <a:t>) to plot data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x = [1, 2, 3, 4, 5, 6];</a:t>
            </a:r>
            <a:endParaRPr lang="en-US" dirty="0"/>
          </a:p>
          <a:p>
            <a:pPr marL="0" indent="0">
              <a:buNone/>
            </a:pPr>
            <a:r>
              <a:rPr lang="es-ES" dirty="0"/>
              <a:t>y = [3, -1, 2, 4, 5, 1];</a:t>
            </a:r>
            <a:endParaRPr lang="es-ES" dirty="0"/>
          </a:p>
          <a:p>
            <a:pPr marL="0" indent="0">
              <a:buNone/>
            </a:pPr>
            <a:r>
              <a:rPr lang="en-US" dirty="0"/>
              <a:t>plot(</a:t>
            </a:r>
            <a:r>
              <a:rPr lang="en-US" dirty="0" err="1"/>
              <a:t>x,y</a:t>
            </a:r>
            <a:r>
              <a:rPr lang="en-US" dirty="0"/>
              <a:t>)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9CD0-5ED4-445D-A059-C03C87220B09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5422" y="2221230"/>
            <a:ext cx="4385055" cy="362178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03" y="14957"/>
            <a:ext cx="7886700" cy="695578"/>
          </a:xfrm>
        </p:spPr>
        <p:txBody>
          <a:bodyPr>
            <a:normAutofit/>
          </a:bodyPr>
          <a:lstStyle/>
          <a:p>
            <a:r>
              <a:rPr lang="en-US" sz="3200" dirty="0"/>
              <a:t>Adding titles, axis labels, and annotations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618" y="652576"/>
            <a:ext cx="7290054" cy="58670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x = 0:pi/100:2*pi;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y = sin(x);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plot(</a:t>
            </a:r>
            <a:r>
              <a:rPr lang="en-US" sz="2000" dirty="0" err="1"/>
              <a:t>x,y</a:t>
            </a:r>
            <a:r>
              <a:rPr lang="en-US" sz="2000" dirty="0"/>
              <a:t>);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Notes:</a:t>
            </a:r>
            <a:endParaRPr lang="en-US" sz="2000" dirty="0"/>
          </a:p>
          <a:p>
            <a:r>
              <a:rPr lang="en-US" sz="2000" dirty="0"/>
              <a:t>0:pi/100:2*pi yields an array that the value starts at 0, takes steps (or increments) of </a:t>
            </a:r>
            <a:r>
              <a:rPr lang="en-US" sz="2000" i="1" dirty="0"/>
              <a:t> pi/</a:t>
            </a:r>
            <a:r>
              <a:rPr lang="en-US" sz="2000" dirty="0"/>
              <a:t>100, stops when *pi</a:t>
            </a:r>
            <a:r>
              <a:rPr lang="en-US" sz="2000" i="1" dirty="0"/>
              <a:t> </a:t>
            </a:r>
            <a:r>
              <a:rPr lang="en-US" sz="2000" dirty="0"/>
              <a:t>is reached.</a:t>
            </a:r>
            <a:endParaRPr lang="en-US" sz="2000" dirty="0"/>
          </a:p>
          <a:p>
            <a:r>
              <a:rPr lang="en-US" sz="2000" dirty="0"/>
              <a:t>The function “sin” will be applied to all element of the array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xlabel</a:t>
            </a:r>
            <a:r>
              <a:rPr lang="en-US" sz="2000" dirty="0"/>
              <a:t>('x = 0:2\pi')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ylabel</a:t>
            </a:r>
            <a:r>
              <a:rPr lang="en-US" sz="2000" dirty="0"/>
              <a:t>('Sine of x')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title('Plot of the Sine function')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9CD0-5ED4-445D-A059-C03C87220B09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99606" y="3671826"/>
            <a:ext cx="3595754" cy="294874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03" y="14957"/>
            <a:ext cx="7886700" cy="695578"/>
          </a:xfrm>
        </p:spPr>
        <p:txBody>
          <a:bodyPr>
            <a:normAutofit/>
          </a:bodyPr>
          <a:lstStyle/>
          <a:p>
            <a:r>
              <a:rPr lang="en-US" sz="3200" dirty="0"/>
              <a:t>Multi-data in a plot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618" y="652576"/>
            <a:ext cx="7290054" cy="58670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x = 0:pi/100:2*pi;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y1 = 2*cos(x);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y2 = cos(x);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y3 = 0.5*cos(x);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plot(x,y1,'--',x,y2,'-',x,y3,':')</a:t>
            </a:r>
            <a:endParaRPr lang="en-US" sz="2000" dirty="0"/>
          </a:p>
          <a:p>
            <a:pPr marL="0" indent="0">
              <a:buNone/>
            </a:pPr>
            <a:r>
              <a:rPr lang="fr-FR" sz="2000" dirty="0" err="1"/>
              <a:t>xlabel</a:t>
            </a:r>
            <a:r>
              <a:rPr lang="fr-FR" sz="2000" dirty="0"/>
              <a:t>('0 \</a:t>
            </a:r>
            <a:r>
              <a:rPr lang="fr-FR" sz="2000" dirty="0" err="1"/>
              <a:t>leq</a:t>
            </a:r>
            <a:r>
              <a:rPr lang="fr-FR" sz="2000" dirty="0"/>
              <a:t> x \</a:t>
            </a:r>
            <a:r>
              <a:rPr lang="fr-FR" sz="2000" dirty="0" err="1"/>
              <a:t>leq</a:t>
            </a:r>
            <a:r>
              <a:rPr lang="fr-FR" sz="2000" dirty="0"/>
              <a:t> 2\pi')</a:t>
            </a:r>
            <a:endParaRPr lang="fr-FR" sz="2000" dirty="0"/>
          </a:p>
          <a:p>
            <a:pPr marL="0" indent="0">
              <a:buNone/>
            </a:pPr>
            <a:r>
              <a:rPr lang="en-US" sz="2000" dirty="0" err="1"/>
              <a:t>ylabel</a:t>
            </a:r>
            <a:r>
              <a:rPr lang="en-US" sz="2000" dirty="0"/>
              <a:t>('Cosine functions')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legend('2*cos(x)','cos(x)','0.5*cos(x)')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title('Typical example of multiple plots')</a:t>
            </a:r>
            <a:endParaRPr lang="en-US" sz="2000" dirty="0"/>
          </a:p>
          <a:p>
            <a:pPr marL="0" indent="0">
              <a:buNone/>
            </a:pPr>
            <a:r>
              <a:rPr lang="pt-BR" sz="2000" dirty="0"/>
              <a:t>axis([0 2*pi -3 3])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9CD0-5ED4-445D-A059-C03C87220B09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3209" y="490699"/>
            <a:ext cx="6638925" cy="54403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03" y="14957"/>
            <a:ext cx="7886700" cy="695578"/>
          </a:xfrm>
        </p:spPr>
        <p:txBody>
          <a:bodyPr>
            <a:normAutofit/>
          </a:bodyPr>
          <a:lstStyle/>
          <a:p>
            <a:r>
              <a:rPr lang="en-US" altLang="en-US" sz="2800" dirty="0" err="1"/>
              <a:t>Matlab</a:t>
            </a:r>
            <a:r>
              <a:rPr lang="en-US" altLang="en-US" sz="2800" dirty="0"/>
              <a:t> Script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618" y="652576"/>
            <a:ext cx="7290054" cy="5867095"/>
          </a:xfrm>
        </p:spPr>
        <p:txBody>
          <a:bodyPr>
            <a:noAutofit/>
          </a:bodyPr>
          <a:lstStyle/>
          <a:p>
            <a:r>
              <a:rPr lang="en-US" sz="1800" dirty="0"/>
              <a:t>In some situations, you need to solve a problem by using many commands. If you type the commands in the command window, you cannot reuse them and debug your works. </a:t>
            </a:r>
            <a:endParaRPr lang="en-US" sz="2000" dirty="0"/>
          </a:p>
          <a:p>
            <a:r>
              <a:rPr lang="en-US" sz="2000" dirty="0"/>
              <a:t>Use the MATLAB </a:t>
            </a:r>
            <a:r>
              <a:rPr lang="en-US" sz="2000" i="1" dirty="0"/>
              <a:t>editor </a:t>
            </a:r>
            <a:r>
              <a:rPr lang="en-US" sz="2000" dirty="0"/>
              <a:t>to create a file: File </a:t>
            </a:r>
            <a:r>
              <a:rPr lang="en-US" sz="2000" i="1" dirty="0"/>
              <a:t>-&gt;</a:t>
            </a:r>
            <a:r>
              <a:rPr lang="en-US" sz="2000" dirty="0"/>
              <a:t>New </a:t>
            </a:r>
            <a:r>
              <a:rPr lang="en-US" sz="2000" i="1" dirty="0"/>
              <a:t>-&gt;</a:t>
            </a:r>
            <a:r>
              <a:rPr lang="en-US" sz="2000" dirty="0"/>
              <a:t>M-file.</a:t>
            </a:r>
            <a:endParaRPr lang="en-US" sz="2000" dirty="0"/>
          </a:p>
          <a:p>
            <a:r>
              <a:rPr lang="en-US" sz="1800" dirty="0"/>
              <a:t>You can edit (type) the commands in a </a:t>
            </a:r>
            <a:r>
              <a:rPr lang="en-US" sz="1800" dirty="0" err="1"/>
              <a:t>matlab</a:t>
            </a:r>
            <a:r>
              <a:rPr lang="en-US" sz="1800" dirty="0"/>
              <a:t> script file (***.m) in editor window. 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You can run your file by two ways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a. In the command window, type the filename of your m file. 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b. Press the run button in the editor window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342900" indent="-342900">
              <a:buAutoNum type="arabicPeriod"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9CD0-5ED4-445D-A059-C03C87220B09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6890" y="2587927"/>
            <a:ext cx="5381509" cy="205435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03" y="14957"/>
            <a:ext cx="7886700" cy="695578"/>
          </a:xfrm>
        </p:spPr>
        <p:txBody>
          <a:bodyPr>
            <a:normAutofit/>
          </a:bodyPr>
          <a:lstStyle/>
          <a:p>
            <a:r>
              <a:rPr lang="en-US" dirty="0"/>
              <a:t>M-File functions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618" y="652576"/>
            <a:ext cx="5049774" cy="5867095"/>
          </a:xfrm>
        </p:spPr>
        <p:txBody>
          <a:bodyPr>
            <a:noAutofit/>
          </a:bodyPr>
          <a:lstStyle/>
          <a:p>
            <a:r>
              <a:rPr lang="en-US" sz="1800" dirty="0"/>
              <a:t>Functions are programs (or routines) that accept input arguments and return output arguments. Each </a:t>
            </a:r>
            <a:r>
              <a:rPr lang="en-US" sz="1800" dirty="0" err="1"/>
              <a:t>Matlab</a:t>
            </a:r>
            <a:r>
              <a:rPr lang="en-US" sz="1800" dirty="0"/>
              <a:t> function has its own area of workspace, separated from the MATLAB base workspace.</a:t>
            </a:r>
            <a:endParaRPr lang="en-US" sz="1800" dirty="0"/>
          </a:p>
          <a:p>
            <a:r>
              <a:rPr lang="en-US" sz="1800" dirty="0"/>
              <a:t>Usually, the local variables in a function do not affect the values of variables in the MATLAB base workspace,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The first line of a function starts with the keyword function. It gives the function name and order of arguments. </a:t>
            </a:r>
            <a:endParaRPr lang="en-US" sz="1800" dirty="0"/>
          </a:p>
          <a:p>
            <a:r>
              <a:rPr lang="en-US" sz="1800" dirty="0"/>
              <a:t>There are one output argument and one input argument.</a:t>
            </a:r>
            <a:endParaRPr lang="en-US" sz="1800" dirty="0"/>
          </a:p>
          <a:p>
            <a:r>
              <a:rPr lang="en-US" sz="1800" dirty="0"/>
              <a:t>After we save the file in the current directory, we use it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20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You can run your file by two ways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a. In the command window, type the filename of your m file. 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b. Press the run button in the editor window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342900" indent="-342900">
              <a:buAutoNum type="arabicPeriod"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9CD0-5ED4-445D-A059-C03C87220B0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1687" y="1080755"/>
            <a:ext cx="3209925" cy="1123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567" y="3698876"/>
            <a:ext cx="3295650" cy="26574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03" y="14957"/>
            <a:ext cx="7886700" cy="695578"/>
          </a:xfrm>
        </p:spPr>
        <p:txBody>
          <a:bodyPr>
            <a:normAutofit/>
          </a:bodyPr>
          <a:lstStyle/>
          <a:p>
            <a:r>
              <a:rPr lang="en-US" dirty="0"/>
              <a:t>For loop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379" y="599896"/>
            <a:ext cx="7930134" cy="58670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In the for ... end loop, the execution of a command is repeated at a predetermined number of times. The syntax is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latin typeface="Arial Narrow" panose="020B07060202020A0204" pitchFamily="34" charset="0"/>
              </a:rPr>
              <a:t>for variable = expression</a:t>
            </a:r>
            <a:endParaRPr lang="en-US" sz="2400" dirty="0">
              <a:latin typeface="Arial Narrow" panose="020B07060202020A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 Narrow" panose="020B07060202020A0204" pitchFamily="34" charset="0"/>
              </a:rPr>
              <a:t>statements</a:t>
            </a:r>
            <a:endParaRPr lang="en-US" sz="2400" dirty="0">
              <a:latin typeface="Arial Narrow" panose="020B07060202020A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 Narrow" panose="020B07060202020A0204" pitchFamily="34" charset="0"/>
              </a:rPr>
              <a:t>end</a:t>
            </a:r>
            <a:endParaRPr lang="en-US" sz="2400" dirty="0">
              <a:latin typeface="Arial Narrow" panose="020B07060202020A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 Narrow" panose="020B07060202020A0204" pitchFamily="34" charset="0"/>
            </a:endParaRPr>
          </a:p>
          <a:p>
            <a:pPr marL="0" indent="0">
              <a:buNone/>
            </a:pPr>
            <a:r>
              <a:rPr lang="en-US" dirty="0"/>
              <a:t>for ii=1:5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x(ii)=ii*ii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end</a:t>
            </a:r>
            <a:endParaRPr lang="en-US" sz="2400" dirty="0">
              <a:latin typeface="Arial Narrow" panose="020B07060202020A0204" pitchFamily="34" charset="0"/>
            </a:endParaRPr>
          </a:p>
          <a:p>
            <a:pPr marL="0" indent="0">
              <a:buNone/>
            </a:pPr>
            <a:r>
              <a:rPr lang="en-US" sz="2000" dirty="0"/>
              <a:t>Execute the statements 5 times. ii is from 1 to 5 . 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9CD0-5ED4-445D-A059-C03C87220B0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6528" y="1171268"/>
            <a:ext cx="5272832" cy="52288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03" y="14957"/>
            <a:ext cx="7886700" cy="695578"/>
          </a:xfrm>
        </p:spPr>
        <p:txBody>
          <a:bodyPr>
            <a:normAutofit/>
          </a:bodyPr>
          <a:lstStyle/>
          <a:p>
            <a:r>
              <a:rPr lang="en-US" sz="2800" dirty="0"/>
              <a:t>What is </a:t>
            </a:r>
            <a:r>
              <a:rPr lang="en-US" sz="2800" dirty="0" err="1"/>
              <a:t>Matlab</a:t>
            </a:r>
            <a:r>
              <a:rPr lang="en-US" sz="2800" dirty="0"/>
              <a:t>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960" y="710565"/>
            <a:ext cx="8256270" cy="5116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linkClick r:id="rId1"/>
              </a:rPr>
              <a:t>MATLAB</a:t>
            </a:r>
            <a:r>
              <a:rPr lang="en-US" sz="2000" baseline="30000" dirty="0">
                <a:hlinkClick r:id="rId1"/>
              </a:rPr>
              <a:t>®</a:t>
            </a:r>
            <a:r>
              <a:rPr lang="en-US" sz="2000" dirty="0"/>
              <a:t> is a programming platform designed specifically for engineers and scientists. </a:t>
            </a:r>
            <a:r>
              <a:rPr lang="zh-CN" altLang="en-US" sz="2000" dirty="0"/>
              <a:t>编程平台</a:t>
            </a:r>
            <a:endParaRPr lang="en-US" sz="2000" dirty="0"/>
          </a:p>
          <a:p>
            <a:r>
              <a:rPr lang="en-US" sz="2000" dirty="0"/>
              <a:t>Analyze data (vector</a:t>
            </a:r>
            <a:r>
              <a:rPr lang="zh-CN" altLang="en-US" sz="2000" dirty="0"/>
              <a:t>向量</a:t>
            </a:r>
            <a:r>
              <a:rPr lang="en-US" sz="2000" dirty="0"/>
              <a:t>, matrix(</a:t>
            </a:r>
            <a:r>
              <a:rPr lang="zh-CN" altLang="en-US" sz="2000" dirty="0"/>
              <a:t>矩阵</a:t>
            </a:r>
            <a:r>
              <a:rPr lang="en-US" sz="2000" dirty="0"/>
              <a:t>), or semi-structured data(</a:t>
            </a:r>
            <a:r>
              <a:rPr lang="zh-CN" altLang="en-US" sz="2000" dirty="0"/>
              <a:t>半结构化数据</a:t>
            </a:r>
            <a:r>
              <a:rPr lang="en-US" sz="2000" dirty="0"/>
              <a:t>)) </a:t>
            </a:r>
            <a:endParaRPr lang="en-US" sz="2000" dirty="0"/>
          </a:p>
          <a:p>
            <a:r>
              <a:rPr lang="en-US" sz="2000" dirty="0"/>
              <a:t>Develop algorithms开发算法</a:t>
            </a:r>
            <a:endParaRPr lang="en-US" sz="2000" dirty="0"/>
          </a:p>
          <a:p>
            <a:r>
              <a:rPr lang="en-US" sz="2000" dirty="0"/>
              <a:t>Create models and applications</a:t>
            </a:r>
            <a:endParaRPr lang="en-US" sz="2000" dirty="0"/>
          </a:p>
          <a:p>
            <a:r>
              <a:rPr lang="en-US" sz="2000" dirty="0"/>
              <a:t>With symbolic  toolbox符号工具箱, we can </a:t>
            </a:r>
            <a:r>
              <a:rPr lang="en-US" sz="2400" b="1" dirty="0"/>
              <a:t>analytically</a:t>
            </a:r>
            <a:r>
              <a:rPr lang="en-US" sz="2000" dirty="0"/>
              <a:t> perform differentiation, integration, </a:t>
            </a:r>
            <a:r>
              <a:rPr lang="en-US" sz="2000" dirty="0" err="1"/>
              <a:t>etc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9CD0-5ED4-445D-A059-C03C87220B09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33" y="3640456"/>
            <a:ext cx="2857500" cy="2200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190" y="3731261"/>
            <a:ext cx="3067050" cy="2019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8207" y="3526095"/>
            <a:ext cx="1976895" cy="333184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03" y="14957"/>
            <a:ext cx="7886700" cy="695578"/>
          </a:xfrm>
        </p:spPr>
        <p:txBody>
          <a:bodyPr>
            <a:normAutofit/>
          </a:bodyPr>
          <a:lstStyle/>
          <a:p>
            <a:r>
              <a:rPr lang="en-US" dirty="0"/>
              <a:t>For loop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370" y="671818"/>
            <a:ext cx="7930134" cy="586709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>
              <a:latin typeface="Arial Narrow" panose="020B07060202020A0204" pitchFamily="34" charset="0"/>
            </a:endParaRPr>
          </a:p>
          <a:p>
            <a:r>
              <a:rPr lang="en-US" sz="2000" dirty="0"/>
              <a:t>ii is from 1 to 2. each time, ii increment by 0.1.</a:t>
            </a:r>
            <a:endParaRPr lang="en-US" sz="2000" dirty="0"/>
          </a:p>
          <a:p>
            <a:r>
              <a:rPr lang="en-US" sz="2000" dirty="0"/>
              <a:t>In this case, you cannot use ii as index for an array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9CD0-5ED4-445D-A059-C03C87220B09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7394" y="2111669"/>
            <a:ext cx="5350556" cy="781492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03" y="14957"/>
            <a:ext cx="7886700" cy="695578"/>
          </a:xfrm>
        </p:spPr>
        <p:txBody>
          <a:bodyPr>
            <a:normAutofit/>
          </a:bodyPr>
          <a:lstStyle/>
          <a:p>
            <a:r>
              <a:rPr lang="en-US" dirty="0"/>
              <a:t>Control flow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618" y="652576"/>
            <a:ext cx="5049774" cy="58670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The ``if...end'' structure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Three structures</a:t>
            </a: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/>
              <a:t>1. if ... end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2. if ... else ... End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3. if ... </a:t>
            </a:r>
            <a:r>
              <a:rPr lang="en-US" sz="2000" dirty="0" err="1"/>
              <a:t>elseif</a:t>
            </a:r>
            <a:r>
              <a:rPr lang="en-US" sz="2000" dirty="0"/>
              <a:t> ... else ... end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If the condition OK, then execute the statements</a:t>
            </a: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20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You can run your file by two ways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a. In the command window, type the filename of your m file. 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b. Press the run button in the editor window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342900" indent="-342900">
              <a:buAutoNum type="arabicPeriod"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9CD0-5ED4-445D-A059-C03C87220B09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618" y="652576"/>
            <a:ext cx="7153376" cy="629294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03" y="14957"/>
            <a:ext cx="7886700" cy="695578"/>
          </a:xfrm>
        </p:spPr>
        <p:txBody>
          <a:bodyPr>
            <a:normAutofit/>
          </a:bodyPr>
          <a:lstStyle/>
          <a:p>
            <a:r>
              <a:rPr lang="en-US" dirty="0"/>
              <a:t>Relational and logical operators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370" y="671818"/>
            <a:ext cx="7930134" cy="5867095"/>
          </a:xfrm>
        </p:spPr>
        <p:txBody>
          <a:bodyPr>
            <a:noAutofit/>
          </a:bodyPr>
          <a:lstStyle/>
          <a:p>
            <a:r>
              <a:rPr lang="en-US" sz="2000" dirty="0"/>
              <a:t>A relational operator compares two numbers by determining whether a comparison is </a:t>
            </a:r>
            <a:r>
              <a:rPr lang="en-US" sz="2000" i="1" dirty="0"/>
              <a:t>true </a:t>
            </a:r>
            <a:r>
              <a:rPr lang="en-US" sz="2000" dirty="0"/>
              <a:t>or </a:t>
            </a:r>
            <a:r>
              <a:rPr lang="en-US" sz="2000" i="1" dirty="0"/>
              <a:t>false</a:t>
            </a:r>
            <a:r>
              <a:rPr lang="en-US" sz="2000" dirty="0"/>
              <a:t>.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9CD0-5ED4-445D-A059-C03C87220B09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0465" y="1829261"/>
            <a:ext cx="4600575" cy="35909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03" y="14957"/>
            <a:ext cx="7886700" cy="695578"/>
          </a:xfrm>
        </p:spPr>
        <p:txBody>
          <a:bodyPr>
            <a:normAutofit/>
          </a:bodyPr>
          <a:lstStyle/>
          <a:p>
            <a:r>
              <a:rPr lang="en-US" dirty="0"/>
              <a:t>Relational and logical operators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370" y="671818"/>
            <a:ext cx="7930134" cy="5867095"/>
          </a:xfrm>
        </p:spPr>
        <p:txBody>
          <a:bodyPr>
            <a:noAutofit/>
          </a:bodyPr>
          <a:lstStyle/>
          <a:p>
            <a:r>
              <a:rPr lang="en-US" sz="2000" dirty="0"/>
              <a:t>A relational operator compares two numbers by determining whether a comparison is </a:t>
            </a:r>
            <a:r>
              <a:rPr lang="en-US" sz="2000" i="1" dirty="0"/>
              <a:t>true </a:t>
            </a:r>
            <a:r>
              <a:rPr lang="en-US" sz="2000" dirty="0"/>
              <a:t>or </a:t>
            </a:r>
            <a:r>
              <a:rPr lang="en-US" sz="2000" i="1" dirty="0"/>
              <a:t>false</a:t>
            </a:r>
            <a:r>
              <a:rPr lang="en-US" sz="2000" dirty="0"/>
              <a:t>.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9CD0-5ED4-445D-A059-C03C87220B09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0465" y="1829261"/>
            <a:ext cx="4600575" cy="35909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03" y="14957"/>
            <a:ext cx="7886700" cy="695578"/>
          </a:xfrm>
        </p:spPr>
        <p:txBody>
          <a:bodyPr>
            <a:normAutofit/>
          </a:bodyPr>
          <a:lstStyle/>
          <a:p>
            <a:r>
              <a:rPr lang="en-US" sz="2800" dirty="0"/>
              <a:t>Where to get it 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618" y="652576"/>
            <a:ext cx="8460486" cy="67174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Method 1: Install(</a:t>
            </a:r>
            <a:r>
              <a:rPr lang="zh-CN" altLang="en-US" sz="1800" dirty="0"/>
              <a:t>安装</a:t>
            </a:r>
            <a:r>
              <a:rPr lang="en-US" sz="1800" dirty="0"/>
              <a:t>) in your computer.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hlinkClick r:id="rId1"/>
              </a:rPr>
              <a:t>https://www.cityu.edu.hk/csc/deptweb/facilities/central-sw-tah.htm</a:t>
            </a:r>
            <a:endParaRPr lang="en-US" sz="1800" dirty="0"/>
          </a:p>
          <a:p>
            <a:r>
              <a:rPr lang="en-US" sz="1800" dirty="0"/>
              <a:t>Go to </a:t>
            </a:r>
            <a:r>
              <a:rPr lang="en-US" sz="1800" u="sng" dirty="0" err="1">
                <a:hlinkClick r:id="rId2"/>
              </a:rPr>
              <a:t>CityU’s</a:t>
            </a:r>
            <a:r>
              <a:rPr lang="en-US" sz="1800" u="sng" dirty="0">
                <a:hlinkClick r:id="rId2"/>
              </a:rPr>
              <a:t> MATLAB Portal</a:t>
            </a:r>
            <a:r>
              <a:rPr lang="en-US" sz="1800" dirty="0"/>
              <a:t>.</a:t>
            </a:r>
            <a:endParaRPr lang="en-US" sz="1800" dirty="0"/>
          </a:p>
          <a:p>
            <a:r>
              <a:rPr lang="en-US" sz="1800" dirty="0"/>
              <a:t>Click “</a:t>
            </a:r>
            <a:r>
              <a:rPr lang="en-US" sz="1800" b="1" dirty="0"/>
              <a:t>Sign in to get started</a:t>
            </a:r>
            <a:r>
              <a:rPr lang="en-US" sz="1800" dirty="0"/>
              <a:t>” in the Get MATLAB and Simulink section.</a:t>
            </a:r>
            <a:endParaRPr lang="en-US" sz="1800" dirty="0"/>
          </a:p>
          <a:p>
            <a:r>
              <a:rPr lang="en-US" sz="1800" dirty="0"/>
              <a:t>Sign in with your </a:t>
            </a:r>
            <a:r>
              <a:rPr lang="en-US" sz="1800" dirty="0" err="1"/>
              <a:t>CityU</a:t>
            </a:r>
            <a:r>
              <a:rPr lang="en-US" sz="1800" dirty="0"/>
              <a:t> EID and password.</a:t>
            </a:r>
            <a:endParaRPr lang="en-US" sz="1800" dirty="0"/>
          </a:p>
          <a:p>
            <a:r>
              <a:rPr lang="en-US" sz="1800" dirty="0"/>
              <a:t>Create a </a:t>
            </a:r>
            <a:r>
              <a:rPr lang="en-US" sz="1800" dirty="0" err="1"/>
              <a:t>MathWorks</a:t>
            </a:r>
            <a:r>
              <a:rPr lang="en-US" sz="1800" dirty="0"/>
              <a:t> account using your </a:t>
            </a:r>
            <a:r>
              <a:rPr lang="en-US" sz="1800" dirty="0" err="1"/>
              <a:t>CityU</a:t>
            </a:r>
            <a:r>
              <a:rPr lang="en-US" sz="1800" dirty="0"/>
              <a:t> email address.</a:t>
            </a:r>
            <a:endParaRPr lang="en-US" sz="1800" dirty="0"/>
          </a:p>
          <a:p>
            <a:r>
              <a:rPr lang="en-US" sz="1800" dirty="0"/>
              <a:t>Download the installer from </a:t>
            </a:r>
            <a:r>
              <a:rPr lang="en-US" sz="1800" dirty="0" err="1"/>
              <a:t>MathWorks</a:t>
            </a:r>
            <a:r>
              <a:rPr lang="en-US" sz="1800" dirty="0"/>
              <a:t> website.</a:t>
            </a:r>
            <a:endParaRPr lang="en-US" sz="1800" dirty="0"/>
          </a:p>
          <a:p>
            <a:r>
              <a:rPr lang="en-US" sz="1800" dirty="0"/>
              <a:t>Run the installer.</a:t>
            </a:r>
            <a:endParaRPr lang="en-US" sz="1800" dirty="0"/>
          </a:p>
          <a:p>
            <a:r>
              <a:rPr lang="en-US" sz="1800" dirty="0"/>
              <a:t>In the installer, select </a:t>
            </a:r>
            <a:r>
              <a:rPr lang="en-US" sz="1800" b="1" dirty="0"/>
              <a:t>Log in with a </a:t>
            </a:r>
            <a:r>
              <a:rPr lang="en-US" sz="1800" b="1" dirty="0" err="1"/>
              <a:t>MathWorks</a:t>
            </a:r>
            <a:r>
              <a:rPr lang="en-US" sz="1800" b="1" dirty="0"/>
              <a:t> Account</a:t>
            </a:r>
            <a:r>
              <a:rPr lang="en-US" sz="1800" dirty="0"/>
              <a:t> and follow the online instructions.</a:t>
            </a:r>
            <a:endParaRPr lang="en-US" sz="1800" dirty="0"/>
          </a:p>
          <a:p>
            <a:r>
              <a:rPr lang="en-US" sz="1800" dirty="0"/>
              <a:t>When prompted to do so, select the </a:t>
            </a:r>
            <a:r>
              <a:rPr lang="en-US" sz="1800" b="1" dirty="0"/>
              <a:t>Academic – Total Headcount</a:t>
            </a:r>
            <a:r>
              <a:rPr lang="en-US" sz="1800" dirty="0"/>
              <a:t> license labeled </a:t>
            </a:r>
            <a:r>
              <a:rPr lang="en-US" sz="1800" b="1" dirty="0"/>
              <a:t>Individual</a:t>
            </a:r>
            <a:r>
              <a:rPr lang="en-US" sz="1800" dirty="0"/>
              <a:t>.</a:t>
            </a:r>
            <a:endParaRPr lang="en-US" sz="1800" dirty="0"/>
          </a:p>
          <a:p>
            <a:r>
              <a:rPr lang="en-US" sz="1800" dirty="0"/>
              <a:t>Select the products to download and install.</a:t>
            </a:r>
            <a:endParaRPr lang="en-US" sz="1800" dirty="0"/>
          </a:p>
          <a:p>
            <a:r>
              <a:rPr lang="en-US" sz="1800" dirty="0"/>
              <a:t>After downloading and installing your products, keep the </a:t>
            </a:r>
            <a:r>
              <a:rPr lang="en-US" sz="1800" b="1" dirty="0"/>
              <a:t>Activate MATLAB</a:t>
            </a:r>
            <a:r>
              <a:rPr lang="en-US" sz="1800" dirty="0"/>
              <a:t> checkbox selected and click </a:t>
            </a:r>
            <a:r>
              <a:rPr lang="en-US" sz="1800" b="1" dirty="0"/>
              <a:t>Next</a:t>
            </a:r>
            <a:r>
              <a:rPr lang="en-US" sz="1800" dirty="0"/>
              <a:t>.</a:t>
            </a:r>
            <a:endParaRPr lang="en-US" sz="1800" dirty="0"/>
          </a:p>
          <a:p>
            <a:r>
              <a:rPr lang="en-US" sz="1800" dirty="0"/>
              <a:t>When asked to provide a user name, verify that the displayed user name is correct. Continue with the process until activation is complete.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9CD0-5ED4-445D-A059-C03C87220B0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03" y="14957"/>
            <a:ext cx="7886700" cy="695578"/>
          </a:xfrm>
        </p:spPr>
        <p:txBody>
          <a:bodyPr>
            <a:normAutofit/>
          </a:bodyPr>
          <a:lstStyle/>
          <a:p>
            <a:r>
              <a:rPr lang="en-US" sz="2800" dirty="0"/>
              <a:t>Where to get it 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618" y="652576"/>
            <a:ext cx="8460486" cy="67174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Method 2: Use online </a:t>
            </a:r>
            <a:r>
              <a:rPr lang="en-US" sz="1800" dirty="0" err="1"/>
              <a:t>matlab</a:t>
            </a:r>
            <a:r>
              <a:rPr lang="en-US" sz="1800" dirty="0"/>
              <a:t>: (open an account first)</a:t>
            </a:r>
            <a:endParaRPr lang="en-US" sz="1800" dirty="0"/>
          </a:p>
          <a:p>
            <a:pPr marL="342900" indent="-342900">
              <a:buAutoNum type="arabicPeriod"/>
            </a:pPr>
            <a:r>
              <a:rPr lang="en-US" sz="1800" dirty="0">
                <a:hlinkClick r:id="rId1"/>
              </a:rPr>
              <a:t>https://www.mathworks.com/products/matlab-online.html</a:t>
            </a:r>
            <a:endParaRPr lang="en-US" sz="1800" dirty="0"/>
          </a:p>
          <a:p>
            <a:pPr marL="342900" indent="-342900">
              <a:buAutoNum type="arabicPeriod"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9CD0-5ED4-445D-A059-C03C87220B09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18" y="1549679"/>
            <a:ext cx="3582245" cy="15135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193" y="1490016"/>
            <a:ext cx="2872122" cy="18979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618" y="3224104"/>
            <a:ext cx="3934206" cy="33354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03" y="14957"/>
            <a:ext cx="7886700" cy="695578"/>
          </a:xfrm>
        </p:spPr>
        <p:txBody>
          <a:bodyPr>
            <a:normAutofit/>
          </a:bodyPr>
          <a:lstStyle/>
          <a:p>
            <a:r>
              <a:rPr lang="en-US" sz="2800" dirty="0"/>
              <a:t>Get start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618" y="652576"/>
            <a:ext cx="4089654" cy="6717487"/>
          </a:xfrm>
        </p:spPr>
        <p:txBody>
          <a:bodyPr>
            <a:noAutofit/>
          </a:bodyPr>
          <a:lstStyle/>
          <a:p>
            <a:pPr marL="342900" indent="-342900">
              <a:buAutoNum type="arabicPeriod"/>
            </a:pPr>
            <a:r>
              <a:rPr lang="en-US" sz="1800" dirty="0"/>
              <a:t>Interactive command (use as calculator)(</a:t>
            </a:r>
            <a:r>
              <a:rPr lang="zh-CN" altLang="en-US" sz="1800" dirty="0"/>
              <a:t>交互式命令</a:t>
            </a:r>
            <a:r>
              <a:rPr lang="en-US" sz="1800" dirty="0"/>
              <a:t>)</a:t>
            </a: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err="1">
                <a:latin typeface="Courier New" panose="02070609020205090404" pitchFamily="49" charset="0"/>
                <a:cs typeface="Courier New" panose="02070609020205090404" pitchFamily="49" charset="0"/>
              </a:rPr>
              <a:t>syms</a:t>
            </a:r>
            <a:r>
              <a:rPr lang="en-US" sz="1600" b="1" dirty="0">
                <a:latin typeface="Courier New" panose="02070609020205090404" pitchFamily="49" charset="0"/>
                <a:cs typeface="Courier New" panose="02070609020205090404" pitchFamily="49" charset="0"/>
              </a:rPr>
              <a:t> x;</a:t>
            </a:r>
            <a:endParaRPr lang="en-US" sz="1600" b="1" dirty="0"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err="1">
                <a:latin typeface="Courier New" panose="02070609020205090404" pitchFamily="49" charset="0"/>
                <a:cs typeface="Courier New" panose="02070609020205090404" pitchFamily="49" charset="0"/>
              </a:rPr>
              <a:t>syms</a:t>
            </a:r>
            <a:r>
              <a:rPr lang="en-US" sz="1600" b="1" dirty="0">
                <a:latin typeface="Courier New" panose="02070609020205090404" pitchFamily="49" charset="0"/>
                <a:cs typeface="Courier New" panose="02070609020205090404" pitchFamily="49" charset="0"/>
              </a:rPr>
              <a:t> a b;</a:t>
            </a:r>
            <a:endParaRPr lang="en-US" sz="1600" b="1" dirty="0"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609020205090404" pitchFamily="49" charset="0"/>
                <a:cs typeface="Courier New" panose="02070609020205090404" pitchFamily="49" charset="0"/>
              </a:rPr>
              <a:t>f=1/(1+a*x^2);</a:t>
            </a:r>
            <a:endParaRPr lang="en-US" sz="1600" b="1" dirty="0"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err="1">
                <a:latin typeface="Courier New" panose="02070609020205090404" pitchFamily="49" charset="0"/>
                <a:cs typeface="Courier New" panose="02070609020205090404" pitchFamily="49" charset="0"/>
              </a:rPr>
              <a:t>dff</a:t>
            </a:r>
            <a:r>
              <a:rPr lang="en-US" sz="1600" b="1" dirty="0">
                <a:latin typeface="Courier New" panose="02070609020205090404" pitchFamily="49" charset="0"/>
                <a:cs typeface="Courier New" panose="02070609020205090404" pitchFamily="49" charset="0"/>
              </a:rPr>
              <a:t>=diff(</a:t>
            </a:r>
            <a:r>
              <a:rPr lang="en-US" sz="1600" b="1" dirty="0" err="1">
                <a:latin typeface="Courier New" panose="02070609020205090404" pitchFamily="49" charset="0"/>
                <a:cs typeface="Courier New" panose="02070609020205090404" pitchFamily="49" charset="0"/>
              </a:rPr>
              <a:t>f,x</a:t>
            </a:r>
            <a:r>
              <a:rPr lang="en-US" sz="1600" b="1" dirty="0">
                <a:latin typeface="Courier New" panose="02070609020205090404" pitchFamily="49" charset="0"/>
                <a:cs typeface="Courier New" panose="02070609020205090404" pitchFamily="49" charset="0"/>
              </a:rPr>
              <a:t>);</a:t>
            </a:r>
            <a:endParaRPr lang="en-US" sz="1600" b="1" dirty="0"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err="1">
                <a:latin typeface="Courier New" panose="02070609020205090404" pitchFamily="49" charset="0"/>
                <a:cs typeface="Courier New" panose="02070609020205090404" pitchFamily="49" charset="0"/>
              </a:rPr>
              <a:t>idff</a:t>
            </a:r>
            <a:r>
              <a:rPr lang="en-US" sz="1600" b="1" dirty="0">
                <a:latin typeface="Courier New" panose="02070609020205090404" pitchFamily="49" charset="0"/>
                <a:cs typeface="Courier New" panose="02070609020205090404" pitchFamily="49" charset="0"/>
              </a:rPr>
              <a:t>=int(</a:t>
            </a:r>
            <a:r>
              <a:rPr lang="en-US" sz="1600" b="1" dirty="0" err="1">
                <a:latin typeface="Courier New" panose="02070609020205090404" pitchFamily="49" charset="0"/>
                <a:cs typeface="Courier New" panose="02070609020205090404" pitchFamily="49" charset="0"/>
              </a:rPr>
              <a:t>f,x</a:t>
            </a:r>
            <a:r>
              <a:rPr lang="en-US" sz="1600" b="1" dirty="0">
                <a:latin typeface="Courier New" panose="02070609020205090404" pitchFamily="49" charset="0"/>
                <a:cs typeface="Courier New" panose="02070609020205090404" pitchFamily="49" charset="0"/>
              </a:rPr>
              <a:t>);</a:t>
            </a:r>
            <a:endParaRPr lang="en-US" sz="1600" b="1" dirty="0"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2. If you don’t type semicolon(</a:t>
            </a:r>
            <a:r>
              <a:rPr lang="zh-CN" altLang="en-US" sz="1800" dirty="0"/>
              <a:t>分号</a:t>
            </a:r>
            <a:r>
              <a:rPr lang="en-US" sz="1800" dirty="0"/>
              <a:t>) after a command, then run-time result appears in the MATLAB Command Window</a:t>
            </a:r>
            <a:endParaRPr lang="en-US" sz="1800" dirty="0"/>
          </a:p>
          <a:p>
            <a:pPr marL="342900" indent="-342900">
              <a:buAutoNum type="arabicPeriod"/>
            </a:pPr>
            <a:r>
              <a:rPr lang="en-US" sz="1800" dirty="0" err="1"/>
              <a:t>Matlab</a:t>
            </a:r>
            <a:r>
              <a:rPr lang="en-US" sz="1800" dirty="0"/>
              <a:t> will store your variables and results in the current sessions</a:t>
            </a:r>
            <a:endParaRPr lang="en-US" sz="1800" dirty="0"/>
          </a:p>
          <a:p>
            <a:pPr marL="342900" indent="-342900">
              <a:buAutoNum type="arabicPeriod"/>
            </a:pPr>
            <a:r>
              <a:rPr lang="en-US" sz="1800" dirty="0"/>
              <a:t>In the current session, you can use “who” or “</a:t>
            </a:r>
            <a:r>
              <a:rPr lang="en-US" sz="1800" dirty="0" err="1"/>
              <a:t>whos</a:t>
            </a:r>
            <a:r>
              <a:rPr lang="en-US" sz="1800" dirty="0"/>
              <a:t>” to check your variables in the environment. 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342900" indent="-342900">
              <a:buAutoNum type="arabicPeriod"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9CD0-5ED4-445D-A059-C03C87220B09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6488" y="259649"/>
            <a:ext cx="2800350" cy="2857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644" y="28"/>
            <a:ext cx="2198844" cy="29045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730" y="3495495"/>
            <a:ext cx="3851520" cy="304341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03" y="14957"/>
            <a:ext cx="7886700" cy="695578"/>
          </a:xfrm>
        </p:spPr>
        <p:txBody>
          <a:bodyPr>
            <a:normAutofit/>
          </a:bodyPr>
          <a:lstStyle/>
          <a:p>
            <a:r>
              <a:rPr lang="en-US" sz="2800" dirty="0"/>
              <a:t>Get start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618" y="652576"/>
            <a:ext cx="3696462" cy="5867095"/>
          </a:xfrm>
        </p:spPr>
        <p:txBody>
          <a:bodyPr>
            <a:noAutofit/>
          </a:bodyPr>
          <a:lstStyle/>
          <a:p>
            <a:pPr marL="342900" indent="-342900">
              <a:buAutoNum type="arabicPeriod"/>
            </a:pPr>
            <a:r>
              <a:rPr lang="en-US" sz="1800" dirty="0"/>
              <a:t>However, if you close the session, all your results will lose</a:t>
            </a:r>
            <a:endParaRPr lang="en-US" sz="1800" dirty="0"/>
          </a:p>
          <a:p>
            <a:pPr marL="342900" indent="-342900">
              <a:buAutoNum type="arabicPeriod"/>
            </a:pPr>
            <a:r>
              <a:rPr lang="en-US" sz="1800" dirty="0"/>
              <a:t>You can save your results by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using: save filename </a:t>
            </a:r>
            <a:endParaRPr lang="en-US" sz="1800" dirty="0"/>
          </a:p>
          <a:p>
            <a:pPr marL="342900" indent="-342900">
              <a:buAutoNum type="arabicPeriod" startAt="3"/>
            </a:pPr>
            <a:r>
              <a:rPr lang="en-US" sz="1800" dirty="0"/>
              <a:t>You can load your data file by using:  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load filename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</a:t>
            </a:r>
            <a:endParaRPr lang="en-US" sz="1800" dirty="0"/>
          </a:p>
          <a:p>
            <a:pPr marL="342900" indent="-342900">
              <a:buAutoNum type="arabicPeriod"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342900" indent="-342900">
              <a:buAutoNum type="arabicPeriod"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9CD0-5ED4-445D-A059-C03C87220B09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9080" y="710535"/>
            <a:ext cx="5038297" cy="16486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080" y="2501075"/>
            <a:ext cx="3335129" cy="16503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075" y="4893895"/>
            <a:ext cx="2428875" cy="819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264" y="3860101"/>
            <a:ext cx="3133725" cy="19907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03" y="14957"/>
            <a:ext cx="7886700" cy="695578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MATLAB Variable Names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618" y="652576"/>
            <a:ext cx="7290054" cy="5867095"/>
          </a:xfrm>
        </p:spPr>
        <p:txBody>
          <a:bodyPr>
            <a:noAutofit/>
          </a:bodyPr>
          <a:lstStyle/>
          <a:p>
            <a:r>
              <a:rPr lang="en-US" altLang="en-US" sz="1800" dirty="0"/>
              <a:t>Variable names ARE </a:t>
            </a:r>
            <a:r>
              <a:rPr lang="en-US" altLang="en-US" sz="1800" dirty="0">
                <a:solidFill>
                  <a:srgbClr val="FF0000"/>
                </a:solidFill>
              </a:rPr>
              <a:t>case sensitive</a:t>
            </a:r>
            <a:r>
              <a:rPr lang="en-US" altLang="en-US" sz="1800" dirty="0"/>
              <a:t>(</a:t>
            </a:r>
            <a:r>
              <a:rPr lang="zh-CN" altLang="en-US" sz="1800" dirty="0"/>
              <a:t>区分大小写</a:t>
            </a:r>
            <a:r>
              <a:rPr lang="en-US" altLang="en-US" sz="1800" dirty="0"/>
              <a:t>)</a:t>
            </a:r>
            <a:endParaRPr lang="en-US" altLang="en-US" sz="1800" dirty="0"/>
          </a:p>
          <a:p>
            <a:r>
              <a:rPr lang="en-US" altLang="en-US" sz="1800" dirty="0"/>
              <a:t>Variable names can contain up to 63 characters</a:t>
            </a:r>
            <a:endParaRPr lang="en-US" altLang="en-US" sz="1800" dirty="0"/>
          </a:p>
          <a:p>
            <a:r>
              <a:rPr lang="en-US" altLang="en-US" sz="1800" dirty="0"/>
              <a:t>Variable names must start with a letter followed by letters</a:t>
            </a:r>
            <a:r>
              <a:rPr lang="zh-CN" altLang="en-US" sz="1800" dirty="0"/>
              <a:t>字母</a:t>
            </a:r>
            <a:r>
              <a:rPr lang="en-US" altLang="en-US" sz="1800" dirty="0"/>
              <a:t>, digits</a:t>
            </a:r>
            <a:r>
              <a:rPr lang="zh-CN" altLang="en-US" sz="1800" dirty="0"/>
              <a:t>数字</a:t>
            </a:r>
            <a:r>
              <a:rPr lang="en-US" altLang="en-US" sz="1800" dirty="0"/>
              <a:t>, and underscores</a:t>
            </a:r>
            <a:r>
              <a:rPr lang="zh-CN" altLang="en-US" sz="1800" dirty="0"/>
              <a:t>下划线</a:t>
            </a:r>
            <a:r>
              <a:rPr lang="en-US" altLang="en-US" sz="1800" dirty="0"/>
              <a:t>.</a:t>
            </a:r>
            <a:endParaRPr lang="en-US" alt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There are some special variables: (do not use them)</a:t>
            </a:r>
            <a:endParaRPr lang="en-US" sz="1800" dirty="0"/>
          </a:p>
          <a:p>
            <a:pPr>
              <a:buNone/>
            </a:pPr>
            <a:r>
              <a:rPr lang="en-US" altLang="en-US" sz="1800" dirty="0"/>
              <a:t>    </a:t>
            </a:r>
            <a:r>
              <a:rPr lang="en-US" altLang="en-US" sz="1800" dirty="0" err="1"/>
              <a:t>ans</a:t>
            </a:r>
            <a:r>
              <a:rPr lang="en-US" altLang="en-US" sz="1800" dirty="0"/>
              <a:t>		Default variable</a:t>
            </a:r>
            <a:r>
              <a:rPr lang="zh-CN" altLang="en-US" sz="1800" dirty="0"/>
              <a:t>默认变量</a:t>
            </a:r>
            <a:r>
              <a:rPr lang="en-US" altLang="en-US" sz="1800" dirty="0"/>
              <a:t> name for results</a:t>
            </a:r>
            <a:endParaRPr lang="en-US" altLang="en-US" sz="1800" dirty="0"/>
          </a:p>
          <a:p>
            <a:pPr>
              <a:buNone/>
            </a:pPr>
            <a:r>
              <a:rPr lang="en-US" altLang="en-US" sz="1800" dirty="0"/>
              <a:t>	pi		Value of   </a:t>
            </a:r>
            <a:r>
              <a:rPr lang="en-US" altLang="en-US" sz="1800" dirty="0">
                <a:sym typeface="Symbol" panose="05050102010706020507" pitchFamily="18" charset="2"/>
              </a:rPr>
              <a:t></a:t>
            </a:r>
            <a:endParaRPr lang="en-US" altLang="en-US" sz="1800" dirty="0"/>
          </a:p>
          <a:p>
            <a:pPr>
              <a:buNone/>
            </a:pPr>
            <a:r>
              <a:rPr lang="en-US" altLang="en-US" sz="1800" dirty="0"/>
              <a:t>    	eps		Smallest incremental number</a:t>
            </a:r>
            <a:r>
              <a:rPr lang="zh-CN" altLang="en-US" sz="1800" dirty="0"/>
              <a:t>递增数</a:t>
            </a:r>
            <a:endParaRPr lang="en-US" altLang="en-US" sz="1800" dirty="0"/>
          </a:p>
          <a:p>
            <a:pPr>
              <a:buNone/>
            </a:pPr>
            <a:r>
              <a:rPr lang="en-US" altLang="en-US" sz="1800" dirty="0"/>
              <a:t>	</a:t>
            </a:r>
            <a:r>
              <a:rPr lang="en-US" altLang="en-US" sz="1800" dirty="0" err="1"/>
              <a:t>inf</a:t>
            </a:r>
            <a:r>
              <a:rPr lang="en-US" altLang="en-US" sz="1800" dirty="0"/>
              <a:t>		Infinity</a:t>
            </a:r>
            <a:r>
              <a:rPr lang="zh-CN" altLang="en-US" sz="1800" dirty="0"/>
              <a:t>无穷</a:t>
            </a:r>
            <a:endParaRPr lang="en-US" altLang="en-US" sz="1800" dirty="0"/>
          </a:p>
          <a:p>
            <a:pPr>
              <a:buNone/>
            </a:pPr>
            <a:r>
              <a:rPr lang="en-US" altLang="en-US" sz="1800" dirty="0"/>
              <a:t>	</a:t>
            </a:r>
            <a:r>
              <a:rPr lang="en-US" altLang="en-US" sz="1800" dirty="0" err="1"/>
              <a:t>NaN</a:t>
            </a:r>
            <a:r>
              <a:rPr lang="en-US" altLang="en-US" sz="1800" dirty="0"/>
              <a:t>		Not a number	e.g.  0/0</a:t>
            </a:r>
            <a:endParaRPr lang="en-US" alt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342900" indent="-342900">
              <a:buAutoNum type="arabicPeriod"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9CD0-5ED4-445D-A059-C03C87220B0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03" y="14957"/>
            <a:ext cx="7886700" cy="695578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MATLAB Variable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618" y="652576"/>
            <a:ext cx="7290054" cy="5867095"/>
          </a:xfrm>
        </p:spPr>
        <p:txBody>
          <a:bodyPr>
            <a:noAutofit/>
          </a:bodyPr>
          <a:lstStyle/>
          <a:p>
            <a:r>
              <a:rPr lang="en-US" sz="1800" dirty="0"/>
              <a:t>Creating MATLAB variables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variable name = a value (or an expression)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For example, 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x=3;   a constant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x=y+2;  an expression 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x=sin(y); sin is a </a:t>
            </a:r>
            <a:r>
              <a:rPr lang="en-US" sz="1800" dirty="0" err="1"/>
              <a:t>matlab</a:t>
            </a:r>
            <a:r>
              <a:rPr lang="en-US" sz="1800" dirty="0"/>
              <a:t> </a:t>
            </a:r>
            <a:r>
              <a:rPr lang="en-US" sz="1800" dirty="0" err="1"/>
              <a:t>bulilt</a:t>
            </a:r>
            <a:r>
              <a:rPr lang="en-US" sz="1800" dirty="0"/>
              <a:t>-in function, where y is the input argument for the function. 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Overwriting variable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Once a variable has been created, it can be reassigned. In addition, if you do not wish to see the intermediate results, you can suppress the numerical output by putting a semicolon (;) at the end of the line. </a:t>
            </a:r>
            <a:endParaRPr lang="en-US" sz="1800" dirty="0"/>
          </a:p>
          <a:p>
            <a:pPr marL="0" indent="0">
              <a:buNone/>
            </a:pPr>
            <a:r>
              <a:rPr lang="en-US" dirty="0"/>
              <a:t>&gt;&gt; t = 5;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&gt;&gt; t = t+1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 = 6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342900" indent="-342900">
              <a:buAutoNum type="arabicPeriod"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9CD0-5ED4-445D-A059-C03C87220B0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03" y="14957"/>
            <a:ext cx="7886700" cy="695578"/>
          </a:xfrm>
        </p:spPr>
        <p:txBody>
          <a:bodyPr>
            <a:normAutofit/>
          </a:bodyPr>
          <a:lstStyle/>
          <a:p>
            <a:r>
              <a:rPr lang="en-US" sz="2800" dirty="0"/>
              <a:t>Hierarchy of arithmetic operations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617" y="652576"/>
            <a:ext cx="8071485" cy="58670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The order in which MATLAB performs arithmetic operations is exactly that taught in high school algebra courses.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1/(2+3^2)+4/5*6/7</a:t>
            </a:r>
            <a:endParaRPr lang="en-US" sz="24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342900" indent="-342900">
              <a:buAutoNum type="arabicPeriod"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9CD0-5ED4-445D-A059-C03C87220B09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871" y="3841751"/>
            <a:ext cx="4332435" cy="20948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16" y="1527049"/>
            <a:ext cx="7513141" cy="23434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6594</Words>
  <Application>WPS 表格</Application>
  <PresentationFormat>On-screen Show (4:3)</PresentationFormat>
  <Paragraphs>384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2" baseType="lpstr">
      <vt:lpstr>Arial</vt:lpstr>
      <vt:lpstr>方正书宋_GBK</vt:lpstr>
      <vt:lpstr>Wingdings</vt:lpstr>
      <vt:lpstr>Courier New</vt:lpstr>
      <vt:lpstr>Symbol</vt:lpstr>
      <vt:lpstr>Kingsoft Sign</vt:lpstr>
      <vt:lpstr>Arial Narrow</vt:lpstr>
      <vt:lpstr>Calibri Light</vt:lpstr>
      <vt:lpstr>Helvetica Neue</vt:lpstr>
      <vt:lpstr>Calibri</vt:lpstr>
      <vt:lpstr>微软雅黑</vt:lpstr>
      <vt:lpstr>汉仪旗黑</vt:lpstr>
      <vt:lpstr>宋体</vt:lpstr>
      <vt:lpstr>Arial Unicode MS</vt:lpstr>
      <vt:lpstr>等线</vt:lpstr>
      <vt:lpstr>汉仪中等线KW</vt:lpstr>
      <vt:lpstr>汉仪书宋二KW</vt:lpstr>
      <vt:lpstr>等线 Light</vt:lpstr>
      <vt:lpstr>Office Theme</vt:lpstr>
      <vt:lpstr>Introduction to B…..Basic MATLAB</vt:lpstr>
      <vt:lpstr>What is Matlab?</vt:lpstr>
      <vt:lpstr>Where to get it ?</vt:lpstr>
      <vt:lpstr>Where to get it ?</vt:lpstr>
      <vt:lpstr>Get start</vt:lpstr>
      <vt:lpstr>Get start</vt:lpstr>
      <vt:lpstr>MATLAB Variable Names</vt:lpstr>
      <vt:lpstr>MATLAB Variable</vt:lpstr>
      <vt:lpstr>Hierarchy of arithmetic operations</vt:lpstr>
      <vt:lpstr>Entering multiple statements per line</vt:lpstr>
      <vt:lpstr>Built in Help</vt:lpstr>
      <vt:lpstr>Built in function</vt:lpstr>
      <vt:lpstr>Array in matlab</vt:lpstr>
      <vt:lpstr>Simple plot your data</vt:lpstr>
      <vt:lpstr>Adding titles, axis labels, and annotations</vt:lpstr>
      <vt:lpstr>Multi-data in a plot</vt:lpstr>
      <vt:lpstr>Matlab Script </vt:lpstr>
      <vt:lpstr>M-File functions</vt:lpstr>
      <vt:lpstr>For loop</vt:lpstr>
      <vt:lpstr>For loop</vt:lpstr>
      <vt:lpstr>Control flow</vt:lpstr>
      <vt:lpstr>Relational and logical operators</vt:lpstr>
      <vt:lpstr>Relational and logical operators</vt:lpstr>
    </vt:vector>
  </TitlesOfParts>
  <Company>City University of Hong Kong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MATLAB</dc:title>
  <dc:creator>Andrew LEUNG</dc:creator>
  <cp:lastModifiedBy>chen</cp:lastModifiedBy>
  <cp:revision>44</cp:revision>
  <dcterms:created xsi:type="dcterms:W3CDTF">2022-03-04T03:51:20Z</dcterms:created>
  <dcterms:modified xsi:type="dcterms:W3CDTF">2022-03-04T03:51:20Z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0x0101008F6EB835DB28344E872B5364F3160066</vt:lpwstr>
  </property>
  <property fmtid="{D5CDD505-2E9C-101B-9397-08002B2CF9AE}" pid="3" name="KSOProductBuildVer">
    <vt:lpwstr>2052-3.9.1.6204</vt:lpwstr>
  </property>
</Properties>
</file>