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42"/>
  </p:notesMasterIdLst>
  <p:handoutMasterIdLst>
    <p:handoutMasterId r:id="rId43"/>
  </p:handoutMasterIdLst>
  <p:sldIdLst>
    <p:sldId id="262" r:id="rId2"/>
    <p:sldId id="440" r:id="rId3"/>
    <p:sldId id="452" r:id="rId4"/>
    <p:sldId id="428" r:id="rId5"/>
    <p:sldId id="257" r:id="rId6"/>
    <p:sldId id="453" r:id="rId7"/>
    <p:sldId id="461" r:id="rId8"/>
    <p:sldId id="462" r:id="rId9"/>
    <p:sldId id="463" r:id="rId10"/>
    <p:sldId id="258" r:id="rId11"/>
    <p:sldId id="441" r:id="rId12"/>
    <p:sldId id="278" r:id="rId13"/>
    <p:sldId id="442" r:id="rId14"/>
    <p:sldId id="443" r:id="rId15"/>
    <p:sldId id="378" r:id="rId16"/>
    <p:sldId id="379" r:id="rId17"/>
    <p:sldId id="457" r:id="rId18"/>
    <p:sldId id="425" r:id="rId19"/>
    <p:sldId id="450" r:id="rId20"/>
    <p:sldId id="459" r:id="rId21"/>
    <p:sldId id="460" r:id="rId22"/>
    <p:sldId id="382" r:id="rId23"/>
    <p:sldId id="282" r:id="rId24"/>
    <p:sldId id="286" r:id="rId25"/>
    <p:sldId id="297" r:id="rId26"/>
    <p:sldId id="290" r:id="rId27"/>
    <p:sldId id="291" r:id="rId28"/>
    <p:sldId id="320" r:id="rId29"/>
    <p:sldId id="292" r:id="rId30"/>
    <p:sldId id="294" r:id="rId31"/>
    <p:sldId id="293" r:id="rId32"/>
    <p:sldId id="263" r:id="rId33"/>
    <p:sldId id="448" r:id="rId34"/>
    <p:sldId id="411" r:id="rId35"/>
    <p:sldId id="391" r:id="rId36"/>
    <p:sldId id="392" r:id="rId37"/>
    <p:sldId id="394" r:id="rId38"/>
    <p:sldId id="395" r:id="rId39"/>
    <p:sldId id="397" r:id="rId40"/>
    <p:sldId id="401" r:id="rId4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9" autoAdjust="0"/>
    <p:restoredTop sz="80105" autoAdjust="0"/>
  </p:normalViewPr>
  <p:slideViewPr>
    <p:cSldViewPr>
      <p:cViewPr varScale="1">
        <p:scale>
          <a:sx n="51" d="100"/>
          <a:sy n="51" d="100"/>
        </p:scale>
        <p:origin x="1536" y="52"/>
      </p:cViewPr>
      <p:guideLst>
        <p:guide orient="horz" pos="2160"/>
        <p:guide pos="2880"/>
      </p:guideLst>
    </p:cSldViewPr>
  </p:slideViewPr>
  <p:outlineViewPr>
    <p:cViewPr>
      <p:scale>
        <a:sx n="33" d="100"/>
        <a:sy n="33" d="100"/>
      </p:scale>
      <p:origin x="0" y="522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8"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anqian huang" userId="31255212_tp_dropbox" providerId="OAuth2" clId="{F4581AD8-7E0D-8D44-8769-8C30819C90BD}"/>
    <pc:docChg chg="custSel modSld">
      <pc:chgData name="qianqian huang" userId="31255212_tp_dropbox" providerId="OAuth2" clId="{F4581AD8-7E0D-8D44-8769-8C30819C90BD}" dt="2020-09-12T03:36:34.189" v="347" actId="20577"/>
      <pc:docMkLst>
        <pc:docMk/>
      </pc:docMkLst>
      <pc:sldChg chg="modNotesTx">
        <pc:chgData name="qianqian huang" userId="31255212_tp_dropbox" providerId="OAuth2" clId="{F4581AD8-7E0D-8D44-8769-8C30819C90BD}" dt="2020-09-12T03:36:34.189" v="347" actId="20577"/>
        <pc:sldMkLst>
          <pc:docMk/>
          <pc:sldMk cId="0" sldId="443"/>
        </pc:sldMkLst>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E6B7855-C1C7-46EC-9195-2855C50511B8}"/>
              </a:ext>
            </a:extLst>
          </p:cNvPr>
          <p:cNvSpPr>
            <a:spLocks noGrp="1" noChangeArrowheads="1"/>
          </p:cNvSpPr>
          <p:nvPr>
            <p:ph type="hdr" sz="quarter"/>
          </p:nvPr>
        </p:nvSpPr>
        <p:spPr bwMode="auto">
          <a:xfrm>
            <a:off x="0" y="-1588"/>
            <a:ext cx="2971800" cy="4587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A5B4FD41-FC28-4635-B47F-C354EBE6064B}"/>
              </a:ext>
            </a:extLst>
          </p:cNvPr>
          <p:cNvSpPr>
            <a:spLocks noGrp="1" noChangeArrowheads="1"/>
          </p:cNvSpPr>
          <p:nvPr>
            <p:ph type="dt" sz="quarter" idx="1"/>
          </p:nvPr>
        </p:nvSpPr>
        <p:spPr bwMode="auto">
          <a:xfrm>
            <a:off x="3886200" y="-1588"/>
            <a:ext cx="2971800" cy="4587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itchFamily="18" charset="0"/>
              </a:defRPr>
            </a:lvl1pPr>
          </a:lstStyle>
          <a:p>
            <a:pPr>
              <a:defRPr/>
            </a:pPr>
            <a:endParaRPr lang="en-US"/>
          </a:p>
        </p:txBody>
      </p:sp>
      <p:sp>
        <p:nvSpPr>
          <p:cNvPr id="3076" name="Rectangle 4">
            <a:extLst>
              <a:ext uri="{FF2B5EF4-FFF2-40B4-BE49-F238E27FC236}">
                <a16:creationId xmlns:a16="http://schemas.microsoft.com/office/drawing/2014/main" id="{934188B5-EF34-4589-B446-1554A1AA3294}"/>
              </a:ext>
            </a:extLst>
          </p:cNvPr>
          <p:cNvSpPr>
            <a:spLocks noGrp="1" noChangeArrowheads="1"/>
          </p:cNvSpPr>
          <p:nvPr>
            <p:ph type="ftr" sz="quarter" idx="2"/>
          </p:nvPr>
        </p:nvSpPr>
        <p:spPr bwMode="auto">
          <a:xfrm>
            <a:off x="0" y="8685213"/>
            <a:ext cx="2971800" cy="458787"/>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itchFamily="18" charset="0"/>
              </a:defRPr>
            </a:lvl1pPr>
          </a:lstStyle>
          <a:p>
            <a:pPr>
              <a:defRPr/>
            </a:pPr>
            <a:endParaRPr lang="en-US"/>
          </a:p>
        </p:txBody>
      </p:sp>
      <p:sp>
        <p:nvSpPr>
          <p:cNvPr id="3077" name="Rectangle 5">
            <a:extLst>
              <a:ext uri="{FF2B5EF4-FFF2-40B4-BE49-F238E27FC236}">
                <a16:creationId xmlns:a16="http://schemas.microsoft.com/office/drawing/2014/main" id="{B5445C56-546D-4E0F-BEEC-CAB4DD2D19A5}"/>
              </a:ext>
            </a:extLst>
          </p:cNvPr>
          <p:cNvSpPr>
            <a:spLocks noGrp="1" noChangeArrowheads="1"/>
          </p:cNvSpPr>
          <p:nvPr>
            <p:ph type="sldNum" sz="quarter" idx="3"/>
          </p:nvPr>
        </p:nvSpPr>
        <p:spPr bwMode="auto">
          <a:xfrm>
            <a:off x="3886200" y="8685213"/>
            <a:ext cx="2971800" cy="458787"/>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pPr>
              <a:defRPr/>
            </a:pPr>
            <a:fld id="{4B792DDE-650D-4344-ADAD-603A6081D5B2}"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C037F2D-876D-4741-BE42-85490B7E93BC}"/>
              </a:ext>
            </a:extLst>
          </p:cNvPr>
          <p:cNvSpPr>
            <a:spLocks noGrp="1" noChangeArrowheads="1"/>
          </p:cNvSpPr>
          <p:nvPr>
            <p:ph type="hdr" sz="quarter"/>
          </p:nvPr>
        </p:nvSpPr>
        <p:spPr bwMode="auto">
          <a:xfrm>
            <a:off x="0" y="-1588"/>
            <a:ext cx="2971800" cy="4587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itchFamily="18" charset="0"/>
              </a:defRPr>
            </a:lvl1pPr>
          </a:lstStyle>
          <a:p>
            <a:pPr>
              <a:defRPr/>
            </a:pPr>
            <a:endParaRPr lang="en-US"/>
          </a:p>
        </p:txBody>
      </p:sp>
      <p:sp>
        <p:nvSpPr>
          <p:cNvPr id="2051" name="Rectangle 3">
            <a:extLst>
              <a:ext uri="{FF2B5EF4-FFF2-40B4-BE49-F238E27FC236}">
                <a16:creationId xmlns:a16="http://schemas.microsoft.com/office/drawing/2014/main" id="{08BF67CE-42B2-423F-87EE-FD81A8BA8EA9}"/>
              </a:ext>
            </a:extLst>
          </p:cNvPr>
          <p:cNvSpPr>
            <a:spLocks noGrp="1" noChangeArrowheads="1"/>
          </p:cNvSpPr>
          <p:nvPr>
            <p:ph type="dt" idx="1"/>
          </p:nvPr>
        </p:nvSpPr>
        <p:spPr bwMode="auto">
          <a:xfrm>
            <a:off x="3886200" y="-1588"/>
            <a:ext cx="2971800" cy="4587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itchFamily="18" charset="0"/>
              </a:defRPr>
            </a:lvl1pPr>
          </a:lstStyle>
          <a:p>
            <a:pPr>
              <a:defRPr/>
            </a:pPr>
            <a:endParaRPr lang="en-US"/>
          </a:p>
        </p:txBody>
      </p:sp>
      <p:sp>
        <p:nvSpPr>
          <p:cNvPr id="2052" name="Rectangle 4">
            <a:extLst>
              <a:ext uri="{FF2B5EF4-FFF2-40B4-BE49-F238E27FC236}">
                <a16:creationId xmlns:a16="http://schemas.microsoft.com/office/drawing/2014/main" id="{CC439B35-F6BE-40C3-828E-2BAEC42B00E3}"/>
              </a:ext>
            </a:extLst>
          </p:cNvPr>
          <p:cNvSpPr>
            <a:spLocks noGrp="1" noChangeArrowheads="1"/>
          </p:cNvSpPr>
          <p:nvPr>
            <p:ph type="ftr" sz="quarter" idx="4"/>
          </p:nvPr>
        </p:nvSpPr>
        <p:spPr bwMode="auto">
          <a:xfrm>
            <a:off x="0" y="8685213"/>
            <a:ext cx="2971800" cy="458787"/>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itchFamily="18" charset="0"/>
              </a:defRPr>
            </a:lvl1pPr>
          </a:lstStyle>
          <a:p>
            <a:pPr>
              <a:defRPr/>
            </a:pPr>
            <a:endParaRPr lang="en-US"/>
          </a:p>
        </p:txBody>
      </p:sp>
      <p:sp>
        <p:nvSpPr>
          <p:cNvPr id="2053" name="Rectangle 5">
            <a:extLst>
              <a:ext uri="{FF2B5EF4-FFF2-40B4-BE49-F238E27FC236}">
                <a16:creationId xmlns:a16="http://schemas.microsoft.com/office/drawing/2014/main" id="{DCF75298-F192-4C72-B54C-7CC84E58AC3F}"/>
              </a:ext>
            </a:extLst>
          </p:cNvPr>
          <p:cNvSpPr>
            <a:spLocks noGrp="1" noChangeArrowheads="1"/>
          </p:cNvSpPr>
          <p:nvPr>
            <p:ph type="sldNum" sz="quarter" idx="5"/>
          </p:nvPr>
        </p:nvSpPr>
        <p:spPr bwMode="auto">
          <a:xfrm>
            <a:off x="3886200" y="8685213"/>
            <a:ext cx="2971800" cy="458787"/>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pPr>
              <a:defRPr/>
            </a:pPr>
            <a:fld id="{C2E8C529-72EC-4F1B-BB22-12E7EAC4DB0F}" type="slidenum">
              <a:rPr lang="en-US" altLang="en-US"/>
              <a:pPr>
                <a:defRPr/>
              </a:pPr>
              <a:t>‹#›</a:t>
            </a:fld>
            <a:endParaRPr lang="en-US" altLang="en-US"/>
          </a:p>
        </p:txBody>
      </p:sp>
      <p:sp>
        <p:nvSpPr>
          <p:cNvPr id="2054" name="Rectangle 6">
            <a:extLst>
              <a:ext uri="{FF2B5EF4-FFF2-40B4-BE49-F238E27FC236}">
                <a16:creationId xmlns:a16="http://schemas.microsoft.com/office/drawing/2014/main" id="{DC3EE400-F43F-4935-9DF5-0E7D3706000B}"/>
              </a:ext>
            </a:extLst>
          </p:cNvPr>
          <p:cNvSpPr>
            <a:spLocks noGrp="1" noChangeArrowheads="1"/>
          </p:cNvSpPr>
          <p:nvPr>
            <p:ph type="body" sz="quarter" idx="3"/>
          </p:nvPr>
        </p:nvSpPr>
        <p:spPr bwMode="auto">
          <a:xfrm>
            <a:off x="914400" y="4341813"/>
            <a:ext cx="5029200" cy="4116387"/>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5" name="Rectangle 7">
            <a:extLst>
              <a:ext uri="{FF2B5EF4-FFF2-40B4-BE49-F238E27FC236}">
                <a16:creationId xmlns:a16="http://schemas.microsoft.com/office/drawing/2014/main" id="{DC88953F-E41A-4075-9466-F6B1CB7720E7}"/>
              </a:ext>
            </a:extLst>
          </p:cNvPr>
          <p:cNvSpPr>
            <a:spLocks noGrp="1" noRot="1" noChangeAspect="1" noChangeArrowheads="1" noTextEdit="1"/>
          </p:cNvSpPr>
          <p:nvPr>
            <p:ph type="sldImg" idx="2"/>
          </p:nvPr>
        </p:nvSpPr>
        <p:spPr bwMode="auto">
          <a:xfrm>
            <a:off x="1149350" y="690563"/>
            <a:ext cx="4559300" cy="34178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A91B2BE5-B490-4349-B526-F813BB4AB16E}"/>
              </a:ext>
            </a:extLst>
          </p:cNvPr>
          <p:cNvSpPr>
            <a:spLocks noGrp="1" noRot="1" noChangeAspect="1" noChangeArrowheads="1" noTextEdit="1"/>
          </p:cNvSpPr>
          <p:nvPr>
            <p:ph type="sldImg"/>
          </p:nvPr>
        </p:nvSpPr>
        <p:spPr>
          <a:xfrm>
            <a:off x="1150938" y="690563"/>
            <a:ext cx="4556125" cy="3417887"/>
          </a:xfrm>
          <a:ln/>
        </p:spPr>
      </p:sp>
      <p:sp>
        <p:nvSpPr>
          <p:cNvPr id="5123" name="Notes Placeholder 2">
            <a:extLst>
              <a:ext uri="{FF2B5EF4-FFF2-40B4-BE49-F238E27FC236}">
                <a16:creationId xmlns:a16="http://schemas.microsoft.com/office/drawing/2014/main" id="{D3977141-7A20-4C19-B530-9BCD02123F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CC0FD77-8FA6-49DA-B11B-2C8BC04E8AC2}"/>
              </a:ext>
            </a:extLst>
          </p:cNvPr>
          <p:cNvSpPr>
            <a:spLocks noGrp="1" noRot="1" noChangeAspect="1" noChangeArrowheads="1" noTextEdit="1"/>
          </p:cNvSpPr>
          <p:nvPr>
            <p:ph type="sldImg"/>
          </p:nvPr>
        </p:nvSpPr>
        <p:spPr>
          <a:xfrm>
            <a:off x="1150938" y="690563"/>
            <a:ext cx="4556125" cy="3417887"/>
          </a:xfrm>
          <a:ln cap="flat"/>
        </p:spPr>
      </p:sp>
      <p:sp>
        <p:nvSpPr>
          <p:cNvPr id="18435" name="Rectangle 3">
            <a:extLst>
              <a:ext uri="{FF2B5EF4-FFF2-40B4-BE49-F238E27FC236}">
                <a16:creationId xmlns:a16="http://schemas.microsoft.com/office/drawing/2014/main" id="{88A58D1B-8729-4814-9769-9805B73048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F1DBC75-6E7D-423D-A8CF-88D45C986F19}"/>
              </a:ext>
            </a:extLst>
          </p:cNvPr>
          <p:cNvSpPr>
            <a:spLocks noGrp="1" noRot="1" noChangeAspect="1" noChangeArrowheads="1" noTextEdit="1"/>
          </p:cNvSpPr>
          <p:nvPr>
            <p:ph type="sldImg"/>
          </p:nvPr>
        </p:nvSpPr>
        <p:spPr>
          <a:xfrm>
            <a:off x="1150938" y="690563"/>
            <a:ext cx="4556125" cy="3417887"/>
          </a:xfrm>
          <a:ln cap="flat"/>
        </p:spPr>
      </p:sp>
      <p:sp>
        <p:nvSpPr>
          <p:cNvPr id="20483" name="Rectangle 3">
            <a:extLst>
              <a:ext uri="{FF2B5EF4-FFF2-40B4-BE49-F238E27FC236}">
                <a16:creationId xmlns:a16="http://schemas.microsoft.com/office/drawing/2014/main" id="{85EDF38A-7CC1-4FDF-BA5E-F8BE987A86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2457F04-2031-4788-81BB-5599D670D5C4}"/>
              </a:ext>
            </a:extLst>
          </p:cNvPr>
          <p:cNvSpPr>
            <a:spLocks noGrp="1" noRot="1" noChangeAspect="1" noChangeArrowheads="1" noTextEdit="1"/>
          </p:cNvSpPr>
          <p:nvPr>
            <p:ph type="sldImg"/>
          </p:nvPr>
        </p:nvSpPr>
        <p:spPr>
          <a:xfrm>
            <a:off x="1150938" y="690563"/>
            <a:ext cx="4556125" cy="3417887"/>
          </a:xfrm>
          <a:ln cap="flat"/>
        </p:spPr>
      </p:sp>
      <p:sp>
        <p:nvSpPr>
          <p:cNvPr id="22531" name="Rectangle 3">
            <a:extLst>
              <a:ext uri="{FF2B5EF4-FFF2-40B4-BE49-F238E27FC236}">
                <a16:creationId xmlns:a16="http://schemas.microsoft.com/office/drawing/2014/main" id="{1D01BD1C-0276-4DB8-956B-E6A7954851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3528755-410C-472C-AD0C-F043F17CA93C}"/>
              </a:ext>
            </a:extLst>
          </p:cNvPr>
          <p:cNvSpPr>
            <a:spLocks noGrp="1" noRot="1" noChangeAspect="1" noChangeArrowheads="1" noTextEdit="1"/>
          </p:cNvSpPr>
          <p:nvPr>
            <p:ph type="sldImg"/>
          </p:nvPr>
        </p:nvSpPr>
        <p:spPr>
          <a:xfrm>
            <a:off x="1150938" y="690563"/>
            <a:ext cx="4556125" cy="3417887"/>
          </a:xfrm>
          <a:ln cap="flat"/>
        </p:spPr>
      </p:sp>
      <p:sp>
        <p:nvSpPr>
          <p:cNvPr id="24579" name="Rectangle 3">
            <a:extLst>
              <a:ext uri="{FF2B5EF4-FFF2-40B4-BE49-F238E27FC236}">
                <a16:creationId xmlns:a16="http://schemas.microsoft.com/office/drawing/2014/main" id="{FAF0AD65-D512-4700-9A73-678472EA82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1D35B66A-1F8E-4BAE-AA88-A545FEE48FE2}"/>
              </a:ext>
            </a:extLst>
          </p:cNvPr>
          <p:cNvSpPr>
            <a:spLocks noGrp="1" noRot="1" noChangeAspect="1" noChangeArrowheads="1" noTextEdit="1"/>
          </p:cNvSpPr>
          <p:nvPr>
            <p:ph type="sldImg"/>
          </p:nvPr>
        </p:nvSpPr>
        <p:spPr>
          <a:xfrm>
            <a:off x="1150938" y="690563"/>
            <a:ext cx="4556125" cy="3417887"/>
          </a:xfrm>
          <a:ln/>
        </p:spPr>
      </p:sp>
      <p:sp>
        <p:nvSpPr>
          <p:cNvPr id="27651" name="Notes Placeholder 2">
            <a:extLst>
              <a:ext uri="{FF2B5EF4-FFF2-40B4-BE49-F238E27FC236}">
                <a16:creationId xmlns:a16="http://schemas.microsoft.com/office/drawing/2014/main" id="{93CD9028-2216-4D65-9248-C44D165E8C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HK"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6234E14-8EBF-4B10-92EA-38235529F5B4}"/>
              </a:ext>
            </a:extLst>
          </p:cNvPr>
          <p:cNvSpPr>
            <a:spLocks noGrp="1" noRot="1" noChangeAspect="1" noChangeArrowheads="1" noTextEdit="1"/>
          </p:cNvSpPr>
          <p:nvPr>
            <p:ph type="sldImg"/>
          </p:nvPr>
        </p:nvSpPr>
        <p:spPr>
          <a:xfrm>
            <a:off x="1150938" y="690563"/>
            <a:ext cx="4556125" cy="3417887"/>
          </a:xfrm>
          <a:ln cap="flat"/>
        </p:spPr>
      </p:sp>
      <p:sp>
        <p:nvSpPr>
          <p:cNvPr id="35843" name="Rectangle 3">
            <a:extLst>
              <a:ext uri="{FF2B5EF4-FFF2-40B4-BE49-F238E27FC236}">
                <a16:creationId xmlns:a16="http://schemas.microsoft.com/office/drawing/2014/main" id="{D4DA3811-8B48-453C-BC55-15408E9B40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3283193-1A79-4485-8428-36FB0F8947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
        <p:nvSpPr>
          <p:cNvPr id="37891" name="Rectangle 3">
            <a:extLst>
              <a:ext uri="{FF2B5EF4-FFF2-40B4-BE49-F238E27FC236}">
                <a16:creationId xmlns:a16="http://schemas.microsoft.com/office/drawing/2014/main" id="{4A7456CA-A281-4EB4-80EB-686F281EE2E4}"/>
              </a:ext>
            </a:extLst>
          </p:cNvPr>
          <p:cNvSpPr>
            <a:spLocks noGrp="1" noRot="1" noChangeAspect="1" noChangeArrowheads="1" noTextEdit="1"/>
          </p:cNvSpPr>
          <p:nvPr>
            <p:ph type="sldImg"/>
          </p:nvPr>
        </p:nvSpPr>
        <p:spPr>
          <a:xfrm>
            <a:off x="1150938" y="690563"/>
            <a:ext cx="4556125" cy="3417887"/>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5E7F8CF6-820D-4BFC-BAA9-A5F1EFF70741}"/>
              </a:ext>
            </a:extLst>
          </p:cNvPr>
          <p:cNvSpPr>
            <a:spLocks noGrp="1" noRot="1" noChangeAspect="1" noChangeArrowheads="1" noTextEdit="1"/>
          </p:cNvSpPr>
          <p:nvPr>
            <p:ph type="sldImg"/>
          </p:nvPr>
        </p:nvSpPr>
        <p:spPr>
          <a:xfrm>
            <a:off x="1150938" y="690563"/>
            <a:ext cx="4556125" cy="3417887"/>
          </a:xfrm>
          <a:ln/>
        </p:spPr>
      </p:sp>
      <p:sp>
        <p:nvSpPr>
          <p:cNvPr id="39939" name="Notes Placeholder 2">
            <a:extLst>
              <a:ext uri="{FF2B5EF4-FFF2-40B4-BE49-F238E27FC236}">
                <a16:creationId xmlns:a16="http://schemas.microsoft.com/office/drawing/2014/main" id="{DB834AB5-F3DC-414F-AE68-D3382FE9B3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3EC692C5-C72B-445C-A8E6-46F5E6515F95}"/>
              </a:ext>
            </a:extLst>
          </p:cNvPr>
          <p:cNvSpPr>
            <a:spLocks noGrp="1" noRot="1" noChangeAspect="1" noChangeArrowheads="1" noTextEdit="1"/>
          </p:cNvSpPr>
          <p:nvPr>
            <p:ph type="sldImg"/>
          </p:nvPr>
        </p:nvSpPr>
        <p:spPr>
          <a:xfrm>
            <a:off x="1150938" y="690563"/>
            <a:ext cx="4556125" cy="3417887"/>
          </a:xfrm>
          <a:ln/>
        </p:spPr>
      </p:sp>
      <p:sp>
        <p:nvSpPr>
          <p:cNvPr id="41987" name="Notes Placeholder 2">
            <a:extLst>
              <a:ext uri="{FF2B5EF4-FFF2-40B4-BE49-F238E27FC236}">
                <a16:creationId xmlns:a16="http://schemas.microsoft.com/office/drawing/2014/main" id="{2ED569D9-C057-4401-BCE3-8F75D5AF50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1988" name="Slide Number Placeholder 3">
            <a:extLst>
              <a:ext uri="{FF2B5EF4-FFF2-40B4-BE49-F238E27FC236}">
                <a16:creationId xmlns:a16="http://schemas.microsoft.com/office/drawing/2014/main" id="{C8DEAD32-C07B-4500-BB53-20F2CFCBDB9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827959-5ABF-4A2B-81C4-A5E8C337F81D}" type="slidenum">
              <a:rPr lang="en-US" altLang="en-US" sz="1000" smtClean="0"/>
              <a:pPr/>
              <a:t>19</a:t>
            </a:fld>
            <a:endParaRPr lang="en-US" altLang="en-US"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3EC692C5-C72B-445C-A8E6-46F5E6515F95}"/>
              </a:ext>
            </a:extLst>
          </p:cNvPr>
          <p:cNvSpPr>
            <a:spLocks noGrp="1" noRot="1" noChangeAspect="1" noChangeArrowheads="1" noTextEdit="1"/>
          </p:cNvSpPr>
          <p:nvPr>
            <p:ph type="sldImg"/>
          </p:nvPr>
        </p:nvSpPr>
        <p:spPr>
          <a:xfrm>
            <a:off x="1150938" y="690563"/>
            <a:ext cx="4556125" cy="3417887"/>
          </a:xfrm>
          <a:ln/>
        </p:spPr>
      </p:sp>
      <p:sp>
        <p:nvSpPr>
          <p:cNvPr id="41987" name="Notes Placeholder 2">
            <a:extLst>
              <a:ext uri="{FF2B5EF4-FFF2-40B4-BE49-F238E27FC236}">
                <a16:creationId xmlns:a16="http://schemas.microsoft.com/office/drawing/2014/main" id="{2ED569D9-C057-4401-BCE3-8F75D5AF50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1988" name="Slide Number Placeholder 3">
            <a:extLst>
              <a:ext uri="{FF2B5EF4-FFF2-40B4-BE49-F238E27FC236}">
                <a16:creationId xmlns:a16="http://schemas.microsoft.com/office/drawing/2014/main" id="{C8DEAD32-C07B-4500-BB53-20F2CFCBDB9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827959-5ABF-4A2B-81C4-A5E8C337F81D}" type="slidenum">
              <a:rPr lang="en-US" altLang="en-US" sz="1000" smtClean="0"/>
              <a:pPr/>
              <a:t>20</a:t>
            </a:fld>
            <a:endParaRPr lang="en-US" altLang="en-US" sz="1000"/>
          </a:p>
        </p:txBody>
      </p:sp>
    </p:spTree>
    <p:extLst>
      <p:ext uri="{BB962C8B-B14F-4D97-AF65-F5344CB8AC3E}">
        <p14:creationId xmlns:p14="http://schemas.microsoft.com/office/powerpoint/2010/main" val="3575007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245B8D1-6AB6-4F48-AA6B-35437FF3C435}"/>
              </a:ext>
            </a:extLst>
          </p:cNvPr>
          <p:cNvSpPr>
            <a:spLocks noGrp="1" noRot="1" noChangeAspect="1" noChangeArrowheads="1" noTextEdit="1"/>
          </p:cNvSpPr>
          <p:nvPr>
            <p:ph type="sldImg"/>
          </p:nvPr>
        </p:nvSpPr>
        <p:spPr>
          <a:xfrm>
            <a:off x="1150938" y="690563"/>
            <a:ext cx="4556125" cy="3417887"/>
          </a:xfrm>
          <a:ln cap="flat"/>
        </p:spPr>
      </p:sp>
      <p:sp>
        <p:nvSpPr>
          <p:cNvPr id="7171" name="Rectangle 3">
            <a:extLst>
              <a:ext uri="{FF2B5EF4-FFF2-40B4-BE49-F238E27FC236}">
                <a16:creationId xmlns:a16="http://schemas.microsoft.com/office/drawing/2014/main" id="{02C661C6-DEBF-43B3-B58F-3E0E32C8AA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3EC692C5-C72B-445C-A8E6-46F5E6515F95}"/>
              </a:ext>
            </a:extLst>
          </p:cNvPr>
          <p:cNvSpPr>
            <a:spLocks noGrp="1" noRot="1" noChangeAspect="1" noChangeArrowheads="1" noTextEdit="1"/>
          </p:cNvSpPr>
          <p:nvPr>
            <p:ph type="sldImg"/>
          </p:nvPr>
        </p:nvSpPr>
        <p:spPr>
          <a:xfrm>
            <a:off x="1150938" y="690563"/>
            <a:ext cx="4556125" cy="3417887"/>
          </a:xfrm>
          <a:ln/>
        </p:spPr>
      </p:sp>
      <p:sp>
        <p:nvSpPr>
          <p:cNvPr id="41987" name="Notes Placeholder 2">
            <a:extLst>
              <a:ext uri="{FF2B5EF4-FFF2-40B4-BE49-F238E27FC236}">
                <a16:creationId xmlns:a16="http://schemas.microsoft.com/office/drawing/2014/main" id="{2ED569D9-C057-4401-BCE3-8F75D5AF50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1988" name="Slide Number Placeholder 3">
            <a:extLst>
              <a:ext uri="{FF2B5EF4-FFF2-40B4-BE49-F238E27FC236}">
                <a16:creationId xmlns:a16="http://schemas.microsoft.com/office/drawing/2014/main" id="{C8DEAD32-C07B-4500-BB53-20F2CFCBDB9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827959-5ABF-4A2B-81C4-A5E8C337F81D}" type="slidenum">
              <a:rPr lang="en-US" altLang="en-US" sz="1000" smtClean="0"/>
              <a:pPr/>
              <a:t>21</a:t>
            </a:fld>
            <a:endParaRPr lang="en-US" altLang="en-US" sz="1000"/>
          </a:p>
        </p:txBody>
      </p:sp>
    </p:spTree>
    <p:extLst>
      <p:ext uri="{BB962C8B-B14F-4D97-AF65-F5344CB8AC3E}">
        <p14:creationId xmlns:p14="http://schemas.microsoft.com/office/powerpoint/2010/main" val="2815999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EC58D567-CB02-4899-BE31-43470874FB6A}"/>
              </a:ext>
            </a:extLst>
          </p:cNvPr>
          <p:cNvSpPr>
            <a:spLocks noGrp="1" noRot="1" noChangeAspect="1" noChangeArrowheads="1" noTextEdit="1"/>
          </p:cNvSpPr>
          <p:nvPr>
            <p:ph type="sldImg"/>
          </p:nvPr>
        </p:nvSpPr>
        <p:spPr>
          <a:xfrm>
            <a:off x="1150938" y="690563"/>
            <a:ext cx="4556125" cy="3417887"/>
          </a:xfrm>
          <a:ln/>
        </p:spPr>
      </p:sp>
      <p:sp>
        <p:nvSpPr>
          <p:cNvPr id="44035" name="Notes Placeholder 2">
            <a:extLst>
              <a:ext uri="{FF2B5EF4-FFF2-40B4-BE49-F238E27FC236}">
                <a16:creationId xmlns:a16="http://schemas.microsoft.com/office/drawing/2014/main" id="{59A4D993-01B5-4746-A921-EE47C6B161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474FF301-45EF-4250-A66A-D63333637054}"/>
              </a:ext>
            </a:extLst>
          </p:cNvPr>
          <p:cNvSpPr>
            <a:spLocks noGrp="1" noRot="1" noChangeAspect="1" noChangeArrowheads="1" noTextEdit="1"/>
          </p:cNvSpPr>
          <p:nvPr>
            <p:ph type="sldImg"/>
          </p:nvPr>
        </p:nvSpPr>
        <p:spPr>
          <a:xfrm>
            <a:off x="1150938" y="690563"/>
            <a:ext cx="4556125" cy="3417887"/>
          </a:xfrm>
          <a:ln/>
        </p:spPr>
      </p:sp>
      <p:sp>
        <p:nvSpPr>
          <p:cNvPr id="46083" name="Notes Placeholder 2">
            <a:extLst>
              <a:ext uri="{FF2B5EF4-FFF2-40B4-BE49-F238E27FC236}">
                <a16:creationId xmlns:a16="http://schemas.microsoft.com/office/drawing/2014/main" id="{A10F58FC-DD1B-4A86-AC7C-5A5089F554D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6084" name="Slide Number Placeholder 3">
            <a:extLst>
              <a:ext uri="{FF2B5EF4-FFF2-40B4-BE49-F238E27FC236}">
                <a16:creationId xmlns:a16="http://schemas.microsoft.com/office/drawing/2014/main" id="{0C90E31F-61C6-4B81-9BFD-6B577A9ECEA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defRPr>
            </a:lvl1pPr>
            <a:lvl2pPr marL="742950" indent="-285750" defTabSz="912813">
              <a:defRPr sz="2400">
                <a:solidFill>
                  <a:schemeClr val="tx1"/>
                </a:solidFill>
                <a:latin typeface="Times New Roman" panose="02020603050405020304" pitchFamily="18" charset="0"/>
              </a:defRPr>
            </a:lvl2pPr>
            <a:lvl3pPr marL="1143000" indent="-228600" defTabSz="912813">
              <a:defRPr sz="2400">
                <a:solidFill>
                  <a:schemeClr val="tx1"/>
                </a:solidFill>
                <a:latin typeface="Times New Roman" panose="02020603050405020304" pitchFamily="18" charset="0"/>
              </a:defRPr>
            </a:lvl3pPr>
            <a:lvl4pPr marL="1600200" indent="-228600" defTabSz="912813">
              <a:defRPr sz="2400">
                <a:solidFill>
                  <a:schemeClr val="tx1"/>
                </a:solidFill>
                <a:latin typeface="Times New Roman" panose="02020603050405020304" pitchFamily="18" charset="0"/>
              </a:defRPr>
            </a:lvl4pPr>
            <a:lvl5pPr marL="2057400" indent="-228600" defTabSz="912813">
              <a:defRPr sz="2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defRPr>
            </a:lvl9pPr>
          </a:lstStyle>
          <a:p>
            <a:fld id="{C3F6FD5C-8E5D-4E1D-8751-C66A3020368C}" type="slidenum">
              <a:rPr lang="en-US" altLang="en-US" sz="1000" smtClean="0"/>
              <a:pPr/>
              <a:t>23</a:t>
            </a:fld>
            <a:endParaRPr lang="en-US" altLang="en-US" sz="10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23615932-8DF3-4364-9D26-524D84424ADC}"/>
              </a:ext>
            </a:extLst>
          </p:cNvPr>
          <p:cNvSpPr>
            <a:spLocks noGrp="1" noRot="1" noChangeAspect="1" noChangeArrowheads="1" noTextEdit="1"/>
          </p:cNvSpPr>
          <p:nvPr>
            <p:ph type="sldImg"/>
          </p:nvPr>
        </p:nvSpPr>
        <p:spPr>
          <a:xfrm>
            <a:off x="1150938" y="690563"/>
            <a:ext cx="4556125" cy="3417887"/>
          </a:xfrm>
          <a:ln/>
        </p:spPr>
      </p:sp>
      <p:sp>
        <p:nvSpPr>
          <p:cNvPr id="50179" name="Notes Placeholder 2">
            <a:extLst>
              <a:ext uri="{FF2B5EF4-FFF2-40B4-BE49-F238E27FC236}">
                <a16:creationId xmlns:a16="http://schemas.microsoft.com/office/drawing/2014/main" id="{333DA3A6-BC94-4288-BA9E-59209283F1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0180" name="Slide Number Placeholder 3">
            <a:extLst>
              <a:ext uri="{FF2B5EF4-FFF2-40B4-BE49-F238E27FC236}">
                <a16:creationId xmlns:a16="http://schemas.microsoft.com/office/drawing/2014/main" id="{4A8AEA7A-B171-4279-9A36-FAB995FBB6C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defRPr>
            </a:lvl1pPr>
            <a:lvl2pPr marL="742950" indent="-285750" defTabSz="912813">
              <a:defRPr sz="2400">
                <a:solidFill>
                  <a:schemeClr val="tx1"/>
                </a:solidFill>
                <a:latin typeface="Times New Roman" panose="02020603050405020304" pitchFamily="18" charset="0"/>
              </a:defRPr>
            </a:lvl2pPr>
            <a:lvl3pPr marL="1143000" indent="-228600" defTabSz="912813">
              <a:defRPr sz="2400">
                <a:solidFill>
                  <a:schemeClr val="tx1"/>
                </a:solidFill>
                <a:latin typeface="Times New Roman" panose="02020603050405020304" pitchFamily="18" charset="0"/>
              </a:defRPr>
            </a:lvl3pPr>
            <a:lvl4pPr marL="1600200" indent="-228600" defTabSz="912813">
              <a:defRPr sz="2400">
                <a:solidFill>
                  <a:schemeClr val="tx1"/>
                </a:solidFill>
                <a:latin typeface="Times New Roman" panose="02020603050405020304" pitchFamily="18" charset="0"/>
              </a:defRPr>
            </a:lvl4pPr>
            <a:lvl5pPr marL="2057400" indent="-228600" defTabSz="912813">
              <a:defRPr sz="2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defRPr>
            </a:lvl9pPr>
          </a:lstStyle>
          <a:p>
            <a:fld id="{8C164E73-C0F6-4511-A68E-D8058B02CBA0}" type="slidenum">
              <a:rPr lang="en-US" altLang="en-US" sz="1000" smtClean="0"/>
              <a:pPr/>
              <a:t>25</a:t>
            </a:fld>
            <a:endParaRPr lang="en-US" altLang="en-US"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0563"/>
            <a:ext cx="4556125" cy="3417887"/>
          </a:xfrm>
        </p:spPr>
      </p:sp>
      <p:sp>
        <p:nvSpPr>
          <p:cNvPr id="3" name="Notes Placeholder 2"/>
          <p:cNvSpPr>
            <a:spLocks noGrp="1"/>
          </p:cNvSpPr>
          <p:nvPr>
            <p:ph type="body" idx="1"/>
          </p:nvPr>
        </p:nvSpPr>
        <p:spPr/>
        <p:txBody>
          <a:bodyPr/>
          <a:lstStyle/>
          <a:p>
            <a:endParaRPr lang="en-HK" dirty="0"/>
          </a:p>
        </p:txBody>
      </p:sp>
    </p:spTree>
    <p:extLst>
      <p:ext uri="{BB962C8B-B14F-4D97-AF65-F5344CB8AC3E}">
        <p14:creationId xmlns:p14="http://schemas.microsoft.com/office/powerpoint/2010/main" val="3691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89414478-1254-4F23-A46F-B12C1723D589}"/>
              </a:ext>
            </a:extLst>
          </p:cNvPr>
          <p:cNvSpPr>
            <a:spLocks noGrp="1" noRot="1" noChangeAspect="1" noChangeArrowheads="1" noTextEdit="1"/>
          </p:cNvSpPr>
          <p:nvPr>
            <p:ph type="sldImg"/>
          </p:nvPr>
        </p:nvSpPr>
        <p:spPr>
          <a:xfrm>
            <a:off x="1150938" y="690563"/>
            <a:ext cx="4556125" cy="3417887"/>
          </a:xfrm>
          <a:ln/>
        </p:spPr>
      </p:sp>
      <p:sp>
        <p:nvSpPr>
          <p:cNvPr id="53251" name="Notes Placeholder 2">
            <a:extLst>
              <a:ext uri="{FF2B5EF4-FFF2-40B4-BE49-F238E27FC236}">
                <a16:creationId xmlns:a16="http://schemas.microsoft.com/office/drawing/2014/main" id="{C44A9D69-AFB5-4158-A857-D115E6E931D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3252" name="Slide Number Placeholder 3">
            <a:extLst>
              <a:ext uri="{FF2B5EF4-FFF2-40B4-BE49-F238E27FC236}">
                <a16:creationId xmlns:a16="http://schemas.microsoft.com/office/drawing/2014/main" id="{2D3CF241-CC09-4BFD-AA4F-EFD6E5085B1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defRPr>
            </a:lvl1pPr>
            <a:lvl2pPr marL="742950" indent="-285750" defTabSz="912813">
              <a:defRPr sz="2400">
                <a:solidFill>
                  <a:schemeClr val="tx1"/>
                </a:solidFill>
                <a:latin typeface="Times New Roman" panose="02020603050405020304" pitchFamily="18" charset="0"/>
              </a:defRPr>
            </a:lvl2pPr>
            <a:lvl3pPr marL="1143000" indent="-228600" defTabSz="912813">
              <a:defRPr sz="2400">
                <a:solidFill>
                  <a:schemeClr val="tx1"/>
                </a:solidFill>
                <a:latin typeface="Times New Roman" panose="02020603050405020304" pitchFamily="18" charset="0"/>
              </a:defRPr>
            </a:lvl3pPr>
            <a:lvl4pPr marL="1600200" indent="-228600" defTabSz="912813">
              <a:defRPr sz="2400">
                <a:solidFill>
                  <a:schemeClr val="tx1"/>
                </a:solidFill>
                <a:latin typeface="Times New Roman" panose="02020603050405020304" pitchFamily="18" charset="0"/>
              </a:defRPr>
            </a:lvl4pPr>
            <a:lvl5pPr marL="2057400" indent="-228600" defTabSz="912813">
              <a:defRPr sz="2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defRPr>
            </a:lvl9pPr>
          </a:lstStyle>
          <a:p>
            <a:fld id="{BF72EB51-502B-4D14-A14A-5BB23BF9ACB4}" type="slidenum">
              <a:rPr lang="en-US" altLang="en-US" sz="1000" smtClean="0"/>
              <a:pPr/>
              <a:t>27</a:t>
            </a:fld>
            <a:endParaRPr lang="en-US" altLang="en-US" sz="10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a:extLst>
              <a:ext uri="{FF2B5EF4-FFF2-40B4-BE49-F238E27FC236}">
                <a16:creationId xmlns:a16="http://schemas.microsoft.com/office/drawing/2014/main" id="{B047B7DC-4E9A-4A97-97D8-F814CEAD31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defRPr>
            </a:lvl1pPr>
            <a:lvl2pPr marL="742950" indent="-285750" defTabSz="912813">
              <a:defRPr sz="2400">
                <a:solidFill>
                  <a:schemeClr val="tx1"/>
                </a:solidFill>
                <a:latin typeface="Times New Roman" panose="02020603050405020304" pitchFamily="18" charset="0"/>
              </a:defRPr>
            </a:lvl2pPr>
            <a:lvl3pPr marL="1143000" indent="-228600" defTabSz="912813">
              <a:defRPr sz="2400">
                <a:solidFill>
                  <a:schemeClr val="tx1"/>
                </a:solidFill>
                <a:latin typeface="Times New Roman" panose="02020603050405020304" pitchFamily="18" charset="0"/>
              </a:defRPr>
            </a:lvl3pPr>
            <a:lvl4pPr marL="1600200" indent="-228600" defTabSz="912813">
              <a:defRPr sz="2400">
                <a:solidFill>
                  <a:schemeClr val="tx1"/>
                </a:solidFill>
                <a:latin typeface="Times New Roman" panose="02020603050405020304" pitchFamily="18" charset="0"/>
              </a:defRPr>
            </a:lvl4pPr>
            <a:lvl5pPr marL="2057400" indent="-228600" defTabSz="912813">
              <a:defRPr sz="2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defRPr>
            </a:lvl9pPr>
          </a:lstStyle>
          <a:p>
            <a:fld id="{129C8118-2EDD-4ABD-AD6B-98569158CC37}" type="slidenum">
              <a:rPr lang="en-US" altLang="en-US" sz="1000" smtClean="0"/>
              <a:pPr/>
              <a:t>32</a:t>
            </a:fld>
            <a:endParaRPr lang="en-US" altLang="en-US" sz="1000"/>
          </a:p>
        </p:txBody>
      </p:sp>
      <p:sp>
        <p:nvSpPr>
          <p:cNvPr id="59395" name="Rectangle 2">
            <a:extLst>
              <a:ext uri="{FF2B5EF4-FFF2-40B4-BE49-F238E27FC236}">
                <a16:creationId xmlns:a16="http://schemas.microsoft.com/office/drawing/2014/main" id="{D269EF17-299F-44D7-8BD7-3557275F475F}"/>
              </a:ext>
            </a:extLst>
          </p:cNvPr>
          <p:cNvSpPr>
            <a:spLocks noGrp="1" noRot="1" noChangeAspect="1" noChangeArrowheads="1" noTextEdit="1"/>
          </p:cNvSpPr>
          <p:nvPr>
            <p:ph type="sldImg"/>
          </p:nvPr>
        </p:nvSpPr>
        <p:spPr>
          <a:xfrm>
            <a:off x="1150938" y="690563"/>
            <a:ext cx="4556125" cy="3417887"/>
          </a:xfrm>
          <a:ln cap="flat"/>
        </p:spPr>
      </p:sp>
      <p:sp>
        <p:nvSpPr>
          <p:cNvPr id="59396" name="Rectangle 3">
            <a:extLst>
              <a:ext uri="{FF2B5EF4-FFF2-40B4-BE49-F238E27FC236}">
                <a16:creationId xmlns:a16="http://schemas.microsoft.com/office/drawing/2014/main" id="{D43D1684-6288-4814-B50F-BBC85C0BD3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a:extLst>
              <a:ext uri="{FF2B5EF4-FFF2-40B4-BE49-F238E27FC236}">
                <a16:creationId xmlns:a16="http://schemas.microsoft.com/office/drawing/2014/main" id="{94D41EF2-0BB9-48FA-B84C-13F928C293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defRPr>
            </a:lvl1pPr>
            <a:lvl2pPr marL="742950" indent="-285750" defTabSz="912813">
              <a:defRPr sz="2400">
                <a:solidFill>
                  <a:schemeClr val="tx1"/>
                </a:solidFill>
                <a:latin typeface="Times New Roman" panose="02020603050405020304" pitchFamily="18" charset="0"/>
              </a:defRPr>
            </a:lvl2pPr>
            <a:lvl3pPr marL="1143000" indent="-228600" defTabSz="912813">
              <a:defRPr sz="2400">
                <a:solidFill>
                  <a:schemeClr val="tx1"/>
                </a:solidFill>
                <a:latin typeface="Times New Roman" panose="02020603050405020304" pitchFamily="18" charset="0"/>
              </a:defRPr>
            </a:lvl3pPr>
            <a:lvl4pPr marL="1600200" indent="-228600" defTabSz="912813">
              <a:defRPr sz="2400">
                <a:solidFill>
                  <a:schemeClr val="tx1"/>
                </a:solidFill>
                <a:latin typeface="Times New Roman" panose="02020603050405020304" pitchFamily="18" charset="0"/>
              </a:defRPr>
            </a:lvl4pPr>
            <a:lvl5pPr marL="2057400" indent="-228600" defTabSz="912813">
              <a:defRPr sz="2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defRPr>
            </a:lvl9pPr>
          </a:lstStyle>
          <a:p>
            <a:fld id="{EC4235DA-9BBB-437B-A69C-7E415906DA22}" type="slidenum">
              <a:rPr lang="en-US" altLang="en-US" sz="1000" smtClean="0"/>
              <a:pPr/>
              <a:t>33</a:t>
            </a:fld>
            <a:endParaRPr lang="en-US" altLang="en-US" sz="1000"/>
          </a:p>
        </p:txBody>
      </p:sp>
      <p:sp>
        <p:nvSpPr>
          <p:cNvPr id="61443" name="Rectangle 2">
            <a:extLst>
              <a:ext uri="{FF2B5EF4-FFF2-40B4-BE49-F238E27FC236}">
                <a16:creationId xmlns:a16="http://schemas.microsoft.com/office/drawing/2014/main" id="{8AFF18A2-A40D-477E-B82A-BB0DFCFB229F}"/>
              </a:ext>
            </a:extLst>
          </p:cNvPr>
          <p:cNvSpPr>
            <a:spLocks noGrp="1" noRot="1" noChangeAspect="1" noChangeArrowheads="1" noTextEdit="1"/>
          </p:cNvSpPr>
          <p:nvPr>
            <p:ph type="sldImg"/>
          </p:nvPr>
        </p:nvSpPr>
        <p:spPr>
          <a:xfrm>
            <a:off x="1150938" y="690563"/>
            <a:ext cx="4556125" cy="3417887"/>
          </a:xfrm>
          <a:ln cap="flat"/>
        </p:spPr>
      </p:sp>
      <p:sp>
        <p:nvSpPr>
          <p:cNvPr id="61444" name="Rectangle 3">
            <a:extLst>
              <a:ext uri="{FF2B5EF4-FFF2-40B4-BE49-F238E27FC236}">
                <a16:creationId xmlns:a16="http://schemas.microsoft.com/office/drawing/2014/main" id="{89D47AC1-6E5B-4D36-B7A2-65ACD419EC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2A1F2D52-D353-4466-84CF-8D0336A1180A}"/>
              </a:ext>
            </a:extLst>
          </p:cNvPr>
          <p:cNvSpPr>
            <a:spLocks noGrp="1" noRot="1" noChangeAspect="1" noChangeArrowheads="1" noTextEdit="1"/>
          </p:cNvSpPr>
          <p:nvPr>
            <p:ph type="sldImg"/>
          </p:nvPr>
        </p:nvSpPr>
        <p:spPr>
          <a:xfrm>
            <a:off x="1150938" y="690563"/>
            <a:ext cx="4556125" cy="3417887"/>
          </a:xfrm>
          <a:ln/>
        </p:spPr>
      </p:sp>
      <p:sp>
        <p:nvSpPr>
          <p:cNvPr id="65539" name="Notes Placeholder 2">
            <a:extLst>
              <a:ext uri="{FF2B5EF4-FFF2-40B4-BE49-F238E27FC236}">
                <a16:creationId xmlns:a16="http://schemas.microsoft.com/office/drawing/2014/main" id="{E6EA08EE-ECF9-4ED9-BAD3-220E33183F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D0B5B64D-CFFB-4CA6-A00B-65204C35C3A9}"/>
              </a:ext>
            </a:extLst>
          </p:cNvPr>
          <p:cNvSpPr>
            <a:spLocks noGrp="1" noRot="1" noChangeAspect="1" noChangeArrowheads="1" noTextEdit="1"/>
          </p:cNvSpPr>
          <p:nvPr>
            <p:ph type="sldImg"/>
          </p:nvPr>
        </p:nvSpPr>
        <p:spPr>
          <a:xfrm>
            <a:off x="1150938" y="690563"/>
            <a:ext cx="4556125" cy="3417887"/>
          </a:xfrm>
          <a:ln/>
        </p:spPr>
      </p:sp>
      <p:sp>
        <p:nvSpPr>
          <p:cNvPr id="67587" name="Notes Placeholder 2">
            <a:extLst>
              <a:ext uri="{FF2B5EF4-FFF2-40B4-BE49-F238E27FC236}">
                <a16:creationId xmlns:a16="http://schemas.microsoft.com/office/drawing/2014/main" id="{A90FC8A3-5248-4296-886F-A8733DD7D81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0563"/>
            <a:ext cx="4556125" cy="341788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57200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C27EB181-68E8-4D81-BF90-C78C9B679CFB}"/>
              </a:ext>
            </a:extLst>
          </p:cNvPr>
          <p:cNvSpPr>
            <a:spLocks noGrp="1" noRot="1" noChangeAspect="1" noChangeArrowheads="1" noTextEdit="1"/>
          </p:cNvSpPr>
          <p:nvPr>
            <p:ph type="sldImg"/>
          </p:nvPr>
        </p:nvSpPr>
        <p:spPr>
          <a:xfrm>
            <a:off x="1150938" y="690563"/>
            <a:ext cx="4556125" cy="3417887"/>
          </a:xfrm>
          <a:ln/>
        </p:spPr>
      </p:sp>
      <p:sp>
        <p:nvSpPr>
          <p:cNvPr id="69635" name="Notes Placeholder 2">
            <a:extLst>
              <a:ext uri="{FF2B5EF4-FFF2-40B4-BE49-F238E27FC236}">
                <a16:creationId xmlns:a16="http://schemas.microsoft.com/office/drawing/2014/main" id="{766FFBEE-43A2-4BD9-A6DE-436BAD57C46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C777000F-1F89-47AD-BF02-722CE4FC56A2}"/>
              </a:ext>
            </a:extLst>
          </p:cNvPr>
          <p:cNvSpPr>
            <a:spLocks noGrp="1" noRot="1" noChangeAspect="1" noChangeArrowheads="1" noTextEdit="1"/>
          </p:cNvSpPr>
          <p:nvPr>
            <p:ph type="sldImg"/>
          </p:nvPr>
        </p:nvSpPr>
        <p:spPr>
          <a:xfrm>
            <a:off x="1150938" y="690563"/>
            <a:ext cx="4556125" cy="3417887"/>
          </a:xfrm>
          <a:ln/>
        </p:spPr>
      </p:sp>
      <p:sp>
        <p:nvSpPr>
          <p:cNvPr id="71683" name="Notes Placeholder 2">
            <a:extLst>
              <a:ext uri="{FF2B5EF4-FFF2-40B4-BE49-F238E27FC236}">
                <a16:creationId xmlns:a16="http://schemas.microsoft.com/office/drawing/2014/main" id="{23594C01-B58F-4194-B1E1-CC1B98AE53F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AAA4A292-762C-4104-B0BF-984B1027F888}"/>
              </a:ext>
            </a:extLst>
          </p:cNvPr>
          <p:cNvSpPr>
            <a:spLocks noGrp="1" noRot="1" noChangeAspect="1" noChangeArrowheads="1" noTextEdit="1"/>
          </p:cNvSpPr>
          <p:nvPr>
            <p:ph type="sldImg"/>
          </p:nvPr>
        </p:nvSpPr>
        <p:spPr>
          <a:xfrm>
            <a:off x="1150938" y="690563"/>
            <a:ext cx="4556125" cy="3417887"/>
          </a:xfrm>
          <a:ln/>
        </p:spPr>
      </p:sp>
      <p:sp>
        <p:nvSpPr>
          <p:cNvPr id="73731" name="Notes Placeholder 2">
            <a:extLst>
              <a:ext uri="{FF2B5EF4-FFF2-40B4-BE49-F238E27FC236}">
                <a16:creationId xmlns:a16="http://schemas.microsoft.com/office/drawing/2014/main" id="{5A9C6BDD-DD12-4660-82FB-BEF6DF847EB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5E787783-6208-4C4F-A473-B7683A343C29}"/>
              </a:ext>
            </a:extLst>
          </p:cNvPr>
          <p:cNvSpPr>
            <a:spLocks noGrp="1" noRot="1" noChangeAspect="1" noChangeArrowheads="1" noTextEdit="1"/>
          </p:cNvSpPr>
          <p:nvPr>
            <p:ph type="sldImg"/>
          </p:nvPr>
        </p:nvSpPr>
        <p:spPr>
          <a:xfrm>
            <a:off x="1150938" y="690563"/>
            <a:ext cx="4556125" cy="3417887"/>
          </a:xfrm>
          <a:ln/>
        </p:spPr>
      </p:sp>
      <p:sp>
        <p:nvSpPr>
          <p:cNvPr id="75779" name="Notes Placeholder 2">
            <a:extLst>
              <a:ext uri="{FF2B5EF4-FFF2-40B4-BE49-F238E27FC236}">
                <a16:creationId xmlns:a16="http://schemas.microsoft.com/office/drawing/2014/main" id="{3B5747E2-E0A7-497B-8554-9C5CAE6C359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849A9500-352B-4AB9-BC58-A21D17747F59}"/>
              </a:ext>
            </a:extLst>
          </p:cNvPr>
          <p:cNvSpPr>
            <a:spLocks noGrp="1" noRot="1" noChangeAspect="1" noChangeArrowheads="1" noTextEdit="1"/>
          </p:cNvSpPr>
          <p:nvPr>
            <p:ph type="sldImg"/>
          </p:nvPr>
        </p:nvSpPr>
        <p:spPr>
          <a:xfrm>
            <a:off x="1150938" y="690563"/>
            <a:ext cx="4556125" cy="3417887"/>
          </a:xfrm>
          <a:ln/>
        </p:spPr>
      </p:sp>
      <p:sp>
        <p:nvSpPr>
          <p:cNvPr id="77827" name="Notes Placeholder 2">
            <a:extLst>
              <a:ext uri="{FF2B5EF4-FFF2-40B4-BE49-F238E27FC236}">
                <a16:creationId xmlns:a16="http://schemas.microsoft.com/office/drawing/2014/main" id="{9D2A115F-D6AC-4122-AF74-6CACEA74E9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3C4F59D-63BD-4BE3-BFB7-F9C9F6578A60}"/>
              </a:ext>
            </a:extLst>
          </p:cNvPr>
          <p:cNvSpPr>
            <a:spLocks noGrp="1" noRot="1" noChangeAspect="1" noChangeArrowheads="1" noTextEdit="1"/>
          </p:cNvSpPr>
          <p:nvPr>
            <p:ph type="sldImg"/>
          </p:nvPr>
        </p:nvSpPr>
        <p:spPr>
          <a:xfrm>
            <a:off x="1150938" y="690563"/>
            <a:ext cx="4556125" cy="3417887"/>
          </a:xfrm>
          <a:ln/>
        </p:spPr>
      </p:sp>
      <p:sp>
        <p:nvSpPr>
          <p:cNvPr id="9219" name="Notes Placeholder 2">
            <a:extLst>
              <a:ext uri="{FF2B5EF4-FFF2-40B4-BE49-F238E27FC236}">
                <a16:creationId xmlns:a16="http://schemas.microsoft.com/office/drawing/2014/main" id="{92B68675-AF48-4C0A-9FF3-40E21DDF7A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760328B-91F3-4EAB-96D0-9AC32F46BDEE}"/>
              </a:ext>
            </a:extLst>
          </p:cNvPr>
          <p:cNvSpPr>
            <a:spLocks noGrp="1" noRot="1" noChangeAspect="1" noChangeArrowheads="1" noTextEdit="1"/>
          </p:cNvSpPr>
          <p:nvPr>
            <p:ph type="sldImg"/>
          </p:nvPr>
        </p:nvSpPr>
        <p:spPr>
          <a:xfrm>
            <a:off x="1150938" y="690563"/>
            <a:ext cx="4556125" cy="3417887"/>
          </a:xfrm>
          <a:ln cap="flat"/>
        </p:spPr>
      </p:sp>
      <p:sp>
        <p:nvSpPr>
          <p:cNvPr id="11267" name="Rectangle 3">
            <a:extLst>
              <a:ext uri="{FF2B5EF4-FFF2-40B4-BE49-F238E27FC236}">
                <a16:creationId xmlns:a16="http://schemas.microsoft.com/office/drawing/2014/main" id="{2F5D59AA-98EB-4B3A-87DF-1A794D04AA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760328B-91F3-4EAB-96D0-9AC32F46BDEE}"/>
              </a:ext>
            </a:extLst>
          </p:cNvPr>
          <p:cNvSpPr>
            <a:spLocks noGrp="1" noRot="1" noChangeAspect="1" noChangeArrowheads="1" noTextEdit="1"/>
          </p:cNvSpPr>
          <p:nvPr>
            <p:ph type="sldImg"/>
          </p:nvPr>
        </p:nvSpPr>
        <p:spPr>
          <a:xfrm>
            <a:off x="1150938" y="690563"/>
            <a:ext cx="4556125" cy="3417887"/>
          </a:xfrm>
          <a:ln cap="flat"/>
        </p:spPr>
      </p:sp>
      <p:sp>
        <p:nvSpPr>
          <p:cNvPr id="11267" name="Rectangle 3">
            <a:extLst>
              <a:ext uri="{FF2B5EF4-FFF2-40B4-BE49-F238E27FC236}">
                <a16:creationId xmlns:a16="http://schemas.microsoft.com/office/drawing/2014/main" id="{2F5D59AA-98EB-4B3A-87DF-1A794D04AA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49679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245D652E-E4DC-46B6-984B-D5A926C21B95}"/>
              </a:ext>
            </a:extLst>
          </p:cNvPr>
          <p:cNvSpPr>
            <a:spLocks noGrp="1" noRot="1" noChangeAspect="1" noChangeArrowheads="1" noTextEdit="1"/>
          </p:cNvSpPr>
          <p:nvPr>
            <p:ph type="sldImg"/>
          </p:nvPr>
        </p:nvSpPr>
        <p:spPr>
          <a:xfrm>
            <a:off x="1150938" y="690563"/>
            <a:ext cx="4556125" cy="3417887"/>
          </a:xfrm>
          <a:ln/>
        </p:spPr>
      </p:sp>
      <p:sp>
        <p:nvSpPr>
          <p:cNvPr id="29699" name="Notes Placeholder 2">
            <a:extLst>
              <a:ext uri="{FF2B5EF4-FFF2-40B4-BE49-F238E27FC236}">
                <a16:creationId xmlns:a16="http://schemas.microsoft.com/office/drawing/2014/main" id="{50990B28-3EA7-49E6-A361-008C1DA0DFB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19346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8FD7FD4B-6193-4B4D-B713-517EBBAD34FF}"/>
              </a:ext>
            </a:extLst>
          </p:cNvPr>
          <p:cNvSpPr>
            <a:spLocks noGrp="1" noRot="1" noChangeAspect="1" noChangeArrowheads="1" noTextEdit="1"/>
          </p:cNvSpPr>
          <p:nvPr>
            <p:ph type="sldImg"/>
          </p:nvPr>
        </p:nvSpPr>
        <p:spPr>
          <a:xfrm>
            <a:off x="1150938" y="690563"/>
            <a:ext cx="4556125" cy="3417887"/>
          </a:xfrm>
          <a:ln/>
        </p:spPr>
      </p:sp>
      <p:sp>
        <p:nvSpPr>
          <p:cNvPr id="31747" name="Notes Placeholder 2">
            <a:extLst>
              <a:ext uri="{FF2B5EF4-FFF2-40B4-BE49-F238E27FC236}">
                <a16:creationId xmlns:a16="http://schemas.microsoft.com/office/drawing/2014/main" id="{EDDC2BE1-E265-4AAB-BD0D-D269F32688C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28068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5F33AC47-6973-45FE-B3F3-F60E59A9D98D}"/>
              </a:ext>
            </a:extLst>
          </p:cNvPr>
          <p:cNvSpPr>
            <a:spLocks noGrp="1" noRot="1" noChangeAspect="1" noChangeArrowheads="1" noTextEdit="1"/>
          </p:cNvSpPr>
          <p:nvPr>
            <p:ph type="sldImg"/>
          </p:nvPr>
        </p:nvSpPr>
        <p:spPr>
          <a:xfrm>
            <a:off x="1150938" y="690563"/>
            <a:ext cx="4556125" cy="3417887"/>
          </a:xfrm>
          <a:ln/>
        </p:spPr>
      </p:sp>
      <p:sp>
        <p:nvSpPr>
          <p:cNvPr id="33795" name="Notes Placeholder 2">
            <a:extLst>
              <a:ext uri="{FF2B5EF4-FFF2-40B4-BE49-F238E27FC236}">
                <a16:creationId xmlns:a16="http://schemas.microsoft.com/office/drawing/2014/main" id="{97CB30AF-A6F5-405D-9E98-C82F8411B8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5449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a:extLst>
              <a:ext uri="{FF2B5EF4-FFF2-40B4-BE49-F238E27FC236}">
                <a16:creationId xmlns:a16="http://schemas.microsoft.com/office/drawing/2014/main" id="{ACFEA771-94A8-4545-ACBD-76821B461CE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76007EC1-A6FD-4C26-9415-A77DFEE2A3D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74892396-822E-409F-9578-1D30182049EF}"/>
              </a:ext>
            </a:extLst>
          </p:cNvPr>
          <p:cNvSpPr>
            <a:spLocks noGrp="1" noChangeArrowheads="1"/>
          </p:cNvSpPr>
          <p:nvPr>
            <p:ph type="sldNum" sz="quarter" idx="12"/>
          </p:nvPr>
        </p:nvSpPr>
        <p:spPr>
          <a:ln/>
        </p:spPr>
        <p:txBody>
          <a:bodyPr/>
          <a:lstStyle>
            <a:lvl1pPr>
              <a:defRPr/>
            </a:lvl1pPr>
          </a:lstStyle>
          <a:p>
            <a:pPr>
              <a:defRPr/>
            </a:pPr>
            <a:fld id="{BF162052-7142-41D1-B575-52D107791366}" type="slidenum">
              <a:rPr lang="en-US" altLang="en-US"/>
              <a:pPr>
                <a:defRPr/>
              </a:pPr>
              <a:t>‹#›</a:t>
            </a:fld>
            <a:endParaRPr lang="en-US" altLang="en-US"/>
          </a:p>
        </p:txBody>
      </p:sp>
    </p:spTree>
    <p:extLst>
      <p:ext uri="{BB962C8B-B14F-4D97-AF65-F5344CB8AC3E}">
        <p14:creationId xmlns:p14="http://schemas.microsoft.com/office/powerpoint/2010/main" val="1595069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A00291B2-A7A9-4834-9074-3E122C8F14A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D2E415E9-B8F9-46BE-95D4-CAA569C6B34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343C49F6-2AE5-4635-834A-E78A9A6D31EC}"/>
              </a:ext>
            </a:extLst>
          </p:cNvPr>
          <p:cNvSpPr>
            <a:spLocks noGrp="1" noChangeArrowheads="1"/>
          </p:cNvSpPr>
          <p:nvPr>
            <p:ph type="sldNum" sz="quarter" idx="12"/>
          </p:nvPr>
        </p:nvSpPr>
        <p:spPr>
          <a:ln/>
        </p:spPr>
        <p:txBody>
          <a:bodyPr/>
          <a:lstStyle>
            <a:lvl1pPr>
              <a:defRPr/>
            </a:lvl1pPr>
          </a:lstStyle>
          <a:p>
            <a:pPr>
              <a:defRPr/>
            </a:pPr>
            <a:fld id="{D0326882-C6CF-43E3-B72D-F15F34B89DED}" type="slidenum">
              <a:rPr lang="en-US" altLang="en-US"/>
              <a:pPr>
                <a:defRPr/>
              </a:pPr>
              <a:t>‹#›</a:t>
            </a:fld>
            <a:endParaRPr lang="en-US" altLang="en-US"/>
          </a:p>
        </p:txBody>
      </p:sp>
    </p:spTree>
    <p:extLst>
      <p:ext uri="{BB962C8B-B14F-4D97-AF65-F5344CB8AC3E}">
        <p14:creationId xmlns:p14="http://schemas.microsoft.com/office/powerpoint/2010/main" val="34911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19431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6769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5835C8DA-79EC-44EE-B6C8-6E6A8F69AB5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30D3A7EE-D4FA-46D5-9D8D-383DFE2A7CB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3E6D514A-59A3-4703-9922-E66F892F92CD}"/>
              </a:ext>
            </a:extLst>
          </p:cNvPr>
          <p:cNvSpPr>
            <a:spLocks noGrp="1" noChangeArrowheads="1"/>
          </p:cNvSpPr>
          <p:nvPr>
            <p:ph type="sldNum" sz="quarter" idx="12"/>
          </p:nvPr>
        </p:nvSpPr>
        <p:spPr>
          <a:ln/>
        </p:spPr>
        <p:txBody>
          <a:bodyPr/>
          <a:lstStyle>
            <a:lvl1pPr>
              <a:defRPr/>
            </a:lvl1pPr>
          </a:lstStyle>
          <a:p>
            <a:pPr>
              <a:defRPr/>
            </a:pPr>
            <a:fld id="{5F0ABE51-2CC0-4379-8171-B77D89FA08B3}" type="slidenum">
              <a:rPr lang="en-US" altLang="en-US"/>
              <a:pPr>
                <a:defRPr/>
              </a:pPr>
              <a:t>‹#›</a:t>
            </a:fld>
            <a:endParaRPr lang="en-US" altLang="en-US"/>
          </a:p>
        </p:txBody>
      </p:sp>
    </p:spTree>
    <p:extLst>
      <p:ext uri="{BB962C8B-B14F-4D97-AF65-F5344CB8AC3E}">
        <p14:creationId xmlns:p14="http://schemas.microsoft.com/office/powerpoint/2010/main" val="61729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33D3C662-16E1-47BE-B990-51B08A5B155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5FAC0DBD-E08B-4073-B1ED-D26606884E5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5006F703-09DA-4F58-8A98-D2762472706E}"/>
              </a:ext>
            </a:extLst>
          </p:cNvPr>
          <p:cNvSpPr>
            <a:spLocks noGrp="1" noChangeArrowheads="1"/>
          </p:cNvSpPr>
          <p:nvPr>
            <p:ph type="sldNum" sz="quarter" idx="12"/>
          </p:nvPr>
        </p:nvSpPr>
        <p:spPr>
          <a:ln/>
        </p:spPr>
        <p:txBody>
          <a:bodyPr/>
          <a:lstStyle>
            <a:lvl1pPr>
              <a:defRPr/>
            </a:lvl1pPr>
          </a:lstStyle>
          <a:p>
            <a:pPr>
              <a:defRPr/>
            </a:pPr>
            <a:fld id="{516E5B41-A6B9-443A-AAEA-B10460BFCA48}" type="slidenum">
              <a:rPr lang="en-US" altLang="en-US"/>
              <a:pPr>
                <a:defRPr/>
              </a:pPr>
              <a:t>‹#›</a:t>
            </a:fld>
            <a:endParaRPr lang="en-US" altLang="en-US"/>
          </a:p>
        </p:txBody>
      </p:sp>
    </p:spTree>
    <p:extLst>
      <p:ext uri="{BB962C8B-B14F-4D97-AF65-F5344CB8AC3E}">
        <p14:creationId xmlns:p14="http://schemas.microsoft.com/office/powerpoint/2010/main" val="111389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CCC0FEEE-65D9-4FF1-9679-CCFD4F39F8E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486C9A6D-526D-4DA4-91CB-08439A5A8FD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5ECEAFC8-31B7-4BF7-AF6D-8E127D1B599A}"/>
              </a:ext>
            </a:extLst>
          </p:cNvPr>
          <p:cNvSpPr>
            <a:spLocks noGrp="1" noChangeArrowheads="1"/>
          </p:cNvSpPr>
          <p:nvPr>
            <p:ph type="sldNum" sz="quarter" idx="12"/>
          </p:nvPr>
        </p:nvSpPr>
        <p:spPr>
          <a:ln/>
        </p:spPr>
        <p:txBody>
          <a:bodyPr/>
          <a:lstStyle>
            <a:lvl1pPr>
              <a:defRPr/>
            </a:lvl1pPr>
          </a:lstStyle>
          <a:p>
            <a:pPr>
              <a:defRPr/>
            </a:pPr>
            <a:fld id="{7C865346-13DB-4BFD-82C2-CC58B34171B3}" type="slidenum">
              <a:rPr lang="en-US" altLang="en-US"/>
              <a:pPr>
                <a:defRPr/>
              </a:pPr>
              <a:t>‹#›</a:t>
            </a:fld>
            <a:endParaRPr lang="en-US" altLang="en-US"/>
          </a:p>
        </p:txBody>
      </p:sp>
    </p:spTree>
    <p:extLst>
      <p:ext uri="{BB962C8B-B14F-4D97-AF65-F5344CB8AC3E}">
        <p14:creationId xmlns:p14="http://schemas.microsoft.com/office/powerpoint/2010/main" val="330397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9906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906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AA4216FD-598A-4480-AFA6-56C71BC3EC8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38073667-07FE-4711-960C-1A9A7A9DAB0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
            <a:extLst>
              <a:ext uri="{FF2B5EF4-FFF2-40B4-BE49-F238E27FC236}">
                <a16:creationId xmlns:a16="http://schemas.microsoft.com/office/drawing/2014/main" id="{EADFB379-95D4-4238-8DA3-CF69B1C94311}"/>
              </a:ext>
            </a:extLst>
          </p:cNvPr>
          <p:cNvSpPr>
            <a:spLocks noGrp="1" noChangeArrowheads="1"/>
          </p:cNvSpPr>
          <p:nvPr>
            <p:ph type="sldNum" sz="quarter" idx="12"/>
          </p:nvPr>
        </p:nvSpPr>
        <p:spPr>
          <a:ln/>
        </p:spPr>
        <p:txBody>
          <a:bodyPr/>
          <a:lstStyle>
            <a:lvl1pPr>
              <a:defRPr/>
            </a:lvl1pPr>
          </a:lstStyle>
          <a:p>
            <a:pPr>
              <a:defRPr/>
            </a:pPr>
            <a:fld id="{26A00D38-57D2-456E-9F43-8B01AA0E1FB7}" type="slidenum">
              <a:rPr lang="en-US" altLang="en-US"/>
              <a:pPr>
                <a:defRPr/>
              </a:pPr>
              <a:t>‹#›</a:t>
            </a:fld>
            <a:endParaRPr lang="en-US" altLang="en-US"/>
          </a:p>
        </p:txBody>
      </p:sp>
    </p:spTree>
    <p:extLst>
      <p:ext uri="{BB962C8B-B14F-4D97-AF65-F5344CB8AC3E}">
        <p14:creationId xmlns:p14="http://schemas.microsoft.com/office/powerpoint/2010/main" val="193149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DD7F7E06-0BE8-4503-901D-C7412C977C2C}"/>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3B0F1260-895F-4BDF-86EA-0519C2A6888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4">
            <a:extLst>
              <a:ext uri="{FF2B5EF4-FFF2-40B4-BE49-F238E27FC236}">
                <a16:creationId xmlns:a16="http://schemas.microsoft.com/office/drawing/2014/main" id="{10F15A1E-BB4D-4C5D-B267-EB557DF6F868}"/>
              </a:ext>
            </a:extLst>
          </p:cNvPr>
          <p:cNvSpPr>
            <a:spLocks noGrp="1" noChangeArrowheads="1"/>
          </p:cNvSpPr>
          <p:nvPr>
            <p:ph type="sldNum" sz="quarter" idx="12"/>
          </p:nvPr>
        </p:nvSpPr>
        <p:spPr>
          <a:ln/>
        </p:spPr>
        <p:txBody>
          <a:bodyPr/>
          <a:lstStyle>
            <a:lvl1pPr>
              <a:defRPr/>
            </a:lvl1pPr>
          </a:lstStyle>
          <a:p>
            <a:pPr>
              <a:defRPr/>
            </a:pPr>
            <a:fld id="{A25D21EA-8DD7-4E1C-A21A-2FB5250378AF}" type="slidenum">
              <a:rPr lang="en-US" altLang="en-US"/>
              <a:pPr>
                <a:defRPr/>
              </a:pPr>
              <a:t>‹#›</a:t>
            </a:fld>
            <a:endParaRPr lang="en-US" altLang="en-US"/>
          </a:p>
        </p:txBody>
      </p:sp>
    </p:spTree>
    <p:extLst>
      <p:ext uri="{BB962C8B-B14F-4D97-AF65-F5344CB8AC3E}">
        <p14:creationId xmlns:p14="http://schemas.microsoft.com/office/powerpoint/2010/main" val="2350902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451664FC-29CF-4848-BAE5-DE9FEB76451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BCF1D2D7-37DB-4524-BFD4-28C254EF904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918D6612-9A30-4962-BDEB-42934F9D8391}"/>
              </a:ext>
            </a:extLst>
          </p:cNvPr>
          <p:cNvSpPr>
            <a:spLocks noGrp="1" noChangeArrowheads="1"/>
          </p:cNvSpPr>
          <p:nvPr>
            <p:ph type="sldNum" sz="quarter" idx="12"/>
          </p:nvPr>
        </p:nvSpPr>
        <p:spPr>
          <a:ln/>
        </p:spPr>
        <p:txBody>
          <a:bodyPr/>
          <a:lstStyle>
            <a:lvl1pPr>
              <a:defRPr/>
            </a:lvl1pPr>
          </a:lstStyle>
          <a:p>
            <a:pPr>
              <a:defRPr/>
            </a:pPr>
            <a:fld id="{DD0D4C94-1065-4598-81BA-D38B8191BC1F}" type="slidenum">
              <a:rPr lang="en-US" altLang="en-US"/>
              <a:pPr>
                <a:defRPr/>
              </a:pPr>
              <a:t>‹#›</a:t>
            </a:fld>
            <a:endParaRPr lang="en-US" altLang="en-US"/>
          </a:p>
        </p:txBody>
      </p:sp>
    </p:spTree>
    <p:extLst>
      <p:ext uri="{BB962C8B-B14F-4D97-AF65-F5344CB8AC3E}">
        <p14:creationId xmlns:p14="http://schemas.microsoft.com/office/powerpoint/2010/main" val="51755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C7E21D0-252D-4AC6-ACFE-1A3E35010259}"/>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44528577-044A-4E03-A75A-8128F0DD171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4">
            <a:extLst>
              <a:ext uri="{FF2B5EF4-FFF2-40B4-BE49-F238E27FC236}">
                <a16:creationId xmlns:a16="http://schemas.microsoft.com/office/drawing/2014/main" id="{3F0CEC2F-B47A-49A7-A4C4-5759E1EAADDF}"/>
              </a:ext>
            </a:extLst>
          </p:cNvPr>
          <p:cNvSpPr>
            <a:spLocks noGrp="1" noChangeArrowheads="1"/>
          </p:cNvSpPr>
          <p:nvPr>
            <p:ph type="sldNum" sz="quarter" idx="12"/>
          </p:nvPr>
        </p:nvSpPr>
        <p:spPr>
          <a:ln/>
        </p:spPr>
        <p:txBody>
          <a:bodyPr/>
          <a:lstStyle>
            <a:lvl1pPr>
              <a:defRPr/>
            </a:lvl1pPr>
          </a:lstStyle>
          <a:p>
            <a:pPr>
              <a:defRPr/>
            </a:pPr>
            <a:fld id="{C3A83974-F820-4F31-8C8F-3C083CFA00C1}" type="slidenum">
              <a:rPr lang="en-US" altLang="en-US"/>
              <a:pPr>
                <a:defRPr/>
              </a:pPr>
              <a:t>‹#›</a:t>
            </a:fld>
            <a:endParaRPr lang="en-US" altLang="en-US"/>
          </a:p>
        </p:txBody>
      </p:sp>
    </p:spTree>
    <p:extLst>
      <p:ext uri="{BB962C8B-B14F-4D97-AF65-F5344CB8AC3E}">
        <p14:creationId xmlns:p14="http://schemas.microsoft.com/office/powerpoint/2010/main" val="228608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CF91441D-4B85-4E17-A30A-C8FDE04186B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B8E0496A-BBEB-4A8A-BE9C-9A81E2D9D53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
            <a:extLst>
              <a:ext uri="{FF2B5EF4-FFF2-40B4-BE49-F238E27FC236}">
                <a16:creationId xmlns:a16="http://schemas.microsoft.com/office/drawing/2014/main" id="{2FBF696C-24D6-4442-BFA0-0C847ED8ECCF}"/>
              </a:ext>
            </a:extLst>
          </p:cNvPr>
          <p:cNvSpPr>
            <a:spLocks noGrp="1" noChangeArrowheads="1"/>
          </p:cNvSpPr>
          <p:nvPr>
            <p:ph type="sldNum" sz="quarter" idx="12"/>
          </p:nvPr>
        </p:nvSpPr>
        <p:spPr>
          <a:ln/>
        </p:spPr>
        <p:txBody>
          <a:bodyPr/>
          <a:lstStyle>
            <a:lvl1pPr>
              <a:defRPr/>
            </a:lvl1pPr>
          </a:lstStyle>
          <a:p>
            <a:pPr>
              <a:defRPr/>
            </a:pPr>
            <a:fld id="{7F9DE2A9-AE90-4C9B-8DFC-6616BCBA8D0F}" type="slidenum">
              <a:rPr lang="en-US" altLang="en-US"/>
              <a:pPr>
                <a:defRPr/>
              </a:pPr>
              <a:t>‹#›</a:t>
            </a:fld>
            <a:endParaRPr lang="en-US" altLang="en-US"/>
          </a:p>
        </p:txBody>
      </p:sp>
    </p:spTree>
    <p:extLst>
      <p:ext uri="{BB962C8B-B14F-4D97-AF65-F5344CB8AC3E}">
        <p14:creationId xmlns:p14="http://schemas.microsoft.com/office/powerpoint/2010/main" val="788904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42318377-9CFC-41ED-9A90-619F82BA0A2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528AE15A-6529-4E59-A780-0BF76B1BC57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
            <a:extLst>
              <a:ext uri="{FF2B5EF4-FFF2-40B4-BE49-F238E27FC236}">
                <a16:creationId xmlns:a16="http://schemas.microsoft.com/office/drawing/2014/main" id="{48CA8C9F-EC6C-4D38-B835-1565986F82D8}"/>
              </a:ext>
            </a:extLst>
          </p:cNvPr>
          <p:cNvSpPr>
            <a:spLocks noGrp="1" noChangeArrowheads="1"/>
          </p:cNvSpPr>
          <p:nvPr>
            <p:ph type="sldNum" sz="quarter" idx="12"/>
          </p:nvPr>
        </p:nvSpPr>
        <p:spPr>
          <a:ln/>
        </p:spPr>
        <p:txBody>
          <a:bodyPr/>
          <a:lstStyle>
            <a:lvl1pPr>
              <a:defRPr/>
            </a:lvl1pPr>
          </a:lstStyle>
          <a:p>
            <a:pPr>
              <a:defRPr/>
            </a:pPr>
            <a:fld id="{0CA07862-2CF0-4168-BE95-E8779B71C1EA}" type="slidenum">
              <a:rPr lang="en-US" altLang="en-US"/>
              <a:pPr>
                <a:defRPr/>
              </a:pPr>
              <a:t>‹#›</a:t>
            </a:fld>
            <a:endParaRPr lang="en-US" altLang="en-US"/>
          </a:p>
        </p:txBody>
      </p:sp>
    </p:spTree>
    <p:extLst>
      <p:ext uri="{BB962C8B-B14F-4D97-AF65-F5344CB8AC3E}">
        <p14:creationId xmlns:p14="http://schemas.microsoft.com/office/powerpoint/2010/main" val="1993014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5576B6B-A3CD-4188-B472-246792FF2E9E}"/>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atin typeface="Times New Roman" pitchFamily="18" charset="0"/>
              </a:defRPr>
            </a:lvl1pPr>
          </a:lstStyle>
          <a:p>
            <a:pPr>
              <a:defRPr/>
            </a:pPr>
            <a:endParaRPr lang="en-US"/>
          </a:p>
        </p:txBody>
      </p:sp>
      <p:sp>
        <p:nvSpPr>
          <p:cNvPr id="1027" name="Rectangle 3">
            <a:extLst>
              <a:ext uri="{FF2B5EF4-FFF2-40B4-BE49-F238E27FC236}">
                <a16:creationId xmlns:a16="http://schemas.microsoft.com/office/drawing/2014/main" id="{D5274441-BD33-4576-AB73-330B6BA766E5}"/>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latin typeface="Times New Roman" pitchFamily="18" charset="0"/>
              </a:defRPr>
            </a:lvl1pPr>
          </a:lstStyle>
          <a:p>
            <a:pPr>
              <a:defRPr/>
            </a:pPr>
            <a:endParaRPr lang="en-US"/>
          </a:p>
        </p:txBody>
      </p:sp>
      <p:sp>
        <p:nvSpPr>
          <p:cNvPr id="1028" name="Rectangle 4">
            <a:extLst>
              <a:ext uri="{FF2B5EF4-FFF2-40B4-BE49-F238E27FC236}">
                <a16:creationId xmlns:a16="http://schemas.microsoft.com/office/drawing/2014/main" id="{C478C594-5798-46D0-8AA1-A87E659DCD02}"/>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pPr>
              <a:defRPr/>
            </a:pPr>
            <a:fld id="{EDB9BF67-B4A2-4865-A701-0E4CBC4F9B84}" type="slidenum">
              <a:rPr lang="en-US" altLang="en-US"/>
              <a:pPr>
                <a:defRPr/>
              </a:pPr>
              <a:t>‹#›</a:t>
            </a:fld>
            <a:endParaRPr lang="en-US" altLang="en-US"/>
          </a:p>
        </p:txBody>
      </p:sp>
      <p:sp>
        <p:nvSpPr>
          <p:cNvPr id="1029" name="Rectangle 5">
            <a:extLst>
              <a:ext uri="{FF2B5EF4-FFF2-40B4-BE49-F238E27FC236}">
                <a16:creationId xmlns:a16="http://schemas.microsoft.com/office/drawing/2014/main" id="{66E86E7E-5C48-4B9C-9615-6F6329C154DC}"/>
              </a:ext>
            </a:extLst>
          </p:cNvPr>
          <p:cNvSpPr>
            <a:spLocks noGrp="1" noChangeArrowheads="1"/>
          </p:cNvSpPr>
          <p:nvPr>
            <p:ph type="title"/>
          </p:nvPr>
        </p:nvSpPr>
        <p:spPr bwMode="auto">
          <a:xfrm>
            <a:off x="685800" y="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30" name="Rectangle 6">
            <a:extLst>
              <a:ext uri="{FF2B5EF4-FFF2-40B4-BE49-F238E27FC236}">
                <a16:creationId xmlns:a16="http://schemas.microsoft.com/office/drawing/2014/main" id="{035DFB0A-7E3C-49C1-8513-DAE73E80B50F}"/>
              </a:ext>
            </a:extLst>
          </p:cNvPr>
          <p:cNvSpPr>
            <a:spLocks noGrp="1" noChangeArrowheads="1"/>
          </p:cNvSpPr>
          <p:nvPr>
            <p:ph type="body" idx="1"/>
          </p:nvPr>
        </p:nvSpPr>
        <p:spPr bwMode="auto">
          <a:xfrm>
            <a:off x="685800" y="990600"/>
            <a:ext cx="7772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800">
          <a:solidFill>
            <a:schemeClr val="tx1"/>
          </a:solidFill>
          <a:latin typeface="+mn-lt"/>
        </a:defRPr>
      </a:lvl2pPr>
      <a:lvl3pPr marL="1143000" indent="-228600" algn="l" rtl="0" eaLnBrk="0" fontAlgn="base" hangingPunct="0">
        <a:spcBef>
          <a:spcPct val="20000"/>
        </a:spcBef>
        <a:spcAft>
          <a:spcPct val="0"/>
        </a:spcAft>
        <a:buSzPct val="100000"/>
        <a:buChar char="•"/>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mn-lt"/>
        </a:defRPr>
      </a:lvl4pPr>
      <a:lvl5pPr marL="2057400" indent="-228600" algn="l" rtl="0" eaLnBrk="0" fontAlgn="base" hangingPunct="0">
        <a:spcBef>
          <a:spcPct val="20000"/>
        </a:spcBef>
        <a:spcAft>
          <a:spcPct val="0"/>
        </a:spcAft>
        <a:buSzPct val="100000"/>
        <a:buChar char="•"/>
        <a:defRPr sz="2000">
          <a:solidFill>
            <a:schemeClr val="tx1"/>
          </a:solidFill>
          <a:latin typeface="+mn-lt"/>
        </a:defRPr>
      </a:lvl5pPr>
      <a:lvl6pPr marL="2514600" indent="-228600" algn="l" rtl="0" eaLnBrk="0" fontAlgn="base" hangingPunct="0">
        <a:spcBef>
          <a:spcPct val="20000"/>
        </a:spcBef>
        <a:spcAft>
          <a:spcPct val="0"/>
        </a:spcAft>
        <a:buSzPct val="100000"/>
        <a:buChar char="•"/>
        <a:defRPr sz="2000">
          <a:solidFill>
            <a:schemeClr val="tx1"/>
          </a:solidFill>
          <a:latin typeface="+mn-lt"/>
        </a:defRPr>
      </a:lvl6pPr>
      <a:lvl7pPr marL="2971800" indent="-228600" algn="l" rtl="0" eaLnBrk="0" fontAlgn="base" hangingPunct="0">
        <a:spcBef>
          <a:spcPct val="20000"/>
        </a:spcBef>
        <a:spcAft>
          <a:spcPct val="0"/>
        </a:spcAft>
        <a:buSzPct val="100000"/>
        <a:buChar char="•"/>
        <a:defRPr sz="2000">
          <a:solidFill>
            <a:schemeClr val="tx1"/>
          </a:solidFill>
          <a:latin typeface="+mn-lt"/>
        </a:defRPr>
      </a:lvl7pPr>
      <a:lvl8pPr marL="3429000" indent="-228600" algn="l" rtl="0" eaLnBrk="0" fontAlgn="base" hangingPunct="0">
        <a:spcBef>
          <a:spcPct val="20000"/>
        </a:spcBef>
        <a:spcAft>
          <a:spcPct val="0"/>
        </a:spcAft>
        <a:buSzPct val="100000"/>
        <a:buChar char="•"/>
        <a:defRPr sz="2000">
          <a:solidFill>
            <a:schemeClr val="tx1"/>
          </a:solidFill>
          <a:latin typeface="+mn-lt"/>
        </a:defRPr>
      </a:lvl8pPr>
      <a:lvl9pPr marL="3886200" indent="-228600" algn="l" rtl="0" eaLnBrk="0" fontAlgn="base" hangingPunct="0">
        <a:spcBef>
          <a:spcPct val="2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highered.mheducation.com/sites/0071262288/student_view0/index.html" TargetMode="External"/><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bloomberg.com/professional/expertise/universiti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9.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5.wmf"/><Relationship Id="rId4" Type="http://schemas.openxmlformats.org/officeDocument/2006/relationships/oleObject" Target="../embeddings/oleObject4.bin"/><Relationship Id="rId9"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a:extLst>
              <a:ext uri="{FF2B5EF4-FFF2-40B4-BE49-F238E27FC236}">
                <a16:creationId xmlns:a16="http://schemas.microsoft.com/office/drawing/2014/main" id="{2B60FFF2-F32C-4BBC-82D8-33389EE575E8}"/>
              </a:ext>
            </a:extLst>
          </p:cNvPr>
          <p:cNvSpPr>
            <a:spLocks noGrp="1" noChangeArrowheads="1"/>
          </p:cNvSpPr>
          <p:nvPr>
            <p:ph idx="1"/>
          </p:nvPr>
        </p:nvSpPr>
        <p:spPr/>
        <p:txBody>
          <a:bodyPr/>
          <a:lstStyle/>
          <a:p>
            <a:pPr>
              <a:buFontTx/>
              <a:buNone/>
            </a:pPr>
            <a:endParaRPr lang="en-US" altLang="en-US"/>
          </a:p>
          <a:p>
            <a:pPr algn="ctr">
              <a:buFontTx/>
              <a:buNone/>
            </a:pPr>
            <a:r>
              <a:rPr lang="en-US" altLang="en-US" sz="4400">
                <a:solidFill>
                  <a:srgbClr val="C00000"/>
                </a:solidFill>
              </a:rPr>
              <a:t>EF 3320</a:t>
            </a:r>
          </a:p>
          <a:p>
            <a:pPr algn="ctr">
              <a:spcBef>
                <a:spcPct val="0"/>
              </a:spcBef>
              <a:buFontTx/>
              <a:buNone/>
            </a:pPr>
            <a:r>
              <a:rPr lang="en-US" altLang="en-US" sz="4400">
                <a:solidFill>
                  <a:srgbClr val="C00000"/>
                </a:solidFill>
              </a:rPr>
              <a:t>Security Analysis and </a:t>
            </a:r>
          </a:p>
          <a:p>
            <a:pPr algn="ctr">
              <a:spcBef>
                <a:spcPct val="0"/>
              </a:spcBef>
              <a:buFontTx/>
              <a:buNone/>
            </a:pPr>
            <a:r>
              <a:rPr lang="en-US" altLang="en-US" sz="4400">
                <a:solidFill>
                  <a:srgbClr val="C00000"/>
                </a:solidFill>
              </a:rPr>
              <a:t>Portfolio Management</a:t>
            </a:r>
          </a:p>
          <a:p>
            <a:pPr algn="ctr">
              <a:buFontTx/>
              <a:buNone/>
            </a:pPr>
            <a:endParaRPr lang="en-US" altLang="en-US" sz="2800">
              <a:solidFill>
                <a:srgbClr val="C00000"/>
              </a:solidFill>
            </a:endParaRPr>
          </a:p>
          <a:p>
            <a:pPr algn="ctr">
              <a:buFontTx/>
              <a:buNone/>
            </a:pPr>
            <a:r>
              <a:rPr lang="en-US" altLang="en-US" sz="3600">
                <a:solidFill>
                  <a:srgbClr val="C00000"/>
                </a:solidFill>
              </a:rPr>
              <a:t>Course Overview</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A0857C3-79EA-41E1-8FE2-2FD09DE47532}"/>
              </a:ext>
            </a:extLst>
          </p:cNvPr>
          <p:cNvSpPr>
            <a:spLocks noGrp="1" noChangeArrowheads="1"/>
          </p:cNvSpPr>
          <p:nvPr>
            <p:ph type="title"/>
          </p:nvPr>
        </p:nvSpPr>
        <p:spPr>
          <a:xfrm>
            <a:off x="762000" y="0"/>
            <a:ext cx="7772400" cy="914400"/>
          </a:xfrm>
          <a:noFill/>
        </p:spPr>
        <p:txBody>
          <a:bodyPr/>
          <a:lstStyle/>
          <a:p>
            <a:pPr algn="l"/>
            <a:r>
              <a:rPr lang="en-US" altLang="en-US" sz="3200">
                <a:solidFill>
                  <a:srgbClr val="C00000"/>
                </a:solidFill>
              </a:rPr>
              <a:t>Course Materials</a:t>
            </a:r>
          </a:p>
        </p:txBody>
      </p:sp>
      <p:sp>
        <p:nvSpPr>
          <p:cNvPr id="5123" name="Rectangle 3">
            <a:extLst>
              <a:ext uri="{FF2B5EF4-FFF2-40B4-BE49-F238E27FC236}">
                <a16:creationId xmlns:a16="http://schemas.microsoft.com/office/drawing/2014/main" id="{A84A7600-4BD8-48D4-98A4-ACF25744810B}"/>
              </a:ext>
            </a:extLst>
          </p:cNvPr>
          <p:cNvSpPr>
            <a:spLocks noGrp="1" noChangeArrowheads="1"/>
          </p:cNvSpPr>
          <p:nvPr>
            <p:ph type="body" idx="1"/>
          </p:nvPr>
        </p:nvSpPr>
        <p:spPr>
          <a:xfrm>
            <a:off x="685800" y="990600"/>
            <a:ext cx="7924800" cy="5105400"/>
          </a:xfrm>
        </p:spPr>
        <p:txBody>
          <a:bodyPr/>
          <a:lstStyle/>
          <a:p>
            <a:pPr>
              <a:lnSpc>
                <a:spcPts val="3000"/>
              </a:lnSpc>
              <a:spcBef>
                <a:spcPts val="600"/>
              </a:spcBef>
              <a:spcAft>
                <a:spcPts val="600"/>
              </a:spcAft>
              <a:defRPr/>
            </a:pPr>
            <a:r>
              <a:rPr lang="en-US" sz="2600" dirty="0"/>
              <a:t>Textbook: Investment: Asia Global Edition, by Bodie, Kane, Marcus, and Ravi</a:t>
            </a:r>
          </a:p>
          <a:p>
            <a:pPr marL="400050" lvl="1" indent="0">
              <a:lnSpc>
                <a:spcPts val="3000"/>
              </a:lnSpc>
              <a:spcBef>
                <a:spcPts val="600"/>
              </a:spcBef>
              <a:spcAft>
                <a:spcPts val="600"/>
              </a:spcAft>
              <a:buFontTx/>
              <a:buNone/>
              <a:defRPr/>
            </a:pPr>
            <a:r>
              <a:rPr lang="en-US" sz="2200" u="sng" dirty="0">
                <a:solidFill>
                  <a:schemeClr val="accent1">
                    <a:lumMod val="50000"/>
                  </a:schemeClr>
                </a:solidFill>
                <a:hlinkClick r:id="rId3"/>
              </a:rPr>
              <a:t>http://highered.mheducation.com/sites/0071262288/student_view0/index.html</a:t>
            </a:r>
            <a:endParaRPr lang="en-US" sz="2200" u="sng" dirty="0">
              <a:solidFill>
                <a:schemeClr val="accent1">
                  <a:lumMod val="50000"/>
                </a:schemeClr>
              </a:solidFill>
            </a:endParaRPr>
          </a:p>
          <a:p>
            <a:pPr>
              <a:lnSpc>
                <a:spcPts val="3000"/>
              </a:lnSpc>
              <a:spcBef>
                <a:spcPts val="600"/>
              </a:spcBef>
              <a:spcAft>
                <a:spcPts val="600"/>
              </a:spcAft>
              <a:defRPr/>
            </a:pPr>
            <a:r>
              <a:rPr lang="en-US" sz="2600" dirty="0"/>
              <a:t>Lecture notes and other suggested readings </a:t>
            </a:r>
          </a:p>
          <a:p>
            <a:pPr>
              <a:lnSpc>
                <a:spcPts val="3000"/>
              </a:lnSpc>
              <a:spcBef>
                <a:spcPts val="600"/>
              </a:spcBef>
              <a:spcAft>
                <a:spcPts val="600"/>
              </a:spcAft>
              <a:defRPr/>
            </a:pPr>
            <a:r>
              <a:rPr lang="en-US" sz="2600" dirty="0"/>
              <a:t>Recommend to read regularly the financial newspapers and business periodicals</a:t>
            </a:r>
          </a:p>
          <a:p>
            <a:pPr>
              <a:lnSpc>
                <a:spcPts val="3000"/>
              </a:lnSpc>
              <a:spcBef>
                <a:spcPts val="600"/>
              </a:spcBef>
              <a:spcAft>
                <a:spcPts val="600"/>
              </a:spcAft>
              <a:defRPr/>
            </a:pPr>
            <a:r>
              <a:rPr lang="en-US" sz="2600" dirty="0"/>
              <a:t>Financial calculator: TI BAII PLUS, HP etc.</a:t>
            </a:r>
          </a:p>
          <a:p>
            <a:pPr>
              <a:lnSpc>
                <a:spcPts val="3000"/>
              </a:lnSpc>
              <a:spcBef>
                <a:spcPts val="600"/>
              </a:spcBef>
              <a:spcAft>
                <a:spcPts val="600"/>
              </a:spcAft>
              <a:defRPr/>
            </a:pPr>
            <a:endParaRPr lang="en-US" sz="2600" dirty="0"/>
          </a:p>
          <a:p>
            <a:pPr>
              <a:lnSpc>
                <a:spcPts val="3000"/>
              </a:lnSpc>
              <a:spcBef>
                <a:spcPts val="600"/>
              </a:spcBef>
              <a:spcAft>
                <a:spcPts val="600"/>
              </a:spcAft>
              <a:defRPr/>
            </a:pPr>
            <a:endParaRPr lang="en-US" sz="2600" dirty="0"/>
          </a:p>
          <a:p>
            <a:pPr>
              <a:lnSpc>
                <a:spcPts val="3000"/>
              </a:lnSpc>
              <a:spcBef>
                <a:spcPts val="600"/>
              </a:spcBef>
              <a:spcAft>
                <a:spcPts val="600"/>
              </a:spcAft>
              <a:defRPr/>
            </a:pPr>
            <a:endParaRPr lang="en-US" sz="2600" dirty="0"/>
          </a:p>
        </p:txBody>
      </p:sp>
      <p:pic>
        <p:nvPicPr>
          <p:cNvPr id="17412" name="Picture 1">
            <a:extLst>
              <a:ext uri="{FF2B5EF4-FFF2-40B4-BE49-F238E27FC236}">
                <a16:creationId xmlns:a16="http://schemas.microsoft.com/office/drawing/2014/main" id="{093D0AEA-BCA1-48FE-BE01-FC9564C8A60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038" y="5016500"/>
            <a:ext cx="1150937"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3">
            <a:extLst>
              <a:ext uri="{FF2B5EF4-FFF2-40B4-BE49-F238E27FC236}">
                <a16:creationId xmlns:a16="http://schemas.microsoft.com/office/drawing/2014/main" id="{F8603ADD-A3C7-44B4-8234-4184C726527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37075" y="5087938"/>
            <a:ext cx="14287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4">
            <a:extLst>
              <a:ext uri="{FF2B5EF4-FFF2-40B4-BE49-F238E27FC236}">
                <a16:creationId xmlns:a16="http://schemas.microsoft.com/office/drawing/2014/main" id="{6ED5C0CC-4590-477C-A5D0-AEBA8526F3C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79738" y="5067300"/>
            <a:ext cx="1330325"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5">
            <a:extLst>
              <a:ext uri="{FF2B5EF4-FFF2-40B4-BE49-F238E27FC236}">
                <a16:creationId xmlns:a16="http://schemas.microsoft.com/office/drawing/2014/main" id="{0E193279-E385-4707-97ED-055965C51CB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94425" y="4964113"/>
            <a:ext cx="1219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6">
            <a:extLst>
              <a:ext uri="{FF2B5EF4-FFF2-40B4-BE49-F238E27FC236}">
                <a16:creationId xmlns:a16="http://schemas.microsoft.com/office/drawing/2014/main" id="{B2EF2A15-7E89-4B77-85B2-D7CCDF70AD6B}"/>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481888" y="4964113"/>
            <a:ext cx="164465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2" descr="A screenshot of a cell phone&#10;&#10;Description automatically generated">
            <a:extLst>
              <a:ext uri="{FF2B5EF4-FFF2-40B4-BE49-F238E27FC236}">
                <a16:creationId xmlns:a16="http://schemas.microsoft.com/office/drawing/2014/main" id="{B93A1D94-E6A2-44F6-A3B3-B3198B6140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4638" y="5087938"/>
            <a:ext cx="1106487"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C047921-68D7-41AA-942B-9C7A15E44217}"/>
              </a:ext>
            </a:extLst>
          </p:cNvPr>
          <p:cNvSpPr>
            <a:spLocks noGrp="1" noChangeArrowheads="1"/>
          </p:cNvSpPr>
          <p:nvPr>
            <p:ph type="title"/>
          </p:nvPr>
        </p:nvSpPr>
        <p:spPr>
          <a:xfrm>
            <a:off x="762000" y="0"/>
            <a:ext cx="7696200" cy="914400"/>
          </a:xfrm>
          <a:noFill/>
        </p:spPr>
        <p:txBody>
          <a:bodyPr/>
          <a:lstStyle/>
          <a:p>
            <a:pPr algn="l"/>
            <a:r>
              <a:rPr lang="en-US" altLang="en-US" sz="3200">
                <a:solidFill>
                  <a:srgbClr val="C00000"/>
                </a:solidFill>
              </a:rPr>
              <a:t>Course Grade</a:t>
            </a:r>
          </a:p>
        </p:txBody>
      </p:sp>
      <p:sp>
        <p:nvSpPr>
          <p:cNvPr id="7171" name="Rectangle 3">
            <a:extLst>
              <a:ext uri="{FF2B5EF4-FFF2-40B4-BE49-F238E27FC236}">
                <a16:creationId xmlns:a16="http://schemas.microsoft.com/office/drawing/2014/main" id="{1313BB81-AB68-45BE-B69F-59AFAED3F106}"/>
              </a:ext>
            </a:extLst>
          </p:cNvPr>
          <p:cNvSpPr>
            <a:spLocks noGrp="1" noChangeArrowheads="1"/>
          </p:cNvSpPr>
          <p:nvPr>
            <p:ph type="body" idx="1"/>
          </p:nvPr>
        </p:nvSpPr>
        <p:spPr>
          <a:xfrm>
            <a:off x="609600" y="990600"/>
            <a:ext cx="8305800" cy="5638800"/>
          </a:xfrm>
        </p:spPr>
        <p:txBody>
          <a:bodyPr/>
          <a:lstStyle/>
          <a:p>
            <a:pPr>
              <a:lnSpc>
                <a:spcPts val="3000"/>
              </a:lnSpc>
              <a:spcBef>
                <a:spcPts val="1200"/>
              </a:spcBef>
              <a:defRPr/>
            </a:pPr>
            <a:r>
              <a:rPr lang="en-US" sz="2400" dirty="0"/>
              <a:t>Final mark</a:t>
            </a:r>
          </a:p>
          <a:p>
            <a:pPr lvl="1">
              <a:lnSpc>
                <a:spcPts val="3000"/>
              </a:lnSpc>
              <a:spcBef>
                <a:spcPts val="600"/>
              </a:spcBef>
              <a:defRPr/>
            </a:pPr>
            <a:r>
              <a:rPr lang="en-US" sz="2400" dirty="0"/>
              <a:t>40% of grade depends on coursework, including group </a:t>
            </a:r>
            <a:r>
              <a:rPr lang="en-US" sz="2400" dirty="0" smtClean="0"/>
              <a:t>project and assignments.</a:t>
            </a:r>
            <a:endParaRPr lang="en-US" sz="2400" dirty="0"/>
          </a:p>
          <a:p>
            <a:pPr lvl="2">
              <a:lnSpc>
                <a:spcPts val="3000"/>
              </a:lnSpc>
              <a:spcBef>
                <a:spcPts val="600"/>
              </a:spcBef>
              <a:defRPr/>
            </a:pPr>
            <a:r>
              <a:rPr lang="en-US" sz="2000" dirty="0"/>
              <a:t>20% from group project</a:t>
            </a:r>
          </a:p>
          <a:p>
            <a:pPr lvl="2">
              <a:lnSpc>
                <a:spcPts val="3000"/>
              </a:lnSpc>
              <a:spcBef>
                <a:spcPts val="600"/>
              </a:spcBef>
              <a:defRPr/>
            </a:pPr>
            <a:r>
              <a:rPr lang="en-US" sz="2000" dirty="0" smtClean="0"/>
              <a:t>20% </a:t>
            </a:r>
            <a:r>
              <a:rPr lang="en-US" sz="2000" dirty="0"/>
              <a:t>from assignments</a:t>
            </a:r>
          </a:p>
          <a:p>
            <a:pPr lvl="1">
              <a:lnSpc>
                <a:spcPts val="3000"/>
              </a:lnSpc>
              <a:spcBef>
                <a:spcPts val="600"/>
              </a:spcBef>
              <a:defRPr/>
            </a:pPr>
            <a:r>
              <a:rPr lang="en-US" sz="2400" dirty="0" smtClean="0"/>
              <a:t>60</a:t>
            </a:r>
            <a:r>
              <a:rPr lang="en-US" sz="2400" dirty="0"/>
              <a:t>% of grade depends on the final exam.</a:t>
            </a:r>
          </a:p>
          <a:p>
            <a:pPr indent="0" algn="ctr">
              <a:lnSpc>
                <a:spcPts val="3000"/>
              </a:lnSpc>
              <a:spcBef>
                <a:spcPts val="600"/>
              </a:spcBef>
              <a:buFontTx/>
              <a:buNone/>
              <a:defRPr/>
            </a:pPr>
            <a:endParaRPr lang="en-US" sz="2400" dirty="0"/>
          </a:p>
          <a:p>
            <a:pPr indent="0" algn="ctr">
              <a:lnSpc>
                <a:spcPts val="3000"/>
              </a:lnSpc>
              <a:spcBef>
                <a:spcPts val="600"/>
              </a:spcBef>
              <a:buFontTx/>
              <a:buNone/>
              <a:defRPr/>
            </a:pPr>
            <a:r>
              <a:rPr lang="en-US" sz="2700" b="1" dirty="0">
                <a:solidFill>
                  <a:srgbClr val="C00000"/>
                </a:solidFill>
              </a:rPr>
              <a:t>You are required to pass both coursework and examination components in order to pass the course.</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7C04074-C304-4161-9947-147CA9FE7D34}"/>
              </a:ext>
            </a:extLst>
          </p:cNvPr>
          <p:cNvSpPr>
            <a:spLocks noGrp="1" noChangeArrowheads="1"/>
          </p:cNvSpPr>
          <p:nvPr>
            <p:ph type="title"/>
          </p:nvPr>
        </p:nvSpPr>
        <p:spPr>
          <a:xfrm>
            <a:off x="762000" y="0"/>
            <a:ext cx="7696200" cy="914400"/>
          </a:xfrm>
          <a:noFill/>
        </p:spPr>
        <p:txBody>
          <a:bodyPr/>
          <a:lstStyle/>
          <a:p>
            <a:pPr algn="l"/>
            <a:r>
              <a:rPr lang="en-US" altLang="en-US" sz="3200">
                <a:solidFill>
                  <a:srgbClr val="C00000"/>
                </a:solidFill>
              </a:rPr>
              <a:t>Course Grade</a:t>
            </a:r>
          </a:p>
        </p:txBody>
      </p:sp>
      <p:sp>
        <p:nvSpPr>
          <p:cNvPr id="7171" name="Rectangle 3">
            <a:extLst>
              <a:ext uri="{FF2B5EF4-FFF2-40B4-BE49-F238E27FC236}">
                <a16:creationId xmlns:a16="http://schemas.microsoft.com/office/drawing/2014/main" id="{E9F8D18F-5546-45C9-A7D9-DF3C42D6FE86}"/>
              </a:ext>
            </a:extLst>
          </p:cNvPr>
          <p:cNvSpPr>
            <a:spLocks noGrp="1" noChangeArrowheads="1"/>
          </p:cNvSpPr>
          <p:nvPr>
            <p:ph type="body" idx="1"/>
          </p:nvPr>
        </p:nvSpPr>
        <p:spPr>
          <a:xfrm>
            <a:off x="381000" y="914400"/>
            <a:ext cx="8534400" cy="5715000"/>
          </a:xfrm>
        </p:spPr>
        <p:txBody>
          <a:bodyPr/>
          <a:lstStyle/>
          <a:p>
            <a:pPr>
              <a:lnSpc>
                <a:spcPts val="3000"/>
              </a:lnSpc>
              <a:spcBef>
                <a:spcPts val="600"/>
              </a:spcBef>
              <a:defRPr/>
            </a:pPr>
            <a:r>
              <a:rPr lang="en-US" sz="2400" dirty="0"/>
              <a:t>Group project</a:t>
            </a:r>
          </a:p>
          <a:p>
            <a:pPr lvl="1">
              <a:lnSpc>
                <a:spcPts val="3000"/>
              </a:lnSpc>
              <a:spcBef>
                <a:spcPts val="600"/>
              </a:spcBef>
              <a:defRPr/>
            </a:pPr>
            <a:r>
              <a:rPr lang="en-US" sz="2400" dirty="0"/>
              <a:t>Form groups of </a:t>
            </a:r>
            <a:r>
              <a:rPr lang="en-US" sz="2400" b="1" i="1" u="sng" dirty="0"/>
              <a:t>up to 5 .</a:t>
            </a:r>
          </a:p>
          <a:p>
            <a:pPr lvl="1">
              <a:lnSpc>
                <a:spcPts val="3000"/>
              </a:lnSpc>
              <a:spcBef>
                <a:spcPts val="600"/>
              </a:spcBef>
              <a:defRPr/>
            </a:pPr>
            <a:r>
              <a:rPr lang="en-US" sz="2400" dirty="0" smtClean="0"/>
              <a:t>Late </a:t>
            </a:r>
            <a:r>
              <a:rPr lang="en-US" sz="2400" dirty="0"/>
              <a:t>submission is </a:t>
            </a:r>
            <a:r>
              <a:rPr lang="en-US" sz="2400" b="1" i="1" dirty="0"/>
              <a:t>not</a:t>
            </a:r>
            <a:r>
              <a:rPr lang="en-US" sz="2400" b="1" dirty="0"/>
              <a:t> </a:t>
            </a:r>
            <a:r>
              <a:rPr lang="en-US" sz="2400" dirty="0"/>
              <a:t>acceptable.</a:t>
            </a:r>
          </a:p>
          <a:p>
            <a:pPr>
              <a:lnSpc>
                <a:spcPts val="3000"/>
              </a:lnSpc>
              <a:spcBef>
                <a:spcPts val="600"/>
              </a:spcBef>
              <a:defRPr/>
            </a:pPr>
            <a:r>
              <a:rPr lang="en-US" sz="2400" dirty="0"/>
              <a:t>Homework</a:t>
            </a:r>
          </a:p>
          <a:p>
            <a:pPr lvl="1">
              <a:lnSpc>
                <a:spcPts val="3000"/>
              </a:lnSpc>
              <a:spcBef>
                <a:spcPts val="600"/>
              </a:spcBef>
              <a:defRPr/>
            </a:pPr>
            <a:r>
              <a:rPr lang="en-US" sz="2400" dirty="0"/>
              <a:t>Individual work</a:t>
            </a:r>
          </a:p>
          <a:p>
            <a:pPr>
              <a:lnSpc>
                <a:spcPts val="3000"/>
              </a:lnSpc>
              <a:spcBef>
                <a:spcPts val="600"/>
              </a:spcBef>
              <a:defRPr/>
            </a:pPr>
            <a:r>
              <a:rPr lang="en-US" sz="2400" dirty="0"/>
              <a:t>Exams</a:t>
            </a:r>
          </a:p>
          <a:p>
            <a:pPr lvl="1">
              <a:lnSpc>
                <a:spcPts val="3000"/>
              </a:lnSpc>
              <a:spcBef>
                <a:spcPts val="600"/>
              </a:spcBef>
              <a:defRPr/>
            </a:pPr>
            <a:r>
              <a:rPr lang="en-US" sz="2400" dirty="0"/>
              <a:t>Comprehensive closed-book, closed-note exam</a:t>
            </a:r>
          </a:p>
          <a:p>
            <a:pPr indent="0">
              <a:lnSpc>
                <a:spcPts val="3000"/>
              </a:lnSpc>
              <a:spcBef>
                <a:spcPts val="1200"/>
              </a:spcBef>
              <a:buFontTx/>
              <a:buNone/>
              <a:defRPr/>
            </a:pPr>
            <a:endParaRPr lang="en-US" sz="2300" b="1" dirty="0" smtClean="0">
              <a:solidFill>
                <a:srgbClr val="C00000"/>
              </a:solidFill>
            </a:endParaRPr>
          </a:p>
          <a:p>
            <a:pPr indent="0">
              <a:lnSpc>
                <a:spcPts val="3000"/>
              </a:lnSpc>
              <a:spcBef>
                <a:spcPts val="1200"/>
              </a:spcBef>
              <a:buFontTx/>
              <a:buNone/>
              <a:defRPr/>
            </a:pPr>
            <a:r>
              <a:rPr lang="en-US" sz="2300" b="1" dirty="0" smtClean="0">
                <a:solidFill>
                  <a:srgbClr val="C00000"/>
                </a:solidFill>
              </a:rPr>
              <a:t>You </a:t>
            </a:r>
            <a:r>
              <a:rPr lang="en-US" sz="2300" b="1" dirty="0">
                <a:solidFill>
                  <a:srgbClr val="C00000"/>
                </a:solidFill>
              </a:rPr>
              <a:t>are also encouraged to participate in </a:t>
            </a:r>
            <a:r>
              <a:rPr lang="en-US" sz="2300" b="1" dirty="0" smtClean="0">
                <a:solidFill>
                  <a:srgbClr val="C00000"/>
                </a:solidFill>
              </a:rPr>
              <a:t>zoom </a:t>
            </a:r>
            <a:r>
              <a:rPr lang="en-US" sz="2300" b="1" dirty="0">
                <a:solidFill>
                  <a:srgbClr val="C00000"/>
                </a:solidFill>
              </a:rPr>
              <a:t>discussion.</a:t>
            </a:r>
            <a:endParaRPr lang="en-US" sz="2300" dirty="0">
              <a:solidFill>
                <a:srgbClr val="C00000"/>
              </a:solidFill>
            </a:endParaRPr>
          </a:p>
          <a:p>
            <a:pPr lvl="1">
              <a:lnSpc>
                <a:spcPts val="3000"/>
              </a:lnSpc>
              <a:spcBef>
                <a:spcPts val="600"/>
              </a:spcBef>
              <a:buFontTx/>
              <a:buNone/>
              <a:defRPr/>
            </a:pPr>
            <a:endParaRPr lang="en-US" sz="24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662A389-ED1D-4427-9E72-232593008F74}"/>
              </a:ext>
            </a:extLst>
          </p:cNvPr>
          <p:cNvSpPr>
            <a:spLocks noGrp="1" noChangeArrowheads="1"/>
          </p:cNvSpPr>
          <p:nvPr>
            <p:ph type="title"/>
          </p:nvPr>
        </p:nvSpPr>
        <p:spPr>
          <a:xfrm>
            <a:off x="762000" y="381000"/>
            <a:ext cx="7696200" cy="914400"/>
          </a:xfrm>
          <a:noFill/>
        </p:spPr>
        <p:txBody>
          <a:bodyPr/>
          <a:lstStyle/>
          <a:p>
            <a:pPr algn="l"/>
            <a:r>
              <a:rPr lang="en-US" altLang="en-US" sz="3200">
                <a:solidFill>
                  <a:srgbClr val="C00000"/>
                </a:solidFill>
              </a:rPr>
              <a:t>Useful Resource</a:t>
            </a:r>
          </a:p>
        </p:txBody>
      </p:sp>
      <p:sp>
        <p:nvSpPr>
          <p:cNvPr id="7171" name="Rectangle 3">
            <a:extLst>
              <a:ext uri="{FF2B5EF4-FFF2-40B4-BE49-F238E27FC236}">
                <a16:creationId xmlns:a16="http://schemas.microsoft.com/office/drawing/2014/main" id="{D860D200-7EE5-431A-A686-4BB5EF56481B}"/>
              </a:ext>
            </a:extLst>
          </p:cNvPr>
          <p:cNvSpPr>
            <a:spLocks noGrp="1" noChangeArrowheads="1"/>
          </p:cNvSpPr>
          <p:nvPr>
            <p:ph type="body" idx="1"/>
          </p:nvPr>
        </p:nvSpPr>
        <p:spPr>
          <a:xfrm>
            <a:off x="609600" y="990600"/>
            <a:ext cx="8305800" cy="5638800"/>
          </a:xfrm>
        </p:spPr>
        <p:txBody>
          <a:bodyPr/>
          <a:lstStyle/>
          <a:p>
            <a:pPr lvl="1" indent="-342900">
              <a:lnSpc>
                <a:spcPts val="3000"/>
              </a:lnSpc>
              <a:spcBef>
                <a:spcPts val="600"/>
              </a:spcBef>
              <a:defRPr/>
            </a:pPr>
            <a:endParaRPr lang="en-US" sz="2400" dirty="0"/>
          </a:p>
          <a:p>
            <a:pPr>
              <a:lnSpc>
                <a:spcPts val="3000"/>
              </a:lnSpc>
              <a:spcBef>
                <a:spcPts val="600"/>
              </a:spcBef>
              <a:defRPr/>
            </a:pPr>
            <a:r>
              <a:rPr lang="en-US" sz="2400" dirty="0"/>
              <a:t>Bloomberg Market Concepts (BMC)</a:t>
            </a:r>
          </a:p>
          <a:p>
            <a:pPr lvl="1">
              <a:lnSpc>
                <a:spcPts val="3000"/>
              </a:lnSpc>
              <a:spcBef>
                <a:spcPts val="600"/>
              </a:spcBef>
              <a:defRPr/>
            </a:pPr>
            <a:r>
              <a:rPr lang="en-US" sz="2400" dirty="0"/>
              <a:t>four modules: economic indicators, currencies, fixed income, and equities</a:t>
            </a:r>
          </a:p>
          <a:p>
            <a:pPr lvl="1">
              <a:lnSpc>
                <a:spcPts val="3000"/>
              </a:lnSpc>
              <a:spcBef>
                <a:spcPts val="600"/>
              </a:spcBef>
              <a:defRPr/>
            </a:pPr>
            <a:r>
              <a:rPr lang="en-US" sz="2400" dirty="0"/>
              <a:t>especially useful for those who wish to apply for positions in the finance industry</a:t>
            </a:r>
          </a:p>
          <a:p>
            <a:pPr lvl="1">
              <a:lnSpc>
                <a:spcPts val="3000"/>
              </a:lnSpc>
              <a:spcBef>
                <a:spcPts val="600"/>
              </a:spcBef>
              <a:defRPr/>
            </a:pPr>
            <a:r>
              <a:rPr lang="en-US" sz="2400" dirty="0"/>
              <a:t>Bloomberg terminal/DVI in LAU-7-218 (</a:t>
            </a:r>
            <a:r>
              <a:rPr lang="en-HK" sz="2400" dirty="0"/>
              <a:t>Financial Simulation </a:t>
            </a:r>
            <a:r>
              <a:rPr lang="en-US" sz="2400" dirty="0"/>
              <a:t>Lab) </a:t>
            </a:r>
          </a:p>
          <a:p>
            <a:pPr marL="457200" lvl="1" indent="0">
              <a:lnSpc>
                <a:spcPts val="3000"/>
              </a:lnSpc>
              <a:spcBef>
                <a:spcPts val="600"/>
              </a:spcBef>
              <a:buFontTx/>
              <a:buNone/>
              <a:defRPr/>
            </a:pPr>
            <a:endParaRPr lang="en-US" sz="2400" dirty="0">
              <a:hlinkClick r:id="rId3"/>
            </a:endParaRPr>
          </a:p>
          <a:p>
            <a:pPr marL="457200" lvl="1" indent="0">
              <a:lnSpc>
                <a:spcPts val="3000"/>
              </a:lnSpc>
              <a:spcBef>
                <a:spcPts val="600"/>
              </a:spcBef>
              <a:buFontTx/>
              <a:buNone/>
              <a:defRPr/>
            </a:pPr>
            <a:r>
              <a:rPr lang="en-HK" sz="2400" dirty="0">
                <a:hlinkClick r:id="rId3"/>
              </a:rPr>
              <a:t>https://www.bloomberg.com/professional/expertise/universities/</a:t>
            </a:r>
            <a:endParaRPr lang="en-US" sz="2400" dirty="0"/>
          </a:p>
          <a:p>
            <a:pPr indent="0" algn="ctr">
              <a:lnSpc>
                <a:spcPts val="3000"/>
              </a:lnSpc>
              <a:spcBef>
                <a:spcPts val="600"/>
              </a:spcBef>
              <a:buFontTx/>
              <a:buNone/>
              <a:defRPr/>
            </a:pPr>
            <a:endParaRPr lang="en-US" sz="24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4CA1732E-B943-47EB-BDAF-8976888949FA}"/>
              </a:ext>
            </a:extLst>
          </p:cNvPr>
          <p:cNvSpPr>
            <a:spLocks noGrp="1" noChangeArrowheads="1"/>
          </p:cNvSpPr>
          <p:nvPr>
            <p:ph type="title"/>
          </p:nvPr>
        </p:nvSpPr>
        <p:spPr>
          <a:xfrm>
            <a:off x="685800" y="0"/>
            <a:ext cx="7772400" cy="762000"/>
          </a:xfrm>
        </p:spPr>
        <p:txBody>
          <a:bodyPr/>
          <a:lstStyle/>
          <a:p>
            <a:pPr algn="l"/>
            <a:r>
              <a:rPr lang="en-US" altLang="en-US" sz="3200" dirty="0">
                <a:solidFill>
                  <a:srgbClr val="C00000"/>
                </a:solidFill>
              </a:rPr>
              <a:t>Tentative Schedule</a:t>
            </a:r>
          </a:p>
        </p:txBody>
      </p:sp>
      <p:graphicFrame>
        <p:nvGraphicFramePr>
          <p:cNvPr id="6" name="Content Placeholder 3">
            <a:extLst>
              <a:ext uri="{FF2B5EF4-FFF2-40B4-BE49-F238E27FC236}">
                <a16:creationId xmlns:a16="http://schemas.microsoft.com/office/drawing/2014/main" id="{DFB11E92-762F-45F8-A820-0247854F2E7F}"/>
              </a:ext>
            </a:extLst>
          </p:cNvPr>
          <p:cNvGraphicFramePr>
            <a:graphicFrameLocks/>
          </p:cNvGraphicFramePr>
          <p:nvPr>
            <p:extLst>
              <p:ext uri="{D42A27DB-BD31-4B8C-83A1-F6EECF244321}">
                <p14:modId xmlns:p14="http://schemas.microsoft.com/office/powerpoint/2010/main" val="3636613107"/>
              </p:ext>
            </p:extLst>
          </p:nvPr>
        </p:nvGraphicFramePr>
        <p:xfrm>
          <a:off x="1219200" y="703263"/>
          <a:ext cx="6962775" cy="5527958"/>
        </p:xfrm>
        <a:graphic>
          <a:graphicData uri="http://schemas.openxmlformats.org/drawingml/2006/table">
            <a:tbl>
              <a:tblPr>
                <a:tableStyleId>{6E25E649-3F16-4E02-A733-19D2CDBF48F0}</a:tableStyleId>
              </a:tblPr>
              <a:tblGrid>
                <a:gridCol w="1095375">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34293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1" u="none" strike="noStrike" cap="none" normalizeH="0" baseline="0" dirty="0">
                          <a:ln>
                            <a:noFill/>
                          </a:ln>
                          <a:solidFill>
                            <a:schemeClr val="tx1"/>
                          </a:solidFill>
                          <a:effectLst/>
                          <a:latin typeface="+mj-lt"/>
                        </a:rPr>
                        <a:t>Week</a:t>
                      </a:r>
                      <a:endParaRPr kumimoji="0" lang="en-US" sz="1800" b="1" i="0" u="none" strike="noStrike" cap="none" normalizeH="0" baseline="0" dirty="0">
                        <a:ln>
                          <a:noFill/>
                        </a:ln>
                        <a:solidFill>
                          <a:schemeClr val="tx1"/>
                        </a:solidFill>
                        <a:effectLst/>
                        <a:latin typeface="+mj-lt"/>
                        <a:ea typeface="Calibri" pitchFamily="34" charset="0"/>
                        <a:cs typeface="Times New Roman" pitchFamily="18" charset="0"/>
                      </a:endParaRPr>
                    </a:p>
                  </a:txBody>
                  <a:tcPr marL="68580" marR="68580" marT="0" marB="0" anchor="ctr" horzOverflow="overflow"/>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b="1" u="none" strike="noStrike" cap="none" normalizeH="0" baseline="0" dirty="0">
                          <a:ln>
                            <a:noFill/>
                          </a:ln>
                          <a:effectLst/>
                        </a:rPr>
                        <a:t>Subject</a:t>
                      </a:r>
                      <a:endParaRPr kumimoji="0" lang="en-US" sz="1800" b="1" i="0" u="none" strike="noStrike" cap="none" normalizeH="0" baseline="0" dirty="0">
                        <a:ln>
                          <a:noFill/>
                        </a:ln>
                        <a:solidFill>
                          <a:srgbClr val="FFFFFF"/>
                        </a:solidFill>
                        <a:effectLst/>
                        <a:latin typeface="Calibri" pitchFamily="34" charset="0"/>
                        <a:ea typeface="Calibri" pitchFamily="34" charset="0"/>
                        <a:cs typeface="Times New Roman" pitchFamily="18" charset="0"/>
                      </a:endParaRPr>
                    </a:p>
                  </a:txBody>
                  <a:tcPr marL="68580" marR="68580" marT="0" marB="0" anchor="ctr" horzOverflow="overflow"/>
                </a:tc>
                <a:extLst>
                  <a:ext uri="{0D108BD9-81ED-4DB2-BD59-A6C34878D82A}">
                    <a16:rowId xmlns:a16="http://schemas.microsoft.com/office/drawing/2014/main" val="10000"/>
                  </a:ext>
                </a:extLst>
              </a:tr>
              <a:tr h="481066">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ea typeface="Calibri" pitchFamily="34" charset="0"/>
                          <a:cs typeface="Times New Roman" pitchFamily="18" charset="0"/>
                        </a:rPr>
                        <a:t>Week 1</a:t>
                      </a:r>
                    </a:p>
                  </a:txBody>
                  <a:tcPr marL="68580" marR="68580" marT="0" marB="0" anchor="ctr" horzOverflow="overflow"/>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lang="en-US" sz="1800" kern="1200" dirty="0">
                          <a:solidFill>
                            <a:schemeClr val="dk1"/>
                          </a:solidFill>
                          <a:effectLst/>
                          <a:latin typeface="+mn-lt"/>
                          <a:ea typeface="+mn-ea"/>
                          <a:cs typeface="+mn-cs"/>
                        </a:rPr>
                        <a:t>Institutional Background </a:t>
                      </a:r>
                      <a:endParaRPr kumimoji="0" lang="en-US" sz="1800" b="0" i="0" u="none" strike="noStrike" cap="none" normalizeH="0" baseline="0" dirty="0">
                        <a:ln>
                          <a:noFill/>
                        </a:ln>
                        <a:solidFill>
                          <a:srgbClr val="000000"/>
                        </a:solidFill>
                        <a:effectLst/>
                        <a:latin typeface="+mj-lt"/>
                        <a:ea typeface="Calibri" pitchFamily="34" charset="0"/>
                        <a:cs typeface="Times New Roman" pitchFamily="18" charset="0"/>
                      </a:endParaRPr>
                    </a:p>
                  </a:txBody>
                  <a:tcPr marL="68580" marR="68580" marT="0" marB="0" anchor="ctr" horzOverflow="overflow"/>
                </a:tc>
                <a:extLst>
                  <a:ext uri="{0D108BD9-81ED-4DB2-BD59-A6C34878D82A}">
                    <a16:rowId xmlns:a16="http://schemas.microsoft.com/office/drawing/2014/main" val="10001"/>
                  </a:ext>
                </a:extLst>
              </a:tr>
              <a:tr h="37773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b="0" u="none" strike="noStrike" cap="none" normalizeH="0" baseline="0" dirty="0">
                          <a:ln>
                            <a:noFill/>
                          </a:ln>
                          <a:solidFill>
                            <a:schemeClr val="tx1"/>
                          </a:solidFill>
                          <a:effectLst/>
                          <a:latin typeface="+mj-lt"/>
                        </a:rPr>
                        <a:t>Week 2</a:t>
                      </a:r>
                      <a:endParaRPr kumimoji="0" lang="en-US" sz="1800" b="0" i="0" u="none" strike="noStrike" cap="none" normalizeH="0" baseline="0" dirty="0">
                        <a:ln>
                          <a:noFill/>
                        </a:ln>
                        <a:solidFill>
                          <a:schemeClr val="tx1"/>
                        </a:solidFill>
                        <a:effectLst/>
                        <a:latin typeface="+mj-lt"/>
                        <a:ea typeface="Calibri" pitchFamily="34" charset="0"/>
                        <a:cs typeface="Times New Roman" pitchFamily="18" charset="0"/>
                      </a:endParaRPr>
                    </a:p>
                  </a:txBody>
                  <a:tcPr marL="68580" marR="68580" marT="0" marB="0" anchor="ctr" horzOverflow="overflow"/>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u="none" strike="noStrike" cap="none" normalizeH="0" baseline="0" dirty="0">
                          <a:ln>
                            <a:noFill/>
                          </a:ln>
                          <a:effectLst/>
                        </a:rPr>
                        <a:t>How Securities are Traded </a:t>
                      </a:r>
                      <a:endParaRPr kumimoji="0" lang="en-US" sz="1800" b="0" i="0" u="none" strike="noStrike" cap="none" normalizeH="0" baseline="0" dirty="0">
                        <a:ln>
                          <a:noFill/>
                        </a:ln>
                        <a:solidFill>
                          <a:srgbClr val="000000"/>
                        </a:solidFill>
                        <a:effectLst/>
                        <a:latin typeface="+mj-lt"/>
                        <a:ea typeface="Calibri" pitchFamily="34" charset="0"/>
                        <a:cs typeface="Times New Roman" pitchFamily="18" charset="0"/>
                      </a:endParaRPr>
                    </a:p>
                  </a:txBody>
                  <a:tcPr marL="68580" marR="68580" marT="0" marB="0" anchor="ctr" horzOverflow="overflow"/>
                </a:tc>
                <a:extLst>
                  <a:ext uri="{0D108BD9-81ED-4DB2-BD59-A6C34878D82A}">
                    <a16:rowId xmlns:a16="http://schemas.microsoft.com/office/drawing/2014/main" val="10002"/>
                  </a:ext>
                </a:extLst>
              </a:tr>
              <a:tr h="430067">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b="0" u="none" strike="noStrike" cap="none" normalizeH="0" baseline="0" dirty="0">
                          <a:ln>
                            <a:noFill/>
                          </a:ln>
                          <a:solidFill>
                            <a:schemeClr val="tx1"/>
                          </a:solidFill>
                          <a:effectLst/>
                          <a:latin typeface="+mj-lt"/>
                        </a:rPr>
                        <a:t>Week 3</a:t>
                      </a:r>
                      <a:endParaRPr kumimoji="0" lang="en-US" sz="1800" b="0" i="0" u="none" strike="noStrike" cap="none" normalizeH="0" baseline="0" dirty="0">
                        <a:ln>
                          <a:noFill/>
                        </a:ln>
                        <a:solidFill>
                          <a:schemeClr val="tx1"/>
                        </a:solidFill>
                        <a:effectLst/>
                        <a:latin typeface="+mj-lt"/>
                        <a:ea typeface="Calibri" pitchFamily="34" charset="0"/>
                        <a:cs typeface="Times New Roman" pitchFamily="18" charset="0"/>
                      </a:endParaRPr>
                    </a:p>
                  </a:txBody>
                  <a:tcPr marL="68580" marR="68580" marT="0" marB="0" anchor="ctr" horzOverflow="overflow"/>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u="none" strike="noStrike" cap="none" normalizeH="0" baseline="0" dirty="0">
                          <a:ln>
                            <a:noFill/>
                          </a:ln>
                          <a:effectLst/>
                        </a:rPr>
                        <a:t>Return and Risk </a:t>
                      </a:r>
                      <a:endParaRPr kumimoji="0" lang="en-US" sz="1800" b="0" i="0" u="none" strike="noStrike" cap="none" normalizeH="0" baseline="0" dirty="0">
                        <a:ln>
                          <a:noFill/>
                        </a:ln>
                        <a:solidFill>
                          <a:srgbClr val="000000"/>
                        </a:solidFill>
                        <a:effectLst/>
                        <a:latin typeface="+mj-lt"/>
                        <a:ea typeface="Calibri" pitchFamily="34" charset="0"/>
                        <a:cs typeface="Times New Roman" pitchFamily="18" charset="0"/>
                      </a:endParaRPr>
                    </a:p>
                  </a:txBody>
                  <a:tcPr marL="68580" marR="68580" marT="0" marB="0" anchor="ctr" horzOverflow="overflow"/>
                </a:tc>
                <a:extLst>
                  <a:ext uri="{0D108BD9-81ED-4DB2-BD59-A6C34878D82A}">
                    <a16:rowId xmlns:a16="http://schemas.microsoft.com/office/drawing/2014/main" val="10003"/>
                  </a:ext>
                </a:extLst>
              </a:tr>
              <a:tr h="420734">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b="0" u="none" strike="noStrike" cap="none" normalizeH="0" baseline="0" dirty="0">
                          <a:ln>
                            <a:noFill/>
                          </a:ln>
                          <a:solidFill>
                            <a:schemeClr val="tx1"/>
                          </a:solidFill>
                          <a:effectLst/>
                          <a:latin typeface="+mj-lt"/>
                        </a:rPr>
                        <a:t>Week 4</a:t>
                      </a:r>
                      <a:endParaRPr kumimoji="0" lang="en-US" sz="1800" b="0" i="0" u="none" strike="noStrike" cap="none" normalizeH="0" baseline="0" dirty="0">
                        <a:ln>
                          <a:noFill/>
                        </a:ln>
                        <a:solidFill>
                          <a:schemeClr val="tx1"/>
                        </a:solidFill>
                        <a:effectLst/>
                        <a:latin typeface="+mj-lt"/>
                        <a:ea typeface="Calibri" pitchFamily="34" charset="0"/>
                        <a:cs typeface="Times New Roman" pitchFamily="18" charset="0"/>
                      </a:endParaRPr>
                    </a:p>
                  </a:txBody>
                  <a:tcPr marL="68580" marR="68580" marT="0" marB="0" anchor="ctr" horzOverflow="overflow"/>
                </a:tc>
                <a:tc>
                  <a:txBody>
                    <a:body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0" lang="tr-TR" sz="1800" u="none" strike="noStrike" cap="none" normalizeH="0" baseline="0" dirty="0">
                          <a:ln>
                            <a:noFill/>
                          </a:ln>
                          <a:effectLst/>
                        </a:rPr>
                        <a:t>Risk Aversion and Capital Allocation </a:t>
                      </a:r>
                      <a:endParaRPr kumimoji="0" lang="en-US" sz="1800" b="0" i="0" u="none" strike="noStrike" cap="none" normalizeH="0" baseline="0" dirty="0">
                        <a:ln>
                          <a:noFill/>
                        </a:ln>
                        <a:solidFill>
                          <a:srgbClr val="000000"/>
                        </a:solidFill>
                        <a:effectLst/>
                        <a:latin typeface="+mj-lt"/>
                        <a:ea typeface="Calibri" pitchFamily="34" charset="0"/>
                        <a:cs typeface="Times New Roman" pitchFamily="18" charset="0"/>
                      </a:endParaRPr>
                    </a:p>
                  </a:txBody>
                  <a:tcPr marL="68580" marR="68580" marT="0" marB="0" anchor="ctr" horzOverflow="overflow"/>
                </a:tc>
                <a:extLst>
                  <a:ext uri="{0D108BD9-81ED-4DB2-BD59-A6C34878D82A}">
                    <a16:rowId xmlns:a16="http://schemas.microsoft.com/office/drawing/2014/main" val="10004"/>
                  </a:ext>
                </a:extLst>
              </a:tr>
              <a:tr h="420734">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b="0" u="none" strike="noStrike" cap="none" normalizeH="0" baseline="0" dirty="0">
                          <a:ln>
                            <a:noFill/>
                          </a:ln>
                          <a:solidFill>
                            <a:schemeClr val="tx1"/>
                          </a:solidFill>
                          <a:effectLst/>
                          <a:latin typeface="+mj-lt"/>
                        </a:rPr>
                        <a:t>Week 5</a:t>
                      </a:r>
                      <a:endParaRPr kumimoji="0" lang="en-US" sz="1800" b="0" i="0" u="none" strike="noStrike" cap="none" normalizeH="0" baseline="0" dirty="0">
                        <a:ln>
                          <a:noFill/>
                        </a:ln>
                        <a:solidFill>
                          <a:schemeClr val="tx1"/>
                        </a:solidFill>
                        <a:effectLst/>
                        <a:latin typeface="+mj-lt"/>
                        <a:ea typeface="Calibri" pitchFamily="34" charset="0"/>
                        <a:cs typeface="Times New Roman" pitchFamily="18" charset="0"/>
                      </a:endParaRPr>
                    </a:p>
                  </a:txBody>
                  <a:tcPr marL="68580" marR="68580" marT="0" marB="0" anchor="ctr" horzOverflow="overflow"/>
                </a:tc>
                <a:tc>
                  <a:txBody>
                    <a:body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0" lang="tr-TR" sz="1800" u="none" strike="noStrike" cap="none" normalizeH="0" baseline="0" dirty="0">
                          <a:ln>
                            <a:noFill/>
                          </a:ln>
                          <a:effectLst/>
                        </a:rPr>
                        <a:t>Optimal Risky Portfolios</a:t>
                      </a:r>
                      <a:endParaRPr kumimoji="0" lang="en-US" sz="1800" b="0" i="0" u="none" strike="noStrike" cap="none" normalizeH="0" baseline="0" dirty="0">
                        <a:ln>
                          <a:noFill/>
                        </a:ln>
                        <a:solidFill>
                          <a:srgbClr val="000000"/>
                        </a:solidFill>
                        <a:effectLst/>
                        <a:latin typeface="+mj-lt"/>
                        <a:ea typeface="Calibri" pitchFamily="34" charset="0"/>
                        <a:cs typeface="Times New Roman" pitchFamily="18" charset="0"/>
                      </a:endParaRPr>
                    </a:p>
                  </a:txBody>
                  <a:tcPr marL="68580" marR="68580" marT="0" marB="0" anchor="ctr" horzOverflow="overflow"/>
                </a:tc>
                <a:extLst>
                  <a:ext uri="{0D108BD9-81ED-4DB2-BD59-A6C34878D82A}">
                    <a16:rowId xmlns:a16="http://schemas.microsoft.com/office/drawing/2014/main" val="10005"/>
                  </a:ext>
                </a:extLst>
              </a:tr>
              <a:tr h="446136">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b="0" u="none" strike="noStrike" cap="none" normalizeH="0" baseline="0" dirty="0">
                          <a:ln>
                            <a:noFill/>
                          </a:ln>
                          <a:solidFill>
                            <a:schemeClr val="tx1"/>
                          </a:solidFill>
                          <a:effectLst/>
                          <a:latin typeface="+mj-lt"/>
                        </a:rPr>
                        <a:t>Week 6</a:t>
                      </a:r>
                      <a:endParaRPr kumimoji="0" lang="en-US" sz="1800" b="0" i="0" u="none" strike="noStrike" cap="none" normalizeH="0" baseline="0" dirty="0">
                        <a:ln>
                          <a:noFill/>
                        </a:ln>
                        <a:solidFill>
                          <a:schemeClr val="tx1"/>
                        </a:solidFill>
                        <a:effectLst/>
                        <a:latin typeface="+mj-lt"/>
                        <a:ea typeface="Calibri" pitchFamily="34" charset="0"/>
                        <a:cs typeface="Times New Roman" pitchFamily="18" charset="0"/>
                      </a:endParaRPr>
                    </a:p>
                  </a:txBody>
                  <a:tcPr marL="68580" marR="68580" marT="0" marB="0" anchor="ctr" horzOverflow="overflow"/>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CAPM </a:t>
                      </a:r>
                      <a:endParaRPr kumimoji="0" lang="en-US" sz="1800" b="0" i="0" u="none" strike="noStrike" cap="none" normalizeH="0" baseline="0" dirty="0">
                        <a:ln>
                          <a:noFill/>
                        </a:ln>
                        <a:solidFill>
                          <a:srgbClr val="000000"/>
                        </a:solidFill>
                        <a:effectLst/>
                        <a:latin typeface="+mj-lt"/>
                        <a:ea typeface="宋体" pitchFamily="2" charset="-122"/>
                        <a:cs typeface="Times New Roman" pitchFamily="18" charset="0"/>
                      </a:endParaRPr>
                    </a:p>
                  </a:txBody>
                  <a:tcPr marL="68580" marR="68580" marT="0" marB="0" anchor="ctr" horzOverflow="overflow"/>
                </a:tc>
                <a:extLst>
                  <a:ext uri="{0D108BD9-81ED-4DB2-BD59-A6C34878D82A}">
                    <a16:rowId xmlns:a16="http://schemas.microsoft.com/office/drawing/2014/main" val="10006"/>
                  </a:ext>
                </a:extLst>
              </a:tr>
              <a:tr h="420734">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b="0" u="none" strike="noStrike" cap="none" normalizeH="0" baseline="0" dirty="0">
                          <a:ln>
                            <a:noFill/>
                          </a:ln>
                          <a:solidFill>
                            <a:schemeClr val="tx1"/>
                          </a:solidFill>
                          <a:effectLst/>
                          <a:latin typeface="+mj-lt"/>
                        </a:rPr>
                        <a:t>Week 7</a:t>
                      </a:r>
                      <a:endParaRPr kumimoji="0" lang="en-US" sz="1800" b="0" i="0" u="none" strike="noStrike" cap="none" normalizeH="0" baseline="0" dirty="0">
                        <a:ln>
                          <a:noFill/>
                        </a:ln>
                        <a:solidFill>
                          <a:schemeClr val="tx1"/>
                        </a:solidFill>
                        <a:effectLst/>
                        <a:latin typeface="+mj-lt"/>
                        <a:ea typeface="Calibri" pitchFamily="34" charset="0"/>
                        <a:cs typeface="Times New Roman" pitchFamily="18" charset="0"/>
                      </a:endParaRPr>
                    </a:p>
                  </a:txBody>
                  <a:tcPr marL="68580" marR="68580" marT="0" marB="0" anchor="ctr" horzOverflow="overflow"/>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u="none" strike="noStrike" cap="none" normalizeH="0" baseline="0" dirty="0">
                          <a:ln>
                            <a:noFill/>
                          </a:ln>
                          <a:effectLst/>
                        </a:rPr>
                        <a:t>APT</a:t>
                      </a:r>
                      <a:endParaRPr kumimoji="0" lang="en-US" sz="1800" b="0" i="0" u="none" strike="noStrike" cap="none" normalizeH="0" baseline="0" dirty="0">
                        <a:ln>
                          <a:noFill/>
                        </a:ln>
                        <a:solidFill>
                          <a:srgbClr val="000000"/>
                        </a:solidFill>
                        <a:effectLst/>
                        <a:latin typeface="+mj-lt"/>
                        <a:ea typeface="宋体" pitchFamily="2" charset="-122"/>
                        <a:cs typeface="Times New Roman" pitchFamily="18" charset="0"/>
                      </a:endParaRPr>
                    </a:p>
                  </a:txBody>
                  <a:tcPr marL="68580" marR="68580" marT="0" marB="0" anchor="ctr" horzOverflow="overflow"/>
                </a:tc>
                <a:extLst>
                  <a:ext uri="{0D108BD9-81ED-4DB2-BD59-A6C34878D82A}">
                    <a16:rowId xmlns:a16="http://schemas.microsoft.com/office/drawing/2014/main" val="10008"/>
                  </a:ext>
                </a:extLst>
              </a:tr>
              <a:tr h="420734">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b="0" u="none" strike="noStrike" cap="none" normalizeH="0" baseline="0" dirty="0">
                          <a:ln>
                            <a:noFill/>
                          </a:ln>
                          <a:solidFill>
                            <a:schemeClr val="tx1"/>
                          </a:solidFill>
                          <a:effectLst/>
                          <a:latin typeface="+mj-lt"/>
                        </a:rPr>
                        <a:t>Week 8</a:t>
                      </a:r>
                      <a:endParaRPr kumimoji="0" lang="en-US" sz="1800" b="0" i="0" u="none" strike="noStrike" cap="none" normalizeH="0" baseline="0" dirty="0">
                        <a:ln>
                          <a:noFill/>
                        </a:ln>
                        <a:solidFill>
                          <a:schemeClr val="tx1"/>
                        </a:solidFill>
                        <a:effectLst/>
                        <a:latin typeface="+mj-lt"/>
                        <a:ea typeface="Calibri" pitchFamily="34" charset="0"/>
                        <a:cs typeface="Times New Roman" pitchFamily="18" charset="0"/>
                      </a:endParaRPr>
                    </a:p>
                  </a:txBody>
                  <a:tcPr marL="68580" marR="68580" marT="0" marB="0" anchor="ctr" horzOverflow="overflow"/>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u="none" strike="noStrike" cap="none" normalizeH="0" baseline="0" dirty="0">
                          <a:ln>
                            <a:noFill/>
                          </a:ln>
                          <a:effectLst/>
                        </a:rPr>
                        <a:t>Market Efficiency and Behavioral Finance </a:t>
                      </a:r>
                      <a:endParaRPr kumimoji="0" lang="en-US" sz="1800" b="0" i="0" u="none" strike="noStrike" cap="none" normalizeH="0" baseline="0" dirty="0">
                        <a:ln>
                          <a:noFill/>
                        </a:ln>
                        <a:solidFill>
                          <a:srgbClr val="000000"/>
                        </a:solidFill>
                        <a:effectLst/>
                        <a:latin typeface="+mj-lt"/>
                        <a:ea typeface="宋体" pitchFamily="2" charset="-122"/>
                        <a:cs typeface="Times New Roman" pitchFamily="18" charset="0"/>
                      </a:endParaRPr>
                    </a:p>
                  </a:txBody>
                  <a:tcPr marL="68580" marR="68580" marT="0" marB="0" anchor="ctr" horzOverflow="overflow"/>
                </a:tc>
                <a:extLst>
                  <a:ext uri="{0D108BD9-81ED-4DB2-BD59-A6C34878D82A}">
                    <a16:rowId xmlns:a16="http://schemas.microsoft.com/office/drawing/2014/main" val="10009"/>
                  </a:ext>
                </a:extLst>
              </a:tr>
              <a:tr h="420734">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b="0" u="none" strike="noStrike" cap="none" normalizeH="0" baseline="0" dirty="0">
                          <a:ln>
                            <a:noFill/>
                          </a:ln>
                          <a:solidFill>
                            <a:schemeClr val="tx1"/>
                          </a:solidFill>
                          <a:effectLst/>
                          <a:latin typeface="+mj-lt"/>
                        </a:rPr>
                        <a:t>Week 9</a:t>
                      </a:r>
                      <a:endParaRPr kumimoji="0" lang="en-US" sz="1800" b="0" i="0" u="none" strike="noStrike" cap="none" normalizeH="0" baseline="0" dirty="0">
                        <a:ln>
                          <a:noFill/>
                        </a:ln>
                        <a:solidFill>
                          <a:schemeClr val="tx1"/>
                        </a:solidFill>
                        <a:effectLst/>
                        <a:latin typeface="+mj-lt"/>
                        <a:ea typeface="Calibri" pitchFamily="34" charset="0"/>
                        <a:cs typeface="Times New Roman" pitchFamily="18" charset="0"/>
                      </a:endParaRPr>
                    </a:p>
                  </a:txBody>
                  <a:tcPr marL="68580" marR="68580" marT="0" marB="0" anchor="ctr" horzOverflow="overflow"/>
                </a:tc>
                <a:tc>
                  <a:txBody>
                    <a:body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0" lang="tr-TR" sz="1800" u="none" strike="noStrike" kern="1200" cap="none" normalizeH="0" baseline="0" dirty="0">
                          <a:ln>
                            <a:noFill/>
                          </a:ln>
                          <a:effectLst/>
                        </a:rPr>
                        <a:t>Bond </a:t>
                      </a:r>
                      <a:r>
                        <a:rPr kumimoji="0" lang="en-HK" sz="1800" u="none" strike="noStrike" kern="1200" cap="none" normalizeH="0" baseline="0" dirty="0" smtClean="0">
                          <a:ln>
                            <a:noFill/>
                          </a:ln>
                          <a:effectLst/>
                        </a:rPr>
                        <a:t>Pricing</a:t>
                      </a:r>
                      <a:endParaRPr kumimoji="0" lang="en-US" sz="1800" b="0" i="0" u="none" strike="noStrike" kern="1200" cap="none" normalizeH="0" baseline="0" dirty="0">
                        <a:ln>
                          <a:noFill/>
                        </a:ln>
                        <a:solidFill>
                          <a:srgbClr val="000000"/>
                        </a:solidFill>
                        <a:effectLst/>
                        <a:latin typeface="+mn-lt"/>
                        <a:ea typeface="Calibri" pitchFamily="34" charset="0"/>
                        <a:cs typeface="Times New Roman" pitchFamily="18" charset="0"/>
                      </a:endParaRPr>
                    </a:p>
                  </a:txBody>
                  <a:tcPr marL="68580" marR="68580" marT="0" marB="0" anchor="ctr" horzOverflow="overflow"/>
                </a:tc>
                <a:extLst>
                  <a:ext uri="{0D108BD9-81ED-4DB2-BD59-A6C34878D82A}">
                    <a16:rowId xmlns:a16="http://schemas.microsoft.com/office/drawing/2014/main" val="10010"/>
                  </a:ext>
                </a:extLst>
              </a:tr>
              <a:tr h="420734">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b="0" u="none" strike="noStrike" cap="none" normalizeH="0" baseline="0" dirty="0">
                          <a:ln>
                            <a:noFill/>
                          </a:ln>
                          <a:solidFill>
                            <a:schemeClr val="tx1"/>
                          </a:solidFill>
                          <a:effectLst/>
                          <a:latin typeface="+mj-lt"/>
                        </a:rPr>
                        <a:t>Week 10</a:t>
                      </a:r>
                      <a:endParaRPr kumimoji="0" lang="en-US" sz="1800" b="0" i="0" u="none" strike="noStrike" cap="none" normalizeH="0" baseline="0" dirty="0">
                        <a:ln>
                          <a:noFill/>
                        </a:ln>
                        <a:solidFill>
                          <a:schemeClr val="tx1"/>
                        </a:solidFill>
                        <a:effectLst/>
                        <a:latin typeface="+mj-lt"/>
                        <a:ea typeface="Calibri" pitchFamily="34" charset="0"/>
                        <a:cs typeface="Times New Roman" pitchFamily="18" charset="0"/>
                      </a:endParaRPr>
                    </a:p>
                  </a:txBody>
                  <a:tcPr marL="68580" marR="68580" marT="0" marB="0" anchor="ctr" horzOverflow="overflow"/>
                </a:tc>
                <a:tc>
                  <a:txBody>
                    <a:body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0" lang="en-US" altLang="zh-CN" sz="1800" u="none" strike="noStrike" kern="1200" cap="none" normalizeH="0" baseline="0" dirty="0" smtClean="0">
                          <a:ln>
                            <a:noFill/>
                          </a:ln>
                          <a:effectLst/>
                        </a:rPr>
                        <a:t>Term Structure of Interest Rate</a:t>
                      </a:r>
                      <a:endParaRPr kumimoji="0" lang="en-US" sz="1800" b="0" i="0" u="none" strike="noStrike" kern="1200" cap="none" normalizeH="0" baseline="0" dirty="0">
                        <a:ln>
                          <a:noFill/>
                        </a:ln>
                        <a:solidFill>
                          <a:srgbClr val="000000"/>
                        </a:solidFill>
                        <a:effectLst/>
                        <a:latin typeface="+mn-lt"/>
                        <a:ea typeface="Calibri" pitchFamily="34" charset="0"/>
                        <a:cs typeface="Times New Roman" pitchFamily="18" charset="0"/>
                      </a:endParaRPr>
                    </a:p>
                  </a:txBody>
                  <a:tcPr marL="68580" marR="68580" marT="0" marB="0" anchor="ctr" horzOverflow="overflow"/>
                </a:tc>
                <a:extLst>
                  <a:ext uri="{0D108BD9-81ED-4DB2-BD59-A6C34878D82A}">
                    <a16:rowId xmlns:a16="http://schemas.microsoft.com/office/drawing/2014/main" val="10011"/>
                  </a:ext>
                </a:extLst>
              </a:tr>
              <a:tr h="50488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b="0" u="none" strike="noStrike" cap="none" normalizeH="0" baseline="0" dirty="0">
                          <a:ln>
                            <a:noFill/>
                          </a:ln>
                          <a:solidFill>
                            <a:schemeClr val="tx1"/>
                          </a:solidFill>
                          <a:effectLst/>
                          <a:latin typeface="+mj-lt"/>
                        </a:rPr>
                        <a:t>Week 11</a:t>
                      </a:r>
                      <a:endParaRPr kumimoji="0" lang="en-US" sz="1800" b="0" i="0" u="none" strike="noStrike" cap="none" normalizeH="0" baseline="0" dirty="0">
                        <a:ln>
                          <a:noFill/>
                        </a:ln>
                        <a:solidFill>
                          <a:schemeClr val="tx1"/>
                        </a:solidFill>
                        <a:effectLst/>
                        <a:latin typeface="+mj-lt"/>
                        <a:ea typeface="Calibri" pitchFamily="34" charset="0"/>
                        <a:cs typeface="Times New Roman" pitchFamily="18" charset="0"/>
                      </a:endParaRPr>
                    </a:p>
                  </a:txBody>
                  <a:tcPr marL="68580" marR="68580" marT="0" marB="0" anchor="ctr" horzOverflow="overflow"/>
                </a:tc>
                <a:tc>
                  <a:txBody>
                    <a:body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0" lang="tr-TR" sz="1800" u="none" strike="noStrike" kern="1200" cap="none" normalizeH="0" baseline="0" dirty="0">
                          <a:ln>
                            <a:noFill/>
                          </a:ln>
                          <a:effectLst/>
                        </a:rPr>
                        <a:t>Bond Portfolios Management </a:t>
                      </a:r>
                      <a:endParaRPr kumimoji="0" lang="en-US" sz="1800" b="0" i="0" u="none" strike="noStrike" kern="1200" cap="none" normalizeH="0" baseline="0" dirty="0">
                        <a:ln>
                          <a:noFill/>
                        </a:ln>
                        <a:solidFill>
                          <a:srgbClr val="000000"/>
                        </a:solidFill>
                        <a:effectLst/>
                        <a:latin typeface="+mn-lt"/>
                        <a:ea typeface="Calibri" pitchFamily="34" charset="0"/>
                        <a:cs typeface="Times New Roman" pitchFamily="18" charset="0"/>
                      </a:endParaRPr>
                    </a:p>
                  </a:txBody>
                  <a:tcPr marL="68580" marR="68580" marT="0" marB="0" anchor="ctr" horzOverflow="overflow"/>
                </a:tc>
                <a:extLst>
                  <a:ext uri="{0D108BD9-81ED-4DB2-BD59-A6C34878D82A}">
                    <a16:rowId xmlns:a16="http://schemas.microsoft.com/office/drawing/2014/main" val="10012"/>
                  </a:ext>
                </a:extLst>
              </a:tr>
              <a:tr h="420734">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tr-TR" sz="1800" b="0" u="none" strike="noStrike" cap="none" normalizeH="0" baseline="0" dirty="0">
                          <a:ln>
                            <a:noFill/>
                          </a:ln>
                          <a:solidFill>
                            <a:schemeClr val="tx1"/>
                          </a:solidFill>
                          <a:effectLst/>
                          <a:latin typeface="+mj-lt"/>
                        </a:rPr>
                        <a:t>Week </a:t>
                      </a:r>
                      <a:r>
                        <a:rPr kumimoji="0" lang="tr-TR" sz="1800" b="0" u="none" strike="noStrike" cap="none" normalizeH="0" baseline="0" dirty="0" smtClean="0">
                          <a:ln>
                            <a:noFill/>
                          </a:ln>
                          <a:solidFill>
                            <a:schemeClr val="tx1"/>
                          </a:solidFill>
                          <a:effectLst/>
                          <a:latin typeface="+mj-lt"/>
                        </a:rPr>
                        <a:t>1</a:t>
                      </a:r>
                      <a:r>
                        <a:rPr kumimoji="0" lang="en-US" sz="1800" b="0" u="none" strike="noStrike" cap="none" normalizeH="0" baseline="0" dirty="0" smtClean="0">
                          <a:ln>
                            <a:noFill/>
                          </a:ln>
                          <a:solidFill>
                            <a:schemeClr val="tx1"/>
                          </a:solidFill>
                          <a:effectLst/>
                          <a:latin typeface="+mj-lt"/>
                        </a:rPr>
                        <a:t>2</a:t>
                      </a:r>
                      <a:endParaRPr kumimoji="0" lang="en-US" sz="1800" b="0" i="0" u="none" strike="noStrike" cap="none" normalizeH="0" baseline="0" dirty="0">
                        <a:ln>
                          <a:noFill/>
                        </a:ln>
                        <a:solidFill>
                          <a:schemeClr val="tx1"/>
                        </a:solidFill>
                        <a:effectLst/>
                        <a:latin typeface="+mj-lt"/>
                        <a:ea typeface="Calibri" pitchFamily="34" charset="0"/>
                        <a:cs typeface="Times New Roman" pitchFamily="18" charset="0"/>
                      </a:endParaRPr>
                    </a:p>
                  </a:txBody>
                  <a:tcPr marL="68580" marR="68580" marT="0" marB="0" anchor="ctr" horzOverflow="overflow"/>
                </a:tc>
                <a:tc>
                  <a:txBody>
                    <a:body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0" lang="tr-TR" sz="1800" u="none" strike="noStrike" kern="1200" cap="none" normalizeH="0" baseline="0" dirty="0" smtClean="0">
                          <a:ln>
                            <a:noFill/>
                          </a:ln>
                          <a:effectLst/>
                        </a:rPr>
                        <a:t>Course </a:t>
                      </a:r>
                      <a:r>
                        <a:rPr kumimoji="0" lang="tr-TR" sz="1800" u="none" strike="noStrike" kern="1200" cap="none" normalizeH="0" baseline="0" dirty="0">
                          <a:ln>
                            <a:noFill/>
                          </a:ln>
                          <a:effectLst/>
                        </a:rPr>
                        <a:t>Wrap-up and Final Review </a:t>
                      </a:r>
                      <a:endParaRPr kumimoji="0" lang="en-US" sz="1800" b="0" i="0" u="none" strike="noStrike" kern="1200" cap="none" normalizeH="0" baseline="0" dirty="0">
                        <a:ln>
                          <a:noFill/>
                        </a:ln>
                        <a:solidFill>
                          <a:srgbClr val="000000"/>
                        </a:solidFill>
                        <a:effectLst/>
                        <a:latin typeface="+mn-lt"/>
                        <a:ea typeface="Calibri" pitchFamily="34" charset="0"/>
                        <a:cs typeface="Times New Roman" pitchFamily="18" charset="0"/>
                      </a:endParaRPr>
                    </a:p>
                  </a:txBody>
                  <a:tcPr marL="68580" marR="68580" marT="0" marB="0" anchor="ctr" horzOverflow="overflow"/>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1B1DFB41-99F7-4569-A3FF-202BF5B3025C}"/>
              </a:ext>
            </a:extLst>
          </p:cNvPr>
          <p:cNvSpPr>
            <a:spLocks noGrp="1" noChangeArrowheads="1"/>
          </p:cNvSpPr>
          <p:nvPr>
            <p:ph type="body" idx="1"/>
          </p:nvPr>
        </p:nvSpPr>
        <p:spPr>
          <a:xfrm>
            <a:off x="762000" y="1828800"/>
            <a:ext cx="7772400" cy="3429000"/>
          </a:xfrm>
          <a:noFill/>
        </p:spPr>
        <p:txBody>
          <a:bodyPr/>
          <a:lstStyle/>
          <a:p>
            <a:pPr algn="ctr">
              <a:spcBef>
                <a:spcPct val="0"/>
              </a:spcBef>
              <a:buFontTx/>
              <a:buNone/>
            </a:pPr>
            <a:endParaRPr lang="en-US" altLang="en-US" dirty="0">
              <a:solidFill>
                <a:srgbClr val="C00000"/>
              </a:solidFill>
            </a:endParaRPr>
          </a:p>
          <a:p>
            <a:pPr algn="ctr">
              <a:spcBef>
                <a:spcPct val="0"/>
              </a:spcBef>
              <a:buFontTx/>
              <a:buNone/>
            </a:pPr>
            <a:r>
              <a:rPr lang="en-US" altLang="en-US" sz="4400" dirty="0">
                <a:solidFill>
                  <a:srgbClr val="C00000"/>
                </a:solidFill>
              </a:rPr>
              <a:t>Institutional Background</a:t>
            </a:r>
          </a:p>
          <a:p>
            <a:pPr algn="ctr">
              <a:spcBef>
                <a:spcPct val="0"/>
              </a:spcBef>
              <a:buFontTx/>
              <a:buNone/>
            </a:pPr>
            <a:endParaRPr lang="en-US" altLang="en-US" sz="4400" dirty="0">
              <a:solidFill>
                <a:srgbClr val="C00000"/>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D307B09-80AD-4BFB-AB29-C735B258DC37}"/>
              </a:ext>
            </a:extLst>
          </p:cNvPr>
          <p:cNvSpPr>
            <a:spLocks noGrp="1" noChangeArrowheads="1"/>
          </p:cNvSpPr>
          <p:nvPr>
            <p:ph type="title"/>
          </p:nvPr>
        </p:nvSpPr>
        <p:spPr>
          <a:xfrm>
            <a:off x="609600" y="0"/>
            <a:ext cx="7772400" cy="1066800"/>
          </a:xfrm>
          <a:noFill/>
        </p:spPr>
        <p:txBody>
          <a:bodyPr/>
          <a:lstStyle/>
          <a:p>
            <a:pPr algn="l">
              <a:spcBef>
                <a:spcPct val="50000"/>
              </a:spcBef>
            </a:pPr>
            <a:r>
              <a:rPr lang="en-US" altLang="en-US" sz="3600">
                <a:solidFill>
                  <a:srgbClr val="C00000"/>
                </a:solidFill>
              </a:rPr>
              <a:t>A Classification of Assets</a:t>
            </a:r>
          </a:p>
        </p:txBody>
      </p:sp>
      <p:sp>
        <p:nvSpPr>
          <p:cNvPr id="36867" name="Rectangle 3">
            <a:extLst>
              <a:ext uri="{FF2B5EF4-FFF2-40B4-BE49-F238E27FC236}">
                <a16:creationId xmlns:a16="http://schemas.microsoft.com/office/drawing/2014/main" id="{6A24F17D-96D4-47D5-A62D-A1DE3196F266}"/>
              </a:ext>
            </a:extLst>
          </p:cNvPr>
          <p:cNvSpPr>
            <a:spLocks noGrp="1" noChangeArrowheads="1"/>
          </p:cNvSpPr>
          <p:nvPr>
            <p:ph type="body" idx="1"/>
          </p:nvPr>
        </p:nvSpPr>
        <p:spPr>
          <a:xfrm>
            <a:off x="609600" y="1219200"/>
            <a:ext cx="7772400" cy="5105400"/>
          </a:xfrm>
          <a:noFill/>
        </p:spPr>
        <p:txBody>
          <a:bodyPr/>
          <a:lstStyle/>
          <a:p>
            <a:pPr>
              <a:spcBef>
                <a:spcPct val="50000"/>
              </a:spcBef>
            </a:pPr>
            <a:r>
              <a:rPr lang="en-US" altLang="en-US" sz="2400" b="1" dirty="0" smtClean="0">
                <a:solidFill>
                  <a:schemeClr val="tx2"/>
                </a:solidFill>
              </a:rPr>
              <a:t>Real wealth </a:t>
            </a:r>
            <a:r>
              <a:rPr lang="en-US" altLang="en-US" sz="2400" dirty="0" smtClean="0">
                <a:solidFill>
                  <a:schemeClr val="tx2"/>
                </a:solidFill>
              </a:rPr>
              <a:t>in the economy (i.e., goods and </a:t>
            </a:r>
            <a:r>
              <a:rPr lang="en-US" altLang="en-US" sz="2400" dirty="0">
                <a:solidFill>
                  <a:schemeClr val="tx2"/>
                </a:solidFill>
              </a:rPr>
              <a:t>services)</a:t>
            </a:r>
            <a:r>
              <a:rPr lang="en-US" altLang="en-US" sz="2400" b="1" dirty="0">
                <a:solidFill>
                  <a:schemeClr val="tx2"/>
                </a:solidFill>
              </a:rPr>
              <a:t> </a:t>
            </a:r>
            <a:r>
              <a:rPr lang="en-US" altLang="en-US" sz="2400" dirty="0" smtClean="0">
                <a:solidFill>
                  <a:schemeClr val="tx2"/>
                </a:solidFill>
              </a:rPr>
              <a:t>is generated </a:t>
            </a:r>
            <a:r>
              <a:rPr lang="en-US" altLang="en-US" sz="2400" dirty="0">
                <a:solidFill>
                  <a:schemeClr val="tx2"/>
                </a:solidFill>
              </a:rPr>
              <a:t>by </a:t>
            </a:r>
            <a:r>
              <a:rPr lang="en-US" altLang="en-US" sz="2400" b="1" dirty="0">
                <a:solidFill>
                  <a:schemeClr val="tx2"/>
                </a:solidFill>
              </a:rPr>
              <a:t>real </a:t>
            </a:r>
            <a:r>
              <a:rPr lang="en-US" altLang="en-US" sz="2400" b="1" dirty="0" smtClean="0">
                <a:solidFill>
                  <a:schemeClr val="tx2"/>
                </a:solidFill>
              </a:rPr>
              <a:t>assets</a:t>
            </a:r>
          </a:p>
          <a:p>
            <a:pPr lvl="1">
              <a:spcBef>
                <a:spcPct val="50000"/>
              </a:spcBef>
            </a:pPr>
            <a:r>
              <a:rPr lang="en-US" altLang="en-US" sz="2200" dirty="0">
                <a:solidFill>
                  <a:schemeClr val="tx2"/>
                </a:solidFill>
              </a:rPr>
              <a:t>Tangible and physical assets, such as land, buildings, machines, etc.</a:t>
            </a:r>
          </a:p>
          <a:p>
            <a:pPr>
              <a:spcBef>
                <a:spcPct val="50000"/>
              </a:spcBef>
            </a:pPr>
            <a:r>
              <a:rPr lang="en-US" altLang="en-US" sz="2400" b="1" dirty="0">
                <a:solidFill>
                  <a:schemeClr val="tx2"/>
                </a:solidFill>
              </a:rPr>
              <a:t>Financial Assets </a:t>
            </a:r>
            <a:r>
              <a:rPr lang="en-US" altLang="en-US" sz="2400" dirty="0">
                <a:solidFill>
                  <a:schemeClr val="tx2"/>
                </a:solidFill>
              </a:rPr>
              <a:t>are claims to the income generated by underlying real </a:t>
            </a:r>
            <a:r>
              <a:rPr lang="en-US" altLang="en-US" sz="2400" dirty="0" smtClean="0">
                <a:solidFill>
                  <a:schemeClr val="tx2"/>
                </a:solidFill>
              </a:rPr>
              <a:t>assets (or claims on income from the government).</a:t>
            </a:r>
            <a:endParaRPr lang="en-US" altLang="en-US" sz="2400" dirty="0">
              <a:solidFill>
                <a:schemeClr val="tx2"/>
              </a:solidFill>
            </a:endParaRPr>
          </a:p>
          <a:p>
            <a:pPr lvl="1">
              <a:spcBef>
                <a:spcPct val="50000"/>
              </a:spcBef>
            </a:pPr>
            <a:r>
              <a:rPr lang="en-US" altLang="en-US" sz="2200" dirty="0" smtClean="0">
                <a:solidFill>
                  <a:schemeClr val="tx2"/>
                </a:solidFill>
              </a:rPr>
              <a:t>For example, if we cannot own our own auto plant (a real asset), we can still buy shares in Tesla (financial assets) and thereby share in the income derived from the production of automobiles. </a:t>
            </a:r>
            <a:endParaRPr lang="en-US" altLang="en-US" sz="2200" dirty="0">
              <a:solidFill>
                <a:schemeClr val="tx2"/>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ko-KR" sz="3200" kern="1200" dirty="0">
                <a:solidFill>
                  <a:srgbClr val="C00000"/>
                </a:solidFill>
                <a:latin typeface="Times New Roman" panose="02020603050405020304" pitchFamily="18" charset="0"/>
                <a:ea typeface="굴림" panose="020B0600000101010101" pitchFamily="34" charset="-127"/>
                <a:cs typeface="+mn-cs"/>
              </a:rPr>
              <a:t>Financial Assets &amp; </a:t>
            </a:r>
            <a:r>
              <a:rPr lang="en-US" altLang="en-US" sz="3200" kern="1200" dirty="0">
                <a:solidFill>
                  <a:srgbClr val="C00000"/>
                </a:solidFill>
                <a:latin typeface="Times New Roman" panose="02020603050405020304" pitchFamily="18" charset="0"/>
                <a:ea typeface="굴림" panose="020B0600000101010101" pitchFamily="34" charset="-127"/>
                <a:cs typeface="+mn-cs"/>
              </a:rPr>
              <a:t>Economy</a:t>
            </a:r>
            <a:endParaRPr lang="en-US" sz="3200" kern="1200" dirty="0">
              <a:solidFill>
                <a:srgbClr val="C00000"/>
              </a:solidFill>
              <a:latin typeface="Times New Roman" panose="02020603050405020304" pitchFamily="18" charset="0"/>
              <a:ea typeface="굴림" panose="020B0600000101010101" pitchFamily="34" charset="-127"/>
              <a:cs typeface="+mn-cs"/>
            </a:endParaRPr>
          </a:p>
        </p:txBody>
      </p:sp>
      <p:sp>
        <p:nvSpPr>
          <p:cNvPr id="3" name="Content Placeholder 2"/>
          <p:cNvSpPr>
            <a:spLocks noGrp="1"/>
          </p:cNvSpPr>
          <p:nvPr>
            <p:ph idx="1"/>
          </p:nvPr>
        </p:nvSpPr>
        <p:spPr/>
        <p:txBody>
          <a:bodyPr/>
          <a:lstStyle/>
          <a:p>
            <a:r>
              <a:rPr lang="en-HK" sz="2400" dirty="0">
                <a:solidFill>
                  <a:schemeClr val="tx2"/>
                </a:solidFill>
              </a:rPr>
              <a:t>We will mostly talk about investments in financial </a:t>
            </a:r>
            <a:r>
              <a:rPr lang="en-HK" sz="2400" dirty="0" smtClean="0">
                <a:solidFill>
                  <a:schemeClr val="tx2"/>
                </a:solidFill>
              </a:rPr>
              <a:t>assets.</a:t>
            </a:r>
          </a:p>
          <a:p>
            <a:endParaRPr lang="en-HK" sz="2400" dirty="0">
              <a:solidFill>
                <a:schemeClr val="tx2"/>
              </a:solidFill>
            </a:endParaRPr>
          </a:p>
          <a:p>
            <a:r>
              <a:rPr lang="en-HK" sz="2400" dirty="0" smtClean="0">
                <a:solidFill>
                  <a:schemeClr val="tx2"/>
                </a:solidFill>
              </a:rPr>
              <a:t>Financial </a:t>
            </a:r>
            <a:r>
              <a:rPr lang="en-HK" sz="2400" dirty="0">
                <a:solidFill>
                  <a:schemeClr val="tx2"/>
                </a:solidFill>
              </a:rPr>
              <a:t>assets indirectly contribute to the production of good and </a:t>
            </a:r>
            <a:r>
              <a:rPr lang="en-HK" sz="2400" dirty="0" smtClean="0">
                <a:solidFill>
                  <a:schemeClr val="tx2"/>
                </a:solidFill>
              </a:rPr>
              <a:t>service.</a:t>
            </a:r>
          </a:p>
          <a:p>
            <a:pPr lvl="1">
              <a:spcBef>
                <a:spcPts val="600"/>
              </a:spcBef>
            </a:pPr>
            <a:r>
              <a:rPr lang="en-HK" sz="2200" dirty="0" smtClean="0">
                <a:solidFill>
                  <a:schemeClr val="tx2"/>
                </a:solidFill>
              </a:rPr>
              <a:t>For </a:t>
            </a:r>
            <a:r>
              <a:rPr lang="en-HK" sz="2200" dirty="0">
                <a:solidFill>
                  <a:schemeClr val="tx2"/>
                </a:solidFill>
              </a:rPr>
              <a:t>example, individuals can choose between consuming their wealth today or investing for the future. </a:t>
            </a:r>
          </a:p>
          <a:p>
            <a:pPr lvl="1">
              <a:spcBef>
                <a:spcPts val="600"/>
              </a:spcBef>
            </a:pPr>
            <a:r>
              <a:rPr lang="en-HK" sz="2200" dirty="0" smtClean="0">
                <a:solidFill>
                  <a:schemeClr val="tx2"/>
                </a:solidFill>
              </a:rPr>
              <a:t>If </a:t>
            </a:r>
            <a:r>
              <a:rPr lang="en-HK" sz="2200" dirty="0">
                <a:solidFill>
                  <a:schemeClr val="tx2"/>
                </a:solidFill>
              </a:rPr>
              <a:t>they choose to invest, they may place their wealth in financial assets by purchasing various securities. </a:t>
            </a:r>
          </a:p>
          <a:p>
            <a:pPr lvl="1">
              <a:spcBef>
                <a:spcPts val="600"/>
              </a:spcBef>
            </a:pPr>
            <a:r>
              <a:rPr lang="en-HK" sz="2200" dirty="0" smtClean="0">
                <a:solidFill>
                  <a:schemeClr val="tx2"/>
                </a:solidFill>
              </a:rPr>
              <a:t>When </a:t>
            </a:r>
            <a:r>
              <a:rPr lang="en-HK" sz="2200" dirty="0">
                <a:solidFill>
                  <a:schemeClr val="tx2"/>
                </a:solidFill>
              </a:rPr>
              <a:t>investors buy these securities from companies, the firms use the money raised to pay for real assets, such as plant, equipment, technology, or inventory. </a:t>
            </a:r>
            <a:endParaRPr lang="en-US" sz="2200" dirty="0">
              <a:solidFill>
                <a:schemeClr val="tx2"/>
              </a:solidFill>
            </a:endParaRPr>
          </a:p>
        </p:txBody>
      </p:sp>
    </p:spTree>
    <p:extLst>
      <p:ext uri="{BB962C8B-B14F-4D97-AF65-F5344CB8AC3E}">
        <p14:creationId xmlns:p14="http://schemas.microsoft.com/office/powerpoint/2010/main" val="2404602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4">
            <a:extLst>
              <a:ext uri="{FF2B5EF4-FFF2-40B4-BE49-F238E27FC236}">
                <a16:creationId xmlns:a16="http://schemas.microsoft.com/office/drawing/2014/main" id="{B2EB6A3F-24BB-45CC-828D-1375A651C107}"/>
              </a:ext>
            </a:extLst>
          </p:cNvPr>
          <p:cNvSpPr>
            <a:spLocks noChangeArrowheads="1"/>
          </p:cNvSpPr>
          <p:nvPr/>
        </p:nvSpPr>
        <p:spPr bwMode="auto">
          <a:xfrm>
            <a:off x="685800" y="3048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eaLnBrk="1" hangingPunct="1">
              <a:buClr>
                <a:srgbClr val="A0ADE4"/>
              </a:buClr>
              <a:buSzTx/>
              <a:buFontTx/>
              <a:buNone/>
            </a:pPr>
            <a:r>
              <a:rPr lang="en-US" altLang="ko-KR" dirty="0">
                <a:solidFill>
                  <a:srgbClr val="C00000"/>
                </a:solidFill>
                <a:ea typeface="굴림" panose="020B0600000101010101" pitchFamily="34" charset="-127"/>
              </a:rPr>
              <a:t>Financial </a:t>
            </a:r>
            <a:r>
              <a:rPr lang="en-US" altLang="ko-KR" dirty="0" smtClean="0">
                <a:solidFill>
                  <a:srgbClr val="C00000"/>
                </a:solidFill>
                <a:ea typeface="굴림" panose="020B0600000101010101" pitchFamily="34" charset="-127"/>
              </a:rPr>
              <a:t>Markets </a:t>
            </a:r>
            <a:r>
              <a:rPr lang="en-US" altLang="ko-KR" dirty="0">
                <a:solidFill>
                  <a:srgbClr val="C00000"/>
                </a:solidFill>
                <a:ea typeface="굴림" panose="020B0600000101010101" pitchFamily="34" charset="-127"/>
              </a:rPr>
              <a:t>&amp; </a:t>
            </a:r>
            <a:r>
              <a:rPr lang="en-US" altLang="en-US" dirty="0">
                <a:solidFill>
                  <a:srgbClr val="C00000"/>
                </a:solidFill>
              </a:rPr>
              <a:t>Economy</a:t>
            </a:r>
            <a:endParaRPr lang="en-US" altLang="ko-KR" dirty="0">
              <a:solidFill>
                <a:srgbClr val="C00000"/>
              </a:solidFill>
              <a:ea typeface="굴림" panose="020B0600000101010101" pitchFamily="34" charset="-127"/>
            </a:endParaRPr>
          </a:p>
        </p:txBody>
      </p:sp>
      <p:sp>
        <p:nvSpPr>
          <p:cNvPr id="38915" name="Rectangle 46">
            <a:extLst>
              <a:ext uri="{FF2B5EF4-FFF2-40B4-BE49-F238E27FC236}">
                <a16:creationId xmlns:a16="http://schemas.microsoft.com/office/drawing/2014/main" id="{9F95F662-CE8F-44AF-9B11-7F371A2DC656}"/>
              </a:ext>
            </a:extLst>
          </p:cNvPr>
          <p:cNvSpPr>
            <a:spLocks noChangeArrowheads="1"/>
          </p:cNvSpPr>
          <p:nvPr/>
        </p:nvSpPr>
        <p:spPr bwMode="auto">
          <a:xfrm>
            <a:off x="990600" y="914400"/>
            <a:ext cx="7086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buSzTx/>
              <a:buFontTx/>
              <a:buNone/>
            </a:pPr>
            <a:endParaRPr lang="en-US" altLang="ko-KR" sz="1800">
              <a:solidFill>
                <a:srgbClr val="000000"/>
              </a:solidFill>
              <a:ea typeface="굴림" panose="020B0600000101010101" pitchFamily="34" charset="-127"/>
            </a:endParaRPr>
          </a:p>
        </p:txBody>
      </p:sp>
      <p:grpSp>
        <p:nvGrpSpPr>
          <p:cNvPr id="38916" name="Group 4">
            <a:extLst>
              <a:ext uri="{FF2B5EF4-FFF2-40B4-BE49-F238E27FC236}">
                <a16:creationId xmlns:a16="http://schemas.microsoft.com/office/drawing/2014/main" id="{D4D45140-94CE-4029-85A5-0E206F9A01BF}"/>
              </a:ext>
            </a:extLst>
          </p:cNvPr>
          <p:cNvGrpSpPr>
            <a:grpSpLocks noChangeAspect="1"/>
          </p:cNvGrpSpPr>
          <p:nvPr/>
        </p:nvGrpSpPr>
        <p:grpSpPr bwMode="auto">
          <a:xfrm>
            <a:off x="609600" y="1524000"/>
            <a:ext cx="7570788" cy="4114800"/>
            <a:chOff x="1693" y="4590"/>
            <a:chExt cx="7769" cy="3379"/>
          </a:xfrm>
        </p:grpSpPr>
        <p:sp>
          <p:nvSpPr>
            <p:cNvPr id="38918" name="AutoShape 5">
              <a:extLst>
                <a:ext uri="{FF2B5EF4-FFF2-40B4-BE49-F238E27FC236}">
                  <a16:creationId xmlns:a16="http://schemas.microsoft.com/office/drawing/2014/main" id="{2342DE20-4E92-461B-93B0-AA77D788F79F}"/>
                </a:ext>
              </a:extLst>
            </p:cNvPr>
            <p:cNvSpPr>
              <a:spLocks noChangeAspect="1" noChangeArrowheads="1"/>
            </p:cNvSpPr>
            <p:nvPr/>
          </p:nvSpPr>
          <p:spPr bwMode="auto">
            <a:xfrm>
              <a:off x="1693" y="5005"/>
              <a:ext cx="1044" cy="1777"/>
            </a:xfrm>
            <a:prstGeom prst="roundRect">
              <a:avLst>
                <a:gd name="adj" fmla="val 16667"/>
              </a:avLst>
            </a:prstGeom>
            <a:solidFill>
              <a:srgbClr val="99CCFF"/>
            </a:solidFill>
            <a:ln w="9525">
              <a:solidFill>
                <a:srgbClr val="000000"/>
              </a:solidFill>
              <a:round/>
              <a:headEnd/>
              <a:tailEnd/>
            </a:ln>
          </p:spPr>
          <p:txBody>
            <a:bodyPr lIns="0" tIns="0" rIns="0" bIns="0"/>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just">
                <a:buSzTx/>
              </a:pPr>
              <a:endParaRPr lang="ko-KR" altLang="en-US" sz="900">
                <a:solidFill>
                  <a:srgbClr val="000000"/>
                </a:solidFill>
                <a:ea typeface="Batang" panose="02030600000101010101" pitchFamily="18" charset="-127"/>
              </a:endParaRPr>
            </a:p>
            <a:p>
              <a:pPr algn="ctr">
                <a:buSzTx/>
                <a:buFontTx/>
                <a:buNone/>
              </a:pPr>
              <a:r>
                <a:rPr lang="en-US" altLang="ko-KR" sz="2000" b="1">
                  <a:solidFill>
                    <a:srgbClr val="000000"/>
                  </a:solidFill>
                  <a:ea typeface="DotumChe" panose="020B0609000101010101" pitchFamily="49" charset="-127"/>
                </a:rPr>
                <a:t>Real Assets</a:t>
              </a:r>
            </a:p>
            <a:p>
              <a:pPr algn="ctr">
                <a:lnSpc>
                  <a:spcPct val="112000"/>
                </a:lnSpc>
                <a:buSzTx/>
                <a:buFontTx/>
                <a:buNone/>
              </a:pPr>
              <a:r>
                <a:rPr lang="en-US" altLang="ko-KR" sz="1600">
                  <a:solidFill>
                    <a:srgbClr val="000000"/>
                  </a:solidFill>
                  <a:ea typeface="Batang" panose="02030600000101010101" pitchFamily="18" charset="-127"/>
                </a:rPr>
                <a:t>NPV&gt;0</a:t>
              </a:r>
            </a:p>
          </p:txBody>
        </p:sp>
        <p:sp>
          <p:nvSpPr>
            <p:cNvPr id="38919" name="AutoShape 6">
              <a:extLst>
                <a:ext uri="{FF2B5EF4-FFF2-40B4-BE49-F238E27FC236}">
                  <a16:creationId xmlns:a16="http://schemas.microsoft.com/office/drawing/2014/main" id="{7D28D4E5-8741-446B-871A-77DFA039E8CA}"/>
                </a:ext>
              </a:extLst>
            </p:cNvPr>
            <p:cNvSpPr>
              <a:spLocks noChangeAspect="1" noChangeArrowheads="1"/>
            </p:cNvSpPr>
            <p:nvPr/>
          </p:nvSpPr>
          <p:spPr bwMode="auto">
            <a:xfrm>
              <a:off x="4837" y="5005"/>
              <a:ext cx="1201" cy="1713"/>
            </a:xfrm>
            <a:prstGeom prst="roundRect">
              <a:avLst>
                <a:gd name="adj" fmla="val 16667"/>
              </a:avLst>
            </a:prstGeom>
            <a:solidFill>
              <a:srgbClr val="99CCFF"/>
            </a:solidFill>
            <a:ln w="9525">
              <a:solidFill>
                <a:srgbClr val="000000"/>
              </a:solidFill>
              <a:round/>
              <a:headEnd/>
              <a:tailEnd/>
            </a:ln>
          </p:spPr>
          <p:txBody>
            <a:bodyPr lIns="0" tIns="0" rIns="0" bIns="0"/>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112000"/>
                </a:lnSpc>
                <a:buSzTx/>
              </a:pPr>
              <a:endParaRPr lang="en-US" altLang="ko-KR" sz="800" b="1">
                <a:solidFill>
                  <a:srgbClr val="000000"/>
                </a:solidFill>
                <a:ea typeface="DotumChe" panose="020B0609000101010101" pitchFamily="49" charset="-127"/>
              </a:endParaRPr>
            </a:p>
            <a:p>
              <a:pPr algn="ctr">
                <a:lnSpc>
                  <a:spcPct val="112000"/>
                </a:lnSpc>
                <a:buSzTx/>
                <a:buFontTx/>
                <a:buNone/>
              </a:pPr>
              <a:r>
                <a:rPr lang="en-US" altLang="ko-KR" sz="2000" b="1">
                  <a:solidFill>
                    <a:srgbClr val="000000"/>
                  </a:solidFill>
                  <a:ea typeface="DotumChe" panose="020B0609000101010101" pitchFamily="49" charset="-127"/>
                </a:rPr>
                <a:t>Firm</a:t>
              </a:r>
            </a:p>
            <a:p>
              <a:pPr algn="ctr">
                <a:lnSpc>
                  <a:spcPct val="112000"/>
                </a:lnSpc>
                <a:buSzTx/>
                <a:buFontTx/>
                <a:buNone/>
              </a:pPr>
              <a:r>
                <a:rPr lang="en-US" altLang="ko-KR" sz="1600">
                  <a:solidFill>
                    <a:srgbClr val="000000"/>
                  </a:solidFill>
                  <a:ea typeface="Batang" panose="02030600000101010101" pitchFamily="18" charset="-127"/>
                </a:rPr>
                <a:t>Firm value max, or,</a:t>
              </a:r>
            </a:p>
            <a:p>
              <a:pPr algn="ctr">
                <a:lnSpc>
                  <a:spcPct val="112000"/>
                </a:lnSpc>
                <a:buSzTx/>
                <a:buFontTx/>
                <a:buNone/>
              </a:pPr>
              <a:r>
                <a:rPr lang="en-US" altLang="ko-KR" sz="1600">
                  <a:solidFill>
                    <a:srgbClr val="000000"/>
                  </a:solidFill>
                  <a:ea typeface="Batang" panose="02030600000101010101" pitchFamily="18" charset="-127"/>
                </a:rPr>
                <a:t>SH wealth max</a:t>
              </a:r>
            </a:p>
            <a:p>
              <a:pPr algn="ctr">
                <a:lnSpc>
                  <a:spcPct val="112000"/>
                </a:lnSpc>
                <a:buSzTx/>
              </a:pPr>
              <a:endParaRPr lang="ko-KR" altLang="en-US" sz="1600">
                <a:solidFill>
                  <a:srgbClr val="000000"/>
                </a:solidFill>
                <a:ea typeface="Batang" panose="02030600000101010101" pitchFamily="18" charset="-127"/>
              </a:endParaRPr>
            </a:p>
          </p:txBody>
        </p:sp>
        <p:sp>
          <p:nvSpPr>
            <p:cNvPr id="38920" name="AutoShape 7">
              <a:extLst>
                <a:ext uri="{FF2B5EF4-FFF2-40B4-BE49-F238E27FC236}">
                  <a16:creationId xmlns:a16="http://schemas.microsoft.com/office/drawing/2014/main" id="{38FA934E-3193-4B4B-AB8B-6801DFAC738B}"/>
                </a:ext>
              </a:extLst>
            </p:cNvPr>
            <p:cNvSpPr>
              <a:spLocks noChangeAspect="1" noChangeArrowheads="1"/>
            </p:cNvSpPr>
            <p:nvPr/>
          </p:nvSpPr>
          <p:spPr bwMode="auto">
            <a:xfrm>
              <a:off x="8261" y="5028"/>
              <a:ext cx="1201" cy="1713"/>
            </a:xfrm>
            <a:prstGeom prst="roundRect">
              <a:avLst>
                <a:gd name="adj" fmla="val 16667"/>
              </a:avLst>
            </a:prstGeom>
            <a:solidFill>
              <a:srgbClr val="99CCFF"/>
            </a:solidFill>
            <a:ln w="9525">
              <a:solidFill>
                <a:srgbClr val="000000"/>
              </a:solidFill>
              <a:round/>
              <a:headEnd/>
              <a:tailEnd/>
            </a:ln>
          </p:spPr>
          <p:txBody>
            <a:bodyPr lIns="0" tIns="0" rIns="0" bIns="0"/>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112000"/>
                </a:lnSpc>
                <a:buSzTx/>
              </a:pPr>
              <a:endParaRPr lang="ko-KR" altLang="en-US" sz="2000" b="1">
                <a:solidFill>
                  <a:srgbClr val="000000"/>
                </a:solidFill>
                <a:ea typeface="DotumChe" panose="020B0609000101010101" pitchFamily="49" charset="-127"/>
              </a:endParaRPr>
            </a:p>
            <a:p>
              <a:pPr algn="ctr">
                <a:lnSpc>
                  <a:spcPct val="112000"/>
                </a:lnSpc>
                <a:buSzTx/>
                <a:buFontTx/>
                <a:buNone/>
              </a:pPr>
              <a:r>
                <a:rPr lang="en-US" altLang="ko-KR" sz="1800" b="1">
                  <a:solidFill>
                    <a:srgbClr val="000000"/>
                  </a:solidFill>
                  <a:ea typeface="DotumChe" panose="020B0609000101010101" pitchFamily="49" charset="-127"/>
                </a:rPr>
                <a:t>Financial Markets</a:t>
              </a:r>
              <a:endParaRPr lang="en-US" altLang="ko-KR" sz="1800">
                <a:solidFill>
                  <a:srgbClr val="000000"/>
                </a:solidFill>
                <a:ea typeface="Batang" panose="02030600000101010101" pitchFamily="18" charset="-127"/>
              </a:endParaRPr>
            </a:p>
            <a:p>
              <a:pPr algn="ctr">
                <a:lnSpc>
                  <a:spcPct val="112000"/>
                </a:lnSpc>
                <a:buSzTx/>
                <a:buFontTx/>
                <a:buNone/>
              </a:pPr>
              <a:r>
                <a:rPr lang="en-US" altLang="ko-KR" sz="1500">
                  <a:solidFill>
                    <a:srgbClr val="C00000"/>
                  </a:solidFill>
                  <a:ea typeface="Batang" panose="02030600000101010101" pitchFamily="18" charset="-127"/>
                </a:rPr>
                <a:t>Risk-Return tradeoff</a:t>
              </a:r>
              <a:endParaRPr lang="ko-KR" altLang="en-US" sz="1500">
                <a:solidFill>
                  <a:srgbClr val="C00000"/>
                </a:solidFill>
                <a:ea typeface="Batang" panose="02030600000101010101" pitchFamily="18" charset="-127"/>
              </a:endParaRPr>
            </a:p>
          </p:txBody>
        </p:sp>
        <p:sp>
          <p:nvSpPr>
            <p:cNvPr id="49" name="Line 8">
              <a:extLst>
                <a:ext uri="{FF2B5EF4-FFF2-40B4-BE49-F238E27FC236}">
                  <a16:creationId xmlns:a16="http://schemas.microsoft.com/office/drawing/2014/main" id="{34AA058B-ED28-4E93-AFF4-51ED787574F8}"/>
                </a:ext>
              </a:extLst>
            </p:cNvPr>
            <p:cNvSpPr>
              <a:spLocks noChangeAspect="1" noChangeShapeType="1"/>
            </p:cNvSpPr>
            <p:nvPr/>
          </p:nvSpPr>
          <p:spPr bwMode="auto">
            <a:xfrm flipH="1">
              <a:off x="2710" y="5341"/>
              <a:ext cx="2100" cy="0"/>
            </a:xfrm>
            <a:prstGeom prst="line">
              <a:avLst/>
            </a:prstGeom>
            <a:ln>
              <a:headEnd/>
              <a:tailEnd type="triangle" w="lg" len="med"/>
            </a:ln>
          </p:spPr>
          <p:style>
            <a:lnRef idx="1">
              <a:schemeClr val="dk1"/>
            </a:lnRef>
            <a:fillRef idx="0">
              <a:schemeClr val="dk1"/>
            </a:fillRef>
            <a:effectRef idx="0">
              <a:schemeClr val="dk1"/>
            </a:effectRef>
            <a:fontRef idx="minor">
              <a:schemeClr val="tx1"/>
            </a:fontRef>
          </p:style>
          <p:txBody>
            <a:bodyPr/>
            <a:lstStyle/>
            <a:p>
              <a:pPr>
                <a:spcBef>
                  <a:spcPct val="20000"/>
                </a:spcBef>
                <a:buFontTx/>
                <a:buChar char="•"/>
                <a:defRPr/>
              </a:pPr>
              <a:endParaRPr lang="en-US" sz="4400">
                <a:solidFill>
                  <a:srgbClr val="000000"/>
                </a:solidFill>
              </a:endParaRPr>
            </a:p>
          </p:txBody>
        </p:sp>
        <p:sp>
          <p:nvSpPr>
            <p:cNvPr id="50" name="Line 9">
              <a:extLst>
                <a:ext uri="{FF2B5EF4-FFF2-40B4-BE49-F238E27FC236}">
                  <a16:creationId xmlns:a16="http://schemas.microsoft.com/office/drawing/2014/main" id="{877F91CD-ACD1-4CBD-8A6A-CBF68B1A4CA7}"/>
                </a:ext>
              </a:extLst>
            </p:cNvPr>
            <p:cNvSpPr>
              <a:spLocks noChangeAspect="1" noChangeShapeType="1"/>
            </p:cNvSpPr>
            <p:nvPr/>
          </p:nvSpPr>
          <p:spPr bwMode="auto">
            <a:xfrm>
              <a:off x="2706" y="6536"/>
              <a:ext cx="2100" cy="0"/>
            </a:xfrm>
            <a:prstGeom prst="line">
              <a:avLst/>
            </a:prstGeom>
            <a:ln>
              <a:headEnd/>
              <a:tailEnd type="triangle" w="lg" len="med"/>
            </a:ln>
          </p:spPr>
          <p:style>
            <a:lnRef idx="1">
              <a:schemeClr val="dk1"/>
            </a:lnRef>
            <a:fillRef idx="0">
              <a:schemeClr val="dk1"/>
            </a:fillRef>
            <a:effectRef idx="0">
              <a:schemeClr val="dk1"/>
            </a:effectRef>
            <a:fontRef idx="minor">
              <a:schemeClr val="tx1"/>
            </a:fontRef>
          </p:style>
          <p:txBody>
            <a:bodyPr/>
            <a:lstStyle/>
            <a:p>
              <a:pPr>
                <a:spcBef>
                  <a:spcPct val="20000"/>
                </a:spcBef>
                <a:buFontTx/>
                <a:buChar char="•"/>
                <a:defRPr/>
              </a:pPr>
              <a:endParaRPr lang="en-US" sz="4400">
                <a:solidFill>
                  <a:srgbClr val="000000"/>
                </a:solidFill>
              </a:endParaRPr>
            </a:p>
          </p:txBody>
        </p:sp>
        <p:sp>
          <p:nvSpPr>
            <p:cNvPr id="51" name="Line 10">
              <a:extLst>
                <a:ext uri="{FF2B5EF4-FFF2-40B4-BE49-F238E27FC236}">
                  <a16:creationId xmlns:a16="http://schemas.microsoft.com/office/drawing/2014/main" id="{6330EB01-91B2-40B7-9AFA-2236B5DE7F5B}"/>
                </a:ext>
              </a:extLst>
            </p:cNvPr>
            <p:cNvSpPr>
              <a:spLocks noChangeAspect="1" noChangeShapeType="1"/>
            </p:cNvSpPr>
            <p:nvPr/>
          </p:nvSpPr>
          <p:spPr bwMode="auto">
            <a:xfrm>
              <a:off x="6072" y="6530"/>
              <a:ext cx="2199" cy="0"/>
            </a:xfrm>
            <a:prstGeom prst="line">
              <a:avLst/>
            </a:prstGeom>
            <a:ln>
              <a:headEnd/>
              <a:tailEnd type="triangle" w="lg" len="med"/>
            </a:ln>
          </p:spPr>
          <p:style>
            <a:lnRef idx="1">
              <a:schemeClr val="dk1"/>
            </a:lnRef>
            <a:fillRef idx="0">
              <a:schemeClr val="dk1"/>
            </a:fillRef>
            <a:effectRef idx="0">
              <a:schemeClr val="dk1"/>
            </a:effectRef>
            <a:fontRef idx="minor">
              <a:schemeClr val="tx1"/>
            </a:fontRef>
          </p:style>
          <p:txBody>
            <a:bodyPr/>
            <a:lstStyle/>
            <a:p>
              <a:pPr>
                <a:spcBef>
                  <a:spcPct val="20000"/>
                </a:spcBef>
                <a:buFontTx/>
                <a:buChar char="•"/>
                <a:defRPr/>
              </a:pPr>
              <a:endParaRPr lang="en-US" sz="4400">
                <a:solidFill>
                  <a:srgbClr val="000000"/>
                </a:solidFill>
              </a:endParaRPr>
            </a:p>
          </p:txBody>
        </p:sp>
        <p:sp>
          <p:nvSpPr>
            <p:cNvPr id="52" name="Line 11">
              <a:extLst>
                <a:ext uri="{FF2B5EF4-FFF2-40B4-BE49-F238E27FC236}">
                  <a16:creationId xmlns:a16="http://schemas.microsoft.com/office/drawing/2014/main" id="{00FED9BD-83CD-4F92-87EB-60A976B5B610}"/>
                </a:ext>
              </a:extLst>
            </p:cNvPr>
            <p:cNvSpPr>
              <a:spLocks noChangeAspect="1" noChangeShapeType="1"/>
            </p:cNvSpPr>
            <p:nvPr/>
          </p:nvSpPr>
          <p:spPr bwMode="auto">
            <a:xfrm flipH="1">
              <a:off x="6072" y="5341"/>
              <a:ext cx="2199" cy="0"/>
            </a:xfrm>
            <a:prstGeom prst="line">
              <a:avLst/>
            </a:prstGeom>
            <a:ln>
              <a:headEnd/>
              <a:tailEnd type="triangle" w="lg" len="med"/>
            </a:ln>
          </p:spPr>
          <p:style>
            <a:lnRef idx="1">
              <a:schemeClr val="dk1"/>
            </a:lnRef>
            <a:fillRef idx="0">
              <a:schemeClr val="dk1"/>
            </a:fillRef>
            <a:effectRef idx="0">
              <a:schemeClr val="dk1"/>
            </a:effectRef>
            <a:fontRef idx="minor">
              <a:schemeClr val="tx1"/>
            </a:fontRef>
          </p:style>
          <p:txBody>
            <a:bodyPr/>
            <a:lstStyle/>
            <a:p>
              <a:pPr>
                <a:spcBef>
                  <a:spcPct val="20000"/>
                </a:spcBef>
                <a:buFontTx/>
                <a:buChar char="•"/>
                <a:defRPr/>
              </a:pPr>
              <a:endParaRPr lang="en-US" sz="4400">
                <a:solidFill>
                  <a:srgbClr val="000000"/>
                </a:solidFill>
              </a:endParaRPr>
            </a:p>
          </p:txBody>
        </p:sp>
        <p:sp>
          <p:nvSpPr>
            <p:cNvPr id="53" name="AutoShape 12">
              <a:extLst>
                <a:ext uri="{FF2B5EF4-FFF2-40B4-BE49-F238E27FC236}">
                  <a16:creationId xmlns:a16="http://schemas.microsoft.com/office/drawing/2014/main" id="{85D96FFF-EF05-4F5E-B281-CA4FEE455B66}"/>
                </a:ext>
              </a:extLst>
            </p:cNvPr>
            <p:cNvSpPr>
              <a:spLocks noChangeAspect="1"/>
            </p:cNvSpPr>
            <p:nvPr/>
          </p:nvSpPr>
          <p:spPr bwMode="auto">
            <a:xfrm>
              <a:off x="6438" y="5592"/>
              <a:ext cx="145" cy="626"/>
            </a:xfrm>
            <a:prstGeom prst="rightBracket">
              <a:avLst>
                <a:gd name="adj" fmla="val 35958"/>
              </a:avLst>
            </a:prstGeom>
            <a:ln>
              <a:headEnd/>
              <a:tailEnd/>
            </a:ln>
          </p:spPr>
          <p:style>
            <a:lnRef idx="1">
              <a:schemeClr val="dk1"/>
            </a:lnRef>
            <a:fillRef idx="0">
              <a:schemeClr val="dk1"/>
            </a:fillRef>
            <a:effectRef idx="0">
              <a:schemeClr val="dk1"/>
            </a:effectRef>
            <a:fontRef idx="minor">
              <a:schemeClr val="tx1"/>
            </a:fontRef>
          </p:style>
          <p:txBody>
            <a:bodyPr/>
            <a:lstStyle/>
            <a:p>
              <a:pPr>
                <a:spcBef>
                  <a:spcPct val="20000"/>
                </a:spcBef>
                <a:buFontTx/>
                <a:buChar char="•"/>
                <a:defRPr/>
              </a:pPr>
              <a:endParaRPr lang="en-US" sz="4400">
                <a:solidFill>
                  <a:srgbClr val="000000"/>
                </a:solidFill>
              </a:endParaRPr>
            </a:p>
          </p:txBody>
        </p:sp>
        <p:sp>
          <p:nvSpPr>
            <p:cNvPr id="54" name="Line 13">
              <a:extLst>
                <a:ext uri="{FF2B5EF4-FFF2-40B4-BE49-F238E27FC236}">
                  <a16:creationId xmlns:a16="http://schemas.microsoft.com/office/drawing/2014/main" id="{5B9E4D43-FE76-4CD7-81B9-7CFE8A6BFA24}"/>
                </a:ext>
              </a:extLst>
            </p:cNvPr>
            <p:cNvSpPr>
              <a:spLocks noChangeAspect="1" noChangeShapeType="1"/>
            </p:cNvSpPr>
            <p:nvPr/>
          </p:nvSpPr>
          <p:spPr bwMode="auto">
            <a:xfrm>
              <a:off x="6047" y="6216"/>
              <a:ext cx="414" cy="4"/>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pPr>
                <a:spcBef>
                  <a:spcPct val="20000"/>
                </a:spcBef>
                <a:buFontTx/>
                <a:buChar char="•"/>
                <a:defRPr/>
              </a:pPr>
              <a:endParaRPr lang="en-US" sz="4400">
                <a:solidFill>
                  <a:srgbClr val="000000"/>
                </a:solidFill>
              </a:endParaRPr>
            </a:p>
          </p:txBody>
        </p:sp>
        <p:sp>
          <p:nvSpPr>
            <p:cNvPr id="55" name="Line 14">
              <a:extLst>
                <a:ext uri="{FF2B5EF4-FFF2-40B4-BE49-F238E27FC236}">
                  <a16:creationId xmlns:a16="http://schemas.microsoft.com/office/drawing/2014/main" id="{069D26F1-975C-4BD7-BDEF-E39694F14A3E}"/>
                </a:ext>
              </a:extLst>
            </p:cNvPr>
            <p:cNvSpPr>
              <a:spLocks noChangeAspect="1" noChangeShapeType="1"/>
            </p:cNvSpPr>
            <p:nvPr/>
          </p:nvSpPr>
          <p:spPr bwMode="auto">
            <a:xfrm flipH="1">
              <a:off x="6021" y="5592"/>
              <a:ext cx="399" cy="0"/>
            </a:xfrm>
            <a:prstGeom prst="line">
              <a:avLst/>
            </a:prstGeom>
            <a:ln>
              <a:headEnd/>
              <a:tailEnd type="triangle" w="lg" len="med"/>
            </a:ln>
          </p:spPr>
          <p:style>
            <a:lnRef idx="1">
              <a:schemeClr val="dk1"/>
            </a:lnRef>
            <a:fillRef idx="0">
              <a:schemeClr val="dk1"/>
            </a:fillRef>
            <a:effectRef idx="0">
              <a:schemeClr val="dk1"/>
            </a:effectRef>
            <a:fontRef idx="minor">
              <a:schemeClr val="tx1"/>
            </a:fontRef>
          </p:style>
          <p:txBody>
            <a:bodyPr/>
            <a:lstStyle/>
            <a:p>
              <a:pPr>
                <a:spcBef>
                  <a:spcPct val="20000"/>
                </a:spcBef>
                <a:buFontTx/>
                <a:buChar char="•"/>
                <a:defRPr/>
              </a:pPr>
              <a:endParaRPr lang="en-US" sz="4400" dirty="0">
                <a:solidFill>
                  <a:srgbClr val="000000"/>
                </a:solidFill>
              </a:endParaRPr>
            </a:p>
          </p:txBody>
        </p:sp>
        <p:sp>
          <p:nvSpPr>
            <p:cNvPr id="38928" name="Rectangle 15">
              <a:extLst>
                <a:ext uri="{FF2B5EF4-FFF2-40B4-BE49-F238E27FC236}">
                  <a16:creationId xmlns:a16="http://schemas.microsoft.com/office/drawing/2014/main" id="{F8EB72EC-8A5C-4791-9602-CD7B58B70857}"/>
                </a:ext>
              </a:extLst>
            </p:cNvPr>
            <p:cNvSpPr>
              <a:spLocks noChangeAspect="1" noChangeArrowheads="1"/>
            </p:cNvSpPr>
            <p:nvPr/>
          </p:nvSpPr>
          <p:spPr bwMode="auto">
            <a:xfrm>
              <a:off x="6619" y="5654"/>
              <a:ext cx="1106"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just">
                <a:lnSpc>
                  <a:spcPct val="80000"/>
                </a:lnSpc>
                <a:buSzTx/>
                <a:buFontTx/>
                <a:buNone/>
              </a:pPr>
              <a:r>
                <a:rPr lang="en-US" altLang="ko-KR" sz="1600">
                  <a:solidFill>
                    <a:srgbClr val="000000"/>
                  </a:solidFill>
                  <a:ea typeface="Batang" panose="02030600000101010101" pitchFamily="18" charset="-127"/>
                </a:rPr>
                <a:t>Retained earnings (Reinvest)</a:t>
              </a:r>
              <a:endParaRPr lang="en-US" altLang="ko-KR" sz="900">
                <a:solidFill>
                  <a:srgbClr val="000000"/>
                </a:solidFill>
                <a:ea typeface="Batang" panose="02030600000101010101" pitchFamily="18" charset="-127"/>
              </a:endParaRPr>
            </a:p>
          </p:txBody>
        </p:sp>
        <p:sp>
          <p:nvSpPr>
            <p:cNvPr id="38929" name="Rectangle 16">
              <a:extLst>
                <a:ext uri="{FF2B5EF4-FFF2-40B4-BE49-F238E27FC236}">
                  <a16:creationId xmlns:a16="http://schemas.microsoft.com/office/drawing/2014/main" id="{FEB63838-0881-40FE-9A98-7AAC0B750A50}"/>
                </a:ext>
              </a:extLst>
            </p:cNvPr>
            <p:cNvSpPr>
              <a:spLocks noChangeAspect="1" noChangeArrowheads="1"/>
            </p:cNvSpPr>
            <p:nvPr/>
          </p:nvSpPr>
          <p:spPr bwMode="auto">
            <a:xfrm>
              <a:off x="5994" y="4590"/>
              <a:ext cx="2268"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0000"/>
                </a:lnSpc>
                <a:buSzTx/>
                <a:buFontTx/>
                <a:buNone/>
              </a:pPr>
              <a:r>
                <a:rPr lang="en-US" altLang="ko-KR" sz="1800" b="1">
                  <a:solidFill>
                    <a:srgbClr val="000000"/>
                  </a:solidFill>
                  <a:ea typeface="DotumChe" panose="020B0609000101010101" pitchFamily="49" charset="-127"/>
                </a:rPr>
                <a:t>Capital Structure Decision:</a:t>
              </a:r>
            </a:p>
            <a:p>
              <a:pPr algn="ctr">
                <a:lnSpc>
                  <a:spcPct val="80000"/>
                </a:lnSpc>
                <a:buSzTx/>
                <a:buFontTx/>
                <a:buNone/>
              </a:pPr>
              <a:r>
                <a:rPr lang="en-US" altLang="ko-KR" sz="1400">
                  <a:solidFill>
                    <a:srgbClr val="000000"/>
                  </a:solidFill>
                  <a:ea typeface="DotumChe" panose="020B0609000101010101" pitchFamily="49" charset="-127"/>
                </a:rPr>
                <a:t>Firm raises equity or bond</a:t>
              </a:r>
            </a:p>
          </p:txBody>
        </p:sp>
        <p:sp>
          <p:nvSpPr>
            <p:cNvPr id="38930" name="Rectangle 17">
              <a:extLst>
                <a:ext uri="{FF2B5EF4-FFF2-40B4-BE49-F238E27FC236}">
                  <a16:creationId xmlns:a16="http://schemas.microsoft.com/office/drawing/2014/main" id="{AC2AA881-C3DE-4A7E-BFEF-F8CBCF9EA959}"/>
                </a:ext>
              </a:extLst>
            </p:cNvPr>
            <p:cNvSpPr>
              <a:spLocks noChangeAspect="1" noChangeArrowheads="1"/>
            </p:cNvSpPr>
            <p:nvPr/>
          </p:nvSpPr>
          <p:spPr bwMode="auto">
            <a:xfrm>
              <a:off x="2710" y="4590"/>
              <a:ext cx="2033"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0000"/>
                </a:lnSpc>
                <a:buSzTx/>
                <a:buFontTx/>
                <a:buNone/>
              </a:pPr>
              <a:r>
                <a:rPr lang="en-US" altLang="ko-KR" sz="1800" b="1">
                  <a:solidFill>
                    <a:srgbClr val="000000"/>
                  </a:solidFill>
                  <a:ea typeface="DotumChe" panose="020B0609000101010101" pitchFamily="49" charset="-127"/>
                </a:rPr>
                <a:t>Capital Budgeting Decision:</a:t>
              </a:r>
            </a:p>
            <a:p>
              <a:pPr algn="ctr">
                <a:lnSpc>
                  <a:spcPct val="80000"/>
                </a:lnSpc>
                <a:buSzTx/>
                <a:buFontTx/>
                <a:buNone/>
              </a:pPr>
              <a:r>
                <a:rPr lang="en-US" altLang="ko-KR" sz="1400">
                  <a:solidFill>
                    <a:srgbClr val="000000"/>
                  </a:solidFill>
                  <a:ea typeface="DotumChe" panose="020B0609000101010101" pitchFamily="49" charset="-127"/>
                </a:rPr>
                <a:t>Invest the proceeds</a:t>
              </a:r>
            </a:p>
          </p:txBody>
        </p:sp>
        <p:sp>
          <p:nvSpPr>
            <p:cNvPr id="38931" name="Rectangle 18">
              <a:extLst>
                <a:ext uri="{FF2B5EF4-FFF2-40B4-BE49-F238E27FC236}">
                  <a16:creationId xmlns:a16="http://schemas.microsoft.com/office/drawing/2014/main" id="{26FE0267-78AA-4AB2-B00B-2D7CB107A77A}"/>
                </a:ext>
              </a:extLst>
            </p:cNvPr>
            <p:cNvSpPr>
              <a:spLocks noChangeAspect="1" noChangeArrowheads="1"/>
            </p:cNvSpPr>
            <p:nvPr/>
          </p:nvSpPr>
          <p:spPr bwMode="auto">
            <a:xfrm>
              <a:off x="6307" y="6592"/>
              <a:ext cx="195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just">
                <a:lnSpc>
                  <a:spcPct val="80000"/>
                </a:lnSpc>
                <a:buSzTx/>
                <a:buFontTx/>
                <a:buNone/>
              </a:pPr>
              <a:r>
                <a:rPr lang="en-US" altLang="ko-KR" sz="1600">
                  <a:solidFill>
                    <a:srgbClr val="000000"/>
                  </a:solidFill>
                  <a:ea typeface="Batang" panose="02030600000101010101" pitchFamily="18" charset="-127"/>
                </a:rPr>
                <a:t>Dividends, Interests</a:t>
              </a:r>
              <a:endParaRPr lang="ko-KR" altLang="en-US" sz="1600">
                <a:solidFill>
                  <a:srgbClr val="000000"/>
                </a:solidFill>
                <a:ea typeface="Batang" panose="02030600000101010101" pitchFamily="18" charset="-127"/>
              </a:endParaRPr>
            </a:p>
          </p:txBody>
        </p:sp>
        <p:sp>
          <p:nvSpPr>
            <p:cNvPr id="38932" name="Rectangle 20">
              <a:extLst>
                <a:ext uri="{FF2B5EF4-FFF2-40B4-BE49-F238E27FC236}">
                  <a16:creationId xmlns:a16="http://schemas.microsoft.com/office/drawing/2014/main" id="{64E787C0-4796-47B0-A6C6-24DFA0E24969}"/>
                </a:ext>
              </a:extLst>
            </p:cNvPr>
            <p:cNvSpPr>
              <a:spLocks noChangeAspect="1" noChangeArrowheads="1"/>
            </p:cNvSpPr>
            <p:nvPr/>
          </p:nvSpPr>
          <p:spPr bwMode="auto">
            <a:xfrm>
              <a:off x="5525" y="7156"/>
              <a:ext cx="1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just">
                <a:lnSpc>
                  <a:spcPct val="80000"/>
                </a:lnSpc>
                <a:buSzTx/>
                <a:buFontTx/>
                <a:buNone/>
              </a:pPr>
              <a:r>
                <a:rPr lang="en-US" altLang="ko-KR" sz="1500">
                  <a:solidFill>
                    <a:srgbClr val="000000"/>
                  </a:solidFill>
                  <a:ea typeface="Batang" panose="02030600000101010101" pitchFamily="18" charset="-127"/>
                </a:rPr>
                <a:t>Corporate taxes</a:t>
              </a:r>
              <a:endParaRPr lang="ko-KR" altLang="en-US" sz="1500">
                <a:solidFill>
                  <a:srgbClr val="000000"/>
                </a:solidFill>
                <a:ea typeface="Batang" panose="02030600000101010101" pitchFamily="18" charset="-127"/>
              </a:endParaRPr>
            </a:p>
          </p:txBody>
        </p:sp>
        <p:sp>
          <p:nvSpPr>
            <p:cNvPr id="38933" name="AutoShape 21">
              <a:extLst>
                <a:ext uri="{FF2B5EF4-FFF2-40B4-BE49-F238E27FC236}">
                  <a16:creationId xmlns:a16="http://schemas.microsoft.com/office/drawing/2014/main" id="{9F071746-D994-4ECF-8DA3-4536B62A70D2}"/>
                </a:ext>
              </a:extLst>
            </p:cNvPr>
            <p:cNvSpPr>
              <a:spLocks noChangeAspect="1" noChangeArrowheads="1"/>
            </p:cNvSpPr>
            <p:nvPr/>
          </p:nvSpPr>
          <p:spPr bwMode="auto">
            <a:xfrm>
              <a:off x="4743" y="7594"/>
              <a:ext cx="1408" cy="375"/>
            </a:xfrm>
            <a:prstGeom prst="roundRect">
              <a:avLst>
                <a:gd name="adj" fmla="val 16667"/>
              </a:avLst>
            </a:prstGeom>
            <a:solidFill>
              <a:srgbClr val="99CCFF"/>
            </a:solidFill>
            <a:ln w="9525">
              <a:solidFill>
                <a:srgbClr val="000000"/>
              </a:solidFill>
              <a:round/>
              <a:headEnd/>
              <a:tailEnd/>
            </a:ln>
          </p:spPr>
          <p:txBody>
            <a:bodyPr lIns="0" tIns="0" rIns="0" bIns="0"/>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buSzTx/>
                <a:buFontTx/>
                <a:buNone/>
              </a:pPr>
              <a:r>
                <a:rPr lang="en-US" altLang="ko-KR" sz="1800" b="1">
                  <a:solidFill>
                    <a:srgbClr val="000000"/>
                  </a:solidFill>
                  <a:ea typeface="DotumChe" panose="020B0609000101010101" pitchFamily="49" charset="-127"/>
                </a:rPr>
                <a:t>Government</a:t>
              </a:r>
              <a:endParaRPr lang="ko-KR" altLang="en-US" sz="1800" b="1">
                <a:solidFill>
                  <a:srgbClr val="000000"/>
                </a:solidFill>
                <a:ea typeface="DotumChe" panose="020B0609000101010101" pitchFamily="49" charset="-127"/>
              </a:endParaRPr>
            </a:p>
          </p:txBody>
        </p:sp>
        <p:sp>
          <p:nvSpPr>
            <p:cNvPr id="38934" name="Rectangle 22">
              <a:extLst>
                <a:ext uri="{FF2B5EF4-FFF2-40B4-BE49-F238E27FC236}">
                  <a16:creationId xmlns:a16="http://schemas.microsoft.com/office/drawing/2014/main" id="{0347C90B-4598-4B15-9681-040D2EB29C04}"/>
                </a:ext>
              </a:extLst>
            </p:cNvPr>
            <p:cNvSpPr>
              <a:spLocks noChangeAspect="1" noChangeArrowheads="1"/>
            </p:cNvSpPr>
            <p:nvPr/>
          </p:nvSpPr>
          <p:spPr bwMode="auto">
            <a:xfrm>
              <a:off x="2788" y="6592"/>
              <a:ext cx="1955"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just">
                <a:lnSpc>
                  <a:spcPct val="80000"/>
                </a:lnSpc>
                <a:buSzTx/>
                <a:buFontTx/>
                <a:buNone/>
              </a:pPr>
              <a:r>
                <a:rPr lang="en-US" altLang="ko-KR" sz="1500">
                  <a:solidFill>
                    <a:srgbClr val="000000"/>
                  </a:solidFill>
                  <a:ea typeface="Batang" panose="02030600000101010101" pitchFamily="18" charset="-127"/>
                </a:rPr>
                <a:t>Operating Cash Flows</a:t>
              </a:r>
              <a:endParaRPr lang="ko-KR" altLang="en-US" sz="1500">
                <a:solidFill>
                  <a:srgbClr val="000000"/>
                </a:solidFill>
                <a:ea typeface="Batang" panose="02030600000101010101" pitchFamily="18" charset="-127"/>
              </a:endParaRPr>
            </a:p>
          </p:txBody>
        </p:sp>
        <p:sp>
          <p:nvSpPr>
            <p:cNvPr id="38935" name="Rectangle 23">
              <a:extLst>
                <a:ext uri="{FF2B5EF4-FFF2-40B4-BE49-F238E27FC236}">
                  <a16:creationId xmlns:a16="http://schemas.microsoft.com/office/drawing/2014/main" id="{785D202B-5B78-44A9-8D34-2B681BA0EB70}"/>
                </a:ext>
              </a:extLst>
            </p:cNvPr>
            <p:cNvSpPr>
              <a:spLocks noChangeAspect="1" noChangeArrowheads="1"/>
            </p:cNvSpPr>
            <p:nvPr/>
          </p:nvSpPr>
          <p:spPr bwMode="auto">
            <a:xfrm>
              <a:off x="3022" y="5403"/>
              <a:ext cx="143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0000"/>
                </a:lnSpc>
                <a:buSzTx/>
                <a:buFontTx/>
                <a:buNone/>
              </a:pPr>
              <a:r>
                <a:rPr lang="en-US" altLang="ko-KR" sz="1600">
                  <a:solidFill>
                    <a:srgbClr val="000000"/>
                  </a:solidFill>
                  <a:ea typeface="Batang" panose="02030600000101010101" pitchFamily="18" charset="-127"/>
                </a:rPr>
                <a:t>Cost of capital</a:t>
              </a:r>
              <a:endParaRPr lang="ko-KR" altLang="en-US" sz="1600">
                <a:solidFill>
                  <a:srgbClr val="000000"/>
                </a:solidFill>
                <a:ea typeface="Batang" panose="02030600000101010101" pitchFamily="18" charset="-127"/>
              </a:endParaRPr>
            </a:p>
          </p:txBody>
        </p:sp>
      </p:grpSp>
      <p:sp>
        <p:nvSpPr>
          <p:cNvPr id="39" name="Line 9">
            <a:extLst>
              <a:ext uri="{FF2B5EF4-FFF2-40B4-BE49-F238E27FC236}">
                <a16:creationId xmlns:a16="http://schemas.microsoft.com/office/drawing/2014/main" id="{E1B27D31-E7E9-4DA5-B6B5-D0FDB2DD7CC5}"/>
              </a:ext>
            </a:extLst>
          </p:cNvPr>
          <p:cNvSpPr>
            <a:spLocks noChangeAspect="1" noChangeShapeType="1"/>
          </p:cNvSpPr>
          <p:nvPr/>
        </p:nvSpPr>
        <p:spPr bwMode="auto">
          <a:xfrm rot="5400000">
            <a:off x="3657600" y="4648200"/>
            <a:ext cx="1066800" cy="0"/>
          </a:xfrm>
          <a:prstGeom prst="line">
            <a:avLst/>
          </a:prstGeom>
          <a:ln>
            <a:headEnd/>
            <a:tailEnd type="triangle" w="lg" len="med"/>
          </a:ln>
        </p:spPr>
        <p:style>
          <a:lnRef idx="1">
            <a:schemeClr val="dk1"/>
          </a:lnRef>
          <a:fillRef idx="0">
            <a:schemeClr val="dk1"/>
          </a:fillRef>
          <a:effectRef idx="0">
            <a:schemeClr val="dk1"/>
          </a:effectRef>
          <a:fontRef idx="minor">
            <a:schemeClr val="tx1"/>
          </a:fontRef>
        </p:style>
        <p:txBody>
          <a:bodyPr/>
          <a:lstStyle/>
          <a:p>
            <a:pPr>
              <a:spcBef>
                <a:spcPct val="20000"/>
              </a:spcBef>
              <a:buFontTx/>
              <a:buChar char="•"/>
              <a:defRPr/>
            </a:pPr>
            <a:endParaRPr lang="en-US" sz="4400">
              <a:solidFill>
                <a:srgbClr val="0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B6376CB-B57C-4D4F-A778-E31F22E3A078}"/>
              </a:ext>
            </a:extLst>
          </p:cNvPr>
          <p:cNvSpPr>
            <a:spLocks noGrp="1" noChangeArrowheads="1"/>
          </p:cNvSpPr>
          <p:nvPr>
            <p:ph type="title"/>
          </p:nvPr>
        </p:nvSpPr>
        <p:spPr>
          <a:xfrm>
            <a:off x="685800" y="0"/>
            <a:ext cx="7772400" cy="1447800"/>
          </a:xfrm>
        </p:spPr>
        <p:txBody>
          <a:bodyPr/>
          <a:lstStyle/>
          <a:p>
            <a:pPr algn="l">
              <a:defRPr/>
            </a:pPr>
            <a:r>
              <a:rPr lang="en-US" altLang="en-US" sz="3200" kern="1200" dirty="0">
                <a:solidFill>
                  <a:srgbClr val="C00000"/>
                </a:solidFill>
                <a:ea typeface="굴림" panose="020B0600000101010101" pitchFamily="34" charset="-127"/>
                <a:cs typeface="+mn-cs"/>
              </a:rPr>
              <a:t>Role of Financial </a:t>
            </a:r>
            <a:r>
              <a:rPr lang="en-US" altLang="en-US" sz="3200" kern="1200" dirty="0" smtClean="0">
                <a:solidFill>
                  <a:srgbClr val="C00000"/>
                </a:solidFill>
                <a:ea typeface="굴림" panose="020B0600000101010101" pitchFamily="34" charset="-127"/>
                <a:cs typeface="+mn-cs"/>
              </a:rPr>
              <a:t>Assets and Markets</a:t>
            </a:r>
            <a:endParaRPr lang="en-US" altLang="en-US" sz="3200" kern="1200" dirty="0">
              <a:solidFill>
                <a:srgbClr val="C00000"/>
              </a:solidFill>
              <a:ea typeface="굴림" panose="020B0600000101010101" pitchFamily="34" charset="-127"/>
              <a:cs typeface="+mn-cs"/>
            </a:endParaRPr>
          </a:p>
        </p:txBody>
      </p:sp>
      <p:sp>
        <p:nvSpPr>
          <p:cNvPr id="40963" name="Rectangle 3">
            <a:extLst>
              <a:ext uri="{FF2B5EF4-FFF2-40B4-BE49-F238E27FC236}">
                <a16:creationId xmlns:a16="http://schemas.microsoft.com/office/drawing/2014/main" id="{4CF9303C-139D-4732-9800-5DBAF3876BEF}"/>
              </a:ext>
            </a:extLst>
          </p:cNvPr>
          <p:cNvSpPr>
            <a:spLocks noGrp="1" noChangeArrowheads="1"/>
          </p:cNvSpPr>
          <p:nvPr>
            <p:ph type="body" idx="1"/>
          </p:nvPr>
        </p:nvSpPr>
        <p:spPr>
          <a:xfrm>
            <a:off x="685800" y="1295400"/>
            <a:ext cx="7772400" cy="5105400"/>
          </a:xfrm>
        </p:spPr>
        <p:txBody>
          <a:bodyPr/>
          <a:lstStyle/>
          <a:p>
            <a:pPr>
              <a:spcBef>
                <a:spcPct val="50000"/>
              </a:spcBef>
            </a:pPr>
            <a:r>
              <a:rPr lang="en-US" altLang="en-US" sz="2800" dirty="0" smtClean="0"/>
              <a:t>The information role</a:t>
            </a:r>
          </a:p>
          <a:p>
            <a:pPr lvl="1">
              <a:spcBef>
                <a:spcPct val="50000"/>
              </a:spcBef>
            </a:pPr>
            <a:r>
              <a:rPr lang="en-US" altLang="en-US" sz="2200" dirty="0"/>
              <a:t>When the market is more optimistic about the firm, its share price will rise. That higher price makes it easier for the firm to raise capital and therefore encourages investment</a:t>
            </a:r>
            <a:r>
              <a:rPr lang="en-US" altLang="en-US" sz="2200" dirty="0" smtClean="0"/>
              <a:t>.</a:t>
            </a:r>
          </a:p>
          <a:p>
            <a:pPr lvl="1">
              <a:spcBef>
                <a:spcPct val="50000"/>
              </a:spcBef>
            </a:pPr>
            <a:endParaRPr lang="en-US" altLang="en-US" sz="2200" dirty="0"/>
          </a:p>
          <a:p>
            <a:pPr>
              <a:spcBef>
                <a:spcPct val="50000"/>
              </a:spcBef>
            </a:pPr>
            <a:r>
              <a:rPr lang="en-US" altLang="en-US" sz="2800" dirty="0" smtClean="0"/>
              <a:t>Consumption </a:t>
            </a:r>
            <a:r>
              <a:rPr lang="en-US" altLang="en-US" sz="2800" dirty="0"/>
              <a:t>timing</a:t>
            </a:r>
          </a:p>
          <a:p>
            <a:pPr lvl="1">
              <a:spcBef>
                <a:spcPct val="50000"/>
              </a:spcBef>
            </a:pPr>
            <a:r>
              <a:rPr lang="en-US" altLang="en-US" sz="2200" dirty="0"/>
              <a:t>Individuals may want an even consumption stream despite an uneven earning stream</a:t>
            </a:r>
            <a:r>
              <a:rPr lang="en-US" altLang="en-US" sz="2200" dirty="0" smtClean="0"/>
              <a:t>.</a:t>
            </a:r>
            <a:endParaRPr lang="en-US" altLang="en-US" sz="2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FEAB0FA-7DF1-412A-8FC2-D4B7C57C6EE5}"/>
              </a:ext>
            </a:extLst>
          </p:cNvPr>
          <p:cNvSpPr>
            <a:spLocks noGrp="1" noChangeArrowheads="1"/>
          </p:cNvSpPr>
          <p:nvPr>
            <p:ph type="title"/>
          </p:nvPr>
        </p:nvSpPr>
        <p:spPr>
          <a:noFill/>
        </p:spPr>
        <p:txBody>
          <a:bodyPr/>
          <a:lstStyle/>
          <a:p>
            <a:pPr algn="l"/>
            <a:r>
              <a:rPr lang="en-US" altLang="en-US" sz="3200" dirty="0">
                <a:solidFill>
                  <a:srgbClr val="C00000"/>
                </a:solidFill>
              </a:rPr>
              <a:t>Introduction to Instructor</a:t>
            </a:r>
          </a:p>
        </p:txBody>
      </p:sp>
      <p:sp>
        <p:nvSpPr>
          <p:cNvPr id="6147" name="Rectangle 3">
            <a:extLst>
              <a:ext uri="{FF2B5EF4-FFF2-40B4-BE49-F238E27FC236}">
                <a16:creationId xmlns:a16="http://schemas.microsoft.com/office/drawing/2014/main" id="{AA730424-4CCB-4A68-BA4B-A257198622BC}"/>
              </a:ext>
            </a:extLst>
          </p:cNvPr>
          <p:cNvSpPr>
            <a:spLocks noGrp="1" noChangeArrowheads="1"/>
          </p:cNvSpPr>
          <p:nvPr>
            <p:ph type="body" idx="1"/>
          </p:nvPr>
        </p:nvSpPr>
        <p:spPr>
          <a:xfrm>
            <a:off x="457200" y="990600"/>
            <a:ext cx="8229600" cy="5334000"/>
          </a:xfrm>
        </p:spPr>
        <p:txBody>
          <a:bodyPr/>
          <a:lstStyle/>
          <a:p>
            <a:pPr>
              <a:lnSpc>
                <a:spcPts val="2900"/>
              </a:lnSpc>
              <a:spcBef>
                <a:spcPts val="1200"/>
              </a:spcBef>
              <a:defRPr/>
            </a:pPr>
            <a:r>
              <a:rPr lang="en-US" sz="2400" dirty="0"/>
              <a:t>Instructor: Dr. HUANG Qianqian (Cici), </a:t>
            </a:r>
            <a:endParaRPr lang="en-US" sz="2400" dirty="0" smtClean="0"/>
          </a:p>
          <a:p>
            <a:pPr lvl="1">
              <a:lnSpc>
                <a:spcPts val="2900"/>
              </a:lnSpc>
              <a:spcBef>
                <a:spcPts val="600"/>
              </a:spcBef>
              <a:defRPr/>
            </a:pPr>
            <a:r>
              <a:rPr lang="en-US" sz="2200" dirty="0" smtClean="0"/>
              <a:t>Office: </a:t>
            </a:r>
            <a:r>
              <a:rPr lang="en-US" sz="2200" dirty="0"/>
              <a:t>Lau Ming </a:t>
            </a:r>
            <a:r>
              <a:rPr lang="en-US" sz="2200" dirty="0" err="1"/>
              <a:t>Wai</a:t>
            </a:r>
            <a:r>
              <a:rPr lang="en-US" sz="2200" dirty="0"/>
              <a:t> </a:t>
            </a:r>
            <a:r>
              <a:rPr lang="en-US" sz="2200" dirty="0" smtClean="0"/>
              <a:t>9-231 </a:t>
            </a:r>
          </a:p>
          <a:p>
            <a:pPr lvl="1">
              <a:lnSpc>
                <a:spcPts val="2900"/>
              </a:lnSpc>
              <a:spcBef>
                <a:spcPts val="600"/>
              </a:spcBef>
              <a:defRPr/>
            </a:pPr>
            <a:r>
              <a:rPr lang="en-US" sz="2200" dirty="0" smtClean="0"/>
              <a:t>Phone: 3442-6146</a:t>
            </a:r>
          </a:p>
          <a:p>
            <a:pPr lvl="1">
              <a:lnSpc>
                <a:spcPts val="2900"/>
              </a:lnSpc>
              <a:spcBef>
                <a:spcPts val="600"/>
              </a:spcBef>
              <a:defRPr/>
            </a:pPr>
            <a:r>
              <a:rPr lang="en-US" sz="2200" dirty="0" smtClean="0"/>
              <a:t>E-mail: </a:t>
            </a:r>
            <a:r>
              <a:rPr lang="en-US" sz="2200" dirty="0" smtClean="0">
                <a:solidFill>
                  <a:schemeClr val="accent1">
                    <a:lumMod val="50000"/>
                  </a:schemeClr>
                </a:solidFill>
              </a:rPr>
              <a:t>qiahuang@cityu.edu.hk </a:t>
            </a:r>
          </a:p>
          <a:p>
            <a:pPr marL="0" indent="0">
              <a:lnSpc>
                <a:spcPts val="2900"/>
              </a:lnSpc>
              <a:spcBef>
                <a:spcPts val="1200"/>
              </a:spcBef>
              <a:buNone/>
              <a:defRPr/>
            </a:pPr>
            <a:endParaRPr lang="en-US" sz="2400" dirty="0"/>
          </a:p>
          <a:p>
            <a:pPr>
              <a:defRPr/>
            </a:pPr>
            <a:r>
              <a:rPr lang="en-US" sz="2400" dirty="0"/>
              <a:t>Lecture :  </a:t>
            </a:r>
          </a:p>
          <a:p>
            <a:pPr lvl="1">
              <a:defRPr/>
            </a:pPr>
            <a:r>
              <a:rPr lang="en-US" sz="2400" dirty="0"/>
              <a:t>Monday 12:00 – 2:50 pm; Wednesday 12:00 – 2:50 pm.</a:t>
            </a:r>
          </a:p>
          <a:p>
            <a:pPr lvl="1">
              <a:defRPr/>
            </a:pPr>
            <a:r>
              <a:rPr lang="en-US" sz="2400" dirty="0"/>
              <a:t>Office hours: Wednesday 10:00 am– 12:00 pm, or by appointment</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B6376CB-B57C-4D4F-A778-E31F22E3A078}"/>
              </a:ext>
            </a:extLst>
          </p:cNvPr>
          <p:cNvSpPr>
            <a:spLocks noGrp="1" noChangeArrowheads="1"/>
          </p:cNvSpPr>
          <p:nvPr>
            <p:ph type="title"/>
          </p:nvPr>
        </p:nvSpPr>
        <p:spPr>
          <a:xfrm>
            <a:off x="685800" y="0"/>
            <a:ext cx="7772400" cy="1447800"/>
          </a:xfrm>
        </p:spPr>
        <p:txBody>
          <a:bodyPr/>
          <a:lstStyle/>
          <a:p>
            <a:pPr algn="l">
              <a:defRPr/>
            </a:pPr>
            <a:r>
              <a:rPr lang="en-US" altLang="en-US" sz="3200" kern="1200" dirty="0">
                <a:solidFill>
                  <a:srgbClr val="C00000"/>
                </a:solidFill>
                <a:ea typeface="굴림" panose="020B0600000101010101" pitchFamily="34" charset="-127"/>
                <a:cs typeface="+mn-cs"/>
              </a:rPr>
              <a:t>Role of Financial </a:t>
            </a:r>
            <a:r>
              <a:rPr lang="en-US" altLang="en-US" sz="3200" kern="1200" dirty="0" smtClean="0">
                <a:solidFill>
                  <a:srgbClr val="C00000"/>
                </a:solidFill>
                <a:ea typeface="굴림" panose="020B0600000101010101" pitchFamily="34" charset="-127"/>
                <a:cs typeface="+mn-cs"/>
              </a:rPr>
              <a:t>Assets and Markets</a:t>
            </a:r>
            <a:endParaRPr lang="en-US" altLang="en-US" sz="3200" kern="1200" dirty="0">
              <a:solidFill>
                <a:srgbClr val="C00000"/>
              </a:solidFill>
              <a:ea typeface="굴림" panose="020B0600000101010101" pitchFamily="34" charset="-127"/>
              <a:cs typeface="+mn-cs"/>
            </a:endParaRPr>
          </a:p>
        </p:txBody>
      </p:sp>
      <p:sp>
        <p:nvSpPr>
          <p:cNvPr id="40963" name="Rectangle 3">
            <a:extLst>
              <a:ext uri="{FF2B5EF4-FFF2-40B4-BE49-F238E27FC236}">
                <a16:creationId xmlns:a16="http://schemas.microsoft.com/office/drawing/2014/main" id="{4CF9303C-139D-4732-9800-5DBAF3876BEF}"/>
              </a:ext>
            </a:extLst>
          </p:cNvPr>
          <p:cNvSpPr>
            <a:spLocks noGrp="1" noChangeArrowheads="1"/>
          </p:cNvSpPr>
          <p:nvPr>
            <p:ph type="body" idx="1"/>
          </p:nvPr>
        </p:nvSpPr>
        <p:spPr>
          <a:xfrm>
            <a:off x="685800" y="1295400"/>
            <a:ext cx="7772400" cy="5105400"/>
          </a:xfrm>
        </p:spPr>
        <p:txBody>
          <a:bodyPr/>
          <a:lstStyle/>
          <a:p>
            <a:pPr>
              <a:spcBef>
                <a:spcPct val="50000"/>
              </a:spcBef>
            </a:pPr>
            <a:r>
              <a:rPr lang="en-US" altLang="en-US" sz="2800" dirty="0" smtClean="0"/>
              <a:t>Allocation </a:t>
            </a:r>
            <a:r>
              <a:rPr lang="en-US" altLang="en-US" sz="2800" dirty="0"/>
              <a:t>of risk</a:t>
            </a:r>
          </a:p>
          <a:p>
            <a:pPr lvl="1">
              <a:spcBef>
                <a:spcPct val="50000"/>
              </a:spcBef>
            </a:pPr>
            <a:r>
              <a:rPr lang="en-US" altLang="en-US" sz="2200" dirty="0"/>
              <a:t>The business risk of a company can be divided differently among </a:t>
            </a:r>
            <a:r>
              <a:rPr lang="en-US" altLang="en-US" sz="2200" u="sng" dirty="0"/>
              <a:t>stocks</a:t>
            </a:r>
            <a:r>
              <a:rPr lang="en-US" altLang="en-US" sz="2200" dirty="0"/>
              <a:t>, </a:t>
            </a:r>
            <a:r>
              <a:rPr lang="en-US" altLang="en-US" sz="2200" u="sng" dirty="0"/>
              <a:t>bonds</a:t>
            </a:r>
            <a:r>
              <a:rPr lang="en-US" altLang="en-US" sz="2200" dirty="0"/>
              <a:t>, and </a:t>
            </a:r>
            <a:r>
              <a:rPr lang="en-US" altLang="en-US" sz="2200" u="sng" dirty="0"/>
              <a:t>other securities (e.g., preferred stocks)</a:t>
            </a:r>
            <a:r>
              <a:rPr lang="en-US" altLang="en-US" sz="2200" dirty="0"/>
              <a:t>. These are held by different individuals with different risk tolerance</a:t>
            </a:r>
            <a:r>
              <a:rPr lang="en-US" altLang="en-US" sz="2200" dirty="0" smtClean="0"/>
              <a:t>.</a:t>
            </a:r>
          </a:p>
          <a:p>
            <a:pPr marL="457200" lvl="1" indent="0">
              <a:spcBef>
                <a:spcPct val="50000"/>
              </a:spcBef>
              <a:buNone/>
            </a:pPr>
            <a:endParaRPr lang="en-US" altLang="en-US" sz="2200" dirty="0"/>
          </a:p>
          <a:p>
            <a:pPr>
              <a:spcBef>
                <a:spcPct val="50000"/>
              </a:spcBef>
            </a:pPr>
            <a:r>
              <a:rPr lang="en-US" altLang="en-US" sz="2800" dirty="0"/>
              <a:t>Separation of ownership and </a:t>
            </a:r>
            <a:r>
              <a:rPr lang="en-US" altLang="en-US" sz="2800" dirty="0" smtClean="0"/>
              <a:t>management</a:t>
            </a:r>
          </a:p>
          <a:p>
            <a:pPr lvl="1">
              <a:spcBef>
                <a:spcPct val="50000"/>
              </a:spcBef>
            </a:pPr>
            <a:r>
              <a:rPr lang="en-US" altLang="en-US" sz="2200" dirty="0"/>
              <a:t>Managers operate firms owned by </a:t>
            </a:r>
            <a:r>
              <a:rPr lang="en-US" altLang="en-US" sz="2200" dirty="0" smtClean="0"/>
              <a:t>shareholders, who </a:t>
            </a:r>
            <a:r>
              <a:rPr lang="en-US" altLang="en-US" sz="2200" dirty="0"/>
              <a:t>cannot actively participate in the day-to-day management.</a:t>
            </a:r>
          </a:p>
        </p:txBody>
      </p:sp>
    </p:spTree>
    <p:extLst>
      <p:ext uri="{BB962C8B-B14F-4D97-AF65-F5344CB8AC3E}">
        <p14:creationId xmlns:p14="http://schemas.microsoft.com/office/powerpoint/2010/main" val="1758475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B6376CB-B57C-4D4F-A778-E31F22E3A078}"/>
              </a:ext>
            </a:extLst>
          </p:cNvPr>
          <p:cNvSpPr>
            <a:spLocks noGrp="1" noChangeArrowheads="1"/>
          </p:cNvSpPr>
          <p:nvPr>
            <p:ph type="title"/>
          </p:nvPr>
        </p:nvSpPr>
        <p:spPr>
          <a:xfrm>
            <a:off x="685800" y="0"/>
            <a:ext cx="7772400" cy="1447800"/>
          </a:xfrm>
        </p:spPr>
        <p:txBody>
          <a:bodyPr/>
          <a:lstStyle/>
          <a:p>
            <a:pPr algn="l">
              <a:defRPr/>
            </a:pPr>
            <a:r>
              <a:rPr lang="en-US" altLang="en-US" sz="3200" kern="1200" dirty="0" smtClean="0">
                <a:solidFill>
                  <a:srgbClr val="C00000"/>
                </a:solidFill>
                <a:ea typeface="굴림" panose="020B0600000101010101" pitchFamily="34" charset="-127"/>
                <a:cs typeface="+mn-cs"/>
              </a:rPr>
              <a:t>Financial Assets and Financial Markets</a:t>
            </a:r>
            <a:endParaRPr lang="en-US" altLang="en-US" sz="3200" kern="1200" dirty="0">
              <a:solidFill>
                <a:srgbClr val="C00000"/>
              </a:solidFill>
              <a:ea typeface="굴림" panose="020B0600000101010101" pitchFamily="34" charset="-127"/>
              <a:cs typeface="+mn-cs"/>
            </a:endParaRPr>
          </a:p>
        </p:txBody>
      </p:sp>
      <p:sp>
        <p:nvSpPr>
          <p:cNvPr id="40963" name="Rectangle 3">
            <a:extLst>
              <a:ext uri="{FF2B5EF4-FFF2-40B4-BE49-F238E27FC236}">
                <a16:creationId xmlns:a16="http://schemas.microsoft.com/office/drawing/2014/main" id="{4CF9303C-139D-4732-9800-5DBAF3876BEF}"/>
              </a:ext>
            </a:extLst>
          </p:cNvPr>
          <p:cNvSpPr>
            <a:spLocks noGrp="1" noChangeArrowheads="1"/>
          </p:cNvSpPr>
          <p:nvPr>
            <p:ph type="body" idx="1"/>
          </p:nvPr>
        </p:nvSpPr>
        <p:spPr>
          <a:xfrm>
            <a:off x="685800" y="1295400"/>
            <a:ext cx="7772400" cy="5105400"/>
          </a:xfrm>
        </p:spPr>
        <p:txBody>
          <a:bodyPr/>
          <a:lstStyle/>
          <a:p>
            <a:pPr>
              <a:spcBef>
                <a:spcPct val="50000"/>
              </a:spcBef>
            </a:pPr>
            <a:r>
              <a:rPr lang="en-HK" sz="2400" dirty="0" smtClean="0"/>
              <a:t>There are three </a:t>
            </a:r>
            <a:r>
              <a:rPr lang="en-HK" sz="2400" dirty="0"/>
              <a:t>broad types of financial assets: </a:t>
            </a:r>
            <a:r>
              <a:rPr lang="en-HK" sz="2400" b="1" dirty="0"/>
              <a:t>fixed-income, equity, and derivatives</a:t>
            </a:r>
            <a:r>
              <a:rPr lang="en-HK" sz="2400" dirty="0"/>
              <a:t>. </a:t>
            </a:r>
            <a:endParaRPr lang="en-HK" sz="2400" dirty="0" smtClean="0"/>
          </a:p>
          <a:p>
            <a:pPr lvl="1">
              <a:spcBef>
                <a:spcPts val="1800"/>
              </a:spcBef>
            </a:pPr>
            <a:r>
              <a:rPr lang="en-HK" sz="2200" dirty="0" smtClean="0"/>
              <a:t>Fixed-income securities (</a:t>
            </a:r>
            <a:r>
              <a:rPr lang="en-HK" sz="2200" dirty="0"/>
              <a:t>or debt securities) promise either a fixed stream of income or a stream of income determined by a specified formula</a:t>
            </a:r>
            <a:r>
              <a:rPr lang="en-HK" sz="2200" dirty="0" smtClean="0"/>
              <a:t>.</a:t>
            </a:r>
          </a:p>
          <a:p>
            <a:pPr lvl="1">
              <a:spcBef>
                <a:spcPts val="1800"/>
              </a:spcBef>
            </a:pPr>
            <a:r>
              <a:rPr lang="en-HK" sz="2200" dirty="0"/>
              <a:t>Common stocks, also known as equities, represent ownership shares in a corporation. The two most important characteristics are its residual claim and limited liability features.</a:t>
            </a:r>
          </a:p>
          <a:p>
            <a:pPr lvl="1">
              <a:spcBef>
                <a:spcPts val="1800"/>
              </a:spcBef>
            </a:pPr>
            <a:r>
              <a:rPr lang="en-HK" sz="2200" dirty="0"/>
              <a:t>Derivative securities such as options and futures contracts provide payoffs that are determined by the prices of other assets such as bond or stock prices. </a:t>
            </a:r>
          </a:p>
        </p:txBody>
      </p:sp>
    </p:spTree>
    <p:extLst>
      <p:ext uri="{BB962C8B-B14F-4D97-AF65-F5344CB8AC3E}">
        <p14:creationId xmlns:p14="http://schemas.microsoft.com/office/powerpoint/2010/main" val="14803879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9DF24DF-0AE0-4864-BE97-2F21E8CA718A}"/>
              </a:ext>
            </a:extLst>
          </p:cNvPr>
          <p:cNvSpPr>
            <a:spLocks noGrp="1" noChangeArrowheads="1"/>
          </p:cNvSpPr>
          <p:nvPr>
            <p:ph type="title"/>
          </p:nvPr>
        </p:nvSpPr>
        <p:spPr>
          <a:xfrm>
            <a:off x="609600" y="228600"/>
            <a:ext cx="8229600" cy="685800"/>
          </a:xfrm>
          <a:noFill/>
        </p:spPr>
        <p:txBody>
          <a:bodyPr lIns="90488" tIns="44450" rIns="90488" bIns="44450" anchor="b"/>
          <a:lstStyle/>
          <a:p>
            <a:pPr algn="l"/>
            <a:r>
              <a:rPr lang="en-US" altLang="ko-KR" sz="3200">
                <a:solidFill>
                  <a:srgbClr val="C00000"/>
                </a:solidFill>
                <a:ea typeface="굴림" panose="020B0600000101010101" pitchFamily="34" charset="-127"/>
              </a:rPr>
              <a:t>Financial Assets and Financial Markets</a:t>
            </a:r>
          </a:p>
        </p:txBody>
      </p:sp>
      <p:sp>
        <p:nvSpPr>
          <p:cNvPr id="43011" name="Rectangle 3">
            <a:extLst>
              <a:ext uri="{FF2B5EF4-FFF2-40B4-BE49-F238E27FC236}">
                <a16:creationId xmlns:a16="http://schemas.microsoft.com/office/drawing/2014/main" id="{34160F3A-4F63-403E-9312-11C35AAB3BD6}"/>
              </a:ext>
            </a:extLst>
          </p:cNvPr>
          <p:cNvSpPr>
            <a:spLocks noChangeArrowheads="1"/>
          </p:cNvSpPr>
          <p:nvPr/>
        </p:nvSpPr>
        <p:spPr bwMode="auto">
          <a:xfrm>
            <a:off x="1828800" y="63246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endParaRPr lang="en-US" altLang="en-US" sz="2400"/>
          </a:p>
        </p:txBody>
      </p:sp>
      <p:sp>
        <p:nvSpPr>
          <p:cNvPr id="6149" name="Rectangle 7">
            <a:extLst>
              <a:ext uri="{FF2B5EF4-FFF2-40B4-BE49-F238E27FC236}">
                <a16:creationId xmlns:a16="http://schemas.microsoft.com/office/drawing/2014/main" id="{7717E98C-22A6-4000-B6DA-EA1D4D99AC63}"/>
              </a:ext>
            </a:extLst>
          </p:cNvPr>
          <p:cNvSpPr>
            <a:spLocks noChangeArrowheads="1"/>
          </p:cNvSpPr>
          <p:nvPr/>
        </p:nvSpPr>
        <p:spPr bwMode="auto">
          <a:xfrm>
            <a:off x="228600" y="2514600"/>
            <a:ext cx="1400175" cy="6858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defRPr/>
            </a:pPr>
            <a:r>
              <a:rPr lang="en-US" altLang="ko-KR" sz="1400" b="1" dirty="0">
                <a:latin typeface="Arial" charset="0"/>
                <a:ea typeface="굴림" pitchFamily="50" charset="-127"/>
              </a:rPr>
              <a:t>Financial</a:t>
            </a:r>
          </a:p>
          <a:p>
            <a:pPr algn="ctr">
              <a:defRPr/>
            </a:pPr>
            <a:r>
              <a:rPr lang="en-US" altLang="ko-KR" sz="1400" b="1" dirty="0">
                <a:latin typeface="Arial" charset="0"/>
                <a:ea typeface="굴림" pitchFamily="50" charset="-127"/>
              </a:rPr>
              <a:t>Markets</a:t>
            </a:r>
          </a:p>
        </p:txBody>
      </p:sp>
      <p:sp>
        <p:nvSpPr>
          <p:cNvPr id="6150" name="Rectangle 8">
            <a:extLst>
              <a:ext uri="{FF2B5EF4-FFF2-40B4-BE49-F238E27FC236}">
                <a16:creationId xmlns:a16="http://schemas.microsoft.com/office/drawing/2014/main" id="{D1BEA54B-72F0-42DC-9941-00CD76866A14}"/>
              </a:ext>
            </a:extLst>
          </p:cNvPr>
          <p:cNvSpPr>
            <a:spLocks noChangeArrowheads="1"/>
          </p:cNvSpPr>
          <p:nvPr/>
        </p:nvSpPr>
        <p:spPr bwMode="auto">
          <a:xfrm>
            <a:off x="2081213" y="3200400"/>
            <a:ext cx="1371600" cy="6096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defRPr/>
            </a:pPr>
            <a:r>
              <a:rPr lang="en-US" altLang="ko-KR" sz="1400" b="1" dirty="0">
                <a:latin typeface="Arial" charset="0"/>
                <a:ea typeface="굴림" pitchFamily="50" charset="-127"/>
              </a:rPr>
              <a:t>(Long-term)</a:t>
            </a:r>
          </a:p>
          <a:p>
            <a:pPr algn="ctr">
              <a:defRPr/>
            </a:pPr>
            <a:r>
              <a:rPr lang="en-US" altLang="ko-KR" sz="1400" b="1" dirty="0">
                <a:latin typeface="Arial" charset="0"/>
                <a:ea typeface="굴림" pitchFamily="50" charset="-127"/>
              </a:rPr>
              <a:t>Capital</a:t>
            </a:r>
          </a:p>
          <a:p>
            <a:pPr algn="ctr">
              <a:defRPr/>
            </a:pPr>
            <a:r>
              <a:rPr lang="en-US" altLang="ko-KR" sz="1400" b="1" dirty="0">
                <a:latin typeface="Arial" charset="0"/>
                <a:ea typeface="굴림" pitchFamily="50" charset="-127"/>
              </a:rPr>
              <a:t>Market</a:t>
            </a:r>
          </a:p>
        </p:txBody>
      </p:sp>
      <p:sp>
        <p:nvSpPr>
          <p:cNvPr id="6151" name="Rectangle 9">
            <a:extLst>
              <a:ext uri="{FF2B5EF4-FFF2-40B4-BE49-F238E27FC236}">
                <a16:creationId xmlns:a16="http://schemas.microsoft.com/office/drawing/2014/main" id="{B38EE0AE-D970-4232-8EC9-10C44AC6E45B}"/>
              </a:ext>
            </a:extLst>
          </p:cNvPr>
          <p:cNvSpPr>
            <a:spLocks noChangeArrowheads="1"/>
          </p:cNvSpPr>
          <p:nvPr/>
        </p:nvSpPr>
        <p:spPr bwMode="auto">
          <a:xfrm>
            <a:off x="2101850" y="1676400"/>
            <a:ext cx="1343025" cy="6096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defRPr/>
            </a:pPr>
            <a:r>
              <a:rPr lang="en-US" altLang="ko-KR" sz="1400" b="1" dirty="0">
                <a:latin typeface="Arial" charset="0"/>
                <a:ea typeface="굴림" pitchFamily="50" charset="-127"/>
              </a:rPr>
              <a:t>(Short-term)</a:t>
            </a:r>
          </a:p>
          <a:p>
            <a:pPr algn="ctr">
              <a:defRPr/>
            </a:pPr>
            <a:r>
              <a:rPr lang="en-US" altLang="ko-KR" sz="1400" b="1" dirty="0">
                <a:latin typeface="Arial" charset="0"/>
                <a:ea typeface="굴림" pitchFamily="50" charset="-127"/>
              </a:rPr>
              <a:t>Money</a:t>
            </a:r>
          </a:p>
          <a:p>
            <a:pPr algn="ctr">
              <a:defRPr/>
            </a:pPr>
            <a:r>
              <a:rPr lang="en-US" altLang="ko-KR" sz="1400" b="1" dirty="0">
                <a:latin typeface="Arial" charset="0"/>
                <a:ea typeface="굴림" pitchFamily="50" charset="-127"/>
              </a:rPr>
              <a:t>Market</a:t>
            </a:r>
          </a:p>
        </p:txBody>
      </p:sp>
      <p:sp>
        <p:nvSpPr>
          <p:cNvPr id="6152" name="Rectangle 10">
            <a:extLst>
              <a:ext uri="{FF2B5EF4-FFF2-40B4-BE49-F238E27FC236}">
                <a16:creationId xmlns:a16="http://schemas.microsoft.com/office/drawing/2014/main" id="{94F01457-C79B-4A55-B032-12729477A35E}"/>
              </a:ext>
            </a:extLst>
          </p:cNvPr>
          <p:cNvSpPr>
            <a:spLocks noChangeArrowheads="1"/>
          </p:cNvSpPr>
          <p:nvPr/>
        </p:nvSpPr>
        <p:spPr bwMode="auto">
          <a:xfrm>
            <a:off x="5802313" y="990600"/>
            <a:ext cx="1752600" cy="167640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just">
              <a:defRPr/>
            </a:pPr>
            <a:r>
              <a:rPr lang="en-US" altLang="ko-KR" sz="1400" b="1" dirty="0">
                <a:latin typeface="Arial" charset="0"/>
                <a:ea typeface="굴림" pitchFamily="50" charset="-127"/>
              </a:rPr>
              <a:t>T-Bills</a:t>
            </a:r>
            <a:endParaRPr lang="ko-KR" altLang="en-US" sz="1400" b="1" dirty="0">
              <a:latin typeface="Arial" charset="0"/>
              <a:ea typeface="굴림" pitchFamily="50" charset="-127"/>
            </a:endParaRPr>
          </a:p>
          <a:p>
            <a:pPr algn="just">
              <a:defRPr/>
            </a:pPr>
            <a:r>
              <a:rPr lang="en-US" altLang="ko-KR" sz="1400" b="1" dirty="0">
                <a:latin typeface="Arial" charset="0"/>
                <a:ea typeface="굴림" pitchFamily="50" charset="-127"/>
              </a:rPr>
              <a:t>CD</a:t>
            </a:r>
          </a:p>
          <a:p>
            <a:pPr algn="just">
              <a:defRPr/>
            </a:pPr>
            <a:r>
              <a:rPr lang="en-US" altLang="ko-KR" sz="1400" b="1" dirty="0">
                <a:latin typeface="Arial" charset="0"/>
                <a:ea typeface="굴림" pitchFamily="50" charset="-127"/>
              </a:rPr>
              <a:t>CP</a:t>
            </a:r>
          </a:p>
          <a:p>
            <a:pPr algn="just">
              <a:defRPr/>
            </a:pPr>
            <a:r>
              <a:rPr lang="en-US" altLang="ko-KR" sz="1400" b="1" dirty="0">
                <a:latin typeface="Arial" charset="0"/>
                <a:ea typeface="굴림" pitchFamily="50" charset="-127"/>
              </a:rPr>
              <a:t>BA</a:t>
            </a:r>
          </a:p>
          <a:p>
            <a:pPr algn="just">
              <a:defRPr/>
            </a:pPr>
            <a:r>
              <a:rPr lang="en-US" altLang="ko-KR" sz="1400" b="1" dirty="0">
                <a:latin typeface="Arial" charset="0"/>
                <a:ea typeface="굴림" pitchFamily="50" charset="-127"/>
              </a:rPr>
              <a:t>Repos/Reverses</a:t>
            </a:r>
          </a:p>
          <a:p>
            <a:pPr algn="just">
              <a:defRPr/>
            </a:pPr>
            <a:r>
              <a:rPr lang="en-US" altLang="ko-KR" sz="1400" b="1" dirty="0">
                <a:latin typeface="Arial" charset="0"/>
                <a:ea typeface="굴림" pitchFamily="50" charset="-127"/>
              </a:rPr>
              <a:t>Federal funds</a:t>
            </a:r>
          </a:p>
          <a:p>
            <a:pPr algn="just">
              <a:defRPr/>
            </a:pPr>
            <a:r>
              <a:rPr lang="en-US" altLang="ko-KR" sz="1400" b="1" dirty="0">
                <a:latin typeface="Arial" charset="0"/>
                <a:ea typeface="굴림" pitchFamily="50" charset="-127"/>
              </a:rPr>
              <a:t>Brokers’ calls</a:t>
            </a:r>
          </a:p>
          <a:p>
            <a:pPr algn="just">
              <a:defRPr/>
            </a:pPr>
            <a:r>
              <a:rPr lang="en-US" altLang="ko-KR" sz="1400" b="1" dirty="0">
                <a:latin typeface="Arial" charset="0"/>
                <a:ea typeface="굴림" pitchFamily="50" charset="-127"/>
              </a:rPr>
              <a:t>LIBOR market</a:t>
            </a:r>
          </a:p>
        </p:txBody>
      </p:sp>
      <p:sp>
        <p:nvSpPr>
          <p:cNvPr id="6153" name="Rectangle 11">
            <a:extLst>
              <a:ext uri="{FF2B5EF4-FFF2-40B4-BE49-F238E27FC236}">
                <a16:creationId xmlns:a16="http://schemas.microsoft.com/office/drawing/2014/main" id="{74DABDE6-0F1D-46BF-A4C2-7CCFD8B199CE}"/>
              </a:ext>
            </a:extLst>
          </p:cNvPr>
          <p:cNvSpPr>
            <a:spLocks noChangeArrowheads="1"/>
          </p:cNvSpPr>
          <p:nvPr/>
        </p:nvSpPr>
        <p:spPr bwMode="auto">
          <a:xfrm>
            <a:off x="4267200" y="3200400"/>
            <a:ext cx="11430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defRPr/>
            </a:pPr>
            <a:r>
              <a:rPr lang="en-US" altLang="ko-KR" sz="1400" b="1" dirty="0">
                <a:latin typeface="Arial" charset="0"/>
                <a:ea typeface="굴림" pitchFamily="50" charset="-127"/>
              </a:rPr>
              <a:t>Bonds</a:t>
            </a:r>
          </a:p>
        </p:txBody>
      </p:sp>
      <p:sp>
        <p:nvSpPr>
          <p:cNvPr id="6154" name="Rectangle 12">
            <a:extLst>
              <a:ext uri="{FF2B5EF4-FFF2-40B4-BE49-F238E27FC236}">
                <a16:creationId xmlns:a16="http://schemas.microsoft.com/office/drawing/2014/main" id="{6B6FE1BC-F5DA-4BA5-AE79-37A95BD3332E}"/>
              </a:ext>
            </a:extLst>
          </p:cNvPr>
          <p:cNvSpPr>
            <a:spLocks noChangeArrowheads="1"/>
          </p:cNvSpPr>
          <p:nvPr/>
        </p:nvSpPr>
        <p:spPr bwMode="auto">
          <a:xfrm>
            <a:off x="4278313" y="3962400"/>
            <a:ext cx="11430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defRPr/>
            </a:pPr>
            <a:r>
              <a:rPr lang="en-US" altLang="ko-KR" sz="1400" b="1" dirty="0">
                <a:latin typeface="Arial" charset="0"/>
                <a:ea typeface="굴림" pitchFamily="50" charset="-127"/>
              </a:rPr>
              <a:t>Equities</a:t>
            </a:r>
          </a:p>
        </p:txBody>
      </p:sp>
      <p:sp>
        <p:nvSpPr>
          <p:cNvPr id="6155" name="Rectangle 13">
            <a:extLst>
              <a:ext uri="{FF2B5EF4-FFF2-40B4-BE49-F238E27FC236}">
                <a16:creationId xmlns:a16="http://schemas.microsoft.com/office/drawing/2014/main" id="{C0E7ADCB-3D61-44EC-8768-CA32ACAF8CD9}"/>
              </a:ext>
            </a:extLst>
          </p:cNvPr>
          <p:cNvSpPr>
            <a:spLocks noChangeArrowheads="1"/>
          </p:cNvSpPr>
          <p:nvPr/>
        </p:nvSpPr>
        <p:spPr bwMode="auto">
          <a:xfrm>
            <a:off x="5791200" y="2819400"/>
            <a:ext cx="1752600" cy="121920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just">
              <a:defRPr/>
            </a:pPr>
            <a:r>
              <a:rPr lang="en-US" altLang="ko-KR" sz="1400" b="1" dirty="0">
                <a:latin typeface="Arial" charset="0"/>
                <a:ea typeface="굴림" pitchFamily="50" charset="-127"/>
              </a:rPr>
              <a:t>T-Notes/Bonds</a:t>
            </a:r>
          </a:p>
          <a:p>
            <a:pPr algn="just">
              <a:defRPr/>
            </a:pPr>
            <a:r>
              <a:rPr lang="en-US" altLang="ko-KR" sz="1400" b="1" dirty="0">
                <a:latin typeface="Arial" charset="0"/>
                <a:ea typeface="굴림" pitchFamily="50" charset="-127"/>
              </a:rPr>
              <a:t>Municipal bonds</a:t>
            </a:r>
          </a:p>
          <a:p>
            <a:pPr algn="just">
              <a:defRPr/>
            </a:pPr>
            <a:r>
              <a:rPr lang="en-US" altLang="ko-KR" sz="1400" b="1" dirty="0">
                <a:latin typeface="Arial" charset="0"/>
                <a:ea typeface="굴림" pitchFamily="50" charset="-127"/>
              </a:rPr>
              <a:t>Corporate Bonds</a:t>
            </a:r>
          </a:p>
          <a:p>
            <a:pPr algn="just">
              <a:defRPr/>
            </a:pPr>
            <a:r>
              <a:rPr lang="en-US" altLang="ko-KR" sz="1400" b="1" dirty="0">
                <a:latin typeface="Arial" charset="0"/>
                <a:ea typeface="굴림" pitchFamily="50" charset="-127"/>
              </a:rPr>
              <a:t>ABS/MBS</a:t>
            </a:r>
          </a:p>
        </p:txBody>
      </p:sp>
      <p:sp>
        <p:nvSpPr>
          <p:cNvPr id="43019" name="Line 16">
            <a:extLst>
              <a:ext uri="{FF2B5EF4-FFF2-40B4-BE49-F238E27FC236}">
                <a16:creationId xmlns:a16="http://schemas.microsoft.com/office/drawing/2014/main" id="{F96502A6-9362-4875-9B92-34D7D9D942AA}"/>
              </a:ext>
            </a:extLst>
          </p:cNvPr>
          <p:cNvSpPr>
            <a:spLocks noChangeShapeType="1"/>
          </p:cNvSpPr>
          <p:nvPr/>
        </p:nvSpPr>
        <p:spPr bwMode="auto">
          <a:xfrm>
            <a:off x="3440113" y="19812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HK"/>
          </a:p>
        </p:txBody>
      </p:sp>
      <p:sp>
        <p:nvSpPr>
          <p:cNvPr id="43020" name="Line 17">
            <a:extLst>
              <a:ext uri="{FF2B5EF4-FFF2-40B4-BE49-F238E27FC236}">
                <a16:creationId xmlns:a16="http://schemas.microsoft.com/office/drawing/2014/main" id="{89018FBB-2B26-4506-8D3E-15BA533F863B}"/>
              </a:ext>
            </a:extLst>
          </p:cNvPr>
          <p:cNvSpPr>
            <a:spLocks noChangeShapeType="1"/>
          </p:cNvSpPr>
          <p:nvPr/>
        </p:nvSpPr>
        <p:spPr bwMode="auto">
          <a:xfrm>
            <a:off x="3444875" y="3581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HK"/>
          </a:p>
        </p:txBody>
      </p:sp>
      <p:sp>
        <p:nvSpPr>
          <p:cNvPr id="43021" name="Line 19">
            <a:extLst>
              <a:ext uri="{FF2B5EF4-FFF2-40B4-BE49-F238E27FC236}">
                <a16:creationId xmlns:a16="http://schemas.microsoft.com/office/drawing/2014/main" id="{1423922D-2C74-4889-8ECD-24A48088A507}"/>
              </a:ext>
            </a:extLst>
          </p:cNvPr>
          <p:cNvSpPr>
            <a:spLocks noChangeShapeType="1"/>
          </p:cNvSpPr>
          <p:nvPr/>
        </p:nvSpPr>
        <p:spPr bwMode="auto">
          <a:xfrm>
            <a:off x="3897313" y="4114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HK"/>
          </a:p>
        </p:txBody>
      </p:sp>
      <p:sp>
        <p:nvSpPr>
          <p:cNvPr id="43022" name="Line 20">
            <a:extLst>
              <a:ext uri="{FF2B5EF4-FFF2-40B4-BE49-F238E27FC236}">
                <a16:creationId xmlns:a16="http://schemas.microsoft.com/office/drawing/2014/main" id="{C74846FA-00CD-4C1B-A3B8-A16C9927D6D5}"/>
              </a:ext>
            </a:extLst>
          </p:cNvPr>
          <p:cNvSpPr>
            <a:spLocks noChangeShapeType="1"/>
          </p:cNvSpPr>
          <p:nvPr/>
        </p:nvSpPr>
        <p:spPr bwMode="auto">
          <a:xfrm flipV="1">
            <a:off x="5410200" y="3352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HK"/>
          </a:p>
        </p:txBody>
      </p:sp>
      <p:sp>
        <p:nvSpPr>
          <p:cNvPr id="43023" name="Line 21">
            <a:extLst>
              <a:ext uri="{FF2B5EF4-FFF2-40B4-BE49-F238E27FC236}">
                <a16:creationId xmlns:a16="http://schemas.microsoft.com/office/drawing/2014/main" id="{CE898B9C-2444-4D00-8D85-8091C0B8CD28}"/>
              </a:ext>
            </a:extLst>
          </p:cNvPr>
          <p:cNvSpPr>
            <a:spLocks noChangeShapeType="1"/>
          </p:cNvSpPr>
          <p:nvPr/>
        </p:nvSpPr>
        <p:spPr bwMode="auto">
          <a:xfrm>
            <a:off x="1631950" y="28194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HK"/>
          </a:p>
        </p:txBody>
      </p:sp>
      <p:sp>
        <p:nvSpPr>
          <p:cNvPr id="43024" name="Line 22">
            <a:extLst>
              <a:ext uri="{FF2B5EF4-FFF2-40B4-BE49-F238E27FC236}">
                <a16:creationId xmlns:a16="http://schemas.microsoft.com/office/drawing/2014/main" id="{E8B6066C-C0D9-4297-B431-468E4BB547DF}"/>
              </a:ext>
            </a:extLst>
          </p:cNvPr>
          <p:cNvSpPr>
            <a:spLocks noChangeShapeType="1"/>
          </p:cNvSpPr>
          <p:nvPr/>
        </p:nvSpPr>
        <p:spPr bwMode="auto">
          <a:xfrm>
            <a:off x="1857375" y="19812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HK"/>
          </a:p>
        </p:txBody>
      </p:sp>
      <p:sp>
        <p:nvSpPr>
          <p:cNvPr id="43025" name="Line 23">
            <a:extLst>
              <a:ext uri="{FF2B5EF4-FFF2-40B4-BE49-F238E27FC236}">
                <a16:creationId xmlns:a16="http://schemas.microsoft.com/office/drawing/2014/main" id="{EA5243C7-09F1-4EE1-A907-BCCF0EDA004A}"/>
              </a:ext>
            </a:extLst>
          </p:cNvPr>
          <p:cNvSpPr>
            <a:spLocks noChangeShapeType="1"/>
          </p:cNvSpPr>
          <p:nvPr/>
        </p:nvSpPr>
        <p:spPr bwMode="auto">
          <a:xfrm>
            <a:off x="1849438" y="3513138"/>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HK"/>
          </a:p>
        </p:txBody>
      </p:sp>
      <p:sp>
        <p:nvSpPr>
          <p:cNvPr id="43026" name="Line 24">
            <a:extLst>
              <a:ext uri="{FF2B5EF4-FFF2-40B4-BE49-F238E27FC236}">
                <a16:creationId xmlns:a16="http://schemas.microsoft.com/office/drawing/2014/main" id="{4BDE1AB9-F624-444A-8483-A0BA6B766654}"/>
              </a:ext>
            </a:extLst>
          </p:cNvPr>
          <p:cNvSpPr>
            <a:spLocks noChangeShapeType="1"/>
          </p:cNvSpPr>
          <p:nvPr/>
        </p:nvSpPr>
        <p:spPr bwMode="auto">
          <a:xfrm>
            <a:off x="1860550" y="19812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HK"/>
          </a:p>
        </p:txBody>
      </p:sp>
      <p:sp>
        <p:nvSpPr>
          <p:cNvPr id="6164" name="Rectangle 30">
            <a:extLst>
              <a:ext uri="{FF2B5EF4-FFF2-40B4-BE49-F238E27FC236}">
                <a16:creationId xmlns:a16="http://schemas.microsoft.com/office/drawing/2014/main" id="{867CC3B1-8AFB-42C4-B66D-4F705798728F}"/>
              </a:ext>
            </a:extLst>
          </p:cNvPr>
          <p:cNvSpPr>
            <a:spLocks noChangeArrowheads="1"/>
          </p:cNvSpPr>
          <p:nvPr/>
        </p:nvSpPr>
        <p:spPr bwMode="auto">
          <a:xfrm>
            <a:off x="5802313" y="4343400"/>
            <a:ext cx="1752600" cy="904875"/>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defRPr/>
            </a:pPr>
            <a:r>
              <a:rPr lang="en-US" altLang="ko-KR" sz="1400" b="1" dirty="0">
                <a:latin typeface="Arial" charset="0"/>
                <a:ea typeface="굴림" pitchFamily="50" charset="-127"/>
              </a:rPr>
              <a:t>Forward</a:t>
            </a:r>
          </a:p>
          <a:p>
            <a:pPr>
              <a:defRPr/>
            </a:pPr>
            <a:r>
              <a:rPr lang="en-US" altLang="ko-KR" sz="1400" b="1" dirty="0">
                <a:latin typeface="Arial" charset="0"/>
                <a:ea typeface="굴림" pitchFamily="50" charset="-127"/>
              </a:rPr>
              <a:t>Futures</a:t>
            </a:r>
            <a:endParaRPr lang="ko-KR" altLang="en-US" sz="1400" b="1" dirty="0">
              <a:latin typeface="Arial" charset="0"/>
              <a:ea typeface="굴림" pitchFamily="50" charset="-127"/>
            </a:endParaRPr>
          </a:p>
          <a:p>
            <a:pPr>
              <a:defRPr/>
            </a:pPr>
            <a:r>
              <a:rPr lang="en-US" altLang="ko-KR" sz="1400" b="1" dirty="0">
                <a:latin typeface="Arial" charset="0"/>
                <a:ea typeface="굴림" pitchFamily="50" charset="-127"/>
              </a:rPr>
              <a:t>Option</a:t>
            </a:r>
          </a:p>
          <a:p>
            <a:pPr>
              <a:defRPr/>
            </a:pPr>
            <a:r>
              <a:rPr lang="en-US" altLang="ko-KR" sz="1400" b="1" dirty="0">
                <a:latin typeface="Arial" charset="0"/>
                <a:ea typeface="굴림" pitchFamily="50" charset="-127"/>
              </a:rPr>
              <a:t>Swap</a:t>
            </a:r>
            <a:endParaRPr lang="ko-KR" altLang="en-US" sz="1400" b="1" dirty="0">
              <a:latin typeface="Arial" charset="0"/>
              <a:ea typeface="굴림" pitchFamily="50" charset="-127"/>
            </a:endParaRPr>
          </a:p>
        </p:txBody>
      </p:sp>
      <p:sp>
        <p:nvSpPr>
          <p:cNvPr id="6165" name="Rectangle 6">
            <a:extLst>
              <a:ext uri="{FF2B5EF4-FFF2-40B4-BE49-F238E27FC236}">
                <a16:creationId xmlns:a16="http://schemas.microsoft.com/office/drawing/2014/main" id="{68D7A91D-857A-4006-BC39-CB1164F0FD8F}"/>
              </a:ext>
            </a:extLst>
          </p:cNvPr>
          <p:cNvSpPr>
            <a:spLocks noChangeArrowheads="1"/>
          </p:cNvSpPr>
          <p:nvPr/>
        </p:nvSpPr>
        <p:spPr bwMode="auto">
          <a:xfrm>
            <a:off x="4278313" y="4572000"/>
            <a:ext cx="11430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defRPr/>
            </a:pPr>
            <a:r>
              <a:rPr lang="en-US" altLang="ko-KR" sz="1400" b="1" dirty="0">
                <a:latin typeface="Arial" charset="0"/>
                <a:ea typeface="굴림" pitchFamily="50" charset="-127"/>
              </a:rPr>
              <a:t>Derivatives</a:t>
            </a:r>
          </a:p>
        </p:txBody>
      </p:sp>
      <p:sp>
        <p:nvSpPr>
          <p:cNvPr id="43029" name="Line 19">
            <a:extLst>
              <a:ext uri="{FF2B5EF4-FFF2-40B4-BE49-F238E27FC236}">
                <a16:creationId xmlns:a16="http://schemas.microsoft.com/office/drawing/2014/main" id="{424C4478-5B5E-4F5E-8388-276436E7354D}"/>
              </a:ext>
            </a:extLst>
          </p:cNvPr>
          <p:cNvSpPr>
            <a:spLocks noChangeShapeType="1"/>
          </p:cNvSpPr>
          <p:nvPr/>
        </p:nvSpPr>
        <p:spPr bwMode="auto">
          <a:xfrm>
            <a:off x="3897313" y="47244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HK"/>
          </a:p>
        </p:txBody>
      </p:sp>
      <p:sp>
        <p:nvSpPr>
          <p:cNvPr id="43030" name="Line 20">
            <a:extLst>
              <a:ext uri="{FF2B5EF4-FFF2-40B4-BE49-F238E27FC236}">
                <a16:creationId xmlns:a16="http://schemas.microsoft.com/office/drawing/2014/main" id="{87EE3C55-3F89-4B97-A563-371755EE0FC0}"/>
              </a:ext>
            </a:extLst>
          </p:cNvPr>
          <p:cNvSpPr>
            <a:spLocks noChangeShapeType="1"/>
          </p:cNvSpPr>
          <p:nvPr/>
        </p:nvSpPr>
        <p:spPr bwMode="auto">
          <a:xfrm flipV="1">
            <a:off x="5421313" y="47244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HK"/>
          </a:p>
        </p:txBody>
      </p:sp>
      <p:sp>
        <p:nvSpPr>
          <p:cNvPr id="43031" name="Line 22">
            <a:extLst>
              <a:ext uri="{FF2B5EF4-FFF2-40B4-BE49-F238E27FC236}">
                <a16:creationId xmlns:a16="http://schemas.microsoft.com/office/drawing/2014/main" id="{A88A92E7-C21C-4B5C-BC2B-B41C6773D2A6}"/>
              </a:ext>
            </a:extLst>
          </p:cNvPr>
          <p:cNvSpPr>
            <a:spLocks noChangeShapeType="1"/>
          </p:cNvSpPr>
          <p:nvPr/>
        </p:nvSpPr>
        <p:spPr bwMode="auto">
          <a:xfrm flipH="1">
            <a:off x="3897313" y="34290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HK"/>
          </a:p>
        </p:txBody>
      </p:sp>
      <p:sp>
        <p:nvSpPr>
          <p:cNvPr id="43032" name="Line 19">
            <a:extLst>
              <a:ext uri="{FF2B5EF4-FFF2-40B4-BE49-F238E27FC236}">
                <a16:creationId xmlns:a16="http://schemas.microsoft.com/office/drawing/2014/main" id="{0D26A672-AB51-45B0-8E1F-09D334DD4BEB}"/>
              </a:ext>
            </a:extLst>
          </p:cNvPr>
          <p:cNvSpPr>
            <a:spLocks noChangeShapeType="1"/>
          </p:cNvSpPr>
          <p:nvPr/>
        </p:nvSpPr>
        <p:spPr bwMode="auto">
          <a:xfrm>
            <a:off x="3890963" y="34290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HK"/>
          </a:p>
        </p:txBody>
      </p:sp>
      <p:sp>
        <p:nvSpPr>
          <p:cNvPr id="43033" name="Line 22">
            <a:extLst>
              <a:ext uri="{FF2B5EF4-FFF2-40B4-BE49-F238E27FC236}">
                <a16:creationId xmlns:a16="http://schemas.microsoft.com/office/drawing/2014/main" id="{70CCEADD-5058-41A5-8566-A329A2D6945B}"/>
              </a:ext>
            </a:extLst>
          </p:cNvPr>
          <p:cNvSpPr>
            <a:spLocks noChangeShapeType="1"/>
          </p:cNvSpPr>
          <p:nvPr/>
        </p:nvSpPr>
        <p:spPr bwMode="auto">
          <a:xfrm flipH="1">
            <a:off x="7772400" y="1676400"/>
            <a:ext cx="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HK"/>
          </a:p>
        </p:txBody>
      </p:sp>
      <p:sp>
        <p:nvSpPr>
          <p:cNvPr id="43034" name="Line 23">
            <a:extLst>
              <a:ext uri="{FF2B5EF4-FFF2-40B4-BE49-F238E27FC236}">
                <a16:creationId xmlns:a16="http://schemas.microsoft.com/office/drawing/2014/main" id="{B6BDDD5A-0C2C-4A30-94DE-F1A722D6C3FE}"/>
              </a:ext>
            </a:extLst>
          </p:cNvPr>
          <p:cNvSpPr>
            <a:spLocks noChangeShapeType="1"/>
          </p:cNvSpPr>
          <p:nvPr/>
        </p:nvSpPr>
        <p:spPr bwMode="auto">
          <a:xfrm>
            <a:off x="7554913" y="1676400"/>
            <a:ext cx="2174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HK"/>
          </a:p>
        </p:txBody>
      </p:sp>
      <p:sp>
        <p:nvSpPr>
          <p:cNvPr id="32" name="Rectangle 11">
            <a:extLst>
              <a:ext uri="{FF2B5EF4-FFF2-40B4-BE49-F238E27FC236}">
                <a16:creationId xmlns:a16="http://schemas.microsoft.com/office/drawing/2014/main" id="{7FACD28D-140C-4DF3-915D-F62B6900ECE5}"/>
              </a:ext>
            </a:extLst>
          </p:cNvPr>
          <p:cNvSpPr>
            <a:spLocks noChangeArrowheads="1"/>
          </p:cNvSpPr>
          <p:nvPr/>
        </p:nvSpPr>
        <p:spPr bwMode="auto">
          <a:xfrm>
            <a:off x="7924800" y="1981200"/>
            <a:ext cx="976313" cy="838200"/>
          </a:xfrm>
          <a:prstGeom prst="rect">
            <a:avLst/>
          </a:prstGeom>
          <a:solidFill>
            <a:schemeClr val="accent1">
              <a:lumMod val="20000"/>
              <a:lumOff val="80000"/>
            </a:schemeClr>
          </a:solidFill>
          <a:ln w="9525">
            <a:solidFill>
              <a:schemeClr val="tx1"/>
            </a:solidFill>
            <a:miter lim="800000"/>
            <a:headEnd/>
            <a:tailEnd/>
          </a:ln>
        </p:spPr>
        <p:txBody>
          <a:bodyPr>
            <a:normAutofit/>
          </a:bodyPr>
          <a:lstStyle/>
          <a:p>
            <a:pPr algn="ctr">
              <a:defRPr/>
            </a:pPr>
            <a:r>
              <a:rPr lang="en-US" altLang="ko-KR" sz="1300" b="1" dirty="0">
                <a:latin typeface="Arial" charset="0"/>
                <a:ea typeface="굴림" pitchFamily="50" charset="-127"/>
              </a:rPr>
              <a:t>Fixed Income Securities</a:t>
            </a:r>
          </a:p>
        </p:txBody>
      </p:sp>
      <p:sp>
        <p:nvSpPr>
          <p:cNvPr id="43036" name="Line 23">
            <a:extLst>
              <a:ext uri="{FF2B5EF4-FFF2-40B4-BE49-F238E27FC236}">
                <a16:creationId xmlns:a16="http://schemas.microsoft.com/office/drawing/2014/main" id="{93576432-9227-4095-8E99-9B07DDA8CBE0}"/>
              </a:ext>
            </a:extLst>
          </p:cNvPr>
          <p:cNvSpPr>
            <a:spLocks noChangeShapeType="1"/>
          </p:cNvSpPr>
          <p:nvPr/>
        </p:nvSpPr>
        <p:spPr bwMode="auto">
          <a:xfrm>
            <a:off x="7772400" y="24384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HK"/>
          </a:p>
        </p:txBody>
      </p:sp>
      <p:sp>
        <p:nvSpPr>
          <p:cNvPr id="43037" name="Line 23">
            <a:extLst>
              <a:ext uri="{FF2B5EF4-FFF2-40B4-BE49-F238E27FC236}">
                <a16:creationId xmlns:a16="http://schemas.microsoft.com/office/drawing/2014/main" id="{291842D4-45AF-477F-BA7A-4DE0503AE86C}"/>
              </a:ext>
            </a:extLst>
          </p:cNvPr>
          <p:cNvSpPr>
            <a:spLocks noChangeShapeType="1"/>
          </p:cNvSpPr>
          <p:nvPr/>
        </p:nvSpPr>
        <p:spPr bwMode="auto">
          <a:xfrm>
            <a:off x="7543800" y="35814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HK"/>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3C271EF0-B15E-4ED2-80C6-4E8C5BE1A266}"/>
              </a:ext>
            </a:extLst>
          </p:cNvPr>
          <p:cNvSpPr>
            <a:spLocks noGrp="1" noChangeArrowheads="1"/>
          </p:cNvSpPr>
          <p:nvPr>
            <p:ph type="title"/>
          </p:nvPr>
        </p:nvSpPr>
        <p:spPr/>
        <p:txBody>
          <a:bodyPr/>
          <a:lstStyle/>
          <a:p>
            <a:pPr algn="l"/>
            <a:r>
              <a:rPr lang="en-US" altLang="en-US" sz="3600">
                <a:solidFill>
                  <a:srgbClr val="C00000"/>
                </a:solidFill>
                <a:ea typeface="굴림" panose="020B0600000101010101" pitchFamily="34" charset="-127"/>
              </a:rPr>
              <a:t>Treasury Bills (T-bills)</a:t>
            </a:r>
          </a:p>
        </p:txBody>
      </p:sp>
      <p:sp>
        <p:nvSpPr>
          <p:cNvPr id="45059" name="Content Placeholder 2">
            <a:extLst>
              <a:ext uri="{FF2B5EF4-FFF2-40B4-BE49-F238E27FC236}">
                <a16:creationId xmlns:a16="http://schemas.microsoft.com/office/drawing/2014/main" id="{ED0F90E0-F662-4F80-90C2-46812F43E689}"/>
              </a:ext>
            </a:extLst>
          </p:cNvPr>
          <p:cNvSpPr>
            <a:spLocks noGrp="1" noChangeArrowheads="1"/>
          </p:cNvSpPr>
          <p:nvPr>
            <p:ph idx="1"/>
          </p:nvPr>
        </p:nvSpPr>
        <p:spPr/>
        <p:txBody>
          <a:bodyPr/>
          <a:lstStyle/>
          <a:p>
            <a:r>
              <a:rPr lang="en-US" altLang="en-US" sz="2600"/>
              <a:t>Government raises money by selling bills to the public</a:t>
            </a:r>
          </a:p>
          <a:p>
            <a:endParaRPr lang="en-US" altLang="en-US" sz="2600"/>
          </a:p>
          <a:p>
            <a:r>
              <a:rPr lang="en-US" altLang="en-US" sz="2600"/>
              <a:t>Sell at a discount</a:t>
            </a:r>
          </a:p>
          <a:p>
            <a:endParaRPr lang="en-US" altLang="en-US" sz="2600"/>
          </a:p>
          <a:p>
            <a:r>
              <a:rPr lang="en-US" altLang="en-US" sz="2600"/>
              <a:t>Most marketable of all money market instruments</a:t>
            </a:r>
          </a:p>
          <a:p>
            <a:endParaRPr lang="en-US" altLang="en-US" sz="2600"/>
          </a:p>
          <a:p>
            <a:r>
              <a:rPr lang="en-US" altLang="en-US" sz="2600"/>
              <a:t>Almost </a:t>
            </a:r>
            <a:r>
              <a:rPr lang="en-US" altLang="en-US" sz="2600" b="1"/>
              <a:t>no default risk </a:t>
            </a:r>
            <a:r>
              <a:rPr lang="en-US" altLang="en-US" sz="2600"/>
              <a:t>and very low interest rate risk (</a:t>
            </a:r>
            <a:r>
              <a:rPr lang="en-US" altLang="en-US" sz="2600" i="1"/>
              <a:t>risk-free asset</a:t>
            </a:r>
            <a:r>
              <a:rPr lang="en-US" altLang="en-US" sz="2600"/>
              <a:t>)</a:t>
            </a:r>
          </a:p>
          <a:p>
            <a:pPr>
              <a:buFontTx/>
              <a:buNone/>
            </a:pPr>
            <a:r>
              <a:rPr lang="en-US" altLang="en-US"/>
              <a:t> </a:t>
            </a:r>
          </a:p>
          <a:p>
            <a:pPr>
              <a:buFontTx/>
              <a:buNone/>
            </a:pPr>
            <a:r>
              <a:rPr lang="en-US" altLang="en-US"/>
              <a:t> </a:t>
            </a:r>
          </a:p>
          <a:p>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62E9E97B-A47C-47C5-A0D6-5D91AFFD96A5}"/>
              </a:ext>
            </a:extLst>
          </p:cNvPr>
          <p:cNvSpPr>
            <a:spLocks noGrp="1" noChangeArrowheads="1"/>
          </p:cNvSpPr>
          <p:nvPr>
            <p:ph type="title"/>
          </p:nvPr>
        </p:nvSpPr>
        <p:spPr/>
        <p:txBody>
          <a:bodyPr/>
          <a:lstStyle/>
          <a:p>
            <a:pPr algn="l"/>
            <a:r>
              <a:rPr lang="en-US" altLang="en-US"/>
              <a:t/>
            </a:r>
            <a:br>
              <a:rPr lang="en-US" altLang="en-US"/>
            </a:br>
            <a:r>
              <a:rPr lang="en-US" altLang="en-US" sz="3600">
                <a:solidFill>
                  <a:srgbClr val="C00000"/>
                </a:solidFill>
                <a:ea typeface="굴림" panose="020B0600000101010101" pitchFamily="34" charset="-127"/>
              </a:rPr>
              <a:t>Commercial Paper</a:t>
            </a:r>
            <a:r>
              <a:rPr lang="en-US" altLang="en-US" sz="3600"/>
              <a:t/>
            </a:r>
            <a:br>
              <a:rPr lang="en-US" altLang="en-US" sz="3600"/>
            </a:br>
            <a:endParaRPr lang="en-US" altLang="en-US" sz="3600"/>
          </a:p>
        </p:txBody>
      </p:sp>
      <p:sp>
        <p:nvSpPr>
          <p:cNvPr id="48131" name="Content Placeholder 2">
            <a:extLst>
              <a:ext uri="{FF2B5EF4-FFF2-40B4-BE49-F238E27FC236}">
                <a16:creationId xmlns:a16="http://schemas.microsoft.com/office/drawing/2014/main" id="{C1E6F078-D18E-43EA-A3FB-AECC67B7A769}"/>
              </a:ext>
            </a:extLst>
          </p:cNvPr>
          <p:cNvSpPr>
            <a:spLocks noGrp="1" noChangeArrowheads="1"/>
          </p:cNvSpPr>
          <p:nvPr>
            <p:ph idx="1"/>
          </p:nvPr>
        </p:nvSpPr>
        <p:spPr>
          <a:xfrm>
            <a:off x="457200" y="990600"/>
            <a:ext cx="7772400" cy="5105400"/>
          </a:xfrm>
        </p:spPr>
        <p:txBody>
          <a:bodyPr/>
          <a:lstStyle/>
          <a:p>
            <a:r>
              <a:rPr lang="en-US" altLang="en-US" sz="2600"/>
              <a:t>Large, well-known companies issue short term </a:t>
            </a:r>
            <a:r>
              <a:rPr lang="en-US" altLang="en-US" sz="2600" b="1"/>
              <a:t>unsecured</a:t>
            </a:r>
            <a:r>
              <a:rPr lang="en-US" altLang="en-US" sz="2600"/>
              <a:t> debt notes.</a:t>
            </a:r>
          </a:p>
          <a:p>
            <a:endParaRPr lang="en-US" altLang="en-US" sz="2600"/>
          </a:p>
          <a:p>
            <a:r>
              <a:rPr lang="en-US" altLang="en-US" sz="2600"/>
              <a:t>Most often with maturities of less than 1 or 2 months.</a:t>
            </a:r>
          </a:p>
          <a:p>
            <a:endParaRPr lang="en-US" altLang="en-US" sz="2600"/>
          </a:p>
          <a:p>
            <a:r>
              <a:rPr lang="en-US" altLang="en-US" sz="2600"/>
              <a:t>Face value is in multiples of $100,000.</a:t>
            </a:r>
          </a:p>
          <a:p>
            <a:endParaRPr lang="en-US" altLang="en-US" sz="2600"/>
          </a:p>
          <a:p>
            <a:r>
              <a:rPr lang="en-US" altLang="en-US" sz="2600" b="1"/>
              <a:t>Fairly safe (?) </a:t>
            </a:r>
            <a:r>
              <a:rPr lang="en-US" altLang="en-US" sz="2600"/>
              <a:t>since a firm’s condition presumably can be monitored and predicted over short term period.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EF596195-F9D6-4542-934B-ADC75ED9EBA2}"/>
              </a:ext>
            </a:extLst>
          </p:cNvPr>
          <p:cNvSpPr>
            <a:spLocks noGrp="1" noChangeArrowheads="1"/>
          </p:cNvSpPr>
          <p:nvPr>
            <p:ph type="title"/>
          </p:nvPr>
        </p:nvSpPr>
        <p:spPr/>
        <p:txBody>
          <a:bodyPr/>
          <a:lstStyle/>
          <a:p>
            <a:pPr algn="l"/>
            <a:r>
              <a:rPr lang="en-US" altLang="en-US" sz="3600">
                <a:solidFill>
                  <a:srgbClr val="C00000"/>
                </a:solidFill>
                <a:ea typeface="굴림" panose="020B0600000101010101" pitchFamily="34" charset="-127"/>
              </a:rPr>
              <a:t>Lehman’s Bankruptcy</a:t>
            </a:r>
          </a:p>
        </p:txBody>
      </p:sp>
      <p:sp>
        <p:nvSpPr>
          <p:cNvPr id="49155" name="Content Placeholder 2">
            <a:extLst>
              <a:ext uri="{FF2B5EF4-FFF2-40B4-BE49-F238E27FC236}">
                <a16:creationId xmlns:a16="http://schemas.microsoft.com/office/drawing/2014/main" id="{56701139-691C-484C-8607-C88AFAD6B790}"/>
              </a:ext>
            </a:extLst>
          </p:cNvPr>
          <p:cNvSpPr>
            <a:spLocks noGrp="1" noChangeArrowheads="1"/>
          </p:cNvSpPr>
          <p:nvPr>
            <p:ph idx="1"/>
          </p:nvPr>
        </p:nvSpPr>
        <p:spPr>
          <a:xfrm>
            <a:off x="685800" y="1066800"/>
            <a:ext cx="7772400" cy="5486400"/>
          </a:xfrm>
        </p:spPr>
        <p:txBody>
          <a:bodyPr/>
          <a:lstStyle/>
          <a:p>
            <a:r>
              <a:rPr lang="en-US" altLang="en-US" sz="2400"/>
              <a:t>Lehman was rolling over at least </a:t>
            </a:r>
            <a:r>
              <a:rPr lang="en-US" altLang="en-US" sz="2400" b="1"/>
              <a:t>$100 billion</a:t>
            </a:r>
            <a:r>
              <a:rPr lang="en-US" altLang="en-US" sz="2400"/>
              <a:t> a month to finance its investments. </a:t>
            </a:r>
          </a:p>
          <a:p>
            <a:pPr lvl="1"/>
            <a:r>
              <a:rPr lang="en-US" altLang="en-US" sz="2400"/>
              <a:t>Lehman’s real-estate losses were bigger than it had acknowledged. </a:t>
            </a:r>
          </a:p>
          <a:p>
            <a:pPr lvl="1"/>
            <a:r>
              <a:rPr lang="en-US" altLang="en-US" sz="2400"/>
              <a:t>More bad news about the real estate market emerged</a:t>
            </a:r>
          </a:p>
          <a:p>
            <a:r>
              <a:rPr lang="en-US" altLang="en-US" sz="2400"/>
              <a:t>Lehman’s costs of borrowing rose, and its share price fell.</a:t>
            </a:r>
          </a:p>
          <a:p>
            <a:r>
              <a:rPr lang="en-US" altLang="en-US" sz="2400"/>
              <a:t>With an </a:t>
            </a:r>
            <a:r>
              <a:rPr lang="en-US" altLang="en-US" sz="2400" b="1"/>
              <a:t>impending downgrade</a:t>
            </a:r>
            <a:r>
              <a:rPr lang="en-US" altLang="en-US" sz="2400"/>
              <a:t> to its credit rating looming, legal restrictions prevent certain firms from continuing to lend to Lehman.</a:t>
            </a:r>
          </a:p>
          <a:p>
            <a:r>
              <a:rPr lang="en-US" altLang="en-US" sz="2400"/>
              <a:t>Finally, Lehman went bankrupt  because it can not raise funds to meet its short-term obligations.  </a:t>
            </a:r>
          </a:p>
          <a:p>
            <a:endParaRPr lang="en-US" altLang="en-US"/>
          </a:p>
          <a:p>
            <a:endParaRPr lang="en-US" altLang="en-US"/>
          </a:p>
          <a:p>
            <a:endParaRPr lang="en-US" altLang="en-US"/>
          </a:p>
          <a:p>
            <a:pPr>
              <a:buFontTx/>
              <a:buNone/>
            </a:pPr>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0B48446B-94F1-45B7-9D0A-9211B303D8A7}"/>
              </a:ext>
            </a:extLst>
          </p:cNvPr>
          <p:cNvSpPr>
            <a:spLocks noGrp="1" noChangeArrowheads="1"/>
          </p:cNvSpPr>
          <p:nvPr>
            <p:ph type="title"/>
          </p:nvPr>
        </p:nvSpPr>
        <p:spPr/>
        <p:txBody>
          <a:bodyPr/>
          <a:lstStyle/>
          <a:p>
            <a:pPr algn="l"/>
            <a:r>
              <a:rPr lang="en-US" altLang="en-US"/>
              <a:t/>
            </a:r>
            <a:br>
              <a:rPr lang="en-US" altLang="en-US"/>
            </a:br>
            <a:r>
              <a:rPr lang="en-US" altLang="en-US" sz="3600">
                <a:solidFill>
                  <a:srgbClr val="C00000"/>
                </a:solidFill>
                <a:ea typeface="굴림" panose="020B0600000101010101" pitchFamily="34" charset="-127"/>
              </a:rPr>
              <a:t>Broker’s Call </a:t>
            </a:r>
            <a:r>
              <a:rPr lang="en-US" altLang="en-US" sz="3200">
                <a:solidFill>
                  <a:srgbClr val="C00000"/>
                </a:solidFill>
                <a:ea typeface="굴림" panose="020B0600000101010101" pitchFamily="34" charset="-127"/>
              </a:rPr>
              <a:t/>
            </a:r>
            <a:br>
              <a:rPr lang="en-US" altLang="en-US" sz="3200">
                <a:solidFill>
                  <a:srgbClr val="C00000"/>
                </a:solidFill>
                <a:ea typeface="굴림" panose="020B0600000101010101" pitchFamily="34" charset="-127"/>
              </a:rPr>
            </a:br>
            <a:endParaRPr lang="en-US" altLang="en-US" sz="3200">
              <a:solidFill>
                <a:srgbClr val="C00000"/>
              </a:solidFill>
              <a:ea typeface="굴림" panose="020B0600000101010101" pitchFamily="34" charset="-127"/>
            </a:endParaRPr>
          </a:p>
        </p:txBody>
      </p:sp>
      <p:sp>
        <p:nvSpPr>
          <p:cNvPr id="51203" name="Content Placeholder 2">
            <a:extLst>
              <a:ext uri="{FF2B5EF4-FFF2-40B4-BE49-F238E27FC236}">
                <a16:creationId xmlns:a16="http://schemas.microsoft.com/office/drawing/2014/main" id="{757B2F56-E225-4ECF-8FE0-3291CF7BF511}"/>
              </a:ext>
            </a:extLst>
          </p:cNvPr>
          <p:cNvSpPr>
            <a:spLocks noGrp="1" noChangeArrowheads="1"/>
          </p:cNvSpPr>
          <p:nvPr>
            <p:ph idx="1"/>
          </p:nvPr>
        </p:nvSpPr>
        <p:spPr/>
        <p:txBody>
          <a:bodyPr/>
          <a:lstStyle/>
          <a:p>
            <a:r>
              <a:rPr lang="en-US" altLang="en-US" sz="2800" dirty="0"/>
              <a:t>Individual investors borrow money from the broker to buy stocks (</a:t>
            </a:r>
            <a:r>
              <a:rPr lang="en-US" altLang="en-US" sz="2800" dirty="0">
                <a:solidFill>
                  <a:srgbClr val="C00000"/>
                </a:solidFill>
              </a:rPr>
              <a:t>buy on margin</a:t>
            </a:r>
            <a:r>
              <a:rPr lang="en-US" altLang="en-US" sz="2800" dirty="0"/>
              <a:t>).</a:t>
            </a:r>
          </a:p>
          <a:p>
            <a:endParaRPr lang="en-US" altLang="en-US" sz="2800" dirty="0"/>
          </a:p>
          <a:p>
            <a:r>
              <a:rPr lang="en-US" altLang="en-US" sz="2800" dirty="0"/>
              <a:t>The broker may borrow the funds from a bank, agreeing to repay the bank immediately if the bank requests it.</a:t>
            </a:r>
          </a:p>
          <a:p>
            <a:endParaRPr lang="en-US" altLang="en-US" sz="2800" dirty="0"/>
          </a:p>
          <a:p>
            <a:r>
              <a:rPr lang="en-US" altLang="en-US" sz="2800" dirty="0"/>
              <a:t>The rate </a:t>
            </a:r>
            <a:r>
              <a:rPr lang="en-US" altLang="en-US" sz="2800" dirty="0" smtClean="0"/>
              <a:t>charged by the bank on the broker is called </a:t>
            </a:r>
            <a:r>
              <a:rPr lang="en-US" altLang="en-US" sz="2800" b="1" dirty="0" smtClean="0"/>
              <a:t>Brokers’ Calls</a:t>
            </a:r>
            <a:r>
              <a:rPr lang="en-US" altLang="en-US" sz="2800" dirty="0" smtClean="0"/>
              <a:t>, which is usually </a:t>
            </a:r>
            <a:r>
              <a:rPr lang="en-US" altLang="en-US" sz="2800" dirty="0"/>
              <a:t>about 1% higher than the rate on short-term T-bills.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8036DF17-8D2A-4F56-A499-35C218121E89}"/>
              </a:ext>
            </a:extLst>
          </p:cNvPr>
          <p:cNvSpPr>
            <a:spLocks noGrp="1" noChangeArrowheads="1"/>
          </p:cNvSpPr>
          <p:nvPr>
            <p:ph type="title"/>
          </p:nvPr>
        </p:nvSpPr>
        <p:spPr>
          <a:xfrm>
            <a:off x="685800" y="76200"/>
            <a:ext cx="7772400" cy="914400"/>
          </a:xfrm>
        </p:spPr>
        <p:txBody>
          <a:bodyPr/>
          <a:lstStyle/>
          <a:p>
            <a:pPr algn="l"/>
            <a:r>
              <a:rPr lang="en-US" altLang="en-US"/>
              <a:t/>
            </a:r>
            <a:br>
              <a:rPr lang="en-US" altLang="en-US"/>
            </a:br>
            <a:r>
              <a:rPr lang="en-US" altLang="en-US" sz="3600">
                <a:solidFill>
                  <a:srgbClr val="C00000"/>
                </a:solidFill>
                <a:ea typeface="굴림" panose="020B0600000101010101" pitchFamily="34" charset="-127"/>
              </a:rPr>
              <a:t>The LIBOR Market</a:t>
            </a:r>
            <a:br>
              <a:rPr lang="en-US" altLang="en-US" sz="3600">
                <a:solidFill>
                  <a:srgbClr val="C00000"/>
                </a:solidFill>
                <a:ea typeface="굴림" panose="020B0600000101010101" pitchFamily="34" charset="-127"/>
              </a:rPr>
            </a:br>
            <a:endParaRPr lang="en-US" altLang="en-US" sz="3600">
              <a:solidFill>
                <a:srgbClr val="C00000"/>
              </a:solidFill>
              <a:ea typeface="굴림" panose="020B0600000101010101" pitchFamily="34" charset="-127"/>
            </a:endParaRPr>
          </a:p>
        </p:txBody>
      </p:sp>
      <p:sp>
        <p:nvSpPr>
          <p:cNvPr id="15363" name="Content Placeholder 2">
            <a:extLst>
              <a:ext uri="{FF2B5EF4-FFF2-40B4-BE49-F238E27FC236}">
                <a16:creationId xmlns:a16="http://schemas.microsoft.com/office/drawing/2014/main" id="{0B1957AE-23C7-4F39-A4CE-62A74AEB46D6}"/>
              </a:ext>
            </a:extLst>
          </p:cNvPr>
          <p:cNvSpPr>
            <a:spLocks noGrp="1" noChangeArrowheads="1"/>
          </p:cNvSpPr>
          <p:nvPr>
            <p:ph idx="1"/>
          </p:nvPr>
        </p:nvSpPr>
        <p:spPr/>
        <p:txBody>
          <a:bodyPr/>
          <a:lstStyle/>
          <a:p>
            <a:r>
              <a:rPr lang="en-US" altLang="en-US" sz="2600"/>
              <a:t>The </a:t>
            </a:r>
            <a:r>
              <a:rPr lang="en-US" altLang="en-US" sz="2600" b="1"/>
              <a:t>London Interbank Offered Rate </a:t>
            </a:r>
            <a:r>
              <a:rPr lang="en-US" altLang="en-US" sz="2600"/>
              <a:t>(LIBOR) is the rate at which large banks in London are willing to lend money among themselves. </a:t>
            </a:r>
          </a:p>
          <a:p>
            <a:endParaRPr lang="en-US" altLang="en-US" sz="2600"/>
          </a:p>
          <a:p>
            <a:r>
              <a:rPr lang="en-US" altLang="en-US" sz="2600"/>
              <a:t>LIBOR is the premier short-term interest rate quoted in the European money market.</a:t>
            </a:r>
          </a:p>
          <a:p>
            <a:endParaRPr lang="en-US" altLang="en-US" sz="2600"/>
          </a:p>
          <a:p>
            <a:r>
              <a:rPr lang="en-US" altLang="en-US" sz="2600"/>
              <a:t>Serves as a reference or benchmark rate  </a:t>
            </a:r>
          </a:p>
          <a:p>
            <a:pPr lvl="1"/>
            <a:r>
              <a:rPr lang="en-US" altLang="en-US" sz="2600"/>
              <a:t>A corporation might borrow at a floating rate equal to LIBOR plus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363">
                                            <p:txEl>
                                              <p:pRg st="5" end="5"/>
                                            </p:txEl>
                                          </p:spTgt>
                                        </p:tgtEl>
                                        <p:attrNameLst>
                                          <p:attrName>style.visibility</p:attrName>
                                        </p:attrNameLst>
                                      </p:cBhvr>
                                      <p:to>
                                        <p:strVal val="visible"/>
                                      </p:to>
                                    </p:set>
                                    <p:animEffect transition="in" filter="box(in)">
                                      <p:cBhvr>
                                        <p:cTn id="7" dur="500"/>
                                        <p:tgtEl>
                                          <p:spTgt spid="15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076747C9-992E-4A73-A257-157D88DB57B2}"/>
              </a:ext>
            </a:extLst>
          </p:cNvPr>
          <p:cNvSpPr>
            <a:spLocks noGrp="1" noChangeArrowheads="1"/>
          </p:cNvSpPr>
          <p:nvPr>
            <p:ph type="title"/>
          </p:nvPr>
        </p:nvSpPr>
        <p:spPr/>
        <p:txBody>
          <a:bodyPr/>
          <a:lstStyle/>
          <a:p>
            <a:pPr algn="l"/>
            <a:r>
              <a:rPr lang="en-US" altLang="en-US" sz="3600">
                <a:solidFill>
                  <a:srgbClr val="C00000"/>
                </a:solidFill>
                <a:ea typeface="굴림" panose="020B0600000101010101" pitchFamily="34" charset="-127"/>
              </a:rPr>
              <a:t>Libor Manipulation</a:t>
            </a:r>
          </a:p>
        </p:txBody>
      </p:sp>
      <p:sp>
        <p:nvSpPr>
          <p:cNvPr id="54275" name="Content Placeholder 2">
            <a:extLst>
              <a:ext uri="{FF2B5EF4-FFF2-40B4-BE49-F238E27FC236}">
                <a16:creationId xmlns:a16="http://schemas.microsoft.com/office/drawing/2014/main" id="{C60EC1FC-BCCD-4409-AB50-40A372632F3C}"/>
              </a:ext>
            </a:extLst>
          </p:cNvPr>
          <p:cNvSpPr>
            <a:spLocks noGrp="1" noChangeArrowheads="1"/>
          </p:cNvSpPr>
          <p:nvPr>
            <p:ph idx="1"/>
          </p:nvPr>
        </p:nvSpPr>
        <p:spPr>
          <a:xfrm>
            <a:off x="1295400" y="1219200"/>
            <a:ext cx="6705600" cy="4876800"/>
          </a:xfrm>
        </p:spPr>
        <p:txBody>
          <a:bodyPr/>
          <a:lstStyle/>
          <a:p>
            <a:pPr marL="0" indent="0">
              <a:buFontTx/>
              <a:buNone/>
            </a:pPr>
            <a:r>
              <a:rPr lang="en-US" altLang="en-US" sz="2800" dirty="0"/>
              <a:t>“</a:t>
            </a:r>
            <a:r>
              <a:rPr lang="en-US" altLang="en-US" sz="2800" i="1" dirty="0"/>
              <a:t>Hi Guys, We got a big position in 3m </a:t>
            </a:r>
            <a:r>
              <a:rPr lang="en-US" altLang="en-US" sz="2800" i="1" dirty="0" err="1"/>
              <a:t>libor</a:t>
            </a:r>
            <a:r>
              <a:rPr lang="en-US" altLang="en-US" sz="2800" i="1" dirty="0"/>
              <a:t> for the next 3 days. Can we please keep the lib or fixing at 5.39 for the next few days. It would really help. We do not want it to fix any higher than that. </a:t>
            </a:r>
            <a:r>
              <a:rPr lang="en-US" altLang="en-US" sz="2800" i="1" dirty="0" err="1"/>
              <a:t>Tks</a:t>
            </a:r>
            <a:r>
              <a:rPr lang="en-US" altLang="en-US" sz="2800" i="1" dirty="0"/>
              <a:t> a lot.</a:t>
            </a:r>
            <a:r>
              <a:rPr lang="en-US" altLang="en-US" sz="2800" dirty="0"/>
              <a:t>”</a:t>
            </a:r>
          </a:p>
          <a:p>
            <a:pPr marL="0" indent="0">
              <a:buFontTx/>
              <a:buNone/>
            </a:pPr>
            <a:endParaRPr lang="en-US" altLang="en-US" sz="2800" dirty="0"/>
          </a:p>
          <a:p>
            <a:pPr marL="0" indent="0">
              <a:buFontTx/>
              <a:buNone/>
            </a:pPr>
            <a:r>
              <a:rPr lang="en-US" altLang="en-US" sz="2800" dirty="0"/>
              <a:t>-- Barclays Bank trader in New York to submitter,13 September 2006</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F02C22E7-4402-4BC0-9A92-235D05C3B467}"/>
              </a:ext>
            </a:extLst>
          </p:cNvPr>
          <p:cNvSpPr>
            <a:spLocks noGrp="1" noChangeArrowheads="1"/>
          </p:cNvSpPr>
          <p:nvPr>
            <p:ph type="title"/>
          </p:nvPr>
        </p:nvSpPr>
        <p:spPr/>
        <p:txBody>
          <a:bodyPr/>
          <a:lstStyle/>
          <a:p>
            <a:pPr algn="l"/>
            <a:r>
              <a:rPr lang="en-US" altLang="en-US"/>
              <a:t/>
            </a:r>
            <a:br>
              <a:rPr lang="en-US" altLang="en-US"/>
            </a:br>
            <a:r>
              <a:rPr lang="en-US" altLang="en-US"/>
              <a:t/>
            </a:r>
            <a:br>
              <a:rPr lang="en-US" altLang="en-US"/>
            </a:br>
            <a:r>
              <a:rPr lang="en-US" altLang="en-US" sz="3600">
                <a:solidFill>
                  <a:srgbClr val="C00000"/>
                </a:solidFill>
                <a:ea typeface="굴림" panose="020B0600000101010101" pitchFamily="34" charset="-127"/>
              </a:rPr>
              <a:t>Treasury Notes and Bonds</a:t>
            </a:r>
            <a:br>
              <a:rPr lang="en-US" altLang="en-US" sz="3600">
                <a:solidFill>
                  <a:srgbClr val="C00000"/>
                </a:solidFill>
                <a:ea typeface="굴림" panose="020B0600000101010101" pitchFamily="34" charset="-127"/>
              </a:rPr>
            </a:br>
            <a:r>
              <a:rPr lang="en-US" altLang="en-US" sz="3600">
                <a:solidFill>
                  <a:srgbClr val="C00000"/>
                </a:solidFill>
                <a:ea typeface="굴림" panose="020B0600000101010101" pitchFamily="34" charset="-127"/>
              </a:rPr>
              <a:t/>
            </a:r>
            <a:br>
              <a:rPr lang="en-US" altLang="en-US" sz="3600">
                <a:solidFill>
                  <a:srgbClr val="C00000"/>
                </a:solidFill>
                <a:ea typeface="굴림" panose="020B0600000101010101" pitchFamily="34" charset="-127"/>
              </a:rPr>
            </a:br>
            <a:endParaRPr lang="en-US" altLang="en-US" sz="3600">
              <a:solidFill>
                <a:srgbClr val="C00000"/>
              </a:solidFill>
              <a:ea typeface="굴림" panose="020B0600000101010101" pitchFamily="34" charset="-127"/>
            </a:endParaRPr>
          </a:p>
        </p:txBody>
      </p:sp>
      <p:sp>
        <p:nvSpPr>
          <p:cNvPr id="55299" name="Content Placeholder 2">
            <a:extLst>
              <a:ext uri="{FF2B5EF4-FFF2-40B4-BE49-F238E27FC236}">
                <a16:creationId xmlns:a16="http://schemas.microsoft.com/office/drawing/2014/main" id="{8502E874-A9D8-40A0-BDCD-BEA5779854D7}"/>
              </a:ext>
            </a:extLst>
          </p:cNvPr>
          <p:cNvSpPr>
            <a:spLocks noGrp="1" noChangeArrowheads="1"/>
          </p:cNvSpPr>
          <p:nvPr>
            <p:ph idx="1"/>
          </p:nvPr>
        </p:nvSpPr>
        <p:spPr/>
        <p:txBody>
          <a:bodyPr/>
          <a:lstStyle/>
          <a:p>
            <a:r>
              <a:rPr lang="en-US" altLang="en-US" sz="2800" dirty="0"/>
              <a:t>Time to maturity</a:t>
            </a:r>
          </a:p>
          <a:p>
            <a:pPr lvl="1"/>
            <a:r>
              <a:rPr lang="en-US" altLang="en-US" dirty="0"/>
              <a:t>T-notes (less than 10 years)</a:t>
            </a:r>
          </a:p>
          <a:p>
            <a:pPr lvl="1"/>
            <a:r>
              <a:rPr lang="en-US" altLang="en-US" dirty="0"/>
              <a:t>T-bonds (10-30 years)</a:t>
            </a:r>
          </a:p>
          <a:p>
            <a:r>
              <a:rPr lang="en-US" altLang="en-US" sz="2800" dirty="0"/>
              <a:t>Semiannual coupon payment   </a:t>
            </a:r>
          </a:p>
          <a:p>
            <a:r>
              <a:rPr lang="en-US" altLang="en-US" sz="2800" dirty="0"/>
              <a:t>No default risk but low interest rate risk</a:t>
            </a:r>
          </a:p>
          <a:p>
            <a:r>
              <a:rPr lang="en-US" altLang="en-US" sz="2800" dirty="0"/>
              <a:t>Interest income is exempt from state and local income taxation.</a:t>
            </a:r>
          </a:p>
          <a:p>
            <a:endParaRPr lang="en-US" alt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a:solidFill>
                  <a:srgbClr val="C00000"/>
                </a:solidFill>
              </a:rPr>
              <a:t>Course Overview</a:t>
            </a:r>
          </a:p>
        </p:txBody>
      </p:sp>
      <p:sp>
        <p:nvSpPr>
          <p:cNvPr id="3" name="Content Placeholder 2"/>
          <p:cNvSpPr>
            <a:spLocks noGrp="1"/>
          </p:cNvSpPr>
          <p:nvPr>
            <p:ph idx="1"/>
          </p:nvPr>
        </p:nvSpPr>
        <p:spPr/>
        <p:txBody>
          <a:bodyPr/>
          <a:lstStyle/>
          <a:p>
            <a:r>
              <a:rPr lang="en-US" sz="2400" dirty="0" smtClean="0"/>
              <a:t>Traditionally, financial topics can be grouped into four main areas:</a:t>
            </a:r>
          </a:p>
          <a:p>
            <a:pPr lvl="1"/>
            <a:r>
              <a:rPr lang="en-US" sz="2400" dirty="0" smtClean="0"/>
              <a:t>Investments</a:t>
            </a:r>
          </a:p>
          <a:p>
            <a:pPr lvl="1"/>
            <a:r>
              <a:rPr lang="en-US" sz="2400" dirty="0" smtClean="0"/>
              <a:t>Corporate Finance</a:t>
            </a:r>
          </a:p>
          <a:p>
            <a:pPr lvl="1"/>
            <a:r>
              <a:rPr lang="en-US" sz="2400" dirty="0" smtClean="0"/>
              <a:t>Financial Institutions</a:t>
            </a:r>
          </a:p>
          <a:p>
            <a:pPr lvl="1"/>
            <a:r>
              <a:rPr lang="en-US" sz="2400" dirty="0" smtClean="0"/>
              <a:t>International Finance</a:t>
            </a:r>
          </a:p>
          <a:p>
            <a:endParaRPr lang="en-US" dirty="0"/>
          </a:p>
        </p:txBody>
      </p:sp>
    </p:spTree>
    <p:extLst>
      <p:ext uri="{BB962C8B-B14F-4D97-AF65-F5344CB8AC3E}">
        <p14:creationId xmlns:p14="http://schemas.microsoft.com/office/powerpoint/2010/main" val="28975680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5E63994B-C32F-4C01-80F5-3B05F7A1AF5B}"/>
              </a:ext>
            </a:extLst>
          </p:cNvPr>
          <p:cNvSpPr>
            <a:spLocks noGrp="1" noChangeArrowheads="1"/>
          </p:cNvSpPr>
          <p:nvPr>
            <p:ph type="title"/>
          </p:nvPr>
        </p:nvSpPr>
        <p:spPr/>
        <p:txBody>
          <a:bodyPr/>
          <a:lstStyle/>
          <a:p>
            <a:pPr algn="l"/>
            <a:r>
              <a:rPr lang="en-US" altLang="en-US"/>
              <a:t/>
            </a:r>
            <a:br>
              <a:rPr lang="en-US" altLang="en-US"/>
            </a:br>
            <a:r>
              <a:rPr lang="en-US" altLang="en-US" sz="3600">
                <a:solidFill>
                  <a:srgbClr val="C00000"/>
                </a:solidFill>
                <a:ea typeface="굴림" panose="020B0600000101010101" pitchFamily="34" charset="-127"/>
              </a:rPr>
              <a:t>Municipal Bonds</a:t>
            </a:r>
            <a:r>
              <a:rPr lang="en-US" altLang="en-US"/>
              <a:t/>
            </a:r>
            <a:br>
              <a:rPr lang="en-US" altLang="en-US"/>
            </a:br>
            <a:endParaRPr lang="en-US" altLang="en-US"/>
          </a:p>
        </p:txBody>
      </p:sp>
      <p:sp>
        <p:nvSpPr>
          <p:cNvPr id="56323" name="Content Placeholder 2">
            <a:extLst>
              <a:ext uri="{FF2B5EF4-FFF2-40B4-BE49-F238E27FC236}">
                <a16:creationId xmlns:a16="http://schemas.microsoft.com/office/drawing/2014/main" id="{6560051D-75FE-454D-8492-271288071EA0}"/>
              </a:ext>
            </a:extLst>
          </p:cNvPr>
          <p:cNvSpPr>
            <a:spLocks noGrp="1" noChangeArrowheads="1"/>
          </p:cNvSpPr>
          <p:nvPr>
            <p:ph idx="1"/>
          </p:nvPr>
        </p:nvSpPr>
        <p:spPr/>
        <p:txBody>
          <a:bodyPr/>
          <a:lstStyle/>
          <a:p>
            <a:r>
              <a:rPr lang="en-US" altLang="en-US" sz="2800" dirty="0"/>
              <a:t>Issued by state and local governments.</a:t>
            </a:r>
          </a:p>
          <a:p>
            <a:endParaRPr lang="en-US" altLang="en-US" sz="2800" dirty="0"/>
          </a:p>
          <a:p>
            <a:r>
              <a:rPr lang="en-US" altLang="en-US" sz="2800" dirty="0"/>
              <a:t>Interest income is exempt from federal income taxation.</a:t>
            </a:r>
          </a:p>
          <a:p>
            <a:endParaRPr lang="en-US" altLang="en-US" sz="2800" dirty="0"/>
          </a:p>
          <a:p>
            <a:r>
              <a:rPr lang="en-US" altLang="en-US" sz="2800" b="1" dirty="0"/>
              <a:t>Interest income is also exempt from state and local taxation in the issuing state</a:t>
            </a:r>
            <a:r>
              <a:rPr lang="en-US" altLang="en-US" sz="2800" dirty="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4F0A0BCC-5B0B-4CDA-8819-3749657C88A5}"/>
              </a:ext>
            </a:extLst>
          </p:cNvPr>
          <p:cNvSpPr>
            <a:spLocks noGrp="1" noChangeArrowheads="1"/>
          </p:cNvSpPr>
          <p:nvPr>
            <p:ph type="title"/>
          </p:nvPr>
        </p:nvSpPr>
        <p:spPr/>
        <p:txBody>
          <a:bodyPr/>
          <a:lstStyle/>
          <a:p>
            <a:pPr algn="l"/>
            <a:r>
              <a:rPr lang="en-US" altLang="en-US"/>
              <a:t/>
            </a:r>
            <a:br>
              <a:rPr lang="en-US" altLang="en-US"/>
            </a:br>
            <a:r>
              <a:rPr lang="en-US" altLang="en-US" sz="3600">
                <a:solidFill>
                  <a:srgbClr val="C00000"/>
                </a:solidFill>
                <a:ea typeface="굴림" panose="020B0600000101010101" pitchFamily="34" charset="-127"/>
              </a:rPr>
              <a:t>Corporate Bonds</a:t>
            </a:r>
            <a:r>
              <a:rPr lang="en-US" altLang="en-US"/>
              <a:t/>
            </a:r>
            <a:br>
              <a:rPr lang="en-US" altLang="en-US"/>
            </a:br>
            <a:endParaRPr lang="en-US" altLang="en-US"/>
          </a:p>
        </p:txBody>
      </p:sp>
      <p:sp>
        <p:nvSpPr>
          <p:cNvPr id="57347" name="Content Placeholder 2">
            <a:extLst>
              <a:ext uri="{FF2B5EF4-FFF2-40B4-BE49-F238E27FC236}">
                <a16:creationId xmlns:a16="http://schemas.microsoft.com/office/drawing/2014/main" id="{E4A82E09-9475-46F0-9C2E-F07163EC1C1B}"/>
              </a:ext>
            </a:extLst>
          </p:cNvPr>
          <p:cNvSpPr>
            <a:spLocks noGrp="1" noChangeArrowheads="1"/>
          </p:cNvSpPr>
          <p:nvPr>
            <p:ph idx="1"/>
          </p:nvPr>
        </p:nvSpPr>
        <p:spPr/>
        <p:txBody>
          <a:bodyPr/>
          <a:lstStyle/>
          <a:p>
            <a:r>
              <a:rPr lang="en-US" altLang="en-US" sz="2800" dirty="0"/>
              <a:t>F</a:t>
            </a:r>
            <a:r>
              <a:rPr lang="en-US" altLang="en-US" sz="2800" dirty="0" smtClean="0"/>
              <a:t>irms </a:t>
            </a:r>
            <a:r>
              <a:rPr lang="en-US" altLang="en-US" sz="2800" dirty="0"/>
              <a:t>borrow money directly from the public.</a:t>
            </a:r>
          </a:p>
          <a:p>
            <a:r>
              <a:rPr lang="en-US" altLang="en-US" sz="2800" dirty="0"/>
              <a:t>Similar in structure to T-bonds and T-notes</a:t>
            </a:r>
          </a:p>
          <a:p>
            <a:r>
              <a:rPr lang="en-US" altLang="en-US" sz="2800" dirty="0"/>
              <a:t>What is the difference between Corporate bonds and T-bonds?</a:t>
            </a:r>
          </a:p>
          <a:p>
            <a:pPr lvl="1"/>
            <a:r>
              <a:rPr lang="en-US" altLang="en-US" dirty="0"/>
              <a:t> </a:t>
            </a:r>
            <a:r>
              <a:rPr lang="en-US" altLang="en-US" b="1" dirty="0"/>
              <a:t>Default risk </a:t>
            </a:r>
          </a:p>
          <a:p>
            <a:pPr lvl="1">
              <a:buFontTx/>
              <a:buNone/>
            </a:pPr>
            <a:endParaRPr lang="en-US" altLang="en-US"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01BD526-720A-4A23-85EE-DE526838AECD}"/>
              </a:ext>
            </a:extLst>
          </p:cNvPr>
          <p:cNvSpPr>
            <a:spLocks noGrp="1" noChangeArrowheads="1"/>
          </p:cNvSpPr>
          <p:nvPr>
            <p:ph type="title"/>
          </p:nvPr>
        </p:nvSpPr>
        <p:spPr>
          <a:noFill/>
        </p:spPr>
        <p:txBody>
          <a:bodyPr/>
          <a:lstStyle/>
          <a:p>
            <a:pPr algn="l"/>
            <a:r>
              <a:rPr lang="en-US" altLang="en-US" sz="3600">
                <a:solidFill>
                  <a:srgbClr val="C00000"/>
                </a:solidFill>
                <a:ea typeface="굴림" panose="020B0600000101010101" pitchFamily="34" charset="-127"/>
              </a:rPr>
              <a:t>Characteristics of Common Stock</a:t>
            </a:r>
          </a:p>
        </p:txBody>
      </p:sp>
      <p:sp>
        <p:nvSpPr>
          <p:cNvPr id="58371" name="Rectangle 3">
            <a:extLst>
              <a:ext uri="{FF2B5EF4-FFF2-40B4-BE49-F238E27FC236}">
                <a16:creationId xmlns:a16="http://schemas.microsoft.com/office/drawing/2014/main" id="{09BAD68F-1E72-4A3D-B208-2FE340DEF5E6}"/>
              </a:ext>
            </a:extLst>
          </p:cNvPr>
          <p:cNvSpPr>
            <a:spLocks noGrp="1" noChangeArrowheads="1"/>
          </p:cNvSpPr>
          <p:nvPr>
            <p:ph type="body" idx="1"/>
          </p:nvPr>
        </p:nvSpPr>
        <p:spPr>
          <a:xfrm>
            <a:off x="685800" y="1295400"/>
            <a:ext cx="7772400" cy="4800600"/>
          </a:xfrm>
          <a:noFill/>
        </p:spPr>
        <p:txBody>
          <a:bodyPr/>
          <a:lstStyle/>
          <a:p>
            <a:r>
              <a:rPr lang="en-US" altLang="en-US" sz="2600" dirty="0"/>
              <a:t>Represents ownership claims</a:t>
            </a:r>
          </a:p>
          <a:p>
            <a:r>
              <a:rPr lang="en-US" altLang="en-US" sz="2600" dirty="0"/>
              <a:t>Voting/managing rights</a:t>
            </a:r>
          </a:p>
          <a:p>
            <a:r>
              <a:rPr lang="en-US" altLang="en-US" sz="2600" b="1" dirty="0"/>
              <a:t>Residual claim</a:t>
            </a:r>
          </a:p>
          <a:p>
            <a:pPr lvl="1"/>
            <a:r>
              <a:rPr lang="en-US" altLang="en-US" sz="2400" dirty="0"/>
              <a:t>Stockholders are the last in line of all those who have a claim on the assets and income of the corporation.</a:t>
            </a:r>
          </a:p>
          <a:p>
            <a:r>
              <a:rPr lang="en-US" altLang="en-US" sz="2600" b="1" dirty="0"/>
              <a:t>Limited liability</a:t>
            </a:r>
          </a:p>
          <a:p>
            <a:r>
              <a:rPr lang="en-US" altLang="en-US" sz="2600" dirty="0"/>
              <a:t>No maturity</a:t>
            </a:r>
          </a:p>
          <a:p>
            <a:r>
              <a:rPr lang="en-US" altLang="en-US" sz="2600" dirty="0"/>
              <a:t>Over the long run has outperformed money-market and fixed-income securities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63246DB-230F-478B-907F-7CFA7FB85339}"/>
              </a:ext>
            </a:extLst>
          </p:cNvPr>
          <p:cNvSpPr>
            <a:spLocks noGrp="1" noChangeArrowheads="1"/>
          </p:cNvSpPr>
          <p:nvPr>
            <p:ph type="title"/>
          </p:nvPr>
        </p:nvSpPr>
        <p:spPr>
          <a:noFill/>
        </p:spPr>
        <p:txBody>
          <a:bodyPr/>
          <a:lstStyle/>
          <a:p>
            <a:pPr algn="l"/>
            <a:r>
              <a:rPr lang="en-US" altLang="en-US" sz="3600">
                <a:solidFill>
                  <a:srgbClr val="C00000"/>
                </a:solidFill>
                <a:ea typeface="굴림" panose="020B0600000101010101" pitchFamily="34" charset="-127"/>
              </a:rPr>
              <a:t>Characteristics of Preferred Stock</a:t>
            </a:r>
          </a:p>
        </p:txBody>
      </p:sp>
      <p:sp>
        <p:nvSpPr>
          <p:cNvPr id="60419" name="Rectangle 3">
            <a:extLst>
              <a:ext uri="{FF2B5EF4-FFF2-40B4-BE49-F238E27FC236}">
                <a16:creationId xmlns:a16="http://schemas.microsoft.com/office/drawing/2014/main" id="{B9101312-68B3-487C-A877-E7F2AE857283}"/>
              </a:ext>
            </a:extLst>
          </p:cNvPr>
          <p:cNvSpPr>
            <a:spLocks noGrp="1" noChangeArrowheads="1"/>
          </p:cNvSpPr>
          <p:nvPr>
            <p:ph type="body" idx="1"/>
          </p:nvPr>
        </p:nvSpPr>
        <p:spPr>
          <a:noFill/>
        </p:spPr>
        <p:txBody>
          <a:bodyPr/>
          <a:lstStyle/>
          <a:p>
            <a:pPr>
              <a:spcBef>
                <a:spcPct val="30000"/>
              </a:spcBef>
            </a:pPr>
            <a:r>
              <a:rPr lang="en-US" altLang="en-US" sz="2800"/>
              <a:t>No maturity</a:t>
            </a:r>
          </a:p>
          <a:p>
            <a:pPr>
              <a:spcBef>
                <a:spcPct val="30000"/>
              </a:spcBef>
            </a:pPr>
            <a:r>
              <a:rPr lang="en-US" altLang="en-US" sz="2800" b="1"/>
              <a:t>Usually cumulative</a:t>
            </a:r>
          </a:p>
          <a:p>
            <a:pPr>
              <a:spcBef>
                <a:spcPct val="30000"/>
              </a:spcBef>
            </a:pPr>
            <a:r>
              <a:rPr lang="en-US" altLang="en-US" sz="2800"/>
              <a:t>Rarely participating</a:t>
            </a:r>
          </a:p>
          <a:p>
            <a:pPr>
              <a:spcBef>
                <a:spcPct val="30000"/>
              </a:spcBef>
            </a:pPr>
            <a:r>
              <a:rPr lang="en-US" altLang="en-US" sz="2800" b="1"/>
              <a:t>Senior claim to common stock</a:t>
            </a:r>
          </a:p>
          <a:p>
            <a:pPr>
              <a:spcBef>
                <a:spcPct val="30000"/>
              </a:spcBef>
            </a:pPr>
            <a:r>
              <a:rPr lang="en-US" altLang="en-US" sz="2800"/>
              <a:t>Hybrid security (has features of stock and bond)</a:t>
            </a:r>
          </a:p>
          <a:p>
            <a:pPr>
              <a:spcBef>
                <a:spcPct val="30000"/>
              </a:spcBef>
            </a:pPr>
            <a:r>
              <a:rPr lang="en-US" altLang="en-US" sz="2800"/>
              <a:t>May be convertible</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a:extLst>
              <a:ext uri="{FF2B5EF4-FFF2-40B4-BE49-F238E27FC236}">
                <a16:creationId xmlns:a16="http://schemas.microsoft.com/office/drawing/2014/main" id="{66A5D66E-9911-49C0-9B14-AAAD6E0CA037}"/>
              </a:ext>
            </a:extLst>
          </p:cNvPr>
          <p:cNvSpPr>
            <a:spLocks noGrp="1" noChangeArrowheads="1"/>
          </p:cNvSpPr>
          <p:nvPr>
            <p:ph type="body" idx="1"/>
          </p:nvPr>
        </p:nvSpPr>
        <p:spPr>
          <a:xfrm>
            <a:off x="685800" y="1295400"/>
            <a:ext cx="7772400" cy="4876800"/>
          </a:xfrm>
        </p:spPr>
        <p:txBody>
          <a:bodyPr/>
          <a:lstStyle/>
          <a:p>
            <a:pPr marL="0" algn="just" eaLnBrk="1" hangingPunct="1">
              <a:spcBef>
                <a:spcPct val="0"/>
              </a:spcBef>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The financial crisis of 2007–2008 is considered to be the worst financial crisis since the Great Depression of the 1930s.</a:t>
            </a:r>
          </a:p>
          <a:p>
            <a:pPr marL="0" algn="just" eaLnBrk="1" hangingPunct="1">
              <a:spcBef>
                <a:spcPct val="0"/>
              </a:spcBef>
              <a:buFont typeface="Calibri" panose="020F0502020204030204" pitchFamily="34" charset="0"/>
              <a:buNone/>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a:p>
          <a:p>
            <a:pPr marL="0" algn="just" eaLnBrk="1" hangingPunct="1">
              <a:spcBef>
                <a:spcPct val="0"/>
              </a:spcBef>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a:t>The crisis leads to the 2008–2012 global recession and also contributes to the European sovereign-debt crisis.</a:t>
            </a:r>
            <a:endParaRPr lang="en-GB" altLang="en-US" sz="2400"/>
          </a:p>
        </p:txBody>
      </p:sp>
      <p:sp>
        <p:nvSpPr>
          <p:cNvPr id="64515" name="Rectangle 24">
            <a:extLst>
              <a:ext uri="{FF2B5EF4-FFF2-40B4-BE49-F238E27FC236}">
                <a16:creationId xmlns:a16="http://schemas.microsoft.com/office/drawing/2014/main" id="{76BC5A5F-80F7-4CFB-91C7-59FCCD7456C7}"/>
              </a:ext>
            </a:extLst>
          </p:cNvPr>
          <p:cNvSpPr>
            <a:spLocks noChangeArrowheads="1"/>
          </p:cNvSpPr>
          <p:nvPr/>
        </p:nvSpPr>
        <p:spPr bwMode="auto">
          <a:xfrm>
            <a:off x="685800" y="3048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eaLnBrk="1" hangingPunct="1">
              <a:buClr>
                <a:srgbClr val="A0ADE4"/>
              </a:buClr>
              <a:buSzTx/>
              <a:buFontTx/>
              <a:buNone/>
            </a:pPr>
            <a:r>
              <a:rPr lang="en-US" altLang="ko-KR">
                <a:solidFill>
                  <a:srgbClr val="C00000"/>
                </a:solidFill>
                <a:ea typeface="굴림" panose="020B0600000101010101" pitchFamily="34" charset="-127"/>
              </a:rPr>
              <a:t>Financial Crisis of 2008</a:t>
            </a:r>
          </a:p>
        </p:txBody>
      </p:sp>
      <p:pic>
        <p:nvPicPr>
          <p:cNvPr id="64516" name="Picture 3">
            <a:extLst>
              <a:ext uri="{FF2B5EF4-FFF2-40B4-BE49-F238E27FC236}">
                <a16:creationId xmlns:a16="http://schemas.microsoft.com/office/drawing/2014/main" id="{0B34DA4D-80F2-4FAD-988D-E8337E8036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19825" y="3494088"/>
            <a:ext cx="20986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5">
            <a:extLst>
              <a:ext uri="{FF2B5EF4-FFF2-40B4-BE49-F238E27FC236}">
                <a16:creationId xmlns:a16="http://schemas.microsoft.com/office/drawing/2014/main" id="{CA7F3514-7612-4986-A59B-D2F963574C1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00425" y="3570288"/>
            <a:ext cx="229711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6">
            <a:extLst>
              <a:ext uri="{FF2B5EF4-FFF2-40B4-BE49-F238E27FC236}">
                <a16:creationId xmlns:a16="http://schemas.microsoft.com/office/drawing/2014/main" id="{57120279-4D59-4003-A22C-1DE7C98A927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9625" y="3570288"/>
            <a:ext cx="2057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F76ADF32-97EB-48E1-ADA7-E61D382E98E1}"/>
              </a:ext>
            </a:extLst>
          </p:cNvPr>
          <p:cNvSpPr>
            <a:spLocks noGrp="1" noChangeArrowheads="1"/>
          </p:cNvSpPr>
          <p:nvPr>
            <p:ph type="title" idx="4294967295"/>
          </p:nvPr>
        </p:nvSpPr>
        <p:spPr>
          <a:xfrm>
            <a:off x="381000" y="304800"/>
            <a:ext cx="8229600" cy="792163"/>
          </a:xfrm>
        </p:spPr>
        <p:txBody>
          <a:bodyPr/>
          <a:lstStyle/>
          <a:p>
            <a:pPr algn="l"/>
            <a:r>
              <a:rPr lang="en-US" altLang="en-US" sz="3200">
                <a:solidFill>
                  <a:srgbClr val="C00000"/>
                </a:solidFill>
              </a:rPr>
              <a:t>Changes in Housing Finance</a:t>
            </a:r>
          </a:p>
        </p:txBody>
      </p:sp>
      <p:sp>
        <p:nvSpPr>
          <p:cNvPr id="66563" name="Text Placeholder 3">
            <a:extLst>
              <a:ext uri="{FF2B5EF4-FFF2-40B4-BE49-F238E27FC236}">
                <a16:creationId xmlns:a16="http://schemas.microsoft.com/office/drawing/2014/main" id="{161DCDB4-A4FD-42FE-9A1D-B74B2D11FEAB}"/>
              </a:ext>
            </a:extLst>
          </p:cNvPr>
          <p:cNvSpPr>
            <a:spLocks noGrp="1" noChangeArrowheads="1"/>
          </p:cNvSpPr>
          <p:nvPr>
            <p:ph type="body" idx="4294967295"/>
          </p:nvPr>
        </p:nvSpPr>
        <p:spPr>
          <a:xfrm>
            <a:off x="457200" y="1143000"/>
            <a:ext cx="4040188" cy="639763"/>
          </a:xfrm>
        </p:spPr>
        <p:txBody>
          <a:bodyPr anchor="b"/>
          <a:lstStyle/>
          <a:p>
            <a:pPr marL="0" indent="0">
              <a:buFontTx/>
              <a:buNone/>
            </a:pPr>
            <a:r>
              <a:rPr lang="en-US" altLang="en-US" sz="2400" b="1"/>
              <a:t>Old Way</a:t>
            </a:r>
          </a:p>
        </p:txBody>
      </p:sp>
      <p:sp>
        <p:nvSpPr>
          <p:cNvPr id="66564" name="Content Placeholder 4">
            <a:extLst>
              <a:ext uri="{FF2B5EF4-FFF2-40B4-BE49-F238E27FC236}">
                <a16:creationId xmlns:a16="http://schemas.microsoft.com/office/drawing/2014/main" id="{15ECEFF8-0E27-4832-8969-F31A23D2037B}"/>
              </a:ext>
            </a:extLst>
          </p:cNvPr>
          <p:cNvSpPr>
            <a:spLocks noGrp="1" noChangeArrowheads="1"/>
          </p:cNvSpPr>
          <p:nvPr>
            <p:ph sz="half" idx="4294967295"/>
          </p:nvPr>
        </p:nvSpPr>
        <p:spPr>
          <a:xfrm>
            <a:off x="457200" y="1981200"/>
            <a:ext cx="4040188" cy="3951288"/>
          </a:xfrm>
        </p:spPr>
        <p:txBody>
          <a:bodyPr/>
          <a:lstStyle/>
          <a:p>
            <a:r>
              <a:rPr lang="en-US" altLang="en-US" sz="2400"/>
              <a:t>Local thrift institution made mortgage loans to homeowners</a:t>
            </a:r>
          </a:p>
          <a:p>
            <a:r>
              <a:rPr lang="en-US" altLang="en-US" sz="2400"/>
              <a:t>Thrift’s major asset: a portfolio of long-term mortgage loans </a:t>
            </a:r>
          </a:p>
          <a:p>
            <a:r>
              <a:rPr lang="en-US" altLang="en-US" sz="2400"/>
              <a:t>Thrift’s main liability: deposits</a:t>
            </a:r>
          </a:p>
          <a:p>
            <a:r>
              <a:rPr lang="en-US" altLang="en-US" sz="2400"/>
              <a:t>“Originate to hold”</a:t>
            </a:r>
          </a:p>
          <a:p>
            <a:endParaRPr lang="en-US" altLang="en-US" sz="2400"/>
          </a:p>
        </p:txBody>
      </p:sp>
      <p:sp>
        <p:nvSpPr>
          <p:cNvPr id="66565" name="Text Placeholder 5">
            <a:extLst>
              <a:ext uri="{FF2B5EF4-FFF2-40B4-BE49-F238E27FC236}">
                <a16:creationId xmlns:a16="http://schemas.microsoft.com/office/drawing/2014/main" id="{202D45AC-B01C-4D47-978C-6A60DACE6559}"/>
              </a:ext>
            </a:extLst>
          </p:cNvPr>
          <p:cNvSpPr>
            <a:spLocks noGrp="1" noChangeArrowheads="1"/>
          </p:cNvSpPr>
          <p:nvPr>
            <p:ph type="body" sz="quarter" idx="4294967295"/>
          </p:nvPr>
        </p:nvSpPr>
        <p:spPr>
          <a:xfrm>
            <a:off x="4648200" y="1143000"/>
            <a:ext cx="4041775" cy="639763"/>
          </a:xfrm>
        </p:spPr>
        <p:txBody>
          <a:bodyPr anchor="b"/>
          <a:lstStyle/>
          <a:p>
            <a:pPr marL="0" indent="0">
              <a:buFontTx/>
              <a:buNone/>
            </a:pPr>
            <a:r>
              <a:rPr lang="en-US" altLang="en-US" sz="2400" b="1"/>
              <a:t>New Way</a:t>
            </a:r>
          </a:p>
        </p:txBody>
      </p:sp>
      <p:sp>
        <p:nvSpPr>
          <p:cNvPr id="66566" name="Content Placeholder 6">
            <a:extLst>
              <a:ext uri="{FF2B5EF4-FFF2-40B4-BE49-F238E27FC236}">
                <a16:creationId xmlns:a16="http://schemas.microsoft.com/office/drawing/2014/main" id="{100AD928-A96F-4828-9B01-93B804A7A213}"/>
              </a:ext>
            </a:extLst>
          </p:cNvPr>
          <p:cNvSpPr>
            <a:spLocks noGrp="1" noChangeArrowheads="1"/>
          </p:cNvSpPr>
          <p:nvPr>
            <p:ph sz="quarter" idx="4294967295"/>
          </p:nvPr>
        </p:nvSpPr>
        <p:spPr>
          <a:xfrm>
            <a:off x="4648200" y="1905000"/>
            <a:ext cx="4041775" cy="3951288"/>
          </a:xfrm>
        </p:spPr>
        <p:txBody>
          <a:bodyPr/>
          <a:lstStyle/>
          <a:p>
            <a:r>
              <a:rPr lang="en-US" altLang="en-US" sz="2400"/>
              <a:t>Securitization: Fannie Mae and Freddie Mac bought mortgage loans and bundled them into large pools</a:t>
            </a:r>
          </a:p>
          <a:p>
            <a:r>
              <a:rPr lang="en-US" altLang="en-US" sz="2400"/>
              <a:t>Mortgage-backed securities are tradable claims against the underlying mortgage pool</a:t>
            </a:r>
          </a:p>
          <a:p>
            <a:r>
              <a:rPr lang="en-US" altLang="en-US" sz="2400"/>
              <a:t>“Originate to distribute”</a:t>
            </a:r>
          </a:p>
          <a:p>
            <a:endParaRPr lang="en-US" altLang="en-US" sz="2400"/>
          </a:p>
          <a:p>
            <a:endParaRPr lang="en-US" altLang="en-US" sz="24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0" name="Group 84">
            <a:extLst>
              <a:ext uri="{FF2B5EF4-FFF2-40B4-BE49-F238E27FC236}">
                <a16:creationId xmlns:a16="http://schemas.microsoft.com/office/drawing/2014/main" id="{2EF62B19-3AD5-4E9F-85E3-16EE8181209E}"/>
              </a:ext>
            </a:extLst>
          </p:cNvPr>
          <p:cNvGrpSpPr>
            <a:grpSpLocks/>
          </p:cNvGrpSpPr>
          <p:nvPr/>
        </p:nvGrpSpPr>
        <p:grpSpPr bwMode="auto">
          <a:xfrm>
            <a:off x="641350" y="1296988"/>
            <a:ext cx="8197850" cy="4757737"/>
            <a:chOff x="404" y="817"/>
            <a:chExt cx="5164" cy="2997"/>
          </a:xfrm>
        </p:grpSpPr>
        <p:pic>
          <p:nvPicPr>
            <p:cNvPr id="68612" name="Picture 11">
              <a:extLst>
                <a:ext uri="{FF2B5EF4-FFF2-40B4-BE49-F238E27FC236}">
                  <a16:creationId xmlns:a16="http://schemas.microsoft.com/office/drawing/2014/main" id="{D1584FEE-ED8B-406E-9C2F-B1FC7C1C3D02}"/>
                </a:ext>
              </a:extLst>
            </p:cNvPr>
            <p:cNvPicPr>
              <a:picLocks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604" y="817"/>
              <a:ext cx="825"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13">
              <a:extLst>
                <a:ext uri="{FF2B5EF4-FFF2-40B4-BE49-F238E27FC236}">
                  <a16:creationId xmlns:a16="http://schemas.microsoft.com/office/drawing/2014/main" id="{9B4A26AF-1C6E-4F46-A344-DD0E19BE99B4}"/>
                </a:ext>
              </a:extLst>
            </p:cNvPr>
            <p:cNvPicPr>
              <a:picLocks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3462" y="2905"/>
              <a:ext cx="64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14">
              <a:extLst>
                <a:ext uri="{FF2B5EF4-FFF2-40B4-BE49-F238E27FC236}">
                  <a16:creationId xmlns:a16="http://schemas.microsoft.com/office/drawing/2014/main" id="{14B7B83E-1E5D-4749-B602-386E3A835E0A}"/>
                </a:ext>
              </a:extLst>
            </p:cNvPr>
            <p:cNvPicPr>
              <a:picLocks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536" y="2976"/>
              <a:ext cx="1148"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15">
              <a:extLst>
                <a:ext uri="{FF2B5EF4-FFF2-40B4-BE49-F238E27FC236}">
                  <a16:creationId xmlns:a16="http://schemas.microsoft.com/office/drawing/2014/main" id="{2526E6B7-F104-4866-A30A-24C5A9929098}"/>
                </a:ext>
              </a:extLst>
            </p:cNvPr>
            <p:cNvPicPr>
              <a:picLocks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4415" y="1874"/>
              <a:ext cx="826"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6" name="Freeform 17">
              <a:extLst>
                <a:ext uri="{FF2B5EF4-FFF2-40B4-BE49-F238E27FC236}">
                  <a16:creationId xmlns:a16="http://schemas.microsoft.com/office/drawing/2014/main" id="{AA92A480-F8D5-4ABD-A659-E6EF6F041870}"/>
                </a:ext>
              </a:extLst>
            </p:cNvPr>
            <p:cNvSpPr>
              <a:spLocks/>
            </p:cNvSpPr>
            <p:nvPr/>
          </p:nvSpPr>
          <p:spPr bwMode="auto">
            <a:xfrm>
              <a:off x="1432" y="3008"/>
              <a:ext cx="113" cy="107"/>
            </a:xfrm>
            <a:custGeom>
              <a:avLst/>
              <a:gdLst>
                <a:gd name="T0" fmla="*/ 112 w 113"/>
                <a:gd name="T1" fmla="*/ 106 h 107"/>
                <a:gd name="T2" fmla="*/ 61 w 113"/>
                <a:gd name="T3" fmla="*/ 0 h 107"/>
                <a:gd name="T4" fmla="*/ 0 w 113"/>
                <a:gd name="T5" fmla="*/ 89 h 107"/>
                <a:gd name="T6" fmla="*/ 112 w 113"/>
                <a:gd name="T7" fmla="*/ 106 h 107"/>
                <a:gd name="T8" fmla="*/ 0 60000 65536"/>
                <a:gd name="T9" fmla="*/ 0 60000 65536"/>
                <a:gd name="T10" fmla="*/ 0 60000 65536"/>
                <a:gd name="T11" fmla="*/ 0 60000 65536"/>
                <a:gd name="T12" fmla="*/ 0 w 113"/>
                <a:gd name="T13" fmla="*/ 0 h 107"/>
                <a:gd name="T14" fmla="*/ 113 w 113"/>
                <a:gd name="T15" fmla="*/ 107 h 107"/>
              </a:gdLst>
              <a:ahLst/>
              <a:cxnLst>
                <a:cxn ang="T8">
                  <a:pos x="T0" y="T1"/>
                </a:cxn>
                <a:cxn ang="T9">
                  <a:pos x="T2" y="T3"/>
                </a:cxn>
                <a:cxn ang="T10">
                  <a:pos x="T4" y="T5"/>
                </a:cxn>
                <a:cxn ang="T11">
                  <a:pos x="T6" y="T7"/>
                </a:cxn>
              </a:cxnLst>
              <a:rect l="T12" t="T13" r="T14" b="T15"/>
              <a:pathLst>
                <a:path w="113" h="107">
                  <a:moveTo>
                    <a:pt x="112" y="106"/>
                  </a:moveTo>
                  <a:lnTo>
                    <a:pt x="61" y="0"/>
                  </a:lnTo>
                  <a:lnTo>
                    <a:pt x="0" y="89"/>
                  </a:lnTo>
                  <a:lnTo>
                    <a:pt x="112" y="106"/>
                  </a:lnTo>
                </a:path>
              </a:pathLst>
            </a:custGeom>
            <a:solidFill>
              <a:schemeClr val="tx1"/>
            </a:solidFill>
            <a:ln w="12700" cap="rnd" cmpd="sng">
              <a:solidFill>
                <a:schemeClr val="tx1"/>
              </a:solidFill>
              <a:prstDash val="solid"/>
              <a:round/>
              <a:headEnd/>
              <a:tailEnd/>
            </a:ln>
          </p:spPr>
          <p:txBody>
            <a:bodyPr/>
            <a:lstStyle/>
            <a:p>
              <a:endParaRPr lang="en-HK"/>
            </a:p>
          </p:txBody>
        </p:sp>
        <p:sp>
          <p:nvSpPr>
            <p:cNvPr id="68617" name="Freeform 18">
              <a:extLst>
                <a:ext uri="{FF2B5EF4-FFF2-40B4-BE49-F238E27FC236}">
                  <a16:creationId xmlns:a16="http://schemas.microsoft.com/office/drawing/2014/main" id="{1400764B-1BFC-44B2-A7E9-6441CCA1532F}"/>
                </a:ext>
              </a:extLst>
            </p:cNvPr>
            <p:cNvSpPr>
              <a:spLocks/>
            </p:cNvSpPr>
            <p:nvPr/>
          </p:nvSpPr>
          <p:spPr bwMode="auto">
            <a:xfrm>
              <a:off x="1312" y="1616"/>
              <a:ext cx="123" cy="118"/>
            </a:xfrm>
            <a:custGeom>
              <a:avLst/>
              <a:gdLst>
                <a:gd name="T0" fmla="*/ 0 w 123"/>
                <a:gd name="T1" fmla="*/ 117 h 118"/>
                <a:gd name="T2" fmla="*/ 122 w 123"/>
                <a:gd name="T3" fmla="*/ 62 h 118"/>
                <a:gd name="T4" fmla="*/ 30 w 123"/>
                <a:gd name="T5" fmla="*/ 0 h 118"/>
                <a:gd name="T6" fmla="*/ 0 w 123"/>
                <a:gd name="T7" fmla="*/ 117 h 118"/>
                <a:gd name="T8" fmla="*/ 0 60000 65536"/>
                <a:gd name="T9" fmla="*/ 0 60000 65536"/>
                <a:gd name="T10" fmla="*/ 0 60000 65536"/>
                <a:gd name="T11" fmla="*/ 0 60000 65536"/>
                <a:gd name="T12" fmla="*/ 0 w 123"/>
                <a:gd name="T13" fmla="*/ 0 h 118"/>
                <a:gd name="T14" fmla="*/ 123 w 123"/>
                <a:gd name="T15" fmla="*/ 118 h 118"/>
              </a:gdLst>
              <a:ahLst/>
              <a:cxnLst>
                <a:cxn ang="T8">
                  <a:pos x="T0" y="T1"/>
                </a:cxn>
                <a:cxn ang="T9">
                  <a:pos x="T2" y="T3"/>
                </a:cxn>
                <a:cxn ang="T10">
                  <a:pos x="T4" y="T5"/>
                </a:cxn>
                <a:cxn ang="T11">
                  <a:pos x="T6" y="T7"/>
                </a:cxn>
              </a:cxnLst>
              <a:rect l="T12" t="T13" r="T14" b="T15"/>
              <a:pathLst>
                <a:path w="123" h="118">
                  <a:moveTo>
                    <a:pt x="0" y="117"/>
                  </a:moveTo>
                  <a:lnTo>
                    <a:pt x="122" y="62"/>
                  </a:lnTo>
                  <a:lnTo>
                    <a:pt x="30" y="0"/>
                  </a:lnTo>
                  <a:lnTo>
                    <a:pt x="0" y="117"/>
                  </a:lnTo>
                </a:path>
              </a:pathLst>
            </a:custGeom>
            <a:solidFill>
              <a:schemeClr val="tx1"/>
            </a:solidFill>
            <a:ln w="12700" cap="rnd" cmpd="sng">
              <a:solidFill>
                <a:schemeClr val="tx1"/>
              </a:solidFill>
              <a:prstDash val="solid"/>
              <a:round/>
              <a:headEnd/>
              <a:tailEnd/>
            </a:ln>
          </p:spPr>
          <p:txBody>
            <a:bodyPr/>
            <a:lstStyle/>
            <a:p>
              <a:endParaRPr lang="en-HK"/>
            </a:p>
          </p:txBody>
        </p:sp>
        <p:sp>
          <p:nvSpPr>
            <p:cNvPr id="68618" name="Freeform 19">
              <a:extLst>
                <a:ext uri="{FF2B5EF4-FFF2-40B4-BE49-F238E27FC236}">
                  <a16:creationId xmlns:a16="http://schemas.microsoft.com/office/drawing/2014/main" id="{A7C6606B-67C7-4C61-89DA-D8DFEEC4E338}"/>
                </a:ext>
              </a:extLst>
            </p:cNvPr>
            <p:cNvSpPr>
              <a:spLocks/>
            </p:cNvSpPr>
            <p:nvPr/>
          </p:nvSpPr>
          <p:spPr bwMode="auto">
            <a:xfrm>
              <a:off x="3508" y="1160"/>
              <a:ext cx="119" cy="124"/>
            </a:xfrm>
            <a:custGeom>
              <a:avLst/>
              <a:gdLst>
                <a:gd name="T0" fmla="*/ 0 w 119"/>
                <a:gd name="T1" fmla="*/ 46 h 124"/>
                <a:gd name="T2" fmla="*/ 118 w 119"/>
                <a:gd name="T3" fmla="*/ 0 h 124"/>
                <a:gd name="T4" fmla="*/ 83 w 119"/>
                <a:gd name="T5" fmla="*/ 123 h 124"/>
                <a:gd name="T6" fmla="*/ 0 w 119"/>
                <a:gd name="T7" fmla="*/ 46 h 124"/>
                <a:gd name="T8" fmla="*/ 0 60000 65536"/>
                <a:gd name="T9" fmla="*/ 0 60000 65536"/>
                <a:gd name="T10" fmla="*/ 0 60000 65536"/>
                <a:gd name="T11" fmla="*/ 0 60000 65536"/>
                <a:gd name="T12" fmla="*/ 0 w 119"/>
                <a:gd name="T13" fmla="*/ 0 h 124"/>
                <a:gd name="T14" fmla="*/ 119 w 119"/>
                <a:gd name="T15" fmla="*/ 124 h 124"/>
              </a:gdLst>
              <a:ahLst/>
              <a:cxnLst>
                <a:cxn ang="T8">
                  <a:pos x="T0" y="T1"/>
                </a:cxn>
                <a:cxn ang="T9">
                  <a:pos x="T2" y="T3"/>
                </a:cxn>
                <a:cxn ang="T10">
                  <a:pos x="T4" y="T5"/>
                </a:cxn>
                <a:cxn ang="T11">
                  <a:pos x="T6" y="T7"/>
                </a:cxn>
              </a:cxnLst>
              <a:rect l="T12" t="T13" r="T14" b="T15"/>
              <a:pathLst>
                <a:path w="119" h="124">
                  <a:moveTo>
                    <a:pt x="0" y="46"/>
                  </a:moveTo>
                  <a:lnTo>
                    <a:pt x="118" y="0"/>
                  </a:lnTo>
                  <a:lnTo>
                    <a:pt x="83" y="123"/>
                  </a:lnTo>
                  <a:lnTo>
                    <a:pt x="0" y="46"/>
                  </a:lnTo>
                </a:path>
              </a:pathLst>
            </a:custGeom>
            <a:solidFill>
              <a:schemeClr val="tx1"/>
            </a:solidFill>
            <a:ln w="12700" cap="rnd" cmpd="sng">
              <a:solidFill>
                <a:schemeClr val="tx1"/>
              </a:solidFill>
              <a:prstDash val="solid"/>
              <a:round/>
              <a:headEnd/>
              <a:tailEnd/>
            </a:ln>
          </p:spPr>
          <p:txBody>
            <a:bodyPr/>
            <a:lstStyle/>
            <a:p>
              <a:endParaRPr lang="en-HK"/>
            </a:p>
          </p:txBody>
        </p:sp>
        <p:sp>
          <p:nvSpPr>
            <p:cNvPr id="68619" name="Freeform 20">
              <a:extLst>
                <a:ext uri="{FF2B5EF4-FFF2-40B4-BE49-F238E27FC236}">
                  <a16:creationId xmlns:a16="http://schemas.microsoft.com/office/drawing/2014/main" id="{AE5DD3F7-D137-410B-8F6F-35813C9AF65D}"/>
                </a:ext>
              </a:extLst>
            </p:cNvPr>
            <p:cNvSpPr>
              <a:spLocks/>
            </p:cNvSpPr>
            <p:nvPr/>
          </p:nvSpPr>
          <p:spPr bwMode="auto">
            <a:xfrm>
              <a:off x="4725" y="2523"/>
              <a:ext cx="97" cy="113"/>
            </a:xfrm>
            <a:custGeom>
              <a:avLst/>
              <a:gdLst>
                <a:gd name="T0" fmla="*/ 0 w 97"/>
                <a:gd name="T1" fmla="*/ 75 h 113"/>
                <a:gd name="T2" fmla="*/ 78 w 97"/>
                <a:gd name="T3" fmla="*/ 0 h 113"/>
                <a:gd name="T4" fmla="*/ 96 w 97"/>
                <a:gd name="T5" fmla="*/ 112 h 113"/>
                <a:gd name="T6" fmla="*/ 0 w 97"/>
                <a:gd name="T7" fmla="*/ 75 h 113"/>
                <a:gd name="T8" fmla="*/ 0 60000 65536"/>
                <a:gd name="T9" fmla="*/ 0 60000 65536"/>
                <a:gd name="T10" fmla="*/ 0 60000 65536"/>
                <a:gd name="T11" fmla="*/ 0 60000 65536"/>
                <a:gd name="T12" fmla="*/ 0 w 97"/>
                <a:gd name="T13" fmla="*/ 0 h 113"/>
                <a:gd name="T14" fmla="*/ 97 w 97"/>
                <a:gd name="T15" fmla="*/ 113 h 113"/>
              </a:gdLst>
              <a:ahLst/>
              <a:cxnLst>
                <a:cxn ang="T8">
                  <a:pos x="T0" y="T1"/>
                </a:cxn>
                <a:cxn ang="T9">
                  <a:pos x="T2" y="T3"/>
                </a:cxn>
                <a:cxn ang="T10">
                  <a:pos x="T4" y="T5"/>
                </a:cxn>
                <a:cxn ang="T11">
                  <a:pos x="T6" y="T7"/>
                </a:cxn>
              </a:cxnLst>
              <a:rect l="T12" t="T13" r="T14" b="T15"/>
              <a:pathLst>
                <a:path w="97" h="113">
                  <a:moveTo>
                    <a:pt x="0" y="75"/>
                  </a:moveTo>
                  <a:lnTo>
                    <a:pt x="78" y="0"/>
                  </a:lnTo>
                  <a:lnTo>
                    <a:pt x="96" y="112"/>
                  </a:lnTo>
                  <a:lnTo>
                    <a:pt x="0" y="75"/>
                  </a:lnTo>
                </a:path>
              </a:pathLst>
            </a:custGeom>
            <a:solidFill>
              <a:schemeClr val="tx1"/>
            </a:solidFill>
            <a:ln w="12700" cap="rnd" cmpd="sng">
              <a:solidFill>
                <a:schemeClr val="tx1"/>
              </a:solidFill>
              <a:prstDash val="solid"/>
              <a:round/>
              <a:headEnd/>
              <a:tailEnd/>
            </a:ln>
          </p:spPr>
          <p:txBody>
            <a:bodyPr/>
            <a:lstStyle/>
            <a:p>
              <a:endParaRPr lang="en-HK"/>
            </a:p>
          </p:txBody>
        </p:sp>
        <p:sp>
          <p:nvSpPr>
            <p:cNvPr id="68620" name="Freeform 21">
              <a:extLst>
                <a:ext uri="{FF2B5EF4-FFF2-40B4-BE49-F238E27FC236}">
                  <a16:creationId xmlns:a16="http://schemas.microsoft.com/office/drawing/2014/main" id="{8C9C354E-0D8A-4B6A-91AF-15F87764B1B3}"/>
                </a:ext>
              </a:extLst>
            </p:cNvPr>
            <p:cNvSpPr>
              <a:spLocks/>
            </p:cNvSpPr>
            <p:nvPr/>
          </p:nvSpPr>
          <p:spPr bwMode="auto">
            <a:xfrm>
              <a:off x="2406" y="998"/>
              <a:ext cx="113" cy="97"/>
            </a:xfrm>
            <a:custGeom>
              <a:avLst/>
              <a:gdLst>
                <a:gd name="T0" fmla="*/ 0 w 113"/>
                <a:gd name="T1" fmla="*/ 0 h 97"/>
                <a:gd name="T2" fmla="*/ 112 w 113"/>
                <a:gd name="T3" fmla="*/ 39 h 97"/>
                <a:gd name="T4" fmla="*/ 26 w 113"/>
                <a:gd name="T5" fmla="*/ 96 h 97"/>
                <a:gd name="T6" fmla="*/ 0 w 113"/>
                <a:gd name="T7" fmla="*/ 0 h 97"/>
                <a:gd name="T8" fmla="*/ 0 60000 65536"/>
                <a:gd name="T9" fmla="*/ 0 60000 65536"/>
                <a:gd name="T10" fmla="*/ 0 60000 65536"/>
                <a:gd name="T11" fmla="*/ 0 60000 65536"/>
                <a:gd name="T12" fmla="*/ 0 w 113"/>
                <a:gd name="T13" fmla="*/ 0 h 97"/>
                <a:gd name="T14" fmla="*/ 113 w 113"/>
                <a:gd name="T15" fmla="*/ 97 h 97"/>
              </a:gdLst>
              <a:ahLst/>
              <a:cxnLst>
                <a:cxn ang="T8">
                  <a:pos x="T0" y="T1"/>
                </a:cxn>
                <a:cxn ang="T9">
                  <a:pos x="T2" y="T3"/>
                </a:cxn>
                <a:cxn ang="T10">
                  <a:pos x="T4" y="T5"/>
                </a:cxn>
                <a:cxn ang="T11">
                  <a:pos x="T6" y="T7"/>
                </a:cxn>
              </a:cxnLst>
              <a:rect l="T12" t="T13" r="T14" b="T15"/>
              <a:pathLst>
                <a:path w="113" h="97">
                  <a:moveTo>
                    <a:pt x="0" y="0"/>
                  </a:moveTo>
                  <a:lnTo>
                    <a:pt x="112" y="39"/>
                  </a:lnTo>
                  <a:lnTo>
                    <a:pt x="26" y="96"/>
                  </a:lnTo>
                  <a:lnTo>
                    <a:pt x="0" y="0"/>
                  </a:lnTo>
                </a:path>
              </a:pathLst>
            </a:custGeom>
            <a:solidFill>
              <a:schemeClr val="tx1"/>
            </a:solidFill>
            <a:ln w="12700" cap="rnd" cmpd="sng">
              <a:solidFill>
                <a:schemeClr val="tx1"/>
              </a:solidFill>
              <a:prstDash val="solid"/>
              <a:round/>
              <a:headEnd/>
              <a:tailEnd/>
            </a:ln>
          </p:spPr>
          <p:txBody>
            <a:bodyPr/>
            <a:lstStyle/>
            <a:p>
              <a:endParaRPr lang="en-HK"/>
            </a:p>
          </p:txBody>
        </p:sp>
        <p:sp>
          <p:nvSpPr>
            <p:cNvPr id="68621" name="Freeform 22">
              <a:extLst>
                <a:ext uri="{FF2B5EF4-FFF2-40B4-BE49-F238E27FC236}">
                  <a16:creationId xmlns:a16="http://schemas.microsoft.com/office/drawing/2014/main" id="{BEB92880-1E41-4327-8B9A-B5B6F69271F5}"/>
                </a:ext>
              </a:extLst>
            </p:cNvPr>
            <p:cNvSpPr>
              <a:spLocks/>
            </p:cNvSpPr>
            <p:nvPr/>
          </p:nvSpPr>
          <p:spPr bwMode="auto">
            <a:xfrm>
              <a:off x="4773" y="1723"/>
              <a:ext cx="87" cy="113"/>
            </a:xfrm>
            <a:custGeom>
              <a:avLst/>
              <a:gdLst>
                <a:gd name="T0" fmla="*/ 86 w 87"/>
                <a:gd name="T1" fmla="*/ 112 h 113"/>
                <a:gd name="T2" fmla="*/ 64 w 87"/>
                <a:gd name="T3" fmla="*/ 0 h 113"/>
                <a:gd name="T4" fmla="*/ 0 w 87"/>
                <a:gd name="T5" fmla="*/ 53 h 113"/>
                <a:gd name="T6" fmla="*/ 86 w 87"/>
                <a:gd name="T7" fmla="*/ 112 h 113"/>
                <a:gd name="T8" fmla="*/ 0 60000 65536"/>
                <a:gd name="T9" fmla="*/ 0 60000 65536"/>
                <a:gd name="T10" fmla="*/ 0 60000 65536"/>
                <a:gd name="T11" fmla="*/ 0 60000 65536"/>
                <a:gd name="T12" fmla="*/ 0 w 87"/>
                <a:gd name="T13" fmla="*/ 0 h 113"/>
                <a:gd name="T14" fmla="*/ 87 w 87"/>
                <a:gd name="T15" fmla="*/ 113 h 113"/>
              </a:gdLst>
              <a:ahLst/>
              <a:cxnLst>
                <a:cxn ang="T8">
                  <a:pos x="T0" y="T1"/>
                </a:cxn>
                <a:cxn ang="T9">
                  <a:pos x="T2" y="T3"/>
                </a:cxn>
                <a:cxn ang="T10">
                  <a:pos x="T4" y="T5"/>
                </a:cxn>
                <a:cxn ang="T11">
                  <a:pos x="T6" y="T7"/>
                </a:cxn>
              </a:cxnLst>
              <a:rect l="T12" t="T13" r="T14" b="T15"/>
              <a:pathLst>
                <a:path w="87" h="113">
                  <a:moveTo>
                    <a:pt x="86" y="112"/>
                  </a:moveTo>
                  <a:lnTo>
                    <a:pt x="64" y="0"/>
                  </a:lnTo>
                  <a:lnTo>
                    <a:pt x="0" y="53"/>
                  </a:lnTo>
                  <a:lnTo>
                    <a:pt x="86" y="112"/>
                  </a:lnTo>
                </a:path>
              </a:pathLst>
            </a:custGeom>
            <a:solidFill>
              <a:schemeClr val="tx1"/>
            </a:solidFill>
            <a:ln w="12700" cap="rnd" cmpd="sng">
              <a:solidFill>
                <a:schemeClr val="tx1"/>
              </a:solidFill>
              <a:prstDash val="solid"/>
              <a:round/>
              <a:headEnd/>
              <a:tailEnd/>
            </a:ln>
          </p:spPr>
          <p:txBody>
            <a:bodyPr/>
            <a:lstStyle/>
            <a:p>
              <a:endParaRPr lang="en-HK"/>
            </a:p>
          </p:txBody>
        </p:sp>
        <p:sp>
          <p:nvSpPr>
            <p:cNvPr id="68622" name="Freeform 23">
              <a:extLst>
                <a:ext uri="{FF2B5EF4-FFF2-40B4-BE49-F238E27FC236}">
                  <a16:creationId xmlns:a16="http://schemas.microsoft.com/office/drawing/2014/main" id="{E6E5B972-2522-4239-A929-7A1B737972F5}"/>
                </a:ext>
              </a:extLst>
            </p:cNvPr>
            <p:cNvSpPr>
              <a:spLocks/>
            </p:cNvSpPr>
            <p:nvPr/>
          </p:nvSpPr>
          <p:spPr bwMode="auto">
            <a:xfrm>
              <a:off x="4204" y="3276"/>
              <a:ext cx="107" cy="91"/>
            </a:xfrm>
            <a:custGeom>
              <a:avLst/>
              <a:gdLst>
                <a:gd name="T0" fmla="*/ 0 w 107"/>
                <a:gd name="T1" fmla="*/ 90 h 91"/>
                <a:gd name="T2" fmla="*/ 48 w 107"/>
                <a:gd name="T3" fmla="*/ 0 h 91"/>
                <a:gd name="T4" fmla="*/ 106 w 107"/>
                <a:gd name="T5" fmla="*/ 90 h 91"/>
                <a:gd name="T6" fmla="*/ 0 w 107"/>
                <a:gd name="T7" fmla="*/ 90 h 91"/>
                <a:gd name="T8" fmla="*/ 0 60000 65536"/>
                <a:gd name="T9" fmla="*/ 0 60000 65536"/>
                <a:gd name="T10" fmla="*/ 0 60000 65536"/>
                <a:gd name="T11" fmla="*/ 0 60000 65536"/>
                <a:gd name="T12" fmla="*/ 0 w 107"/>
                <a:gd name="T13" fmla="*/ 0 h 91"/>
                <a:gd name="T14" fmla="*/ 107 w 107"/>
                <a:gd name="T15" fmla="*/ 91 h 91"/>
              </a:gdLst>
              <a:ahLst/>
              <a:cxnLst>
                <a:cxn ang="T8">
                  <a:pos x="T0" y="T1"/>
                </a:cxn>
                <a:cxn ang="T9">
                  <a:pos x="T2" y="T3"/>
                </a:cxn>
                <a:cxn ang="T10">
                  <a:pos x="T4" y="T5"/>
                </a:cxn>
                <a:cxn ang="T11">
                  <a:pos x="T6" y="T7"/>
                </a:cxn>
              </a:cxnLst>
              <a:rect l="T12" t="T13" r="T14" b="T15"/>
              <a:pathLst>
                <a:path w="107" h="91">
                  <a:moveTo>
                    <a:pt x="0" y="90"/>
                  </a:moveTo>
                  <a:lnTo>
                    <a:pt x="48" y="0"/>
                  </a:lnTo>
                  <a:lnTo>
                    <a:pt x="106" y="90"/>
                  </a:lnTo>
                  <a:lnTo>
                    <a:pt x="0" y="90"/>
                  </a:lnTo>
                </a:path>
              </a:pathLst>
            </a:custGeom>
            <a:solidFill>
              <a:schemeClr val="tx1"/>
            </a:solidFill>
            <a:ln w="12700" cap="rnd" cmpd="sng">
              <a:solidFill>
                <a:schemeClr val="tx1"/>
              </a:solidFill>
              <a:prstDash val="solid"/>
              <a:round/>
              <a:headEnd/>
              <a:tailEnd/>
            </a:ln>
          </p:spPr>
          <p:txBody>
            <a:bodyPr/>
            <a:lstStyle/>
            <a:p>
              <a:endParaRPr lang="en-HK"/>
            </a:p>
          </p:txBody>
        </p:sp>
        <p:sp>
          <p:nvSpPr>
            <p:cNvPr id="68623" name="Rectangle 24">
              <a:extLst>
                <a:ext uri="{FF2B5EF4-FFF2-40B4-BE49-F238E27FC236}">
                  <a16:creationId xmlns:a16="http://schemas.microsoft.com/office/drawing/2014/main" id="{7D9AC014-9B26-4FD5-9868-6A6652C493CA}"/>
                </a:ext>
              </a:extLst>
            </p:cNvPr>
            <p:cNvSpPr>
              <a:spLocks noChangeArrowheads="1"/>
            </p:cNvSpPr>
            <p:nvPr/>
          </p:nvSpPr>
          <p:spPr bwMode="auto">
            <a:xfrm>
              <a:off x="1728" y="1344"/>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2000">
                  <a:solidFill>
                    <a:schemeClr val="accent2"/>
                  </a:solidFill>
                </a:rPr>
                <a:t>$</a:t>
              </a:r>
            </a:p>
          </p:txBody>
        </p:sp>
        <p:sp>
          <p:nvSpPr>
            <p:cNvPr id="68624" name="Rectangle 25">
              <a:extLst>
                <a:ext uri="{FF2B5EF4-FFF2-40B4-BE49-F238E27FC236}">
                  <a16:creationId xmlns:a16="http://schemas.microsoft.com/office/drawing/2014/main" id="{02761EA8-8C58-46E8-9156-FAF52C95F5EF}"/>
                </a:ext>
              </a:extLst>
            </p:cNvPr>
            <p:cNvSpPr>
              <a:spLocks noChangeArrowheads="1"/>
            </p:cNvSpPr>
            <p:nvPr/>
          </p:nvSpPr>
          <p:spPr bwMode="auto">
            <a:xfrm>
              <a:off x="1296" y="268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2000">
                  <a:solidFill>
                    <a:schemeClr val="accent2"/>
                  </a:solidFill>
                </a:rPr>
                <a:t>$</a:t>
              </a:r>
              <a:endParaRPr lang="en-US" altLang="en-US">
                <a:solidFill>
                  <a:schemeClr val="accent2"/>
                </a:solidFill>
              </a:endParaRPr>
            </a:p>
          </p:txBody>
        </p:sp>
        <p:sp>
          <p:nvSpPr>
            <p:cNvPr id="68625" name="Rectangle 26">
              <a:extLst>
                <a:ext uri="{FF2B5EF4-FFF2-40B4-BE49-F238E27FC236}">
                  <a16:creationId xmlns:a16="http://schemas.microsoft.com/office/drawing/2014/main" id="{440DBB1C-8DB6-47FA-9F36-A27539811D7F}"/>
                </a:ext>
              </a:extLst>
            </p:cNvPr>
            <p:cNvSpPr>
              <a:spLocks noChangeArrowheads="1"/>
            </p:cNvSpPr>
            <p:nvPr/>
          </p:nvSpPr>
          <p:spPr bwMode="auto">
            <a:xfrm>
              <a:off x="4035" y="144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2000">
                  <a:solidFill>
                    <a:schemeClr val="accent2"/>
                  </a:solidFill>
                </a:rPr>
                <a:t>$</a:t>
              </a:r>
            </a:p>
          </p:txBody>
        </p:sp>
        <p:sp>
          <p:nvSpPr>
            <p:cNvPr id="68626" name="Rectangle 27">
              <a:extLst>
                <a:ext uri="{FF2B5EF4-FFF2-40B4-BE49-F238E27FC236}">
                  <a16:creationId xmlns:a16="http://schemas.microsoft.com/office/drawing/2014/main" id="{208B78F4-0DEB-4E39-9C7F-05110FD2CEC9}"/>
                </a:ext>
              </a:extLst>
            </p:cNvPr>
            <p:cNvSpPr>
              <a:spLocks noChangeArrowheads="1"/>
            </p:cNvSpPr>
            <p:nvPr/>
          </p:nvSpPr>
          <p:spPr bwMode="auto">
            <a:xfrm>
              <a:off x="4368" y="2736"/>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2000">
                  <a:solidFill>
                    <a:schemeClr val="accent2"/>
                  </a:solidFill>
                </a:rPr>
                <a:t>$</a:t>
              </a:r>
            </a:p>
          </p:txBody>
        </p:sp>
        <p:sp>
          <p:nvSpPr>
            <p:cNvPr id="68627" name="Rectangle 28">
              <a:extLst>
                <a:ext uri="{FF2B5EF4-FFF2-40B4-BE49-F238E27FC236}">
                  <a16:creationId xmlns:a16="http://schemas.microsoft.com/office/drawing/2014/main" id="{C1355387-E599-449F-8925-C3AA341D1E28}"/>
                </a:ext>
              </a:extLst>
            </p:cNvPr>
            <p:cNvSpPr>
              <a:spLocks noChangeArrowheads="1"/>
            </p:cNvSpPr>
            <p:nvPr/>
          </p:nvSpPr>
          <p:spPr bwMode="auto">
            <a:xfrm>
              <a:off x="4176" y="1056"/>
              <a:ext cx="7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2000">
                  <a:solidFill>
                    <a:schemeClr val="accent2"/>
                  </a:solidFill>
                </a:rPr>
                <a:t>Mortgage</a:t>
              </a:r>
            </a:p>
          </p:txBody>
        </p:sp>
        <p:sp>
          <p:nvSpPr>
            <p:cNvPr id="68628" name="Rectangle 29">
              <a:extLst>
                <a:ext uri="{FF2B5EF4-FFF2-40B4-BE49-F238E27FC236}">
                  <a16:creationId xmlns:a16="http://schemas.microsoft.com/office/drawing/2014/main" id="{09CAE77A-ABB9-4ECE-A9E9-870A5C34D215}"/>
                </a:ext>
              </a:extLst>
            </p:cNvPr>
            <p:cNvSpPr>
              <a:spLocks noChangeArrowheads="1"/>
            </p:cNvSpPr>
            <p:nvPr/>
          </p:nvSpPr>
          <p:spPr bwMode="auto">
            <a:xfrm>
              <a:off x="1008" y="1008"/>
              <a:ext cx="7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2000">
                  <a:solidFill>
                    <a:schemeClr val="accent2"/>
                  </a:solidFill>
                </a:rPr>
                <a:t>Mortgage</a:t>
              </a:r>
            </a:p>
          </p:txBody>
        </p:sp>
        <p:sp>
          <p:nvSpPr>
            <p:cNvPr id="68629" name="Rectangle 31">
              <a:extLst>
                <a:ext uri="{FF2B5EF4-FFF2-40B4-BE49-F238E27FC236}">
                  <a16:creationId xmlns:a16="http://schemas.microsoft.com/office/drawing/2014/main" id="{D6B0BAEE-B069-4F9C-9141-765A8531F3EE}"/>
                </a:ext>
              </a:extLst>
            </p:cNvPr>
            <p:cNvSpPr>
              <a:spLocks noChangeArrowheads="1"/>
            </p:cNvSpPr>
            <p:nvPr/>
          </p:nvSpPr>
          <p:spPr bwMode="auto">
            <a:xfrm>
              <a:off x="4608" y="2784"/>
              <a:ext cx="96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2000">
                  <a:solidFill>
                    <a:schemeClr val="accent2"/>
                  </a:solidFill>
                </a:rPr>
                <a:t>Mortgage-</a:t>
              </a:r>
            </a:p>
            <a:p>
              <a:pPr>
                <a:spcBef>
                  <a:spcPct val="0"/>
                </a:spcBef>
                <a:buSzTx/>
                <a:buFontTx/>
                <a:buNone/>
              </a:pPr>
              <a:r>
                <a:rPr lang="en-US" altLang="en-US" sz="2000">
                  <a:solidFill>
                    <a:schemeClr val="accent2"/>
                  </a:solidFill>
                </a:rPr>
                <a:t>backed</a:t>
              </a:r>
            </a:p>
            <a:p>
              <a:pPr>
                <a:spcBef>
                  <a:spcPct val="0"/>
                </a:spcBef>
                <a:buSzTx/>
                <a:buFontTx/>
                <a:buNone/>
              </a:pPr>
              <a:r>
                <a:rPr lang="en-US" altLang="en-US" sz="2000">
                  <a:solidFill>
                    <a:schemeClr val="accent2"/>
                  </a:solidFill>
                </a:rPr>
                <a:t>securities</a:t>
              </a:r>
            </a:p>
          </p:txBody>
        </p:sp>
        <p:sp>
          <p:nvSpPr>
            <p:cNvPr id="68630" name="Rectangle 32">
              <a:extLst>
                <a:ext uri="{FF2B5EF4-FFF2-40B4-BE49-F238E27FC236}">
                  <a16:creationId xmlns:a16="http://schemas.microsoft.com/office/drawing/2014/main" id="{2490D6E1-493F-4D69-94C8-37836DB2A181}"/>
                </a:ext>
              </a:extLst>
            </p:cNvPr>
            <p:cNvSpPr>
              <a:spLocks noChangeArrowheads="1"/>
            </p:cNvSpPr>
            <p:nvPr/>
          </p:nvSpPr>
          <p:spPr bwMode="auto">
            <a:xfrm>
              <a:off x="1624" y="3551"/>
              <a:ext cx="9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2000"/>
                <a:t>Home Seller</a:t>
              </a:r>
            </a:p>
          </p:txBody>
        </p:sp>
        <p:sp>
          <p:nvSpPr>
            <p:cNvPr id="68631" name="Rectangle 33">
              <a:extLst>
                <a:ext uri="{FF2B5EF4-FFF2-40B4-BE49-F238E27FC236}">
                  <a16:creationId xmlns:a16="http://schemas.microsoft.com/office/drawing/2014/main" id="{22169BE8-BA34-432F-AD72-FBC0B4CB4720}"/>
                </a:ext>
              </a:extLst>
            </p:cNvPr>
            <p:cNvSpPr>
              <a:spLocks noChangeArrowheads="1"/>
            </p:cNvSpPr>
            <p:nvPr/>
          </p:nvSpPr>
          <p:spPr bwMode="auto">
            <a:xfrm>
              <a:off x="576" y="2352"/>
              <a:ext cx="10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2000"/>
                <a:t>Home Buyer</a:t>
              </a:r>
            </a:p>
          </p:txBody>
        </p:sp>
        <p:sp>
          <p:nvSpPr>
            <p:cNvPr id="68632" name="Rectangle 34">
              <a:extLst>
                <a:ext uri="{FF2B5EF4-FFF2-40B4-BE49-F238E27FC236}">
                  <a16:creationId xmlns:a16="http://schemas.microsoft.com/office/drawing/2014/main" id="{939D638E-E568-4403-A117-254B9F404C80}"/>
                </a:ext>
              </a:extLst>
            </p:cNvPr>
            <p:cNvSpPr>
              <a:spLocks noChangeArrowheads="1"/>
            </p:cNvSpPr>
            <p:nvPr/>
          </p:nvSpPr>
          <p:spPr bwMode="auto">
            <a:xfrm>
              <a:off x="2795" y="1403"/>
              <a:ext cx="4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2000"/>
                <a:t>Bank</a:t>
              </a:r>
            </a:p>
          </p:txBody>
        </p:sp>
        <p:sp>
          <p:nvSpPr>
            <p:cNvPr id="68633" name="Rectangle 35">
              <a:extLst>
                <a:ext uri="{FF2B5EF4-FFF2-40B4-BE49-F238E27FC236}">
                  <a16:creationId xmlns:a16="http://schemas.microsoft.com/office/drawing/2014/main" id="{6A1899AC-1BD4-4C9D-B1EC-A4D75F43D938}"/>
                </a:ext>
              </a:extLst>
            </p:cNvPr>
            <p:cNvSpPr>
              <a:spLocks noChangeArrowheads="1"/>
            </p:cNvSpPr>
            <p:nvPr/>
          </p:nvSpPr>
          <p:spPr bwMode="auto">
            <a:xfrm>
              <a:off x="3429" y="3564"/>
              <a:ext cx="7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2000"/>
                <a:t>Investors</a:t>
              </a:r>
            </a:p>
          </p:txBody>
        </p:sp>
        <p:sp>
          <p:nvSpPr>
            <p:cNvPr id="68634" name="Rectangle 36">
              <a:extLst>
                <a:ext uri="{FF2B5EF4-FFF2-40B4-BE49-F238E27FC236}">
                  <a16:creationId xmlns:a16="http://schemas.microsoft.com/office/drawing/2014/main" id="{8A80D9BB-36E8-4C03-948E-C02DF2DBB72F}"/>
                </a:ext>
              </a:extLst>
            </p:cNvPr>
            <p:cNvSpPr>
              <a:spLocks noChangeArrowheads="1"/>
            </p:cNvSpPr>
            <p:nvPr/>
          </p:nvSpPr>
          <p:spPr bwMode="auto">
            <a:xfrm>
              <a:off x="3462" y="1881"/>
              <a:ext cx="992"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1800"/>
                <a:t>Gov’t Agency:</a:t>
              </a:r>
            </a:p>
            <a:p>
              <a:pPr>
                <a:spcBef>
                  <a:spcPct val="0"/>
                </a:spcBef>
                <a:buSzTx/>
                <a:buFontTx/>
                <a:buNone/>
              </a:pPr>
              <a:r>
                <a:rPr lang="en-US" altLang="en-US" sz="1600"/>
                <a:t>Freddie Mac or Fannie Mae</a:t>
              </a:r>
            </a:p>
          </p:txBody>
        </p:sp>
        <p:pic>
          <p:nvPicPr>
            <p:cNvPr id="68635" name="Picture 38">
              <a:extLst>
                <a:ext uri="{FF2B5EF4-FFF2-40B4-BE49-F238E27FC236}">
                  <a16:creationId xmlns:a16="http://schemas.microsoft.com/office/drawing/2014/main" id="{31B2B0A0-1D6B-4769-8863-69BFDEE723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1776"/>
              <a:ext cx="624" cy="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36" name="Freeform 44">
              <a:extLst>
                <a:ext uri="{FF2B5EF4-FFF2-40B4-BE49-F238E27FC236}">
                  <a16:creationId xmlns:a16="http://schemas.microsoft.com/office/drawing/2014/main" id="{6A7630B3-3812-427D-AF15-253607AB927E}"/>
                </a:ext>
              </a:extLst>
            </p:cNvPr>
            <p:cNvSpPr>
              <a:spLocks/>
            </p:cNvSpPr>
            <p:nvPr/>
          </p:nvSpPr>
          <p:spPr bwMode="auto">
            <a:xfrm>
              <a:off x="1104" y="2592"/>
              <a:ext cx="388" cy="480"/>
            </a:xfrm>
            <a:custGeom>
              <a:avLst/>
              <a:gdLst>
                <a:gd name="T0" fmla="*/ 0 w 388"/>
                <a:gd name="T1" fmla="*/ 0 h 480"/>
                <a:gd name="T2" fmla="*/ 152 w 388"/>
                <a:gd name="T3" fmla="*/ 260 h 480"/>
                <a:gd name="T4" fmla="*/ 388 w 388"/>
                <a:gd name="T5" fmla="*/ 480 h 480"/>
                <a:gd name="T6" fmla="*/ 0 60000 65536"/>
                <a:gd name="T7" fmla="*/ 0 60000 65536"/>
                <a:gd name="T8" fmla="*/ 0 60000 65536"/>
                <a:gd name="T9" fmla="*/ 0 w 388"/>
                <a:gd name="T10" fmla="*/ 0 h 480"/>
                <a:gd name="T11" fmla="*/ 388 w 388"/>
                <a:gd name="T12" fmla="*/ 480 h 480"/>
              </a:gdLst>
              <a:ahLst/>
              <a:cxnLst>
                <a:cxn ang="T6">
                  <a:pos x="T0" y="T1"/>
                </a:cxn>
                <a:cxn ang="T7">
                  <a:pos x="T2" y="T3"/>
                </a:cxn>
                <a:cxn ang="T8">
                  <a:pos x="T4" y="T5"/>
                </a:cxn>
              </a:cxnLst>
              <a:rect l="T9" t="T10" r="T11" b="T12"/>
              <a:pathLst>
                <a:path w="388" h="480">
                  <a:moveTo>
                    <a:pt x="0" y="0"/>
                  </a:moveTo>
                  <a:cubicBezTo>
                    <a:pt x="43" y="90"/>
                    <a:pt x="87" y="180"/>
                    <a:pt x="152" y="260"/>
                  </a:cubicBezTo>
                  <a:cubicBezTo>
                    <a:pt x="217" y="340"/>
                    <a:pt x="302" y="410"/>
                    <a:pt x="388" y="480"/>
                  </a:cubicBez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HK"/>
            </a:p>
          </p:txBody>
        </p:sp>
        <p:sp>
          <p:nvSpPr>
            <p:cNvPr id="68637" name="Freeform 47">
              <a:extLst>
                <a:ext uri="{FF2B5EF4-FFF2-40B4-BE49-F238E27FC236}">
                  <a16:creationId xmlns:a16="http://schemas.microsoft.com/office/drawing/2014/main" id="{AC98FE5D-CB49-43A5-9220-D46A9A1657FA}"/>
                </a:ext>
              </a:extLst>
            </p:cNvPr>
            <p:cNvSpPr>
              <a:spLocks/>
            </p:cNvSpPr>
            <p:nvPr/>
          </p:nvSpPr>
          <p:spPr bwMode="auto">
            <a:xfrm>
              <a:off x="980" y="2652"/>
              <a:ext cx="412" cy="516"/>
            </a:xfrm>
            <a:custGeom>
              <a:avLst/>
              <a:gdLst>
                <a:gd name="T0" fmla="*/ 412 w 412"/>
                <a:gd name="T1" fmla="*/ 516 h 516"/>
                <a:gd name="T2" fmla="*/ 148 w 412"/>
                <a:gd name="T3" fmla="*/ 272 h 516"/>
                <a:gd name="T4" fmla="*/ 0 w 412"/>
                <a:gd name="T5" fmla="*/ 0 h 516"/>
                <a:gd name="T6" fmla="*/ 0 60000 65536"/>
                <a:gd name="T7" fmla="*/ 0 60000 65536"/>
                <a:gd name="T8" fmla="*/ 0 60000 65536"/>
                <a:gd name="T9" fmla="*/ 0 w 412"/>
                <a:gd name="T10" fmla="*/ 0 h 516"/>
                <a:gd name="T11" fmla="*/ 412 w 412"/>
                <a:gd name="T12" fmla="*/ 516 h 516"/>
              </a:gdLst>
              <a:ahLst/>
              <a:cxnLst>
                <a:cxn ang="T6">
                  <a:pos x="T0" y="T1"/>
                </a:cxn>
                <a:cxn ang="T7">
                  <a:pos x="T2" y="T3"/>
                </a:cxn>
                <a:cxn ang="T8">
                  <a:pos x="T4" y="T5"/>
                </a:cxn>
              </a:cxnLst>
              <a:rect l="T9" t="T10" r="T11" b="T12"/>
              <a:pathLst>
                <a:path w="412" h="516">
                  <a:moveTo>
                    <a:pt x="412" y="516"/>
                  </a:moveTo>
                  <a:cubicBezTo>
                    <a:pt x="314" y="437"/>
                    <a:pt x="217" y="358"/>
                    <a:pt x="148" y="272"/>
                  </a:cubicBezTo>
                  <a:cubicBezTo>
                    <a:pt x="79" y="186"/>
                    <a:pt x="39" y="93"/>
                    <a:pt x="0" y="0"/>
                  </a:cubicBez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HK"/>
            </a:p>
          </p:txBody>
        </p:sp>
        <p:sp>
          <p:nvSpPr>
            <p:cNvPr id="68638" name="Freeform 48">
              <a:extLst>
                <a:ext uri="{FF2B5EF4-FFF2-40B4-BE49-F238E27FC236}">
                  <a16:creationId xmlns:a16="http://schemas.microsoft.com/office/drawing/2014/main" id="{1A55AB38-1F93-41F4-94CC-1F387AA5D9C5}"/>
                </a:ext>
              </a:extLst>
            </p:cNvPr>
            <p:cNvSpPr>
              <a:spLocks/>
            </p:cNvSpPr>
            <p:nvPr/>
          </p:nvSpPr>
          <p:spPr bwMode="auto">
            <a:xfrm rot="-1877884">
              <a:off x="920" y="2608"/>
              <a:ext cx="113" cy="107"/>
            </a:xfrm>
            <a:custGeom>
              <a:avLst/>
              <a:gdLst>
                <a:gd name="T0" fmla="*/ 112 w 113"/>
                <a:gd name="T1" fmla="*/ 106 h 107"/>
                <a:gd name="T2" fmla="*/ 61 w 113"/>
                <a:gd name="T3" fmla="*/ 0 h 107"/>
                <a:gd name="T4" fmla="*/ 0 w 113"/>
                <a:gd name="T5" fmla="*/ 89 h 107"/>
                <a:gd name="T6" fmla="*/ 112 w 113"/>
                <a:gd name="T7" fmla="*/ 106 h 107"/>
                <a:gd name="T8" fmla="*/ 0 60000 65536"/>
                <a:gd name="T9" fmla="*/ 0 60000 65536"/>
                <a:gd name="T10" fmla="*/ 0 60000 65536"/>
                <a:gd name="T11" fmla="*/ 0 60000 65536"/>
                <a:gd name="T12" fmla="*/ 0 w 113"/>
                <a:gd name="T13" fmla="*/ 0 h 107"/>
                <a:gd name="T14" fmla="*/ 113 w 113"/>
                <a:gd name="T15" fmla="*/ 107 h 107"/>
              </a:gdLst>
              <a:ahLst/>
              <a:cxnLst>
                <a:cxn ang="T8">
                  <a:pos x="T0" y="T1"/>
                </a:cxn>
                <a:cxn ang="T9">
                  <a:pos x="T2" y="T3"/>
                </a:cxn>
                <a:cxn ang="T10">
                  <a:pos x="T4" y="T5"/>
                </a:cxn>
                <a:cxn ang="T11">
                  <a:pos x="T6" y="T7"/>
                </a:cxn>
              </a:cxnLst>
              <a:rect l="T12" t="T13" r="T14" b="T15"/>
              <a:pathLst>
                <a:path w="113" h="107">
                  <a:moveTo>
                    <a:pt x="112" y="106"/>
                  </a:moveTo>
                  <a:lnTo>
                    <a:pt x="61" y="0"/>
                  </a:lnTo>
                  <a:lnTo>
                    <a:pt x="0" y="89"/>
                  </a:lnTo>
                  <a:lnTo>
                    <a:pt x="112" y="106"/>
                  </a:lnTo>
                </a:path>
              </a:pathLst>
            </a:custGeom>
            <a:solidFill>
              <a:schemeClr val="tx1"/>
            </a:solidFill>
            <a:ln w="12700" cap="rnd" cmpd="sng">
              <a:solidFill>
                <a:schemeClr val="tx1"/>
              </a:solidFill>
              <a:prstDash val="solid"/>
              <a:round/>
              <a:headEnd/>
              <a:tailEnd/>
            </a:ln>
          </p:spPr>
          <p:txBody>
            <a:bodyPr/>
            <a:lstStyle/>
            <a:p>
              <a:endParaRPr lang="en-HK"/>
            </a:p>
          </p:txBody>
        </p:sp>
        <p:sp>
          <p:nvSpPr>
            <p:cNvPr id="68639" name="Text Box 49">
              <a:extLst>
                <a:ext uri="{FF2B5EF4-FFF2-40B4-BE49-F238E27FC236}">
                  <a16:creationId xmlns:a16="http://schemas.microsoft.com/office/drawing/2014/main" id="{E2762824-49E9-4CAC-834D-1019F0177987}"/>
                </a:ext>
              </a:extLst>
            </p:cNvPr>
            <p:cNvSpPr txBox="1">
              <a:spLocks noChangeArrowheads="1"/>
            </p:cNvSpPr>
            <p:nvPr/>
          </p:nvSpPr>
          <p:spPr bwMode="auto">
            <a:xfrm>
              <a:off x="404" y="2812"/>
              <a:ext cx="88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2000">
                  <a:solidFill>
                    <a:schemeClr val="accent2"/>
                  </a:solidFill>
                </a:rPr>
                <a:t>   Home </a:t>
              </a:r>
            </a:p>
            <a:p>
              <a:pPr>
                <a:spcBef>
                  <a:spcPct val="0"/>
                </a:spcBef>
                <a:buSzTx/>
                <a:buFontTx/>
                <a:buNone/>
              </a:pPr>
              <a:r>
                <a:rPr lang="en-US" altLang="en-US" sz="2000">
                  <a:solidFill>
                    <a:schemeClr val="accent2"/>
                  </a:solidFill>
                </a:rPr>
                <a:t>Ownership</a:t>
              </a:r>
            </a:p>
          </p:txBody>
        </p:sp>
        <p:sp>
          <p:nvSpPr>
            <p:cNvPr id="68640" name="Freeform 57">
              <a:extLst>
                <a:ext uri="{FF2B5EF4-FFF2-40B4-BE49-F238E27FC236}">
                  <a16:creationId xmlns:a16="http://schemas.microsoft.com/office/drawing/2014/main" id="{04C13527-269E-449B-A913-32596BAFB538}"/>
                </a:ext>
              </a:extLst>
            </p:cNvPr>
            <p:cNvSpPr>
              <a:spLocks/>
            </p:cNvSpPr>
            <p:nvPr/>
          </p:nvSpPr>
          <p:spPr bwMode="auto">
            <a:xfrm>
              <a:off x="1336" y="1168"/>
              <a:ext cx="1160" cy="520"/>
            </a:xfrm>
            <a:custGeom>
              <a:avLst/>
              <a:gdLst>
                <a:gd name="T0" fmla="*/ 1160 w 1160"/>
                <a:gd name="T1" fmla="*/ 0 h 536"/>
                <a:gd name="T2" fmla="*/ 680 w 1160"/>
                <a:gd name="T3" fmla="*/ 37 h 536"/>
                <a:gd name="T4" fmla="*/ 300 w 1160"/>
                <a:gd name="T5" fmla="*/ 81 h 536"/>
                <a:gd name="T6" fmla="*/ 0 w 1160"/>
                <a:gd name="T7" fmla="*/ 146 h 536"/>
                <a:gd name="T8" fmla="*/ 0 60000 65536"/>
                <a:gd name="T9" fmla="*/ 0 60000 65536"/>
                <a:gd name="T10" fmla="*/ 0 60000 65536"/>
                <a:gd name="T11" fmla="*/ 0 60000 65536"/>
                <a:gd name="T12" fmla="*/ 0 w 1160"/>
                <a:gd name="T13" fmla="*/ 0 h 536"/>
                <a:gd name="T14" fmla="*/ 1160 w 1160"/>
                <a:gd name="T15" fmla="*/ 536 h 536"/>
              </a:gdLst>
              <a:ahLst/>
              <a:cxnLst>
                <a:cxn ang="T8">
                  <a:pos x="T0" y="T1"/>
                </a:cxn>
                <a:cxn ang="T9">
                  <a:pos x="T2" y="T3"/>
                </a:cxn>
                <a:cxn ang="T10">
                  <a:pos x="T4" y="T5"/>
                </a:cxn>
                <a:cxn ang="T11">
                  <a:pos x="T6" y="T7"/>
                </a:cxn>
              </a:cxnLst>
              <a:rect l="T12" t="T13" r="T14" b="T15"/>
              <a:pathLst>
                <a:path w="1160" h="536">
                  <a:moveTo>
                    <a:pt x="1160" y="0"/>
                  </a:moveTo>
                  <a:cubicBezTo>
                    <a:pt x="991" y="38"/>
                    <a:pt x="823" y="77"/>
                    <a:pt x="680" y="128"/>
                  </a:cubicBezTo>
                  <a:cubicBezTo>
                    <a:pt x="537" y="179"/>
                    <a:pt x="413" y="236"/>
                    <a:pt x="300" y="304"/>
                  </a:cubicBezTo>
                  <a:cubicBezTo>
                    <a:pt x="187" y="372"/>
                    <a:pt x="93" y="454"/>
                    <a:pt x="0" y="536"/>
                  </a:cubicBez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HK"/>
            </a:p>
          </p:txBody>
        </p:sp>
        <p:sp>
          <p:nvSpPr>
            <p:cNvPr id="68641" name="Freeform 69">
              <a:extLst>
                <a:ext uri="{FF2B5EF4-FFF2-40B4-BE49-F238E27FC236}">
                  <a16:creationId xmlns:a16="http://schemas.microsoft.com/office/drawing/2014/main" id="{6D99E0A5-5F3C-40BF-8728-F7687D31AE83}"/>
                </a:ext>
              </a:extLst>
            </p:cNvPr>
            <p:cNvSpPr>
              <a:spLocks/>
            </p:cNvSpPr>
            <p:nvPr/>
          </p:nvSpPr>
          <p:spPr bwMode="auto">
            <a:xfrm>
              <a:off x="4224" y="2596"/>
              <a:ext cx="556" cy="572"/>
            </a:xfrm>
            <a:custGeom>
              <a:avLst/>
              <a:gdLst>
                <a:gd name="T0" fmla="*/ 0 w 556"/>
                <a:gd name="T1" fmla="*/ 572 h 572"/>
                <a:gd name="T2" fmla="*/ 232 w 556"/>
                <a:gd name="T3" fmla="*/ 428 h 572"/>
                <a:gd name="T4" fmla="*/ 400 w 556"/>
                <a:gd name="T5" fmla="*/ 256 h 572"/>
                <a:gd name="T6" fmla="*/ 556 w 556"/>
                <a:gd name="T7" fmla="*/ 0 h 572"/>
                <a:gd name="T8" fmla="*/ 0 60000 65536"/>
                <a:gd name="T9" fmla="*/ 0 60000 65536"/>
                <a:gd name="T10" fmla="*/ 0 60000 65536"/>
                <a:gd name="T11" fmla="*/ 0 60000 65536"/>
                <a:gd name="T12" fmla="*/ 0 w 556"/>
                <a:gd name="T13" fmla="*/ 0 h 572"/>
                <a:gd name="T14" fmla="*/ 556 w 556"/>
                <a:gd name="T15" fmla="*/ 572 h 572"/>
              </a:gdLst>
              <a:ahLst/>
              <a:cxnLst>
                <a:cxn ang="T8">
                  <a:pos x="T0" y="T1"/>
                </a:cxn>
                <a:cxn ang="T9">
                  <a:pos x="T2" y="T3"/>
                </a:cxn>
                <a:cxn ang="T10">
                  <a:pos x="T4" y="T5"/>
                </a:cxn>
                <a:cxn ang="T11">
                  <a:pos x="T6" y="T7"/>
                </a:cxn>
              </a:cxnLst>
              <a:rect l="T12" t="T13" r="T14" b="T15"/>
              <a:pathLst>
                <a:path w="556" h="572">
                  <a:moveTo>
                    <a:pt x="0" y="572"/>
                  </a:moveTo>
                  <a:cubicBezTo>
                    <a:pt x="82" y="526"/>
                    <a:pt x="165" y="481"/>
                    <a:pt x="232" y="428"/>
                  </a:cubicBezTo>
                  <a:cubicBezTo>
                    <a:pt x="299" y="375"/>
                    <a:pt x="346" y="327"/>
                    <a:pt x="400" y="256"/>
                  </a:cubicBezTo>
                  <a:cubicBezTo>
                    <a:pt x="454" y="185"/>
                    <a:pt x="505" y="92"/>
                    <a:pt x="556" y="0"/>
                  </a:cubicBez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HK"/>
            </a:p>
          </p:txBody>
        </p:sp>
        <p:sp>
          <p:nvSpPr>
            <p:cNvPr id="68642" name="Freeform 72">
              <a:extLst>
                <a:ext uri="{FF2B5EF4-FFF2-40B4-BE49-F238E27FC236}">
                  <a16:creationId xmlns:a16="http://schemas.microsoft.com/office/drawing/2014/main" id="{51B5BA51-FD71-4C69-809B-9006A889C915}"/>
                </a:ext>
              </a:extLst>
            </p:cNvPr>
            <p:cNvSpPr>
              <a:spLocks/>
            </p:cNvSpPr>
            <p:nvPr/>
          </p:nvSpPr>
          <p:spPr bwMode="auto">
            <a:xfrm>
              <a:off x="1200" y="1040"/>
              <a:ext cx="1244" cy="592"/>
            </a:xfrm>
            <a:custGeom>
              <a:avLst/>
              <a:gdLst>
                <a:gd name="T0" fmla="*/ 0 w 1244"/>
                <a:gd name="T1" fmla="*/ 592 h 592"/>
                <a:gd name="T2" fmla="*/ 160 w 1244"/>
                <a:gd name="T3" fmla="*/ 440 h 592"/>
                <a:gd name="T4" fmla="*/ 412 w 1244"/>
                <a:gd name="T5" fmla="*/ 272 h 592"/>
                <a:gd name="T6" fmla="*/ 636 w 1244"/>
                <a:gd name="T7" fmla="*/ 164 h 592"/>
                <a:gd name="T8" fmla="*/ 952 w 1244"/>
                <a:gd name="T9" fmla="*/ 60 h 592"/>
                <a:gd name="T10" fmla="*/ 1244 w 1244"/>
                <a:gd name="T11" fmla="*/ 0 h 592"/>
                <a:gd name="T12" fmla="*/ 0 60000 65536"/>
                <a:gd name="T13" fmla="*/ 0 60000 65536"/>
                <a:gd name="T14" fmla="*/ 0 60000 65536"/>
                <a:gd name="T15" fmla="*/ 0 60000 65536"/>
                <a:gd name="T16" fmla="*/ 0 60000 65536"/>
                <a:gd name="T17" fmla="*/ 0 60000 65536"/>
                <a:gd name="T18" fmla="*/ 0 w 1244"/>
                <a:gd name="T19" fmla="*/ 0 h 592"/>
                <a:gd name="T20" fmla="*/ 1244 w 1244"/>
                <a:gd name="T21" fmla="*/ 592 h 592"/>
              </a:gdLst>
              <a:ahLst/>
              <a:cxnLst>
                <a:cxn ang="T12">
                  <a:pos x="T0" y="T1"/>
                </a:cxn>
                <a:cxn ang="T13">
                  <a:pos x="T2" y="T3"/>
                </a:cxn>
                <a:cxn ang="T14">
                  <a:pos x="T4" y="T5"/>
                </a:cxn>
                <a:cxn ang="T15">
                  <a:pos x="T6" y="T7"/>
                </a:cxn>
                <a:cxn ang="T16">
                  <a:pos x="T8" y="T9"/>
                </a:cxn>
                <a:cxn ang="T17">
                  <a:pos x="T10" y="T11"/>
                </a:cxn>
              </a:cxnLst>
              <a:rect l="T18" t="T19" r="T20" b="T21"/>
              <a:pathLst>
                <a:path w="1244" h="592">
                  <a:moveTo>
                    <a:pt x="0" y="592"/>
                  </a:moveTo>
                  <a:cubicBezTo>
                    <a:pt x="45" y="542"/>
                    <a:pt x="91" y="493"/>
                    <a:pt x="160" y="440"/>
                  </a:cubicBezTo>
                  <a:cubicBezTo>
                    <a:pt x="229" y="387"/>
                    <a:pt x="333" y="318"/>
                    <a:pt x="412" y="272"/>
                  </a:cubicBezTo>
                  <a:cubicBezTo>
                    <a:pt x="491" y="226"/>
                    <a:pt x="546" y="199"/>
                    <a:pt x="636" y="164"/>
                  </a:cubicBezTo>
                  <a:cubicBezTo>
                    <a:pt x="726" y="129"/>
                    <a:pt x="851" y="87"/>
                    <a:pt x="952" y="60"/>
                  </a:cubicBezTo>
                  <a:cubicBezTo>
                    <a:pt x="1053" y="33"/>
                    <a:pt x="1148" y="16"/>
                    <a:pt x="1244" y="0"/>
                  </a:cubicBez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HK"/>
            </a:p>
          </p:txBody>
        </p:sp>
        <p:sp>
          <p:nvSpPr>
            <p:cNvPr id="68643" name="Freeform 73">
              <a:extLst>
                <a:ext uri="{FF2B5EF4-FFF2-40B4-BE49-F238E27FC236}">
                  <a16:creationId xmlns:a16="http://schemas.microsoft.com/office/drawing/2014/main" id="{218924A7-F4D3-4438-9D70-188510508A6F}"/>
                </a:ext>
              </a:extLst>
            </p:cNvPr>
            <p:cNvSpPr>
              <a:spLocks/>
            </p:cNvSpPr>
            <p:nvPr/>
          </p:nvSpPr>
          <p:spPr bwMode="auto">
            <a:xfrm>
              <a:off x="3576" y="1216"/>
              <a:ext cx="1080" cy="608"/>
            </a:xfrm>
            <a:custGeom>
              <a:avLst/>
              <a:gdLst>
                <a:gd name="T0" fmla="*/ 1080 w 1080"/>
                <a:gd name="T1" fmla="*/ 608 h 608"/>
                <a:gd name="T2" fmla="*/ 828 w 1080"/>
                <a:gd name="T3" fmla="*/ 360 h 608"/>
                <a:gd name="T4" fmla="*/ 548 w 1080"/>
                <a:gd name="T5" fmla="*/ 180 h 608"/>
                <a:gd name="T6" fmla="*/ 288 w 1080"/>
                <a:gd name="T7" fmla="*/ 68 h 608"/>
                <a:gd name="T8" fmla="*/ 0 w 1080"/>
                <a:gd name="T9" fmla="*/ 0 h 608"/>
                <a:gd name="T10" fmla="*/ 0 60000 65536"/>
                <a:gd name="T11" fmla="*/ 0 60000 65536"/>
                <a:gd name="T12" fmla="*/ 0 60000 65536"/>
                <a:gd name="T13" fmla="*/ 0 60000 65536"/>
                <a:gd name="T14" fmla="*/ 0 60000 65536"/>
                <a:gd name="T15" fmla="*/ 0 w 1080"/>
                <a:gd name="T16" fmla="*/ 0 h 608"/>
                <a:gd name="T17" fmla="*/ 1080 w 1080"/>
                <a:gd name="T18" fmla="*/ 608 h 608"/>
              </a:gdLst>
              <a:ahLst/>
              <a:cxnLst>
                <a:cxn ang="T10">
                  <a:pos x="T0" y="T1"/>
                </a:cxn>
                <a:cxn ang="T11">
                  <a:pos x="T2" y="T3"/>
                </a:cxn>
                <a:cxn ang="T12">
                  <a:pos x="T4" y="T5"/>
                </a:cxn>
                <a:cxn ang="T13">
                  <a:pos x="T6" y="T7"/>
                </a:cxn>
                <a:cxn ang="T14">
                  <a:pos x="T8" y="T9"/>
                </a:cxn>
              </a:cxnLst>
              <a:rect l="T15" t="T16" r="T17" b="T18"/>
              <a:pathLst>
                <a:path w="1080" h="608">
                  <a:moveTo>
                    <a:pt x="1080" y="608"/>
                  </a:moveTo>
                  <a:cubicBezTo>
                    <a:pt x="998" y="519"/>
                    <a:pt x="917" y="431"/>
                    <a:pt x="828" y="360"/>
                  </a:cubicBezTo>
                  <a:cubicBezTo>
                    <a:pt x="739" y="289"/>
                    <a:pt x="638" y="229"/>
                    <a:pt x="548" y="180"/>
                  </a:cubicBezTo>
                  <a:cubicBezTo>
                    <a:pt x="458" y="131"/>
                    <a:pt x="379" y="98"/>
                    <a:pt x="288" y="68"/>
                  </a:cubicBezTo>
                  <a:cubicBezTo>
                    <a:pt x="197" y="38"/>
                    <a:pt x="98" y="19"/>
                    <a:pt x="0" y="0"/>
                  </a:cubicBez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HK"/>
            </a:p>
          </p:txBody>
        </p:sp>
        <p:sp>
          <p:nvSpPr>
            <p:cNvPr id="68644" name="Freeform 80">
              <a:extLst>
                <a:ext uri="{FF2B5EF4-FFF2-40B4-BE49-F238E27FC236}">
                  <a16:creationId xmlns:a16="http://schemas.microsoft.com/office/drawing/2014/main" id="{0663A61A-A9F8-4E6A-B425-8B59FC280E4A}"/>
                </a:ext>
              </a:extLst>
            </p:cNvPr>
            <p:cNvSpPr>
              <a:spLocks/>
            </p:cNvSpPr>
            <p:nvPr/>
          </p:nvSpPr>
          <p:spPr bwMode="auto">
            <a:xfrm>
              <a:off x="4248" y="3096"/>
              <a:ext cx="356" cy="252"/>
            </a:xfrm>
            <a:custGeom>
              <a:avLst/>
              <a:gdLst>
                <a:gd name="T0" fmla="*/ 356 w 356"/>
                <a:gd name="T1" fmla="*/ 0 h 252"/>
                <a:gd name="T2" fmla="*/ 176 w 356"/>
                <a:gd name="T3" fmla="*/ 140 h 252"/>
                <a:gd name="T4" fmla="*/ 0 w 356"/>
                <a:gd name="T5" fmla="*/ 252 h 252"/>
                <a:gd name="T6" fmla="*/ 0 60000 65536"/>
                <a:gd name="T7" fmla="*/ 0 60000 65536"/>
                <a:gd name="T8" fmla="*/ 0 60000 65536"/>
                <a:gd name="T9" fmla="*/ 0 w 356"/>
                <a:gd name="T10" fmla="*/ 0 h 252"/>
                <a:gd name="T11" fmla="*/ 356 w 356"/>
                <a:gd name="T12" fmla="*/ 252 h 252"/>
              </a:gdLst>
              <a:ahLst/>
              <a:cxnLst>
                <a:cxn ang="T6">
                  <a:pos x="T0" y="T1"/>
                </a:cxn>
                <a:cxn ang="T7">
                  <a:pos x="T2" y="T3"/>
                </a:cxn>
                <a:cxn ang="T8">
                  <a:pos x="T4" y="T5"/>
                </a:cxn>
              </a:cxnLst>
              <a:rect l="T9" t="T10" r="T11" b="T12"/>
              <a:pathLst>
                <a:path w="356" h="252">
                  <a:moveTo>
                    <a:pt x="356" y="0"/>
                  </a:moveTo>
                  <a:cubicBezTo>
                    <a:pt x="295" y="49"/>
                    <a:pt x="235" y="98"/>
                    <a:pt x="176" y="140"/>
                  </a:cubicBezTo>
                  <a:cubicBezTo>
                    <a:pt x="117" y="182"/>
                    <a:pt x="58" y="217"/>
                    <a:pt x="0" y="252"/>
                  </a:cubicBez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HK"/>
            </a:p>
          </p:txBody>
        </p:sp>
        <p:sp>
          <p:nvSpPr>
            <p:cNvPr id="68645" name="Freeform 82">
              <a:extLst>
                <a:ext uri="{FF2B5EF4-FFF2-40B4-BE49-F238E27FC236}">
                  <a16:creationId xmlns:a16="http://schemas.microsoft.com/office/drawing/2014/main" id="{FFD888CD-EFB5-4881-9CC1-2D1941B63E0C}"/>
                </a:ext>
              </a:extLst>
            </p:cNvPr>
            <p:cNvSpPr>
              <a:spLocks/>
            </p:cNvSpPr>
            <p:nvPr/>
          </p:nvSpPr>
          <p:spPr bwMode="auto">
            <a:xfrm>
              <a:off x="3528" y="1068"/>
              <a:ext cx="1272" cy="720"/>
            </a:xfrm>
            <a:custGeom>
              <a:avLst/>
              <a:gdLst>
                <a:gd name="T0" fmla="*/ 0 w 1272"/>
                <a:gd name="T1" fmla="*/ 0 h 720"/>
                <a:gd name="T2" fmla="*/ 330 w 1272"/>
                <a:gd name="T3" fmla="*/ 72 h 720"/>
                <a:gd name="T4" fmla="*/ 648 w 1272"/>
                <a:gd name="T5" fmla="*/ 204 h 720"/>
                <a:gd name="T6" fmla="*/ 960 w 1272"/>
                <a:gd name="T7" fmla="*/ 396 h 720"/>
                <a:gd name="T8" fmla="*/ 1272 w 1272"/>
                <a:gd name="T9" fmla="*/ 720 h 720"/>
                <a:gd name="T10" fmla="*/ 0 60000 65536"/>
                <a:gd name="T11" fmla="*/ 0 60000 65536"/>
                <a:gd name="T12" fmla="*/ 0 60000 65536"/>
                <a:gd name="T13" fmla="*/ 0 60000 65536"/>
                <a:gd name="T14" fmla="*/ 0 60000 65536"/>
                <a:gd name="T15" fmla="*/ 0 w 1272"/>
                <a:gd name="T16" fmla="*/ 0 h 720"/>
                <a:gd name="T17" fmla="*/ 1272 w 1272"/>
                <a:gd name="T18" fmla="*/ 720 h 720"/>
              </a:gdLst>
              <a:ahLst/>
              <a:cxnLst>
                <a:cxn ang="T10">
                  <a:pos x="T0" y="T1"/>
                </a:cxn>
                <a:cxn ang="T11">
                  <a:pos x="T2" y="T3"/>
                </a:cxn>
                <a:cxn ang="T12">
                  <a:pos x="T4" y="T5"/>
                </a:cxn>
                <a:cxn ang="T13">
                  <a:pos x="T6" y="T7"/>
                </a:cxn>
                <a:cxn ang="T14">
                  <a:pos x="T8" y="T9"/>
                </a:cxn>
              </a:cxnLst>
              <a:rect l="T15" t="T16" r="T17" b="T18"/>
              <a:pathLst>
                <a:path w="1272" h="720">
                  <a:moveTo>
                    <a:pt x="0" y="0"/>
                  </a:moveTo>
                  <a:cubicBezTo>
                    <a:pt x="111" y="19"/>
                    <a:pt x="222" y="38"/>
                    <a:pt x="330" y="72"/>
                  </a:cubicBezTo>
                  <a:cubicBezTo>
                    <a:pt x="438" y="106"/>
                    <a:pt x="543" y="150"/>
                    <a:pt x="648" y="204"/>
                  </a:cubicBezTo>
                  <a:cubicBezTo>
                    <a:pt x="753" y="258"/>
                    <a:pt x="856" y="310"/>
                    <a:pt x="960" y="396"/>
                  </a:cubicBezTo>
                  <a:cubicBezTo>
                    <a:pt x="1064" y="482"/>
                    <a:pt x="1168" y="601"/>
                    <a:pt x="1272" y="720"/>
                  </a:cubicBez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HK"/>
            </a:p>
          </p:txBody>
        </p:sp>
        <p:sp>
          <p:nvSpPr>
            <p:cNvPr id="68646" name="Freeform 83">
              <a:extLst>
                <a:ext uri="{FF2B5EF4-FFF2-40B4-BE49-F238E27FC236}">
                  <a16:creationId xmlns:a16="http://schemas.microsoft.com/office/drawing/2014/main" id="{C4B0993C-85B7-461C-A98D-09D7438977C3}"/>
                </a:ext>
              </a:extLst>
            </p:cNvPr>
            <p:cNvSpPr>
              <a:spLocks/>
            </p:cNvSpPr>
            <p:nvPr/>
          </p:nvSpPr>
          <p:spPr bwMode="auto">
            <a:xfrm>
              <a:off x="4836" y="2580"/>
              <a:ext cx="108" cy="234"/>
            </a:xfrm>
            <a:custGeom>
              <a:avLst/>
              <a:gdLst>
                <a:gd name="T0" fmla="*/ 0 w 108"/>
                <a:gd name="T1" fmla="*/ 234 h 234"/>
                <a:gd name="T2" fmla="*/ 66 w 108"/>
                <a:gd name="T3" fmla="*/ 120 h 234"/>
                <a:gd name="T4" fmla="*/ 108 w 108"/>
                <a:gd name="T5" fmla="*/ 0 h 234"/>
                <a:gd name="T6" fmla="*/ 0 60000 65536"/>
                <a:gd name="T7" fmla="*/ 0 60000 65536"/>
                <a:gd name="T8" fmla="*/ 0 60000 65536"/>
                <a:gd name="T9" fmla="*/ 0 w 108"/>
                <a:gd name="T10" fmla="*/ 0 h 234"/>
                <a:gd name="T11" fmla="*/ 108 w 108"/>
                <a:gd name="T12" fmla="*/ 234 h 234"/>
              </a:gdLst>
              <a:ahLst/>
              <a:cxnLst>
                <a:cxn ang="T6">
                  <a:pos x="T0" y="T1"/>
                </a:cxn>
                <a:cxn ang="T7">
                  <a:pos x="T2" y="T3"/>
                </a:cxn>
                <a:cxn ang="T8">
                  <a:pos x="T4" y="T5"/>
                </a:cxn>
              </a:cxnLst>
              <a:rect l="T9" t="T10" r="T11" b="T12"/>
              <a:pathLst>
                <a:path w="108" h="234">
                  <a:moveTo>
                    <a:pt x="0" y="234"/>
                  </a:moveTo>
                  <a:cubicBezTo>
                    <a:pt x="24" y="196"/>
                    <a:pt x="48" y="159"/>
                    <a:pt x="66" y="120"/>
                  </a:cubicBezTo>
                  <a:cubicBezTo>
                    <a:pt x="84" y="81"/>
                    <a:pt x="96" y="40"/>
                    <a:pt x="108" y="0"/>
                  </a:cubicBez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HK"/>
            </a:p>
          </p:txBody>
        </p:sp>
      </p:grpSp>
      <p:sp>
        <p:nvSpPr>
          <p:cNvPr id="42" name="Rectangle 2">
            <a:extLst>
              <a:ext uri="{FF2B5EF4-FFF2-40B4-BE49-F238E27FC236}">
                <a16:creationId xmlns:a16="http://schemas.microsoft.com/office/drawing/2014/main" id="{264A42F7-F95A-45FE-9164-F64697F95F59}"/>
              </a:ext>
            </a:extLst>
          </p:cNvPr>
          <p:cNvSpPr txBox="1">
            <a:spLocks noChangeArrowheads="1"/>
          </p:cNvSpPr>
          <p:nvPr/>
        </p:nvSpPr>
        <p:spPr>
          <a:xfrm>
            <a:off x="762000" y="304800"/>
            <a:ext cx="7772400" cy="914400"/>
          </a:xfrm>
          <a:prstGeom prst="rect">
            <a:avLst/>
          </a:prstGeom>
          <a:noFill/>
        </p:spPr>
        <p:txBody>
          <a:bodyPr/>
          <a:lstStyle/>
          <a:p>
            <a:pPr>
              <a:defRPr/>
            </a:pPr>
            <a:r>
              <a:rPr lang="en-US" sz="3200" dirty="0">
                <a:solidFill>
                  <a:srgbClr val="C00000"/>
                </a:solidFill>
              </a:rPr>
              <a:t>Changes in Housing Finance</a:t>
            </a:r>
            <a:endParaRPr lang="en-US" sz="3200" kern="0" dirty="0">
              <a:solidFill>
                <a:srgbClr val="C00000"/>
              </a:solidFill>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AFC76A15-8F8D-4EA7-8648-1D806A7A1236}"/>
              </a:ext>
            </a:extLst>
          </p:cNvPr>
          <p:cNvSpPr>
            <a:spLocks noGrp="1" noChangeArrowheads="1"/>
          </p:cNvSpPr>
          <p:nvPr>
            <p:ph type="title" idx="4294967295"/>
          </p:nvPr>
        </p:nvSpPr>
        <p:spPr>
          <a:xfrm>
            <a:off x="838200" y="228600"/>
            <a:ext cx="7315200" cy="762000"/>
          </a:xfrm>
        </p:spPr>
        <p:txBody>
          <a:bodyPr/>
          <a:lstStyle/>
          <a:p>
            <a:pPr algn="l"/>
            <a:r>
              <a:rPr lang="en-US" altLang="en-US" sz="3200">
                <a:solidFill>
                  <a:srgbClr val="C00000"/>
                </a:solidFill>
              </a:rPr>
              <a:t>Changes in Housing Finance</a:t>
            </a:r>
            <a:endParaRPr lang="en-US" altLang="en-US" sz="3200"/>
          </a:p>
        </p:txBody>
      </p:sp>
      <p:sp>
        <p:nvSpPr>
          <p:cNvPr id="70659" name="Content Placeholder 2">
            <a:extLst>
              <a:ext uri="{FF2B5EF4-FFF2-40B4-BE49-F238E27FC236}">
                <a16:creationId xmlns:a16="http://schemas.microsoft.com/office/drawing/2014/main" id="{55FE3FC5-4FEE-4459-A4ED-2A4D1CE8CEB7}"/>
              </a:ext>
            </a:extLst>
          </p:cNvPr>
          <p:cNvSpPr>
            <a:spLocks noGrp="1" noChangeArrowheads="1"/>
          </p:cNvSpPr>
          <p:nvPr>
            <p:ph idx="4294967295"/>
          </p:nvPr>
        </p:nvSpPr>
        <p:spPr/>
        <p:txBody>
          <a:bodyPr/>
          <a:lstStyle/>
          <a:p>
            <a:pPr>
              <a:spcBef>
                <a:spcPts val="600"/>
              </a:spcBef>
            </a:pPr>
            <a:r>
              <a:rPr lang="en-US" altLang="en-US" sz="2400"/>
              <a:t>At first, Fannie Mae and Freddie Mac securitized conforming mortgages, which were lower risk and properly documented.</a:t>
            </a:r>
          </a:p>
          <a:p>
            <a:pPr>
              <a:spcBef>
                <a:spcPts val="600"/>
              </a:spcBef>
            </a:pPr>
            <a:endParaRPr lang="en-US" altLang="en-US" sz="2400"/>
          </a:p>
          <a:p>
            <a:pPr>
              <a:spcBef>
                <a:spcPts val="600"/>
              </a:spcBef>
            </a:pPr>
            <a:r>
              <a:rPr lang="en-US" altLang="en-US" sz="2400"/>
              <a:t>Later, private firms began securitizing nonconforming “subprime”</a:t>
            </a:r>
            <a:r>
              <a:rPr lang="en-US" altLang="en-US" sz="2400" i="1"/>
              <a:t> </a:t>
            </a:r>
            <a:r>
              <a:rPr lang="en-US" altLang="en-US" sz="2400"/>
              <a:t>loans</a:t>
            </a:r>
            <a:r>
              <a:rPr lang="en-US" altLang="en-US" sz="2400" i="1"/>
              <a:t> </a:t>
            </a:r>
            <a:r>
              <a:rPr lang="en-US" altLang="en-US" sz="2400"/>
              <a:t>with higher</a:t>
            </a:r>
            <a:r>
              <a:rPr lang="en-US" altLang="en-US" sz="2400" i="1"/>
              <a:t> </a:t>
            </a:r>
            <a:r>
              <a:rPr lang="en-US" altLang="en-US" sz="2400"/>
              <a:t>default risk.</a:t>
            </a:r>
          </a:p>
          <a:p>
            <a:pPr lvl="1">
              <a:spcBef>
                <a:spcPts val="600"/>
              </a:spcBef>
            </a:pPr>
            <a:r>
              <a:rPr lang="en-US" altLang="en-US" sz="2400"/>
              <a:t>The default risk is not guaranteed, so the investor bear the risk.</a:t>
            </a:r>
          </a:p>
          <a:p>
            <a:pPr lvl="1">
              <a:spcBef>
                <a:spcPts val="600"/>
              </a:spcBef>
            </a:pPr>
            <a:r>
              <a:rPr lang="en-US" altLang="en-US" sz="2400"/>
              <a:t>Little due diligence</a:t>
            </a:r>
          </a:p>
          <a:p>
            <a:pPr lvl="1">
              <a:spcBef>
                <a:spcPts val="600"/>
              </a:spcBef>
            </a:pPr>
            <a:r>
              <a:rPr lang="en-US" altLang="en-US" sz="2400"/>
              <a:t>Greater use of adjustable rate mortgages (ARMs) and “piggyback” loans</a:t>
            </a:r>
          </a:p>
          <a:p>
            <a:pPr>
              <a:lnSpc>
                <a:spcPct val="90000"/>
              </a:lnSpc>
            </a:pPr>
            <a:endParaRPr lang="en-US" altLang="en-US"/>
          </a:p>
          <a:p>
            <a:pPr>
              <a:lnSpc>
                <a:spcPct val="90000"/>
              </a:lnSpc>
            </a:pPr>
            <a:endParaRPr lang="en-US" altLang="en-US"/>
          </a:p>
          <a:p>
            <a:pPr>
              <a:lnSpc>
                <a:spcPct val="90000"/>
              </a:lnSpc>
            </a:pPr>
            <a:endParaRPr lang="en-US"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CE110771-3D1F-4127-858E-EC67F9080621}"/>
              </a:ext>
            </a:extLst>
          </p:cNvPr>
          <p:cNvSpPr>
            <a:spLocks noGrp="1" noChangeArrowheads="1"/>
          </p:cNvSpPr>
          <p:nvPr>
            <p:ph type="title" idx="4294967295"/>
          </p:nvPr>
        </p:nvSpPr>
        <p:spPr>
          <a:xfrm>
            <a:off x="914400" y="274638"/>
            <a:ext cx="7391400" cy="868362"/>
          </a:xfrm>
        </p:spPr>
        <p:txBody>
          <a:bodyPr/>
          <a:lstStyle/>
          <a:p>
            <a:pPr algn="l"/>
            <a:r>
              <a:rPr lang="en-US" altLang="en-US" sz="3200">
                <a:solidFill>
                  <a:srgbClr val="C00000"/>
                </a:solidFill>
              </a:rPr>
              <a:t>Mortgage Derivatives</a:t>
            </a:r>
          </a:p>
        </p:txBody>
      </p:sp>
      <p:sp>
        <p:nvSpPr>
          <p:cNvPr id="72707" name="Content Placeholder 2">
            <a:extLst>
              <a:ext uri="{FF2B5EF4-FFF2-40B4-BE49-F238E27FC236}">
                <a16:creationId xmlns:a16="http://schemas.microsoft.com/office/drawing/2014/main" id="{0E5C6B99-0800-40A8-B68D-0AF69A1236B1}"/>
              </a:ext>
            </a:extLst>
          </p:cNvPr>
          <p:cNvSpPr>
            <a:spLocks noGrp="1" noChangeArrowheads="1"/>
          </p:cNvSpPr>
          <p:nvPr>
            <p:ph idx="4294967295"/>
          </p:nvPr>
        </p:nvSpPr>
        <p:spPr>
          <a:xfrm>
            <a:off x="685800" y="1143000"/>
            <a:ext cx="7772400" cy="4267200"/>
          </a:xfrm>
        </p:spPr>
        <p:txBody>
          <a:bodyPr/>
          <a:lstStyle/>
          <a:p>
            <a:r>
              <a:rPr lang="en-US" altLang="en-US" sz="2400"/>
              <a:t>Collateralized debt obligations (CDOs)</a:t>
            </a:r>
          </a:p>
          <a:p>
            <a:pPr lvl="1"/>
            <a:r>
              <a:rPr lang="en-US" altLang="en-US" sz="2400"/>
              <a:t>Mortgage pool divided into slices or </a:t>
            </a:r>
            <a:r>
              <a:rPr lang="en-US" altLang="en-US" sz="2400" u="sng"/>
              <a:t>tranches</a:t>
            </a:r>
            <a:endParaRPr lang="en-US" altLang="en-US" sz="2400"/>
          </a:p>
          <a:p>
            <a:pPr lvl="1"/>
            <a:endParaRPr lang="en-US" altLang="en-US" sz="2400"/>
          </a:p>
          <a:p>
            <a:pPr lvl="1"/>
            <a:r>
              <a:rPr lang="en-US" altLang="en-US" sz="2400"/>
              <a:t>Senior tranches: Lower risk, highest rating</a:t>
            </a:r>
          </a:p>
          <a:p>
            <a:pPr lvl="1"/>
            <a:endParaRPr lang="en-US" altLang="en-US" sz="2400"/>
          </a:p>
          <a:p>
            <a:pPr lvl="1"/>
            <a:r>
              <a:rPr lang="en-US" altLang="en-US" sz="2400"/>
              <a:t>Junior tranches: High risk, low or junk rating</a:t>
            </a:r>
          </a:p>
          <a:p>
            <a:pPr lvl="1"/>
            <a:endParaRPr lang="en-US" altLang="en-US" sz="2400"/>
          </a:p>
          <a:p>
            <a:r>
              <a:rPr lang="en-US" altLang="en-US" sz="2400"/>
              <a:t>Problem: Ratings were wrong! Risk was much higher than anticipated, even for the senior tranches.</a:t>
            </a:r>
          </a:p>
          <a:p>
            <a:pPr lvl="1"/>
            <a:endParaRPr lang="en-US" altLang="en-US" sz="24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10E7DBDE-C584-4443-A206-C33C0C93D8CF}"/>
              </a:ext>
            </a:extLst>
          </p:cNvPr>
          <p:cNvSpPr>
            <a:spLocks noGrp="1" noChangeArrowheads="1"/>
          </p:cNvSpPr>
          <p:nvPr>
            <p:ph type="title" idx="4294967295"/>
          </p:nvPr>
        </p:nvSpPr>
        <p:spPr>
          <a:xfrm>
            <a:off x="1066800" y="274638"/>
            <a:ext cx="7239000" cy="792162"/>
          </a:xfrm>
        </p:spPr>
        <p:txBody>
          <a:bodyPr/>
          <a:lstStyle/>
          <a:p>
            <a:pPr algn="l"/>
            <a:r>
              <a:rPr lang="en-US" altLang="en-US" sz="3200">
                <a:solidFill>
                  <a:srgbClr val="C00000"/>
                </a:solidFill>
              </a:rPr>
              <a:t>Credit Default Swap (CDS)</a:t>
            </a:r>
          </a:p>
        </p:txBody>
      </p:sp>
      <p:sp>
        <p:nvSpPr>
          <p:cNvPr id="21507" name="Content Placeholder 2">
            <a:extLst>
              <a:ext uri="{FF2B5EF4-FFF2-40B4-BE49-F238E27FC236}">
                <a16:creationId xmlns:a16="http://schemas.microsoft.com/office/drawing/2014/main" id="{965DBD6E-588A-4678-970F-90EDEA8D7700}"/>
              </a:ext>
            </a:extLst>
          </p:cNvPr>
          <p:cNvSpPr>
            <a:spLocks noGrp="1" noChangeArrowheads="1"/>
          </p:cNvSpPr>
          <p:nvPr>
            <p:ph idx="4294967295"/>
          </p:nvPr>
        </p:nvSpPr>
        <p:spPr/>
        <p:txBody>
          <a:bodyPr/>
          <a:lstStyle/>
          <a:p>
            <a:r>
              <a:rPr lang="en-US" altLang="en-US" sz="2400" dirty="0"/>
              <a:t>A CDS is an insurance contract against the default of the borrower.</a:t>
            </a:r>
          </a:p>
          <a:p>
            <a:endParaRPr lang="en-US" altLang="en-US" sz="2400" dirty="0"/>
          </a:p>
          <a:p>
            <a:r>
              <a:rPr lang="en-US" altLang="en-US" sz="2400" dirty="0"/>
              <a:t>Investors bought sub-prime loans and used CDS to ensure their safety.</a:t>
            </a:r>
          </a:p>
          <a:p>
            <a:endParaRPr lang="en-US" altLang="en-US" sz="2400" dirty="0"/>
          </a:p>
          <a:p>
            <a:r>
              <a:rPr lang="en-US" altLang="en-US" sz="2400" dirty="0"/>
              <a:t>Some big swap issuers did not have enough capital to back their CDS when the market collapsed.</a:t>
            </a:r>
          </a:p>
          <a:p>
            <a:endParaRPr lang="en-US" altLang="en-US" sz="2400" dirty="0"/>
          </a:p>
          <a:p>
            <a:r>
              <a:rPr lang="en-US" altLang="en-US" sz="2400" dirty="0"/>
              <a:t>Consequence: CDO insurance failed</a:t>
            </a:r>
          </a:p>
          <a:p>
            <a:endParaRPr lang="en-US" alt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8CF1AE43-C0EB-4FCD-AFB1-04C4DC7766F0}"/>
              </a:ext>
            </a:extLst>
          </p:cNvPr>
          <p:cNvSpPr>
            <a:spLocks noGrp="1" noChangeArrowheads="1"/>
          </p:cNvSpPr>
          <p:nvPr>
            <p:ph type="title"/>
          </p:nvPr>
        </p:nvSpPr>
        <p:spPr>
          <a:xfrm>
            <a:off x="685800" y="0"/>
            <a:ext cx="8305800" cy="1066800"/>
          </a:xfrm>
        </p:spPr>
        <p:txBody>
          <a:bodyPr/>
          <a:lstStyle/>
          <a:p>
            <a:pPr algn="l"/>
            <a:r>
              <a:rPr lang="en-US" altLang="en-US" sz="3200">
                <a:solidFill>
                  <a:srgbClr val="C00000"/>
                </a:solidFill>
              </a:rPr>
              <a:t>Why Study Investments?</a:t>
            </a:r>
          </a:p>
        </p:txBody>
      </p:sp>
      <p:pic>
        <p:nvPicPr>
          <p:cNvPr id="8195" name="Picture 6">
            <a:extLst>
              <a:ext uri="{FF2B5EF4-FFF2-40B4-BE49-F238E27FC236}">
                <a16:creationId xmlns:a16="http://schemas.microsoft.com/office/drawing/2014/main" id="{0182CA0B-E949-4120-974E-11AE23E3B67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705600" y="0"/>
            <a:ext cx="1436688"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a:extLst>
              <a:ext uri="{FF2B5EF4-FFF2-40B4-BE49-F238E27FC236}">
                <a16:creationId xmlns:a16="http://schemas.microsoft.com/office/drawing/2014/main" id="{69E47C3F-FF62-4A4A-A047-F3152FF8A348}"/>
              </a:ext>
            </a:extLst>
          </p:cNvPr>
          <p:cNvSpPr txBox="1">
            <a:spLocks noChangeArrowheads="1"/>
          </p:cNvSpPr>
          <p:nvPr/>
        </p:nvSpPr>
        <p:spPr bwMode="auto">
          <a:xfrm>
            <a:off x="685800" y="1512888"/>
            <a:ext cx="8001000" cy="4964112"/>
          </a:xfrm>
          <a:prstGeom prst="rect">
            <a:avLst/>
          </a:prstGeom>
          <a:noFill/>
          <a:ln w="9525">
            <a:noFill/>
            <a:miter lim="800000"/>
            <a:headEnd/>
            <a:tailEnd/>
          </a:ln>
        </p:spPr>
        <p:txBody>
          <a:bodyPr lIns="92075" tIns="46038" rIns="92075" bIns="46038"/>
          <a:lstStyle/>
          <a:p>
            <a:pPr indent="-283464">
              <a:buFont typeface="Arial" pitchFamily="34" charset="0"/>
              <a:buChar char="•"/>
              <a:defRPr/>
            </a:pPr>
            <a:r>
              <a:rPr lang="en-US" kern="0" dirty="0">
                <a:latin typeface="+mj-lt"/>
              </a:rPr>
              <a:t>Essential nature of investment</a:t>
            </a:r>
          </a:p>
          <a:p>
            <a:pPr marL="742950" lvl="1" indent="-285750">
              <a:lnSpc>
                <a:spcPts val="3000"/>
              </a:lnSpc>
              <a:spcBef>
                <a:spcPts val="600"/>
              </a:spcBef>
              <a:buSzPct val="100000"/>
              <a:buFontTx/>
              <a:buChar char="–"/>
              <a:defRPr/>
            </a:pPr>
            <a:r>
              <a:rPr lang="en-US" sz="2200" kern="0" dirty="0">
                <a:latin typeface="+mj-lt"/>
              </a:rPr>
              <a:t>Reduced current consumption and planned later consumption</a:t>
            </a:r>
          </a:p>
          <a:p>
            <a:pPr marL="342900" indent="-342900">
              <a:lnSpc>
                <a:spcPts val="3000"/>
              </a:lnSpc>
              <a:spcBef>
                <a:spcPts val="0"/>
              </a:spcBef>
              <a:buSzPct val="100000"/>
              <a:buFontTx/>
              <a:buChar char="•"/>
              <a:defRPr/>
            </a:pPr>
            <a:endParaRPr lang="en-US" sz="600" kern="0" dirty="0">
              <a:latin typeface="+mj-lt"/>
            </a:endParaRPr>
          </a:p>
          <a:p>
            <a:pPr marL="342900" indent="-342900">
              <a:lnSpc>
                <a:spcPts val="3000"/>
              </a:lnSpc>
              <a:spcBef>
                <a:spcPts val="600"/>
              </a:spcBef>
              <a:buSzPct val="100000"/>
              <a:buFontTx/>
              <a:buChar char="•"/>
              <a:defRPr/>
            </a:pPr>
            <a:r>
              <a:rPr lang="en-US" kern="0" dirty="0">
                <a:latin typeface="+mj-lt"/>
              </a:rPr>
              <a:t>Most individuals make investment decisions sometime</a:t>
            </a:r>
          </a:p>
          <a:p>
            <a:pPr marL="742950" lvl="1" indent="-285750">
              <a:lnSpc>
                <a:spcPts val="3000"/>
              </a:lnSpc>
              <a:spcBef>
                <a:spcPts val="600"/>
              </a:spcBef>
              <a:buSzPct val="100000"/>
              <a:buFontTx/>
              <a:buChar char="–"/>
              <a:defRPr/>
            </a:pPr>
            <a:r>
              <a:rPr lang="en-US" sz="2200" kern="0" dirty="0">
                <a:latin typeface="+mj-lt"/>
              </a:rPr>
              <a:t>Need sound framework for managing and increasing </a:t>
            </a:r>
            <a:r>
              <a:rPr lang="en-US" sz="2200" kern="0" dirty="0" smtClean="0">
                <a:latin typeface="+mj-lt"/>
              </a:rPr>
              <a:t>wealth</a:t>
            </a:r>
          </a:p>
          <a:p>
            <a:pPr marL="742950" lvl="1" indent="-285750">
              <a:lnSpc>
                <a:spcPts val="3000"/>
              </a:lnSpc>
              <a:spcBef>
                <a:spcPts val="600"/>
              </a:spcBef>
              <a:buSzPct val="100000"/>
              <a:buFontTx/>
              <a:buChar char="–"/>
              <a:defRPr/>
            </a:pPr>
            <a:r>
              <a:rPr lang="en-US" sz="2200" kern="0" dirty="0" smtClean="0">
                <a:latin typeface="+mj-lt"/>
              </a:rPr>
              <a:t>We focus on securities such as stocks and bonds, but much of what we discuss will be useful in the analysis of any type of investment.</a:t>
            </a:r>
            <a:endParaRPr lang="en-US" sz="2200" kern="0" dirty="0">
              <a:latin typeface="+mj-lt"/>
            </a:endParaRPr>
          </a:p>
          <a:p>
            <a:pPr marL="742950" lvl="1" indent="-285750">
              <a:lnSpc>
                <a:spcPts val="3000"/>
              </a:lnSpc>
              <a:spcBef>
                <a:spcPts val="0"/>
              </a:spcBef>
              <a:buSzPct val="100000"/>
              <a:buFontTx/>
              <a:buChar char="–"/>
              <a:defRPr/>
            </a:pPr>
            <a:endParaRPr lang="en-US" sz="1000" kern="0" dirty="0">
              <a:latin typeface="+mj-lt"/>
            </a:endParaRPr>
          </a:p>
          <a:p>
            <a:pPr marL="285750" indent="-285750">
              <a:lnSpc>
                <a:spcPts val="3000"/>
              </a:lnSpc>
              <a:spcBef>
                <a:spcPts val="600"/>
              </a:spcBef>
              <a:buSzPct val="100000"/>
              <a:buFont typeface="Arial" pitchFamily="34" charset="0"/>
              <a:buChar char="•"/>
              <a:defRPr/>
            </a:pPr>
            <a:r>
              <a:rPr lang="en-US" kern="0" dirty="0">
                <a:latin typeface="+mj-lt"/>
              </a:rPr>
              <a:t>Essential part of a career in the field</a:t>
            </a:r>
          </a:p>
          <a:p>
            <a:pPr marL="742950" lvl="1" indent="-285750">
              <a:lnSpc>
                <a:spcPts val="3000"/>
              </a:lnSpc>
              <a:spcBef>
                <a:spcPts val="600"/>
              </a:spcBef>
              <a:buSzPct val="100000"/>
              <a:buFontTx/>
              <a:buChar char="–"/>
              <a:defRPr/>
            </a:pPr>
            <a:r>
              <a:rPr lang="en-US" sz="2200" kern="0" dirty="0">
                <a:latin typeface="+mj-lt"/>
              </a:rPr>
              <a:t>Security analyst, portfolio manager, Certified Financial Planner, Chartered Financial Analyst</a:t>
            </a:r>
          </a:p>
          <a:p>
            <a:pPr marL="742950" lvl="1" indent="-285750">
              <a:lnSpc>
                <a:spcPts val="3000"/>
              </a:lnSpc>
              <a:spcBef>
                <a:spcPts val="600"/>
              </a:spcBef>
              <a:buSzPct val="100000"/>
              <a:buFontTx/>
              <a:buChar char="–"/>
              <a:defRPr/>
            </a:pPr>
            <a:endParaRPr lang="en-US" kern="0" dirty="0">
              <a:latin typeface="+mn-lt"/>
            </a:endParaRPr>
          </a:p>
          <a:p>
            <a:pPr marL="742950" lvl="1" indent="-283464">
              <a:lnSpc>
                <a:spcPts val="3000"/>
              </a:lnSpc>
              <a:spcBef>
                <a:spcPts val="600"/>
              </a:spcBef>
              <a:buSzPct val="100000"/>
              <a:buFontTx/>
              <a:buChar char="–"/>
              <a:defRPr/>
            </a:pPr>
            <a:endParaRPr lang="en-US" kern="0" dirty="0">
              <a:latin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1832588C-A4B4-43FA-98C8-AB575924F95C}"/>
              </a:ext>
            </a:extLst>
          </p:cNvPr>
          <p:cNvSpPr>
            <a:spLocks noGrp="1" noChangeArrowheads="1"/>
          </p:cNvSpPr>
          <p:nvPr>
            <p:ph type="title" idx="4294967295"/>
          </p:nvPr>
        </p:nvSpPr>
        <p:spPr>
          <a:xfrm>
            <a:off x="609600" y="304800"/>
            <a:ext cx="7162800" cy="609600"/>
          </a:xfrm>
        </p:spPr>
        <p:txBody>
          <a:bodyPr/>
          <a:lstStyle/>
          <a:p>
            <a:pPr algn="l"/>
            <a:r>
              <a:rPr lang="en-US" altLang="en-US" sz="2800">
                <a:solidFill>
                  <a:srgbClr val="C00000"/>
                </a:solidFill>
              </a:rPr>
              <a:t>The Shoe Drops</a:t>
            </a:r>
          </a:p>
        </p:txBody>
      </p:sp>
      <p:sp>
        <p:nvSpPr>
          <p:cNvPr id="19459" name="Content Placeholder 2">
            <a:extLst>
              <a:ext uri="{FF2B5EF4-FFF2-40B4-BE49-F238E27FC236}">
                <a16:creationId xmlns:a16="http://schemas.microsoft.com/office/drawing/2014/main" id="{4F51F065-F86A-4956-A059-6C00758054FE}"/>
              </a:ext>
            </a:extLst>
          </p:cNvPr>
          <p:cNvSpPr>
            <a:spLocks noGrp="1" noChangeArrowheads="1"/>
          </p:cNvSpPr>
          <p:nvPr>
            <p:ph idx="4294967295"/>
          </p:nvPr>
        </p:nvSpPr>
        <p:spPr>
          <a:xfrm>
            <a:off x="457200" y="990600"/>
            <a:ext cx="8229600" cy="5562600"/>
          </a:xfrm>
        </p:spPr>
        <p:txBody>
          <a:bodyPr/>
          <a:lstStyle/>
          <a:p>
            <a:pPr>
              <a:spcBef>
                <a:spcPts val="600"/>
              </a:spcBef>
              <a:spcAft>
                <a:spcPts val="600"/>
              </a:spcAft>
            </a:pPr>
            <a:r>
              <a:rPr lang="en-US" altLang="en-US" sz="2200" dirty="0"/>
              <a:t>2000-2006: Sharp increase in housing prices caused many investors to believe that continually rising home prices would bail out poorly performing loans</a:t>
            </a:r>
          </a:p>
          <a:p>
            <a:pPr>
              <a:spcBef>
                <a:spcPts val="600"/>
              </a:spcBef>
              <a:spcAft>
                <a:spcPts val="600"/>
              </a:spcAft>
            </a:pPr>
            <a:r>
              <a:rPr lang="en-US" altLang="en-US" sz="2200" dirty="0"/>
              <a:t>2007: Housing defaults and losses on mortgage-backed securities surged</a:t>
            </a:r>
          </a:p>
          <a:p>
            <a:pPr>
              <a:spcBef>
                <a:spcPts val="600"/>
              </a:spcBef>
            </a:pPr>
            <a:r>
              <a:rPr lang="en-US" altLang="en-US" sz="2200" dirty="0"/>
              <a:t>2007: Bear Stearns announces trouble at its subprime mortgage–related hedge funds</a:t>
            </a:r>
          </a:p>
          <a:p>
            <a:pPr>
              <a:spcBef>
                <a:spcPts val="600"/>
              </a:spcBef>
            </a:pPr>
            <a:r>
              <a:rPr lang="en-US" altLang="en-US" sz="2200" dirty="0"/>
              <a:t>2008: Troubled firms include Bear Stearns, Fannie Mae, Freddie Mac, Merrill Lynch, Lehman Brothers, and AIG</a:t>
            </a:r>
          </a:p>
          <a:p>
            <a:pPr lvl="1">
              <a:spcBef>
                <a:spcPts val="600"/>
              </a:spcBef>
            </a:pPr>
            <a:r>
              <a:rPr lang="en-US" altLang="en-US" sz="2200" dirty="0"/>
              <a:t>Money market breaks down</a:t>
            </a:r>
          </a:p>
          <a:p>
            <a:pPr lvl="1">
              <a:spcBef>
                <a:spcPts val="600"/>
              </a:spcBef>
            </a:pPr>
            <a:r>
              <a:rPr lang="en-US" altLang="en-US" sz="2200" dirty="0"/>
              <a:t>Credit markets freeze up</a:t>
            </a:r>
          </a:p>
          <a:p>
            <a:pPr lvl="1">
              <a:spcBef>
                <a:spcPts val="600"/>
              </a:spcBef>
            </a:pPr>
            <a:r>
              <a:rPr lang="en-US" altLang="en-US" sz="2200" dirty="0"/>
              <a:t>Federal bailout to stabilize financial system</a:t>
            </a:r>
          </a:p>
          <a:p>
            <a:pPr>
              <a:spcBef>
                <a:spcPts val="600"/>
              </a:spcBef>
              <a:spcAft>
                <a:spcPts val="600"/>
              </a:spcAft>
            </a:pPr>
            <a:r>
              <a:rPr lang="en-US" altLang="en-US" sz="2200" dirty="0"/>
              <a:t>2008-2012: Global contagion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EE83A1C-0715-4270-B000-ACE13135CC56}"/>
              </a:ext>
            </a:extLst>
          </p:cNvPr>
          <p:cNvSpPr>
            <a:spLocks noGrp="1" noChangeArrowheads="1"/>
          </p:cNvSpPr>
          <p:nvPr>
            <p:ph type="title"/>
          </p:nvPr>
        </p:nvSpPr>
        <p:spPr>
          <a:xfrm>
            <a:off x="762000" y="0"/>
            <a:ext cx="7848600" cy="914400"/>
          </a:xfrm>
          <a:noFill/>
        </p:spPr>
        <p:txBody>
          <a:bodyPr/>
          <a:lstStyle/>
          <a:p>
            <a:pPr algn="l"/>
            <a:r>
              <a:rPr lang="en-US" altLang="en-US" sz="3200" dirty="0">
                <a:solidFill>
                  <a:srgbClr val="C00000"/>
                </a:solidFill>
              </a:rPr>
              <a:t>Course </a:t>
            </a:r>
            <a:r>
              <a:rPr lang="en-US" altLang="en-US" sz="3200" dirty="0" smtClean="0">
                <a:solidFill>
                  <a:srgbClr val="C00000"/>
                </a:solidFill>
              </a:rPr>
              <a:t>Aim</a:t>
            </a:r>
            <a:endParaRPr lang="en-US" altLang="en-US" sz="3200" dirty="0">
              <a:solidFill>
                <a:srgbClr val="C00000"/>
              </a:solidFill>
            </a:endParaRPr>
          </a:p>
        </p:txBody>
      </p:sp>
      <p:sp>
        <p:nvSpPr>
          <p:cNvPr id="10243" name="Rectangle 3">
            <a:extLst>
              <a:ext uri="{FF2B5EF4-FFF2-40B4-BE49-F238E27FC236}">
                <a16:creationId xmlns:a16="http://schemas.microsoft.com/office/drawing/2014/main" id="{82F740BE-9AFF-4945-ABA6-88FC8A7EBE06}"/>
              </a:ext>
            </a:extLst>
          </p:cNvPr>
          <p:cNvSpPr>
            <a:spLocks noGrp="1" noChangeArrowheads="1"/>
          </p:cNvSpPr>
          <p:nvPr>
            <p:ph type="body" idx="1"/>
          </p:nvPr>
        </p:nvSpPr>
        <p:spPr>
          <a:xfrm>
            <a:off x="609600" y="1219200"/>
            <a:ext cx="7848600" cy="5181600"/>
          </a:xfrm>
          <a:noFill/>
        </p:spPr>
        <p:txBody>
          <a:bodyPr/>
          <a:lstStyle/>
          <a:p>
            <a:pPr>
              <a:spcBef>
                <a:spcPts val="1800"/>
              </a:spcBef>
            </a:pPr>
            <a:r>
              <a:rPr lang="en-US" altLang="en-US" sz="2600" dirty="0" smtClean="0"/>
              <a:t>Apply </a:t>
            </a:r>
            <a:r>
              <a:rPr lang="en-US" altLang="en-US" sz="2600" dirty="0"/>
              <a:t>the </a:t>
            </a:r>
            <a:r>
              <a:rPr lang="en-US" altLang="en-US" sz="2600" b="1" dirty="0"/>
              <a:t>fundamental principles </a:t>
            </a:r>
            <a:r>
              <a:rPr lang="en-US" altLang="en-US" sz="2600" dirty="0"/>
              <a:t>to analyze stocks and bonds investment problems</a:t>
            </a:r>
          </a:p>
          <a:p>
            <a:pPr>
              <a:spcBef>
                <a:spcPts val="1800"/>
              </a:spcBef>
            </a:pPr>
            <a:r>
              <a:rPr lang="en-US" altLang="en-US" sz="2600" dirty="0"/>
              <a:t>Manage </a:t>
            </a:r>
            <a:r>
              <a:rPr lang="en-US" altLang="en-US" sz="2600" b="1" dirty="0"/>
              <a:t>financial portfolios</a:t>
            </a:r>
          </a:p>
          <a:p>
            <a:pPr>
              <a:spcBef>
                <a:spcPts val="1800"/>
              </a:spcBef>
            </a:pPr>
            <a:r>
              <a:rPr lang="en-US" altLang="en-US" sz="2600" dirty="0"/>
              <a:t>Act as </a:t>
            </a:r>
            <a:r>
              <a:rPr lang="en-US" altLang="en-US" sz="2600" b="1" dirty="0"/>
              <a:t>financial advisors</a:t>
            </a:r>
          </a:p>
          <a:p>
            <a:pPr lvl="1">
              <a:spcBef>
                <a:spcPts val="600"/>
              </a:spcBef>
            </a:pPr>
            <a:endParaRPr lang="en-US" altLang="en-US" sz="24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EE83A1C-0715-4270-B000-ACE13135CC56}"/>
              </a:ext>
            </a:extLst>
          </p:cNvPr>
          <p:cNvSpPr>
            <a:spLocks noGrp="1" noChangeArrowheads="1"/>
          </p:cNvSpPr>
          <p:nvPr>
            <p:ph type="title"/>
          </p:nvPr>
        </p:nvSpPr>
        <p:spPr>
          <a:xfrm>
            <a:off x="762000" y="0"/>
            <a:ext cx="7848600" cy="914400"/>
          </a:xfrm>
          <a:noFill/>
        </p:spPr>
        <p:txBody>
          <a:bodyPr/>
          <a:lstStyle/>
          <a:p>
            <a:pPr algn="l"/>
            <a:r>
              <a:rPr lang="en-US" altLang="en-US" sz="3200" dirty="0">
                <a:solidFill>
                  <a:srgbClr val="C00000"/>
                </a:solidFill>
              </a:rPr>
              <a:t>Course </a:t>
            </a:r>
            <a:r>
              <a:rPr lang="en-US" altLang="en-US" sz="3200" dirty="0" smtClean="0">
                <a:solidFill>
                  <a:srgbClr val="C00000"/>
                </a:solidFill>
              </a:rPr>
              <a:t>Prerequisites</a:t>
            </a:r>
            <a:endParaRPr lang="en-US" altLang="en-US" sz="3200" dirty="0">
              <a:solidFill>
                <a:srgbClr val="C00000"/>
              </a:solidFill>
            </a:endParaRPr>
          </a:p>
        </p:txBody>
      </p:sp>
      <p:sp>
        <p:nvSpPr>
          <p:cNvPr id="10243" name="Rectangle 3">
            <a:extLst>
              <a:ext uri="{FF2B5EF4-FFF2-40B4-BE49-F238E27FC236}">
                <a16:creationId xmlns:a16="http://schemas.microsoft.com/office/drawing/2014/main" id="{82F740BE-9AFF-4945-ABA6-88FC8A7EBE06}"/>
              </a:ext>
            </a:extLst>
          </p:cNvPr>
          <p:cNvSpPr>
            <a:spLocks noGrp="1" noChangeArrowheads="1"/>
          </p:cNvSpPr>
          <p:nvPr>
            <p:ph type="body" idx="1"/>
          </p:nvPr>
        </p:nvSpPr>
        <p:spPr>
          <a:xfrm>
            <a:off x="609600" y="1143000"/>
            <a:ext cx="7848600" cy="5257800"/>
          </a:xfrm>
          <a:noFill/>
        </p:spPr>
        <p:txBody>
          <a:bodyPr/>
          <a:lstStyle/>
          <a:p>
            <a:pPr>
              <a:spcBef>
                <a:spcPts val="1200"/>
              </a:spcBef>
            </a:pPr>
            <a:r>
              <a:rPr lang="en-US" altLang="en-US" sz="2600" dirty="0" smtClean="0"/>
              <a:t>Basic concepts such as </a:t>
            </a:r>
            <a:r>
              <a:rPr lang="en-US" altLang="en-US" sz="2600" b="1" dirty="0" smtClean="0"/>
              <a:t>present values</a:t>
            </a:r>
            <a:r>
              <a:rPr lang="en-US" altLang="en-US" sz="2600" dirty="0" smtClean="0"/>
              <a:t>, </a:t>
            </a:r>
            <a:r>
              <a:rPr lang="en-US" altLang="en-US" sz="2600" b="1" dirty="0" smtClean="0"/>
              <a:t>future values</a:t>
            </a:r>
            <a:r>
              <a:rPr lang="en-US" altLang="en-US" sz="2600" dirty="0" smtClean="0"/>
              <a:t>.</a:t>
            </a:r>
          </a:p>
          <a:p>
            <a:pPr>
              <a:spcBef>
                <a:spcPts val="1200"/>
              </a:spcBef>
            </a:pPr>
            <a:r>
              <a:rPr lang="en-US" altLang="en-US" sz="2600" dirty="0" smtClean="0"/>
              <a:t>Some basic statistics: </a:t>
            </a:r>
            <a:r>
              <a:rPr lang="en-US" altLang="en-US" sz="2600" b="1" dirty="0" smtClean="0"/>
              <a:t>mean, standard deviation, variance, correlation, and covariance</a:t>
            </a:r>
            <a:r>
              <a:rPr lang="en-US" altLang="en-US" sz="2600" dirty="0" smtClean="0"/>
              <a:t>.</a:t>
            </a:r>
          </a:p>
          <a:p>
            <a:pPr>
              <a:spcBef>
                <a:spcPts val="1200"/>
              </a:spcBef>
            </a:pPr>
            <a:r>
              <a:rPr lang="en-US" altLang="en-US" sz="2600" dirty="0" smtClean="0"/>
              <a:t>Willing to work with notation and numbers.</a:t>
            </a:r>
          </a:p>
          <a:p>
            <a:pPr lvl="1">
              <a:spcBef>
                <a:spcPts val="600"/>
              </a:spcBef>
            </a:pPr>
            <a:endParaRPr lang="en-US" altLang="en-US" sz="2400" b="1" dirty="0"/>
          </a:p>
        </p:txBody>
      </p:sp>
    </p:spTree>
    <p:extLst>
      <p:ext uri="{BB962C8B-B14F-4D97-AF65-F5344CB8AC3E}">
        <p14:creationId xmlns:p14="http://schemas.microsoft.com/office/powerpoint/2010/main" val="347799009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DADECAA-D1A5-4221-8281-7708DEC44677}"/>
              </a:ext>
            </a:extLst>
          </p:cNvPr>
          <p:cNvSpPr>
            <a:spLocks noGrp="1" noChangeArrowheads="1"/>
          </p:cNvSpPr>
          <p:nvPr>
            <p:ph type="title"/>
          </p:nvPr>
        </p:nvSpPr>
        <p:spPr/>
        <p:txBody>
          <a:bodyPr/>
          <a:lstStyle/>
          <a:p>
            <a:pPr algn="l"/>
            <a:r>
              <a:rPr lang="en-US" altLang="en-US" sz="3200" dirty="0" smtClean="0">
                <a:solidFill>
                  <a:srgbClr val="C00000"/>
                </a:solidFill>
              </a:rPr>
              <a:t>Example 1</a:t>
            </a:r>
            <a:endParaRPr lang="en-US" altLang="en-US" sz="3200" dirty="0">
              <a:solidFill>
                <a:srgbClr val="C00000"/>
              </a:solidFill>
            </a:endParaRPr>
          </a:p>
        </p:txBody>
      </p:sp>
      <p:sp>
        <p:nvSpPr>
          <p:cNvPr id="28675" name="Content Placeholder 2">
            <a:extLst>
              <a:ext uri="{FF2B5EF4-FFF2-40B4-BE49-F238E27FC236}">
                <a16:creationId xmlns:a16="http://schemas.microsoft.com/office/drawing/2014/main" id="{5350BF5D-2F63-44E0-A996-C5C7E25E17BB}"/>
              </a:ext>
            </a:extLst>
          </p:cNvPr>
          <p:cNvSpPr>
            <a:spLocks noGrp="1" noChangeArrowheads="1"/>
          </p:cNvSpPr>
          <p:nvPr>
            <p:ph idx="1"/>
          </p:nvPr>
        </p:nvSpPr>
        <p:spPr>
          <a:xfrm>
            <a:off x="685800" y="990600"/>
            <a:ext cx="7772400" cy="4876800"/>
          </a:xfrm>
        </p:spPr>
        <p:txBody>
          <a:bodyPr/>
          <a:lstStyle/>
          <a:p>
            <a:pPr>
              <a:lnSpc>
                <a:spcPct val="90000"/>
              </a:lnSpc>
            </a:pPr>
            <a:r>
              <a:rPr lang="en-US" altLang="en-US" sz="2400"/>
              <a:t>We invest an amount, PV, of money now at a rate of return, </a:t>
            </a:r>
            <a:r>
              <a:rPr lang="en-US" altLang="en-US" sz="2400" i="1"/>
              <a:t>r</a:t>
            </a:r>
            <a:r>
              <a:rPr lang="en-US" altLang="en-US" sz="2400"/>
              <a:t>, for one period. At the end of one period we get back: </a:t>
            </a:r>
          </a:p>
          <a:p>
            <a:pPr>
              <a:lnSpc>
                <a:spcPct val="90000"/>
              </a:lnSpc>
              <a:buFontTx/>
              <a:buNone/>
            </a:pPr>
            <a:endParaRPr lang="en-US" altLang="en-US" sz="2400"/>
          </a:p>
          <a:p>
            <a:pPr>
              <a:lnSpc>
                <a:spcPct val="90000"/>
              </a:lnSpc>
            </a:pPr>
            <a:r>
              <a:rPr lang="en-US" altLang="en-US" sz="2400"/>
              <a:t>To be sure of receiving an amount FV one period from now, we must invest:</a:t>
            </a:r>
          </a:p>
          <a:p>
            <a:pPr>
              <a:lnSpc>
                <a:spcPct val="90000"/>
              </a:lnSpc>
              <a:buFontTx/>
              <a:buNone/>
            </a:pPr>
            <a:endParaRPr lang="en-US" altLang="en-US" sz="2400"/>
          </a:p>
          <a:p>
            <a:pPr>
              <a:lnSpc>
                <a:spcPct val="90000"/>
              </a:lnSpc>
              <a:buFontTx/>
              <a:buNone/>
            </a:pPr>
            <a:endParaRPr lang="en-US" altLang="en-US" sz="2400"/>
          </a:p>
          <a:p>
            <a:pPr>
              <a:lnSpc>
                <a:spcPct val="90000"/>
              </a:lnSpc>
              <a:buFontTx/>
              <a:buNone/>
            </a:pPr>
            <a:r>
              <a:rPr lang="en-US" altLang="en-US" sz="2400"/>
              <a:t>     at a rate of return </a:t>
            </a:r>
            <a:r>
              <a:rPr lang="en-US" altLang="en-US" sz="2400" i="1"/>
              <a:t>r</a:t>
            </a:r>
            <a:r>
              <a:rPr lang="en-US" altLang="en-US" sz="2400"/>
              <a:t>.</a:t>
            </a:r>
          </a:p>
          <a:p>
            <a:pPr>
              <a:lnSpc>
                <a:spcPct val="90000"/>
              </a:lnSpc>
              <a:buFontTx/>
              <a:buNone/>
            </a:pPr>
            <a:endParaRPr lang="en-US" altLang="en-US" sz="2400"/>
          </a:p>
          <a:p>
            <a:pPr>
              <a:lnSpc>
                <a:spcPct val="90000"/>
              </a:lnSpc>
            </a:pPr>
            <a:r>
              <a:rPr lang="en-US" altLang="en-US" sz="2400"/>
              <a:t>PV is the present value of FV. The ratio 1/(1+r) is the discount factor used to find the present value.</a:t>
            </a:r>
          </a:p>
          <a:p>
            <a:pPr>
              <a:lnSpc>
                <a:spcPct val="90000"/>
              </a:lnSpc>
              <a:buFontTx/>
              <a:buNone/>
            </a:pPr>
            <a:endParaRPr lang="en-US" altLang="en-US" sz="3000"/>
          </a:p>
        </p:txBody>
      </p:sp>
      <p:graphicFrame>
        <p:nvGraphicFramePr>
          <p:cNvPr id="28676" name="Object 2">
            <a:extLst>
              <a:ext uri="{FF2B5EF4-FFF2-40B4-BE49-F238E27FC236}">
                <a16:creationId xmlns:a16="http://schemas.microsoft.com/office/drawing/2014/main" id="{B2E83F25-9A71-4EB4-B45E-E34DC2E79B3B}"/>
              </a:ext>
            </a:extLst>
          </p:cNvPr>
          <p:cNvGraphicFramePr>
            <a:graphicFrameLocks noChangeAspect="1"/>
          </p:cNvGraphicFramePr>
          <p:nvPr/>
        </p:nvGraphicFramePr>
        <p:xfrm>
          <a:off x="3048000" y="1905000"/>
          <a:ext cx="2133600" cy="457200"/>
        </p:xfrm>
        <a:graphic>
          <a:graphicData uri="http://schemas.openxmlformats.org/presentationml/2006/ole">
            <mc:AlternateContent xmlns:mc="http://schemas.openxmlformats.org/markup-compatibility/2006">
              <mc:Choice xmlns:v="urn:schemas-microsoft-com:vml" Requires="v">
                <p:oleObj spid="_x0000_s10246" name="Equation" r:id="rId4" imgW="990170" imgH="203112" progId="Equation.3">
                  <p:embed/>
                </p:oleObj>
              </mc:Choice>
              <mc:Fallback>
                <p:oleObj name="Equation" r:id="rId4" imgW="990170" imgH="203112" progId="Equation.3">
                  <p:embed/>
                  <p:pic>
                    <p:nvPicPr>
                      <p:cNvPr id="28676" name="Object 2">
                        <a:extLst>
                          <a:ext uri="{FF2B5EF4-FFF2-40B4-BE49-F238E27FC236}">
                            <a16:creationId xmlns:a16="http://schemas.microsoft.com/office/drawing/2014/main" id="{B2E83F25-9A71-4EB4-B45E-E34DC2E79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19050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7" name="Object 3">
            <a:extLst>
              <a:ext uri="{FF2B5EF4-FFF2-40B4-BE49-F238E27FC236}">
                <a16:creationId xmlns:a16="http://schemas.microsoft.com/office/drawing/2014/main" id="{98978DAE-E709-4AA7-BE3C-7341A410CBB9}"/>
              </a:ext>
            </a:extLst>
          </p:cNvPr>
          <p:cNvGraphicFramePr>
            <a:graphicFrameLocks noChangeAspect="1"/>
          </p:cNvGraphicFramePr>
          <p:nvPr/>
        </p:nvGraphicFramePr>
        <p:xfrm>
          <a:off x="3276600" y="3200400"/>
          <a:ext cx="2314575" cy="914400"/>
        </p:xfrm>
        <a:graphic>
          <a:graphicData uri="http://schemas.openxmlformats.org/presentationml/2006/ole">
            <mc:AlternateContent xmlns:mc="http://schemas.openxmlformats.org/markup-compatibility/2006">
              <mc:Choice xmlns:v="urn:schemas-microsoft-com:vml" Requires="v">
                <p:oleObj spid="_x0000_s10247" name="Equation" r:id="rId6" imgW="1028700" imgH="419100" progId="Equation.3">
                  <p:embed/>
                </p:oleObj>
              </mc:Choice>
              <mc:Fallback>
                <p:oleObj name="Equation" r:id="rId6" imgW="1028700" imgH="419100" progId="Equation.3">
                  <p:embed/>
                  <p:pic>
                    <p:nvPicPr>
                      <p:cNvPr id="28677" name="Object 3">
                        <a:extLst>
                          <a:ext uri="{FF2B5EF4-FFF2-40B4-BE49-F238E27FC236}">
                            <a16:creationId xmlns:a16="http://schemas.microsoft.com/office/drawing/2014/main" id="{98978DAE-E709-4AA7-BE3C-7341A410CB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3200400"/>
                        <a:ext cx="23145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78659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AA87E4E2-92B0-4D1C-AC20-5E2DC7FF3B28}"/>
              </a:ext>
            </a:extLst>
          </p:cNvPr>
          <p:cNvSpPr>
            <a:spLocks noGrp="1" noChangeArrowheads="1"/>
          </p:cNvSpPr>
          <p:nvPr>
            <p:ph type="title"/>
          </p:nvPr>
        </p:nvSpPr>
        <p:spPr/>
        <p:txBody>
          <a:bodyPr/>
          <a:lstStyle/>
          <a:p>
            <a:pPr algn="l"/>
            <a:r>
              <a:rPr lang="en-US" altLang="en-US" sz="3200" dirty="0" smtClean="0">
                <a:solidFill>
                  <a:srgbClr val="C00000"/>
                </a:solidFill>
              </a:rPr>
              <a:t>Example 1 continued…</a:t>
            </a:r>
            <a:endParaRPr lang="en-US" altLang="en-US" sz="3200" dirty="0">
              <a:solidFill>
                <a:srgbClr val="C00000"/>
              </a:solidFill>
            </a:endParaRPr>
          </a:p>
        </p:txBody>
      </p:sp>
      <p:sp>
        <p:nvSpPr>
          <p:cNvPr id="30723" name="Content Placeholder 2">
            <a:extLst>
              <a:ext uri="{FF2B5EF4-FFF2-40B4-BE49-F238E27FC236}">
                <a16:creationId xmlns:a16="http://schemas.microsoft.com/office/drawing/2014/main" id="{A3AE5CE6-9073-4249-BF38-CA44608E1987}"/>
              </a:ext>
            </a:extLst>
          </p:cNvPr>
          <p:cNvSpPr>
            <a:spLocks noGrp="1" noChangeArrowheads="1"/>
          </p:cNvSpPr>
          <p:nvPr>
            <p:ph idx="1"/>
          </p:nvPr>
        </p:nvSpPr>
        <p:spPr>
          <a:xfrm>
            <a:off x="685800" y="990600"/>
            <a:ext cx="7772400" cy="4572000"/>
          </a:xfrm>
        </p:spPr>
        <p:txBody>
          <a:bodyPr/>
          <a:lstStyle/>
          <a:p>
            <a:pPr>
              <a:lnSpc>
                <a:spcPct val="90000"/>
              </a:lnSpc>
            </a:pPr>
            <a:r>
              <a:rPr lang="en-US" altLang="en-US" sz="2400" dirty="0"/>
              <a:t>We want to be sure of having $100,000 one year from now. The 1 year interest rate, </a:t>
            </a:r>
            <a:r>
              <a:rPr lang="en-US" altLang="en-US" sz="2400" i="1" dirty="0"/>
              <a:t>r</a:t>
            </a:r>
            <a:r>
              <a:rPr lang="en-US" altLang="en-US" sz="2400" dirty="0"/>
              <a:t>, is 5%.</a:t>
            </a:r>
          </a:p>
          <a:p>
            <a:pPr>
              <a:lnSpc>
                <a:spcPct val="90000"/>
              </a:lnSpc>
              <a:buFontTx/>
              <a:buNone/>
            </a:pPr>
            <a:endParaRPr lang="en-US" altLang="en-US" sz="2400" dirty="0"/>
          </a:p>
          <a:p>
            <a:pPr>
              <a:lnSpc>
                <a:spcPct val="90000"/>
              </a:lnSpc>
            </a:pPr>
            <a:r>
              <a:rPr lang="en-US" altLang="en-US" sz="2400" dirty="0"/>
              <a:t>The present value of $100,000, discounting for one year at 5% is:</a:t>
            </a:r>
          </a:p>
          <a:p>
            <a:pPr>
              <a:lnSpc>
                <a:spcPct val="90000"/>
              </a:lnSpc>
              <a:buFontTx/>
              <a:buNone/>
            </a:pPr>
            <a:endParaRPr lang="en-US" altLang="en-US" sz="2400" dirty="0"/>
          </a:p>
          <a:p>
            <a:pPr>
              <a:lnSpc>
                <a:spcPct val="90000"/>
              </a:lnSpc>
              <a:buFontTx/>
              <a:buNone/>
            </a:pPr>
            <a:endParaRPr lang="en-US" altLang="en-US" sz="2400" dirty="0"/>
          </a:p>
          <a:p>
            <a:pPr>
              <a:lnSpc>
                <a:spcPct val="90000"/>
              </a:lnSpc>
            </a:pPr>
            <a:r>
              <a:rPr lang="en-US" altLang="en-US" sz="2400" dirty="0"/>
              <a:t>We would have to invest $95,238.10 today.</a:t>
            </a:r>
          </a:p>
          <a:p>
            <a:pPr>
              <a:lnSpc>
                <a:spcPct val="90000"/>
              </a:lnSpc>
              <a:buFontTx/>
              <a:buNone/>
            </a:pPr>
            <a:endParaRPr lang="en-US" altLang="en-US" sz="2400" dirty="0"/>
          </a:p>
          <a:p>
            <a:pPr>
              <a:lnSpc>
                <a:spcPct val="90000"/>
              </a:lnSpc>
            </a:pPr>
            <a:r>
              <a:rPr lang="en-US" altLang="en-US" sz="2400" u="sng" dirty="0" smtClean="0"/>
              <a:t>Usually, money </a:t>
            </a:r>
            <a:r>
              <a:rPr lang="en-US" altLang="en-US" sz="2400" u="sng" dirty="0"/>
              <a:t>now is worth more than the same amount of money later. </a:t>
            </a:r>
          </a:p>
          <a:p>
            <a:pPr>
              <a:lnSpc>
                <a:spcPct val="90000"/>
              </a:lnSpc>
              <a:buFontTx/>
              <a:buNone/>
            </a:pPr>
            <a:endParaRPr lang="en-US" altLang="en-US" sz="3000" dirty="0"/>
          </a:p>
        </p:txBody>
      </p:sp>
      <p:graphicFrame>
        <p:nvGraphicFramePr>
          <p:cNvPr id="30724" name="Object 2">
            <a:extLst>
              <a:ext uri="{FF2B5EF4-FFF2-40B4-BE49-F238E27FC236}">
                <a16:creationId xmlns:a16="http://schemas.microsoft.com/office/drawing/2014/main" id="{B8F5A953-DC81-411E-821B-DCA609B72714}"/>
              </a:ext>
            </a:extLst>
          </p:cNvPr>
          <p:cNvGraphicFramePr>
            <a:graphicFrameLocks noChangeAspect="1"/>
          </p:cNvGraphicFramePr>
          <p:nvPr/>
        </p:nvGraphicFramePr>
        <p:xfrm>
          <a:off x="2209800" y="2667000"/>
          <a:ext cx="4495800" cy="838200"/>
        </p:xfrm>
        <a:graphic>
          <a:graphicData uri="http://schemas.openxmlformats.org/presentationml/2006/ole">
            <mc:AlternateContent xmlns:mc="http://schemas.openxmlformats.org/markup-compatibility/2006">
              <mc:Choice xmlns:v="urn:schemas-microsoft-com:vml" Requires="v">
                <p:oleObj spid="_x0000_s11268" name="Equation" r:id="rId4" imgW="2260600" imgH="431800" progId="Equation.3">
                  <p:embed/>
                </p:oleObj>
              </mc:Choice>
              <mc:Fallback>
                <p:oleObj name="Equation" r:id="rId4" imgW="2260600" imgH="431800" progId="Equation.3">
                  <p:embed/>
                  <p:pic>
                    <p:nvPicPr>
                      <p:cNvPr id="30724" name="Object 2">
                        <a:extLst>
                          <a:ext uri="{FF2B5EF4-FFF2-40B4-BE49-F238E27FC236}">
                            <a16:creationId xmlns:a16="http://schemas.microsoft.com/office/drawing/2014/main" id="{B8F5A953-DC81-411E-821B-DCA609B727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667000"/>
                        <a:ext cx="449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26500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12FD3E6E-BA1E-4120-B39A-2FB38CB3A902}"/>
              </a:ext>
            </a:extLst>
          </p:cNvPr>
          <p:cNvSpPr>
            <a:spLocks noGrp="1" noChangeArrowheads="1"/>
          </p:cNvSpPr>
          <p:nvPr>
            <p:ph type="title"/>
          </p:nvPr>
        </p:nvSpPr>
        <p:spPr/>
        <p:txBody>
          <a:bodyPr/>
          <a:lstStyle/>
          <a:p>
            <a:pPr algn="l"/>
            <a:r>
              <a:rPr lang="en-US" altLang="en-US" sz="3200" dirty="0" smtClean="0">
                <a:solidFill>
                  <a:srgbClr val="C00000"/>
                </a:solidFill>
              </a:rPr>
              <a:t>Example 1 continued…</a:t>
            </a:r>
            <a:endParaRPr lang="en-US" altLang="en-US" sz="3200" dirty="0">
              <a:solidFill>
                <a:srgbClr val="C00000"/>
              </a:solidFill>
            </a:endParaRPr>
          </a:p>
        </p:txBody>
      </p:sp>
      <p:sp>
        <p:nvSpPr>
          <p:cNvPr id="32771" name="Content Placeholder 2">
            <a:extLst>
              <a:ext uri="{FF2B5EF4-FFF2-40B4-BE49-F238E27FC236}">
                <a16:creationId xmlns:a16="http://schemas.microsoft.com/office/drawing/2014/main" id="{E0715D8C-1F92-46DE-A596-6BC8DEAE27CE}"/>
              </a:ext>
            </a:extLst>
          </p:cNvPr>
          <p:cNvSpPr>
            <a:spLocks noGrp="1" noChangeArrowheads="1"/>
          </p:cNvSpPr>
          <p:nvPr>
            <p:ph idx="1"/>
          </p:nvPr>
        </p:nvSpPr>
        <p:spPr/>
        <p:txBody>
          <a:bodyPr/>
          <a:lstStyle/>
          <a:p>
            <a:r>
              <a:rPr lang="en-US" altLang="en-US" sz="2400"/>
              <a:t>If we invest PV for two periods at rate </a:t>
            </a:r>
            <a:r>
              <a:rPr lang="en-US" altLang="en-US" sz="2400" i="1"/>
              <a:t>r</a:t>
            </a:r>
            <a:r>
              <a:rPr lang="en-US" altLang="en-US" sz="2400"/>
              <a:t>, we receive interest on interest in the second period:</a:t>
            </a:r>
          </a:p>
          <a:p>
            <a:pPr>
              <a:buFontTx/>
              <a:buNone/>
            </a:pPr>
            <a:endParaRPr lang="en-US" altLang="en-US" sz="2400"/>
          </a:p>
          <a:p>
            <a:endParaRPr lang="en-US" altLang="en-US" sz="2400"/>
          </a:p>
          <a:p>
            <a:r>
              <a:rPr lang="en-US" altLang="en-US" sz="2400"/>
              <a:t>With compound interest, the present value of an amount FV to be received for sure two periods from now is:</a:t>
            </a:r>
          </a:p>
          <a:p>
            <a:pPr>
              <a:buFontTx/>
              <a:buNone/>
            </a:pPr>
            <a:endParaRPr lang="en-US" altLang="en-US" sz="2400"/>
          </a:p>
          <a:p>
            <a:endParaRPr lang="en-US" altLang="en-US" sz="2400"/>
          </a:p>
          <a:p>
            <a:endParaRPr lang="en-US" altLang="en-US" sz="2400"/>
          </a:p>
          <a:p>
            <a:r>
              <a:rPr lang="en-US" altLang="en-US" sz="2400"/>
              <a:t>For multiple cash flows, {C</a:t>
            </a:r>
            <a:r>
              <a:rPr lang="en-US" altLang="en-US" sz="2400" baseline="-25000"/>
              <a:t>t</a:t>
            </a:r>
            <a:r>
              <a:rPr lang="en-US" altLang="en-US" sz="2400"/>
              <a:t>}:  </a:t>
            </a:r>
          </a:p>
          <a:p>
            <a:pPr>
              <a:buFontTx/>
              <a:buNone/>
            </a:pPr>
            <a:r>
              <a:rPr lang="en-US" altLang="en-US" sz="2400"/>
              <a:t> </a:t>
            </a:r>
          </a:p>
          <a:p>
            <a:endParaRPr lang="en-US" altLang="en-US" sz="2400"/>
          </a:p>
        </p:txBody>
      </p:sp>
      <p:graphicFrame>
        <p:nvGraphicFramePr>
          <p:cNvPr id="32772" name="Object 2">
            <a:extLst>
              <a:ext uri="{FF2B5EF4-FFF2-40B4-BE49-F238E27FC236}">
                <a16:creationId xmlns:a16="http://schemas.microsoft.com/office/drawing/2014/main" id="{730FA053-73E6-47B6-98DD-E0433D98DF07}"/>
              </a:ext>
            </a:extLst>
          </p:cNvPr>
          <p:cNvGraphicFramePr>
            <a:graphicFrameLocks noChangeAspect="1"/>
          </p:cNvGraphicFramePr>
          <p:nvPr/>
        </p:nvGraphicFramePr>
        <p:xfrm>
          <a:off x="2133600" y="1905000"/>
          <a:ext cx="4800600" cy="457200"/>
        </p:xfrm>
        <a:graphic>
          <a:graphicData uri="http://schemas.openxmlformats.org/presentationml/2006/ole">
            <mc:AlternateContent xmlns:mc="http://schemas.openxmlformats.org/markup-compatibility/2006">
              <mc:Choice xmlns:v="urn:schemas-microsoft-com:vml" Requires="v">
                <p:oleObj spid="_x0000_s12296" name="Equation" r:id="rId4" imgW="2209800" imgH="228600" progId="Equation.3">
                  <p:embed/>
                </p:oleObj>
              </mc:Choice>
              <mc:Fallback>
                <p:oleObj name="Equation" r:id="rId4" imgW="2209800" imgH="228600" progId="Equation.3">
                  <p:embed/>
                  <p:pic>
                    <p:nvPicPr>
                      <p:cNvPr id="32772" name="Object 2">
                        <a:extLst>
                          <a:ext uri="{FF2B5EF4-FFF2-40B4-BE49-F238E27FC236}">
                            <a16:creationId xmlns:a16="http://schemas.microsoft.com/office/drawing/2014/main" id="{730FA053-73E6-47B6-98DD-E0433D98DF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9050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3" name="Object 3">
            <a:extLst>
              <a:ext uri="{FF2B5EF4-FFF2-40B4-BE49-F238E27FC236}">
                <a16:creationId xmlns:a16="http://schemas.microsoft.com/office/drawing/2014/main" id="{3FF8CC0B-935A-42DF-A142-2A9675355467}"/>
              </a:ext>
            </a:extLst>
          </p:cNvPr>
          <p:cNvGraphicFramePr>
            <a:graphicFrameLocks noChangeAspect="1"/>
          </p:cNvGraphicFramePr>
          <p:nvPr/>
        </p:nvGraphicFramePr>
        <p:xfrm>
          <a:off x="3276600" y="3429000"/>
          <a:ext cx="2457450" cy="914400"/>
        </p:xfrm>
        <a:graphic>
          <a:graphicData uri="http://schemas.openxmlformats.org/presentationml/2006/ole">
            <mc:AlternateContent xmlns:mc="http://schemas.openxmlformats.org/markup-compatibility/2006">
              <mc:Choice xmlns:v="urn:schemas-microsoft-com:vml" Requires="v">
                <p:oleObj spid="_x0000_s12297" name="Equation" r:id="rId6" imgW="1091726" imgH="418918" progId="Equation.3">
                  <p:embed/>
                </p:oleObj>
              </mc:Choice>
              <mc:Fallback>
                <p:oleObj name="Equation" r:id="rId6" imgW="1091726" imgH="418918" progId="Equation.3">
                  <p:embed/>
                  <p:pic>
                    <p:nvPicPr>
                      <p:cNvPr id="32773" name="Object 3">
                        <a:extLst>
                          <a:ext uri="{FF2B5EF4-FFF2-40B4-BE49-F238E27FC236}">
                            <a16:creationId xmlns:a16="http://schemas.microsoft.com/office/drawing/2014/main" id="{3FF8CC0B-935A-42DF-A142-2A96753554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3429000"/>
                        <a:ext cx="24574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4" name="Object 4">
            <a:extLst>
              <a:ext uri="{FF2B5EF4-FFF2-40B4-BE49-F238E27FC236}">
                <a16:creationId xmlns:a16="http://schemas.microsoft.com/office/drawing/2014/main" id="{F4FE55CA-4138-4A17-BACB-B06427ED5DBE}"/>
              </a:ext>
            </a:extLst>
          </p:cNvPr>
          <p:cNvGraphicFramePr>
            <a:graphicFrameLocks noChangeAspect="1"/>
          </p:cNvGraphicFramePr>
          <p:nvPr/>
        </p:nvGraphicFramePr>
        <p:xfrm>
          <a:off x="2895600" y="5334000"/>
          <a:ext cx="2895600" cy="914400"/>
        </p:xfrm>
        <a:graphic>
          <a:graphicData uri="http://schemas.openxmlformats.org/presentationml/2006/ole">
            <mc:AlternateContent xmlns:mc="http://schemas.openxmlformats.org/markup-compatibility/2006">
              <mc:Choice xmlns:v="urn:schemas-microsoft-com:vml" Requires="v">
                <p:oleObj spid="_x0000_s12298" name="Equation" r:id="rId8" imgW="1193800" imgH="431800" progId="Equation.3">
                  <p:embed/>
                </p:oleObj>
              </mc:Choice>
              <mc:Fallback>
                <p:oleObj name="Equation" r:id="rId8" imgW="1193800" imgH="431800" progId="Equation.3">
                  <p:embed/>
                  <p:pic>
                    <p:nvPicPr>
                      <p:cNvPr id="32774" name="Object 4">
                        <a:extLst>
                          <a:ext uri="{FF2B5EF4-FFF2-40B4-BE49-F238E27FC236}">
                            <a16:creationId xmlns:a16="http://schemas.microsoft.com/office/drawing/2014/main" id="{F4FE55CA-4138-4A17-BACB-B06427ED5D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0" y="5334000"/>
                        <a:ext cx="289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87612169"/>
      </p:ext>
    </p:extLst>
  </p:cSld>
  <p:clrMapOvr>
    <a:masterClrMapping/>
  </p:clrMapOvr>
  <p:timing>
    <p:tnLst>
      <p:par>
        <p:cTn id="1" dur="indefinite" restart="never" nodeType="tmRoot"/>
      </p:par>
    </p:tnLst>
  </p:timing>
</p:sld>
</file>

<file path=ppt/theme/theme1.xml><?xml version="1.0" encoding="utf-8"?>
<a:theme xmlns:a="http://schemas.openxmlformats.org/drawingml/2006/main" name="packet">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packe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packe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cke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acke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cke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cke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cke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acke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7</Pages>
  <Words>2178</Words>
  <Application>Microsoft Office PowerPoint</Application>
  <PresentationFormat>On-screen Show (4:3)</PresentationFormat>
  <Paragraphs>359</Paragraphs>
  <Slides>40</Slides>
  <Notes>34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9" baseType="lpstr">
      <vt:lpstr>Batang</vt:lpstr>
      <vt:lpstr>DotumChe</vt:lpstr>
      <vt:lpstr>굴림</vt:lpstr>
      <vt:lpstr>宋体</vt:lpstr>
      <vt:lpstr>Arial</vt:lpstr>
      <vt:lpstr>Calibri</vt:lpstr>
      <vt:lpstr>Times New Roman</vt:lpstr>
      <vt:lpstr>packet</vt:lpstr>
      <vt:lpstr>Equation</vt:lpstr>
      <vt:lpstr>PowerPoint Presentation</vt:lpstr>
      <vt:lpstr>Introduction to Instructor</vt:lpstr>
      <vt:lpstr>Course Overview</vt:lpstr>
      <vt:lpstr>Why Study Investments?</vt:lpstr>
      <vt:lpstr>Course Aim</vt:lpstr>
      <vt:lpstr>Course Prerequisites</vt:lpstr>
      <vt:lpstr>Example 1</vt:lpstr>
      <vt:lpstr>Example 1 continued…</vt:lpstr>
      <vt:lpstr>Example 1 continued…</vt:lpstr>
      <vt:lpstr>Course Materials</vt:lpstr>
      <vt:lpstr>Course Grade</vt:lpstr>
      <vt:lpstr>Course Grade</vt:lpstr>
      <vt:lpstr>Useful Resource</vt:lpstr>
      <vt:lpstr>Tentative Schedule</vt:lpstr>
      <vt:lpstr>PowerPoint Presentation</vt:lpstr>
      <vt:lpstr>A Classification of Assets</vt:lpstr>
      <vt:lpstr>Financial Assets &amp; Economy</vt:lpstr>
      <vt:lpstr>PowerPoint Presentation</vt:lpstr>
      <vt:lpstr>Role of Financial Assets and Markets</vt:lpstr>
      <vt:lpstr>Role of Financial Assets and Markets</vt:lpstr>
      <vt:lpstr>Financial Assets and Financial Markets</vt:lpstr>
      <vt:lpstr>Financial Assets and Financial Markets</vt:lpstr>
      <vt:lpstr>Treasury Bills (T-bills)</vt:lpstr>
      <vt:lpstr> Commercial Paper </vt:lpstr>
      <vt:lpstr>Lehman’s Bankruptcy</vt:lpstr>
      <vt:lpstr> Broker’s Call  </vt:lpstr>
      <vt:lpstr> The LIBOR Market </vt:lpstr>
      <vt:lpstr>Libor Manipulation</vt:lpstr>
      <vt:lpstr>  Treasury Notes and Bonds  </vt:lpstr>
      <vt:lpstr> Municipal Bonds </vt:lpstr>
      <vt:lpstr> Corporate Bonds </vt:lpstr>
      <vt:lpstr>Characteristics of Common Stock</vt:lpstr>
      <vt:lpstr>Characteristics of Preferred Stock</vt:lpstr>
      <vt:lpstr>PowerPoint Presentation</vt:lpstr>
      <vt:lpstr>Changes in Housing Finance</vt:lpstr>
      <vt:lpstr>PowerPoint Presentation</vt:lpstr>
      <vt:lpstr>Changes in Housing Finance</vt:lpstr>
      <vt:lpstr>Mortgage Derivatives</vt:lpstr>
      <vt:lpstr>Credit Default Swap (CDS)</vt:lpstr>
      <vt:lpstr>The Shoe Drops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2021-08-25T14:36:46Z</dcterms:created>
  <dcterms:modified xsi:type="dcterms:W3CDTF">2021-08-25T14:45:32Z</dcterms:modified>
</cp:coreProperties>
</file>