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22" r:id="rId3"/>
    <p:sldId id="338" r:id="rId4"/>
    <p:sldId id="324" r:id="rId5"/>
    <p:sldId id="325" r:id="rId6"/>
    <p:sldId id="326" r:id="rId7"/>
    <p:sldId id="327" r:id="rId8"/>
    <p:sldId id="407" r:id="rId9"/>
    <p:sldId id="328" r:id="rId10"/>
    <p:sldId id="334" r:id="rId11"/>
    <p:sldId id="332" r:id="rId12"/>
    <p:sldId id="333" r:id="rId13"/>
    <p:sldId id="329" r:id="rId14"/>
    <p:sldId id="330" r:id="rId15"/>
    <p:sldId id="365" r:id="rId16"/>
    <p:sldId id="455" r:id="rId17"/>
    <p:sldId id="339" r:id="rId18"/>
    <p:sldId id="335" r:id="rId19"/>
    <p:sldId id="336" r:id="rId20"/>
    <p:sldId id="337" r:id="rId21"/>
    <p:sldId id="451" r:id="rId22"/>
    <p:sldId id="452" r:id="rId23"/>
    <p:sldId id="453" r:id="rId24"/>
    <p:sldId id="454" r:id="rId25"/>
    <p:sldId id="430" r:id="rId26"/>
    <p:sldId id="388" r:id="rId27"/>
    <p:sldId id="391" r:id="rId28"/>
    <p:sldId id="394" r:id="rId29"/>
    <p:sldId id="446" r:id="rId30"/>
    <p:sldId id="397" r:id="rId31"/>
    <p:sldId id="400" r:id="rId32"/>
    <p:sldId id="404" r:id="rId33"/>
    <p:sldId id="405" r:id="rId34"/>
    <p:sldId id="447" r:id="rId35"/>
    <p:sldId id="408" r:id="rId36"/>
    <p:sldId id="409" r:id="rId37"/>
    <p:sldId id="448" r:id="rId38"/>
    <p:sldId id="449" r:id="rId39"/>
    <p:sldId id="450" r:id="rId40"/>
    <p:sldId id="428" r:id="rId41"/>
    <p:sldId id="420" r:id="rId42"/>
    <p:sldId id="426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85053" autoAdjust="0"/>
  </p:normalViewPr>
  <p:slideViewPr>
    <p:cSldViewPr>
      <p:cViewPr varScale="1">
        <p:scale>
          <a:sx n="108" d="100"/>
          <a:sy n="108" d="100"/>
        </p:scale>
        <p:origin x="163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9E74F10-DD32-4DC8-942D-790701108B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9" tIns="0" rIns="19049" bIns="0" numCol="1" anchor="t" anchorCtr="0" compatLnSpc="1">
            <a:prstTxWarp prst="textNoShape">
              <a:avLst/>
            </a:prstTxWarp>
          </a:bodyPr>
          <a:lstStyle>
            <a:lvl1pPr defTabSz="914485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E0BE486-7E89-4F8A-997B-19868FA938A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9" tIns="0" rIns="19049" bIns="0" numCol="1" anchor="t" anchorCtr="0" compatLnSpc="1">
            <a:prstTxWarp prst="textNoShape">
              <a:avLst/>
            </a:prstTxWarp>
          </a:bodyPr>
          <a:lstStyle>
            <a:lvl1pPr algn="r" defTabSz="914485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950C1FA-266E-4DA0-A940-FDF1B0D308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9" tIns="0" rIns="19049" bIns="0" numCol="1" anchor="b" anchorCtr="0" compatLnSpc="1">
            <a:prstTxWarp prst="textNoShape">
              <a:avLst/>
            </a:prstTxWarp>
          </a:bodyPr>
          <a:lstStyle>
            <a:lvl1pPr defTabSz="914485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7A8AE0D-F3E7-4A3D-B298-257604713EE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9" tIns="0" rIns="1904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A33A2A63-1F76-47F2-9F17-50F5B337AE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887C858-0D2B-4FAE-BE75-F569319292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9" tIns="0" rIns="19049" bIns="0" numCol="1" anchor="t" anchorCtr="0" compatLnSpc="1">
            <a:prstTxWarp prst="textNoShape">
              <a:avLst/>
            </a:prstTxWarp>
          </a:bodyPr>
          <a:lstStyle>
            <a:lvl1pPr defTabSz="914485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C69BDEA-CC1E-4868-8458-5114D7C38DE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9" tIns="0" rIns="19049" bIns="0" numCol="1" anchor="t" anchorCtr="0" compatLnSpc="1">
            <a:prstTxWarp prst="textNoShape">
              <a:avLst/>
            </a:prstTxWarp>
          </a:bodyPr>
          <a:lstStyle>
            <a:lvl1pPr algn="r" defTabSz="914485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82F8DD7-C383-4A51-8AAB-43050F4622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9" tIns="0" rIns="19049" bIns="0" numCol="1" anchor="b" anchorCtr="0" compatLnSpc="1">
            <a:prstTxWarp prst="textNoShape">
              <a:avLst/>
            </a:prstTxWarp>
          </a:bodyPr>
          <a:lstStyle>
            <a:lvl1pPr defTabSz="914485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EFA997D-733D-4AD9-BAE2-AA81B84322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49" tIns="0" rIns="19049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2885F2BA-5C00-43BC-A0FF-85BBDB31BD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8B4D183-4D79-4724-B239-57B68A3B6C2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6" tIns="46034" rIns="92066" bIns="460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D49EF83E-B0F3-423B-9BCB-8A7A42F0EF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0563"/>
            <a:ext cx="4554538" cy="3417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>
            <a:extLst>
              <a:ext uri="{FF2B5EF4-FFF2-40B4-BE49-F238E27FC236}">
                <a16:creationId xmlns:a16="http://schemas.microsoft.com/office/drawing/2014/main" id="{661DA605-42BB-4C69-9C19-BFA20A26CC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F2A19E-F521-4450-A29C-5B7C945397E6}" type="slidenum">
              <a:rPr lang="en-US" altLang="en-US" sz="1000" smtClean="0"/>
              <a:pPr/>
              <a:t>1</a:t>
            </a:fld>
            <a:endParaRPr lang="en-US" altLang="en-US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00D83C6-0727-4649-8D75-241CB4A184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cap="flat"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6ED2A7D-53B2-4A4C-A3DA-7642093F02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22F2FE4E-1C98-41A7-B46F-99E917E16B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DD745C8B-C21B-4A39-9741-B49F91A8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9BD9D7E5-A48B-4F83-8FA0-C50ED693D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12DF30-2329-4540-A52F-E91AC76916B5}" type="slidenum">
              <a:rPr lang="en-US" altLang="en-US" sz="1000" smtClean="0"/>
              <a:pPr/>
              <a:t>10</a:t>
            </a:fld>
            <a:endParaRPr lang="en-US" altLang="en-US"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>
            <a:extLst>
              <a:ext uri="{FF2B5EF4-FFF2-40B4-BE49-F238E27FC236}">
                <a16:creationId xmlns:a16="http://schemas.microsoft.com/office/drawing/2014/main" id="{620FBD0E-8EFF-4A6E-81D4-EB8D5423A9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CB96C4-6E32-4636-9845-00D2A4AD168C}" type="slidenum">
              <a:rPr lang="en-US" altLang="en-US" sz="1000" smtClean="0"/>
              <a:pPr/>
              <a:t>11</a:t>
            </a:fld>
            <a:endParaRPr lang="en-US" altLang="en-US" sz="10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A4FA123-45BF-4EF8-AC96-F8068E4018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cap="flat"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144EE95-1D1E-4253-B203-60655A42B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>
            <a:extLst>
              <a:ext uri="{FF2B5EF4-FFF2-40B4-BE49-F238E27FC236}">
                <a16:creationId xmlns:a16="http://schemas.microsoft.com/office/drawing/2014/main" id="{68C11844-5588-4120-890B-37BFCCC480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2DD75E-6738-4F28-9D33-66A1015624F7}" type="slidenum">
              <a:rPr lang="en-US" altLang="en-US" sz="1000" smtClean="0"/>
              <a:pPr/>
              <a:t>12</a:t>
            </a:fld>
            <a:endParaRPr lang="en-US" altLang="en-US" sz="10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EA3D3D0-9A69-4EB4-A9B8-3CFCD97D5D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cap="flat"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B87E42D-C5CA-4632-B218-CDA9B424F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>
            <a:extLst>
              <a:ext uri="{FF2B5EF4-FFF2-40B4-BE49-F238E27FC236}">
                <a16:creationId xmlns:a16="http://schemas.microsoft.com/office/drawing/2014/main" id="{DBFEDA77-D501-4022-A392-22A83B826D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C44337-21F2-429F-B1AA-E7D91D973B62}" type="slidenum">
              <a:rPr lang="en-US" altLang="en-US" sz="1000" smtClean="0"/>
              <a:pPr/>
              <a:t>13</a:t>
            </a:fld>
            <a:endParaRPr lang="en-US" altLang="en-US" sz="10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BE610BD-BB94-430A-BA1B-FA10A01252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cap="flat"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3D26CB0-349B-430F-85CB-7065CCDD3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>
            <a:extLst>
              <a:ext uri="{FF2B5EF4-FFF2-40B4-BE49-F238E27FC236}">
                <a16:creationId xmlns:a16="http://schemas.microsoft.com/office/drawing/2014/main" id="{B462EBE9-6E49-4D7C-8AA7-1C7CDE0AF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B847F4-8F0B-4E20-A98B-9ED159823414}" type="slidenum">
              <a:rPr lang="en-US" altLang="en-US" sz="1000" smtClean="0"/>
              <a:pPr/>
              <a:t>14</a:t>
            </a:fld>
            <a:endParaRPr lang="en-US" altLang="en-US" sz="10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FCF81E0-CBDF-4FB0-979A-03DB773BB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cap="flat"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1E2DECB-E983-41D7-883B-D30BE6B7D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191E59D5-9B63-47F5-B2A6-95989742AD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A74125FD-A6A7-4D38-B1D7-5FEC0602A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HK" altLang="en-US" dirty="0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8ED0CE9F-8084-4A5E-ACD7-8764E1F57C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94D560-A072-409D-9C25-76B27DEE15F2}" type="slidenum">
              <a:rPr lang="en-US" altLang="en-US" sz="1000" smtClean="0"/>
              <a:pPr/>
              <a:t>15</a:t>
            </a:fld>
            <a:endParaRPr lang="en-US" altLang="en-US" sz="10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D39C1D5-DA57-4861-A33C-ECB4F063F2D1}" type="slidenum">
              <a:rPr lang="en-US" altLang="en-US" sz="1000"/>
              <a:pPr>
                <a:spcBef>
                  <a:spcPct val="0"/>
                </a:spcBef>
              </a:pPr>
              <a:t>16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573670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F08C675E-E7A2-43A0-AA82-B74E603E1F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24BFF06B-F874-497F-8051-555996635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256B6F2B-7C06-4BB3-9FDF-12344EB4E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6AB84A-B609-4C14-B988-7D616AC69015}" type="slidenum">
              <a:rPr lang="en-US" altLang="en-US" sz="1000" smtClean="0"/>
              <a:pPr/>
              <a:t>17</a:t>
            </a:fld>
            <a:endParaRPr lang="en-US" altLang="en-US" sz="10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>
            <a:extLst>
              <a:ext uri="{FF2B5EF4-FFF2-40B4-BE49-F238E27FC236}">
                <a16:creationId xmlns:a16="http://schemas.microsoft.com/office/drawing/2014/main" id="{DF076473-6F59-4C1D-9D25-AE5DC64B81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B2142E-6384-4BB5-B81F-E7CB5815380C}" type="slidenum">
              <a:rPr lang="en-US" altLang="en-US" sz="1000" smtClean="0"/>
              <a:pPr/>
              <a:t>18</a:t>
            </a:fld>
            <a:endParaRPr lang="en-US" altLang="en-US" sz="10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D213165-03CE-4332-A3CB-803FDEC1E8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cap="flat"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3A27CFA-009E-4EEE-AE79-28D446971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>
            <a:extLst>
              <a:ext uri="{FF2B5EF4-FFF2-40B4-BE49-F238E27FC236}">
                <a16:creationId xmlns:a16="http://schemas.microsoft.com/office/drawing/2014/main" id="{C354F25C-9BB9-4BD8-8AFA-9DFB7CED0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B17DC4-D3BB-4AFB-B545-F25D148DECD6}" type="slidenum">
              <a:rPr lang="en-US" altLang="en-US" sz="1000" smtClean="0"/>
              <a:pPr/>
              <a:t>19</a:t>
            </a:fld>
            <a:endParaRPr lang="en-US" altLang="en-US" sz="10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14179EE-934A-4CBC-826D-E82C2502D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cap="flat"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BC7E8C6-54EF-4A14-AED4-FA0E49919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>
            <a:extLst>
              <a:ext uri="{FF2B5EF4-FFF2-40B4-BE49-F238E27FC236}">
                <a16:creationId xmlns:a16="http://schemas.microsoft.com/office/drawing/2014/main" id="{08CB0171-F500-4396-8F37-CA9159C68F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EE5EE8-A8B2-4B76-A7C0-03CA62487D7B}" type="slidenum">
              <a:rPr lang="en-US" altLang="en-US" sz="1000" smtClean="0"/>
              <a:pPr/>
              <a:t>2</a:t>
            </a:fld>
            <a:endParaRPr lang="en-US" altLang="en-US" sz="10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FCBF0E7-2C18-4E49-958D-1C28974111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cap="flat"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20E7A0F-9795-418A-8526-2A9995A01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448D098A-905A-4632-AB1B-CB0B88A6EB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DEC558C3-82CF-4155-8D8D-542051DD6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7F1B2C1B-C7DC-41E8-8410-63C13B30E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636556-D2B9-49F6-85EB-5840BE55786D}" type="slidenum">
              <a:rPr lang="en-US" altLang="en-US" sz="1000" smtClean="0"/>
              <a:pPr/>
              <a:t>20</a:t>
            </a:fld>
            <a:endParaRPr lang="en-US" altLang="en-US" sz="10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04A8AE3D-6390-448A-9BE2-7CF45747B1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AE459105-FBFE-49A0-B4B2-5932679B5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178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04A8AE3D-6390-448A-9BE2-7CF45747B1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AE459105-FBFE-49A0-B4B2-5932679B5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932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5661A967-BE2A-42FF-AD42-791415DEB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573E245D-4873-400E-8AA3-89D2C0E9C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91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5661A967-BE2A-42FF-AD42-791415DEB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573E245D-4873-400E-8AA3-89D2C0E9C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657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590BC7BC-36EB-46F1-9929-CEFDD57BDF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spcBef>
                <a:spcPct val="0"/>
              </a:spcBef>
            </a:pPr>
            <a:fld id="{94692DB9-F1BC-4FD3-964A-468C947CE90D}" type="slidenum">
              <a:rPr lang="en-US" altLang="en-US" sz="1000" smtClean="0"/>
              <a:pPr defTabSz="914400">
                <a:spcBef>
                  <a:spcPct val="0"/>
                </a:spcBef>
              </a:pPr>
              <a:t>25</a:t>
            </a:fld>
            <a:endParaRPr lang="en-US" altLang="en-US" sz="10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4810699-DFEA-4A98-8879-38CF078AA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cap="flat"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387FB9E-E1BD-43D4-969A-5B33335C5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8DA5FF87-1A8B-451C-9450-4723112372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158112C7-2FE2-49FD-AF28-B42B96A7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85F2BA-5C00-43BC-A0FF-85BBDB31BD5E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00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>
            <a:extLst>
              <a:ext uri="{FF2B5EF4-FFF2-40B4-BE49-F238E27FC236}">
                <a16:creationId xmlns:a16="http://schemas.microsoft.com/office/drawing/2014/main" id="{8B4B27DE-6DDA-4F61-AE6C-5BFF4385E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4DFB20-FC97-43CF-932D-DE2BBB335303}" type="slidenum">
              <a:rPr lang="en-US" altLang="en-US" sz="1000" smtClean="0"/>
              <a:pPr/>
              <a:t>3</a:t>
            </a:fld>
            <a:endParaRPr lang="en-US" altLang="en-US" sz="10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53B7024-5066-4441-9861-27D2CE68D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cap="flat"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2D4691B-449A-42DE-8AFB-5FFE97DB7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93160F2F-4CDA-4E32-97A3-18242C3ABB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5D384FB7-D527-4768-8CD0-A65ECF31A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82E44C71-CD2E-4AB5-8CDA-8CEAC5EFC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964755-FDBA-463B-BA20-1A9D224102E2}" type="slidenum">
              <a:rPr lang="en-US" altLang="en-US" sz="1000" smtClean="0"/>
              <a:pPr/>
              <a:t>4</a:t>
            </a:fld>
            <a:endParaRPr lang="en-US" altLang="en-US"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>
            <a:extLst>
              <a:ext uri="{FF2B5EF4-FFF2-40B4-BE49-F238E27FC236}">
                <a16:creationId xmlns:a16="http://schemas.microsoft.com/office/drawing/2014/main" id="{2A2C9ABD-24CA-4536-97F7-807C28FDA9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F3FDB3-EB9E-4309-A7B5-2DE5E98A0117}" type="slidenum">
              <a:rPr lang="en-US" altLang="en-US" sz="1000" smtClean="0"/>
              <a:pPr/>
              <a:t>5</a:t>
            </a:fld>
            <a:endParaRPr lang="en-US" altLang="en-US" sz="10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3986932-5189-4DD1-AFE7-727DE2BB44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cap="flat"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FA4E60E-DED5-468D-84B4-1E5D7600B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>
            <a:extLst>
              <a:ext uri="{FF2B5EF4-FFF2-40B4-BE49-F238E27FC236}">
                <a16:creationId xmlns:a16="http://schemas.microsoft.com/office/drawing/2014/main" id="{B41B2136-E3AF-4435-991B-9973B73FCA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BA08E3-A06C-4347-B565-23034BC1DEA0}" type="slidenum">
              <a:rPr lang="en-US" altLang="en-US" sz="1000" smtClean="0"/>
              <a:pPr/>
              <a:t>6</a:t>
            </a:fld>
            <a:endParaRPr lang="en-US" altLang="en-US" sz="10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EDFA3EF-DB25-41CD-B740-42F70F6F6B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cap="flat"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646724D-853A-4E20-81FE-613A5CC6C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>
            <a:extLst>
              <a:ext uri="{FF2B5EF4-FFF2-40B4-BE49-F238E27FC236}">
                <a16:creationId xmlns:a16="http://schemas.microsoft.com/office/drawing/2014/main" id="{B1537D62-AD40-4F72-8997-ADEEEA9BF3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D08CB2-BAB7-45E7-955E-22D1DF9FA82F}" type="slidenum">
              <a:rPr lang="en-US" altLang="en-US" sz="1000" smtClean="0"/>
              <a:pPr/>
              <a:t>7</a:t>
            </a:fld>
            <a:endParaRPr lang="en-US" altLang="en-US" sz="10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85BB7F9-25FE-47F0-83DD-88414C94D5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cap="flat"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95A818F-5458-463E-8A7E-6865E138F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5F2BA-5C00-43BC-A0FF-85BBDB31BD5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387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>
            <a:extLst>
              <a:ext uri="{FF2B5EF4-FFF2-40B4-BE49-F238E27FC236}">
                <a16:creationId xmlns:a16="http://schemas.microsoft.com/office/drawing/2014/main" id="{044035C2-E4F9-4D77-9202-A86572AD2D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36F3A6-4AA6-4363-8D2E-4B83A7E653CD}" type="slidenum">
              <a:rPr lang="en-US" altLang="en-US" sz="1000" smtClean="0"/>
              <a:pPr/>
              <a:t>9</a:t>
            </a:fld>
            <a:endParaRPr lang="en-US" altLang="en-US" sz="10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0B8842E-48FF-4A6E-B573-410AF75AE0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cap="flat"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659F129-1BCA-4C65-9166-FBC2BD676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213042C-C02E-44C3-8642-7F0179AD79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C37986-9FD2-4A68-AFA5-68776EFBC0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2FD74A4-C340-4063-9EC7-52F447A2BF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759AD-B9BC-46F0-B19B-5DAB6D403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76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6C2D268-86C9-40CC-801A-7B2D6E5618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5A496C-B388-4DAB-AC8F-C2D53314C4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F0C1C9-5732-4106-8041-EDDE7A9EF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27933-C60F-4A1B-BE6D-5D89D7D6DA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68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904E67-BE45-4F61-9765-5F31033255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80299F-1D4F-4566-9B68-BFFB4E4A94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94F6ACE-EC2B-411B-BBC3-788CD312A4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26665-3F02-47E9-B1B0-FC5C96350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16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30FED75-DD2E-42DD-B14D-0CAC8F58FE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58000" y="6389688"/>
            <a:ext cx="2133600" cy="468312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4" algn="r">
              <a:defRPr/>
            </a:pPr>
            <a:r>
              <a:rPr lang="en-US" altLang="en-US" sz="1400" i="1">
                <a:solidFill>
                  <a:srgbClr val="002060"/>
                </a:solidFill>
              </a:rPr>
              <a:t>BKM</a:t>
            </a:r>
            <a:r>
              <a:rPr lang="en-US" altLang="en-US" sz="1400">
                <a:solidFill>
                  <a:srgbClr val="002060"/>
                </a:solidFill>
              </a:rPr>
              <a:t> 3.</a:t>
            </a:r>
            <a:fld id="{5E9020B8-D8E3-4F83-8A4D-73FEB0AF9274}" type="slidenum">
              <a:rPr lang="en-US" altLang="en-US" sz="1400" smtClean="0">
                <a:solidFill>
                  <a:srgbClr val="002060"/>
                </a:solidFill>
              </a:rPr>
              <a:pPr lvl="4" algn="r">
                <a:defRPr/>
              </a:pPr>
              <a:t>‹#›</a:t>
            </a:fld>
            <a:endParaRPr lang="en-US" altLang="en-US" sz="140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>
            <a:lvl1pPr algn="l">
              <a:spcBef>
                <a:spcPts val="0"/>
              </a:spcBef>
              <a:defRPr sz="3600" baseline="0">
                <a:solidFill>
                  <a:srgbClr val="C0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029200"/>
          </a:xfrm>
        </p:spPr>
        <p:txBody>
          <a:bodyPr/>
          <a:lstStyle>
            <a:lvl1pPr>
              <a:lnSpc>
                <a:spcPts val="3000"/>
              </a:lnSpc>
              <a:spcBef>
                <a:spcPts val="600"/>
              </a:spcBef>
              <a:defRPr sz="2400"/>
            </a:lvl1pPr>
            <a:lvl2pPr>
              <a:lnSpc>
                <a:spcPts val="3000"/>
              </a:lnSpc>
              <a:spcBef>
                <a:spcPts val="600"/>
              </a:spcBef>
              <a:defRPr sz="2400"/>
            </a:lvl2pPr>
            <a:lvl3pPr>
              <a:lnSpc>
                <a:spcPts val="3000"/>
              </a:lnSpc>
              <a:spcBef>
                <a:spcPts val="600"/>
              </a:spcBef>
              <a:defRPr sz="2400"/>
            </a:lvl3pPr>
            <a:lvl4pPr>
              <a:lnSpc>
                <a:spcPts val="3000"/>
              </a:lnSpc>
              <a:spcBef>
                <a:spcPts val="600"/>
              </a:spcBef>
              <a:defRPr sz="2400"/>
            </a:lvl4pPr>
            <a:lvl5pPr>
              <a:lnSpc>
                <a:spcPts val="3000"/>
              </a:lnSpc>
              <a:spcBef>
                <a:spcPts val="600"/>
              </a:spcBef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4653B3-0A0E-487D-BA99-86E63D4F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01829A-7C73-428C-AC94-153CFCC8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47A6FD-CB5D-4C7E-8183-AAD4A55C2D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455BBD-0B00-4B6E-B1D0-EC67E2C916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487D941-53D2-4C44-913A-77466AE575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DC6E0-E97A-4BA4-AA02-BE70805F35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2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AF20CE-9E8B-40B9-8FA2-9DAAF476CB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3B0CC7-DF51-4EBC-9125-3BDC8B5898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82E27F-CCDF-4C26-9311-04FD18D86A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3AACD-A2BD-4774-BE72-C50EE33518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24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57109C0-3F9E-4CB8-9511-A1F5E4C58F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0EF46A5-D830-4D70-AC17-A3C872B860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3C747FA-12F1-4442-8E68-F4CA01CA77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A88DD-A564-496C-BA25-8A463B9144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8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6B7EEFA2-1EC2-42CF-9502-637875F557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C493E19-3CB5-492E-BA5B-FAAC1B2ADC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E6A85927-5275-4719-B543-540D1C9D5B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70D60-CD26-4E79-951B-7B92B54EE0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06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5F7BFF6-D8B3-451E-AFF0-61C647003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DF27F82-FEFD-4D12-B777-49715E6FDA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9E6569-E520-4B85-8C04-E07CC9DE47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A7BD7-2087-42BE-A39C-EB0E85A5EB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3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AB582B-C402-47AE-96B1-702DFC3FA5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190DFF-B93B-4976-AAB0-CCE1679B1E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0284AA-73CB-43A1-9362-329E316A95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89012-04AE-4E83-81BA-C71B06A77B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18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BC40F8-1A76-4C59-ACF9-7E3E6FAE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B426EA5-D54D-4DBE-B9C2-69C8F0160B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5916374-19BA-477A-B1BF-409626548D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0C723-D0D5-4184-AB5E-482E2B1585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6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D82461B-7782-4C9D-8B7E-C0C2ABAA036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1D18D80-A60A-44E0-8133-DE8448D2DC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6EA314B-714D-446D-AC82-771F4A1A51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3077C0A-E7F3-4F46-B831-D690A288ED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A10DAAF-690F-4117-9FAB-D4CB2691C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9C585F8-B3D7-4EBE-A743-FB18B9A2D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3" r:id="rId1"/>
    <p:sldLayoutId id="2147484894" r:id="rId2"/>
    <p:sldLayoutId id="2147484895" r:id="rId3"/>
    <p:sldLayoutId id="2147484896" r:id="rId4"/>
    <p:sldLayoutId id="2147484897" r:id="rId5"/>
    <p:sldLayoutId id="2147484898" r:id="rId6"/>
    <p:sldLayoutId id="2147484899" r:id="rId7"/>
    <p:sldLayoutId id="2147484900" r:id="rId8"/>
    <p:sldLayoutId id="2147484901" r:id="rId9"/>
    <p:sldLayoutId id="2147484902" r:id="rId10"/>
    <p:sldLayoutId id="21474849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5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5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5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5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5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5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5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77124B14-5C93-4D91-844E-ABD982463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3600">
              <a:solidFill>
                <a:srgbClr val="C00000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3600">
              <a:solidFill>
                <a:srgbClr val="C00000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C00000"/>
                </a:solidFill>
              </a:rPr>
              <a:t>M</a:t>
            </a:r>
            <a:r>
              <a:rPr lang="en-US" altLang="zh-CN" sz="3600">
                <a:solidFill>
                  <a:srgbClr val="C00000"/>
                </a:solidFill>
                <a:ea typeface="宋体" panose="02010600030101010101" pitchFamily="2" charset="-122"/>
              </a:rPr>
              <a:t>argin Trading</a:t>
            </a:r>
            <a:endParaRPr lang="en-US" altLang="en-US" sz="36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2C3E2A5-66B1-457C-BE84-C8FB2397A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/>
              <a:t>Exercise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22A7A261-B2C8-469B-A1B6-C0B245E94C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purchased 100 shares of common stock on margin for $35 per share. The initial margin is 50% and the stock pays no dividend. What would your rate of return be if you sell the stock at $42 per share? Ignore interest on margin.</a:t>
            </a:r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    A.   28%</a:t>
            </a:r>
          </a:p>
          <a:p>
            <a:pPr>
              <a:buFontTx/>
              <a:buNone/>
            </a:pPr>
            <a:r>
              <a:rPr lang="en-US" altLang="en-US" dirty="0"/>
              <a:t>    B.   33%</a:t>
            </a:r>
          </a:p>
          <a:p>
            <a:pPr>
              <a:buFontTx/>
              <a:buNone/>
            </a:pPr>
            <a:r>
              <a:rPr lang="en-US" altLang="en-US" dirty="0"/>
              <a:t>    C.   14%</a:t>
            </a:r>
          </a:p>
          <a:p>
            <a:pPr>
              <a:buFontTx/>
              <a:buNone/>
            </a:pPr>
            <a:r>
              <a:rPr lang="en-US" altLang="en-US" dirty="0"/>
              <a:t>    D.   40%</a:t>
            </a:r>
          </a:p>
          <a:p>
            <a:pPr>
              <a:buFontTx/>
              <a:buNone/>
            </a:pPr>
            <a:r>
              <a:rPr lang="en-US" altLang="en-US" dirty="0"/>
              <a:t>    E.   24%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60453DC-FC0E-4714-8F12-378376E762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/>
              <a:t>Margin Trading – cont’d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81796AC-34DF-47AD-802A-A72DBDE26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So far we ignored the interest payment on borrowing. If the margin account is carried for a substantial length of time, interest payment can be substantial.</a:t>
            </a:r>
          </a:p>
          <a:p>
            <a:endParaRPr lang="en-US" altLang="en-US"/>
          </a:p>
          <a:p>
            <a:r>
              <a:rPr lang="en-US" altLang="en-US"/>
              <a:t>Suppose investor buys 100 shares for $40 and uses 50 percent margin (= $2,000). One year later, the stock price rises to $50. Assume a </a:t>
            </a:r>
            <a:r>
              <a:rPr lang="en-US" altLang="en-US" i="1"/>
              <a:t>broker call money rate </a:t>
            </a:r>
            <a:r>
              <a:rPr lang="en-US" altLang="en-US"/>
              <a:t>of 5 percent.</a:t>
            </a:r>
          </a:p>
          <a:p>
            <a:pPr>
              <a:buFontTx/>
              <a:buNone/>
            </a:pPr>
            <a:r>
              <a:rPr lang="en-US" altLang="en-US"/>
              <a:t>	Return when there is no borrowing </a:t>
            </a:r>
          </a:p>
          <a:p>
            <a:pPr>
              <a:buFontTx/>
              <a:buNone/>
            </a:pPr>
            <a:r>
              <a:rPr lang="en-US" altLang="en-US"/>
              <a:t>		= </a:t>
            </a:r>
            <a:r>
              <a:rPr lang="en-US" altLang="en-US" b="1"/>
              <a:t>Profit / Investment </a:t>
            </a:r>
            <a:r>
              <a:rPr lang="en-US" altLang="en-US"/>
              <a:t>= 1,000/4,000 = 25 percent</a:t>
            </a:r>
          </a:p>
          <a:p>
            <a:pPr>
              <a:buFontTx/>
              <a:buNone/>
            </a:pPr>
            <a:r>
              <a:rPr lang="en-US" altLang="en-US"/>
              <a:t>	Return with 50 percent borrowing </a:t>
            </a:r>
          </a:p>
          <a:p>
            <a:pPr>
              <a:buFontTx/>
              <a:buNone/>
            </a:pPr>
            <a:r>
              <a:rPr lang="en-US" altLang="en-US"/>
              <a:t>		= (1,000</a:t>
            </a:r>
            <a:r>
              <a:rPr lang="en-US" altLang="en-US">
                <a:latin typeface="Symbol" panose="05050102010706020507" pitchFamily="18" charset="2"/>
              </a:rPr>
              <a:t>-0.05´2,000)/2,000</a:t>
            </a:r>
            <a:r>
              <a:rPr lang="en-US" altLang="en-US"/>
              <a:t> = 45 percent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4664DE3-6EF9-4FC4-B6E1-F54E04E35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/>
              <a:t>Margin Trading - contd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F455AA32-90E1-4313-A700-571548DD6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Suppose price instead falls to $30. Then,</a:t>
            </a:r>
          </a:p>
          <a:p>
            <a:pPr>
              <a:buFontTx/>
              <a:buNone/>
            </a:pPr>
            <a:r>
              <a:rPr lang="en-US" altLang="en-US"/>
              <a:t>	Return when there is no borrowing </a:t>
            </a:r>
          </a:p>
          <a:p>
            <a:pPr>
              <a:buFontTx/>
              <a:buNone/>
            </a:pPr>
            <a:r>
              <a:rPr lang="en-US" altLang="en-US"/>
              <a:t>		= </a:t>
            </a:r>
            <a:r>
              <a:rPr lang="en-US" altLang="en-US">
                <a:latin typeface="Symbol" panose="05050102010706020507" pitchFamily="18" charset="2"/>
              </a:rPr>
              <a:t>-</a:t>
            </a:r>
            <a:r>
              <a:rPr lang="en-US" altLang="en-US"/>
              <a:t>1,000/4,000 = </a:t>
            </a:r>
            <a:r>
              <a:rPr lang="en-US" altLang="en-US">
                <a:latin typeface="Symbol" panose="05050102010706020507" pitchFamily="18" charset="2"/>
              </a:rPr>
              <a:t>-</a:t>
            </a:r>
            <a:r>
              <a:rPr lang="en-US" altLang="en-US"/>
              <a:t>25 percent</a:t>
            </a:r>
          </a:p>
          <a:p>
            <a:pPr>
              <a:buFontTx/>
              <a:buNone/>
            </a:pPr>
            <a:r>
              <a:rPr lang="en-US" altLang="en-US"/>
              <a:t>	Return with 50 percent borrowing </a:t>
            </a:r>
          </a:p>
          <a:p>
            <a:pPr>
              <a:buFontTx/>
              <a:buNone/>
            </a:pPr>
            <a:r>
              <a:rPr lang="en-US" altLang="en-US"/>
              <a:t>		= (</a:t>
            </a:r>
            <a:r>
              <a:rPr lang="en-US" altLang="en-US">
                <a:latin typeface="Symbol" panose="05050102010706020507" pitchFamily="18" charset="2"/>
              </a:rPr>
              <a:t>-</a:t>
            </a:r>
            <a:r>
              <a:rPr lang="en-US" altLang="en-US"/>
              <a:t>1,000</a:t>
            </a:r>
            <a:r>
              <a:rPr lang="en-US" altLang="en-US">
                <a:latin typeface="Symbol" panose="05050102010706020507" pitchFamily="18" charset="2"/>
              </a:rPr>
              <a:t>-0.0</a:t>
            </a:r>
            <a:r>
              <a:rPr lang="en-US" altLang="zh-CN">
                <a:latin typeface="Symbol" panose="05050102010706020507" pitchFamily="18" charset="2"/>
                <a:ea typeface="宋体" panose="02010600030101010101" pitchFamily="2" charset="-122"/>
              </a:rPr>
              <a:t>5</a:t>
            </a:r>
            <a:r>
              <a:rPr lang="en-US" altLang="en-US">
                <a:latin typeface="Symbol" panose="05050102010706020507" pitchFamily="18" charset="2"/>
              </a:rPr>
              <a:t>´2,000)/2,000</a:t>
            </a:r>
            <a:r>
              <a:rPr lang="en-US" altLang="en-US"/>
              <a:t> = </a:t>
            </a:r>
            <a:r>
              <a:rPr lang="en-US" altLang="en-US">
                <a:latin typeface="Symbol" panose="05050102010706020507" pitchFamily="18" charset="2"/>
              </a:rPr>
              <a:t>-</a:t>
            </a:r>
            <a:r>
              <a:rPr lang="en-US" altLang="en-US"/>
              <a:t>5</a:t>
            </a:r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en-US" altLang="en-US"/>
              <a:t> percent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Lesson for investors: </a:t>
            </a:r>
            <a:r>
              <a:rPr lang="en-US" altLang="en-US" i="1">
                <a:solidFill>
                  <a:srgbClr val="C00000"/>
                </a:solidFill>
              </a:rPr>
              <a:t>Borrowing increases both upside and downside returns.</a:t>
            </a:r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35012BF1-E769-4DCD-B853-5CA306627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978400"/>
            <a:ext cx="28194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A34C677-DC54-4B7B-BAE4-0E69AF991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/>
              <a:t>Margin Trading – cont’d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CE72487-4586-4831-BAA9-9A453CC41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5181600"/>
          </a:xfrm>
          <a:noFill/>
        </p:spPr>
        <p:txBody>
          <a:bodyPr/>
          <a:lstStyle/>
          <a:p>
            <a:r>
              <a:rPr lang="en-US" altLang="en-US" dirty="0"/>
              <a:t>Assume the margin requirement is only 10 percent. Suppose an investor buys 200 shares for $40. He puts up $0.10</a:t>
            </a:r>
            <a:r>
              <a:rPr lang="en-US" altLang="en-US" dirty="0">
                <a:latin typeface="Symbol" panose="05050102010706020507" pitchFamily="18" charset="2"/>
              </a:rPr>
              <a:t>´200´40</a:t>
            </a:r>
            <a:r>
              <a:rPr lang="en-US" altLang="en-US" dirty="0"/>
              <a:t> = $800. Price increases to $48. His equity increases by $200</a:t>
            </a:r>
            <a:r>
              <a:rPr lang="en-US" altLang="en-US" dirty="0">
                <a:latin typeface="Symbol" panose="05050102010706020507" pitchFamily="18" charset="2"/>
              </a:rPr>
              <a:t>´</a:t>
            </a:r>
            <a:r>
              <a:rPr lang="en-US" altLang="en-US" dirty="0"/>
              <a:t>8 = $1,600. </a:t>
            </a:r>
          </a:p>
          <a:p>
            <a:endParaRPr lang="en-US" altLang="en-US" u="sng" dirty="0"/>
          </a:p>
          <a:p>
            <a:r>
              <a:rPr lang="en-US" altLang="en-US" dirty="0"/>
              <a:t>How many more shares can he buy now?</a:t>
            </a:r>
            <a:endParaRPr lang="en-US" altLang="en-US" u="sng" dirty="0"/>
          </a:p>
          <a:p>
            <a:pPr lvl="1"/>
            <a:r>
              <a:rPr lang="en-US" altLang="en-US" dirty="0"/>
              <a:t>(1,600 </a:t>
            </a:r>
            <a:r>
              <a:rPr lang="en-US" altLang="en-US" dirty="0">
                <a:latin typeface="Symbol" panose="05050102010706020507" pitchFamily="18" charset="2"/>
              </a:rPr>
              <a:t>´ 9 )</a:t>
            </a:r>
            <a:r>
              <a:rPr lang="en-HK" altLang="en-US" dirty="0">
                <a:latin typeface="Symbol" panose="05050102010706020507" pitchFamily="18" charset="2"/>
              </a:rPr>
              <a:t>/</a:t>
            </a:r>
            <a:r>
              <a:rPr lang="zh-CN" altLang="en-US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HK" altLang="zh-CN" dirty="0">
                <a:latin typeface="Symbol" panose="05050102010706020507" pitchFamily="18" charset="2"/>
                <a:ea typeface="宋体" panose="02010600030101010101" pitchFamily="2" charset="-122"/>
              </a:rPr>
              <a:t>48</a:t>
            </a:r>
            <a:r>
              <a:rPr lang="zh-CN" altLang="en-US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HK" altLang="zh-CN" dirty="0">
                <a:latin typeface="Symbol" panose="05050102010706020507" pitchFamily="18" charset="2"/>
                <a:ea typeface="宋体" panose="02010600030101010101" pitchFamily="2" charset="-122"/>
              </a:rPr>
              <a:t>=</a:t>
            </a:r>
            <a:r>
              <a:rPr lang="zh-CN" altLang="en-US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HK" altLang="zh-CN" dirty="0">
                <a:latin typeface="Symbol" panose="05050102010706020507" pitchFamily="18" charset="2"/>
                <a:ea typeface="宋体" panose="02010600030101010101" pitchFamily="2" charset="-122"/>
              </a:rPr>
              <a:t>300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. </a:t>
            </a:r>
            <a:r>
              <a:rPr lang="en-US" altLang="en-US" dirty="0"/>
              <a:t>So he now owns 500 shares worth $24,000!</a:t>
            </a:r>
          </a:p>
          <a:p>
            <a:endParaRPr lang="en-US" altLang="en-US" dirty="0"/>
          </a:p>
          <a:p>
            <a:r>
              <a:rPr lang="en-US" altLang="en-US" dirty="0"/>
              <a:t>The price increase can have a pyramidal effect. Price increase implies increased margin to buy even more. And buying more shares implies that prices increase still further! </a:t>
            </a:r>
          </a:p>
          <a:p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CED62C2-26E2-4D80-BE20-E3D26FFB3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/>
              <a:t>Margin Trading - contd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C7822DF-C028-4814-9534-8EF5B1573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May be economic conditions do not look ecstatic. Realizing that $48 is too high a price, some investors begin selling. The price goes down to $42. W</a:t>
            </a:r>
            <a:r>
              <a:rPr lang="en-US" altLang="zh-CN" dirty="0">
                <a:ea typeface="宋体" panose="02010600030101010101" pitchFamily="2" charset="-122"/>
              </a:rPr>
              <a:t>hat’s</a:t>
            </a:r>
            <a:r>
              <a:rPr lang="en-US" altLang="en-US" dirty="0"/>
              <a:t> investor’s equity now? </a:t>
            </a:r>
          </a:p>
          <a:p>
            <a:pPr lvl="1"/>
            <a:r>
              <a:rPr lang="en-US" altLang="en-US" dirty="0" smtClean="0"/>
              <a:t>Loan: $0.90</a:t>
            </a:r>
            <a:r>
              <a:rPr lang="en-US" altLang="en-US" dirty="0" smtClean="0">
                <a:latin typeface="Symbol" panose="05050102010706020507" pitchFamily="18" charset="2"/>
              </a:rPr>
              <a:t>´200´40</a:t>
            </a:r>
            <a:r>
              <a:rPr lang="en-US" altLang="en-US" dirty="0" smtClean="0"/>
              <a:t> </a:t>
            </a:r>
            <a:r>
              <a:rPr lang="en-US" altLang="en-US" dirty="0"/>
              <a:t>+ </a:t>
            </a:r>
            <a:r>
              <a:rPr lang="en-US" altLang="en-US" dirty="0" smtClean="0"/>
              <a:t>$1,600×9 = $21,600</a:t>
            </a:r>
          </a:p>
          <a:p>
            <a:pPr lvl="1"/>
            <a:r>
              <a:rPr lang="en-US" altLang="en-US" dirty="0" smtClean="0"/>
              <a:t>Value of account: $42×(200+300) = $21,000</a:t>
            </a:r>
          </a:p>
          <a:p>
            <a:pPr lvl="1"/>
            <a:r>
              <a:rPr lang="en-US" altLang="en-US" dirty="0" smtClean="0"/>
              <a:t>Equity = -$600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Lesson for brokers and industry: </a:t>
            </a:r>
            <a:r>
              <a:rPr lang="en-US" altLang="en-US" i="1" dirty="0">
                <a:solidFill>
                  <a:srgbClr val="C00000"/>
                </a:solidFill>
              </a:rPr>
              <a:t>The margin requirements should be higher.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0DADC292-1DE8-46DC-921F-D08A4ABBE8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492EADEF-62F6-467E-AB8D-22DD5E2B8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1189038"/>
            <a:ext cx="3309938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>
            <a:extLst>
              <a:ext uri="{FF2B5EF4-FFF2-40B4-BE49-F238E27FC236}">
                <a16:creationId xmlns:a16="http://schemas.microsoft.com/office/drawing/2014/main" id="{4B68AD4E-4252-4733-AB0A-BFE1B565C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1381125"/>
            <a:ext cx="34956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>
            <a:extLst>
              <a:ext uri="{FF2B5EF4-FFF2-40B4-BE49-F238E27FC236}">
                <a16:creationId xmlns:a16="http://schemas.microsoft.com/office/drawing/2014/main" id="{FBC4A500-539A-489D-928C-6475060CC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3954463"/>
            <a:ext cx="3806825" cy="26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Rectangle 3">
            <a:extLst>
              <a:ext uri="{FF2B5EF4-FFF2-40B4-BE49-F238E27FC236}">
                <a16:creationId xmlns:a16="http://schemas.microsoft.com/office/drawing/2014/main" id="{63A0D87E-9C53-4DC5-8E1C-FFD8B1648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457200"/>
            <a:ext cx="4694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>
                <a:solidFill>
                  <a:srgbClr val="C00000"/>
                </a:solidFill>
              </a:rPr>
              <a:t>Wall Street Crash of 1929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 dirty="0"/>
              <a:t>Quick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7772400" cy="52578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endParaRPr lang="en-US" altLang="ko-KR" sz="2200" dirty="0"/>
          </a:p>
          <a:p>
            <a:pPr>
              <a:spcBef>
                <a:spcPts val="0"/>
              </a:spcBef>
              <a:defRPr/>
            </a:pPr>
            <a:r>
              <a:rPr lang="en-US" altLang="ko-KR" sz="2200" dirty="0"/>
              <a:t>Margin trading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ko-KR" sz="2200" dirty="0"/>
              <a:t>Margin buying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en-US" altLang="ko-KR" sz="2200" dirty="0"/>
          </a:p>
          <a:p>
            <a:pPr>
              <a:spcBef>
                <a:spcPts val="0"/>
              </a:spcBef>
              <a:defRPr/>
            </a:pPr>
            <a:endParaRPr lang="en-US" altLang="ko-KR" sz="2200" dirty="0"/>
          </a:p>
          <a:p>
            <a:pPr>
              <a:spcBef>
                <a:spcPts val="0"/>
              </a:spcBef>
              <a:defRPr/>
            </a:pPr>
            <a:r>
              <a:rPr lang="en-US" altLang="ko-KR" sz="2200" dirty="0"/>
              <a:t>Initial margin, maintenance margin and margin call</a:t>
            </a:r>
          </a:p>
          <a:p>
            <a:pPr>
              <a:spcBef>
                <a:spcPts val="0"/>
              </a:spcBef>
              <a:defRPr/>
            </a:pPr>
            <a:endParaRPr lang="en-US" altLang="ko-KR" sz="2200" dirty="0"/>
          </a:p>
          <a:p>
            <a:pPr>
              <a:spcBef>
                <a:spcPts val="0"/>
              </a:spcBef>
              <a:defRPr/>
            </a:pPr>
            <a:r>
              <a:rPr lang="en-US" altLang="en-US" sz="2200" dirty="0"/>
              <a:t>Borrowing increases both upside and downside returns.</a:t>
            </a:r>
          </a:p>
          <a:p>
            <a:pPr>
              <a:spcBef>
                <a:spcPts val="0"/>
              </a:spcBef>
              <a:defRPr/>
            </a:pPr>
            <a:endParaRPr lang="en-US" altLang="ko-KR" sz="2000" i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defRPr/>
            </a:pPr>
            <a:endParaRPr lang="en-US" altLang="ko-KR" sz="2200" dirty="0"/>
          </a:p>
          <a:p>
            <a:pPr marL="0" indent="0">
              <a:buFontTx/>
              <a:buNone/>
              <a:defRPr/>
            </a:pP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438400"/>
            <a:ext cx="480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C00000"/>
                </a:solidFill>
                <a:latin typeface="+mn-lt"/>
                <a:cs typeface="Arial" charset="0"/>
              </a:rPr>
              <a:t>Margin = Equity/ Value of stocks</a:t>
            </a:r>
          </a:p>
        </p:txBody>
      </p:sp>
    </p:spTree>
    <p:extLst>
      <p:ext uri="{BB962C8B-B14F-4D97-AF65-F5344CB8AC3E}">
        <p14:creationId xmlns:p14="http://schemas.microsoft.com/office/powerpoint/2010/main" val="416036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C5818C95-89BB-4750-BBDF-73A2F90C1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/>
              <a:t>Short Selling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DA0EDE64-2FBA-4659-BB5E-49D0A7FCAC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/>
          <a:lstStyle/>
          <a:p>
            <a:r>
              <a:rPr lang="en-US" altLang="en-US" b="1" dirty="0"/>
              <a:t>Short sales </a:t>
            </a:r>
            <a:r>
              <a:rPr lang="en-US" altLang="en-US" dirty="0"/>
              <a:t>are sales of securities you don’t own but have borrowed from your broker with a commitment to buy it back later to cover your position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Bet on a decline in the price of the security 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rgbClr val="C00000"/>
                </a:solidFill>
              </a:rPr>
              <a:t>The proceeds from the short sale must be maintained with the broker as collateral</a:t>
            </a:r>
            <a:endParaRPr lang="en-US" altLang="en-US" dirty="0">
              <a:solidFill>
                <a:srgbClr val="C0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en-US" dirty="0"/>
              <a:t>Short-seller must pay any dividends paid during the short sale to the lender of the stock</a:t>
            </a:r>
          </a:p>
          <a:p>
            <a:endParaRPr lang="en-US" altLang="en-US" dirty="0"/>
          </a:p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892DB0D-1DB6-4456-8A59-EA03325D4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/>
              <a:t>Short Sales - Margin Call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0C87D8D-3E32-49D4-9A7C-D4B668615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b="1" dirty="0"/>
              <a:t>Margin on short position works differently</a:t>
            </a:r>
            <a:r>
              <a:rPr lang="en-US" altLang="en-US" dirty="0"/>
              <a:t>. Suppose an investor shorts 100 shares at $40 a share. The entire $4,000 is kept in an escrow account with the broker. In addition, the investor puts up </a:t>
            </a:r>
            <a:r>
              <a:rPr lang="en-US" altLang="en-US" b="1" dirty="0"/>
              <a:t>a good faith margin/equity deposit </a:t>
            </a:r>
            <a:r>
              <a:rPr lang="en-US" altLang="en-US" dirty="0"/>
              <a:t>of 50 percent (= $2,000). Suppose maintenance margin is 30 percent. At what price P will the investor get margin call? Ignore interest </a:t>
            </a:r>
            <a:r>
              <a:rPr lang="en-US" altLang="en-US" dirty="0" smtClean="0"/>
              <a:t>payments.</a:t>
            </a:r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0AEE9-01E2-41C8-BF66-0E35244F1756}"/>
              </a:ext>
            </a:extLst>
          </p:cNvPr>
          <p:cNvSpPr txBox="1"/>
          <p:nvPr/>
        </p:nvSpPr>
        <p:spPr>
          <a:xfrm>
            <a:off x="1219200" y="4648200"/>
            <a:ext cx="69342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+mn-lt"/>
              </a:rPr>
              <a:t>Margin = Equity/ Value of shorted stocks (Liability)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C0861FC5-0B06-4D1F-B702-220BC43DC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200" dirty="0"/>
              <a:t>Liability to the broker/lender of stock </a:t>
            </a:r>
          </a:p>
          <a:p>
            <a:pPr marL="0" indent="0">
              <a:buFontTx/>
              <a:buNone/>
              <a:defRPr/>
            </a:pPr>
            <a:r>
              <a:rPr lang="en-US" sz="2200" dirty="0"/>
              <a:t>     = 100P</a:t>
            </a:r>
          </a:p>
          <a:p>
            <a:pPr>
              <a:buFontTx/>
              <a:buNone/>
              <a:defRPr/>
            </a:pPr>
            <a:r>
              <a:rPr lang="en-US" sz="2200" dirty="0"/>
              <a:t>	Value of the account </a:t>
            </a:r>
          </a:p>
          <a:p>
            <a:pPr>
              <a:buFontTx/>
              <a:buNone/>
              <a:defRPr/>
            </a:pPr>
            <a:r>
              <a:rPr lang="en-US" sz="2200" dirty="0"/>
              <a:t>     = $6,000</a:t>
            </a:r>
          </a:p>
          <a:p>
            <a:pPr>
              <a:buFontTx/>
              <a:buNone/>
              <a:defRPr/>
            </a:pPr>
            <a:r>
              <a:rPr lang="en-US" sz="2200" dirty="0"/>
              <a:t>	Equity in account </a:t>
            </a:r>
          </a:p>
          <a:p>
            <a:pPr>
              <a:buFontTx/>
              <a:buNone/>
              <a:defRPr/>
            </a:pPr>
            <a:r>
              <a:rPr lang="en-US" sz="2200" dirty="0"/>
              <a:t>      = 6,000</a:t>
            </a:r>
            <a:r>
              <a:rPr lang="en-US" sz="2200" dirty="0">
                <a:latin typeface="Symbol" pitchFamily="18" charset="2"/>
              </a:rPr>
              <a:t>-</a:t>
            </a:r>
            <a:r>
              <a:rPr lang="en-US" sz="2200" dirty="0"/>
              <a:t>100P, which </a:t>
            </a:r>
            <a:r>
              <a:rPr lang="en-US" sz="2200" b="1" dirty="0">
                <a:solidFill>
                  <a:srgbClr val="FF0000"/>
                </a:solidFill>
              </a:rPr>
              <a:t>must not fall below 30 percent of liability to broker. </a:t>
            </a:r>
            <a:r>
              <a:rPr lang="en-US" sz="2200" b="1" dirty="0">
                <a:solidFill>
                  <a:srgbClr val="FF0000"/>
                </a:solidFill>
                <a:sym typeface="Wingdings" pitchFamily="2" charset="2"/>
              </a:rPr>
              <a:t> The margin is calculated based on the market value of the short.</a:t>
            </a:r>
            <a:endParaRPr lang="en-US" sz="2200" b="1" dirty="0">
              <a:solidFill>
                <a:srgbClr val="FF0000"/>
              </a:solidFill>
            </a:endParaRPr>
          </a:p>
          <a:p>
            <a:pPr>
              <a:buFontTx/>
              <a:buNone/>
              <a:defRPr/>
            </a:pPr>
            <a:r>
              <a:rPr lang="en-US" sz="2200" dirty="0"/>
              <a:t>	6,000</a:t>
            </a:r>
            <a:r>
              <a:rPr lang="en-US" sz="2200" dirty="0">
                <a:latin typeface="Symbol" pitchFamily="18" charset="2"/>
              </a:rPr>
              <a:t>-</a:t>
            </a:r>
            <a:r>
              <a:rPr lang="en-US" sz="2200" dirty="0"/>
              <a:t>100P = 0.30</a:t>
            </a:r>
            <a:r>
              <a:rPr lang="en-US" sz="2200" dirty="0">
                <a:latin typeface="Symbol" pitchFamily="18" charset="2"/>
              </a:rPr>
              <a:t>´</a:t>
            </a:r>
            <a:r>
              <a:rPr lang="en-US" sz="2200" dirty="0"/>
              <a:t>100P, or, P = 6,000/130 = $46.15.</a:t>
            </a:r>
          </a:p>
          <a:p>
            <a:pPr>
              <a:buFontTx/>
              <a:buNone/>
              <a:defRPr/>
            </a:pPr>
            <a:r>
              <a:rPr lang="en-US" sz="2200" dirty="0"/>
              <a:t>	Thus expect a margin call when price rises above $46.15.</a:t>
            </a:r>
          </a:p>
          <a:p>
            <a:pPr>
              <a:defRPr/>
            </a:pPr>
            <a:r>
              <a:rPr lang="en-US" sz="2200" dirty="0"/>
              <a:t>Remember a short position gains equity from falling stock prices and loses equity from rising stock prices!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0A25066-9F02-49BC-A400-E115BB0A1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z="3200" kern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Short Sales – Margin Call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C9D1DB0-17A0-4B22-AD76-AA7196552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/>
              <a:t>Margin Trading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9FA052A-5D2A-426A-943A-02A4A2CCF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Investors sometimes borrow money to buy stocks. They loan part of the proceeds and keep the stock as collateral.</a:t>
            </a:r>
          </a:p>
          <a:p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b="1" dirty="0"/>
              <a:t>margin</a:t>
            </a:r>
            <a:r>
              <a:rPr lang="en-US" altLang="en-US" dirty="0"/>
              <a:t> in the account is the portion of the purchase price contributed by the investor. Or </a:t>
            </a:r>
            <a:r>
              <a:rPr lang="en-US" altLang="en-US" u="sng" dirty="0"/>
              <a:t>collateral</a:t>
            </a:r>
            <a:r>
              <a:rPr lang="en-US" altLang="en-US" dirty="0"/>
              <a:t> that the investor has to deposit.</a:t>
            </a:r>
          </a:p>
          <a:p>
            <a:endParaRPr lang="en-US" altLang="en-US" dirty="0"/>
          </a:p>
          <a:p>
            <a:r>
              <a:rPr lang="en-US" altLang="en-US" dirty="0"/>
              <a:t>The percentage margin is: </a:t>
            </a:r>
          </a:p>
          <a:p>
            <a:pPr>
              <a:buFontTx/>
              <a:buNone/>
            </a:pPr>
            <a:r>
              <a:rPr lang="en-US" altLang="en-US" dirty="0"/>
              <a:t>          Margin = Equity in account / Value of account (</a:t>
            </a:r>
            <a:r>
              <a:rPr lang="en-US" altLang="en-US" b="1" dirty="0"/>
              <a:t>stock</a:t>
            </a:r>
            <a:r>
              <a:rPr lang="en-US" altLang="en-US" dirty="0"/>
              <a:t>)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967034-A674-46B3-B29A-27793DD668D1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410200"/>
          <a:ext cx="6400800" cy="1096974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Assets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Liabilities and Owners’ equity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Value of stock   $10,000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Loan from broker     $6,000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Equity                       $4,000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39F6DA5B-3729-4658-8AA2-28FC21FA3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/>
              <a:t>Exercise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300939E4-0EEE-47BF-9F28-E36012537D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Assume you sell short 100 shares of common stock at $30 per share, with initial margin at 50%. What would be your rate of return if you repurchase the stock at $35/share?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0F20F5D8-06A3-40B8-8B3B-1450D8D31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M</a:t>
            </a:r>
            <a:r>
              <a:rPr lang="en-US" altLang="zh-CN" dirty="0">
                <a:ea typeface="宋体" panose="02010600030101010101" pitchFamily="2" charset="-122"/>
              </a:rPr>
              <a:t>ore E</a:t>
            </a:r>
            <a:r>
              <a:rPr lang="en-US" altLang="en-US" dirty="0"/>
              <a:t>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D28F-CABA-4824-8A62-78AEA6391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8077200" cy="5257800"/>
          </a:xfrm>
        </p:spPr>
        <p:txBody>
          <a:bodyPr/>
          <a:lstStyle/>
          <a:p>
            <a:pPr marL="0" indent="0">
              <a:lnSpc>
                <a:spcPct val="100000"/>
              </a:lnSpc>
              <a:buFontTx/>
              <a:buNone/>
              <a:defRPr/>
            </a:pPr>
            <a:r>
              <a:rPr lang="en-US" dirty="0"/>
              <a:t>You purchase 300 shares of Square </a:t>
            </a:r>
            <a:r>
              <a:rPr lang="en-US" dirty="0" err="1"/>
              <a:t>Enix</a:t>
            </a:r>
            <a:r>
              <a:rPr lang="en-US" dirty="0"/>
              <a:t> at $40 per share. To pay the purchase, you borrow $4,000 from your broker.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  <a:defRPr/>
            </a:pPr>
            <a:r>
              <a:rPr lang="en-US" dirty="0"/>
              <a:t>What is the percentage margin in your account when you first purchase the stock? </a:t>
            </a:r>
          </a:p>
          <a:p>
            <a:pPr marL="400050" lvl="1" indent="0">
              <a:lnSpc>
                <a:spcPct val="100000"/>
              </a:lnSpc>
              <a:buNone/>
              <a:defRPr/>
            </a:pPr>
            <a:r>
              <a:rPr lang="en-US" sz="2200" dirty="0" smtClean="0">
                <a:solidFill>
                  <a:srgbClr val="0070C0"/>
                </a:solidFill>
              </a:rPr>
              <a:t>equity </a:t>
            </a:r>
            <a:r>
              <a:rPr lang="en-US" sz="2200" dirty="0">
                <a:solidFill>
                  <a:srgbClr val="0070C0"/>
                </a:solidFill>
              </a:rPr>
              <a:t>= </a:t>
            </a:r>
            <a:r>
              <a:rPr lang="en-US" sz="2200" dirty="0" smtClean="0">
                <a:solidFill>
                  <a:srgbClr val="0070C0"/>
                </a:solidFill>
              </a:rPr>
              <a:t>40×300 - 4,000 = 8,000</a:t>
            </a:r>
          </a:p>
          <a:p>
            <a:pPr marL="400050" lvl="1" indent="0">
              <a:lnSpc>
                <a:spcPct val="100000"/>
              </a:lnSpc>
              <a:buNone/>
              <a:defRPr/>
            </a:pPr>
            <a:r>
              <a:rPr lang="en-US" sz="2200" dirty="0" smtClean="0">
                <a:solidFill>
                  <a:srgbClr val="0070C0"/>
                </a:solidFill>
              </a:rPr>
              <a:t>percentage margin = 8,000/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(40×300) =66.67%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+mj-lt"/>
              <a:buAutoNum type="alphaLcParenR" startAt="2"/>
              <a:defRPr/>
            </a:pPr>
            <a:r>
              <a:rPr lang="en-US" dirty="0"/>
              <a:t>If the share price falls to $30 per share by the end of the year, what is the remaining percentage margin in your account? If the maintenance requirement is 30%, will you receive a margin </a:t>
            </a:r>
            <a:r>
              <a:rPr lang="en-US" dirty="0" smtClean="0"/>
              <a:t>call?</a:t>
            </a:r>
          </a:p>
          <a:p>
            <a:pPr marL="400050" lvl="1" indent="0">
              <a:lnSpc>
                <a:spcPct val="100000"/>
              </a:lnSpc>
              <a:buNone/>
              <a:defRPr/>
            </a:pPr>
            <a:r>
              <a:rPr lang="en-US" sz="2200" dirty="0" smtClean="0">
                <a:solidFill>
                  <a:srgbClr val="0070C0"/>
                </a:solidFill>
              </a:rPr>
              <a:t>percentage martin = (30×300-4,000)/(30×300)=55.56</a:t>
            </a:r>
            <a:r>
              <a:rPr lang="en-US" sz="2200" dirty="0">
                <a:solidFill>
                  <a:srgbClr val="0070C0"/>
                </a:solidFill>
              </a:rPr>
              <a:t>% &gt; </a:t>
            </a:r>
            <a:r>
              <a:rPr lang="en-US" sz="2200" dirty="0" smtClean="0">
                <a:solidFill>
                  <a:srgbClr val="0070C0"/>
                </a:solidFill>
              </a:rPr>
              <a:t>30%. Won’t </a:t>
            </a:r>
            <a:r>
              <a:rPr lang="en-US" sz="2200" dirty="0">
                <a:solidFill>
                  <a:srgbClr val="0070C0"/>
                </a:solidFill>
              </a:rPr>
              <a:t>receive a margin call.</a:t>
            </a:r>
          </a:p>
        </p:txBody>
      </p:sp>
    </p:spTree>
    <p:extLst>
      <p:ext uri="{BB962C8B-B14F-4D97-AF65-F5344CB8AC3E}">
        <p14:creationId xmlns:p14="http://schemas.microsoft.com/office/powerpoint/2010/main" val="130300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0F20F5D8-06A3-40B8-8B3B-1450D8D31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M</a:t>
            </a:r>
            <a:r>
              <a:rPr lang="en-US" altLang="zh-CN" dirty="0">
                <a:ea typeface="宋体" panose="02010600030101010101" pitchFamily="2" charset="-122"/>
              </a:rPr>
              <a:t>ore E</a:t>
            </a:r>
            <a:r>
              <a:rPr lang="en-US" altLang="en-US" dirty="0"/>
              <a:t>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5D28F-CABA-4824-8A62-78AEA6391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FontTx/>
              <a:buNone/>
              <a:defRPr/>
            </a:pPr>
            <a:r>
              <a:rPr lang="en-US" dirty="0"/>
              <a:t>You purchase 300 shares of Square </a:t>
            </a:r>
            <a:r>
              <a:rPr lang="en-US" dirty="0" err="1"/>
              <a:t>Enix</a:t>
            </a:r>
            <a:r>
              <a:rPr lang="en-US" dirty="0"/>
              <a:t> at $40 per share. To pay the purchase, you borrow $4,000 from your broker.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 startAt="3"/>
              <a:defRPr/>
            </a:pPr>
            <a:r>
              <a:rPr lang="en-US" dirty="0" smtClean="0"/>
              <a:t>If  </a:t>
            </a:r>
            <a:r>
              <a:rPr lang="en-US" dirty="0"/>
              <a:t>the interest rate on the loan over the borrowing period is 5%,what is the rate of return on your account when you sell the stock at $30?</a:t>
            </a:r>
          </a:p>
          <a:p>
            <a:pPr marL="400050" lvl="1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2200" dirty="0" smtClean="0"/>
          </a:p>
          <a:p>
            <a:pPr marL="400050" lvl="1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200" dirty="0">
                <a:solidFill>
                  <a:srgbClr val="0070C0"/>
                </a:solidFill>
              </a:rPr>
              <a:t>  profit/loss = (30-40) ×300 </a:t>
            </a:r>
            <a:r>
              <a:rPr lang="en-US" altLang="zh-CN" sz="2200" dirty="0">
                <a:solidFill>
                  <a:srgbClr val="0070C0"/>
                </a:solidFill>
              </a:rPr>
              <a:t>- 5%</a:t>
            </a:r>
            <a:r>
              <a:rPr lang="en-US" sz="2200" dirty="0">
                <a:solidFill>
                  <a:srgbClr val="0070C0"/>
                </a:solidFill>
              </a:rPr>
              <a:t> ×4,</a:t>
            </a:r>
            <a:r>
              <a:rPr lang="en-US" altLang="zh-CN" sz="2200" dirty="0">
                <a:solidFill>
                  <a:srgbClr val="0070C0"/>
                </a:solidFill>
              </a:rPr>
              <a:t>000 = -3,200</a:t>
            </a:r>
          </a:p>
          <a:p>
            <a:pPr marL="400050" lvl="1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200" dirty="0">
                <a:solidFill>
                  <a:srgbClr val="0070C0"/>
                </a:solidFill>
              </a:rPr>
              <a:t>  rate of return = -3,200/8,000 = -40%</a:t>
            </a:r>
          </a:p>
        </p:txBody>
      </p:sp>
    </p:spTree>
    <p:extLst>
      <p:ext uri="{BB962C8B-B14F-4D97-AF65-F5344CB8AC3E}">
        <p14:creationId xmlns:p14="http://schemas.microsoft.com/office/powerpoint/2010/main" val="1009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A29A2F5C-E5B4-4089-9F5F-F28B25E46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More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8C8BA-4D11-4EA1-84B7-5A3ECB77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953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You just opened an account to short sell 500 shares of  JNJ, at $92 per share. You broker’s initial margin requirement is 40%, and the maintenance margin requirement is 20%.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dirty="0"/>
              <a:t>If the stock price goes down to $80, will you receive a margin call</a:t>
            </a:r>
            <a:r>
              <a:rPr lang="en-US" dirty="0" smtClean="0"/>
              <a:t>?</a:t>
            </a:r>
          </a:p>
          <a:p>
            <a:pPr marL="400050" lvl="1" indent="0"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No. Since the price goes down, my equity </a:t>
            </a:r>
            <a:r>
              <a:rPr lang="en-US" dirty="0" smtClean="0">
                <a:solidFill>
                  <a:srgbClr val="0070C0"/>
                </a:solidFill>
              </a:rPr>
              <a:t>value increased.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 marL="457200" indent="-457200">
              <a:buFont typeface="+mj-lt"/>
              <a:buAutoNum type="alphaLcParenR" startAt="2"/>
              <a:defRPr/>
            </a:pPr>
            <a:r>
              <a:rPr lang="en-US" dirty="0"/>
              <a:t>If the price rises to $108, will you receive a margin call</a:t>
            </a:r>
            <a:r>
              <a:rPr lang="en-US" dirty="0" smtClean="0"/>
              <a:t>?</a:t>
            </a:r>
          </a:p>
          <a:p>
            <a:pPr marL="400050" lvl="1" indent="0"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equity=500 ×92 ×1</a:t>
            </a:r>
            <a:r>
              <a:rPr lang="en-US" altLang="zh-CN" dirty="0">
                <a:solidFill>
                  <a:srgbClr val="0070C0"/>
                </a:solidFill>
              </a:rPr>
              <a:t>.4 - 500</a:t>
            </a:r>
            <a:r>
              <a:rPr lang="en-US" dirty="0">
                <a:solidFill>
                  <a:srgbClr val="0070C0"/>
                </a:solidFill>
              </a:rPr>
              <a:t> ×108 = 10,400</a:t>
            </a:r>
          </a:p>
          <a:p>
            <a:pPr marL="400050" lvl="1" indent="0"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percentage margin </a:t>
            </a:r>
            <a:r>
              <a:rPr lang="en-US" dirty="0">
                <a:solidFill>
                  <a:srgbClr val="0070C0"/>
                </a:solidFill>
              </a:rPr>
              <a:t>= 10,400/(500 ×108)=19</a:t>
            </a:r>
            <a:r>
              <a:rPr lang="en-US" altLang="zh-CN" dirty="0">
                <a:solidFill>
                  <a:srgbClr val="0070C0"/>
                </a:solidFill>
              </a:rPr>
              <a:t>.26</a:t>
            </a:r>
            <a:r>
              <a:rPr lang="en-US" dirty="0">
                <a:solidFill>
                  <a:srgbClr val="0070C0"/>
                </a:solidFill>
              </a:rPr>
              <a:t>% &lt; 20%. There will be a margin call.</a:t>
            </a:r>
          </a:p>
        </p:txBody>
      </p:sp>
    </p:spTree>
    <p:extLst>
      <p:ext uri="{BB962C8B-B14F-4D97-AF65-F5344CB8AC3E}">
        <p14:creationId xmlns:p14="http://schemas.microsoft.com/office/powerpoint/2010/main" val="330431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A29A2F5C-E5B4-4089-9F5F-F28B25E46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More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8C8BA-4D11-4EA1-84B7-5A3ECB77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953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You just opened an account to short sell 500 shares of  JNJ, at $92 per share. You broker’s initial margin requirement is 40%, and the maintenance margin requirement is 20%.</a:t>
            </a:r>
          </a:p>
          <a:p>
            <a:pPr marL="457200" indent="-457200">
              <a:buFont typeface="+mj-lt"/>
              <a:buAutoNum type="alphaLcParenR" startAt="3"/>
              <a:defRPr/>
            </a:pPr>
            <a:r>
              <a:rPr lang="en-US" dirty="0" smtClean="0"/>
              <a:t>Assume </a:t>
            </a:r>
            <a:r>
              <a:rPr lang="en-US" dirty="0"/>
              <a:t>you buy stocks back at $108 to cover your position, what is the rate of return on the investment</a:t>
            </a:r>
            <a:r>
              <a:rPr lang="en-US" dirty="0" smtClean="0"/>
              <a:t>?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400050" lvl="1" indent="0"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 Rate of return = Profit (</a:t>
            </a:r>
            <a:r>
              <a:rPr lang="en-US" altLang="zh-CN" dirty="0">
                <a:solidFill>
                  <a:srgbClr val="0070C0"/>
                </a:solidFill>
              </a:rPr>
              <a:t>Loss)/Investment </a:t>
            </a:r>
          </a:p>
          <a:p>
            <a:pPr marL="400050" lvl="1" indent="0">
              <a:buNone/>
              <a:defRPr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                = </a:t>
            </a:r>
            <a:r>
              <a:rPr lang="en-US" altLang="zh-CN" dirty="0">
                <a:solidFill>
                  <a:srgbClr val="0070C0"/>
                </a:solidFill>
              </a:rPr>
              <a:t>(92-108)</a:t>
            </a:r>
            <a:r>
              <a:rPr lang="en-US" dirty="0">
                <a:solidFill>
                  <a:srgbClr val="0070C0"/>
                </a:solidFill>
              </a:rPr>
              <a:t> ×500 / (92 ×500 ×0.4) = -43.48%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8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39C524E4-6A23-4B23-97B0-09F43E0AC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dirty="0">
              <a:solidFill>
                <a:srgbClr val="C00000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dirty="0">
              <a:solidFill>
                <a:srgbClr val="C00000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dirty="0">
              <a:solidFill>
                <a:srgbClr val="C00000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rgbClr val="C00000"/>
                </a:solidFill>
              </a:rPr>
              <a:t>Review of Mathematics &amp; Statistics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4400" dirty="0">
              <a:solidFill>
                <a:srgbClr val="C00000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65877A5-C9CA-4BB6-8C00-4005B65FA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685800"/>
          </a:xfrm>
        </p:spPr>
        <p:txBody>
          <a:bodyPr/>
          <a:lstStyle/>
          <a:p>
            <a:r>
              <a:rPr lang="en-US" altLang="en-US" sz="3200"/>
              <a:t>Mean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F2933B9-69C8-44A8-A26D-8966E947D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8077200" cy="510540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>
                <a:latin typeface="+mj-lt"/>
              </a:rPr>
              <a:t>The </a:t>
            </a:r>
            <a:r>
              <a:rPr lang="en-US" b="1">
                <a:latin typeface="+mj-lt"/>
              </a:rPr>
              <a:t>arithmetic mean </a:t>
            </a:r>
            <a:r>
              <a:rPr lang="en-US">
                <a:latin typeface="+mj-lt"/>
              </a:rPr>
              <a:t>is the most commonly-used type of average and is often referred to simply as the average. </a:t>
            </a:r>
          </a:p>
          <a:p>
            <a:pPr lvl="1">
              <a:spcBef>
                <a:spcPts val="1200"/>
              </a:spcBef>
              <a:defRPr/>
            </a:pPr>
            <a:r>
              <a:rPr lang="en-US">
                <a:latin typeface="+mj-lt"/>
              </a:rPr>
              <a:t>If the list is a statistical population, then the mean of that population is called a </a:t>
            </a:r>
            <a:r>
              <a:rPr lang="en-US" b="1">
                <a:latin typeface="+mj-lt"/>
              </a:rPr>
              <a:t>population mean</a:t>
            </a:r>
            <a:r>
              <a:rPr lang="en-US">
                <a:latin typeface="+mj-lt"/>
              </a:rPr>
              <a:t>, i.e. E[X] = </a:t>
            </a:r>
            <a:r>
              <a:rPr lang="el-GR">
                <a:latin typeface="+mj-lt"/>
              </a:rPr>
              <a:t>μ</a:t>
            </a:r>
            <a:endParaRPr lang="en-US">
              <a:latin typeface="+mj-lt"/>
            </a:endParaRPr>
          </a:p>
          <a:p>
            <a:pPr lvl="1">
              <a:spcBef>
                <a:spcPts val="1200"/>
              </a:spcBef>
              <a:defRPr/>
            </a:pPr>
            <a:r>
              <a:rPr lang="en-US">
                <a:latin typeface="+mj-lt"/>
              </a:rPr>
              <a:t>If the list is a statistical sample, we call the resulting statistic a </a:t>
            </a:r>
            <a:r>
              <a:rPr lang="en-US" b="1">
                <a:latin typeface="+mj-lt"/>
              </a:rPr>
              <a:t>sample mean</a:t>
            </a:r>
            <a:r>
              <a:rPr lang="en-US">
                <a:latin typeface="+mj-lt"/>
              </a:rPr>
              <a:t>.</a:t>
            </a:r>
          </a:p>
          <a:p>
            <a:pPr>
              <a:spcBef>
                <a:spcPts val="1200"/>
              </a:spcBef>
              <a:defRPr/>
            </a:pPr>
            <a:r>
              <a:rPr lang="en-US">
                <a:latin typeface="+mj-lt"/>
              </a:rPr>
              <a:t>The sample mean of a set of data denoted as </a:t>
            </a:r>
            <a:r>
              <a:rPr lang="en-US" sz="2200">
                <a:latin typeface="+mj-lt"/>
              </a:rPr>
              <a:t>X </a:t>
            </a:r>
            <a:r>
              <a:rPr lang="en-US" sz="2000">
                <a:latin typeface="+mj-lt"/>
              </a:rPr>
              <a:t>= (x</a:t>
            </a:r>
            <a:r>
              <a:rPr lang="en-US" sz="1200">
                <a:latin typeface="+mj-lt"/>
              </a:rPr>
              <a:t>1</a:t>
            </a:r>
            <a:r>
              <a:rPr lang="en-US" sz="2000">
                <a:latin typeface="+mj-lt"/>
              </a:rPr>
              <a:t>, x</a:t>
            </a:r>
            <a:r>
              <a:rPr lang="en-US" sz="1200">
                <a:latin typeface="+mj-lt"/>
              </a:rPr>
              <a:t>2</a:t>
            </a:r>
            <a:r>
              <a:rPr lang="en-US" sz="2000">
                <a:latin typeface="+mj-lt"/>
              </a:rPr>
              <a:t>, ..., x</a:t>
            </a:r>
            <a:r>
              <a:rPr lang="en-US" sz="1200">
                <a:latin typeface="+mj-lt"/>
              </a:rPr>
              <a:t>n</a:t>
            </a:r>
            <a:r>
              <a:rPr lang="en-US" sz="2000">
                <a:latin typeface="+mj-lt"/>
              </a:rPr>
              <a:t>) </a:t>
            </a:r>
            <a:r>
              <a:rPr lang="en-US">
                <a:latin typeface="+mj-lt"/>
              </a:rPr>
              <a:t>is given by</a:t>
            </a:r>
          </a:p>
          <a:p>
            <a:pPr>
              <a:spcBef>
                <a:spcPts val="1200"/>
              </a:spcBef>
              <a:buFontTx/>
              <a:buNone/>
              <a:defRPr/>
            </a:pPr>
            <a:endParaRPr lang="en-US" sz="2000">
              <a:latin typeface="+mj-lt"/>
            </a:endParaRPr>
          </a:p>
          <a:p>
            <a:pPr>
              <a:spcBef>
                <a:spcPts val="1200"/>
              </a:spcBef>
              <a:defRPr/>
            </a:pPr>
            <a:endParaRPr lang="en-US" sz="2000">
              <a:latin typeface="+mj-lt"/>
            </a:endParaRPr>
          </a:p>
          <a:p>
            <a:pPr>
              <a:spcBef>
                <a:spcPts val="1200"/>
              </a:spcBef>
              <a:buFontTx/>
              <a:buNone/>
              <a:defRPr/>
            </a:pPr>
            <a:endParaRPr lang="en-US" sz="2000" dirty="0">
              <a:latin typeface="+mj-lt"/>
            </a:endParaRPr>
          </a:p>
        </p:txBody>
      </p:sp>
      <p:graphicFrame>
        <p:nvGraphicFramePr>
          <p:cNvPr id="7172" name="Object 8">
            <a:extLst>
              <a:ext uri="{FF2B5EF4-FFF2-40B4-BE49-F238E27FC236}">
                <a16:creationId xmlns:a16="http://schemas.microsoft.com/office/drawing/2014/main" id="{F12C0615-CE83-4DB1-9938-C72C19E7C9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495800"/>
          <a:ext cx="37338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4" imgW="2222500" imgH="431800" progId="Equation.3">
                  <p:embed/>
                </p:oleObj>
              </mc:Choice>
              <mc:Fallback>
                <p:oleObj name="Equation" r:id="rId4" imgW="2222500" imgH="431800" progId="Equation.3">
                  <p:embed/>
                  <p:pic>
                    <p:nvPicPr>
                      <p:cNvPr id="7172" name="Object 8">
                        <a:extLst>
                          <a:ext uri="{FF2B5EF4-FFF2-40B4-BE49-F238E27FC236}">
                            <a16:creationId xmlns:a16="http://schemas.microsoft.com/office/drawing/2014/main" id="{F12C0615-CE83-4DB1-9938-C72C19E7C9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95800"/>
                        <a:ext cx="37338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42202A2-75CE-4D7B-BDDF-8FB5F74C9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Median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277FF74A-CB21-45A9-B413-72261D3DC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8077200" cy="483711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In statistics, a </a:t>
            </a:r>
            <a:r>
              <a:rPr lang="en-US" b="1" dirty="0">
                <a:latin typeface="+mj-lt"/>
              </a:rPr>
              <a:t>median </a:t>
            </a:r>
            <a:r>
              <a:rPr lang="en-US" dirty="0">
                <a:latin typeface="+mj-lt"/>
              </a:rPr>
              <a:t>is described as the numeric value separating the higher half of a sample or population from the lower half. 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+mj-lt"/>
              </a:rPr>
              <a:t>The </a:t>
            </a:r>
            <a:r>
              <a:rPr lang="en-US" i="1" dirty="0">
                <a:latin typeface="+mj-lt"/>
              </a:rPr>
              <a:t>median</a:t>
            </a:r>
            <a:r>
              <a:rPr lang="en-US" dirty="0">
                <a:latin typeface="+mj-lt"/>
              </a:rPr>
              <a:t> of a finite list of numbers can be found by arranging all the observations from lowest value to highest value and picking the middle one. 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+mj-lt"/>
              </a:rPr>
              <a:t>Organize a group data in ascending order</a:t>
            </a:r>
          </a:p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dirty="0">
                <a:latin typeface="+mj-lt"/>
              </a:rPr>
              <a:t>		1.05 , 1.89,  2.45,  2.45,  3.39,  3.39,  4.10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+mj-lt"/>
              </a:rPr>
              <a:t>the median of this series is 2.45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B277A8A-A1F2-4ACF-BE7A-5E8AA4C3B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990600"/>
          </a:xfrm>
        </p:spPr>
        <p:txBody>
          <a:bodyPr/>
          <a:lstStyle/>
          <a:p>
            <a:r>
              <a:rPr lang="en-US" altLang="en-US" sz="3200"/>
              <a:t>Variance</a:t>
            </a:r>
          </a:p>
        </p:txBody>
      </p:sp>
      <p:sp>
        <p:nvSpPr>
          <p:cNvPr id="3076" name="Content Placeholder 2">
            <a:extLst>
              <a:ext uri="{FF2B5EF4-FFF2-40B4-BE49-F238E27FC236}">
                <a16:creationId xmlns:a16="http://schemas.microsoft.com/office/drawing/2014/main" id="{F123F649-43A4-4598-82E6-EDCB8C05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421688" cy="45354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In statistics, the </a:t>
            </a:r>
            <a:r>
              <a:rPr lang="en-US" b="1" dirty="0">
                <a:latin typeface="+mj-lt"/>
              </a:rPr>
              <a:t>variance</a:t>
            </a:r>
            <a:r>
              <a:rPr lang="en-US" dirty="0">
                <a:latin typeface="+mj-lt"/>
              </a:rPr>
              <a:t> of a random variable or distribution is the expected (mean) value of the square of the deviation of that variable from its expected value or mean. 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+mj-lt"/>
              </a:rPr>
              <a:t>Thus the variance is a measure of the </a:t>
            </a:r>
            <a:r>
              <a:rPr lang="en-US" b="1" dirty="0">
                <a:latin typeface="+mj-lt"/>
              </a:rPr>
              <a:t>amount of variation </a:t>
            </a:r>
            <a:r>
              <a:rPr lang="en-US" dirty="0">
                <a:latin typeface="+mj-lt"/>
              </a:rPr>
              <a:t>within the values of that variable, taking account of all possible values and their probabilities. 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+mj-lt"/>
              </a:rPr>
              <a:t>If a random variable </a:t>
            </a:r>
            <a:r>
              <a:rPr lang="en-US" i="1" dirty="0">
                <a:solidFill>
                  <a:srgbClr val="002060"/>
                </a:solidFill>
                <a:latin typeface="+mj-lt"/>
              </a:rPr>
              <a:t>X</a:t>
            </a:r>
            <a:r>
              <a:rPr lang="en-US" dirty="0">
                <a:latin typeface="+mj-lt"/>
              </a:rPr>
              <a:t> has the expected (mean) value </a:t>
            </a:r>
            <a:r>
              <a:rPr lang="en-US" i="1" dirty="0">
                <a:solidFill>
                  <a:srgbClr val="002060"/>
                </a:solidFill>
                <a:latin typeface="+mj-lt"/>
              </a:rPr>
              <a:t>E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i="1" dirty="0">
                <a:solidFill>
                  <a:srgbClr val="002060"/>
                </a:solidFill>
                <a:latin typeface="+mj-lt"/>
              </a:rPr>
              <a:t>X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]=</a:t>
            </a:r>
            <a:r>
              <a:rPr lang="en-US" i="1" dirty="0">
                <a:solidFill>
                  <a:srgbClr val="002060"/>
                </a:solidFill>
                <a:latin typeface="+mj-lt"/>
              </a:rPr>
              <a:t>μ</a:t>
            </a:r>
            <a:r>
              <a:rPr lang="en-US" dirty="0">
                <a:latin typeface="+mj-lt"/>
              </a:rPr>
              <a:t>, then the variance of </a:t>
            </a:r>
            <a:r>
              <a:rPr lang="en-US" i="1" dirty="0">
                <a:solidFill>
                  <a:srgbClr val="002060"/>
                </a:solidFill>
                <a:latin typeface="+mj-lt"/>
              </a:rPr>
              <a:t>X</a:t>
            </a:r>
            <a:r>
              <a:rPr lang="en-US" dirty="0">
                <a:latin typeface="+mj-lt"/>
              </a:rPr>
              <a:t>  can be given by:</a:t>
            </a:r>
          </a:p>
          <a:p>
            <a:pPr>
              <a:spcBef>
                <a:spcPts val="1200"/>
              </a:spcBef>
              <a:defRPr/>
            </a:pPr>
            <a:endParaRPr lang="en-US" sz="2000" dirty="0">
              <a:latin typeface="+mj-lt"/>
            </a:endParaRPr>
          </a:p>
          <a:p>
            <a:pPr>
              <a:defRPr/>
            </a:pPr>
            <a:endParaRPr lang="en-US" sz="2000" dirty="0">
              <a:latin typeface="Arial" pitchFamily="34" charset="0"/>
            </a:endParaRPr>
          </a:p>
          <a:p>
            <a:pPr>
              <a:defRPr/>
            </a:pPr>
            <a:endParaRPr lang="en-US" sz="2000" dirty="0">
              <a:latin typeface="Arial" pitchFamily="34" charset="0"/>
            </a:endParaRPr>
          </a:p>
          <a:p>
            <a:pPr>
              <a:defRPr/>
            </a:pPr>
            <a:endParaRPr lang="en-US" sz="2000" dirty="0">
              <a:latin typeface="Arial" pitchFamily="34" charset="0"/>
            </a:endParaRPr>
          </a:p>
          <a:p>
            <a:pPr>
              <a:spcBef>
                <a:spcPts val="1200"/>
              </a:spcBef>
              <a:defRPr/>
            </a:pPr>
            <a:endParaRPr lang="en-US" sz="2000" dirty="0">
              <a:latin typeface="Arial" pitchFamily="34" charset="0"/>
            </a:endParaRPr>
          </a:p>
        </p:txBody>
      </p:sp>
      <p:graphicFrame>
        <p:nvGraphicFramePr>
          <p:cNvPr id="10244" name="Object 7">
            <a:extLst>
              <a:ext uri="{FF2B5EF4-FFF2-40B4-BE49-F238E27FC236}">
                <a16:creationId xmlns:a16="http://schemas.microsoft.com/office/drawing/2014/main" id="{726ECFAD-DD6E-4629-9CCD-82430BB421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029200"/>
          <a:ext cx="3222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3" imgW="1701800" imgH="241300" progId="Equation.3">
                  <p:embed/>
                </p:oleObj>
              </mc:Choice>
              <mc:Fallback>
                <p:oleObj name="Equation" r:id="rId3" imgW="1701800" imgH="241300" progId="Equation.3">
                  <p:embed/>
                  <p:pic>
                    <p:nvPicPr>
                      <p:cNvPr id="10244" name="Object 7">
                        <a:extLst>
                          <a:ext uri="{FF2B5EF4-FFF2-40B4-BE49-F238E27FC236}">
                            <a16:creationId xmlns:a16="http://schemas.microsoft.com/office/drawing/2014/main" id="{726ECFAD-DD6E-4629-9CCD-82430BB421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3222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Content Placeholder 2">
            <a:extLst>
              <a:ext uri="{FF2B5EF4-FFF2-40B4-BE49-F238E27FC236}">
                <a16:creationId xmlns:a16="http://schemas.microsoft.com/office/drawing/2014/main" id="{FCFABFCA-28E7-4CB7-8771-1B1C37B3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0600"/>
            <a:ext cx="8193088" cy="5486400"/>
          </a:xfrm>
        </p:spPr>
        <p:txBody>
          <a:bodyPr/>
          <a:lstStyle/>
          <a:p>
            <a:pPr>
              <a:defRPr/>
            </a:pPr>
            <a:r>
              <a:rPr lang="en-US" sz="2200" dirty="0">
                <a:latin typeface="+mj-lt"/>
              </a:rPr>
              <a:t>Variance is non-negative because the squares are positive or zero.</a:t>
            </a:r>
          </a:p>
          <a:p>
            <a:pPr>
              <a:defRPr/>
            </a:pPr>
            <a:r>
              <a:rPr lang="en-US" sz="2200" dirty="0">
                <a:latin typeface="+mj-lt"/>
              </a:rPr>
              <a:t>The variance of a constant </a:t>
            </a:r>
            <a:r>
              <a:rPr lang="en-US" sz="2200" b="1" i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sz="2200" dirty="0">
                <a:latin typeface="+mj-lt"/>
              </a:rPr>
              <a:t> is zero, and the variance of a variable in a data set is 0 if and only if all entries have the same value.</a:t>
            </a:r>
          </a:p>
          <a:p>
            <a:pPr>
              <a:defRPr/>
            </a:pPr>
            <a:endParaRPr lang="en-US" sz="2200" dirty="0">
              <a:latin typeface="+mj-lt"/>
            </a:endParaRPr>
          </a:p>
          <a:p>
            <a:pPr>
              <a:spcBef>
                <a:spcPts val="1800"/>
              </a:spcBef>
              <a:defRPr/>
            </a:pPr>
            <a:r>
              <a:rPr lang="en-US" sz="2200" dirty="0">
                <a:latin typeface="+mj-lt"/>
              </a:rPr>
              <a:t>Variance is invariant with respect to changes in a location parameter. That is, if a constant is added to all values of the variable, the variance is unchanged. </a:t>
            </a:r>
          </a:p>
          <a:p>
            <a:pPr>
              <a:defRPr/>
            </a:pPr>
            <a:endParaRPr lang="en-US" sz="2200" dirty="0">
              <a:latin typeface="+mj-lt"/>
            </a:endParaRPr>
          </a:p>
          <a:p>
            <a:pPr>
              <a:spcBef>
                <a:spcPts val="1800"/>
              </a:spcBef>
              <a:defRPr/>
            </a:pPr>
            <a:r>
              <a:rPr lang="en-US" sz="2200" dirty="0">
                <a:latin typeface="+mj-lt"/>
              </a:rPr>
              <a:t>If all values are scaled by a constant, the variance is scaled by the square of that constant. </a:t>
            </a:r>
          </a:p>
          <a:p>
            <a:pPr>
              <a:defRPr/>
            </a:pPr>
            <a:endParaRPr lang="en-US" sz="2200" dirty="0">
              <a:latin typeface="+mj-lt"/>
            </a:endParaRPr>
          </a:p>
        </p:txBody>
      </p:sp>
      <p:sp>
        <p:nvSpPr>
          <p:cNvPr id="11267" name="Title 8">
            <a:extLst>
              <a:ext uri="{FF2B5EF4-FFF2-40B4-BE49-F238E27FC236}">
                <a16:creationId xmlns:a16="http://schemas.microsoft.com/office/drawing/2014/main" id="{57FC9753-548F-4EA0-B34F-22D135858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066800"/>
          </a:xfrm>
        </p:spPr>
        <p:txBody>
          <a:bodyPr/>
          <a:lstStyle/>
          <a:p>
            <a:r>
              <a:rPr lang="en-US" altLang="en-US" sz="3200"/>
              <a:t>Variance: Properties</a:t>
            </a:r>
          </a:p>
        </p:txBody>
      </p:sp>
      <p:graphicFrame>
        <p:nvGraphicFramePr>
          <p:cNvPr id="11268" name="Object 17">
            <a:extLst>
              <a:ext uri="{FF2B5EF4-FFF2-40B4-BE49-F238E27FC236}">
                <a16:creationId xmlns:a16="http://schemas.microsoft.com/office/drawing/2014/main" id="{202D1D1B-48CF-45E1-9F63-499F14ED2E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362200"/>
          <a:ext cx="1295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Equation" r:id="rId3" imgW="685800" imgH="203200" progId="Equation.3">
                  <p:embed/>
                </p:oleObj>
              </mc:Choice>
              <mc:Fallback>
                <p:oleObj name="Equation" r:id="rId3" imgW="685800" imgH="203200" progId="Equation.3">
                  <p:embed/>
                  <p:pic>
                    <p:nvPicPr>
                      <p:cNvPr id="11268" name="Object 17">
                        <a:extLst>
                          <a:ext uri="{FF2B5EF4-FFF2-40B4-BE49-F238E27FC236}">
                            <a16:creationId xmlns:a16="http://schemas.microsoft.com/office/drawing/2014/main" id="{202D1D1B-48CF-45E1-9F63-499F14ED2E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362200"/>
                        <a:ext cx="12954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8">
            <a:extLst>
              <a:ext uri="{FF2B5EF4-FFF2-40B4-BE49-F238E27FC236}">
                <a16:creationId xmlns:a16="http://schemas.microsoft.com/office/drawing/2014/main" id="{D5313794-281B-4F4E-818E-745B62C42D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267200"/>
          <a:ext cx="2524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Equation" r:id="rId5" imgW="1346200" imgH="203200" progId="Equation.3">
                  <p:embed/>
                </p:oleObj>
              </mc:Choice>
              <mc:Fallback>
                <p:oleObj name="Equation" r:id="rId5" imgW="1346200" imgH="203200" progId="Equation.3">
                  <p:embed/>
                  <p:pic>
                    <p:nvPicPr>
                      <p:cNvPr id="11269" name="Object 18">
                        <a:extLst>
                          <a:ext uri="{FF2B5EF4-FFF2-40B4-BE49-F238E27FC236}">
                            <a16:creationId xmlns:a16="http://schemas.microsoft.com/office/drawing/2014/main" id="{D5313794-281B-4F4E-818E-745B62C42D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0"/>
                        <a:ext cx="25241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9">
            <a:extLst>
              <a:ext uri="{FF2B5EF4-FFF2-40B4-BE49-F238E27FC236}">
                <a16:creationId xmlns:a16="http://schemas.microsoft.com/office/drawing/2014/main" id="{658C4618-8973-4AF2-8B14-8CB6DF8844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715000"/>
          <a:ext cx="27432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Equation" r:id="rId7" imgW="1536700" imgH="482600" progId="Equation.3">
                  <p:embed/>
                </p:oleObj>
              </mc:Choice>
              <mc:Fallback>
                <p:oleObj name="Equation" r:id="rId7" imgW="1536700" imgH="482600" progId="Equation.3">
                  <p:embed/>
                  <p:pic>
                    <p:nvPicPr>
                      <p:cNvPr id="11270" name="Object 19">
                        <a:extLst>
                          <a:ext uri="{FF2B5EF4-FFF2-40B4-BE49-F238E27FC236}">
                            <a16:creationId xmlns:a16="http://schemas.microsoft.com/office/drawing/2014/main" id="{658C4618-8973-4AF2-8B14-8CB6DF8844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715000"/>
                        <a:ext cx="27432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C2FB667-986F-4452-AC8B-CC25B4518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/>
              <a:t>Margin Trading – cont’d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85C6CA7-F833-4146-8E51-FBCFD544F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/>
              <a:t>An investor must pay interest on a margin loan, until the debt is repaid from the eventual sale of the securities.</a:t>
            </a:r>
          </a:p>
          <a:p>
            <a:pPr>
              <a:spcBef>
                <a:spcPts val="2400"/>
              </a:spcBef>
            </a:pPr>
            <a:r>
              <a:rPr lang="en-US" altLang="en-US"/>
              <a:t>The base rate for these loans is called the </a:t>
            </a:r>
            <a:r>
              <a:rPr lang="en-US" altLang="en-US" b="1"/>
              <a:t>broker’s call money rate</a:t>
            </a:r>
            <a:r>
              <a:rPr lang="en-US" altLang="en-US"/>
              <a:t>.</a:t>
            </a:r>
          </a:p>
          <a:p>
            <a:pPr>
              <a:spcBef>
                <a:spcPts val="2400"/>
              </a:spcBef>
            </a:pPr>
            <a:r>
              <a:rPr lang="en-US" altLang="en-US"/>
              <a:t>The smaller the loan, the higher the interest rate.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3CE96E5-48A3-4AD1-8F49-DD407479A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Sample Variance</a:t>
            </a:r>
          </a:p>
        </p:txBody>
      </p:sp>
      <p:sp>
        <p:nvSpPr>
          <p:cNvPr id="6148" name="Content Placeholder 2">
            <a:extLst>
              <a:ext uri="{FF2B5EF4-FFF2-40B4-BE49-F238E27FC236}">
                <a16:creationId xmlns:a16="http://schemas.microsoft.com/office/drawing/2014/main" id="{F738F47A-BE44-4951-9115-C7D88C5B7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421688" cy="5334000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sz="2000" dirty="0">
                <a:latin typeface="+mj-lt"/>
              </a:rPr>
              <a:t>If we have a series of </a:t>
            </a:r>
            <a:r>
              <a:rPr lang="en-US" sz="2000" i="1" dirty="0">
                <a:latin typeface="+mj-lt"/>
              </a:rPr>
              <a:t>n</a:t>
            </a:r>
            <a:r>
              <a:rPr lang="en-US" sz="2000" dirty="0">
                <a:latin typeface="+mj-lt"/>
              </a:rPr>
              <a:t> measurements of a random variable </a:t>
            </a:r>
            <a:r>
              <a:rPr lang="en-US" sz="2000" i="1" dirty="0">
                <a:latin typeface="+mj-lt"/>
              </a:rPr>
              <a:t>X</a:t>
            </a:r>
            <a:r>
              <a:rPr lang="en-US" sz="2000" dirty="0">
                <a:latin typeface="+mj-lt"/>
              </a:rPr>
              <a:t> as </a:t>
            </a:r>
            <a:r>
              <a:rPr lang="en-US" sz="2000" i="1" dirty="0">
                <a:latin typeface="+mj-lt"/>
              </a:rPr>
              <a:t>X</a:t>
            </a:r>
            <a:r>
              <a:rPr lang="en-US" sz="2000" i="1" baseline="-25000" dirty="0">
                <a:latin typeface="+mj-lt"/>
              </a:rPr>
              <a:t>i</a:t>
            </a:r>
            <a:r>
              <a:rPr lang="en-US" sz="2000" dirty="0">
                <a:latin typeface="+mj-lt"/>
              </a:rPr>
              <a:t>, where </a:t>
            </a:r>
            <a:r>
              <a:rPr lang="en-US" sz="2000" i="1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 = 1, 2, ..., </a:t>
            </a:r>
            <a:r>
              <a:rPr lang="en-US" sz="2000" i="1" dirty="0">
                <a:latin typeface="+mj-lt"/>
              </a:rPr>
              <a:t>n</a:t>
            </a:r>
            <a:r>
              <a:rPr lang="en-US" sz="2000" dirty="0">
                <a:latin typeface="+mj-lt"/>
              </a:rPr>
              <a:t>, then the </a:t>
            </a:r>
            <a:r>
              <a:rPr lang="en-US" sz="2000" b="1" i="1" dirty="0">
                <a:latin typeface="+mj-lt"/>
              </a:rPr>
              <a:t>sample variance</a:t>
            </a:r>
            <a:r>
              <a:rPr lang="en-US" sz="2000" dirty="0">
                <a:latin typeface="+mj-lt"/>
              </a:rPr>
              <a:t>, can be used to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estimate</a:t>
            </a:r>
            <a:r>
              <a:rPr lang="en-US" sz="2000" dirty="0">
                <a:latin typeface="+mj-lt"/>
              </a:rPr>
              <a:t> the </a:t>
            </a:r>
            <a:r>
              <a:rPr lang="en-US" sz="2000" b="1" i="1" dirty="0">
                <a:latin typeface="+mj-lt"/>
              </a:rPr>
              <a:t>population variance </a:t>
            </a:r>
            <a:r>
              <a:rPr lang="en-US" sz="2000" dirty="0">
                <a:latin typeface="+mj-lt"/>
              </a:rPr>
              <a:t>of </a:t>
            </a:r>
            <a:r>
              <a:rPr lang="en-US" sz="2000" i="1" dirty="0">
                <a:latin typeface="+mj-lt"/>
              </a:rPr>
              <a:t>X</a:t>
            </a:r>
            <a:r>
              <a:rPr lang="en-US" sz="2000" dirty="0">
                <a:latin typeface="+mj-lt"/>
              </a:rPr>
              <a:t> = (</a:t>
            </a:r>
            <a:r>
              <a:rPr lang="en-US" sz="2000" i="1" dirty="0">
                <a:latin typeface="+mj-lt"/>
              </a:rPr>
              <a:t>x</a:t>
            </a:r>
            <a:r>
              <a:rPr lang="en-US" sz="2000" baseline="-25000" dirty="0">
                <a:latin typeface="+mj-lt"/>
              </a:rPr>
              <a:t>1</a:t>
            </a:r>
            <a:r>
              <a:rPr lang="en-US" sz="2000" dirty="0">
                <a:latin typeface="+mj-lt"/>
              </a:rPr>
              <a:t>, </a:t>
            </a:r>
            <a:r>
              <a:rPr lang="en-US" sz="2000" i="1" dirty="0">
                <a:latin typeface="+mj-lt"/>
              </a:rPr>
              <a:t>x</a:t>
            </a:r>
            <a:r>
              <a:rPr lang="en-US" sz="2000" baseline="-25000" dirty="0">
                <a:latin typeface="+mj-lt"/>
              </a:rPr>
              <a:t>2</a:t>
            </a:r>
            <a:r>
              <a:rPr lang="en-US" sz="2000" dirty="0">
                <a:latin typeface="+mj-lt"/>
              </a:rPr>
              <a:t>, ..., </a:t>
            </a:r>
            <a:r>
              <a:rPr lang="en-US" sz="2000" i="1" dirty="0" err="1">
                <a:latin typeface="+mj-lt"/>
              </a:rPr>
              <a:t>x</a:t>
            </a:r>
            <a:r>
              <a:rPr lang="en-US" sz="2000" i="1" baseline="-25000" dirty="0" err="1">
                <a:latin typeface="+mj-lt"/>
              </a:rPr>
              <a:t>n</a:t>
            </a:r>
            <a:r>
              <a:rPr lang="en-US" sz="2000" dirty="0">
                <a:latin typeface="+mj-lt"/>
              </a:rPr>
              <a:t>), The sample variance is calculated as </a:t>
            </a:r>
          </a:p>
          <a:p>
            <a:pPr>
              <a:spcBef>
                <a:spcPts val="1200"/>
              </a:spcBef>
              <a:defRPr/>
            </a:pPr>
            <a:endParaRPr lang="en-US" sz="2000" dirty="0">
              <a:latin typeface="+mj-lt"/>
            </a:endParaRPr>
          </a:p>
          <a:p>
            <a:pPr>
              <a:defRPr/>
            </a:pPr>
            <a:endParaRPr lang="en-US" sz="2000" dirty="0">
              <a:latin typeface="+mj-lt"/>
            </a:endParaRPr>
          </a:p>
          <a:p>
            <a:pPr>
              <a:buFontTx/>
              <a:buNone/>
              <a:defRPr/>
            </a:pPr>
            <a:endParaRPr lang="en-US" sz="2000" dirty="0">
              <a:latin typeface="Arial" pitchFamily="34" charset="0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The denominator, (n-1) is known as the </a:t>
            </a:r>
            <a:r>
              <a:rPr lang="en-US" sz="2000" b="1" dirty="0">
                <a:latin typeface="+mj-lt"/>
              </a:rPr>
              <a:t>degrees of freedom </a:t>
            </a:r>
            <a:r>
              <a:rPr lang="en-US" sz="2000" dirty="0">
                <a:latin typeface="+mj-lt"/>
              </a:rPr>
              <a:t>in calculating  sample variance : Intuitively, once      is known, only  n-1 observation values are free to vary, one is predetermined by  </a:t>
            </a:r>
          </a:p>
          <a:p>
            <a:pPr>
              <a:spcBef>
                <a:spcPts val="1200"/>
              </a:spcBef>
              <a:defRPr/>
            </a:pPr>
            <a:r>
              <a:rPr lang="en-US" sz="2000" dirty="0">
                <a:latin typeface="+mj-lt"/>
              </a:rPr>
              <a:t>When </a:t>
            </a:r>
            <a:r>
              <a:rPr lang="en-US" sz="2000" i="1" dirty="0">
                <a:latin typeface="+mj-lt"/>
              </a:rPr>
              <a:t>n</a:t>
            </a:r>
            <a:r>
              <a:rPr lang="en-US" sz="2000" dirty="0">
                <a:latin typeface="+mj-lt"/>
              </a:rPr>
              <a:t> = 1 the variance of a single sample is obviously zero regardless of the true variance. This bias needs to be corrected for when </a:t>
            </a:r>
            <a:r>
              <a:rPr lang="en-US" sz="2000" i="1" dirty="0">
                <a:latin typeface="+mj-lt"/>
              </a:rPr>
              <a:t>n</a:t>
            </a:r>
            <a:r>
              <a:rPr lang="en-US" sz="2000" dirty="0">
                <a:latin typeface="+mj-lt"/>
              </a:rPr>
              <a:t> is small.</a:t>
            </a:r>
          </a:p>
        </p:txBody>
      </p:sp>
      <p:graphicFrame>
        <p:nvGraphicFramePr>
          <p:cNvPr id="12292" name="Object 19">
            <a:extLst>
              <a:ext uri="{FF2B5EF4-FFF2-40B4-BE49-F238E27FC236}">
                <a16:creationId xmlns:a16="http://schemas.microsoft.com/office/drawing/2014/main" id="{CDE32081-8CD9-4465-B7BE-DE83870313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438400"/>
          <a:ext cx="63277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" name="Equation" r:id="rId3" imgW="3937000" imgH="609600" progId="Equation.3">
                  <p:embed/>
                </p:oleObj>
              </mc:Choice>
              <mc:Fallback>
                <p:oleObj name="Equation" r:id="rId3" imgW="3937000" imgH="609600" progId="Equation.3">
                  <p:embed/>
                  <p:pic>
                    <p:nvPicPr>
                      <p:cNvPr id="12292" name="Object 19">
                        <a:extLst>
                          <a:ext uri="{FF2B5EF4-FFF2-40B4-BE49-F238E27FC236}">
                            <a16:creationId xmlns:a16="http://schemas.microsoft.com/office/drawing/2014/main" id="{CDE32081-8CD9-4465-B7BE-DE83870313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38400"/>
                        <a:ext cx="63277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20">
            <a:extLst>
              <a:ext uri="{FF2B5EF4-FFF2-40B4-BE49-F238E27FC236}">
                <a16:creationId xmlns:a16="http://schemas.microsoft.com/office/drawing/2014/main" id="{4DCE4E60-1E05-43D0-8FAD-9F86127979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1910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" name="Equation" r:id="rId5" imgW="177646" imgH="190335" progId="Equation.3">
                  <p:embed/>
                </p:oleObj>
              </mc:Choice>
              <mc:Fallback>
                <p:oleObj name="Equation" r:id="rId5" imgW="177646" imgH="190335" progId="Equation.3">
                  <p:embed/>
                  <p:pic>
                    <p:nvPicPr>
                      <p:cNvPr id="12293" name="Object 20">
                        <a:extLst>
                          <a:ext uri="{FF2B5EF4-FFF2-40B4-BE49-F238E27FC236}">
                            <a16:creationId xmlns:a16="http://schemas.microsoft.com/office/drawing/2014/main" id="{4DCE4E60-1E05-43D0-8FAD-9F86127979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910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21">
            <a:extLst>
              <a:ext uri="{FF2B5EF4-FFF2-40B4-BE49-F238E27FC236}">
                <a16:creationId xmlns:a16="http://schemas.microsoft.com/office/drawing/2014/main" id="{28A87370-F31C-429B-B153-A449A8B77A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5720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" name="Equation" r:id="rId7" imgW="177646" imgH="190335" progId="Equation.3">
                  <p:embed/>
                </p:oleObj>
              </mc:Choice>
              <mc:Fallback>
                <p:oleObj name="Equation" r:id="rId7" imgW="177646" imgH="190335" progId="Equation.3">
                  <p:embed/>
                  <p:pic>
                    <p:nvPicPr>
                      <p:cNvPr id="12294" name="Object 21">
                        <a:extLst>
                          <a:ext uri="{FF2B5EF4-FFF2-40B4-BE49-F238E27FC236}">
                            <a16:creationId xmlns:a16="http://schemas.microsoft.com/office/drawing/2014/main" id="{28A87370-F31C-429B-B153-A449A8B77A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720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A07296B-629C-4348-9839-F38B6A9E5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Standard Deviation</a:t>
            </a: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DC384668-58BC-4BF3-889E-F4BCC6CFD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001000" cy="5029200"/>
          </a:xfrm>
        </p:spPr>
        <p:txBody>
          <a:bodyPr/>
          <a:lstStyle/>
          <a:p>
            <a:pPr>
              <a:defRPr/>
            </a:pPr>
            <a:r>
              <a:rPr lang="en-US" sz="2200" dirty="0">
                <a:latin typeface="+mj-lt"/>
              </a:rPr>
              <a:t>In statistics, the </a:t>
            </a:r>
            <a:r>
              <a:rPr lang="en-US" sz="2200" b="1" dirty="0">
                <a:latin typeface="+mj-lt"/>
              </a:rPr>
              <a:t>standard deviation</a:t>
            </a:r>
            <a:r>
              <a:rPr lang="en-US" sz="2200" dirty="0">
                <a:latin typeface="+mj-lt"/>
              </a:rPr>
              <a:t> of a random variable or distribution is the </a:t>
            </a:r>
            <a:r>
              <a:rPr lang="en-US" sz="2200" b="1" dirty="0">
                <a:latin typeface="+mj-lt"/>
              </a:rPr>
              <a:t>square root of its variance</a:t>
            </a:r>
            <a:r>
              <a:rPr lang="en-US" sz="2200" dirty="0">
                <a:latin typeface="+mj-lt"/>
              </a:rPr>
              <a:t>. </a:t>
            </a:r>
          </a:p>
          <a:p>
            <a:pPr>
              <a:defRPr/>
            </a:pPr>
            <a:r>
              <a:rPr lang="en-US" sz="2200" dirty="0">
                <a:latin typeface="+mj-lt"/>
              </a:rPr>
              <a:t>If a random variable </a:t>
            </a:r>
            <a:r>
              <a:rPr lang="en-US" sz="2200" i="1" dirty="0">
                <a:solidFill>
                  <a:srgbClr val="002060"/>
                </a:solidFill>
                <a:latin typeface="+mj-lt"/>
              </a:rPr>
              <a:t>X</a:t>
            </a:r>
            <a:r>
              <a:rPr lang="en-US" sz="2200" dirty="0">
                <a:latin typeface="+mj-lt"/>
              </a:rPr>
              <a:t> has the expected value (mean) </a:t>
            </a:r>
            <a:r>
              <a:rPr lang="en-US" sz="2200" i="1" dirty="0">
                <a:solidFill>
                  <a:srgbClr val="002060"/>
                </a:solidFill>
                <a:latin typeface="+mj-lt"/>
              </a:rPr>
              <a:t>E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[</a:t>
            </a:r>
            <a:r>
              <a:rPr lang="en-US" sz="2200" i="1" dirty="0">
                <a:solidFill>
                  <a:srgbClr val="002060"/>
                </a:solidFill>
                <a:latin typeface="+mj-lt"/>
              </a:rPr>
              <a:t>X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]=</a:t>
            </a:r>
            <a:r>
              <a:rPr lang="en-US" sz="2200" i="1" dirty="0">
                <a:solidFill>
                  <a:srgbClr val="002060"/>
                </a:solidFill>
                <a:latin typeface="+mj-lt"/>
              </a:rPr>
              <a:t>μ</a:t>
            </a:r>
            <a:r>
              <a:rPr lang="en-US" sz="2200" dirty="0">
                <a:latin typeface="+mj-lt"/>
              </a:rPr>
              <a:t>, then the standard deviation of </a:t>
            </a:r>
            <a:r>
              <a:rPr lang="en-US" sz="2200" i="1" dirty="0">
                <a:solidFill>
                  <a:srgbClr val="002060"/>
                </a:solidFill>
                <a:latin typeface="+mj-lt"/>
              </a:rPr>
              <a:t>X</a:t>
            </a:r>
            <a:r>
              <a:rPr lang="en-US" sz="2200" dirty="0">
                <a:latin typeface="+mj-lt"/>
              </a:rPr>
              <a:t>  can be given by:</a:t>
            </a:r>
          </a:p>
          <a:p>
            <a:pPr>
              <a:defRPr/>
            </a:pPr>
            <a:endParaRPr lang="en-US" sz="2200" dirty="0">
              <a:latin typeface="+mj-lt"/>
            </a:endParaRPr>
          </a:p>
          <a:p>
            <a:pPr>
              <a:buFontTx/>
              <a:buNone/>
              <a:defRPr/>
            </a:pPr>
            <a:endParaRPr lang="en-US" sz="2200" dirty="0">
              <a:latin typeface="+mj-lt"/>
            </a:endParaRPr>
          </a:p>
          <a:p>
            <a:pPr>
              <a:defRPr/>
            </a:pPr>
            <a:r>
              <a:rPr lang="en-US" sz="2200" dirty="0">
                <a:latin typeface="+mj-lt"/>
              </a:rPr>
              <a:t>That is, the standard deviation </a:t>
            </a:r>
            <a:r>
              <a:rPr lang="en-US" sz="2200" i="1" dirty="0">
                <a:latin typeface="+mj-lt"/>
              </a:rPr>
              <a:t>σ</a:t>
            </a:r>
            <a:r>
              <a:rPr lang="en-US" sz="2200" dirty="0">
                <a:latin typeface="+mj-lt"/>
              </a:rPr>
              <a:t> (sigma) is the square root of the average value of (</a:t>
            </a:r>
            <a:r>
              <a:rPr lang="en-US" sz="2200" i="1" dirty="0">
                <a:latin typeface="+mj-lt"/>
              </a:rPr>
              <a:t>X</a:t>
            </a:r>
            <a:r>
              <a:rPr lang="en-US" sz="2200" dirty="0">
                <a:latin typeface="+mj-lt"/>
              </a:rPr>
              <a:t> − </a:t>
            </a:r>
            <a:r>
              <a:rPr lang="en-US" sz="2200" i="1" dirty="0">
                <a:latin typeface="+mj-lt"/>
              </a:rPr>
              <a:t>μ</a:t>
            </a:r>
            <a:r>
              <a:rPr lang="en-US" sz="2200" dirty="0">
                <a:latin typeface="+mj-lt"/>
              </a:rPr>
              <a:t>)</a:t>
            </a:r>
            <a:r>
              <a:rPr lang="en-US" sz="2200" baseline="30000" dirty="0">
                <a:latin typeface="+mj-lt"/>
              </a:rPr>
              <a:t>2</a:t>
            </a:r>
            <a:r>
              <a:rPr lang="en-US" sz="2200" dirty="0">
                <a:latin typeface="+mj-lt"/>
              </a:rPr>
              <a:t>.</a:t>
            </a:r>
          </a:p>
          <a:p>
            <a:pPr>
              <a:defRPr/>
            </a:pPr>
            <a:r>
              <a:rPr lang="en-US" sz="2200" dirty="0">
                <a:latin typeface="+mj-lt"/>
              </a:rPr>
              <a:t>Sample standard deviation: </a:t>
            </a:r>
          </a:p>
          <a:p>
            <a:pPr>
              <a:spcBef>
                <a:spcPts val="1200"/>
              </a:spcBef>
              <a:defRPr/>
            </a:pPr>
            <a:endParaRPr lang="en-US" sz="2200" dirty="0">
              <a:latin typeface="+mj-lt"/>
            </a:endParaRPr>
          </a:p>
        </p:txBody>
      </p:sp>
      <p:graphicFrame>
        <p:nvGraphicFramePr>
          <p:cNvPr id="13316" name="Object 12">
            <a:extLst>
              <a:ext uri="{FF2B5EF4-FFF2-40B4-BE49-F238E27FC236}">
                <a16:creationId xmlns:a16="http://schemas.microsoft.com/office/drawing/2014/main" id="{EBE236EF-9DB1-4C1B-BFB0-529347FE6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048000"/>
          <a:ext cx="2514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" name="Equation" r:id="rId3" imgW="1663700" imgH="292100" progId="Equation.3">
                  <p:embed/>
                </p:oleObj>
              </mc:Choice>
              <mc:Fallback>
                <p:oleObj name="Equation" r:id="rId3" imgW="1663700" imgH="292100" progId="Equation.3">
                  <p:embed/>
                  <p:pic>
                    <p:nvPicPr>
                      <p:cNvPr id="13316" name="Object 12">
                        <a:extLst>
                          <a:ext uri="{FF2B5EF4-FFF2-40B4-BE49-F238E27FC236}">
                            <a16:creationId xmlns:a16="http://schemas.microsoft.com/office/drawing/2014/main" id="{EBE236EF-9DB1-4C1B-BFB0-529347FE6A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48000"/>
                        <a:ext cx="25146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3">
            <a:extLst>
              <a:ext uri="{FF2B5EF4-FFF2-40B4-BE49-F238E27FC236}">
                <a16:creationId xmlns:a16="http://schemas.microsoft.com/office/drawing/2014/main" id="{03859540-A60C-46C6-8263-28508CE656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105400"/>
          <a:ext cx="25908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" name="Equation" r:id="rId5" imgW="1676400" imgH="660400" progId="Equation.3">
                  <p:embed/>
                </p:oleObj>
              </mc:Choice>
              <mc:Fallback>
                <p:oleObj name="Equation" r:id="rId5" imgW="1676400" imgH="660400" progId="Equation.3">
                  <p:embed/>
                  <p:pic>
                    <p:nvPicPr>
                      <p:cNvPr id="13317" name="Object 13">
                        <a:extLst>
                          <a:ext uri="{FF2B5EF4-FFF2-40B4-BE49-F238E27FC236}">
                            <a16:creationId xmlns:a16="http://schemas.microsoft.com/office/drawing/2014/main" id="{03859540-A60C-46C6-8263-28508CE656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05400"/>
                        <a:ext cx="25908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0668-6315-499C-A9F4-CB3663B6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193088" cy="4724400"/>
          </a:xfrm>
        </p:spPr>
        <p:txBody>
          <a:bodyPr/>
          <a:lstStyle/>
          <a:p>
            <a:pPr>
              <a:defRPr/>
            </a:pPr>
            <a:r>
              <a:rPr lang="en-US" sz="2200" dirty="0">
                <a:latin typeface="+mj-lt"/>
              </a:rPr>
              <a:t>The covariance between two real-valued random variables </a:t>
            </a:r>
            <a:r>
              <a:rPr lang="en-US" sz="2200" i="1" dirty="0">
                <a:latin typeface="+mj-lt"/>
              </a:rPr>
              <a:t>X</a:t>
            </a:r>
            <a:r>
              <a:rPr lang="en-US" sz="2200" dirty="0">
                <a:latin typeface="+mj-lt"/>
              </a:rPr>
              <a:t> and </a:t>
            </a:r>
            <a:r>
              <a:rPr lang="en-US" sz="2200" i="1" dirty="0">
                <a:latin typeface="+mj-lt"/>
              </a:rPr>
              <a:t>Y</a:t>
            </a:r>
            <a:r>
              <a:rPr lang="en-US" sz="2200" dirty="0">
                <a:latin typeface="+mj-lt"/>
              </a:rPr>
              <a:t>, with mean (expected values)            and          , is</a:t>
            </a:r>
          </a:p>
          <a:p>
            <a:pPr>
              <a:defRPr/>
            </a:pPr>
            <a:endParaRPr lang="en-US" sz="2200" dirty="0">
              <a:latin typeface="+mj-lt"/>
            </a:endParaRPr>
          </a:p>
          <a:p>
            <a:pPr>
              <a:defRPr/>
            </a:pPr>
            <a:endParaRPr lang="en-US" sz="2200" dirty="0">
              <a:latin typeface="+mj-lt"/>
            </a:endParaRPr>
          </a:p>
          <a:p>
            <a:pPr>
              <a:buFontTx/>
              <a:buNone/>
              <a:defRPr/>
            </a:pPr>
            <a:endParaRPr lang="en-US" sz="2200" dirty="0">
              <a:latin typeface="+mj-lt"/>
            </a:endParaRPr>
          </a:p>
          <a:p>
            <a:pPr>
              <a:defRPr/>
            </a:pPr>
            <a:r>
              <a:rPr lang="en-US" sz="2200" i="1" dirty="0" err="1">
                <a:latin typeface="+mj-lt"/>
              </a:rPr>
              <a:t>Cov</a:t>
            </a:r>
            <a:r>
              <a:rPr lang="en-US" sz="2200" i="1" dirty="0">
                <a:latin typeface="+mj-lt"/>
              </a:rPr>
              <a:t>(X, Y) </a:t>
            </a:r>
            <a:r>
              <a:rPr lang="en-US" sz="2200" dirty="0">
                <a:latin typeface="+mj-lt"/>
              </a:rPr>
              <a:t>is one measure of </a:t>
            </a:r>
            <a:r>
              <a:rPr lang="en-US" sz="2200" i="1" dirty="0">
                <a:latin typeface="+mj-lt"/>
              </a:rPr>
              <a:t>how closely the values taken by two variables X and Y vary together</a:t>
            </a:r>
            <a:r>
              <a:rPr lang="en-US" sz="2200" dirty="0">
                <a:latin typeface="+mj-lt"/>
              </a:rPr>
              <a:t>. It can be negative, zero, or positive</a:t>
            </a:r>
          </a:p>
          <a:p>
            <a:pPr>
              <a:spcBef>
                <a:spcPts val="1800"/>
              </a:spcBef>
              <a:defRPr/>
            </a:pPr>
            <a:r>
              <a:rPr lang="en-US" sz="2200" dirty="0">
                <a:latin typeface="+mj-lt"/>
              </a:rPr>
              <a:t>Random variables with covariance is </a:t>
            </a:r>
            <a:r>
              <a:rPr lang="en-US" sz="2200" b="1" i="1" dirty="0">
                <a:latin typeface="+mj-lt"/>
              </a:rPr>
              <a:t>zero</a:t>
            </a:r>
            <a:r>
              <a:rPr lang="en-US" sz="2200" dirty="0">
                <a:latin typeface="+mj-lt"/>
              </a:rPr>
              <a:t> are called </a:t>
            </a:r>
            <a:r>
              <a:rPr lang="en-US" sz="2200" b="1" dirty="0">
                <a:latin typeface="+mj-lt"/>
              </a:rPr>
              <a:t>uncorrelated </a:t>
            </a:r>
            <a:r>
              <a:rPr lang="en-US" sz="2200" dirty="0">
                <a:latin typeface="+mj-lt"/>
              </a:rPr>
              <a:t>or</a:t>
            </a:r>
            <a:r>
              <a:rPr lang="en-US" sz="2200" b="1" dirty="0">
                <a:latin typeface="+mj-lt"/>
              </a:rPr>
              <a:t> independent</a:t>
            </a:r>
          </a:p>
          <a:p>
            <a:pPr>
              <a:defRPr/>
            </a:pPr>
            <a:endParaRPr lang="en-US" sz="2200" b="1" dirty="0">
              <a:solidFill>
                <a:srgbClr val="19194D"/>
              </a:solidFill>
              <a:latin typeface="+mj-lt"/>
            </a:endParaRPr>
          </a:p>
          <a:p>
            <a:pPr>
              <a:defRPr/>
            </a:pPr>
            <a:endParaRPr lang="en-US" sz="2200" b="1" dirty="0">
              <a:solidFill>
                <a:srgbClr val="19194D"/>
              </a:solidFill>
              <a:latin typeface="+mj-lt"/>
            </a:endParaRPr>
          </a:p>
          <a:p>
            <a:pPr>
              <a:defRPr/>
            </a:pPr>
            <a:endParaRPr lang="en-US" sz="2200" dirty="0">
              <a:latin typeface="+mj-lt"/>
            </a:endParaRPr>
          </a:p>
        </p:txBody>
      </p:sp>
      <p:graphicFrame>
        <p:nvGraphicFramePr>
          <p:cNvPr id="14339" name="Object 17">
            <a:extLst>
              <a:ext uri="{FF2B5EF4-FFF2-40B4-BE49-F238E27FC236}">
                <a16:creationId xmlns:a16="http://schemas.microsoft.com/office/drawing/2014/main" id="{72D38403-C07E-4BE9-989C-BBB6B77AFF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1828800"/>
          <a:ext cx="7397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4" name="Equation" r:id="rId3" imgW="431613" imgH="228501" progId="Equation.3">
                  <p:embed/>
                </p:oleObj>
              </mc:Choice>
              <mc:Fallback>
                <p:oleObj name="Equation" r:id="rId3" imgW="431613" imgH="228501" progId="Equation.3">
                  <p:embed/>
                  <p:pic>
                    <p:nvPicPr>
                      <p:cNvPr id="14339" name="Object 17">
                        <a:extLst>
                          <a:ext uri="{FF2B5EF4-FFF2-40B4-BE49-F238E27FC236}">
                            <a16:creationId xmlns:a16="http://schemas.microsoft.com/office/drawing/2014/main" id="{72D38403-C07E-4BE9-989C-BBB6B77AFF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828800"/>
                        <a:ext cx="7397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8">
            <a:extLst>
              <a:ext uri="{FF2B5EF4-FFF2-40B4-BE49-F238E27FC236}">
                <a16:creationId xmlns:a16="http://schemas.microsoft.com/office/drawing/2014/main" id="{AEFC6A3E-325B-4AC0-9E40-DA4C00C714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828800"/>
          <a:ext cx="6540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5" name="Equation" r:id="rId5" imgW="380835" imgH="203112" progId="Equation.3">
                  <p:embed/>
                </p:oleObj>
              </mc:Choice>
              <mc:Fallback>
                <p:oleObj name="Equation" r:id="rId5" imgW="380835" imgH="203112" progId="Equation.3">
                  <p:embed/>
                  <p:pic>
                    <p:nvPicPr>
                      <p:cNvPr id="14340" name="Object 18">
                        <a:extLst>
                          <a:ext uri="{FF2B5EF4-FFF2-40B4-BE49-F238E27FC236}">
                            <a16:creationId xmlns:a16="http://schemas.microsoft.com/office/drawing/2014/main" id="{AEFC6A3E-325B-4AC0-9E40-DA4C00C714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28800"/>
                        <a:ext cx="65405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9">
            <a:extLst>
              <a:ext uri="{FF2B5EF4-FFF2-40B4-BE49-F238E27FC236}">
                <a16:creationId xmlns:a16="http://schemas.microsoft.com/office/drawing/2014/main" id="{DFE72A22-6AE1-4DA5-96C7-41DF6C66D2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667000"/>
          <a:ext cx="56308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6" name="方程式" r:id="rId7" imgW="3378200" imgH="228600" progId="Equation.3">
                  <p:embed/>
                </p:oleObj>
              </mc:Choice>
              <mc:Fallback>
                <p:oleObj name="方程式" r:id="rId7" imgW="3378200" imgH="228600" progId="Equation.3">
                  <p:embed/>
                  <p:pic>
                    <p:nvPicPr>
                      <p:cNvPr id="14341" name="Object 19">
                        <a:extLst>
                          <a:ext uri="{FF2B5EF4-FFF2-40B4-BE49-F238E27FC236}">
                            <a16:creationId xmlns:a16="http://schemas.microsoft.com/office/drawing/2014/main" id="{DFE72A22-6AE1-4DA5-96C7-41DF6C66D2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56308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itle 8">
            <a:extLst>
              <a:ext uri="{FF2B5EF4-FFF2-40B4-BE49-F238E27FC236}">
                <a16:creationId xmlns:a16="http://schemas.microsoft.com/office/drawing/2014/main" id="{57104D4D-9F1F-4327-91D1-FBAA092C9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Content Placeholder 2">
            <a:extLst>
              <a:ext uri="{FF2B5EF4-FFF2-40B4-BE49-F238E27FC236}">
                <a16:creationId xmlns:a16="http://schemas.microsoft.com/office/drawing/2014/main" id="{4A1ACCD0-9777-4EEB-8486-B0880FEB7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8193088" cy="5867400"/>
          </a:xfrm>
        </p:spPr>
        <p:txBody>
          <a:bodyPr/>
          <a:lstStyle/>
          <a:p>
            <a:pPr>
              <a:defRPr/>
            </a:pPr>
            <a:r>
              <a:rPr lang="en-US" sz="2200" dirty="0">
                <a:latin typeface="+mj-lt"/>
              </a:rPr>
              <a:t>If X and Y are real-valued random variables and </a:t>
            </a:r>
            <a:r>
              <a:rPr lang="en-US" sz="2200" i="1" dirty="0">
                <a:solidFill>
                  <a:srgbClr val="C00000"/>
                </a:solidFill>
                <a:latin typeface="+mj-lt"/>
              </a:rPr>
              <a:t>a</a:t>
            </a:r>
            <a:r>
              <a:rPr lang="en-US" sz="2200" dirty="0">
                <a:latin typeface="+mj-lt"/>
              </a:rPr>
              <a:t> and </a:t>
            </a:r>
            <a:r>
              <a:rPr lang="en-US" sz="2200" i="1" dirty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2200" dirty="0">
                <a:latin typeface="+mj-lt"/>
              </a:rPr>
              <a:t> are constants ("constant" in this context means non-random), then the following facts are a consequence of the definition of covariance:</a:t>
            </a:r>
          </a:p>
          <a:p>
            <a:pPr>
              <a:defRPr/>
            </a:pPr>
            <a:endParaRPr lang="en-US" sz="2200" dirty="0">
              <a:latin typeface="+mj-lt"/>
            </a:endParaRPr>
          </a:p>
          <a:p>
            <a:pPr>
              <a:defRPr/>
            </a:pPr>
            <a:endParaRPr lang="en-US" sz="2200" dirty="0">
              <a:latin typeface="+mj-lt"/>
            </a:endParaRPr>
          </a:p>
        </p:txBody>
      </p:sp>
      <p:sp>
        <p:nvSpPr>
          <p:cNvPr id="15363" name="Title 8">
            <a:extLst>
              <a:ext uri="{FF2B5EF4-FFF2-40B4-BE49-F238E27FC236}">
                <a16:creationId xmlns:a16="http://schemas.microsoft.com/office/drawing/2014/main" id="{BF0DDBBB-94A9-4FFD-8D1B-518739FA8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113"/>
            <a:ext cx="8001000" cy="685800"/>
          </a:xfrm>
        </p:spPr>
        <p:txBody>
          <a:bodyPr/>
          <a:lstStyle/>
          <a:p>
            <a:r>
              <a:rPr lang="en-US" altLang="en-US" sz="3200"/>
              <a:t>Covariance</a:t>
            </a:r>
          </a:p>
        </p:txBody>
      </p:sp>
      <p:graphicFrame>
        <p:nvGraphicFramePr>
          <p:cNvPr id="15364" name="Object 20">
            <a:extLst>
              <a:ext uri="{FF2B5EF4-FFF2-40B4-BE49-F238E27FC236}">
                <a16:creationId xmlns:a16="http://schemas.microsoft.com/office/drawing/2014/main" id="{2DBC1682-948C-4536-B687-4776215B1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438400"/>
          <a:ext cx="35814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quation" r:id="rId3" imgW="1917700" imgH="1117600" progId="Equation.3">
                  <p:embed/>
                </p:oleObj>
              </mc:Choice>
              <mc:Fallback>
                <p:oleObj name="Equation" r:id="rId3" imgW="1917700" imgH="1117600" progId="Equation.3">
                  <p:embed/>
                  <p:pic>
                    <p:nvPicPr>
                      <p:cNvPr id="15364" name="Object 20">
                        <a:extLst>
                          <a:ext uri="{FF2B5EF4-FFF2-40B4-BE49-F238E27FC236}">
                            <a16:creationId xmlns:a16="http://schemas.microsoft.com/office/drawing/2014/main" id="{2DBC1682-948C-4536-B687-4776215B1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3581400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ontent Placeholder 2">
            <a:extLst>
              <a:ext uri="{FF2B5EF4-FFF2-40B4-BE49-F238E27FC236}">
                <a16:creationId xmlns:a16="http://schemas.microsoft.com/office/drawing/2014/main" id="{7A505C50-DAB1-4D39-ADD9-6BB00AFE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93088" cy="4764088"/>
          </a:xfrm>
        </p:spPr>
        <p:txBody>
          <a:bodyPr/>
          <a:lstStyle/>
          <a:p>
            <a:pPr>
              <a:defRPr/>
            </a:pPr>
            <a:r>
              <a:rPr lang="en-US" sz="2200" dirty="0">
                <a:latin typeface="+mj-lt"/>
              </a:rPr>
              <a:t>If </a:t>
            </a:r>
            <a:r>
              <a:rPr lang="en-US" sz="2200" i="1" dirty="0">
                <a:solidFill>
                  <a:srgbClr val="002060"/>
                </a:solidFill>
                <a:latin typeface="+mj-lt"/>
              </a:rPr>
              <a:t>X</a:t>
            </a:r>
            <a:r>
              <a:rPr lang="en-US" sz="2200" dirty="0">
                <a:latin typeface="+mj-lt"/>
              </a:rPr>
              <a:t> and </a:t>
            </a:r>
            <a:r>
              <a:rPr lang="en-US" sz="2200" i="1" dirty="0">
                <a:solidFill>
                  <a:srgbClr val="002060"/>
                </a:solidFill>
                <a:latin typeface="+mj-lt"/>
              </a:rPr>
              <a:t>Y</a:t>
            </a:r>
            <a:r>
              <a:rPr lang="en-US" sz="2200" dirty="0">
                <a:latin typeface="+mj-lt"/>
              </a:rPr>
              <a:t> are real-valued random variables and </a:t>
            </a:r>
            <a:r>
              <a:rPr lang="en-US" sz="2200" b="1" i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sz="2200" dirty="0">
                <a:latin typeface="+mj-lt"/>
              </a:rPr>
              <a:t> and </a:t>
            </a:r>
            <a:r>
              <a:rPr lang="en-US" sz="2200" b="1" i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b</a:t>
            </a:r>
            <a:r>
              <a:rPr lang="en-US" sz="2200" dirty="0">
                <a:latin typeface="+mj-lt"/>
              </a:rPr>
              <a:t> are constants ("constant" in this context means non-random), then the following facts are a consequence of the definition of variance and covariance:</a:t>
            </a:r>
          </a:p>
          <a:p>
            <a:pPr>
              <a:defRPr/>
            </a:pPr>
            <a:endParaRPr lang="en-US" sz="2200" dirty="0">
              <a:latin typeface="+mj-lt"/>
            </a:endParaRPr>
          </a:p>
          <a:p>
            <a:pPr>
              <a:buFontTx/>
              <a:buNone/>
              <a:defRPr/>
            </a:pPr>
            <a:endParaRPr lang="en-US" sz="2200" dirty="0">
              <a:latin typeface="+mj-lt"/>
            </a:endParaRPr>
          </a:p>
          <a:p>
            <a:pPr>
              <a:defRPr/>
            </a:pPr>
            <a:r>
              <a:rPr lang="en-US" sz="2200" dirty="0">
                <a:latin typeface="+mj-lt"/>
              </a:rPr>
              <a:t>The variance of a finite sum of </a:t>
            </a:r>
            <a:r>
              <a:rPr lang="en-US" sz="2200" b="1" dirty="0">
                <a:latin typeface="+mj-lt"/>
              </a:rPr>
              <a:t>uncorrelated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200" dirty="0">
                <a:latin typeface="+mj-lt"/>
              </a:rPr>
              <a:t>random variables is equal to the sum of their variances.</a:t>
            </a:r>
          </a:p>
          <a:p>
            <a:pPr>
              <a:buFontTx/>
              <a:buNone/>
              <a:defRPr/>
            </a:pPr>
            <a:endParaRPr lang="en-US" sz="2200" dirty="0">
              <a:latin typeface="+mj-lt"/>
            </a:endParaRPr>
          </a:p>
          <a:p>
            <a:pPr>
              <a:spcBef>
                <a:spcPts val="1800"/>
              </a:spcBef>
              <a:defRPr/>
            </a:pPr>
            <a:r>
              <a:rPr lang="en-US" sz="2200" dirty="0">
                <a:latin typeface="+mj-lt"/>
              </a:rPr>
              <a:t>This is because, if X and Y are uncorrelated, their covariance is 0.</a:t>
            </a:r>
          </a:p>
          <a:p>
            <a:pPr>
              <a:defRPr/>
            </a:pPr>
            <a:endParaRPr lang="en-US" sz="2200" dirty="0">
              <a:latin typeface="+mj-lt"/>
            </a:endParaRPr>
          </a:p>
        </p:txBody>
      </p:sp>
      <p:graphicFrame>
        <p:nvGraphicFramePr>
          <p:cNvPr id="16387" name="Object 12">
            <a:extLst>
              <a:ext uri="{FF2B5EF4-FFF2-40B4-BE49-F238E27FC236}">
                <a16:creationId xmlns:a16="http://schemas.microsoft.com/office/drawing/2014/main" id="{15E097E3-24F1-4FEC-94F2-7D94FA5A24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048000"/>
          <a:ext cx="57150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0" name="Equation" r:id="rId4" imgW="3365500" imgH="457200" progId="Equation.3">
                  <p:embed/>
                </p:oleObj>
              </mc:Choice>
              <mc:Fallback>
                <p:oleObj name="Equation" r:id="rId4" imgW="3365500" imgH="457200" progId="Equation.3">
                  <p:embed/>
                  <p:pic>
                    <p:nvPicPr>
                      <p:cNvPr id="16387" name="Object 12">
                        <a:extLst>
                          <a:ext uri="{FF2B5EF4-FFF2-40B4-BE49-F238E27FC236}">
                            <a16:creationId xmlns:a16="http://schemas.microsoft.com/office/drawing/2014/main" id="{15E097E3-24F1-4FEC-94F2-7D94FA5A24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57150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itle 8">
            <a:extLst>
              <a:ext uri="{FF2B5EF4-FFF2-40B4-BE49-F238E27FC236}">
                <a16:creationId xmlns:a16="http://schemas.microsoft.com/office/drawing/2014/main" id="{C3AB82FC-C5AC-4450-B5C8-256D62E9A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1066800"/>
          </a:xfrm>
        </p:spPr>
        <p:txBody>
          <a:bodyPr/>
          <a:lstStyle/>
          <a:p>
            <a:pPr algn="ctr"/>
            <a:r>
              <a:rPr lang="en-US" altLang="en-US" sz="3000"/>
              <a:t>Variance of the Sum of Correlated Random Variables</a:t>
            </a:r>
          </a:p>
        </p:txBody>
      </p:sp>
      <p:graphicFrame>
        <p:nvGraphicFramePr>
          <p:cNvPr id="16389" name="Object 13">
            <a:extLst>
              <a:ext uri="{FF2B5EF4-FFF2-40B4-BE49-F238E27FC236}">
                <a16:creationId xmlns:a16="http://schemas.microsoft.com/office/drawing/2014/main" id="{85336CA1-B072-423F-981F-E1065EE843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876800"/>
          <a:ext cx="32766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1" name="Equation" r:id="rId6" imgW="1916868" imgH="203112" progId="Equation.3">
                  <p:embed/>
                </p:oleObj>
              </mc:Choice>
              <mc:Fallback>
                <p:oleObj name="Equation" r:id="rId6" imgW="1916868" imgH="203112" progId="Equation.3">
                  <p:embed/>
                  <p:pic>
                    <p:nvPicPr>
                      <p:cNvPr id="16389" name="Object 13">
                        <a:extLst>
                          <a:ext uri="{FF2B5EF4-FFF2-40B4-BE49-F238E27FC236}">
                            <a16:creationId xmlns:a16="http://schemas.microsoft.com/office/drawing/2014/main" id="{85336CA1-B072-423F-981F-E1065EE843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327660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>
            <a:extLst>
              <a:ext uri="{FF2B5EF4-FFF2-40B4-BE49-F238E27FC236}">
                <a16:creationId xmlns:a16="http://schemas.microsoft.com/office/drawing/2014/main" id="{D11E2724-5A20-4D8B-A67E-A565980D3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495800"/>
          </a:xfrm>
        </p:spPr>
        <p:txBody>
          <a:bodyPr/>
          <a:lstStyle/>
          <a:p>
            <a:pPr>
              <a:buClr>
                <a:srgbClr val="993300"/>
              </a:buClr>
              <a:defRPr/>
            </a:pPr>
            <a:r>
              <a:rPr lang="en-US" sz="2200" dirty="0">
                <a:latin typeface="+mj-lt"/>
              </a:rPr>
              <a:t>If we have a series of </a:t>
            </a:r>
            <a:r>
              <a:rPr lang="en-US" sz="2200" i="1" dirty="0">
                <a:latin typeface="+mj-lt"/>
              </a:rPr>
              <a:t>n</a:t>
            </a:r>
            <a:r>
              <a:rPr lang="en-US" sz="2200" dirty="0">
                <a:latin typeface="+mj-lt"/>
              </a:rPr>
              <a:t> measurements of </a:t>
            </a:r>
            <a:r>
              <a:rPr lang="en-US" sz="2200" i="1" dirty="0">
                <a:latin typeface="+mj-lt"/>
              </a:rPr>
              <a:t>X</a:t>
            </a:r>
            <a:r>
              <a:rPr lang="en-US" sz="2200" dirty="0">
                <a:latin typeface="+mj-lt"/>
              </a:rPr>
              <a:t> and </a:t>
            </a:r>
            <a:r>
              <a:rPr lang="en-US" sz="2200" i="1" dirty="0">
                <a:latin typeface="+mj-lt"/>
              </a:rPr>
              <a:t>Y</a:t>
            </a:r>
            <a:r>
              <a:rPr lang="en-US" sz="2200" dirty="0">
                <a:latin typeface="+mj-lt"/>
              </a:rPr>
              <a:t> written as </a:t>
            </a:r>
            <a:r>
              <a:rPr lang="en-US" sz="2200" i="1" dirty="0">
                <a:latin typeface="+mj-lt"/>
              </a:rPr>
              <a:t>X</a:t>
            </a:r>
            <a:r>
              <a:rPr lang="en-US" sz="2200" i="1" baseline="-25000" dirty="0">
                <a:latin typeface="+mj-lt"/>
              </a:rPr>
              <a:t>i</a:t>
            </a:r>
            <a:r>
              <a:rPr lang="en-US" sz="2200" dirty="0">
                <a:latin typeface="+mj-lt"/>
              </a:rPr>
              <a:t> and </a:t>
            </a:r>
            <a:r>
              <a:rPr lang="en-US" sz="2200" i="1" dirty="0">
                <a:latin typeface="+mj-lt"/>
              </a:rPr>
              <a:t>Y</a:t>
            </a:r>
            <a:r>
              <a:rPr lang="en-US" sz="2200" i="1" baseline="-25000" dirty="0">
                <a:latin typeface="+mj-lt"/>
              </a:rPr>
              <a:t>i</a:t>
            </a:r>
            <a:r>
              <a:rPr lang="en-US" sz="2200" dirty="0">
                <a:latin typeface="+mj-lt"/>
              </a:rPr>
              <a:t> where </a:t>
            </a:r>
            <a:r>
              <a:rPr lang="en-US" sz="2200" i="1" dirty="0" err="1">
                <a:latin typeface="+mj-lt"/>
              </a:rPr>
              <a:t>i</a:t>
            </a:r>
            <a:r>
              <a:rPr lang="en-US" sz="2200" dirty="0">
                <a:latin typeface="+mj-lt"/>
              </a:rPr>
              <a:t> = 1, 2, ..., </a:t>
            </a:r>
            <a:r>
              <a:rPr lang="en-US" sz="2200" i="1" dirty="0">
                <a:latin typeface="+mj-lt"/>
              </a:rPr>
              <a:t>n</a:t>
            </a:r>
            <a:r>
              <a:rPr lang="en-US" sz="2200" dirty="0">
                <a:latin typeface="+mj-lt"/>
              </a:rPr>
              <a:t>, then the </a:t>
            </a:r>
            <a:r>
              <a:rPr lang="en-US" sz="2200" b="1" i="1" dirty="0">
                <a:latin typeface="+mj-lt"/>
              </a:rPr>
              <a:t>sample covariance </a:t>
            </a:r>
            <a:r>
              <a:rPr lang="en-US" sz="2200" dirty="0">
                <a:latin typeface="+mj-lt"/>
              </a:rPr>
              <a:t>can be used to estimate the </a:t>
            </a:r>
            <a:r>
              <a:rPr lang="en-US" sz="2200" b="1" i="1" dirty="0">
                <a:latin typeface="+mj-lt"/>
              </a:rPr>
              <a:t>population covariance </a:t>
            </a:r>
            <a:r>
              <a:rPr lang="en-US" sz="2200" dirty="0">
                <a:latin typeface="+mj-lt"/>
              </a:rPr>
              <a:t>between </a:t>
            </a:r>
            <a:r>
              <a:rPr lang="en-US" sz="2200" i="1" dirty="0">
                <a:latin typeface="+mj-lt"/>
              </a:rPr>
              <a:t>X</a:t>
            </a:r>
            <a:r>
              <a:rPr lang="en-US" sz="2200" dirty="0">
                <a:latin typeface="+mj-lt"/>
              </a:rPr>
              <a:t>=(</a:t>
            </a:r>
            <a:r>
              <a:rPr lang="en-US" sz="2200" i="1" dirty="0">
                <a:latin typeface="+mj-lt"/>
              </a:rPr>
              <a:t>X</a:t>
            </a:r>
            <a:r>
              <a:rPr lang="en-US" sz="2200" baseline="-25000" dirty="0">
                <a:latin typeface="+mj-lt"/>
              </a:rPr>
              <a:t>1</a:t>
            </a:r>
            <a:r>
              <a:rPr lang="en-US" sz="2200" dirty="0">
                <a:latin typeface="+mj-lt"/>
              </a:rPr>
              <a:t>, </a:t>
            </a:r>
            <a:r>
              <a:rPr lang="en-US" sz="2200" i="1" dirty="0">
                <a:latin typeface="+mj-lt"/>
              </a:rPr>
              <a:t>X</a:t>
            </a:r>
            <a:r>
              <a:rPr lang="en-US" sz="2200" baseline="-25000" dirty="0">
                <a:latin typeface="+mj-lt"/>
              </a:rPr>
              <a:t>2</a:t>
            </a:r>
            <a:r>
              <a:rPr lang="en-US" sz="2200" dirty="0">
                <a:latin typeface="+mj-lt"/>
              </a:rPr>
              <a:t>, …, </a:t>
            </a:r>
            <a:r>
              <a:rPr lang="en-US" sz="2200" i="1" dirty="0" err="1">
                <a:latin typeface="+mj-lt"/>
              </a:rPr>
              <a:t>X</a:t>
            </a:r>
            <a:r>
              <a:rPr lang="en-US" sz="2200" baseline="-25000" dirty="0" err="1">
                <a:latin typeface="+mj-lt"/>
              </a:rPr>
              <a:t>n</a:t>
            </a:r>
            <a:r>
              <a:rPr lang="en-US" sz="2200" dirty="0">
                <a:latin typeface="+mj-lt"/>
              </a:rPr>
              <a:t>) and </a:t>
            </a:r>
            <a:r>
              <a:rPr lang="en-US" sz="2200" i="1" dirty="0">
                <a:latin typeface="+mj-lt"/>
              </a:rPr>
              <a:t>Y</a:t>
            </a:r>
            <a:r>
              <a:rPr lang="en-US" sz="2200" dirty="0">
                <a:latin typeface="+mj-lt"/>
              </a:rPr>
              <a:t>=(</a:t>
            </a:r>
            <a:r>
              <a:rPr lang="en-US" sz="2200" i="1" dirty="0">
                <a:latin typeface="+mj-lt"/>
              </a:rPr>
              <a:t>Y</a:t>
            </a:r>
            <a:r>
              <a:rPr lang="en-US" sz="2200" baseline="-25000" dirty="0">
                <a:latin typeface="+mj-lt"/>
              </a:rPr>
              <a:t>1</a:t>
            </a:r>
            <a:r>
              <a:rPr lang="en-US" sz="2200" dirty="0">
                <a:latin typeface="+mj-lt"/>
              </a:rPr>
              <a:t>, </a:t>
            </a:r>
            <a:r>
              <a:rPr lang="en-US" sz="2200" i="1" dirty="0">
                <a:latin typeface="+mj-lt"/>
              </a:rPr>
              <a:t>Y</a:t>
            </a:r>
            <a:r>
              <a:rPr lang="en-US" sz="2200" baseline="-25000" dirty="0">
                <a:latin typeface="+mj-lt"/>
              </a:rPr>
              <a:t>2</a:t>
            </a:r>
            <a:r>
              <a:rPr lang="en-US" sz="2200" dirty="0">
                <a:latin typeface="+mj-lt"/>
              </a:rPr>
              <a:t>, …, </a:t>
            </a:r>
            <a:r>
              <a:rPr lang="en-US" sz="2200" i="1" dirty="0" err="1">
                <a:latin typeface="+mj-lt"/>
              </a:rPr>
              <a:t>Y</a:t>
            </a:r>
            <a:r>
              <a:rPr lang="en-US" sz="2200" baseline="-25000" dirty="0" err="1">
                <a:latin typeface="+mj-lt"/>
              </a:rPr>
              <a:t>n</a:t>
            </a:r>
            <a:r>
              <a:rPr lang="en-US" sz="2200" dirty="0">
                <a:latin typeface="+mj-lt"/>
              </a:rPr>
              <a:t>). The sample covariance is calculated as </a:t>
            </a:r>
          </a:p>
          <a:p>
            <a:pPr>
              <a:buClr>
                <a:srgbClr val="993300"/>
              </a:buClr>
              <a:defRPr/>
            </a:pPr>
            <a:endParaRPr lang="en-US" sz="2200" dirty="0">
              <a:latin typeface="+mj-lt"/>
            </a:endParaRPr>
          </a:p>
          <a:p>
            <a:pPr>
              <a:buClr>
                <a:srgbClr val="993300"/>
              </a:buClr>
              <a:buFont typeface="Wingdings" pitchFamily="2" charset="2"/>
              <a:buNone/>
              <a:defRPr/>
            </a:pPr>
            <a:r>
              <a:rPr lang="en-US" sz="2200" dirty="0">
                <a:latin typeface="+mj-lt"/>
              </a:rPr>
              <a:t/>
            </a:r>
            <a:br>
              <a:rPr lang="en-US" sz="2200" dirty="0">
                <a:latin typeface="+mj-lt"/>
              </a:rPr>
            </a:br>
            <a:endParaRPr lang="en-US" sz="2200" dirty="0">
              <a:latin typeface="+mj-lt"/>
            </a:endParaRPr>
          </a:p>
          <a:p>
            <a:pPr lvl="1">
              <a:buClr>
                <a:srgbClr val="993300"/>
              </a:buClr>
              <a:buFont typeface="Wingdings" pitchFamily="2" charset="2"/>
              <a:buNone/>
              <a:defRPr/>
            </a:pPr>
            <a:r>
              <a:rPr lang="en-US" sz="2200" dirty="0">
                <a:latin typeface="+mj-lt"/>
              </a:rPr>
              <a:t>    </a:t>
            </a:r>
            <a:r>
              <a:rPr lang="en-US" sz="2200" dirty="0">
                <a:latin typeface="+mj-lt"/>
                <a:sym typeface="Symbol" pitchFamily="18" charset="2"/>
              </a:rPr>
              <a:t>		                                           </a:t>
            </a:r>
            <a:br>
              <a:rPr lang="en-US" sz="2200" dirty="0">
                <a:latin typeface="+mj-lt"/>
                <a:sym typeface="Symbol" pitchFamily="18" charset="2"/>
              </a:rPr>
            </a:br>
            <a:endParaRPr lang="en-US" sz="2200" dirty="0">
              <a:latin typeface="+mj-lt"/>
              <a:sym typeface="Symbol" pitchFamily="18" charset="2"/>
            </a:endParaRPr>
          </a:p>
          <a:p>
            <a:pPr lvl="1">
              <a:buClr>
                <a:srgbClr val="993300"/>
              </a:buClr>
              <a:buFont typeface="Wingdings" pitchFamily="2" charset="2"/>
              <a:buChar char="Ø"/>
              <a:defRPr/>
            </a:pPr>
            <a:endParaRPr lang="en-US" sz="2200" dirty="0">
              <a:latin typeface="+mj-lt"/>
              <a:sym typeface="Symbol" pitchFamily="18" charset="2"/>
            </a:endParaRPr>
          </a:p>
        </p:txBody>
      </p:sp>
      <p:sp>
        <p:nvSpPr>
          <p:cNvPr id="17411" name="Rectangle 11">
            <a:extLst>
              <a:ext uri="{FF2B5EF4-FFF2-40B4-BE49-F238E27FC236}">
                <a16:creationId xmlns:a16="http://schemas.microsoft.com/office/drawing/2014/main" id="{64A8167F-B6D7-4EDF-82BF-10CE63685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graphicFrame>
        <p:nvGraphicFramePr>
          <p:cNvPr id="17412" name="Object 7">
            <a:extLst>
              <a:ext uri="{FF2B5EF4-FFF2-40B4-BE49-F238E27FC236}">
                <a16:creationId xmlns:a16="http://schemas.microsoft.com/office/drawing/2014/main" id="{85CC3489-776F-4491-93EC-3E2BBB8762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352800"/>
          <a:ext cx="303053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3" imgW="1612900" imgH="635000" progId="Equation.3">
                  <p:embed/>
                </p:oleObj>
              </mc:Choice>
              <mc:Fallback>
                <p:oleObj name="Equation" r:id="rId3" imgW="1612900" imgH="635000" progId="Equation.3">
                  <p:embed/>
                  <p:pic>
                    <p:nvPicPr>
                      <p:cNvPr id="17412" name="Object 7">
                        <a:extLst>
                          <a:ext uri="{FF2B5EF4-FFF2-40B4-BE49-F238E27FC236}">
                            <a16:creationId xmlns:a16="http://schemas.microsoft.com/office/drawing/2014/main" id="{85CC3489-776F-4491-93EC-3E2BBB8762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52800"/>
                        <a:ext cx="3030538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itle 8">
            <a:extLst>
              <a:ext uri="{FF2B5EF4-FFF2-40B4-BE49-F238E27FC236}">
                <a16:creationId xmlns:a16="http://schemas.microsoft.com/office/drawing/2014/main" id="{AB30AAC9-5860-4B9C-AAE3-FD0E8641F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28687"/>
          </a:xfrm>
        </p:spPr>
        <p:txBody>
          <a:bodyPr/>
          <a:lstStyle/>
          <a:p>
            <a:r>
              <a:rPr lang="en-US" altLang="en-US" sz="3200"/>
              <a:t>Sample Covariance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0ADF84F-38D3-4503-A6AF-A8C4949AC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Correlation Coefficient</a:t>
            </a:r>
          </a:p>
        </p:txBody>
      </p:sp>
      <p:sp>
        <p:nvSpPr>
          <p:cNvPr id="20485" name="Content Placeholder 2">
            <a:extLst>
              <a:ext uri="{FF2B5EF4-FFF2-40B4-BE49-F238E27FC236}">
                <a16:creationId xmlns:a16="http://schemas.microsoft.com/office/drawing/2014/main" id="{01C4CE51-3B32-48F3-AE68-EC2E029BF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421688" cy="4992688"/>
          </a:xfrm>
        </p:spPr>
        <p:txBody>
          <a:bodyPr/>
          <a:lstStyle/>
          <a:p>
            <a:pPr>
              <a:defRPr/>
            </a:pPr>
            <a:r>
              <a:rPr lang="en-US" sz="2200" dirty="0">
                <a:latin typeface="+mj-lt"/>
                <a:sym typeface="Symbol" pitchFamily="18" charset="2"/>
              </a:rPr>
              <a:t>A disadvantage of the covariance statistic is that its magnitude can not be easily interpreted, since it depends on the units in which we measure X and Y</a:t>
            </a:r>
          </a:p>
          <a:p>
            <a:pPr>
              <a:defRPr/>
            </a:pPr>
            <a:r>
              <a:rPr lang="en-US" sz="2200" dirty="0">
                <a:latin typeface="+mj-lt"/>
                <a:sym typeface="Symbol" pitchFamily="18" charset="2"/>
              </a:rPr>
              <a:t>The related and more used </a:t>
            </a:r>
            <a:r>
              <a:rPr lang="en-US" sz="2200" b="1" i="1" dirty="0">
                <a:latin typeface="+mj-lt"/>
                <a:sym typeface="Symbol" pitchFamily="18" charset="2"/>
              </a:rPr>
              <a:t>correlation coefficient</a:t>
            </a:r>
            <a:r>
              <a:rPr lang="en-US" sz="2200" i="1" dirty="0">
                <a:latin typeface="+mj-lt"/>
                <a:sym typeface="Symbol" pitchFamily="18" charset="2"/>
              </a:rPr>
              <a:t> </a:t>
            </a:r>
            <a:r>
              <a:rPr lang="en-US" sz="2200" dirty="0">
                <a:latin typeface="+mj-lt"/>
                <a:sym typeface="Symbol" pitchFamily="18" charset="2"/>
              </a:rPr>
              <a:t>remedies this disadvantage by standardizing the deviations from the mean:</a:t>
            </a:r>
          </a:p>
          <a:p>
            <a:pPr>
              <a:defRPr/>
            </a:pPr>
            <a:endParaRPr lang="en-US" sz="2200" dirty="0">
              <a:latin typeface="+mj-lt"/>
              <a:sym typeface="Symbol" pitchFamily="18" charset="2"/>
            </a:endParaRPr>
          </a:p>
          <a:p>
            <a:pPr>
              <a:buFontTx/>
              <a:buNone/>
              <a:defRPr/>
            </a:pPr>
            <a:endParaRPr lang="en-US" sz="2200" dirty="0">
              <a:latin typeface="+mj-lt"/>
            </a:endParaRPr>
          </a:p>
          <a:p>
            <a:pPr>
              <a:defRPr/>
            </a:pPr>
            <a:r>
              <a:rPr lang="en-US" sz="2200" dirty="0">
                <a:latin typeface="+mj-lt"/>
              </a:rPr>
              <a:t>The correlation coefficient is symmetric, that is </a:t>
            </a:r>
          </a:p>
          <a:p>
            <a:pPr>
              <a:defRPr/>
            </a:pPr>
            <a:endParaRPr lang="en-US" sz="2200" dirty="0">
              <a:latin typeface="+mj-lt"/>
            </a:endParaRPr>
          </a:p>
          <a:p>
            <a:pPr>
              <a:lnSpc>
                <a:spcPct val="100000"/>
              </a:lnSpc>
              <a:defRPr/>
            </a:pPr>
            <a:r>
              <a:rPr lang="en-US" sz="2200" dirty="0">
                <a:latin typeface="+mj-lt"/>
              </a:rPr>
              <a:t>The value of correlation coefficient falls between −1 and 1: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dirty="0">
                <a:latin typeface="+mj-lt"/>
              </a:rPr>
              <a:t>ρ = 0 =&gt; X and Y are </a:t>
            </a:r>
            <a:r>
              <a:rPr lang="en-US" sz="2000" b="1" dirty="0">
                <a:latin typeface="+mj-lt"/>
              </a:rPr>
              <a:t>uncorrelated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dirty="0">
                <a:latin typeface="+mj-lt"/>
              </a:rPr>
              <a:t>ρ = 1 =&gt; X and Y are </a:t>
            </a:r>
            <a:r>
              <a:rPr lang="en-US" sz="2000" b="1" dirty="0">
                <a:latin typeface="+mj-lt"/>
              </a:rPr>
              <a:t>perfectly positively correlated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dirty="0">
                <a:latin typeface="+mj-lt"/>
              </a:rPr>
              <a:t>ρ = −1 =&gt; X and Y are </a:t>
            </a:r>
            <a:r>
              <a:rPr lang="en-US" sz="2000" b="1" dirty="0">
                <a:latin typeface="+mj-lt"/>
              </a:rPr>
              <a:t>perfectly negatively correlated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2200" dirty="0">
              <a:latin typeface="+mj-lt"/>
            </a:endParaRPr>
          </a:p>
        </p:txBody>
      </p:sp>
      <p:graphicFrame>
        <p:nvGraphicFramePr>
          <p:cNvPr id="18436" name="Object 18">
            <a:extLst>
              <a:ext uri="{FF2B5EF4-FFF2-40B4-BE49-F238E27FC236}">
                <a16:creationId xmlns:a16="http://schemas.microsoft.com/office/drawing/2014/main" id="{612D0CCF-7B1B-4CA9-A265-54F0AADF70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276600"/>
          <a:ext cx="35814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0" name="Equation" r:id="rId3" imgW="2159000" imgH="457200" progId="Equation.3">
                  <p:embed/>
                </p:oleObj>
              </mc:Choice>
              <mc:Fallback>
                <p:oleObj name="Equation" r:id="rId3" imgW="2159000" imgH="457200" progId="Equation.3">
                  <p:embed/>
                  <p:pic>
                    <p:nvPicPr>
                      <p:cNvPr id="18436" name="Object 18">
                        <a:extLst>
                          <a:ext uri="{FF2B5EF4-FFF2-40B4-BE49-F238E27FC236}">
                            <a16:creationId xmlns:a16="http://schemas.microsoft.com/office/drawing/2014/main" id="{612D0CCF-7B1B-4CA9-A265-54F0AADF70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76600"/>
                        <a:ext cx="35814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9">
            <a:extLst>
              <a:ext uri="{FF2B5EF4-FFF2-40B4-BE49-F238E27FC236}">
                <a16:creationId xmlns:a16="http://schemas.microsoft.com/office/drawing/2014/main" id="{5E8D315C-BD5F-4D69-A26E-F76A68A1A3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572000"/>
          <a:ext cx="11430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1" name="Equation" r:id="rId5" imgW="660113" imgH="241195" progId="Equation.3">
                  <p:embed/>
                </p:oleObj>
              </mc:Choice>
              <mc:Fallback>
                <p:oleObj name="Equation" r:id="rId5" imgW="660113" imgH="241195" progId="Equation.3">
                  <p:embed/>
                  <p:pic>
                    <p:nvPicPr>
                      <p:cNvPr id="18437" name="Object 19">
                        <a:extLst>
                          <a:ext uri="{FF2B5EF4-FFF2-40B4-BE49-F238E27FC236}">
                            <a16:creationId xmlns:a16="http://schemas.microsoft.com/office/drawing/2014/main" id="{5E8D315C-BD5F-4D69-A26E-F76A68A1A3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0"/>
                        <a:ext cx="11430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20">
            <a:extLst>
              <a:ext uri="{FF2B5EF4-FFF2-40B4-BE49-F238E27FC236}">
                <a16:creationId xmlns:a16="http://schemas.microsoft.com/office/drawing/2014/main" id="{1A11EB3E-2068-450D-92C2-A8364329E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5065713"/>
          <a:ext cx="13716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" name="Equation" r:id="rId7" imgW="787400" imgH="241300" progId="Equation.3">
                  <p:embed/>
                </p:oleObj>
              </mc:Choice>
              <mc:Fallback>
                <p:oleObj name="Equation" r:id="rId7" imgW="787400" imgH="241300" progId="Equation.3">
                  <p:embed/>
                  <p:pic>
                    <p:nvPicPr>
                      <p:cNvPr id="18438" name="Object 20">
                        <a:extLst>
                          <a:ext uri="{FF2B5EF4-FFF2-40B4-BE49-F238E27FC236}">
                            <a16:creationId xmlns:a16="http://schemas.microsoft.com/office/drawing/2014/main" id="{1A11EB3E-2068-450D-92C2-A8364329EE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065713"/>
                        <a:ext cx="13716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>
            <a:extLst>
              <a:ext uri="{FF2B5EF4-FFF2-40B4-BE49-F238E27FC236}">
                <a16:creationId xmlns:a16="http://schemas.microsoft.com/office/drawing/2014/main" id="{59E0EB4E-DC0A-4B07-9182-22707F302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5908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9459" name="Line 3">
            <a:extLst>
              <a:ext uri="{FF2B5EF4-FFF2-40B4-BE49-F238E27FC236}">
                <a16:creationId xmlns:a16="http://schemas.microsoft.com/office/drawing/2014/main" id="{3B5722FC-446C-42C9-B829-E723151FD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4450" y="51816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FE1D87A4-726A-47D3-90CB-6B85784E2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02638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200"/>
              <a:t>Scatter Plots of Data with Various Correlation Coefficients</a:t>
            </a:r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BAD147FB-50B4-42F8-9DBE-80778A2DB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8" y="1985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3929B437-55BD-44CA-8BCB-01ED2C0C4C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4338" y="21336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4CF0CD04-22AE-4AD8-8696-D2482A6AF17C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2532063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64" name="Oval 8">
            <a:extLst>
              <a:ext uri="{FF2B5EF4-FFF2-40B4-BE49-F238E27FC236}">
                <a16:creationId xmlns:a16="http://schemas.microsoft.com/office/drawing/2014/main" id="{4DB3EECC-FD49-4C75-A1CF-81065F0B5A73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1770063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65" name="Oval 9">
            <a:extLst>
              <a:ext uri="{FF2B5EF4-FFF2-40B4-BE49-F238E27FC236}">
                <a16:creationId xmlns:a16="http://schemas.microsoft.com/office/drawing/2014/main" id="{1EEC07D8-663A-4C10-85BD-AD984C5DAFDE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1465263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66" name="Oval 10">
            <a:extLst>
              <a:ext uri="{FF2B5EF4-FFF2-40B4-BE49-F238E27FC236}">
                <a16:creationId xmlns:a16="http://schemas.microsoft.com/office/drawing/2014/main" id="{71A5CF8A-DFB2-47D0-A546-64126B5F0461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474663" y="205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67" name="Oval 11">
            <a:extLst>
              <a:ext uri="{FF2B5EF4-FFF2-40B4-BE49-F238E27FC236}">
                <a16:creationId xmlns:a16="http://schemas.microsoft.com/office/drawing/2014/main" id="{11845A70-8B3B-4B94-8517-E5E2B1859DA5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855663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68" name="Oval 12">
            <a:extLst>
              <a:ext uri="{FF2B5EF4-FFF2-40B4-BE49-F238E27FC236}">
                <a16:creationId xmlns:a16="http://schemas.microsoft.com/office/drawing/2014/main" id="{7BDE20DB-DB25-4283-BCCF-76E09E84F79A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1160463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E79C9B60-7457-4F31-A350-0A242E16B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16002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id="{AB864C71-4F79-479D-81C6-EDD8AAD11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463" y="3505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9471" name="Oval 15">
            <a:extLst>
              <a:ext uri="{FF2B5EF4-FFF2-40B4-BE49-F238E27FC236}">
                <a16:creationId xmlns:a16="http://schemas.microsoft.com/office/drawing/2014/main" id="{BF75E95E-98D3-48D3-8BFE-FACEBB0BD5FA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2151063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72" name="Text Box 16">
            <a:extLst>
              <a:ext uri="{FF2B5EF4-FFF2-40B4-BE49-F238E27FC236}">
                <a16:creationId xmlns:a16="http://schemas.microsoft.com/office/drawing/2014/main" id="{D0C058E9-7063-4D0B-BA07-4BC57C33E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3276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8AF2A39A-6C9A-4B16-A192-CE1CAF330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675" y="1985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9474" name="Line 18">
            <a:extLst>
              <a:ext uri="{FF2B5EF4-FFF2-40B4-BE49-F238E27FC236}">
                <a16:creationId xmlns:a16="http://schemas.microsoft.com/office/drawing/2014/main" id="{79583827-3BFE-49A3-9210-90260221E2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68675" y="21336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9475" name="Oval 19">
            <a:extLst>
              <a:ext uri="{FF2B5EF4-FFF2-40B4-BE49-F238E27FC236}">
                <a16:creationId xmlns:a16="http://schemas.microsoft.com/office/drawing/2014/main" id="{7BD720DB-F1E5-4D23-AD56-B7CCA8CD410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486400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76" name="Oval 20">
            <a:extLst>
              <a:ext uri="{FF2B5EF4-FFF2-40B4-BE49-F238E27FC236}">
                <a16:creationId xmlns:a16="http://schemas.microsoft.com/office/drawing/2014/main" id="{DE445C2A-E104-435D-BB88-EE4F486585F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4102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77" name="Oval 21">
            <a:extLst>
              <a:ext uri="{FF2B5EF4-FFF2-40B4-BE49-F238E27FC236}">
                <a16:creationId xmlns:a16="http://schemas.microsoft.com/office/drawing/2014/main" id="{C3D3E4E2-DD25-4BD5-8669-BCE34582DB9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581400" y="175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78" name="Oval 22">
            <a:extLst>
              <a:ext uri="{FF2B5EF4-FFF2-40B4-BE49-F238E27FC236}">
                <a16:creationId xmlns:a16="http://schemas.microsoft.com/office/drawing/2014/main" id="{DB02236D-D408-46D8-B92D-5F5FAA324EC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7338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79" name="Oval 23">
            <a:extLst>
              <a:ext uri="{FF2B5EF4-FFF2-40B4-BE49-F238E27FC236}">
                <a16:creationId xmlns:a16="http://schemas.microsoft.com/office/drawing/2014/main" id="{3F6C3934-983E-4447-BB32-8498FF82B16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105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80" name="Oval 24">
            <a:extLst>
              <a:ext uri="{FF2B5EF4-FFF2-40B4-BE49-F238E27FC236}">
                <a16:creationId xmlns:a16="http://schemas.microsoft.com/office/drawing/2014/main" id="{9BD7BD77-3865-4656-881D-6B0ECEA8961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429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81" name="Oval 25">
            <a:extLst>
              <a:ext uri="{FF2B5EF4-FFF2-40B4-BE49-F238E27FC236}">
                <a16:creationId xmlns:a16="http://schemas.microsoft.com/office/drawing/2014/main" id="{A735B7AD-47F9-4FE6-9904-DC5718E1158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7244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82" name="Oval 26">
            <a:extLst>
              <a:ext uri="{FF2B5EF4-FFF2-40B4-BE49-F238E27FC236}">
                <a16:creationId xmlns:a16="http://schemas.microsoft.com/office/drawing/2014/main" id="{D8290A9D-99CB-4540-B96B-255F06368C9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1910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83" name="Oval 27">
            <a:extLst>
              <a:ext uri="{FF2B5EF4-FFF2-40B4-BE49-F238E27FC236}">
                <a16:creationId xmlns:a16="http://schemas.microsoft.com/office/drawing/2014/main" id="{B519238D-E9C0-45EC-A6F8-1EDB29466F5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419600" y="198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84" name="Oval 28">
            <a:extLst>
              <a:ext uri="{FF2B5EF4-FFF2-40B4-BE49-F238E27FC236}">
                <a16:creationId xmlns:a16="http://schemas.microsoft.com/office/drawing/2014/main" id="{E9E84EAF-9107-4B3F-ADE0-6CDDE6FA496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2578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85" name="Oval 29">
            <a:extLst>
              <a:ext uri="{FF2B5EF4-FFF2-40B4-BE49-F238E27FC236}">
                <a16:creationId xmlns:a16="http://schemas.microsoft.com/office/drawing/2014/main" id="{ED75AF9D-38E1-4BD2-AB28-7F4F4678C32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810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86" name="Oval 30">
            <a:extLst>
              <a:ext uri="{FF2B5EF4-FFF2-40B4-BE49-F238E27FC236}">
                <a16:creationId xmlns:a16="http://schemas.microsoft.com/office/drawing/2014/main" id="{399DB045-D4CF-4007-A595-ABE15FEA39E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0292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9487" name="Oval 31">
            <a:extLst>
              <a:ext uri="{FF2B5EF4-FFF2-40B4-BE49-F238E27FC236}">
                <a16:creationId xmlns:a16="http://schemas.microsoft.com/office/drawing/2014/main" id="{0FC22FC1-D894-4477-BC37-42716F85C7D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1148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88" name="Oval 32">
            <a:extLst>
              <a:ext uri="{FF2B5EF4-FFF2-40B4-BE49-F238E27FC236}">
                <a16:creationId xmlns:a16="http://schemas.microsoft.com/office/drawing/2014/main" id="{F2D33D05-FD46-4B1D-8BF4-E3806E852C7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4958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89" name="Oval 33">
            <a:extLst>
              <a:ext uri="{FF2B5EF4-FFF2-40B4-BE49-F238E27FC236}">
                <a16:creationId xmlns:a16="http://schemas.microsoft.com/office/drawing/2014/main" id="{BD4C3A10-6C92-4C2F-9790-A373F108D7A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2672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90" name="Text Box 34">
            <a:extLst>
              <a:ext uri="{FF2B5EF4-FFF2-40B4-BE49-F238E27FC236}">
                <a16:creationId xmlns:a16="http://schemas.microsoft.com/office/drawing/2014/main" id="{2BB6EB29-A151-4129-80D6-7677ACD1B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524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9491" name="Line 35">
            <a:extLst>
              <a:ext uri="{FF2B5EF4-FFF2-40B4-BE49-F238E27FC236}">
                <a16:creationId xmlns:a16="http://schemas.microsoft.com/office/drawing/2014/main" id="{415FAF93-4C66-4991-85F9-22A9ECD44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505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9492" name="Text Box 36">
            <a:extLst>
              <a:ext uri="{FF2B5EF4-FFF2-40B4-BE49-F238E27FC236}">
                <a16:creationId xmlns:a16="http://schemas.microsoft.com/office/drawing/2014/main" id="{741858D0-1F59-4647-B4C5-ACDE779F0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3276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9493" name="Line 37">
            <a:extLst>
              <a:ext uri="{FF2B5EF4-FFF2-40B4-BE49-F238E27FC236}">
                <a16:creationId xmlns:a16="http://schemas.microsoft.com/office/drawing/2014/main" id="{9CC73996-E697-4241-AC4F-F97668800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288" y="19859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9494" name="Oval 38">
            <a:extLst>
              <a:ext uri="{FF2B5EF4-FFF2-40B4-BE49-F238E27FC236}">
                <a16:creationId xmlns:a16="http://schemas.microsoft.com/office/drawing/2014/main" id="{6D8F42FF-6300-496C-A425-D12AD11E097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653213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95" name="Oval 39">
            <a:extLst>
              <a:ext uri="{FF2B5EF4-FFF2-40B4-BE49-F238E27FC236}">
                <a16:creationId xmlns:a16="http://schemas.microsoft.com/office/drawing/2014/main" id="{3E48751C-331C-46D4-8204-13FA4F0C19F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482013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96" name="Oval 40">
            <a:extLst>
              <a:ext uri="{FF2B5EF4-FFF2-40B4-BE49-F238E27FC236}">
                <a16:creationId xmlns:a16="http://schemas.microsoft.com/office/drawing/2014/main" id="{5C3AA7BD-8E28-4B91-8F50-E901F46B5E7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634413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97" name="Oval 41">
            <a:extLst>
              <a:ext uri="{FF2B5EF4-FFF2-40B4-BE49-F238E27FC236}">
                <a16:creationId xmlns:a16="http://schemas.microsoft.com/office/drawing/2014/main" id="{A9B6EB53-75DF-4E4A-805C-1B2DAFF87BF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720013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98" name="Oval 42">
            <a:extLst>
              <a:ext uri="{FF2B5EF4-FFF2-40B4-BE49-F238E27FC236}">
                <a16:creationId xmlns:a16="http://schemas.microsoft.com/office/drawing/2014/main" id="{466237B1-D69A-41C4-82CD-F3075A930C5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796213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499" name="Oval 43">
            <a:extLst>
              <a:ext uri="{FF2B5EF4-FFF2-40B4-BE49-F238E27FC236}">
                <a16:creationId xmlns:a16="http://schemas.microsoft.com/office/drawing/2014/main" id="{B4468722-0548-4CE6-9C0B-B27F980C46C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5200" y="205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00" name="Oval 44">
            <a:extLst>
              <a:ext uri="{FF2B5EF4-FFF2-40B4-BE49-F238E27FC236}">
                <a16:creationId xmlns:a16="http://schemas.microsoft.com/office/drawing/2014/main" id="{A71FC446-1653-4583-8D7C-6785757DB0D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500813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01" name="Oval 45">
            <a:extLst>
              <a:ext uri="{FF2B5EF4-FFF2-40B4-BE49-F238E27FC236}">
                <a16:creationId xmlns:a16="http://schemas.microsoft.com/office/drawing/2014/main" id="{208770FF-3CBA-4E5C-90F6-97687FD2184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805613" y="2362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02" name="Oval 46">
            <a:extLst>
              <a:ext uri="{FF2B5EF4-FFF2-40B4-BE49-F238E27FC236}">
                <a16:creationId xmlns:a16="http://schemas.microsoft.com/office/drawing/2014/main" id="{396B216B-BF15-4930-8D03-92014663E33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110413" y="25495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9503" name="Oval 47">
            <a:extLst>
              <a:ext uri="{FF2B5EF4-FFF2-40B4-BE49-F238E27FC236}">
                <a16:creationId xmlns:a16="http://schemas.microsoft.com/office/drawing/2014/main" id="{8EDA6805-B9E8-41C1-B105-2C852BE4A28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491413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04" name="Oval 48">
            <a:extLst>
              <a:ext uri="{FF2B5EF4-FFF2-40B4-BE49-F238E27FC236}">
                <a16:creationId xmlns:a16="http://schemas.microsoft.com/office/drawing/2014/main" id="{2E3FDA7C-7538-4D01-970E-01140C07E30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262813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05" name="Text Box 49">
            <a:extLst>
              <a:ext uri="{FF2B5EF4-FFF2-40B4-BE49-F238E27FC236}">
                <a16:creationId xmlns:a16="http://schemas.microsoft.com/office/drawing/2014/main" id="{46E99705-BBCC-4E1D-8A72-4BB711CE7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1524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9506" name="Line 50">
            <a:extLst>
              <a:ext uri="{FF2B5EF4-FFF2-40B4-BE49-F238E27FC236}">
                <a16:creationId xmlns:a16="http://schemas.microsoft.com/office/drawing/2014/main" id="{7BE23C06-507D-4CD2-A882-48150880A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8413" y="3505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9507" name="Oval 51">
            <a:extLst>
              <a:ext uri="{FF2B5EF4-FFF2-40B4-BE49-F238E27FC236}">
                <a16:creationId xmlns:a16="http://schemas.microsoft.com/office/drawing/2014/main" id="{A1E47411-1EAC-423D-AF06-F266ABA6556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229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08" name="Text Box 52">
            <a:extLst>
              <a:ext uri="{FF2B5EF4-FFF2-40B4-BE49-F238E27FC236}">
                <a16:creationId xmlns:a16="http://schemas.microsoft.com/office/drawing/2014/main" id="{77BE6D4C-AAB9-4120-BEF9-B36A15324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3276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9509" name="Line 53">
            <a:extLst>
              <a:ext uri="{FF2B5EF4-FFF2-40B4-BE49-F238E27FC236}">
                <a16:creationId xmlns:a16="http://schemas.microsoft.com/office/drawing/2014/main" id="{BABEC9CD-BA98-456B-908B-EC1D9C4B6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2338" y="45767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9510" name="Line 54">
            <a:extLst>
              <a:ext uri="{FF2B5EF4-FFF2-40B4-BE49-F238E27FC236}">
                <a16:creationId xmlns:a16="http://schemas.microsoft.com/office/drawing/2014/main" id="{7688DFE2-7236-4779-A3F2-F9419F573B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2338" y="47244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9511" name="Oval 55">
            <a:extLst>
              <a:ext uri="{FF2B5EF4-FFF2-40B4-BE49-F238E27FC236}">
                <a16:creationId xmlns:a16="http://schemas.microsoft.com/office/drawing/2014/main" id="{86C595EA-6F15-4A21-8702-89ACCFD0F3E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522663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12" name="Oval 56">
            <a:extLst>
              <a:ext uri="{FF2B5EF4-FFF2-40B4-BE49-F238E27FC236}">
                <a16:creationId xmlns:a16="http://schemas.microsoft.com/office/drawing/2014/main" id="{6DD66FE9-5046-4F8B-B21D-B379EEEEC4B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751263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13" name="Oval 57">
            <a:extLst>
              <a:ext uri="{FF2B5EF4-FFF2-40B4-BE49-F238E27FC236}">
                <a16:creationId xmlns:a16="http://schemas.microsoft.com/office/drawing/2014/main" id="{445F6F0B-D4F1-408B-960D-D71737E0271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410200" y="4114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14" name="Oval 58">
            <a:extLst>
              <a:ext uri="{FF2B5EF4-FFF2-40B4-BE49-F238E27FC236}">
                <a16:creationId xmlns:a16="http://schemas.microsoft.com/office/drawing/2014/main" id="{C94A1EEB-B762-4912-B89E-1E962CE877D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580063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15" name="Oval 59">
            <a:extLst>
              <a:ext uri="{FF2B5EF4-FFF2-40B4-BE49-F238E27FC236}">
                <a16:creationId xmlns:a16="http://schemas.microsoft.com/office/drawing/2014/main" id="{36C3F082-A862-4BA1-9E2D-1B38800DA85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0386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16" name="Oval 60">
            <a:extLst>
              <a:ext uri="{FF2B5EF4-FFF2-40B4-BE49-F238E27FC236}">
                <a16:creationId xmlns:a16="http://schemas.microsoft.com/office/drawing/2014/main" id="{50940798-EC7F-4A84-BE23-D401CF9E6E8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7912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17" name="Oval 61">
            <a:extLst>
              <a:ext uri="{FF2B5EF4-FFF2-40B4-BE49-F238E27FC236}">
                <a16:creationId xmlns:a16="http://schemas.microsoft.com/office/drawing/2014/main" id="{A38EFC45-0DCC-4896-888D-E5270AA7E36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9530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18" name="Oval 62">
            <a:extLst>
              <a:ext uri="{FF2B5EF4-FFF2-40B4-BE49-F238E27FC236}">
                <a16:creationId xmlns:a16="http://schemas.microsoft.com/office/drawing/2014/main" id="{2455BD54-C82E-44B5-9739-369A6166089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029200" y="4419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19" name="Oval 63">
            <a:extLst>
              <a:ext uri="{FF2B5EF4-FFF2-40B4-BE49-F238E27FC236}">
                <a16:creationId xmlns:a16="http://schemas.microsoft.com/office/drawing/2014/main" id="{A4EB28B1-F95D-44B1-A96D-82B42F39E4D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419600" y="4419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20" name="Oval 64">
            <a:extLst>
              <a:ext uri="{FF2B5EF4-FFF2-40B4-BE49-F238E27FC236}">
                <a16:creationId xmlns:a16="http://schemas.microsoft.com/office/drawing/2014/main" id="{1CDFD5D1-3DA4-480F-8EAC-E08A744B356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5814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21" name="Oval 65">
            <a:extLst>
              <a:ext uri="{FF2B5EF4-FFF2-40B4-BE49-F238E27FC236}">
                <a16:creationId xmlns:a16="http://schemas.microsoft.com/office/drawing/2014/main" id="{DE4F2B6C-EE8E-41A3-AD1E-DF48DE28E6E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810000" y="4572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22" name="Oval 66">
            <a:extLst>
              <a:ext uri="{FF2B5EF4-FFF2-40B4-BE49-F238E27FC236}">
                <a16:creationId xmlns:a16="http://schemas.microsoft.com/office/drawing/2014/main" id="{EE73DFFE-14F2-49B3-A9D9-73FEA7DA57E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1910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9523" name="Oval 67">
            <a:extLst>
              <a:ext uri="{FF2B5EF4-FFF2-40B4-BE49-F238E27FC236}">
                <a16:creationId xmlns:a16="http://schemas.microsoft.com/office/drawing/2014/main" id="{8A118307-EDAB-48F2-AC99-88C0578ED6D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334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24" name="Oval 68">
            <a:extLst>
              <a:ext uri="{FF2B5EF4-FFF2-40B4-BE49-F238E27FC236}">
                <a16:creationId xmlns:a16="http://schemas.microsoft.com/office/drawing/2014/main" id="{9E02EA61-5E2F-4AE0-AA20-0606D17CC77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589463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25" name="Oval 69">
            <a:extLst>
              <a:ext uri="{FF2B5EF4-FFF2-40B4-BE49-F238E27FC236}">
                <a16:creationId xmlns:a16="http://schemas.microsoft.com/office/drawing/2014/main" id="{D8D358A3-CD63-4D1C-B865-32B8E48B0CC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5720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26" name="Text Box 70">
            <a:extLst>
              <a:ext uri="{FF2B5EF4-FFF2-40B4-BE49-F238E27FC236}">
                <a16:creationId xmlns:a16="http://schemas.microsoft.com/office/drawing/2014/main" id="{E0C50AD4-13D2-4D4E-BAAF-3DAFAAD76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50" y="4343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9527" name="Line 71">
            <a:extLst>
              <a:ext uri="{FF2B5EF4-FFF2-40B4-BE49-F238E27FC236}">
                <a16:creationId xmlns:a16="http://schemas.microsoft.com/office/drawing/2014/main" id="{8C38DF2C-B2AC-4602-9B7B-970C7483D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463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9528" name="Oval 72">
            <a:extLst>
              <a:ext uri="{FF2B5EF4-FFF2-40B4-BE49-F238E27FC236}">
                <a16:creationId xmlns:a16="http://schemas.microsoft.com/office/drawing/2014/main" id="{D2D83EAC-842B-4E8E-84C7-A4617D4C979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53340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29" name="Text Box 73">
            <a:extLst>
              <a:ext uri="{FF2B5EF4-FFF2-40B4-BE49-F238E27FC236}">
                <a16:creationId xmlns:a16="http://schemas.microsoft.com/office/drawing/2014/main" id="{74254569-7ABE-43C4-982C-9C6F9E288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50" y="5867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9530" name="Line 74">
            <a:extLst>
              <a:ext uri="{FF2B5EF4-FFF2-40B4-BE49-F238E27FC236}">
                <a16:creationId xmlns:a16="http://schemas.microsoft.com/office/drawing/2014/main" id="{EA56BBEB-89CC-4C7B-BF85-5B2B642D2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875" y="45767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9531" name="Line 75">
            <a:extLst>
              <a:ext uri="{FF2B5EF4-FFF2-40B4-BE49-F238E27FC236}">
                <a16:creationId xmlns:a16="http://schemas.microsoft.com/office/drawing/2014/main" id="{584AC841-BE5D-4F43-AC6B-0660F2DECC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875" y="4724400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9532" name="Oval 76">
            <a:extLst>
              <a:ext uri="{FF2B5EF4-FFF2-40B4-BE49-F238E27FC236}">
                <a16:creationId xmlns:a16="http://schemas.microsoft.com/office/drawing/2014/main" id="{6D2D91A5-205E-45BB-956D-7D86D515CA8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572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33" name="Oval 77">
            <a:extLst>
              <a:ext uri="{FF2B5EF4-FFF2-40B4-BE49-F238E27FC236}">
                <a16:creationId xmlns:a16="http://schemas.microsoft.com/office/drawing/2014/main" id="{7630DD29-0CFB-47F9-B89D-3802AEC49DD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20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34" name="Oval 78">
            <a:extLst>
              <a:ext uri="{FF2B5EF4-FFF2-40B4-BE49-F238E27FC236}">
                <a16:creationId xmlns:a16="http://schemas.microsoft.com/office/drawing/2014/main" id="{52793E7A-2291-4A29-825A-336DEF567B8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8194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35" name="Oval 79">
            <a:extLst>
              <a:ext uri="{FF2B5EF4-FFF2-40B4-BE49-F238E27FC236}">
                <a16:creationId xmlns:a16="http://schemas.microsoft.com/office/drawing/2014/main" id="{94BA8BFF-8E1E-48BD-B808-E88BE93DDC8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438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36" name="Oval 80">
            <a:extLst>
              <a:ext uri="{FF2B5EF4-FFF2-40B4-BE49-F238E27FC236}">
                <a16:creationId xmlns:a16="http://schemas.microsoft.com/office/drawing/2014/main" id="{5F44CFB9-EA90-4D1C-96F7-67723BF0278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0668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9537" name="Oval 81">
            <a:extLst>
              <a:ext uri="{FF2B5EF4-FFF2-40B4-BE49-F238E27FC236}">
                <a16:creationId xmlns:a16="http://schemas.microsoft.com/office/drawing/2014/main" id="{89EFCC41-6D57-456D-A136-ECFBAC66205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752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38" name="Oval 82">
            <a:extLst>
              <a:ext uri="{FF2B5EF4-FFF2-40B4-BE49-F238E27FC236}">
                <a16:creationId xmlns:a16="http://schemas.microsoft.com/office/drawing/2014/main" id="{0B2882A8-44F1-4B2B-9E6E-98DA6FF7E09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4478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39" name="Text Box 83">
            <a:extLst>
              <a:ext uri="{FF2B5EF4-FFF2-40B4-BE49-F238E27FC236}">
                <a16:creationId xmlns:a16="http://schemas.microsoft.com/office/drawing/2014/main" id="{B942FF64-8D0E-4564-A863-B80D9A253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8" y="4343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9540" name="Line 84">
            <a:extLst>
              <a:ext uri="{FF2B5EF4-FFF2-40B4-BE49-F238E27FC236}">
                <a16:creationId xmlns:a16="http://schemas.microsoft.com/office/drawing/2014/main" id="{878E0D3D-1F12-4912-BE8D-BA141ADA6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9541" name="Oval 85">
            <a:extLst>
              <a:ext uri="{FF2B5EF4-FFF2-40B4-BE49-F238E27FC236}">
                <a16:creationId xmlns:a16="http://schemas.microsoft.com/office/drawing/2014/main" id="{00736960-FE0D-4682-A15F-820DB751A19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1336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42" name="Text Box 86">
            <a:extLst>
              <a:ext uri="{FF2B5EF4-FFF2-40B4-BE49-F238E27FC236}">
                <a16:creationId xmlns:a16="http://schemas.microsoft.com/office/drawing/2014/main" id="{662BE50E-3CA6-494E-89F4-457030F2F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5867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9543" name="Text Box 87">
            <a:extLst>
              <a:ext uri="{FF2B5EF4-FFF2-40B4-BE49-F238E27FC236}">
                <a16:creationId xmlns:a16="http://schemas.microsoft.com/office/drawing/2014/main" id="{28A9B76A-22C5-4D68-8F37-CCE0F8031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388" y="3581400"/>
            <a:ext cx="982662" cy="461963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l-GR" altLang="en-US" sz="2400">
                <a:solidFill>
                  <a:schemeClr val="tx2"/>
                </a:solidFill>
                <a:latin typeface="Arial" panose="020B0604020202020204" pitchFamily="34" charset="0"/>
              </a:rPr>
              <a:t>ρ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= -1</a:t>
            </a:r>
          </a:p>
        </p:txBody>
      </p:sp>
      <p:sp>
        <p:nvSpPr>
          <p:cNvPr id="19544" name="Text Box 88">
            <a:extLst>
              <a:ext uri="{FF2B5EF4-FFF2-40B4-BE49-F238E27FC236}">
                <a16:creationId xmlns:a16="http://schemas.microsoft.com/office/drawing/2014/main" id="{26271795-3C46-4205-B2E6-AA302E5C7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075" y="3590925"/>
            <a:ext cx="1068388" cy="461963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l-GR" altLang="en-US" sz="2400">
                <a:solidFill>
                  <a:schemeClr val="tx2"/>
                </a:solidFill>
                <a:latin typeface="Arial" panose="020B0604020202020204" pitchFamily="34" charset="0"/>
              </a:rPr>
              <a:t>ρ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= -.6</a:t>
            </a:r>
          </a:p>
        </p:txBody>
      </p:sp>
      <p:sp>
        <p:nvSpPr>
          <p:cNvPr id="19545" name="Text Box 89">
            <a:extLst>
              <a:ext uri="{FF2B5EF4-FFF2-40B4-BE49-F238E27FC236}">
                <a16:creationId xmlns:a16="http://schemas.microsoft.com/office/drawing/2014/main" id="{4C46616F-9FFC-4042-BE31-D7569E7CA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3590925"/>
            <a:ext cx="881063" cy="461963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l-GR" altLang="en-US" sz="2400">
                <a:solidFill>
                  <a:schemeClr val="tx2"/>
                </a:solidFill>
                <a:latin typeface="Arial" panose="020B0604020202020204" pitchFamily="34" charset="0"/>
              </a:rPr>
              <a:t>ρ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= 0</a:t>
            </a:r>
          </a:p>
        </p:txBody>
      </p:sp>
      <p:sp>
        <p:nvSpPr>
          <p:cNvPr id="19546" name="Text Box 90">
            <a:extLst>
              <a:ext uri="{FF2B5EF4-FFF2-40B4-BE49-F238E27FC236}">
                <a16:creationId xmlns:a16="http://schemas.microsoft.com/office/drawing/2014/main" id="{3E65CEF6-B264-46C4-A998-FE70EE78D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738" y="6161088"/>
            <a:ext cx="1144587" cy="461962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l-GR" altLang="en-US" sz="2400">
                <a:solidFill>
                  <a:schemeClr val="tx2"/>
                </a:solidFill>
                <a:latin typeface="Arial" panose="020B0604020202020204" pitchFamily="34" charset="0"/>
              </a:rPr>
              <a:t>ρ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= +.3</a:t>
            </a:r>
          </a:p>
        </p:txBody>
      </p:sp>
      <p:sp>
        <p:nvSpPr>
          <p:cNvPr id="19547" name="Text Box 91">
            <a:extLst>
              <a:ext uri="{FF2B5EF4-FFF2-40B4-BE49-F238E27FC236}">
                <a16:creationId xmlns:a16="http://schemas.microsoft.com/office/drawing/2014/main" id="{0A474320-C172-462E-835A-E9131C54A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6146800"/>
            <a:ext cx="1060450" cy="461963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l-GR" altLang="en-US" sz="2400">
                <a:solidFill>
                  <a:schemeClr val="tx2"/>
                </a:solidFill>
                <a:latin typeface="Arial" panose="020B0604020202020204" pitchFamily="34" charset="0"/>
              </a:rPr>
              <a:t>ρ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= +1</a:t>
            </a:r>
          </a:p>
        </p:txBody>
      </p:sp>
      <p:sp>
        <p:nvSpPr>
          <p:cNvPr id="19548" name="Line 92">
            <a:extLst>
              <a:ext uri="{FF2B5EF4-FFF2-40B4-BE49-F238E27FC236}">
                <a16:creationId xmlns:a16="http://schemas.microsoft.com/office/drawing/2014/main" id="{26F52197-D39F-4290-B3D0-CEF38435CA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7938" y="4576763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9549" name="Oval 93">
            <a:extLst>
              <a:ext uri="{FF2B5EF4-FFF2-40B4-BE49-F238E27FC236}">
                <a16:creationId xmlns:a16="http://schemas.microsoft.com/office/drawing/2014/main" id="{775C41C9-7D59-46C9-B8D6-EB7B2E71F25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5344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50" name="Oval 94">
            <a:extLst>
              <a:ext uri="{FF2B5EF4-FFF2-40B4-BE49-F238E27FC236}">
                <a16:creationId xmlns:a16="http://schemas.microsoft.com/office/drawing/2014/main" id="{0B2FFF68-1ED7-4270-9E3A-A98EC6E2B18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001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51" name="Oval 95">
            <a:extLst>
              <a:ext uri="{FF2B5EF4-FFF2-40B4-BE49-F238E27FC236}">
                <a16:creationId xmlns:a16="http://schemas.microsoft.com/office/drawing/2014/main" id="{90DBACD4-7F9B-4C10-A2D1-2913060A29C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553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52" name="Oval 96">
            <a:extLst>
              <a:ext uri="{FF2B5EF4-FFF2-40B4-BE49-F238E27FC236}">
                <a16:creationId xmlns:a16="http://schemas.microsoft.com/office/drawing/2014/main" id="{2B54D4F9-4009-4DD2-9172-7F8AFE29221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858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53" name="Oval 97">
            <a:extLst>
              <a:ext uri="{FF2B5EF4-FFF2-40B4-BE49-F238E27FC236}">
                <a16:creationId xmlns:a16="http://schemas.microsoft.com/office/drawing/2014/main" id="{6F2CA1A9-AC05-4644-B895-4CA794D70E6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1628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9554" name="Oval 98">
            <a:extLst>
              <a:ext uri="{FF2B5EF4-FFF2-40B4-BE49-F238E27FC236}">
                <a16:creationId xmlns:a16="http://schemas.microsoft.com/office/drawing/2014/main" id="{7E38941E-29BA-49DD-AF18-7C4380FC75A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485063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55" name="Text Box 99">
            <a:extLst>
              <a:ext uri="{FF2B5EF4-FFF2-40B4-BE49-F238E27FC236}">
                <a16:creationId xmlns:a16="http://schemas.microsoft.com/office/drawing/2014/main" id="{31C12075-2F6B-491C-A3BB-8C200FF1C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463" y="4114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9556" name="Line 100">
            <a:extLst>
              <a:ext uri="{FF2B5EF4-FFF2-40B4-BE49-F238E27FC236}">
                <a16:creationId xmlns:a16="http://schemas.microsoft.com/office/drawing/2014/main" id="{E1799937-40FE-41DB-890B-90CABF5F3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9557" name="Text Box 101">
            <a:extLst>
              <a:ext uri="{FF2B5EF4-FFF2-40B4-BE49-F238E27FC236}">
                <a16:creationId xmlns:a16="http://schemas.microsoft.com/office/drawing/2014/main" id="{6DF71906-4FD4-4375-8538-028CCFD60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0" y="5867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9558" name="Text Box 102">
            <a:extLst>
              <a:ext uri="{FF2B5EF4-FFF2-40B4-BE49-F238E27FC236}">
                <a16:creationId xmlns:a16="http://schemas.microsoft.com/office/drawing/2014/main" id="{27F5A1AD-1B1B-4C1A-8D00-D8342A44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6159500"/>
            <a:ext cx="881063" cy="461963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l-GR" altLang="en-US" sz="2400">
                <a:solidFill>
                  <a:schemeClr val="tx2"/>
                </a:solidFill>
                <a:latin typeface="Arial" panose="020B0604020202020204" pitchFamily="34" charset="0"/>
              </a:rPr>
              <a:t>ρ</a:t>
            </a:r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 = 0</a:t>
            </a:r>
          </a:p>
        </p:txBody>
      </p:sp>
      <p:sp>
        <p:nvSpPr>
          <p:cNvPr id="19559" name="Oval 103">
            <a:extLst>
              <a:ext uri="{FF2B5EF4-FFF2-40B4-BE49-F238E27FC236}">
                <a16:creationId xmlns:a16="http://schemas.microsoft.com/office/drawing/2014/main" id="{7B3FD61B-147D-49C0-BC82-894F370B81C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9530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60" name="Oval 104">
            <a:extLst>
              <a:ext uri="{FF2B5EF4-FFF2-40B4-BE49-F238E27FC236}">
                <a16:creationId xmlns:a16="http://schemas.microsoft.com/office/drawing/2014/main" id="{AA2B0211-E2F6-428D-90CF-77B737A8179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3434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19561" name="Oval 105">
            <a:extLst>
              <a:ext uri="{FF2B5EF4-FFF2-40B4-BE49-F238E27FC236}">
                <a16:creationId xmlns:a16="http://schemas.microsoft.com/office/drawing/2014/main" id="{254E66D4-E6B5-4B04-98DE-5BA173877F0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4724400" y="4495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43" grpId="0" animBg="1"/>
      <p:bldP spid="19544" grpId="0" animBg="1"/>
      <p:bldP spid="19545" grpId="0" animBg="1"/>
      <p:bldP spid="19546" grpId="0" animBg="1"/>
      <p:bldP spid="19547" grpId="0" animBg="1"/>
      <p:bldP spid="1955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>
            <a:extLst>
              <a:ext uri="{FF2B5EF4-FFF2-40B4-BE49-F238E27FC236}">
                <a16:creationId xmlns:a16="http://schemas.microsoft.com/office/drawing/2014/main" id="{24476214-02EC-4C74-8806-E0D93DD45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0483" name="Oval 3">
            <a:extLst>
              <a:ext uri="{FF2B5EF4-FFF2-40B4-BE49-F238E27FC236}">
                <a16:creationId xmlns:a16="http://schemas.microsoft.com/office/drawing/2014/main" id="{AA28C3DA-22AD-4A4A-B2D8-E5B2B570AB1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667000" y="586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484" name="Oval 4">
            <a:extLst>
              <a:ext uri="{FF2B5EF4-FFF2-40B4-BE49-F238E27FC236}">
                <a16:creationId xmlns:a16="http://schemas.microsoft.com/office/drawing/2014/main" id="{2073EA3B-6110-4D1C-B4A7-2508536DADB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5EF09238-ECB8-40E8-9D6F-12A8E0F97F8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486" name="Oval 6">
            <a:extLst>
              <a:ext uri="{FF2B5EF4-FFF2-40B4-BE49-F238E27FC236}">
                <a16:creationId xmlns:a16="http://schemas.microsoft.com/office/drawing/2014/main" id="{0E29511D-8DD0-41B9-BADC-8CCB38713CD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487" name="Oval 7">
            <a:extLst>
              <a:ext uri="{FF2B5EF4-FFF2-40B4-BE49-F238E27FC236}">
                <a16:creationId xmlns:a16="http://schemas.microsoft.com/office/drawing/2014/main" id="{5B15CE7A-B8C8-4BEF-B484-75D8B6C5E24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488" name="Oval 8">
            <a:extLst>
              <a:ext uri="{FF2B5EF4-FFF2-40B4-BE49-F238E27FC236}">
                <a16:creationId xmlns:a16="http://schemas.microsoft.com/office/drawing/2014/main" id="{39A8138B-5E6A-4A45-AC8C-EBDAADCB3ED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489" name="Oval 9">
            <a:extLst>
              <a:ext uri="{FF2B5EF4-FFF2-40B4-BE49-F238E27FC236}">
                <a16:creationId xmlns:a16="http://schemas.microsoft.com/office/drawing/2014/main" id="{705F6104-BC62-4B15-8FE3-A9EEA3FE25D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0574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490" name="Oval 10">
            <a:extLst>
              <a:ext uri="{FF2B5EF4-FFF2-40B4-BE49-F238E27FC236}">
                <a16:creationId xmlns:a16="http://schemas.microsoft.com/office/drawing/2014/main" id="{7B9264D9-780A-4241-96EA-F9BCA515679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491" name="Oval 11">
            <a:extLst>
              <a:ext uri="{FF2B5EF4-FFF2-40B4-BE49-F238E27FC236}">
                <a16:creationId xmlns:a16="http://schemas.microsoft.com/office/drawing/2014/main" id="{151DD059-6E87-4A22-A81B-FE58906BDC6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492" name="Oval 12">
            <a:extLst>
              <a:ext uri="{FF2B5EF4-FFF2-40B4-BE49-F238E27FC236}">
                <a16:creationId xmlns:a16="http://schemas.microsoft.com/office/drawing/2014/main" id="{11D2A8DC-E0B4-4D25-B34F-4F3B87A5FBD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8288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0493" name="Oval 13">
            <a:extLst>
              <a:ext uri="{FF2B5EF4-FFF2-40B4-BE49-F238E27FC236}">
                <a16:creationId xmlns:a16="http://schemas.microsoft.com/office/drawing/2014/main" id="{78DD5B44-5ABD-44E3-8201-0F79451106E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494" name="Oval 14">
            <a:extLst>
              <a:ext uri="{FF2B5EF4-FFF2-40B4-BE49-F238E27FC236}">
                <a16:creationId xmlns:a16="http://schemas.microsoft.com/office/drawing/2014/main" id="{69770EED-830F-455F-9F12-54A9514B088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495" name="Oval 15">
            <a:extLst>
              <a:ext uri="{FF2B5EF4-FFF2-40B4-BE49-F238E27FC236}">
                <a16:creationId xmlns:a16="http://schemas.microsoft.com/office/drawing/2014/main" id="{2EA6C72B-0B7D-41EE-95ED-7D65EA93830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1336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496" name="Text Box 16">
            <a:extLst>
              <a:ext uri="{FF2B5EF4-FFF2-40B4-BE49-F238E27FC236}">
                <a16:creationId xmlns:a16="http://schemas.microsoft.com/office/drawing/2014/main" id="{63D4797F-B363-4A76-8293-ADA49E34A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048DA8E9-AD29-440B-A9B5-132EC9548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0498" name="Text Box 18">
            <a:extLst>
              <a:ext uri="{FF2B5EF4-FFF2-40B4-BE49-F238E27FC236}">
                <a16:creationId xmlns:a16="http://schemas.microsoft.com/office/drawing/2014/main" id="{11FE6A11-A8B6-4BCA-88FF-84AC9F5AC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0499" name="Line 19">
            <a:extLst>
              <a:ext uri="{FF2B5EF4-FFF2-40B4-BE49-F238E27FC236}">
                <a16:creationId xmlns:a16="http://schemas.microsoft.com/office/drawing/2014/main" id="{8E921840-8181-4E71-9CB9-AF0782515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0500" name="Oval 20">
            <a:extLst>
              <a:ext uri="{FF2B5EF4-FFF2-40B4-BE49-F238E27FC236}">
                <a16:creationId xmlns:a16="http://schemas.microsoft.com/office/drawing/2014/main" id="{68A450D4-010F-41A6-8264-C15509538FB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01" name="Oval 21">
            <a:extLst>
              <a:ext uri="{FF2B5EF4-FFF2-40B4-BE49-F238E27FC236}">
                <a16:creationId xmlns:a16="http://schemas.microsoft.com/office/drawing/2014/main" id="{1C0E9473-B131-4F09-B71D-43FEDA4B730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02" name="Oval 22">
            <a:extLst>
              <a:ext uri="{FF2B5EF4-FFF2-40B4-BE49-F238E27FC236}">
                <a16:creationId xmlns:a16="http://schemas.microsoft.com/office/drawing/2014/main" id="{EBABDE23-5537-4225-BA16-08266984311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03" name="Oval 23">
            <a:extLst>
              <a:ext uri="{FF2B5EF4-FFF2-40B4-BE49-F238E27FC236}">
                <a16:creationId xmlns:a16="http://schemas.microsoft.com/office/drawing/2014/main" id="{732A836D-F0B3-4B73-97AD-C301C720F13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04" name="Oval 24">
            <a:extLst>
              <a:ext uri="{FF2B5EF4-FFF2-40B4-BE49-F238E27FC236}">
                <a16:creationId xmlns:a16="http://schemas.microsoft.com/office/drawing/2014/main" id="{9AB34D2B-4B7B-480B-91F9-B7A421A2A49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05" name="Oval 25">
            <a:extLst>
              <a:ext uri="{FF2B5EF4-FFF2-40B4-BE49-F238E27FC236}">
                <a16:creationId xmlns:a16="http://schemas.microsoft.com/office/drawing/2014/main" id="{CCEB9B8D-5173-4159-A0DC-E93FC18D26E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895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06" name="Oval 26">
            <a:extLst>
              <a:ext uri="{FF2B5EF4-FFF2-40B4-BE49-F238E27FC236}">
                <a16:creationId xmlns:a16="http://schemas.microsoft.com/office/drawing/2014/main" id="{A824036C-0B1F-4514-B6B4-31BF3602D2D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5146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07" name="Oval 27">
            <a:extLst>
              <a:ext uri="{FF2B5EF4-FFF2-40B4-BE49-F238E27FC236}">
                <a16:creationId xmlns:a16="http://schemas.microsoft.com/office/drawing/2014/main" id="{C763ACA2-9A1B-456A-B130-892AAA41BFD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08" name="Oval 28">
            <a:extLst>
              <a:ext uri="{FF2B5EF4-FFF2-40B4-BE49-F238E27FC236}">
                <a16:creationId xmlns:a16="http://schemas.microsoft.com/office/drawing/2014/main" id="{3F415C9C-987D-49D7-B08B-772F932EDBA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2098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09" name="Oval 29">
            <a:extLst>
              <a:ext uri="{FF2B5EF4-FFF2-40B4-BE49-F238E27FC236}">
                <a16:creationId xmlns:a16="http://schemas.microsoft.com/office/drawing/2014/main" id="{BDE8E219-8206-419A-BCC7-6FA8AA73D48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295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10" name="Oval 30">
            <a:extLst>
              <a:ext uri="{FF2B5EF4-FFF2-40B4-BE49-F238E27FC236}">
                <a16:creationId xmlns:a16="http://schemas.microsoft.com/office/drawing/2014/main" id="{CB6D46A1-3B2F-438A-BEF8-05B40A78A21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6002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11" name="Oval 31">
            <a:extLst>
              <a:ext uri="{FF2B5EF4-FFF2-40B4-BE49-F238E27FC236}">
                <a16:creationId xmlns:a16="http://schemas.microsoft.com/office/drawing/2014/main" id="{BEB08ECD-7C83-479A-BBB7-4ED13EE73EF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0512" name="Oval 32">
            <a:extLst>
              <a:ext uri="{FF2B5EF4-FFF2-40B4-BE49-F238E27FC236}">
                <a16:creationId xmlns:a16="http://schemas.microsoft.com/office/drawing/2014/main" id="{43623EB3-6DBC-4784-B6B7-3CFD8DF7FEB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13" name="Oval 33">
            <a:extLst>
              <a:ext uri="{FF2B5EF4-FFF2-40B4-BE49-F238E27FC236}">
                <a16:creationId xmlns:a16="http://schemas.microsoft.com/office/drawing/2014/main" id="{50C100EC-5382-42BD-8F49-F9D507A9417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14" name="Oval 34">
            <a:extLst>
              <a:ext uri="{FF2B5EF4-FFF2-40B4-BE49-F238E27FC236}">
                <a16:creationId xmlns:a16="http://schemas.microsoft.com/office/drawing/2014/main" id="{14A0A7EB-139E-425C-8DD1-ABB2F3F104E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15" name="Text Box 35">
            <a:extLst>
              <a:ext uri="{FF2B5EF4-FFF2-40B4-BE49-F238E27FC236}">
                <a16:creationId xmlns:a16="http://schemas.microsoft.com/office/drawing/2014/main" id="{1B67FD32-9A00-42AC-BB94-1B0077771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0516" name="Line 36">
            <a:extLst>
              <a:ext uri="{FF2B5EF4-FFF2-40B4-BE49-F238E27FC236}">
                <a16:creationId xmlns:a16="http://schemas.microsoft.com/office/drawing/2014/main" id="{14710B8F-D44C-4F35-B362-21C459B6A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0517" name="Oval 37">
            <a:extLst>
              <a:ext uri="{FF2B5EF4-FFF2-40B4-BE49-F238E27FC236}">
                <a16:creationId xmlns:a16="http://schemas.microsoft.com/office/drawing/2014/main" id="{0DC5ED08-6AB5-4181-BAE2-0E9E44A21EA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1242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18" name="Text Box 38">
            <a:extLst>
              <a:ext uri="{FF2B5EF4-FFF2-40B4-BE49-F238E27FC236}">
                <a16:creationId xmlns:a16="http://schemas.microsoft.com/office/drawing/2014/main" id="{7DC3256F-4AB9-4EAF-BCCB-911FF1592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0519" name="Rectangle 39">
            <a:extLst>
              <a:ext uri="{FF2B5EF4-FFF2-40B4-BE49-F238E27FC236}">
                <a16:creationId xmlns:a16="http://schemas.microsoft.com/office/drawing/2014/main" id="{FF3853AB-45A6-4557-BC4E-976C4855C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3716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42900" indent="-342900"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0520" name="Line 40">
            <a:extLst>
              <a:ext uri="{FF2B5EF4-FFF2-40B4-BE49-F238E27FC236}">
                <a16:creationId xmlns:a16="http://schemas.microsoft.com/office/drawing/2014/main" id="{399C2424-58FF-4D4F-9AE1-8EC2DFA14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0521" name="Oval 41">
            <a:extLst>
              <a:ext uri="{FF2B5EF4-FFF2-40B4-BE49-F238E27FC236}">
                <a16:creationId xmlns:a16="http://schemas.microsoft.com/office/drawing/2014/main" id="{5F4FD2CB-13EA-47D6-A175-3E9961D95F7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0198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22" name="Oval 42">
            <a:extLst>
              <a:ext uri="{FF2B5EF4-FFF2-40B4-BE49-F238E27FC236}">
                <a16:creationId xmlns:a16="http://schemas.microsoft.com/office/drawing/2014/main" id="{0E8BDC7D-1856-483B-AFC7-0762D62FE93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3246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23" name="Oval 43">
            <a:extLst>
              <a:ext uri="{FF2B5EF4-FFF2-40B4-BE49-F238E27FC236}">
                <a16:creationId xmlns:a16="http://schemas.microsoft.com/office/drawing/2014/main" id="{E7E20B04-07D2-4E9D-8F3C-11A7368A980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848600" y="4495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24" name="Oval 44">
            <a:extLst>
              <a:ext uri="{FF2B5EF4-FFF2-40B4-BE49-F238E27FC236}">
                <a16:creationId xmlns:a16="http://schemas.microsoft.com/office/drawing/2014/main" id="{839EF57E-A685-43DA-95B7-FDE001BDF2F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7724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25" name="Oval 45">
            <a:extLst>
              <a:ext uri="{FF2B5EF4-FFF2-40B4-BE49-F238E27FC236}">
                <a16:creationId xmlns:a16="http://schemas.microsoft.com/office/drawing/2014/main" id="{C368F220-A401-47FF-B962-5080DC6146F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4008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26" name="Oval 46">
            <a:extLst>
              <a:ext uri="{FF2B5EF4-FFF2-40B4-BE49-F238E27FC236}">
                <a16:creationId xmlns:a16="http://schemas.microsoft.com/office/drawing/2014/main" id="{3EDA9541-BD14-4F98-AB5D-BFC517A3946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467600" y="4648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27" name="Oval 47">
            <a:extLst>
              <a:ext uri="{FF2B5EF4-FFF2-40B4-BE49-F238E27FC236}">
                <a16:creationId xmlns:a16="http://schemas.microsoft.com/office/drawing/2014/main" id="{F8702C7A-FCA2-4B9E-B4C2-3FF52F981A2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914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28" name="Oval 48">
            <a:extLst>
              <a:ext uri="{FF2B5EF4-FFF2-40B4-BE49-F238E27FC236}">
                <a16:creationId xmlns:a16="http://schemas.microsoft.com/office/drawing/2014/main" id="{691AFB78-7C8E-470A-89EE-7173D6139D6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5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29" name="Oval 49">
            <a:extLst>
              <a:ext uri="{FF2B5EF4-FFF2-40B4-BE49-F238E27FC236}">
                <a16:creationId xmlns:a16="http://schemas.microsoft.com/office/drawing/2014/main" id="{0DABF0F0-7FE4-4230-A268-983BB6A067A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200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30" name="Oval 50">
            <a:extLst>
              <a:ext uri="{FF2B5EF4-FFF2-40B4-BE49-F238E27FC236}">
                <a16:creationId xmlns:a16="http://schemas.microsoft.com/office/drawing/2014/main" id="{A81F7F85-19CD-46F1-AB32-BDA26E3A9F2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6294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0531" name="Oval 51">
            <a:extLst>
              <a:ext uri="{FF2B5EF4-FFF2-40B4-BE49-F238E27FC236}">
                <a16:creationId xmlns:a16="http://schemas.microsoft.com/office/drawing/2014/main" id="{1F860087-24FC-49DA-AD5A-4224867A748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20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32" name="Oval 52">
            <a:extLst>
              <a:ext uri="{FF2B5EF4-FFF2-40B4-BE49-F238E27FC236}">
                <a16:creationId xmlns:a16="http://schemas.microsoft.com/office/drawing/2014/main" id="{3202162A-B928-44D6-B6DF-3D611ED72AE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33" name="Oval 53">
            <a:extLst>
              <a:ext uri="{FF2B5EF4-FFF2-40B4-BE49-F238E27FC236}">
                <a16:creationId xmlns:a16="http://schemas.microsoft.com/office/drawing/2014/main" id="{91984B16-4916-491E-92F6-6D1A14E43C9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8580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34" name="Text Box 54">
            <a:extLst>
              <a:ext uri="{FF2B5EF4-FFF2-40B4-BE49-F238E27FC236}">
                <a16:creationId xmlns:a16="http://schemas.microsoft.com/office/drawing/2014/main" id="{72BFCC11-A20C-47D9-BEF0-5C21C74E0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0535" name="Line 55">
            <a:extLst>
              <a:ext uri="{FF2B5EF4-FFF2-40B4-BE49-F238E27FC236}">
                <a16:creationId xmlns:a16="http://schemas.microsoft.com/office/drawing/2014/main" id="{73069392-63EC-4E2B-BA51-0AC2DEDEF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0536" name="Line 56">
            <a:extLst>
              <a:ext uri="{FF2B5EF4-FFF2-40B4-BE49-F238E27FC236}">
                <a16:creationId xmlns:a16="http://schemas.microsoft.com/office/drawing/2014/main" id="{BB768503-13C1-4FA9-9238-6ACD21961C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0537" name="Oval 57">
            <a:extLst>
              <a:ext uri="{FF2B5EF4-FFF2-40B4-BE49-F238E27FC236}">
                <a16:creationId xmlns:a16="http://schemas.microsoft.com/office/drawing/2014/main" id="{376CEA81-5115-42C7-A614-C70C36916E0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0198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38" name="Oval 58">
            <a:extLst>
              <a:ext uri="{FF2B5EF4-FFF2-40B4-BE49-F238E27FC236}">
                <a16:creationId xmlns:a16="http://schemas.microsoft.com/office/drawing/2014/main" id="{10D698F8-A9F4-4B31-8C5D-BC4BCB7E4B4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39" name="Oval 59">
            <a:extLst>
              <a:ext uri="{FF2B5EF4-FFF2-40B4-BE49-F238E27FC236}">
                <a16:creationId xmlns:a16="http://schemas.microsoft.com/office/drawing/2014/main" id="{C7EF6A20-0C17-4D91-BEA6-8A8324BE299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153400" y="3200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40" name="Oval 60">
            <a:extLst>
              <a:ext uri="{FF2B5EF4-FFF2-40B4-BE49-F238E27FC236}">
                <a16:creationId xmlns:a16="http://schemas.microsoft.com/office/drawing/2014/main" id="{5853D1A4-052F-4283-959B-83AB5838062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41" name="Oval 61">
            <a:extLst>
              <a:ext uri="{FF2B5EF4-FFF2-40B4-BE49-F238E27FC236}">
                <a16:creationId xmlns:a16="http://schemas.microsoft.com/office/drawing/2014/main" id="{9A30865B-B5B5-4D6B-B34E-917B0FCE9D6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6294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42" name="Oval 62">
            <a:extLst>
              <a:ext uri="{FF2B5EF4-FFF2-40B4-BE49-F238E27FC236}">
                <a16:creationId xmlns:a16="http://schemas.microsoft.com/office/drawing/2014/main" id="{D897BD05-D145-4235-83F9-8BCCFD7377E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153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43" name="Oval 63">
            <a:extLst>
              <a:ext uri="{FF2B5EF4-FFF2-40B4-BE49-F238E27FC236}">
                <a16:creationId xmlns:a16="http://schemas.microsoft.com/office/drawing/2014/main" id="{45AF0AF4-46B3-452E-A531-FF69351CCDE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8486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44" name="Oval 64">
            <a:extLst>
              <a:ext uri="{FF2B5EF4-FFF2-40B4-BE49-F238E27FC236}">
                <a16:creationId xmlns:a16="http://schemas.microsoft.com/office/drawing/2014/main" id="{7EE55102-BCD1-43DE-9459-64D408BFD8B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914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45" name="Oval 65">
            <a:extLst>
              <a:ext uri="{FF2B5EF4-FFF2-40B4-BE49-F238E27FC236}">
                <a16:creationId xmlns:a16="http://schemas.microsoft.com/office/drawing/2014/main" id="{E6D4BD88-98D4-4D14-B786-D38B51478DD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0104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46" name="Oval 66">
            <a:extLst>
              <a:ext uri="{FF2B5EF4-FFF2-40B4-BE49-F238E27FC236}">
                <a16:creationId xmlns:a16="http://schemas.microsoft.com/office/drawing/2014/main" id="{BC0B660C-184F-4B21-96BB-A4865B1EA7D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1722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47" name="Oval 67">
            <a:extLst>
              <a:ext uri="{FF2B5EF4-FFF2-40B4-BE49-F238E27FC236}">
                <a16:creationId xmlns:a16="http://schemas.microsoft.com/office/drawing/2014/main" id="{28A4FC7C-3D16-4243-8C1F-6BBBAA13D62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4008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48" name="Oval 68">
            <a:extLst>
              <a:ext uri="{FF2B5EF4-FFF2-40B4-BE49-F238E27FC236}">
                <a16:creationId xmlns:a16="http://schemas.microsoft.com/office/drawing/2014/main" id="{F3D2635D-2872-45E5-8787-D83A1325E42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7056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0549" name="Oval 69">
            <a:extLst>
              <a:ext uri="{FF2B5EF4-FFF2-40B4-BE49-F238E27FC236}">
                <a16:creationId xmlns:a16="http://schemas.microsoft.com/office/drawing/2014/main" id="{A464BE15-106C-4F22-B19C-0EFC0C01BE6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50" name="Oval 70">
            <a:extLst>
              <a:ext uri="{FF2B5EF4-FFF2-40B4-BE49-F238E27FC236}">
                <a16:creationId xmlns:a16="http://schemas.microsoft.com/office/drawing/2014/main" id="{FA025E8A-AA7B-4B4E-BE0D-97378CD6921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51" name="Oval 71">
            <a:extLst>
              <a:ext uri="{FF2B5EF4-FFF2-40B4-BE49-F238E27FC236}">
                <a16:creationId xmlns:a16="http://schemas.microsoft.com/office/drawing/2014/main" id="{83CACBF2-1717-4FC9-940C-DC002B9C036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52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52" name="Text Box 72">
            <a:extLst>
              <a:ext uri="{FF2B5EF4-FFF2-40B4-BE49-F238E27FC236}">
                <a16:creationId xmlns:a16="http://schemas.microsoft.com/office/drawing/2014/main" id="{0349F26A-F9A9-4F89-9FAE-94B666B57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0553" name="Line 73">
            <a:extLst>
              <a:ext uri="{FF2B5EF4-FFF2-40B4-BE49-F238E27FC236}">
                <a16:creationId xmlns:a16="http://schemas.microsoft.com/office/drawing/2014/main" id="{F2493FC6-6C53-41B3-88A5-035870ED7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0554" name="Oval 74">
            <a:extLst>
              <a:ext uri="{FF2B5EF4-FFF2-40B4-BE49-F238E27FC236}">
                <a16:creationId xmlns:a16="http://schemas.microsoft.com/office/drawing/2014/main" id="{1502414C-EC5F-4D6C-A714-1B7CA87F83F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9248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0555" name="Text Box 75">
            <a:extLst>
              <a:ext uri="{FF2B5EF4-FFF2-40B4-BE49-F238E27FC236}">
                <a16:creationId xmlns:a16="http://schemas.microsoft.com/office/drawing/2014/main" id="{7E5D29ED-9900-4748-8AF0-4FC6811F9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0556" name="Text Box 76">
            <a:extLst>
              <a:ext uri="{FF2B5EF4-FFF2-40B4-BE49-F238E27FC236}">
                <a16:creationId xmlns:a16="http://schemas.microsoft.com/office/drawing/2014/main" id="{C3065A75-791C-4DE4-B04C-D905AB069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0557" name="Text Box 77">
            <a:extLst>
              <a:ext uri="{FF2B5EF4-FFF2-40B4-BE49-F238E27FC236}">
                <a16:creationId xmlns:a16="http://schemas.microsoft.com/office/drawing/2014/main" id="{4154B0AC-7FA4-4247-8E62-07D0B412D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Linear relationships</a:t>
            </a:r>
          </a:p>
        </p:txBody>
      </p:sp>
      <p:sp>
        <p:nvSpPr>
          <p:cNvPr id="20558" name="Text Box 78">
            <a:extLst>
              <a:ext uri="{FF2B5EF4-FFF2-40B4-BE49-F238E27FC236}">
                <a16:creationId xmlns:a16="http://schemas.microsoft.com/office/drawing/2014/main" id="{5B4119FF-8FE3-4CBD-95E1-0E806F8EF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676400"/>
            <a:ext cx="32004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Curvilinear relationships</a:t>
            </a:r>
          </a:p>
        </p:txBody>
      </p:sp>
      <p:sp>
        <p:nvSpPr>
          <p:cNvPr id="20559" name="Line 79">
            <a:extLst>
              <a:ext uri="{FF2B5EF4-FFF2-40B4-BE49-F238E27FC236}">
                <a16:creationId xmlns:a16="http://schemas.microsoft.com/office/drawing/2014/main" id="{5DBFFBD0-514C-4F1C-BB1C-B1F300894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HK"/>
          </a:p>
        </p:txBody>
      </p:sp>
      <p:sp>
        <p:nvSpPr>
          <p:cNvPr id="20560" name="Line 80">
            <a:extLst>
              <a:ext uri="{FF2B5EF4-FFF2-40B4-BE49-F238E27FC236}">
                <a16:creationId xmlns:a16="http://schemas.microsoft.com/office/drawing/2014/main" id="{3F2AC669-4DBE-4281-97A7-51EDE5F17A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2590800"/>
            <a:ext cx="2362200" cy="1143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HK"/>
          </a:p>
        </p:txBody>
      </p:sp>
      <p:sp>
        <p:nvSpPr>
          <p:cNvPr id="20561" name="Line 81">
            <a:extLst>
              <a:ext uri="{FF2B5EF4-FFF2-40B4-BE49-F238E27FC236}">
                <a16:creationId xmlns:a16="http://schemas.microsoft.com/office/drawing/2014/main" id="{4B205161-4056-4AC1-AE9C-A69135E59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724400"/>
            <a:ext cx="18288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HK"/>
          </a:p>
        </p:txBody>
      </p:sp>
      <p:sp>
        <p:nvSpPr>
          <p:cNvPr id="20562" name="Freeform 82">
            <a:extLst>
              <a:ext uri="{FF2B5EF4-FFF2-40B4-BE49-F238E27FC236}">
                <a16:creationId xmlns:a16="http://schemas.microsoft.com/office/drawing/2014/main" id="{082D9C50-B030-48B1-AB78-0D8E33DECE6D}"/>
              </a:ext>
            </a:extLst>
          </p:cNvPr>
          <p:cNvSpPr>
            <a:spLocks/>
          </p:cNvSpPr>
          <p:nvPr/>
        </p:nvSpPr>
        <p:spPr bwMode="auto">
          <a:xfrm>
            <a:off x="6096000" y="2692400"/>
            <a:ext cx="2209800" cy="1117600"/>
          </a:xfrm>
          <a:custGeom>
            <a:avLst/>
            <a:gdLst>
              <a:gd name="T0" fmla="*/ 0 w 1392"/>
              <a:gd name="T1" fmla="*/ 2147483646 h 704"/>
              <a:gd name="T2" fmla="*/ 2147483646 w 1392"/>
              <a:gd name="T3" fmla="*/ 2147483646 h 704"/>
              <a:gd name="T4" fmla="*/ 2147483646 w 1392"/>
              <a:gd name="T5" fmla="*/ 2147483646 h 704"/>
              <a:gd name="T6" fmla="*/ 0 60000 65536"/>
              <a:gd name="T7" fmla="*/ 0 60000 65536"/>
              <a:gd name="T8" fmla="*/ 0 60000 65536"/>
              <a:gd name="T9" fmla="*/ 0 w 1392"/>
              <a:gd name="T10" fmla="*/ 0 h 704"/>
              <a:gd name="T11" fmla="*/ 1392 w 1392"/>
              <a:gd name="T12" fmla="*/ 704 h 7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704">
                <a:moveTo>
                  <a:pt x="0" y="704"/>
                </a:moveTo>
                <a:cubicBezTo>
                  <a:pt x="244" y="384"/>
                  <a:pt x="488" y="64"/>
                  <a:pt x="720" y="32"/>
                </a:cubicBezTo>
                <a:cubicBezTo>
                  <a:pt x="952" y="0"/>
                  <a:pt x="1172" y="256"/>
                  <a:pt x="1392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HK"/>
          </a:p>
        </p:txBody>
      </p:sp>
      <p:sp>
        <p:nvSpPr>
          <p:cNvPr id="20563" name="Freeform 83">
            <a:extLst>
              <a:ext uri="{FF2B5EF4-FFF2-40B4-BE49-F238E27FC236}">
                <a16:creationId xmlns:a16="http://schemas.microsoft.com/office/drawing/2014/main" id="{3A055489-215F-4548-A4BA-55ADCA03A12B}"/>
              </a:ext>
            </a:extLst>
          </p:cNvPr>
          <p:cNvSpPr>
            <a:spLocks/>
          </p:cNvSpPr>
          <p:nvPr/>
        </p:nvSpPr>
        <p:spPr bwMode="auto">
          <a:xfrm>
            <a:off x="6096000" y="4419600"/>
            <a:ext cx="1828800" cy="1447800"/>
          </a:xfrm>
          <a:custGeom>
            <a:avLst/>
            <a:gdLst>
              <a:gd name="T0" fmla="*/ 0 w 1152"/>
              <a:gd name="T1" fmla="*/ 2147483646 h 912"/>
              <a:gd name="T2" fmla="*/ 2147483646 w 1152"/>
              <a:gd name="T3" fmla="*/ 2147483646 h 912"/>
              <a:gd name="T4" fmla="*/ 2147483646 w 1152"/>
              <a:gd name="T5" fmla="*/ 0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912"/>
                </a:moveTo>
                <a:cubicBezTo>
                  <a:pt x="312" y="844"/>
                  <a:pt x="624" y="776"/>
                  <a:pt x="816" y="624"/>
                </a:cubicBezTo>
                <a:cubicBezTo>
                  <a:pt x="1008" y="472"/>
                  <a:pt x="1080" y="236"/>
                  <a:pt x="115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HK"/>
          </a:p>
        </p:txBody>
      </p:sp>
      <p:sp>
        <p:nvSpPr>
          <p:cNvPr id="20564" name="Rectangle 84">
            <a:extLst>
              <a:ext uri="{FF2B5EF4-FFF2-40B4-BE49-F238E27FC236}">
                <a16:creationId xmlns:a16="http://schemas.microsoft.com/office/drawing/2014/main" id="{AE3F927F-0EC4-4451-81CA-13CC1F70D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Correlation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>
            <a:extLst>
              <a:ext uri="{FF2B5EF4-FFF2-40B4-BE49-F238E27FC236}">
                <a16:creationId xmlns:a16="http://schemas.microsoft.com/office/drawing/2014/main" id="{B417FB1A-5ADD-4DB2-AE7D-5815EF6AC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07" name="Oval 3">
            <a:extLst>
              <a:ext uri="{FF2B5EF4-FFF2-40B4-BE49-F238E27FC236}">
                <a16:creationId xmlns:a16="http://schemas.microsoft.com/office/drawing/2014/main" id="{A83D93D9-63B5-4CA6-AD23-87721114AEE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743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46A91B9C-8BFC-47F4-930A-A5FD2D84F9B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371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9F209C5C-2F0F-417A-AC55-7D3CEB5B012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124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EA808FD9-F207-455E-A427-B1B4E80CBA9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7526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ED821CC4-F246-4C2B-A82E-6E6451AD019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5146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88283796-A55C-4026-A950-E00FE0212A6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8194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13" name="Oval 9">
            <a:extLst>
              <a:ext uri="{FF2B5EF4-FFF2-40B4-BE49-F238E27FC236}">
                <a16:creationId xmlns:a16="http://schemas.microsoft.com/office/drawing/2014/main" id="{F81CC93F-8621-4E89-8714-EF7437758A6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1336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14" name="Oval 10">
            <a:extLst>
              <a:ext uri="{FF2B5EF4-FFF2-40B4-BE49-F238E27FC236}">
                <a16:creationId xmlns:a16="http://schemas.microsoft.com/office/drawing/2014/main" id="{028062F9-557A-43A6-87D3-0F1B4381FB7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2954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15" name="Oval 11">
            <a:extLst>
              <a:ext uri="{FF2B5EF4-FFF2-40B4-BE49-F238E27FC236}">
                <a16:creationId xmlns:a16="http://schemas.microsoft.com/office/drawing/2014/main" id="{3B2794EE-BAC3-4861-8389-69819D62A50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600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16" name="Oval 12">
            <a:extLst>
              <a:ext uri="{FF2B5EF4-FFF2-40B4-BE49-F238E27FC236}">
                <a16:creationId xmlns:a16="http://schemas.microsoft.com/office/drawing/2014/main" id="{1A32BACF-F08C-4B7F-947F-51083489083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9050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1517" name="Oval 13">
            <a:extLst>
              <a:ext uri="{FF2B5EF4-FFF2-40B4-BE49-F238E27FC236}">
                <a16:creationId xmlns:a16="http://schemas.microsoft.com/office/drawing/2014/main" id="{854A8C9E-4116-4C37-8112-CD731ECC51D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4384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18" name="Oval 14">
            <a:extLst>
              <a:ext uri="{FF2B5EF4-FFF2-40B4-BE49-F238E27FC236}">
                <a16:creationId xmlns:a16="http://schemas.microsoft.com/office/drawing/2014/main" id="{D7BB524A-2378-4646-A040-D9A11E5B889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362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19" name="Oval 15">
            <a:extLst>
              <a:ext uri="{FF2B5EF4-FFF2-40B4-BE49-F238E27FC236}">
                <a16:creationId xmlns:a16="http://schemas.microsoft.com/office/drawing/2014/main" id="{03B2C769-E6C2-491F-9C5D-5114EE57175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1336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20" name="Text Box 16">
            <a:extLst>
              <a:ext uri="{FF2B5EF4-FFF2-40B4-BE49-F238E27FC236}">
                <a16:creationId xmlns:a16="http://schemas.microsoft.com/office/drawing/2014/main" id="{FEFF2C73-4E37-4051-94F4-6C8882C54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656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834A5CF9-C680-49E9-9F2E-DD5F3ED5E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22" name="Text Box 18">
            <a:extLst>
              <a:ext uri="{FF2B5EF4-FFF2-40B4-BE49-F238E27FC236}">
                <a16:creationId xmlns:a16="http://schemas.microsoft.com/office/drawing/2014/main" id="{10795844-E22B-4CEC-A02C-8FB2A3998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60658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1523" name="Line 19">
            <a:extLst>
              <a:ext uri="{FF2B5EF4-FFF2-40B4-BE49-F238E27FC236}">
                <a16:creationId xmlns:a16="http://schemas.microsoft.com/office/drawing/2014/main" id="{381AFC4D-BA4D-4C3E-B01E-762D842E75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24" name="Oval 20">
            <a:extLst>
              <a:ext uri="{FF2B5EF4-FFF2-40B4-BE49-F238E27FC236}">
                <a16:creationId xmlns:a16="http://schemas.microsoft.com/office/drawing/2014/main" id="{A9DD1C3B-EA7B-411B-A5DA-94ABB3B7727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2192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25" name="Oval 21">
            <a:extLst>
              <a:ext uri="{FF2B5EF4-FFF2-40B4-BE49-F238E27FC236}">
                <a16:creationId xmlns:a16="http://schemas.microsoft.com/office/drawing/2014/main" id="{EB3408CE-297E-4E83-913F-3FBE6482710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4478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26" name="Oval 22">
            <a:extLst>
              <a:ext uri="{FF2B5EF4-FFF2-40B4-BE49-F238E27FC236}">
                <a16:creationId xmlns:a16="http://schemas.microsoft.com/office/drawing/2014/main" id="{4E0E1EDD-C261-4D59-AC73-D87108E1B33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1242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27" name="Oval 23">
            <a:extLst>
              <a:ext uri="{FF2B5EF4-FFF2-40B4-BE49-F238E27FC236}">
                <a16:creationId xmlns:a16="http://schemas.microsoft.com/office/drawing/2014/main" id="{5A5B65FA-4C60-4683-B433-7E8CBE13E37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276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28" name="Oval 24">
            <a:extLst>
              <a:ext uri="{FF2B5EF4-FFF2-40B4-BE49-F238E27FC236}">
                <a16:creationId xmlns:a16="http://schemas.microsoft.com/office/drawing/2014/main" id="{008E4D8B-881E-4241-B179-A3136C680CA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676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29" name="Oval 25">
            <a:extLst>
              <a:ext uri="{FF2B5EF4-FFF2-40B4-BE49-F238E27FC236}">
                <a16:creationId xmlns:a16="http://schemas.microsoft.com/office/drawing/2014/main" id="{9316B052-71D1-4D75-9404-031490881E7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34290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30" name="Oval 26">
            <a:extLst>
              <a:ext uri="{FF2B5EF4-FFF2-40B4-BE49-F238E27FC236}">
                <a16:creationId xmlns:a16="http://schemas.microsoft.com/office/drawing/2014/main" id="{2CCBF249-E25A-4A37-9530-66369CD69CC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5908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31" name="Oval 27">
            <a:extLst>
              <a:ext uri="{FF2B5EF4-FFF2-40B4-BE49-F238E27FC236}">
                <a16:creationId xmlns:a16="http://schemas.microsoft.com/office/drawing/2014/main" id="{F0286526-529C-4174-B50E-10454CFD84D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590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32" name="Oval 28">
            <a:extLst>
              <a:ext uri="{FF2B5EF4-FFF2-40B4-BE49-F238E27FC236}">
                <a16:creationId xmlns:a16="http://schemas.microsoft.com/office/drawing/2014/main" id="{967300C5-0B07-4A0D-9B70-482DAF5D828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971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33" name="Oval 29">
            <a:extLst>
              <a:ext uri="{FF2B5EF4-FFF2-40B4-BE49-F238E27FC236}">
                <a16:creationId xmlns:a16="http://schemas.microsoft.com/office/drawing/2014/main" id="{B499DA7D-7CEC-42B0-9795-E351F5810E8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2860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34" name="Oval 30">
            <a:extLst>
              <a:ext uri="{FF2B5EF4-FFF2-40B4-BE49-F238E27FC236}">
                <a16:creationId xmlns:a16="http://schemas.microsoft.com/office/drawing/2014/main" id="{15F0E9C9-C9E6-4805-8EA3-14686843B1A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676400" y="3200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35" name="Oval 31">
            <a:extLst>
              <a:ext uri="{FF2B5EF4-FFF2-40B4-BE49-F238E27FC236}">
                <a16:creationId xmlns:a16="http://schemas.microsoft.com/office/drawing/2014/main" id="{3593564B-70E8-4D6F-B254-1FF6C061317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19050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1536" name="Oval 32">
            <a:extLst>
              <a:ext uri="{FF2B5EF4-FFF2-40B4-BE49-F238E27FC236}">
                <a16:creationId xmlns:a16="http://schemas.microsoft.com/office/drawing/2014/main" id="{D26A77FE-C010-481F-B1A2-8EE3737CBF7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8194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37" name="Oval 33">
            <a:extLst>
              <a:ext uri="{FF2B5EF4-FFF2-40B4-BE49-F238E27FC236}">
                <a16:creationId xmlns:a16="http://schemas.microsoft.com/office/drawing/2014/main" id="{FFAECB6D-0648-49FA-9B9F-78005A66F0E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2860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38" name="Oval 34">
            <a:extLst>
              <a:ext uri="{FF2B5EF4-FFF2-40B4-BE49-F238E27FC236}">
                <a16:creationId xmlns:a16="http://schemas.microsoft.com/office/drawing/2014/main" id="{A4AA4C23-B2ED-4556-9D10-5D2C782D036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2057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39" name="Text Box 35">
            <a:extLst>
              <a:ext uri="{FF2B5EF4-FFF2-40B4-BE49-F238E27FC236}">
                <a16:creationId xmlns:a16="http://schemas.microsoft.com/office/drawing/2014/main" id="{146B35B0-F259-47E1-BB57-C49ED2580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558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1540" name="Line 36">
            <a:extLst>
              <a:ext uri="{FF2B5EF4-FFF2-40B4-BE49-F238E27FC236}">
                <a16:creationId xmlns:a16="http://schemas.microsoft.com/office/drawing/2014/main" id="{3EB399D3-5CA9-48A0-982F-42CBF5489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41" name="Text Box 37">
            <a:extLst>
              <a:ext uri="{FF2B5EF4-FFF2-40B4-BE49-F238E27FC236}">
                <a16:creationId xmlns:a16="http://schemas.microsoft.com/office/drawing/2014/main" id="{CFB174AF-9EA4-4358-960C-FFAF4F91B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188" y="38560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1542" name="Rectangle 38">
            <a:extLst>
              <a:ext uri="{FF2B5EF4-FFF2-40B4-BE49-F238E27FC236}">
                <a16:creationId xmlns:a16="http://schemas.microsoft.com/office/drawing/2014/main" id="{573CC0BB-8565-4E71-9847-D4321F27E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3716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42900" indent="-342900"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1543" name="Line 39">
            <a:extLst>
              <a:ext uri="{FF2B5EF4-FFF2-40B4-BE49-F238E27FC236}">
                <a16:creationId xmlns:a16="http://schemas.microsoft.com/office/drawing/2014/main" id="{1EC8FA72-B489-499C-8493-345966E9B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44" name="Oval 40">
            <a:extLst>
              <a:ext uri="{FF2B5EF4-FFF2-40B4-BE49-F238E27FC236}">
                <a16:creationId xmlns:a16="http://schemas.microsoft.com/office/drawing/2014/main" id="{B701EB20-FF55-4ABA-95F7-7668A6DD641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096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45" name="Oval 41">
            <a:extLst>
              <a:ext uri="{FF2B5EF4-FFF2-40B4-BE49-F238E27FC236}">
                <a16:creationId xmlns:a16="http://schemas.microsoft.com/office/drawing/2014/main" id="{ADE92428-9F63-4526-80D2-AF422687086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096000" y="4648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46" name="Oval 42">
            <a:extLst>
              <a:ext uri="{FF2B5EF4-FFF2-40B4-BE49-F238E27FC236}">
                <a16:creationId xmlns:a16="http://schemas.microsoft.com/office/drawing/2014/main" id="{CBCEB299-5A96-4E51-9FFA-C9AFA1E3A9D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553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47" name="Oval 43">
            <a:extLst>
              <a:ext uri="{FF2B5EF4-FFF2-40B4-BE49-F238E27FC236}">
                <a16:creationId xmlns:a16="http://schemas.microsoft.com/office/drawing/2014/main" id="{EAC8C5D7-CA30-48E5-AA92-74F4B39BE22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91400" y="586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48" name="Oval 44">
            <a:extLst>
              <a:ext uri="{FF2B5EF4-FFF2-40B4-BE49-F238E27FC236}">
                <a16:creationId xmlns:a16="http://schemas.microsoft.com/office/drawing/2014/main" id="{69D60624-EF6C-4861-883D-43CB6C70579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248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49" name="Oval 45">
            <a:extLst>
              <a:ext uri="{FF2B5EF4-FFF2-40B4-BE49-F238E27FC236}">
                <a16:creationId xmlns:a16="http://schemas.microsoft.com/office/drawing/2014/main" id="{B81D2848-7986-4F29-9AE8-0CC5E22A7DF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9342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50" name="Oval 46">
            <a:extLst>
              <a:ext uri="{FF2B5EF4-FFF2-40B4-BE49-F238E27FC236}">
                <a16:creationId xmlns:a16="http://schemas.microsoft.com/office/drawing/2014/main" id="{BB33E7A8-1B60-477C-9BC8-7C0519C03C1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52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51" name="Oval 47">
            <a:extLst>
              <a:ext uri="{FF2B5EF4-FFF2-40B4-BE49-F238E27FC236}">
                <a16:creationId xmlns:a16="http://schemas.microsoft.com/office/drawing/2014/main" id="{851305BD-B5FF-44BA-8A83-67FAC252EA6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2390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52" name="Oval 48">
            <a:extLst>
              <a:ext uri="{FF2B5EF4-FFF2-40B4-BE49-F238E27FC236}">
                <a16:creationId xmlns:a16="http://schemas.microsoft.com/office/drawing/2014/main" id="{CD684769-C5C8-45E6-924B-5E214113FFE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9342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53" name="Oval 49">
            <a:extLst>
              <a:ext uri="{FF2B5EF4-FFF2-40B4-BE49-F238E27FC236}">
                <a16:creationId xmlns:a16="http://schemas.microsoft.com/office/drawing/2014/main" id="{10B43940-6851-452C-B804-9098C838C445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5532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1554" name="Oval 50">
            <a:extLst>
              <a:ext uri="{FF2B5EF4-FFF2-40B4-BE49-F238E27FC236}">
                <a16:creationId xmlns:a16="http://schemas.microsoft.com/office/drawing/2014/main" id="{AAF4CB8E-AF00-4B5E-A543-97AF6A4BF9FF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5438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55" name="Oval 51">
            <a:extLst>
              <a:ext uri="{FF2B5EF4-FFF2-40B4-BE49-F238E27FC236}">
                <a16:creationId xmlns:a16="http://schemas.microsoft.com/office/drawing/2014/main" id="{F4325561-D462-451E-A34B-A4E97FCB296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010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56" name="Oval 52">
            <a:extLst>
              <a:ext uri="{FF2B5EF4-FFF2-40B4-BE49-F238E27FC236}">
                <a16:creationId xmlns:a16="http://schemas.microsoft.com/office/drawing/2014/main" id="{DD8B4C47-FF44-4D2D-9FC1-C807C3377BC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7818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57" name="Text Box 53">
            <a:extLst>
              <a:ext uri="{FF2B5EF4-FFF2-40B4-BE49-F238E27FC236}">
                <a16:creationId xmlns:a16="http://schemas.microsoft.com/office/drawing/2014/main" id="{A99EEAD2-0CC3-4126-BF36-A46824FA7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656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1558" name="Line 54">
            <a:extLst>
              <a:ext uri="{FF2B5EF4-FFF2-40B4-BE49-F238E27FC236}">
                <a16:creationId xmlns:a16="http://schemas.microsoft.com/office/drawing/2014/main" id="{81B52FA8-73B6-4CEA-A9F0-F0B4374F0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59" name="Line 55">
            <a:extLst>
              <a:ext uri="{FF2B5EF4-FFF2-40B4-BE49-F238E27FC236}">
                <a16:creationId xmlns:a16="http://schemas.microsoft.com/office/drawing/2014/main" id="{6DE69D91-E3BD-4F01-B27D-4C13182C60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60" name="Oval 56">
            <a:extLst>
              <a:ext uri="{FF2B5EF4-FFF2-40B4-BE49-F238E27FC236}">
                <a16:creationId xmlns:a16="http://schemas.microsoft.com/office/drawing/2014/main" id="{70F47910-F4FD-4BDB-85F1-454A803026A2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0866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61" name="Oval 57">
            <a:extLst>
              <a:ext uri="{FF2B5EF4-FFF2-40B4-BE49-F238E27FC236}">
                <a16:creationId xmlns:a16="http://schemas.microsoft.com/office/drawing/2014/main" id="{531D8E30-18EE-43B7-B75D-AE0F3F32C82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248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62" name="Oval 58">
            <a:extLst>
              <a:ext uri="{FF2B5EF4-FFF2-40B4-BE49-F238E27FC236}">
                <a16:creationId xmlns:a16="http://schemas.microsoft.com/office/drawing/2014/main" id="{6E089E35-3B24-40A2-9793-D74F7C5F5A6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52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63" name="Oval 59">
            <a:extLst>
              <a:ext uri="{FF2B5EF4-FFF2-40B4-BE49-F238E27FC236}">
                <a16:creationId xmlns:a16="http://schemas.microsoft.com/office/drawing/2014/main" id="{73D4267E-B02B-4E8B-AFF4-8BEEBC4D8FE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64" name="Oval 60">
            <a:extLst>
              <a:ext uri="{FF2B5EF4-FFF2-40B4-BE49-F238E27FC236}">
                <a16:creationId xmlns:a16="http://schemas.microsoft.com/office/drawing/2014/main" id="{9268DCCD-8F62-437F-B035-6317F11F969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553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65" name="Oval 61">
            <a:extLst>
              <a:ext uri="{FF2B5EF4-FFF2-40B4-BE49-F238E27FC236}">
                <a16:creationId xmlns:a16="http://schemas.microsoft.com/office/drawing/2014/main" id="{2483F461-4D76-4258-A26A-C69A9292BD64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6294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66" name="Oval 62">
            <a:extLst>
              <a:ext uri="{FF2B5EF4-FFF2-40B4-BE49-F238E27FC236}">
                <a16:creationId xmlns:a16="http://schemas.microsoft.com/office/drawing/2014/main" id="{E42EBFE4-6F19-491A-BAC1-DAB980B215BC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8580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67" name="Oval 63">
            <a:extLst>
              <a:ext uri="{FF2B5EF4-FFF2-40B4-BE49-F238E27FC236}">
                <a16:creationId xmlns:a16="http://schemas.microsoft.com/office/drawing/2014/main" id="{5FD680CA-413D-423B-9632-1AB1CDCEA21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914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68" name="Oval 64">
            <a:extLst>
              <a:ext uri="{FF2B5EF4-FFF2-40B4-BE49-F238E27FC236}">
                <a16:creationId xmlns:a16="http://schemas.microsoft.com/office/drawing/2014/main" id="{673E1795-3B04-4FAC-8591-441A15232201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8580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69" name="Oval 65">
            <a:extLst>
              <a:ext uri="{FF2B5EF4-FFF2-40B4-BE49-F238E27FC236}">
                <a16:creationId xmlns:a16="http://schemas.microsoft.com/office/drawing/2014/main" id="{2320664C-741F-4D7B-B023-0421CAD4163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248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70" name="Oval 66">
            <a:extLst>
              <a:ext uri="{FF2B5EF4-FFF2-40B4-BE49-F238E27FC236}">
                <a16:creationId xmlns:a16="http://schemas.microsoft.com/office/drawing/2014/main" id="{0EB4B876-F2B1-428F-AB27-306E71DEB6CB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172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71" name="Oval 67">
            <a:extLst>
              <a:ext uri="{FF2B5EF4-FFF2-40B4-BE49-F238E27FC236}">
                <a16:creationId xmlns:a16="http://schemas.microsoft.com/office/drawing/2014/main" id="{35CA486E-ECA0-4F16-AE20-CF2CF679F5DE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7056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1572" name="Oval 68">
            <a:extLst>
              <a:ext uri="{FF2B5EF4-FFF2-40B4-BE49-F238E27FC236}">
                <a16:creationId xmlns:a16="http://schemas.microsoft.com/office/drawing/2014/main" id="{880E0926-D7BF-48D8-967E-DD79C74E7D53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20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73" name="Oval 69">
            <a:extLst>
              <a:ext uri="{FF2B5EF4-FFF2-40B4-BE49-F238E27FC236}">
                <a16:creationId xmlns:a16="http://schemas.microsoft.com/office/drawing/2014/main" id="{2DEE1E36-F940-4BE2-8453-1BECE2C78B6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086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74" name="Oval 70">
            <a:extLst>
              <a:ext uri="{FF2B5EF4-FFF2-40B4-BE49-F238E27FC236}">
                <a16:creationId xmlns:a16="http://schemas.microsoft.com/office/drawing/2014/main" id="{870B5DCE-ED89-47D1-A539-32E2EBAB5F49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5200" y="2133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75" name="Text Box 71">
            <a:extLst>
              <a:ext uri="{FF2B5EF4-FFF2-40B4-BE49-F238E27FC236}">
                <a16:creationId xmlns:a16="http://schemas.microsoft.com/office/drawing/2014/main" id="{94622BE6-3F29-4206-8736-67A5E195A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558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1576" name="Line 72">
            <a:extLst>
              <a:ext uri="{FF2B5EF4-FFF2-40B4-BE49-F238E27FC236}">
                <a16:creationId xmlns:a16="http://schemas.microsoft.com/office/drawing/2014/main" id="{CEF01734-967D-4342-8757-7A5DB17B8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1577" name="Oval 73">
            <a:extLst>
              <a:ext uri="{FF2B5EF4-FFF2-40B4-BE49-F238E27FC236}">
                <a16:creationId xmlns:a16="http://schemas.microsoft.com/office/drawing/2014/main" id="{6D6F3E00-D0C5-4C35-87A5-A3995E445456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153400" y="2362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78" name="Text Box 74">
            <a:extLst>
              <a:ext uri="{FF2B5EF4-FFF2-40B4-BE49-F238E27FC236}">
                <a16:creationId xmlns:a16="http://schemas.microsoft.com/office/drawing/2014/main" id="{E2A7A4EA-FEC8-420C-9773-10E7A24E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5788" y="38560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1579" name="Text Box 75">
            <a:extLst>
              <a:ext uri="{FF2B5EF4-FFF2-40B4-BE49-F238E27FC236}">
                <a16:creationId xmlns:a16="http://schemas.microsoft.com/office/drawing/2014/main" id="{FA76B278-5977-4E40-A61E-9531487FF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0658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1580" name="Text Box 76">
            <a:extLst>
              <a:ext uri="{FF2B5EF4-FFF2-40B4-BE49-F238E27FC236}">
                <a16:creationId xmlns:a16="http://schemas.microsoft.com/office/drawing/2014/main" id="{36831B2D-3EDA-4788-8B9E-BB7DBD3FF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Strong relationships</a:t>
            </a:r>
          </a:p>
        </p:txBody>
      </p:sp>
      <p:sp>
        <p:nvSpPr>
          <p:cNvPr id="21581" name="Text Box 77">
            <a:extLst>
              <a:ext uri="{FF2B5EF4-FFF2-40B4-BE49-F238E27FC236}">
                <a16:creationId xmlns:a16="http://schemas.microsoft.com/office/drawing/2014/main" id="{D803DDED-2895-4EA9-85F4-AF24C5BF3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676400"/>
            <a:ext cx="2590800" cy="40957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Weak relationships</a:t>
            </a:r>
          </a:p>
        </p:txBody>
      </p:sp>
      <p:sp>
        <p:nvSpPr>
          <p:cNvPr id="21582" name="Line 78">
            <a:extLst>
              <a:ext uri="{FF2B5EF4-FFF2-40B4-BE49-F238E27FC236}">
                <a16:creationId xmlns:a16="http://schemas.microsoft.com/office/drawing/2014/main" id="{F446C351-0DD1-4859-B855-1B831BCB3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HK"/>
          </a:p>
        </p:txBody>
      </p:sp>
      <p:sp>
        <p:nvSpPr>
          <p:cNvPr id="21583" name="Oval 79">
            <a:extLst>
              <a:ext uri="{FF2B5EF4-FFF2-40B4-BE49-F238E27FC236}">
                <a16:creationId xmlns:a16="http://schemas.microsoft.com/office/drawing/2014/main" id="{18DE6412-03A3-41DC-97BC-E43B7027BAA8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0010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84" name="Oval 80">
            <a:extLst>
              <a:ext uri="{FF2B5EF4-FFF2-40B4-BE49-F238E27FC236}">
                <a16:creationId xmlns:a16="http://schemas.microsoft.com/office/drawing/2014/main" id="{EAE7317C-C600-479B-905F-9C31C121AF0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848600" y="2209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85" name="Oval 81">
            <a:extLst>
              <a:ext uri="{FF2B5EF4-FFF2-40B4-BE49-F238E27FC236}">
                <a16:creationId xmlns:a16="http://schemas.microsoft.com/office/drawing/2014/main" id="{59AE686B-7DD5-4B61-85B7-C06522920E5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6200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86" name="Oval 82">
            <a:extLst>
              <a:ext uri="{FF2B5EF4-FFF2-40B4-BE49-F238E27FC236}">
                <a16:creationId xmlns:a16="http://schemas.microsoft.com/office/drawing/2014/main" id="{67CD245D-54FF-4472-B731-93A096D18C80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0010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87" name="Oval 83">
            <a:extLst>
              <a:ext uri="{FF2B5EF4-FFF2-40B4-BE49-F238E27FC236}">
                <a16:creationId xmlns:a16="http://schemas.microsoft.com/office/drawing/2014/main" id="{B6711A01-3AF9-49D5-949C-698F3324D0AD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848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88" name="Oval 84">
            <a:extLst>
              <a:ext uri="{FF2B5EF4-FFF2-40B4-BE49-F238E27FC236}">
                <a16:creationId xmlns:a16="http://schemas.microsoft.com/office/drawing/2014/main" id="{970419E6-DBAF-45DA-8303-F4B1442F16A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80010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89" name="Oval 85">
            <a:extLst>
              <a:ext uri="{FF2B5EF4-FFF2-40B4-BE49-F238E27FC236}">
                <a16:creationId xmlns:a16="http://schemas.microsoft.com/office/drawing/2014/main" id="{F48EE51C-3F5A-4153-A7B6-704436FA5037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73152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90" name="Oval 86">
            <a:extLst>
              <a:ext uri="{FF2B5EF4-FFF2-40B4-BE49-F238E27FC236}">
                <a16:creationId xmlns:a16="http://schemas.microsoft.com/office/drawing/2014/main" id="{2AEF70C3-A532-49AB-93DE-8D33CF15021A}"/>
              </a:ext>
            </a:extLst>
          </p:cNvPr>
          <p:cNvSpPr>
            <a:spLocks noChangeArrowheads="1"/>
          </p:cNvSpPr>
          <p:nvPr/>
        </p:nvSpPr>
        <p:spPr bwMode="auto">
          <a:xfrm rot="-7282380">
            <a:off x="66294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21591" name="Line 87">
            <a:extLst>
              <a:ext uri="{FF2B5EF4-FFF2-40B4-BE49-F238E27FC236}">
                <a16:creationId xmlns:a16="http://schemas.microsoft.com/office/drawing/2014/main" id="{BFCBA0E4-5E7C-48B8-87B7-7A073240DA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22098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HK"/>
          </a:p>
        </p:txBody>
      </p:sp>
      <p:sp>
        <p:nvSpPr>
          <p:cNvPr id="21592" name="Line 88">
            <a:extLst>
              <a:ext uri="{FF2B5EF4-FFF2-40B4-BE49-F238E27FC236}">
                <a16:creationId xmlns:a16="http://schemas.microsoft.com/office/drawing/2014/main" id="{FA78923D-3A67-4F7C-BC3B-6B9EA02755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26670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HK"/>
          </a:p>
        </p:txBody>
      </p:sp>
      <p:sp>
        <p:nvSpPr>
          <p:cNvPr id="21593" name="Line 89">
            <a:extLst>
              <a:ext uri="{FF2B5EF4-FFF2-40B4-BE49-F238E27FC236}">
                <a16:creationId xmlns:a16="http://schemas.microsoft.com/office/drawing/2014/main" id="{BFB40630-074A-4201-BDA7-2B9B4323D8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2057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HK"/>
          </a:p>
        </p:txBody>
      </p:sp>
      <p:sp>
        <p:nvSpPr>
          <p:cNvPr id="21594" name="Line 90">
            <a:extLst>
              <a:ext uri="{FF2B5EF4-FFF2-40B4-BE49-F238E27FC236}">
                <a16:creationId xmlns:a16="http://schemas.microsoft.com/office/drawing/2014/main" id="{8630F630-1A05-40A5-94BE-7BD0890A94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28956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HK"/>
          </a:p>
        </p:txBody>
      </p:sp>
      <p:sp>
        <p:nvSpPr>
          <p:cNvPr id="21595" name="Line 91">
            <a:extLst>
              <a:ext uri="{FF2B5EF4-FFF2-40B4-BE49-F238E27FC236}">
                <a16:creationId xmlns:a16="http://schemas.microsoft.com/office/drawing/2014/main" id="{74773710-C077-45C6-B777-3EB97C548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572000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HK"/>
          </a:p>
        </p:txBody>
      </p:sp>
      <p:sp>
        <p:nvSpPr>
          <p:cNvPr id="21596" name="Line 92">
            <a:extLst>
              <a:ext uri="{FF2B5EF4-FFF2-40B4-BE49-F238E27FC236}">
                <a16:creationId xmlns:a16="http://schemas.microsoft.com/office/drawing/2014/main" id="{C2176C89-2A22-460C-A4AF-4DAD51E01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9530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HK"/>
          </a:p>
        </p:txBody>
      </p:sp>
      <p:sp>
        <p:nvSpPr>
          <p:cNvPr id="21597" name="Line 93">
            <a:extLst>
              <a:ext uri="{FF2B5EF4-FFF2-40B4-BE49-F238E27FC236}">
                <a16:creationId xmlns:a16="http://schemas.microsoft.com/office/drawing/2014/main" id="{4C4BD96D-7347-4840-B774-A133B01CE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2672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HK"/>
          </a:p>
        </p:txBody>
      </p:sp>
      <p:sp>
        <p:nvSpPr>
          <p:cNvPr id="21598" name="Line 94">
            <a:extLst>
              <a:ext uri="{FF2B5EF4-FFF2-40B4-BE49-F238E27FC236}">
                <a16:creationId xmlns:a16="http://schemas.microsoft.com/office/drawing/2014/main" id="{69DDBAC2-1AE9-4390-B6E0-554A21AC21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486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HK"/>
          </a:p>
        </p:txBody>
      </p:sp>
      <p:sp>
        <p:nvSpPr>
          <p:cNvPr id="21599" name="Line 95">
            <a:extLst>
              <a:ext uri="{FF2B5EF4-FFF2-40B4-BE49-F238E27FC236}">
                <a16:creationId xmlns:a16="http://schemas.microsoft.com/office/drawing/2014/main" id="{2BEF1A6F-43C5-4529-BDC6-09CC09B0FC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25146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HK"/>
          </a:p>
        </p:txBody>
      </p:sp>
      <p:sp>
        <p:nvSpPr>
          <p:cNvPr id="21600" name="Line 96">
            <a:extLst>
              <a:ext uri="{FF2B5EF4-FFF2-40B4-BE49-F238E27FC236}">
                <a16:creationId xmlns:a16="http://schemas.microsoft.com/office/drawing/2014/main" id="{8944FCFA-8DAB-4859-8AAA-40137639C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724400"/>
            <a:ext cx="1905000" cy="1371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HK"/>
          </a:p>
        </p:txBody>
      </p:sp>
      <p:sp>
        <p:nvSpPr>
          <p:cNvPr id="21601" name="Line 97">
            <a:extLst>
              <a:ext uri="{FF2B5EF4-FFF2-40B4-BE49-F238E27FC236}">
                <a16:creationId xmlns:a16="http://schemas.microsoft.com/office/drawing/2014/main" id="{598C7C53-7D20-4F0D-8990-477D61197F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22098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HK"/>
          </a:p>
        </p:txBody>
      </p:sp>
      <p:sp>
        <p:nvSpPr>
          <p:cNvPr id="21602" name="Line 98">
            <a:extLst>
              <a:ext uri="{FF2B5EF4-FFF2-40B4-BE49-F238E27FC236}">
                <a16:creationId xmlns:a16="http://schemas.microsoft.com/office/drawing/2014/main" id="{4AD3E275-BB38-4C0F-BF0A-B3F8C5812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724400"/>
            <a:ext cx="17526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HK"/>
          </a:p>
        </p:txBody>
      </p:sp>
      <p:sp>
        <p:nvSpPr>
          <p:cNvPr id="21603" name="Rectangle 99">
            <a:extLst>
              <a:ext uri="{FF2B5EF4-FFF2-40B4-BE49-F238E27FC236}">
                <a16:creationId xmlns:a16="http://schemas.microsoft.com/office/drawing/2014/main" id="{95BF33E8-A504-4EDB-A3B8-441013061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Correlation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EE6A76C-9356-42EC-8DD8-39BA88D9C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/>
              <a:t>Margin Trading – cont’d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0EF20468-F577-4C50-9578-BB55FAD95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72400" cy="5029200"/>
          </a:xfrm>
        </p:spPr>
        <p:txBody>
          <a:bodyPr/>
          <a:lstStyle/>
          <a:p>
            <a:r>
              <a:rPr lang="en-US" altLang="en-US" b="1" dirty="0"/>
              <a:t>Initial margin</a:t>
            </a:r>
            <a:r>
              <a:rPr lang="en-US" altLang="en-US" dirty="0"/>
              <a:t>: the minimum percentage equity an investor must have in a </a:t>
            </a:r>
            <a:r>
              <a:rPr lang="en-US" altLang="en-US" b="1" dirty="0"/>
              <a:t>new position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In U.S investors now must put up at least 50 percent. Alternately, borrowing in a new position may not exceed 50 percent.</a:t>
            </a:r>
          </a:p>
          <a:p>
            <a:pPr lvl="1"/>
            <a:r>
              <a:rPr lang="en-US" altLang="en-US" dirty="0"/>
              <a:t>In HK, 30-60%.</a:t>
            </a:r>
          </a:p>
          <a:p>
            <a:pPr>
              <a:spcBef>
                <a:spcPts val="1800"/>
              </a:spcBef>
            </a:pPr>
            <a:r>
              <a:rPr lang="en-US" altLang="en-US" b="1" dirty="0"/>
              <a:t>Maintenance margin</a:t>
            </a:r>
            <a:r>
              <a:rPr lang="en-US" altLang="en-US" dirty="0"/>
              <a:t>: the minimum percentage equity an investor must have in his account at all times afterwards. Currently at least 25 percent in U.S. </a:t>
            </a:r>
          </a:p>
          <a:p>
            <a:pPr>
              <a:spcBef>
                <a:spcPts val="1800"/>
              </a:spcBef>
            </a:pPr>
            <a:r>
              <a:rPr lang="en-US" altLang="en-US" b="1" dirty="0"/>
              <a:t>Margin call</a:t>
            </a:r>
            <a:r>
              <a:rPr lang="en-US" altLang="en-US" dirty="0"/>
              <a:t>: a requirement to deposit additional equity into a brokerage account because the account equity fell below the maintenance margin limit.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>
            <a:extLst>
              <a:ext uri="{FF2B5EF4-FFF2-40B4-BE49-F238E27FC236}">
                <a16:creationId xmlns:a16="http://schemas.microsoft.com/office/drawing/2014/main" id="{42D8F61B-5580-4EA3-BE99-6604EA219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+mj-lt"/>
                <a:cs typeface="Times New Roman" pitchFamily="18" charset="0"/>
              </a:rPr>
              <a:t>In correlation, the two variables are treated as equals.  In regression, one variable is considered independent (=predictor) variable (</a:t>
            </a:r>
            <a:r>
              <a:rPr lang="en-US" i="1" dirty="0">
                <a:latin typeface="+mj-lt"/>
                <a:cs typeface="Times New Roman" pitchFamily="18" charset="0"/>
              </a:rPr>
              <a:t>X</a:t>
            </a:r>
            <a:r>
              <a:rPr lang="en-US" dirty="0">
                <a:latin typeface="+mj-lt"/>
                <a:cs typeface="Times New Roman" pitchFamily="18" charset="0"/>
              </a:rPr>
              <a:t>) and the other the dependent (=outcome) variable </a:t>
            </a:r>
            <a:r>
              <a:rPr lang="en-US" i="1" dirty="0">
                <a:latin typeface="+mj-lt"/>
                <a:cs typeface="Times New Roman" pitchFamily="18" charset="0"/>
              </a:rPr>
              <a:t>Y</a:t>
            </a:r>
            <a:r>
              <a:rPr lang="en-US" dirty="0">
                <a:latin typeface="+mj-lt"/>
                <a:cs typeface="Times New Roman" pitchFamily="18" charset="0"/>
              </a:rPr>
              <a:t>.</a:t>
            </a:r>
            <a:r>
              <a:rPr lang="en-US" dirty="0">
                <a:latin typeface="+mj-lt"/>
              </a:rPr>
              <a:t> </a:t>
            </a:r>
          </a:p>
          <a:p>
            <a:pPr>
              <a:defRPr/>
            </a:pPr>
            <a:r>
              <a:rPr lang="en-US" dirty="0">
                <a:latin typeface="+mj-lt"/>
              </a:rPr>
              <a:t>What is “ Linear”: </a:t>
            </a:r>
            <a:r>
              <a:rPr lang="en-US" i="1" dirty="0">
                <a:latin typeface="+mj-lt"/>
              </a:rPr>
              <a:t>Y=α+</a:t>
            </a:r>
            <a:r>
              <a:rPr lang="el-GR" i="1" dirty="0">
                <a:latin typeface="+mj-lt"/>
              </a:rPr>
              <a:t>β</a:t>
            </a:r>
            <a:r>
              <a:rPr lang="en-US" i="1" dirty="0">
                <a:latin typeface="+mj-lt"/>
              </a:rPr>
              <a:t>X?</a:t>
            </a:r>
          </a:p>
          <a:p>
            <a:pPr>
              <a:buClr>
                <a:srgbClr val="993300"/>
              </a:buClr>
              <a:buFontTx/>
              <a:buNone/>
              <a:defRPr/>
            </a:pPr>
            <a:endParaRPr lang="en-US" dirty="0">
              <a:latin typeface="+mj-lt"/>
            </a:endParaRPr>
          </a:p>
          <a:p>
            <a:pPr>
              <a:buClr>
                <a:srgbClr val="993300"/>
              </a:buClr>
              <a:buFont typeface="Wingdings" pitchFamily="2" charset="2"/>
              <a:buNone/>
              <a:defRPr/>
            </a:pP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 lvl="1">
              <a:buClr>
                <a:srgbClr val="993300"/>
              </a:buClr>
              <a:buFont typeface="Wingdings" pitchFamily="2" charset="2"/>
              <a:buNone/>
              <a:defRPr/>
            </a:pPr>
            <a:r>
              <a:rPr lang="en-US" dirty="0">
                <a:latin typeface="+mj-lt"/>
              </a:rPr>
              <a:t>    </a:t>
            </a:r>
            <a:r>
              <a:rPr lang="en-US" dirty="0">
                <a:latin typeface="+mj-lt"/>
                <a:sym typeface="Symbol" pitchFamily="18" charset="2"/>
              </a:rPr>
              <a:t>		                                          </a:t>
            </a:r>
            <a:br>
              <a:rPr lang="en-US" dirty="0">
                <a:latin typeface="+mj-lt"/>
                <a:sym typeface="Symbol" pitchFamily="18" charset="2"/>
              </a:rPr>
            </a:br>
            <a:endParaRPr lang="en-US" dirty="0"/>
          </a:p>
          <a:p>
            <a:pPr>
              <a:buClr>
                <a:srgbClr val="993300"/>
              </a:buClr>
              <a:buFont typeface="Arial" pitchFamily="34" charset="0"/>
              <a:buChar char="•"/>
              <a:defRPr/>
            </a:pPr>
            <a:endParaRPr lang="en-US" dirty="0"/>
          </a:p>
          <a:p>
            <a:pPr>
              <a:buClr>
                <a:srgbClr val="993300"/>
              </a:buClr>
              <a:buFont typeface="Arial" pitchFamily="34" charset="0"/>
              <a:buChar char="•"/>
              <a:defRPr/>
            </a:pPr>
            <a:r>
              <a:rPr lang="en-US" dirty="0"/>
              <a:t>A slope of 2 means that every 1-unit change in X yields a 2-unit change in Y.</a:t>
            </a:r>
          </a:p>
          <a:p>
            <a:pPr lvl="1">
              <a:buClr>
                <a:srgbClr val="993300"/>
              </a:buClr>
              <a:buFont typeface="Wingdings" pitchFamily="2" charset="2"/>
              <a:buChar char="Ø"/>
              <a:defRPr/>
            </a:pPr>
            <a:endParaRPr lang="en-US" dirty="0">
              <a:latin typeface="+mj-lt"/>
              <a:sym typeface="Symbol" pitchFamily="18" charset="2"/>
            </a:endParaRPr>
          </a:p>
        </p:txBody>
      </p:sp>
      <p:sp>
        <p:nvSpPr>
          <p:cNvPr id="22531" name="Rectangle 11">
            <a:extLst>
              <a:ext uri="{FF2B5EF4-FFF2-40B4-BE49-F238E27FC236}">
                <a16:creationId xmlns:a16="http://schemas.microsoft.com/office/drawing/2014/main" id="{3EC5A9E2-5A82-4649-A5DD-9FE242034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5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5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5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5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22532" name="Title 8">
            <a:extLst>
              <a:ext uri="{FF2B5EF4-FFF2-40B4-BE49-F238E27FC236}">
                <a16:creationId xmlns:a16="http://schemas.microsoft.com/office/drawing/2014/main" id="{4F6910F4-4076-45C8-A58B-9EB228C46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93038" cy="928688"/>
          </a:xfrm>
        </p:spPr>
        <p:txBody>
          <a:bodyPr/>
          <a:lstStyle/>
          <a:p>
            <a:r>
              <a:rPr lang="en-US" altLang="en-US" sz="3200"/>
              <a:t>Linear Regression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27B82E9-B8C0-4A35-B2FB-A8A209A7E5A4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895600"/>
            <a:ext cx="4800600" cy="3276600"/>
            <a:chOff x="1776" y="1824"/>
            <a:chExt cx="3024" cy="2064"/>
          </a:xfrm>
        </p:grpSpPr>
        <p:sp>
          <p:nvSpPr>
            <p:cNvPr id="22542" name="Line 5">
              <a:extLst>
                <a:ext uri="{FF2B5EF4-FFF2-40B4-BE49-F238E27FC236}">
                  <a16:creationId xmlns:a16="http://schemas.microsoft.com/office/drawing/2014/main" id="{BCDD0CD8-CD1C-4E76-B0E2-AE082B7E6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82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2543" name="Line 6">
              <a:extLst>
                <a:ext uri="{FF2B5EF4-FFF2-40B4-BE49-F238E27FC236}">
                  <a16:creationId xmlns:a16="http://schemas.microsoft.com/office/drawing/2014/main" id="{3C7ECF9F-4091-45B1-A563-14389DC50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832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2544" name="Line 7">
              <a:extLst>
                <a:ext uri="{FF2B5EF4-FFF2-40B4-BE49-F238E27FC236}">
                  <a16:creationId xmlns:a16="http://schemas.microsoft.com/office/drawing/2014/main" id="{C8F76F5D-8F5D-49A8-B16B-31EF435E4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920"/>
              <a:ext cx="1920" cy="1632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3F2618DF-6545-4802-BC01-AF7747DD216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029200"/>
            <a:ext cx="2971800" cy="533400"/>
            <a:chOff x="1392" y="3168"/>
            <a:chExt cx="1872" cy="336"/>
          </a:xfrm>
        </p:grpSpPr>
        <p:sp>
          <p:nvSpPr>
            <p:cNvPr id="22539" name="Oval 9">
              <a:extLst>
                <a:ext uri="{FF2B5EF4-FFF2-40B4-BE49-F238E27FC236}">
                  <a16:creationId xmlns:a16="http://schemas.microsoft.com/office/drawing/2014/main" id="{26D00686-A8BB-450A-BA0D-5DCA5581F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216"/>
              <a:ext cx="33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SzPct val="10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22540" name="Text Box 10">
              <a:extLst>
                <a:ext uri="{FF2B5EF4-FFF2-40B4-BE49-F238E27FC236}">
                  <a16:creationId xmlns:a16="http://schemas.microsoft.com/office/drawing/2014/main" id="{DDEEB33F-E3EA-4A05-84B2-113C7E2F5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16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SzPct val="10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en-US" altLang="en-US" sz="2800" i="1">
                  <a:solidFill>
                    <a:srgbClr val="FF0000"/>
                  </a:solidFill>
                  <a:latin typeface="Symbol" panose="05050102010706020507" pitchFamily="18" charset="2"/>
                </a:rPr>
                <a:t>a</a:t>
              </a:r>
            </a:p>
          </p:txBody>
        </p:sp>
        <p:sp>
          <p:nvSpPr>
            <p:cNvPr id="22541" name="Line 11">
              <a:extLst>
                <a:ext uri="{FF2B5EF4-FFF2-40B4-BE49-F238E27FC236}">
                  <a16:creationId xmlns:a16="http://schemas.microsoft.com/office/drawing/2014/main" id="{BA898007-28BA-4DE6-940D-4B8B9B1E8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360"/>
              <a:ext cx="13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32719C85-0D79-4C5B-A38A-A0F23926020D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124200"/>
            <a:ext cx="1752600" cy="1066800"/>
            <a:chOff x="3984" y="1968"/>
            <a:chExt cx="1104" cy="672"/>
          </a:xfrm>
        </p:grpSpPr>
        <p:sp>
          <p:nvSpPr>
            <p:cNvPr id="22536" name="Line 13">
              <a:extLst>
                <a:ext uri="{FF2B5EF4-FFF2-40B4-BE49-F238E27FC236}">
                  <a16:creationId xmlns:a16="http://schemas.microsoft.com/office/drawing/2014/main" id="{D5785D48-9456-41BE-8532-D417AE3DA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4" y="2640"/>
              <a:ext cx="816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2537" name="Line 14">
              <a:extLst>
                <a:ext uri="{FF2B5EF4-FFF2-40B4-BE49-F238E27FC236}">
                  <a16:creationId xmlns:a16="http://schemas.microsoft.com/office/drawing/2014/main" id="{A87C5ACD-39BC-497C-9EE9-64066A508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968"/>
              <a:ext cx="0" cy="672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 type="stealth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2538" name="Text Box 15">
              <a:extLst>
                <a:ext uri="{FF2B5EF4-FFF2-40B4-BE49-F238E27FC236}">
                  <a16:creationId xmlns:a16="http://schemas.microsoft.com/office/drawing/2014/main" id="{EB6A4618-141F-47C5-BDC0-78FEC7477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304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SzPct val="10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Tx/>
                <a:buFontTx/>
                <a:buNone/>
              </a:pPr>
              <a:r>
                <a:rPr lang="en-US" altLang="en-US" sz="2800">
                  <a:solidFill>
                    <a:srgbClr val="FF66FF"/>
                  </a:solidFill>
                  <a:latin typeface="Symbol" panose="05050102010706020507" pitchFamily="18" charset="2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D9B5003-7A56-402E-8EB1-215AB1556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38E082F-C605-4B2E-8DCB-C93420355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6863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If you know something about X, this knowledge helps you predict something about Y.  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800"/>
          </a:p>
          <a:p>
            <a:pPr>
              <a:spcBef>
                <a:spcPct val="50000"/>
              </a:spcBef>
            </a:pPr>
            <a:r>
              <a:rPr lang="en-US" altLang="en-US" sz="2800"/>
              <a:t>y</a:t>
            </a:r>
            <a:r>
              <a:rPr lang="en-US" altLang="en-US" sz="2800" baseline="-25000"/>
              <a:t>i</a:t>
            </a:r>
            <a:r>
              <a:rPr lang="en-US" altLang="en-US" sz="2800"/>
              <a:t>=     </a:t>
            </a:r>
            <a:r>
              <a:rPr lang="en-US" altLang="en-US" sz="2800">
                <a:sym typeface="Symbol" panose="05050102010706020507" pitchFamily="18" charset="2"/>
              </a:rPr>
              <a:t> + </a:t>
            </a:r>
            <a:r>
              <a:rPr lang="en-US" altLang="en-US" sz="2800"/>
              <a:t>*x</a:t>
            </a:r>
            <a:r>
              <a:rPr lang="en-US" altLang="en-US" sz="2800" baseline="-25000"/>
              <a:t>i</a:t>
            </a:r>
            <a:r>
              <a:rPr lang="en-US" altLang="en-US" sz="2800"/>
              <a:t>    +   random error</a:t>
            </a:r>
            <a:r>
              <a:rPr lang="en-US" altLang="en-US" sz="2800" baseline="-25000"/>
              <a:t>i</a:t>
            </a:r>
            <a:endParaRPr lang="en-US" altLang="en-US" sz="2800"/>
          </a:p>
          <a:p>
            <a:pPr>
              <a:spcBef>
                <a:spcPct val="50000"/>
              </a:spcBef>
            </a:pPr>
            <a:endParaRPr lang="en-US" altLang="en-US" sz="2800"/>
          </a:p>
          <a:p>
            <a:endParaRPr lang="en-US" altLang="en-US"/>
          </a:p>
        </p:txBody>
      </p:sp>
      <p:sp>
        <p:nvSpPr>
          <p:cNvPr id="23556" name="Line 11">
            <a:extLst>
              <a:ext uri="{FF2B5EF4-FFF2-40B4-BE49-F238E27FC236}">
                <a16:creationId xmlns:a16="http://schemas.microsoft.com/office/drawing/2014/main" id="{B5B9CE11-BC9A-44F1-A14E-2A77474D1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6775" y="2897188"/>
            <a:ext cx="109538" cy="18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23557" name="Line 12">
            <a:extLst>
              <a:ext uri="{FF2B5EF4-FFF2-40B4-BE49-F238E27FC236}">
                <a16:creationId xmlns:a16="http://schemas.microsoft.com/office/drawing/2014/main" id="{B48613A2-331A-47E1-A4B8-275124BFC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95600"/>
            <a:ext cx="8255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13C2A70-325F-40B4-AA08-E5982A0BBFF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895600"/>
            <a:ext cx="2819400" cy="990600"/>
            <a:chOff x="2400" y="1632"/>
            <a:chExt cx="1505" cy="624"/>
          </a:xfrm>
        </p:grpSpPr>
        <p:sp>
          <p:nvSpPr>
            <p:cNvPr id="23563" name="Rectangle 5">
              <a:extLst>
                <a:ext uri="{FF2B5EF4-FFF2-40B4-BE49-F238E27FC236}">
                  <a16:creationId xmlns:a16="http://schemas.microsoft.com/office/drawing/2014/main" id="{BD04C903-6353-4232-A4FB-44F6C65C1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32"/>
              <a:ext cx="1392" cy="38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SzPct val="10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23564" name="Line 6">
              <a:extLst>
                <a:ext uri="{FF2B5EF4-FFF2-40B4-BE49-F238E27FC236}">
                  <a16:creationId xmlns:a16="http://schemas.microsoft.com/office/drawing/2014/main" id="{CFD690C5-731E-42EC-98DA-D465BC6CA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2064"/>
              <a:ext cx="209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sp>
        <p:nvSpPr>
          <p:cNvPr id="12" name="Text Box 7">
            <a:extLst>
              <a:ext uri="{FF2B5EF4-FFF2-40B4-BE49-F238E27FC236}">
                <a16:creationId xmlns:a16="http://schemas.microsoft.com/office/drawing/2014/main" id="{D458A03B-A9D5-44E8-BC97-5FF63426E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838" y="3657600"/>
            <a:ext cx="2697162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latin typeface="+mn-lt"/>
                <a:cs typeface="+mn-cs"/>
              </a:rPr>
              <a:t>Follows a normal distribution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8A468293-B299-47ED-82F0-40A8C9616231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429000"/>
            <a:ext cx="1981200" cy="1225550"/>
            <a:chOff x="677" y="1968"/>
            <a:chExt cx="1129" cy="767"/>
          </a:xfrm>
        </p:grpSpPr>
        <p:sp>
          <p:nvSpPr>
            <p:cNvPr id="23561" name="AutoShape 9">
              <a:extLst>
                <a:ext uri="{FF2B5EF4-FFF2-40B4-BE49-F238E27FC236}">
                  <a16:creationId xmlns:a16="http://schemas.microsoft.com/office/drawing/2014/main" id="{2187A3C2-30E0-4DC2-846E-1EF2D48C4CE3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1032" y="1656"/>
              <a:ext cx="240" cy="864"/>
            </a:xfrm>
            <a:prstGeom prst="leftBrace">
              <a:avLst>
                <a:gd name="adj1" fmla="val 30000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SzPct val="10000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50000"/>
                </a:spcBef>
                <a:buSzPct val="10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50000"/>
                </a:spcBef>
                <a:buSzPct val="10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5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5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 sz="2400">
                <a:latin typeface="Symbol" panose="05050102010706020507" pitchFamily="18" charset="2"/>
              </a:endParaRPr>
            </a:p>
          </p:txBody>
        </p:sp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6A3329C3-50BF-427B-890E-40A794A21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" y="2254"/>
              <a:ext cx="1129" cy="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200" dirty="0">
                  <a:solidFill>
                    <a:srgbClr val="C00000"/>
                  </a:solidFill>
                  <a:latin typeface="+mn-lt"/>
                  <a:cs typeface="+mn-cs"/>
                </a:rPr>
                <a:t>Fixed – exactly on the line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E5FD393-9A02-413A-8DDA-1741D4345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Resulting Formulas</a:t>
            </a:r>
          </a:p>
        </p:txBody>
      </p:sp>
      <p:sp>
        <p:nvSpPr>
          <p:cNvPr id="998406" name="Text Box 6">
            <a:extLst>
              <a:ext uri="{FF2B5EF4-FFF2-40B4-BE49-F238E27FC236}">
                <a16:creationId xmlns:a16="http://schemas.microsoft.com/office/drawing/2014/main" id="{965E1FB5-F1CE-4F5D-9D2A-426086075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350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+mn-lt"/>
                <a:cs typeface="+mn-cs"/>
              </a:rPr>
              <a:t>Slope (beta coefficient) =</a:t>
            </a:r>
          </a:p>
        </p:txBody>
      </p:sp>
      <p:graphicFrame>
        <p:nvGraphicFramePr>
          <p:cNvPr id="24580" name="Object 13">
            <a:extLst>
              <a:ext uri="{FF2B5EF4-FFF2-40B4-BE49-F238E27FC236}">
                <a16:creationId xmlns:a16="http://schemas.microsoft.com/office/drawing/2014/main" id="{BF079FB7-A8FD-4082-ADFB-9B415DC30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981200"/>
          <a:ext cx="21304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" name="Equation" r:id="rId3" imgW="901309" imgH="418918" progId="Equation.3">
                  <p:embed/>
                </p:oleObj>
              </mc:Choice>
              <mc:Fallback>
                <p:oleObj name="Equation" r:id="rId3" imgW="901309" imgH="418918" progId="Equation.3">
                  <p:embed/>
                  <p:pic>
                    <p:nvPicPr>
                      <p:cNvPr id="24580" name="Object 13">
                        <a:extLst>
                          <a:ext uri="{FF2B5EF4-FFF2-40B4-BE49-F238E27FC236}">
                            <a16:creationId xmlns:a16="http://schemas.microsoft.com/office/drawing/2014/main" id="{BF079FB7-A8FD-4082-ADFB-9B415DC30C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981200"/>
                        <a:ext cx="2130425" cy="990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8414" name="Rectangle 14">
            <a:extLst>
              <a:ext uri="{FF2B5EF4-FFF2-40B4-BE49-F238E27FC236}">
                <a16:creationId xmlns:a16="http://schemas.microsoft.com/office/drawing/2014/main" id="{A2C6F3D7-29FB-45C6-B60C-0ACE94673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962400"/>
            <a:ext cx="2590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n-lt"/>
                <a:cs typeface="+mn-cs"/>
              </a:rPr>
              <a:t>Intercept (alpha) =</a:t>
            </a:r>
          </a:p>
          <a:p>
            <a:pPr>
              <a:defRPr/>
            </a:pPr>
            <a:r>
              <a:rPr lang="en-US" dirty="0">
                <a:cs typeface="+mn-cs"/>
              </a:rPr>
              <a:t> </a:t>
            </a:r>
          </a:p>
        </p:txBody>
      </p:sp>
      <p:graphicFrame>
        <p:nvGraphicFramePr>
          <p:cNvPr id="24582" name="Object 14">
            <a:extLst>
              <a:ext uri="{FF2B5EF4-FFF2-40B4-BE49-F238E27FC236}">
                <a16:creationId xmlns:a16="http://schemas.microsoft.com/office/drawing/2014/main" id="{1C0B5D7A-23D6-45A4-A147-0085013B9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876675"/>
          <a:ext cx="1676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" name="Equation" r:id="rId5" imgW="698500" imgH="241300" progId="Equation.3">
                  <p:embed/>
                </p:oleObj>
              </mc:Choice>
              <mc:Fallback>
                <p:oleObj name="Equation" r:id="rId5" imgW="698500" imgH="241300" progId="Equation.3">
                  <p:embed/>
                  <p:pic>
                    <p:nvPicPr>
                      <p:cNvPr id="24582" name="Object 14">
                        <a:extLst>
                          <a:ext uri="{FF2B5EF4-FFF2-40B4-BE49-F238E27FC236}">
                            <a16:creationId xmlns:a16="http://schemas.microsoft.com/office/drawing/2014/main" id="{1C0B5D7A-23D6-45A4-A147-0085013B9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76675"/>
                        <a:ext cx="1676400" cy="577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826D2BC-0DFA-4393-AFAC-5C0190955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/>
              <a:t>Margin Trading – cont’d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FA0C0EC-52D1-4380-BFDE-1677D6ECD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257800"/>
          </a:xfrm>
          <a:noFill/>
        </p:spPr>
        <p:txBody>
          <a:bodyPr/>
          <a:lstStyle/>
          <a:p>
            <a:r>
              <a:rPr lang="en-US" altLang="en-US"/>
              <a:t>Example: Calculate the price that </a:t>
            </a:r>
            <a:r>
              <a:rPr lang="en-US" altLang="en-US" b="1"/>
              <a:t>triggers a margin call</a:t>
            </a:r>
            <a:r>
              <a:rPr lang="en-US" altLang="en-US"/>
              <a:t>.</a:t>
            </a:r>
          </a:p>
          <a:p>
            <a:pPr>
              <a:buFontTx/>
              <a:buNone/>
            </a:pPr>
            <a:r>
              <a:rPr lang="en-US" altLang="en-US"/>
              <a:t>	Assume you buy 200 shares at $40 a share (ignore interest payment for now).</a:t>
            </a:r>
          </a:p>
          <a:p>
            <a:pPr>
              <a:buFontTx/>
              <a:buNone/>
            </a:pPr>
            <a:r>
              <a:rPr lang="en-US" altLang="en-US"/>
              <a:t>	IM (initial margin) = 50%		</a:t>
            </a:r>
          </a:p>
          <a:p>
            <a:pPr>
              <a:buFontTx/>
              <a:buNone/>
            </a:pPr>
            <a:r>
              <a:rPr lang="en-US" altLang="en-US"/>
              <a:t>    MM (maintenance margin)= 30%</a:t>
            </a:r>
          </a:p>
          <a:p>
            <a:pPr>
              <a:buFontTx/>
              <a:buNone/>
            </a:pPr>
            <a:r>
              <a:rPr lang="en-US" altLang="en-US"/>
              <a:t>	Loan = 0.50</a:t>
            </a:r>
            <a:r>
              <a:rPr lang="en-US" altLang="en-US">
                <a:latin typeface="Symbol" panose="05050102010706020507" pitchFamily="18" charset="2"/>
              </a:rPr>
              <a:t>´</a:t>
            </a:r>
            <a:r>
              <a:rPr lang="en-US" altLang="en-US"/>
              <a:t>200</a:t>
            </a:r>
            <a:r>
              <a:rPr lang="en-US" altLang="en-US">
                <a:latin typeface="Symbol" panose="05050102010706020507" pitchFamily="18" charset="2"/>
              </a:rPr>
              <a:t>´</a:t>
            </a:r>
            <a:r>
              <a:rPr lang="en-US" altLang="en-US"/>
              <a:t>40 = $4,000.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	Later on, it must always be that</a:t>
            </a:r>
          </a:p>
          <a:p>
            <a:pPr>
              <a:buFontTx/>
              <a:buNone/>
            </a:pPr>
            <a:r>
              <a:rPr lang="en-US" altLang="en-US"/>
              <a:t>	Margin = (Value of account </a:t>
            </a:r>
            <a:r>
              <a:rPr lang="en-US" altLang="en-US">
                <a:latin typeface="Symbol" panose="05050102010706020507" pitchFamily="18" charset="2"/>
              </a:rPr>
              <a:t>-</a:t>
            </a:r>
            <a:r>
              <a:rPr lang="en-US" altLang="en-US"/>
              <a:t> Loan) / Value of account</a:t>
            </a:r>
          </a:p>
          <a:p>
            <a:pPr>
              <a:buFontTx/>
              <a:buNone/>
            </a:pPr>
            <a:r>
              <a:rPr lang="en-US" altLang="en-US"/>
              <a:t>		     </a:t>
            </a:r>
            <a:r>
              <a:rPr lang="en-US" altLang="en-US">
                <a:solidFill>
                  <a:srgbClr val="C00000"/>
                </a:solidFill>
              </a:rPr>
              <a:t>= (200P</a:t>
            </a:r>
            <a:r>
              <a:rPr lang="en-US" altLang="en-US">
                <a:solidFill>
                  <a:srgbClr val="C00000"/>
                </a:solidFill>
                <a:latin typeface="Symbol" panose="05050102010706020507" pitchFamily="18" charset="2"/>
              </a:rPr>
              <a:t>-</a:t>
            </a:r>
            <a:r>
              <a:rPr lang="en-US" altLang="en-US">
                <a:solidFill>
                  <a:srgbClr val="C00000"/>
                </a:solidFill>
              </a:rPr>
              <a:t>4,000)/(200P) </a:t>
            </a:r>
            <a:r>
              <a:rPr lang="en-US" altLang="en-US">
                <a:solidFill>
                  <a:srgbClr val="C00000"/>
                </a:solidFill>
                <a:latin typeface="Symbol" panose="05050102010706020507" pitchFamily="18" charset="2"/>
              </a:rPr>
              <a:t>³</a:t>
            </a:r>
            <a:r>
              <a:rPr lang="en-US" altLang="en-US">
                <a:solidFill>
                  <a:srgbClr val="C00000"/>
                </a:solidFill>
              </a:rPr>
              <a:t> 0.30</a:t>
            </a:r>
          </a:p>
          <a:p>
            <a:pPr>
              <a:buFontTx/>
              <a:buNone/>
            </a:pPr>
            <a:r>
              <a:rPr lang="en-US" altLang="en-US"/>
              <a:t>	Margin call will occur when </a:t>
            </a:r>
          </a:p>
          <a:p>
            <a:pPr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solidFill>
                  <a:srgbClr val="C00000"/>
                </a:solidFill>
              </a:rPr>
              <a:t>(200P</a:t>
            </a:r>
            <a:r>
              <a:rPr lang="en-US" altLang="en-US">
                <a:solidFill>
                  <a:srgbClr val="C00000"/>
                </a:solidFill>
                <a:latin typeface="Symbol" panose="05050102010706020507" pitchFamily="18" charset="2"/>
              </a:rPr>
              <a:t>-</a:t>
            </a:r>
            <a:r>
              <a:rPr lang="en-US" altLang="en-US">
                <a:solidFill>
                  <a:srgbClr val="C00000"/>
                </a:solidFill>
              </a:rPr>
              <a:t>4,000)/(200P) = 0.30, or, P = $28.57.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A15E0AD-3346-4D5E-890D-F88A05808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/>
              <a:t>Margin Trading – cont’d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96D723C-1BFF-4621-996B-325884B32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334000"/>
          </a:xfrm>
          <a:noFill/>
        </p:spPr>
        <p:txBody>
          <a:bodyPr/>
          <a:lstStyle/>
          <a:p>
            <a:r>
              <a:rPr lang="en-US" altLang="en-US" sz="2000"/>
              <a:t>Suppose one fine afternoon, not long afterwards, the price drops to $26. How much will the investor have to put up when his broker calls (Assume the broker requires investors to bring the margin back to the IM level)?</a:t>
            </a:r>
          </a:p>
          <a:p>
            <a:pPr>
              <a:buFontTx/>
              <a:buNone/>
            </a:pPr>
            <a:r>
              <a:rPr lang="en-US" altLang="en-US" sz="2000"/>
              <a:t>	Value of account at lower share price</a:t>
            </a:r>
          </a:p>
          <a:p>
            <a:pPr>
              <a:buFontTx/>
              <a:buNone/>
            </a:pPr>
            <a:r>
              <a:rPr lang="en-US" altLang="en-US" sz="2000"/>
              <a:t>     = $26</a:t>
            </a:r>
            <a:r>
              <a:rPr lang="en-US" altLang="en-US" sz="2000">
                <a:latin typeface="Symbol" panose="05050102010706020507" pitchFamily="18" charset="2"/>
              </a:rPr>
              <a:t>´</a:t>
            </a:r>
            <a:r>
              <a:rPr lang="en-US" altLang="en-US" sz="2000"/>
              <a:t>200 = $5,200</a:t>
            </a:r>
          </a:p>
          <a:p>
            <a:pPr>
              <a:buFontTx/>
              <a:buNone/>
            </a:pPr>
            <a:r>
              <a:rPr lang="en-US" altLang="en-US" sz="2000"/>
              <a:t>	Maximum borrowing (under the IM requirement) 	</a:t>
            </a:r>
          </a:p>
          <a:p>
            <a:pPr>
              <a:buFontTx/>
              <a:buNone/>
            </a:pPr>
            <a:r>
              <a:rPr lang="en-US" altLang="en-US" sz="2000"/>
              <a:t>     = $0.50</a:t>
            </a:r>
            <a:r>
              <a:rPr lang="en-US" altLang="en-US" sz="2000">
                <a:latin typeface="Symbol" panose="05050102010706020507" pitchFamily="18" charset="2"/>
              </a:rPr>
              <a:t>´</a:t>
            </a:r>
            <a:r>
              <a:rPr lang="en-US" altLang="en-US" sz="2000"/>
              <a:t>5,200 = $2,600</a:t>
            </a:r>
          </a:p>
          <a:p>
            <a:pPr>
              <a:buFontTx/>
              <a:buNone/>
            </a:pPr>
            <a:r>
              <a:rPr lang="en-US" altLang="en-US" sz="2000"/>
              <a:t>	Previous borrowing	</a:t>
            </a:r>
          </a:p>
          <a:p>
            <a:pPr>
              <a:buFontTx/>
              <a:buNone/>
            </a:pPr>
            <a:r>
              <a:rPr lang="en-US" altLang="en-US" sz="2000"/>
              <a:t>     = $4,000</a:t>
            </a:r>
          </a:p>
          <a:p>
            <a:pPr>
              <a:buFontTx/>
              <a:buNone/>
            </a:pPr>
            <a:r>
              <a:rPr lang="en-US" altLang="en-US" sz="2000"/>
              <a:t>	Additional money required	</a:t>
            </a:r>
          </a:p>
          <a:p>
            <a:pPr>
              <a:buFontTx/>
              <a:buNone/>
            </a:pPr>
            <a:r>
              <a:rPr lang="en-US" altLang="en-US" sz="2000"/>
              <a:t>     = $(4,000</a:t>
            </a:r>
            <a:r>
              <a:rPr lang="en-US" altLang="en-US" sz="2000">
                <a:latin typeface="Symbol" panose="05050102010706020507" pitchFamily="18" charset="2"/>
              </a:rPr>
              <a:t>-</a:t>
            </a:r>
            <a:r>
              <a:rPr lang="en-US" altLang="en-US" sz="2000"/>
              <a:t>2,600)=$1,400</a:t>
            </a:r>
          </a:p>
          <a:p>
            <a:pPr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77175F1-BDDB-4609-A9BC-06147366E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/>
              <a:t>Margin Trading – cont’d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AE730FC-6055-43E6-BEB5-F6DFAAA70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5334000"/>
          </a:xfrm>
          <a:noFill/>
        </p:spPr>
        <p:txBody>
          <a:bodyPr/>
          <a:lstStyle/>
          <a:p>
            <a:r>
              <a:rPr lang="en-US" altLang="en-US" sz="2200"/>
              <a:t>If the investor cannot come up with the additional equity, then he must liquidate some of the account. Suppose he sells </a:t>
            </a:r>
            <a:r>
              <a:rPr lang="en-US" altLang="en-US" sz="2200" b="1" i="1"/>
              <a:t>N</a:t>
            </a:r>
            <a:r>
              <a:rPr lang="en-US" altLang="en-US" sz="2200"/>
              <a:t> shares at the lower price of $26 and surrenders proceeds to the broker in order to bring his equity back up to 50 percent. Then,  </a:t>
            </a:r>
          </a:p>
          <a:p>
            <a:endParaRPr lang="en-US" altLang="en-US" sz="2200"/>
          </a:p>
          <a:p>
            <a:pPr>
              <a:buFontTx/>
              <a:buNone/>
            </a:pPr>
            <a:r>
              <a:rPr lang="en-US" altLang="en-US" sz="2200"/>
              <a:t>	Value of remaining position </a:t>
            </a:r>
          </a:p>
          <a:p>
            <a:pPr>
              <a:buFontTx/>
              <a:buNone/>
            </a:pPr>
            <a:r>
              <a:rPr lang="en-US" altLang="en-US" sz="2200"/>
              <a:t>     = 26</a:t>
            </a:r>
            <a:r>
              <a:rPr lang="en-US" altLang="en-US" sz="2200">
                <a:latin typeface="Symbol" panose="05050102010706020507" pitchFamily="18" charset="2"/>
              </a:rPr>
              <a:t>´</a:t>
            </a:r>
            <a:r>
              <a:rPr lang="en-US" altLang="en-US" sz="2200"/>
              <a:t>(200</a:t>
            </a:r>
            <a:r>
              <a:rPr lang="en-US" altLang="en-US" sz="2200">
                <a:latin typeface="Symbol" panose="05050102010706020507" pitchFamily="18" charset="2"/>
              </a:rPr>
              <a:t>-</a:t>
            </a:r>
            <a:r>
              <a:rPr lang="en-US" altLang="en-US" sz="2200"/>
              <a:t>N) = 5,200</a:t>
            </a:r>
            <a:r>
              <a:rPr lang="en-US" altLang="en-US" sz="2200">
                <a:latin typeface="Symbol" panose="05050102010706020507" pitchFamily="18" charset="2"/>
              </a:rPr>
              <a:t>-</a:t>
            </a:r>
            <a:r>
              <a:rPr lang="en-US" altLang="en-US" sz="2200"/>
              <a:t>26N</a:t>
            </a:r>
          </a:p>
          <a:p>
            <a:pPr>
              <a:buFontTx/>
              <a:buNone/>
            </a:pPr>
            <a:r>
              <a:rPr lang="en-US" altLang="en-US" sz="2200"/>
              <a:t>	Remaining borrowing 	</a:t>
            </a:r>
          </a:p>
          <a:p>
            <a:pPr>
              <a:buFontTx/>
              <a:buNone/>
            </a:pPr>
            <a:r>
              <a:rPr lang="en-US" altLang="en-US" sz="2200"/>
              <a:t>     = 4,000</a:t>
            </a:r>
            <a:r>
              <a:rPr lang="en-US" altLang="en-US" sz="2200">
                <a:latin typeface="Symbol" panose="05050102010706020507" pitchFamily="18" charset="2"/>
              </a:rPr>
              <a:t>-26N</a:t>
            </a:r>
          </a:p>
          <a:p>
            <a:pPr>
              <a:buFontTx/>
              <a:buNone/>
            </a:pPr>
            <a:r>
              <a:rPr lang="en-US" altLang="en-US" sz="2200"/>
              <a:t>           		    4,000</a:t>
            </a:r>
            <a:r>
              <a:rPr lang="en-US" altLang="en-US" sz="2200">
                <a:latin typeface="Symbol" panose="05050102010706020507" pitchFamily="18" charset="2"/>
              </a:rPr>
              <a:t>-</a:t>
            </a:r>
            <a:r>
              <a:rPr lang="en-US" altLang="en-US" sz="2200"/>
              <a:t>26N 	= 0.5</a:t>
            </a:r>
            <a:r>
              <a:rPr lang="en-US" altLang="en-US" sz="2200">
                <a:latin typeface="Symbol" panose="05050102010706020507" pitchFamily="18" charset="2"/>
              </a:rPr>
              <a:t>´</a:t>
            </a:r>
            <a:r>
              <a:rPr lang="en-US" altLang="en-US" sz="2200"/>
              <a:t>(</a:t>
            </a:r>
            <a:r>
              <a:rPr lang="en-US" altLang="en-US" sz="2200">
                <a:latin typeface="Symbol" panose="05050102010706020507" pitchFamily="18" charset="2"/>
              </a:rPr>
              <a:t>5200-26N</a:t>
            </a:r>
            <a:r>
              <a:rPr lang="en-US" altLang="en-US" sz="2200"/>
              <a:t>)</a:t>
            </a:r>
          </a:p>
          <a:p>
            <a:pPr>
              <a:buFontTx/>
              <a:buNone/>
            </a:pPr>
            <a:r>
              <a:rPr lang="en-US" altLang="en-US" sz="2200"/>
              <a:t>		                   N 	= 108.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B0E412A-07F9-45AA-8301-B561FD779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/>
              <a:t>Example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47BE899-1822-47C6-9977-F942AAB55A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purchased 100 shares of common stock on margin at $40 per share.  Assume the initial margin is 50% and the stock pays no dividend.  What would the </a:t>
            </a:r>
            <a:r>
              <a:rPr lang="en-US" altLang="en-US" u="sng" dirty="0"/>
              <a:t>maintenance margin</a:t>
            </a:r>
            <a:r>
              <a:rPr lang="en-US" altLang="en-US" dirty="0"/>
              <a:t> be if a margin call is made at a stock price of $25?</a:t>
            </a:r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     A.   0.33</a:t>
            </a:r>
          </a:p>
          <a:p>
            <a:pPr>
              <a:buFontTx/>
              <a:buNone/>
            </a:pPr>
            <a:r>
              <a:rPr lang="en-US" altLang="en-US" dirty="0"/>
              <a:t>     B.   0.55</a:t>
            </a:r>
          </a:p>
          <a:p>
            <a:pPr>
              <a:buFontTx/>
              <a:buNone/>
            </a:pPr>
            <a:r>
              <a:rPr lang="en-US" altLang="en-US" dirty="0"/>
              <a:t>     C.   0.20</a:t>
            </a:r>
          </a:p>
          <a:p>
            <a:pPr>
              <a:buFontTx/>
              <a:buNone/>
            </a:pPr>
            <a:r>
              <a:rPr lang="en-US" altLang="en-US" dirty="0"/>
              <a:t>     D.   0.23</a:t>
            </a:r>
          </a:p>
          <a:p>
            <a:pPr>
              <a:buFontTx/>
              <a:buNone/>
            </a:pPr>
            <a:r>
              <a:rPr lang="en-US" altLang="en-US" dirty="0"/>
              <a:t>     E.   0.25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1EEBA46-F9A3-4BD8-B548-8168BC630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200"/>
              <a:t>Margin Trading - contd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23EAE0E-9ADA-48B2-9178-CA5381908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5029200"/>
          </a:xfrm>
          <a:noFill/>
        </p:spPr>
        <p:txBody>
          <a:bodyPr/>
          <a:lstStyle/>
          <a:p>
            <a:r>
              <a:rPr lang="en-US" altLang="en-US" sz="2200"/>
              <a:t>So far we were bearish on the stock price. Now suppose that price </a:t>
            </a:r>
            <a:r>
              <a:rPr lang="en-US" altLang="en-US" sz="2200" b="1"/>
              <a:t>rises</a:t>
            </a:r>
            <a:r>
              <a:rPr lang="en-US" altLang="en-US" sz="2200"/>
              <a:t> to $50. Then his equity rises to 60 percent. Confident that the winning streak will continue, investor uses his </a:t>
            </a:r>
            <a:r>
              <a:rPr lang="en-US" altLang="en-US" sz="2200" b="1"/>
              <a:t>increased equity</a:t>
            </a:r>
            <a:r>
              <a:rPr lang="en-US" altLang="en-US" sz="2200"/>
              <a:t> to buy an additional </a:t>
            </a:r>
            <a:r>
              <a:rPr lang="en-US" altLang="en-US" sz="2200" i="1"/>
              <a:t>N</a:t>
            </a:r>
            <a:r>
              <a:rPr lang="en-US" altLang="en-US" sz="2200"/>
              <a:t> shares. How large can </a:t>
            </a:r>
            <a:r>
              <a:rPr lang="en-US" altLang="en-US" sz="2200" i="1"/>
              <a:t>N</a:t>
            </a:r>
            <a:r>
              <a:rPr lang="en-US" altLang="en-US" sz="2200"/>
              <a:t> be?</a:t>
            </a:r>
          </a:p>
          <a:p>
            <a:pPr>
              <a:buFontTx/>
              <a:buNone/>
            </a:pPr>
            <a:r>
              <a:rPr lang="en-US" altLang="en-US" sz="2200"/>
              <a:t>	Value of increased account </a:t>
            </a:r>
          </a:p>
          <a:p>
            <a:pPr>
              <a:buFontTx/>
              <a:buNone/>
            </a:pPr>
            <a:r>
              <a:rPr lang="en-US" altLang="en-US" sz="2200"/>
              <a:t>     = 50</a:t>
            </a:r>
            <a:r>
              <a:rPr lang="en-US" altLang="en-US" sz="2200">
                <a:latin typeface="Symbol" panose="05050102010706020507" pitchFamily="18" charset="2"/>
              </a:rPr>
              <a:t>´</a:t>
            </a:r>
            <a:r>
              <a:rPr lang="en-US" altLang="en-US" sz="2200"/>
              <a:t>(200+N) = 10,000+50N</a:t>
            </a:r>
          </a:p>
          <a:p>
            <a:pPr>
              <a:buFontTx/>
              <a:buNone/>
            </a:pPr>
            <a:r>
              <a:rPr lang="en-US" altLang="en-US" sz="2200"/>
              <a:t>	Value of increased borrowing </a:t>
            </a:r>
          </a:p>
          <a:p>
            <a:pPr>
              <a:buFontTx/>
              <a:buNone/>
            </a:pPr>
            <a:r>
              <a:rPr lang="en-US" altLang="en-US" sz="2200"/>
              <a:t>     = 4000+50N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US" altLang="en-US" sz="2200"/>
              <a:t>	4,000+50N = 0.5</a:t>
            </a:r>
            <a:r>
              <a:rPr lang="en-US" altLang="en-US" sz="2200">
                <a:latin typeface="Symbol" panose="05050102010706020507" pitchFamily="18" charset="2"/>
              </a:rPr>
              <a:t>´</a:t>
            </a:r>
            <a:r>
              <a:rPr lang="en-US" altLang="en-US" sz="2200"/>
              <a:t>(10,000+50N) or,	   </a:t>
            </a:r>
          </a:p>
          <a:p>
            <a:pPr>
              <a:buFontTx/>
              <a:buNone/>
            </a:pPr>
            <a:r>
              <a:rPr lang="en-US" altLang="en-US" sz="2200"/>
              <a:t>     N = 1,000/25 = 40 shares.</a:t>
            </a:r>
          </a:p>
          <a:p>
            <a:pPr>
              <a:buFontTx/>
              <a:buNone/>
            </a:pPr>
            <a:r>
              <a:rPr lang="en-US" altLang="en-US" sz="2200"/>
              <a:t>	He owns 240 shares worth $12,000 and has borrowed $6,000.</a:t>
            </a:r>
          </a:p>
          <a:p>
            <a:pPr>
              <a:buFontTx/>
              <a:buNone/>
            </a:pPr>
            <a:endParaRPr lang="en-US" altLang="en-US" sz="2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cke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acke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acke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k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cke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ke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ke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ke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cke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21</Pages>
  <Words>3048</Words>
  <Application>Microsoft Office PowerPoint</Application>
  <PresentationFormat>On-screen Show (4:3)</PresentationFormat>
  <Paragraphs>333</Paragraphs>
  <Slides>42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宋体</vt:lpstr>
      <vt:lpstr>Arial</vt:lpstr>
      <vt:lpstr>Symbol</vt:lpstr>
      <vt:lpstr>Tahoma</vt:lpstr>
      <vt:lpstr>Times New Roman</vt:lpstr>
      <vt:lpstr>Wingdings</vt:lpstr>
      <vt:lpstr>packet</vt:lpstr>
      <vt:lpstr>Equation</vt:lpstr>
      <vt:lpstr>方程式</vt:lpstr>
      <vt:lpstr>PowerPoint Presentation</vt:lpstr>
      <vt:lpstr>Margin Trading</vt:lpstr>
      <vt:lpstr>Margin Trading – cont’d</vt:lpstr>
      <vt:lpstr>Margin Trading – cont’d</vt:lpstr>
      <vt:lpstr>Margin Trading – cont’d</vt:lpstr>
      <vt:lpstr>Margin Trading – cont’d</vt:lpstr>
      <vt:lpstr>Margin Trading – cont’d</vt:lpstr>
      <vt:lpstr>Example</vt:lpstr>
      <vt:lpstr>Margin Trading - contd</vt:lpstr>
      <vt:lpstr>Exercise</vt:lpstr>
      <vt:lpstr>Margin Trading – cont’d</vt:lpstr>
      <vt:lpstr>Margin Trading - contd</vt:lpstr>
      <vt:lpstr>Margin Trading – cont’d</vt:lpstr>
      <vt:lpstr>Margin Trading - contd</vt:lpstr>
      <vt:lpstr>PowerPoint Presentation</vt:lpstr>
      <vt:lpstr>Quick Review</vt:lpstr>
      <vt:lpstr>Short Selling</vt:lpstr>
      <vt:lpstr>Short Sales - Margin Call</vt:lpstr>
      <vt:lpstr>PowerPoint Presentation</vt:lpstr>
      <vt:lpstr>Exercise</vt:lpstr>
      <vt:lpstr>More Exercise</vt:lpstr>
      <vt:lpstr>More Exercise</vt:lpstr>
      <vt:lpstr>More Exercise</vt:lpstr>
      <vt:lpstr>More Exercise</vt:lpstr>
      <vt:lpstr>PowerPoint Presentation</vt:lpstr>
      <vt:lpstr>Mean</vt:lpstr>
      <vt:lpstr>Median</vt:lpstr>
      <vt:lpstr>Variance</vt:lpstr>
      <vt:lpstr>Variance: Properties</vt:lpstr>
      <vt:lpstr>Sample Variance</vt:lpstr>
      <vt:lpstr>Standard Deviation</vt:lpstr>
      <vt:lpstr>Covariance</vt:lpstr>
      <vt:lpstr>Covariance</vt:lpstr>
      <vt:lpstr>Variance of the Sum of Correlated Random Variables</vt:lpstr>
      <vt:lpstr>Sample Covariance</vt:lpstr>
      <vt:lpstr>Correlation Coefficient</vt:lpstr>
      <vt:lpstr>Scatter Plots of Data with Various Correlation Coefficients</vt:lpstr>
      <vt:lpstr>Linear Correlation</vt:lpstr>
      <vt:lpstr>Linear Correlation</vt:lpstr>
      <vt:lpstr>Linear Regression</vt:lpstr>
      <vt:lpstr>Prediction</vt:lpstr>
      <vt:lpstr>Resulting Formulas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2021-09-27T08:59:43Z</dcterms:created>
  <dcterms:modified xsi:type="dcterms:W3CDTF">2021-09-27T09:00:15Z</dcterms:modified>
</cp:coreProperties>
</file>