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notesSlides/notesSlide37.xml" ContentType="application/vnd.openxmlformats-officedocument.presentationml.notesSlide+xml"/>
  <Override PartName="/ppt/charts/chart2.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9"/>
  </p:notesMasterIdLst>
  <p:handoutMasterIdLst>
    <p:handoutMasterId r:id="rId50"/>
  </p:handoutMasterIdLst>
  <p:sldIdLst>
    <p:sldId id="449" r:id="rId2"/>
    <p:sldId id="274" r:id="rId3"/>
    <p:sldId id="341" r:id="rId4"/>
    <p:sldId id="386" r:id="rId5"/>
    <p:sldId id="346" r:id="rId6"/>
    <p:sldId id="344" r:id="rId7"/>
    <p:sldId id="387" r:id="rId8"/>
    <p:sldId id="343" r:id="rId9"/>
    <p:sldId id="390" r:id="rId10"/>
    <p:sldId id="395" r:id="rId11"/>
    <p:sldId id="289" r:id="rId12"/>
    <p:sldId id="361" r:id="rId13"/>
    <p:sldId id="360" r:id="rId14"/>
    <p:sldId id="459" r:id="rId15"/>
    <p:sldId id="364" r:id="rId16"/>
    <p:sldId id="363" r:id="rId17"/>
    <p:sldId id="371" r:id="rId18"/>
    <p:sldId id="452" r:id="rId19"/>
    <p:sldId id="365" r:id="rId20"/>
    <p:sldId id="423" r:id="rId21"/>
    <p:sldId id="424" r:id="rId22"/>
    <p:sldId id="396" r:id="rId23"/>
    <p:sldId id="397" r:id="rId24"/>
    <p:sldId id="398" r:id="rId25"/>
    <p:sldId id="399" r:id="rId26"/>
    <p:sldId id="400" r:id="rId27"/>
    <p:sldId id="425" r:id="rId28"/>
    <p:sldId id="383" r:id="rId29"/>
    <p:sldId id="405" r:id="rId30"/>
    <p:sldId id="415" r:id="rId31"/>
    <p:sldId id="416" r:id="rId32"/>
    <p:sldId id="417" r:id="rId33"/>
    <p:sldId id="429" r:id="rId34"/>
    <p:sldId id="430" r:id="rId35"/>
    <p:sldId id="418" r:id="rId36"/>
    <p:sldId id="419" r:id="rId37"/>
    <p:sldId id="420" r:id="rId38"/>
    <p:sldId id="421" r:id="rId39"/>
    <p:sldId id="414" r:id="rId40"/>
    <p:sldId id="436" r:id="rId41"/>
    <p:sldId id="438" r:id="rId42"/>
    <p:sldId id="433" r:id="rId43"/>
    <p:sldId id="434" r:id="rId44"/>
    <p:sldId id="435" r:id="rId45"/>
    <p:sldId id="451" r:id="rId46"/>
    <p:sldId id="408" r:id="rId47"/>
    <p:sldId id="382"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Symbol" pitchFamily="18" charset="2"/>
        <a:ea typeface="+mn-ea"/>
        <a:cs typeface="+mn-cs"/>
      </a:defRPr>
    </a:lvl1pPr>
    <a:lvl2pPr marL="457200" algn="l" rtl="0" eaLnBrk="0" fontAlgn="base" hangingPunct="0">
      <a:spcBef>
        <a:spcPct val="0"/>
      </a:spcBef>
      <a:spcAft>
        <a:spcPct val="0"/>
      </a:spcAft>
      <a:defRPr sz="2400" kern="1200">
        <a:solidFill>
          <a:schemeClr val="tx1"/>
        </a:solidFill>
        <a:latin typeface="Symbol" pitchFamily="18" charset="2"/>
        <a:ea typeface="+mn-ea"/>
        <a:cs typeface="+mn-cs"/>
      </a:defRPr>
    </a:lvl2pPr>
    <a:lvl3pPr marL="914400" algn="l" rtl="0" eaLnBrk="0" fontAlgn="base" hangingPunct="0">
      <a:spcBef>
        <a:spcPct val="0"/>
      </a:spcBef>
      <a:spcAft>
        <a:spcPct val="0"/>
      </a:spcAft>
      <a:defRPr sz="2400" kern="1200">
        <a:solidFill>
          <a:schemeClr val="tx1"/>
        </a:solidFill>
        <a:latin typeface="Symbol" pitchFamily="18" charset="2"/>
        <a:ea typeface="+mn-ea"/>
        <a:cs typeface="+mn-cs"/>
      </a:defRPr>
    </a:lvl3pPr>
    <a:lvl4pPr marL="1371600" algn="l" rtl="0" eaLnBrk="0" fontAlgn="base" hangingPunct="0">
      <a:spcBef>
        <a:spcPct val="0"/>
      </a:spcBef>
      <a:spcAft>
        <a:spcPct val="0"/>
      </a:spcAft>
      <a:defRPr sz="2400" kern="1200">
        <a:solidFill>
          <a:schemeClr val="tx1"/>
        </a:solidFill>
        <a:latin typeface="Symbol" pitchFamily="18" charset="2"/>
        <a:ea typeface="+mn-ea"/>
        <a:cs typeface="+mn-cs"/>
      </a:defRPr>
    </a:lvl4pPr>
    <a:lvl5pPr marL="1828800" algn="l" rtl="0" eaLnBrk="0" fontAlgn="base" hangingPunct="0">
      <a:spcBef>
        <a:spcPct val="0"/>
      </a:spcBef>
      <a:spcAft>
        <a:spcPct val="0"/>
      </a:spcAft>
      <a:defRPr sz="2400" kern="1200">
        <a:solidFill>
          <a:schemeClr val="tx1"/>
        </a:solidFill>
        <a:latin typeface="Symbol" pitchFamily="18" charset="2"/>
        <a:ea typeface="+mn-ea"/>
        <a:cs typeface="+mn-cs"/>
      </a:defRPr>
    </a:lvl5pPr>
    <a:lvl6pPr marL="2286000" algn="l" defTabSz="914400" rtl="0" eaLnBrk="1" latinLnBrk="0" hangingPunct="1">
      <a:defRPr sz="2400" kern="1200">
        <a:solidFill>
          <a:schemeClr val="tx1"/>
        </a:solidFill>
        <a:latin typeface="Symbol" pitchFamily="18" charset="2"/>
        <a:ea typeface="+mn-ea"/>
        <a:cs typeface="+mn-cs"/>
      </a:defRPr>
    </a:lvl6pPr>
    <a:lvl7pPr marL="2743200" algn="l" defTabSz="914400" rtl="0" eaLnBrk="1" latinLnBrk="0" hangingPunct="1">
      <a:defRPr sz="2400" kern="1200">
        <a:solidFill>
          <a:schemeClr val="tx1"/>
        </a:solidFill>
        <a:latin typeface="Symbol" pitchFamily="18" charset="2"/>
        <a:ea typeface="+mn-ea"/>
        <a:cs typeface="+mn-cs"/>
      </a:defRPr>
    </a:lvl7pPr>
    <a:lvl8pPr marL="3200400" algn="l" defTabSz="914400" rtl="0" eaLnBrk="1" latinLnBrk="0" hangingPunct="1">
      <a:defRPr sz="2400" kern="1200">
        <a:solidFill>
          <a:schemeClr val="tx1"/>
        </a:solidFill>
        <a:latin typeface="Symbol" pitchFamily="18" charset="2"/>
        <a:ea typeface="+mn-ea"/>
        <a:cs typeface="+mn-cs"/>
      </a:defRPr>
    </a:lvl8pPr>
    <a:lvl9pPr marL="3657600" algn="l" defTabSz="914400" rtl="0" eaLnBrk="1" latinLnBrk="0" hangingPunct="1">
      <a:defRPr sz="2400" kern="1200">
        <a:solidFill>
          <a:schemeClr val="tx1"/>
        </a:solidFill>
        <a:latin typeface="Symbol" pitchFamily="18"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F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81895" autoAdjust="0"/>
  </p:normalViewPr>
  <p:slideViewPr>
    <p:cSldViewPr>
      <p:cViewPr varScale="1">
        <p:scale>
          <a:sx n="104" d="100"/>
          <a:sy n="104" d="100"/>
        </p:scale>
        <p:origin x="17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irdc_000\Dropbox\CitiU%20Teaching\Investment\Fall%202013%20slides\Lecture%204\Lecture%204%20Questionnaire%202015(Respons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irdc_000\Dropbox\CitiU%20Teaching\Investment\Fall%202013%20slides\Lecture%204%20Questionnaire%20(Respons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48359580052494"/>
          <c:y val="8.3182779235928858E-2"/>
          <c:w val="0.70884973753280844"/>
          <c:h val="0.75881598133566641"/>
        </c:manualLayout>
      </c:layout>
      <c:barChart>
        <c:barDir val="col"/>
        <c:grouping val="clustered"/>
        <c:varyColors val="0"/>
        <c:dLbls>
          <c:showLegendKey val="0"/>
          <c:showVal val="0"/>
          <c:showCatName val="0"/>
          <c:showSerName val="0"/>
          <c:showPercent val="0"/>
          <c:showBubbleSize val="0"/>
        </c:dLbls>
        <c:gapWidth val="150"/>
        <c:axId val="173791744"/>
        <c:axId val="53599552"/>
      </c:barChart>
      <c:catAx>
        <c:axId val="173791744"/>
        <c:scaling>
          <c:orientation val="minMax"/>
        </c:scaling>
        <c:delete val="0"/>
        <c:axPos val="b"/>
        <c:numFmt formatCode="General" sourceLinked="0"/>
        <c:majorTickMark val="out"/>
        <c:minorTickMark val="none"/>
        <c:tickLblPos val="nextTo"/>
        <c:crossAx val="53599552"/>
        <c:crosses val="autoZero"/>
        <c:auto val="1"/>
        <c:lblAlgn val="ctr"/>
        <c:lblOffset val="100"/>
        <c:noMultiLvlLbl val="0"/>
      </c:catAx>
      <c:valAx>
        <c:axId val="53599552"/>
        <c:scaling>
          <c:orientation val="minMax"/>
        </c:scaling>
        <c:delete val="0"/>
        <c:axPos val="l"/>
        <c:majorGridlines/>
        <c:numFmt formatCode="General" sourceLinked="1"/>
        <c:majorTickMark val="out"/>
        <c:minorTickMark val="none"/>
        <c:tickLblPos val="nextTo"/>
        <c:crossAx val="1737917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101778944298632E-2"/>
          <c:y val="3.2258064516129031E-2"/>
          <c:w val="0.86663896179644206"/>
          <c:h val="0.81443527220387779"/>
        </c:manualLayout>
      </c:layout>
      <c:barChart>
        <c:barDir val="col"/>
        <c:grouping val="clustered"/>
        <c:varyColors val="0"/>
        <c:dLbls>
          <c:showLegendKey val="0"/>
          <c:showVal val="0"/>
          <c:showCatName val="0"/>
          <c:showSerName val="0"/>
          <c:showPercent val="0"/>
          <c:showBubbleSize val="0"/>
        </c:dLbls>
        <c:gapWidth val="150"/>
        <c:axId val="122712576"/>
        <c:axId val="175459136"/>
      </c:barChart>
      <c:catAx>
        <c:axId val="122712576"/>
        <c:scaling>
          <c:orientation val="minMax"/>
        </c:scaling>
        <c:delete val="0"/>
        <c:axPos val="b"/>
        <c:majorTickMark val="out"/>
        <c:minorTickMark val="none"/>
        <c:tickLblPos val="nextTo"/>
        <c:crossAx val="175459136"/>
        <c:crosses val="autoZero"/>
        <c:auto val="1"/>
        <c:lblAlgn val="ctr"/>
        <c:lblOffset val="100"/>
        <c:noMultiLvlLbl val="0"/>
      </c:catAx>
      <c:valAx>
        <c:axId val="175459136"/>
        <c:scaling>
          <c:orientation val="minMax"/>
        </c:scaling>
        <c:delete val="0"/>
        <c:axPos val="l"/>
        <c:majorGridlines>
          <c:spPr>
            <a:ln>
              <a:prstDash val="sysDot"/>
            </a:ln>
          </c:spPr>
        </c:majorGridlines>
        <c:numFmt formatCode="General" sourceLinked="1"/>
        <c:majorTickMark val="out"/>
        <c:minorTickMark val="none"/>
        <c:tickLblPos val="nextTo"/>
        <c:crossAx val="122712576"/>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05" tIns="0" rIns="19005" bIns="0" numCol="1" anchor="t" anchorCtr="0" compatLnSpc="1">
            <a:prstTxWarp prst="textNoShape">
              <a:avLst/>
            </a:prstTxWarp>
          </a:bodyPr>
          <a:lstStyle>
            <a:lvl1pPr defTabSz="912813">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05" tIns="0" rIns="19005" bIns="0" numCol="1" anchor="t" anchorCtr="0" compatLnSpc="1">
            <a:prstTxWarp prst="textNoShape">
              <a:avLst/>
            </a:prstTxWarp>
          </a:bodyPr>
          <a:lstStyle>
            <a:lvl1pPr algn="r" defTabSz="912813">
              <a:defRPr sz="1000" i="1"/>
            </a:lvl1pPr>
          </a:lstStyle>
          <a:p>
            <a:pPr>
              <a:defRPr/>
            </a:pPr>
            <a:endParaRPr lang="en-US"/>
          </a:p>
        </p:txBody>
      </p:sp>
      <p:sp>
        <p:nvSpPr>
          <p:cNvPr id="3076" name="Rectangle 4"/>
          <p:cNvSpPr>
            <a:spLocks noGrp="1" noChangeArrowheads="1"/>
          </p:cNvSpPr>
          <p:nvPr>
            <p:ph type="ftr" sz="quarter" idx="2"/>
          </p:nvPr>
        </p:nvSpPr>
        <p:spPr bwMode="auto">
          <a:xfrm>
            <a:off x="0" y="8685213"/>
            <a:ext cx="2971800" cy="458787"/>
          </a:xfrm>
          <a:prstGeom prst="rect">
            <a:avLst/>
          </a:prstGeom>
          <a:noFill/>
          <a:ln w="9525">
            <a:noFill/>
            <a:miter lim="800000"/>
            <a:headEnd/>
            <a:tailEnd/>
          </a:ln>
          <a:effectLst/>
        </p:spPr>
        <p:txBody>
          <a:bodyPr vert="horz" wrap="square" lIns="19005" tIns="0" rIns="19005" bIns="0" numCol="1" anchor="b" anchorCtr="0" compatLnSpc="1">
            <a:prstTxWarp prst="textNoShape">
              <a:avLst/>
            </a:prstTxWarp>
          </a:bodyPr>
          <a:lstStyle>
            <a:lvl1pPr defTabSz="912813">
              <a:defRPr sz="1000" i="1"/>
            </a:lvl1pPr>
          </a:lstStyle>
          <a:p>
            <a:pPr>
              <a:defRPr/>
            </a:pPr>
            <a:endParaRPr lang="en-US"/>
          </a:p>
        </p:txBody>
      </p:sp>
      <p:sp>
        <p:nvSpPr>
          <p:cNvPr id="3077" name="Rectangle 5"/>
          <p:cNvSpPr>
            <a:spLocks noGrp="1" noChangeArrowheads="1"/>
          </p:cNvSpPr>
          <p:nvPr>
            <p:ph type="sldNum" sz="quarter" idx="3"/>
          </p:nvPr>
        </p:nvSpPr>
        <p:spPr bwMode="auto">
          <a:xfrm>
            <a:off x="3886200" y="8685213"/>
            <a:ext cx="2971800" cy="458787"/>
          </a:xfrm>
          <a:prstGeom prst="rect">
            <a:avLst/>
          </a:prstGeom>
          <a:noFill/>
          <a:ln w="9525">
            <a:noFill/>
            <a:miter lim="800000"/>
            <a:headEnd/>
            <a:tailEnd/>
          </a:ln>
          <a:effectLst/>
        </p:spPr>
        <p:txBody>
          <a:bodyPr vert="horz" wrap="square" lIns="19005" tIns="0" rIns="19005" bIns="0" numCol="1" anchor="b" anchorCtr="0" compatLnSpc="1">
            <a:prstTxWarp prst="textNoShape">
              <a:avLst/>
            </a:prstTxWarp>
          </a:bodyPr>
          <a:lstStyle>
            <a:lvl1pPr algn="r" defTabSz="912813">
              <a:defRPr sz="1000" i="1"/>
            </a:lvl1pPr>
          </a:lstStyle>
          <a:p>
            <a:pPr>
              <a:defRPr/>
            </a:pPr>
            <a:fld id="{FC8BA7C2-00A6-48CE-AAE4-3D48BE49F5CD}" type="slidenum">
              <a:rPr lang="en-US"/>
              <a:pPr>
                <a:defRPr/>
              </a:pPr>
              <a:t>‹#›</a:t>
            </a:fld>
            <a:endParaRPr lang="en-US"/>
          </a:p>
        </p:txBody>
      </p:sp>
    </p:spTree>
    <p:extLst>
      <p:ext uri="{BB962C8B-B14F-4D97-AF65-F5344CB8AC3E}">
        <p14:creationId xmlns:p14="http://schemas.microsoft.com/office/powerpoint/2010/main" val="188510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05" tIns="0" rIns="19005" bIns="0" numCol="1" anchor="t" anchorCtr="0" compatLnSpc="1">
            <a:prstTxWarp prst="textNoShape">
              <a:avLst/>
            </a:prstTxWarp>
          </a:bodyPr>
          <a:lstStyle>
            <a:lvl1pPr defTabSz="912813">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58788"/>
          </a:xfrm>
          <a:prstGeom prst="rect">
            <a:avLst/>
          </a:prstGeom>
          <a:noFill/>
          <a:ln w="9525">
            <a:noFill/>
            <a:miter lim="800000"/>
            <a:headEnd/>
            <a:tailEnd/>
          </a:ln>
          <a:effectLst/>
        </p:spPr>
        <p:txBody>
          <a:bodyPr vert="horz" wrap="square" lIns="19005" tIns="0" rIns="19005" bIns="0" numCol="1" anchor="t" anchorCtr="0" compatLnSpc="1">
            <a:prstTxWarp prst="textNoShape">
              <a:avLst/>
            </a:prstTxWarp>
          </a:bodyPr>
          <a:lstStyle>
            <a:lvl1pPr algn="r" defTabSz="912813">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685213"/>
            <a:ext cx="2971800" cy="458787"/>
          </a:xfrm>
          <a:prstGeom prst="rect">
            <a:avLst/>
          </a:prstGeom>
          <a:noFill/>
          <a:ln w="9525">
            <a:noFill/>
            <a:miter lim="800000"/>
            <a:headEnd/>
            <a:tailEnd/>
          </a:ln>
          <a:effectLst/>
        </p:spPr>
        <p:txBody>
          <a:bodyPr vert="horz" wrap="square" lIns="19005" tIns="0" rIns="19005" bIns="0" numCol="1" anchor="b" anchorCtr="0" compatLnSpc="1">
            <a:prstTxWarp prst="textNoShape">
              <a:avLst/>
            </a:prstTxWarp>
          </a:bodyPr>
          <a:lstStyle>
            <a:lvl1pPr defTabSz="912813">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685213"/>
            <a:ext cx="2971800" cy="458787"/>
          </a:xfrm>
          <a:prstGeom prst="rect">
            <a:avLst/>
          </a:prstGeom>
          <a:noFill/>
          <a:ln w="9525">
            <a:noFill/>
            <a:miter lim="800000"/>
            <a:headEnd/>
            <a:tailEnd/>
          </a:ln>
          <a:effectLst/>
        </p:spPr>
        <p:txBody>
          <a:bodyPr vert="horz" wrap="square" lIns="19005" tIns="0" rIns="19005" bIns="0" numCol="1" anchor="b" anchorCtr="0" compatLnSpc="1">
            <a:prstTxWarp prst="textNoShape">
              <a:avLst/>
            </a:prstTxWarp>
          </a:bodyPr>
          <a:lstStyle>
            <a:lvl1pPr algn="r" defTabSz="912813">
              <a:defRPr sz="1000" i="1">
                <a:latin typeface="Times New Roman" pitchFamily="18" charset="0"/>
              </a:defRPr>
            </a:lvl1pPr>
          </a:lstStyle>
          <a:p>
            <a:pPr>
              <a:defRPr/>
            </a:pPr>
            <a:fld id="{E42752F8-C19F-4103-911A-4156F8A237DC}" type="slidenum">
              <a:rPr lang="en-US"/>
              <a:pPr>
                <a:defRPr/>
              </a:pPr>
              <a:t>‹#›</a:t>
            </a:fld>
            <a:endParaRPr lang="en-US"/>
          </a:p>
        </p:txBody>
      </p:sp>
      <p:sp>
        <p:nvSpPr>
          <p:cNvPr id="2054" name="Rectangle 6"/>
          <p:cNvSpPr>
            <a:spLocks noGrp="1" noChangeArrowheads="1"/>
          </p:cNvSpPr>
          <p:nvPr>
            <p:ph type="body" sz="quarter" idx="3"/>
          </p:nvPr>
        </p:nvSpPr>
        <p:spPr bwMode="auto">
          <a:xfrm>
            <a:off x="914400" y="4341813"/>
            <a:ext cx="5029200" cy="4116387"/>
          </a:xfrm>
          <a:prstGeom prst="rect">
            <a:avLst/>
          </a:prstGeom>
          <a:noFill/>
          <a:ln w="9525">
            <a:noFill/>
            <a:miter lim="800000"/>
            <a:headEnd/>
            <a:tailEnd/>
          </a:ln>
          <a:effectLst/>
        </p:spPr>
        <p:txBody>
          <a:bodyPr vert="horz" wrap="square" lIns="91858" tIns="45929" rIns="91858" bIns="459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7" name="Rectangle 7"/>
          <p:cNvSpPr>
            <a:spLocks noGrp="1" noRot="1" noChangeAspect="1" noChangeArrowheads="1" noTextEdit="1"/>
          </p:cNvSpPr>
          <p:nvPr>
            <p:ph type="sldImg" idx="2"/>
          </p:nvPr>
        </p:nvSpPr>
        <p:spPr bwMode="auto">
          <a:xfrm>
            <a:off x="1152525" y="690563"/>
            <a:ext cx="4554538" cy="3417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68878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D39C1D5-DA57-4861-A33C-ECB4F063F2D1}" type="slidenum">
              <a:rPr lang="en-US" altLang="en-US" sz="1000"/>
              <a:pPr>
                <a:spcBef>
                  <a:spcPct val="0"/>
                </a:spcBef>
              </a:pPr>
              <a:t>1</a:t>
            </a:fld>
            <a:endParaRPr lang="en-US" altLang="en-US"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7CD4D338-2E8F-403C-8FCB-B3B751BAB28A}" type="slidenum">
              <a:rPr lang="en-US" altLang="en-US" sz="1000" smtClean="0">
                <a:latin typeface="Times New Roman" pitchFamily="18" charset="0"/>
              </a:rPr>
              <a:pPr/>
              <a:t>11</a:t>
            </a:fld>
            <a:endParaRPr lang="en-US" altLang="en-US" sz="1000">
              <a:latin typeface="Times New Roman" pitchFamily="18" charset="0"/>
            </a:endParaRPr>
          </a:p>
        </p:txBody>
      </p:sp>
    </p:spTree>
    <p:extLst>
      <p:ext uri="{BB962C8B-B14F-4D97-AF65-F5344CB8AC3E}">
        <p14:creationId xmlns:p14="http://schemas.microsoft.com/office/powerpoint/2010/main" val="1874243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12</a:t>
            </a:fld>
            <a:endParaRPr lang="en-US"/>
          </a:p>
        </p:txBody>
      </p:sp>
    </p:spTree>
    <p:extLst>
      <p:ext uri="{BB962C8B-B14F-4D97-AF65-F5344CB8AC3E}">
        <p14:creationId xmlns:p14="http://schemas.microsoft.com/office/powerpoint/2010/main" val="4494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EBBC8E2D-767A-44EC-8906-0659D962FED6}" type="slidenum">
              <a:rPr lang="en-US" altLang="en-US" sz="1000" smtClean="0">
                <a:latin typeface="Times New Roman" pitchFamily="18" charset="0"/>
              </a:rPr>
              <a:pPr/>
              <a:t>13</a:t>
            </a:fld>
            <a:endParaRPr lang="en-US" altLang="en-US" sz="1000">
              <a:latin typeface="Times New Roman" pitchFamily="18" charset="0"/>
            </a:endParaRPr>
          </a:p>
        </p:txBody>
      </p:sp>
      <p:sp>
        <p:nvSpPr>
          <p:cNvPr id="55299" name="Rectangle 2"/>
          <p:cNvSpPr>
            <a:spLocks noGrp="1" noRot="1" noChangeAspect="1" noChangeArrowheads="1" noTextEdit="1"/>
          </p:cNvSpPr>
          <p:nvPr>
            <p:ph type="sldImg"/>
          </p:nvPr>
        </p:nvSpPr>
        <p:spPr>
          <a:xfrm>
            <a:off x="1150938" y="690563"/>
            <a:ext cx="4556125" cy="3417887"/>
          </a:xfrm>
          <a:ln cap="flat"/>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213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14</a:t>
            </a:fld>
            <a:endParaRPr lang="en-US"/>
          </a:p>
        </p:txBody>
      </p:sp>
    </p:spTree>
    <p:extLst>
      <p:ext uri="{BB962C8B-B14F-4D97-AF65-F5344CB8AC3E}">
        <p14:creationId xmlns:p14="http://schemas.microsoft.com/office/powerpoint/2010/main" val="389153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81D9063A-89F0-4A46-9713-F2A50E12FDAD}" type="slidenum">
              <a:rPr lang="en-US" altLang="en-US" sz="1000" smtClean="0">
                <a:latin typeface="Times New Roman" pitchFamily="18" charset="0"/>
              </a:rPr>
              <a:pPr/>
              <a:t>15</a:t>
            </a:fld>
            <a:endParaRPr lang="en-US" altLang="en-US" sz="1000">
              <a:latin typeface="Times New Roman" pitchFamily="18" charset="0"/>
            </a:endParaRPr>
          </a:p>
        </p:txBody>
      </p:sp>
    </p:spTree>
    <p:extLst>
      <p:ext uri="{BB962C8B-B14F-4D97-AF65-F5344CB8AC3E}">
        <p14:creationId xmlns:p14="http://schemas.microsoft.com/office/powerpoint/2010/main" val="3648884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D7736A9A-CDD6-4111-B696-7BF600F229FD}" type="slidenum">
              <a:rPr lang="en-US" altLang="en-US" sz="1000" smtClean="0">
                <a:latin typeface="Times New Roman" pitchFamily="18" charset="0"/>
              </a:rPr>
              <a:pPr/>
              <a:t>16</a:t>
            </a:fld>
            <a:endParaRPr lang="en-US" altLang="en-US" sz="1000">
              <a:latin typeface="Times New Roman" pitchFamily="18" charset="0"/>
            </a:endParaRPr>
          </a:p>
        </p:txBody>
      </p:sp>
    </p:spTree>
    <p:extLst>
      <p:ext uri="{BB962C8B-B14F-4D97-AF65-F5344CB8AC3E}">
        <p14:creationId xmlns:p14="http://schemas.microsoft.com/office/powerpoint/2010/main" val="2480867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17</a:t>
            </a:fld>
            <a:endParaRPr lang="en-US"/>
          </a:p>
        </p:txBody>
      </p:sp>
    </p:spTree>
    <p:extLst>
      <p:ext uri="{BB962C8B-B14F-4D97-AF65-F5344CB8AC3E}">
        <p14:creationId xmlns:p14="http://schemas.microsoft.com/office/powerpoint/2010/main" val="2131923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18</a:t>
            </a:fld>
            <a:endParaRPr lang="en-US"/>
          </a:p>
        </p:txBody>
      </p:sp>
    </p:spTree>
    <p:extLst>
      <p:ext uri="{BB962C8B-B14F-4D97-AF65-F5344CB8AC3E}">
        <p14:creationId xmlns:p14="http://schemas.microsoft.com/office/powerpoint/2010/main" val="1916384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29F93198-C871-479E-A228-2025BA3CA419}" type="slidenum">
              <a:rPr lang="en-US" altLang="en-US" sz="1000" smtClean="0">
                <a:latin typeface="Times New Roman" pitchFamily="18" charset="0"/>
              </a:rPr>
              <a:pPr/>
              <a:t>19</a:t>
            </a:fld>
            <a:endParaRPr lang="en-US" altLang="en-US" sz="1000">
              <a:latin typeface="Times New Roman" pitchFamily="18" charset="0"/>
            </a:endParaRPr>
          </a:p>
        </p:txBody>
      </p:sp>
    </p:spTree>
    <p:extLst>
      <p:ext uri="{BB962C8B-B14F-4D97-AF65-F5344CB8AC3E}">
        <p14:creationId xmlns:p14="http://schemas.microsoft.com/office/powerpoint/2010/main" val="4081934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1FE899C1-4B2F-498A-B6D9-6E2029EA3F3A}" type="slidenum">
              <a:rPr lang="en-US" altLang="en-US" sz="1000" smtClean="0">
                <a:latin typeface="Times New Roman" pitchFamily="18" charset="0"/>
              </a:rPr>
              <a:pPr/>
              <a:t>20</a:t>
            </a:fld>
            <a:endParaRPr lang="en-US" altLang="en-US" sz="1000">
              <a:latin typeface="Times New Roman" pitchFamily="18" charset="0"/>
            </a:endParaRPr>
          </a:p>
        </p:txBody>
      </p:sp>
    </p:spTree>
    <p:extLst>
      <p:ext uri="{BB962C8B-B14F-4D97-AF65-F5344CB8AC3E}">
        <p14:creationId xmlns:p14="http://schemas.microsoft.com/office/powerpoint/2010/main" val="580432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853D2E6C-7124-4B19-AF08-6AB097A5169D}" type="slidenum">
              <a:rPr lang="en-US" altLang="en-US" sz="1000" smtClean="0">
                <a:latin typeface="Times New Roman" pitchFamily="18" charset="0"/>
              </a:rPr>
              <a:pPr/>
              <a:t>2</a:t>
            </a:fld>
            <a:endParaRPr lang="en-US" altLang="en-US" sz="1000">
              <a:latin typeface="Times New Roman" pitchFamily="18" charset="0"/>
            </a:endParaRPr>
          </a:p>
        </p:txBody>
      </p:sp>
      <p:sp>
        <p:nvSpPr>
          <p:cNvPr id="47107" name="Rectangle 2"/>
          <p:cNvSpPr>
            <a:spLocks noGrp="1" noRot="1" noChangeAspect="1" noChangeArrowheads="1" noTextEdit="1"/>
          </p:cNvSpPr>
          <p:nvPr>
            <p:ph type="sldImg"/>
          </p:nvPr>
        </p:nvSpPr>
        <p:spPr>
          <a:xfrm>
            <a:off x="1150938" y="690563"/>
            <a:ext cx="4556125" cy="3417887"/>
          </a:xfrm>
          <a:ln cap="flat"/>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673113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BBDFD037-1610-4F0A-A0EE-04DCA6CC82BE}" type="slidenum">
              <a:rPr lang="en-US" altLang="en-US" sz="1000" smtClean="0">
                <a:latin typeface="Times New Roman" pitchFamily="18" charset="0"/>
              </a:rPr>
              <a:pPr/>
              <a:t>21</a:t>
            </a:fld>
            <a:endParaRPr lang="en-US" altLang="en-US" sz="1000">
              <a:latin typeface="Times New Roman" pitchFamily="18" charset="0"/>
            </a:endParaRPr>
          </a:p>
        </p:txBody>
      </p:sp>
    </p:spTree>
    <p:extLst>
      <p:ext uri="{BB962C8B-B14F-4D97-AF65-F5344CB8AC3E}">
        <p14:creationId xmlns:p14="http://schemas.microsoft.com/office/powerpoint/2010/main" val="4110219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C3A55500-3CEA-4EA0-A09F-C4641617996B}" type="slidenum">
              <a:rPr lang="en-US" altLang="en-US" sz="1000" smtClean="0">
                <a:latin typeface="Times New Roman" pitchFamily="18" charset="0"/>
              </a:rPr>
              <a:pPr/>
              <a:t>22</a:t>
            </a:fld>
            <a:endParaRPr lang="en-US" altLang="en-US" sz="1000">
              <a:latin typeface="Times New Roman" pitchFamily="18" charset="0"/>
            </a:endParaRPr>
          </a:p>
        </p:txBody>
      </p:sp>
      <p:sp>
        <p:nvSpPr>
          <p:cNvPr id="62467" name="Rectangle 2"/>
          <p:cNvSpPr>
            <a:spLocks noGrp="1" noRot="1" noChangeAspect="1" noChangeArrowheads="1" noTextEdit="1"/>
          </p:cNvSpPr>
          <p:nvPr>
            <p:ph type="sldImg"/>
          </p:nvPr>
        </p:nvSpPr>
        <p:spPr>
          <a:xfrm>
            <a:off x="1144588" y="687388"/>
            <a:ext cx="4568825" cy="3425825"/>
          </a:xfrm>
          <a:ln cap="flat"/>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4173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511EC0FC-555D-4E1B-8170-4FCAFB2901AD}" type="slidenum">
              <a:rPr lang="en-US" altLang="en-US" sz="1000" smtClean="0">
                <a:latin typeface="Times New Roman" pitchFamily="18" charset="0"/>
              </a:rPr>
              <a:pPr/>
              <a:t>23</a:t>
            </a:fld>
            <a:endParaRPr lang="en-US" altLang="en-US" sz="1000">
              <a:latin typeface="Times New Roman" pitchFamily="18" charset="0"/>
            </a:endParaRPr>
          </a:p>
        </p:txBody>
      </p:sp>
      <p:sp>
        <p:nvSpPr>
          <p:cNvPr id="63491" name="Rectangle 2"/>
          <p:cNvSpPr>
            <a:spLocks noGrp="1" noRot="1" noChangeAspect="1" noChangeArrowheads="1" noTextEdit="1"/>
          </p:cNvSpPr>
          <p:nvPr>
            <p:ph type="sldImg"/>
          </p:nvPr>
        </p:nvSpPr>
        <p:spPr>
          <a:xfrm>
            <a:off x="1144588" y="687388"/>
            <a:ext cx="4568825" cy="3425825"/>
          </a:xfrm>
          <a:ln cap="flat"/>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94505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CC047CF5-6BA7-4420-AA28-CB88B875A2C9}" type="slidenum">
              <a:rPr lang="en-US" altLang="en-US" sz="1000" smtClean="0">
                <a:latin typeface="Times New Roman" pitchFamily="18" charset="0"/>
              </a:rPr>
              <a:pPr/>
              <a:t>24</a:t>
            </a:fld>
            <a:endParaRPr lang="en-US" altLang="en-US" sz="1000">
              <a:latin typeface="Times New Roman" pitchFamily="18" charset="0"/>
            </a:endParaRPr>
          </a:p>
        </p:txBody>
      </p:sp>
      <p:sp>
        <p:nvSpPr>
          <p:cNvPr id="64515" name="Rectangle 2"/>
          <p:cNvSpPr>
            <a:spLocks noGrp="1" noRot="1" noChangeAspect="1" noChangeArrowheads="1" noTextEdit="1"/>
          </p:cNvSpPr>
          <p:nvPr>
            <p:ph type="sldImg"/>
          </p:nvPr>
        </p:nvSpPr>
        <p:spPr>
          <a:xfrm>
            <a:off x="1144588" y="687388"/>
            <a:ext cx="4568825" cy="3425825"/>
          </a:xfrm>
          <a:ln cap="flat"/>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86730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21293F67-54A3-425B-B08C-0C5FA868CA33}" type="slidenum">
              <a:rPr lang="en-US" altLang="en-US" sz="1000" smtClean="0">
                <a:latin typeface="Times New Roman" pitchFamily="18" charset="0"/>
              </a:rPr>
              <a:pPr/>
              <a:t>25</a:t>
            </a:fld>
            <a:endParaRPr lang="en-US" altLang="en-US" sz="1000">
              <a:latin typeface="Times New Roman" pitchFamily="18" charset="0"/>
            </a:endParaRPr>
          </a:p>
        </p:txBody>
      </p:sp>
      <p:sp>
        <p:nvSpPr>
          <p:cNvPr id="65539" name="Rectangle 2"/>
          <p:cNvSpPr>
            <a:spLocks noGrp="1" noRot="1" noChangeAspect="1" noChangeArrowheads="1" noTextEdit="1"/>
          </p:cNvSpPr>
          <p:nvPr>
            <p:ph type="sldImg"/>
          </p:nvPr>
        </p:nvSpPr>
        <p:spPr>
          <a:xfrm>
            <a:off x="1144588" y="687388"/>
            <a:ext cx="4568825" cy="3425825"/>
          </a:xfrm>
          <a:ln cap="flat"/>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86594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3F04B9F1-8639-4C82-B050-CD2A400C5494}" type="slidenum">
              <a:rPr lang="en-US" altLang="en-US" sz="1000" smtClean="0">
                <a:latin typeface="Times New Roman" pitchFamily="18" charset="0"/>
              </a:rPr>
              <a:pPr/>
              <a:t>26</a:t>
            </a:fld>
            <a:endParaRPr lang="en-US" altLang="en-US" sz="1000">
              <a:latin typeface="Times New Roman" pitchFamily="18" charset="0"/>
            </a:endParaRPr>
          </a:p>
        </p:txBody>
      </p:sp>
      <p:sp>
        <p:nvSpPr>
          <p:cNvPr id="66563" name="Rectangle 2"/>
          <p:cNvSpPr>
            <a:spLocks noGrp="1" noRot="1" noChangeAspect="1" noChangeArrowheads="1" noTextEdit="1"/>
          </p:cNvSpPr>
          <p:nvPr>
            <p:ph type="sldImg"/>
          </p:nvPr>
        </p:nvSpPr>
        <p:spPr>
          <a:xfrm>
            <a:off x="1144588" y="687388"/>
            <a:ext cx="4568825" cy="3425825"/>
          </a:xfrm>
          <a:ln cap="flat"/>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90707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4399F462-BCF5-4C08-8749-5C9BDAB64B87}" type="slidenum">
              <a:rPr lang="en-US" altLang="en-US" sz="1000" smtClean="0">
                <a:latin typeface="Times New Roman" pitchFamily="18" charset="0"/>
              </a:rPr>
              <a:pPr/>
              <a:t>27</a:t>
            </a:fld>
            <a:endParaRPr lang="en-US" altLang="en-US" sz="1000">
              <a:latin typeface="Times New Roman" pitchFamily="18" charset="0"/>
            </a:endParaRPr>
          </a:p>
        </p:txBody>
      </p:sp>
      <p:sp>
        <p:nvSpPr>
          <p:cNvPr id="67587" name="Rectangle 2"/>
          <p:cNvSpPr>
            <a:spLocks noGrp="1" noRot="1" noChangeAspect="1" noChangeArrowheads="1" noTextEdit="1"/>
          </p:cNvSpPr>
          <p:nvPr>
            <p:ph type="sldImg"/>
          </p:nvPr>
        </p:nvSpPr>
        <p:spPr>
          <a:xfrm>
            <a:off x="1144588" y="687388"/>
            <a:ext cx="4568825" cy="3425825"/>
          </a:xfrm>
          <a:ln cap="flat"/>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76332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6A4D00B5-6D9C-4C3E-A6F3-5FCC8B868BCA}"/>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07076BF6-CFB0-4985-99D2-B7691B542C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4281F2B8-0820-453A-98BF-F7418C1B4B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Symbol" panose="05050102010706020507" pitchFamily="18" charset="2"/>
              </a:defRPr>
            </a:lvl1pPr>
            <a:lvl2pPr marL="755650" indent="-290513" defTabSz="928688">
              <a:defRPr sz="2400">
                <a:solidFill>
                  <a:schemeClr val="tx1"/>
                </a:solidFill>
                <a:latin typeface="Symbol" panose="05050102010706020507" pitchFamily="18" charset="2"/>
              </a:defRPr>
            </a:lvl2pPr>
            <a:lvl3pPr marL="1163638" indent="-231775" defTabSz="928688">
              <a:defRPr sz="2400">
                <a:solidFill>
                  <a:schemeClr val="tx1"/>
                </a:solidFill>
                <a:latin typeface="Symbol" panose="05050102010706020507" pitchFamily="18" charset="2"/>
              </a:defRPr>
            </a:lvl3pPr>
            <a:lvl4pPr marL="1630363" indent="-231775" defTabSz="928688">
              <a:defRPr sz="2400">
                <a:solidFill>
                  <a:schemeClr val="tx1"/>
                </a:solidFill>
                <a:latin typeface="Symbol" panose="05050102010706020507" pitchFamily="18" charset="2"/>
              </a:defRPr>
            </a:lvl4pPr>
            <a:lvl5pPr marL="2095500" indent="-231775" defTabSz="928688">
              <a:defRPr sz="2400">
                <a:solidFill>
                  <a:schemeClr val="tx1"/>
                </a:solidFill>
                <a:latin typeface="Symbol" panose="05050102010706020507" pitchFamily="18" charset="2"/>
              </a:defRPr>
            </a:lvl5pPr>
            <a:lvl6pPr marL="2552700" indent="-231775" defTabSz="928688" eaLnBrk="0" fontAlgn="base" hangingPunct="0">
              <a:spcBef>
                <a:spcPct val="0"/>
              </a:spcBef>
              <a:spcAft>
                <a:spcPct val="0"/>
              </a:spcAft>
              <a:defRPr sz="2400">
                <a:solidFill>
                  <a:schemeClr val="tx1"/>
                </a:solidFill>
                <a:latin typeface="Symbol" panose="05050102010706020507" pitchFamily="18" charset="2"/>
              </a:defRPr>
            </a:lvl6pPr>
            <a:lvl7pPr marL="3009900" indent="-231775" defTabSz="928688" eaLnBrk="0" fontAlgn="base" hangingPunct="0">
              <a:spcBef>
                <a:spcPct val="0"/>
              </a:spcBef>
              <a:spcAft>
                <a:spcPct val="0"/>
              </a:spcAft>
              <a:defRPr sz="2400">
                <a:solidFill>
                  <a:schemeClr val="tx1"/>
                </a:solidFill>
                <a:latin typeface="Symbol" panose="05050102010706020507" pitchFamily="18" charset="2"/>
              </a:defRPr>
            </a:lvl7pPr>
            <a:lvl8pPr marL="3467100" indent="-231775" defTabSz="928688" eaLnBrk="0" fontAlgn="base" hangingPunct="0">
              <a:spcBef>
                <a:spcPct val="0"/>
              </a:spcBef>
              <a:spcAft>
                <a:spcPct val="0"/>
              </a:spcAft>
              <a:defRPr sz="2400">
                <a:solidFill>
                  <a:schemeClr val="tx1"/>
                </a:solidFill>
                <a:latin typeface="Symbol" panose="05050102010706020507" pitchFamily="18" charset="2"/>
              </a:defRPr>
            </a:lvl8pPr>
            <a:lvl9pPr marL="3924300" indent="-231775" defTabSz="928688" eaLnBrk="0" fontAlgn="base" hangingPunct="0">
              <a:spcBef>
                <a:spcPct val="0"/>
              </a:spcBef>
              <a:spcAft>
                <a:spcPct val="0"/>
              </a:spcAft>
              <a:defRPr sz="2400">
                <a:solidFill>
                  <a:schemeClr val="tx1"/>
                </a:solidFill>
                <a:latin typeface="Symbol" panose="05050102010706020507" pitchFamily="18" charset="2"/>
              </a:defRPr>
            </a:lvl9pPr>
          </a:lstStyle>
          <a:p>
            <a:fld id="{E8A7F2CE-78CD-44BB-A707-84C7E0957887}" type="slidenum">
              <a:rPr lang="en-US" altLang="en-US" sz="1000" smtClean="0">
                <a:latin typeface="Times New Roman" panose="02020603050405020304" pitchFamily="18" charset="0"/>
              </a:rPr>
              <a:pPr/>
              <a:t>28</a:t>
            </a:fld>
            <a:endParaRPr lang="en-US" altLang="en-US" sz="10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ymbol" pitchFamily="18" charset="2"/>
              </a:defRPr>
            </a:lvl1pPr>
            <a:lvl2pPr marL="742950" indent="-285750">
              <a:defRPr sz="2400">
                <a:solidFill>
                  <a:schemeClr val="tx1"/>
                </a:solidFill>
                <a:latin typeface="Symbol" pitchFamily="18" charset="2"/>
              </a:defRPr>
            </a:lvl2pPr>
            <a:lvl3pPr marL="1143000" indent="-228600">
              <a:defRPr sz="2400">
                <a:solidFill>
                  <a:schemeClr val="tx1"/>
                </a:solidFill>
                <a:latin typeface="Symbol" pitchFamily="18" charset="2"/>
              </a:defRPr>
            </a:lvl3pPr>
            <a:lvl4pPr marL="1600200" indent="-228600">
              <a:defRPr sz="2400">
                <a:solidFill>
                  <a:schemeClr val="tx1"/>
                </a:solidFill>
                <a:latin typeface="Symbol" pitchFamily="18" charset="2"/>
              </a:defRPr>
            </a:lvl4pPr>
            <a:lvl5pPr marL="2057400" indent="-22860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defTabSz="914400"/>
            <a:fld id="{244D4ED5-7717-40B3-B0CC-91F0194A0422}" type="slidenum">
              <a:rPr lang="en-US" altLang="en-US" sz="1200" smtClean="0">
                <a:latin typeface="Times New Roman" pitchFamily="18" charset="0"/>
              </a:rPr>
              <a:pPr defTabSz="914400"/>
              <a:t>29</a:t>
            </a:fld>
            <a:endParaRPr lang="en-US" altLang="en-US" sz="1200">
              <a:latin typeface="Times New Roman" pitchFamily="18" charset="0"/>
            </a:endParaRPr>
          </a:p>
        </p:txBody>
      </p:sp>
    </p:spTree>
    <p:extLst>
      <p:ext uri="{BB962C8B-B14F-4D97-AF65-F5344CB8AC3E}">
        <p14:creationId xmlns:p14="http://schemas.microsoft.com/office/powerpoint/2010/main" val="4129841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17B3ACFE-77A3-4CF2-86DB-047F054BA4DF}" type="slidenum">
              <a:rPr lang="en-US" altLang="en-US" sz="1000" smtClean="0">
                <a:latin typeface="Times New Roman" pitchFamily="18" charset="0"/>
              </a:rPr>
              <a:pPr/>
              <a:t>30</a:t>
            </a:fld>
            <a:endParaRPr lang="en-US" altLang="en-US" sz="1000">
              <a:latin typeface="Times New Roman" pitchFamily="18" charset="0"/>
            </a:endParaRPr>
          </a:p>
        </p:txBody>
      </p:sp>
    </p:spTree>
    <p:extLst>
      <p:ext uri="{BB962C8B-B14F-4D97-AF65-F5344CB8AC3E}">
        <p14:creationId xmlns:p14="http://schemas.microsoft.com/office/powerpoint/2010/main" val="421534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8E215B7A-1A78-42EF-8C32-ECFEA5B5F442}" type="slidenum">
              <a:rPr lang="en-US" altLang="en-US" sz="1000" smtClean="0">
                <a:latin typeface="Times New Roman" pitchFamily="18" charset="0"/>
              </a:rPr>
              <a:pPr/>
              <a:t>4</a:t>
            </a:fld>
            <a:endParaRPr lang="en-US" altLang="en-US" sz="1000">
              <a:latin typeface="Times New Roman" pitchFamily="18" charset="0"/>
            </a:endParaRPr>
          </a:p>
        </p:txBody>
      </p:sp>
    </p:spTree>
    <p:extLst>
      <p:ext uri="{BB962C8B-B14F-4D97-AF65-F5344CB8AC3E}">
        <p14:creationId xmlns:p14="http://schemas.microsoft.com/office/powerpoint/2010/main" val="81075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B02F46E9-9569-45AC-A3D1-54944EE28E7C}" type="slidenum">
              <a:rPr lang="en-US" altLang="en-US" sz="1000" smtClean="0">
                <a:latin typeface="Times New Roman" pitchFamily="18" charset="0"/>
              </a:rPr>
              <a:pPr/>
              <a:t>31</a:t>
            </a:fld>
            <a:endParaRPr lang="en-US" altLang="en-US" sz="1000">
              <a:latin typeface="Times New Roman" pitchFamily="18" charset="0"/>
            </a:endParaRPr>
          </a:p>
        </p:txBody>
      </p:sp>
    </p:spTree>
    <p:extLst>
      <p:ext uri="{BB962C8B-B14F-4D97-AF65-F5344CB8AC3E}">
        <p14:creationId xmlns:p14="http://schemas.microsoft.com/office/powerpoint/2010/main" val="3053720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C7D0A396-39DD-4E05-A11D-12AE5DB6EC7A}" type="slidenum">
              <a:rPr lang="en-US" altLang="en-US" sz="1000" smtClean="0">
                <a:latin typeface="Times New Roman" pitchFamily="18" charset="0"/>
              </a:rPr>
              <a:pPr/>
              <a:t>32</a:t>
            </a:fld>
            <a:endParaRPr lang="en-US" altLang="en-US" sz="1000">
              <a:latin typeface="Times New Roman" pitchFamily="18" charset="0"/>
            </a:endParaRPr>
          </a:p>
        </p:txBody>
      </p:sp>
    </p:spTree>
    <p:extLst>
      <p:ext uri="{BB962C8B-B14F-4D97-AF65-F5344CB8AC3E}">
        <p14:creationId xmlns:p14="http://schemas.microsoft.com/office/powerpoint/2010/main" val="473294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35</a:t>
            </a:fld>
            <a:endParaRPr lang="en-US"/>
          </a:p>
        </p:txBody>
      </p:sp>
    </p:spTree>
    <p:extLst>
      <p:ext uri="{BB962C8B-B14F-4D97-AF65-F5344CB8AC3E}">
        <p14:creationId xmlns:p14="http://schemas.microsoft.com/office/powerpoint/2010/main" val="1447747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E2631F25-4FA0-41C7-9F47-E5EDD32BF63C}" type="slidenum">
              <a:rPr lang="en-US" sz="1000" smtClean="0">
                <a:latin typeface="Times New Roman" pitchFamily="18" charset="0"/>
              </a:rPr>
              <a:pPr/>
              <a:t>36</a:t>
            </a:fld>
            <a:endParaRPr lang="en-US" sz="1000">
              <a:latin typeface="Times New Roman" pitchFamily="18" charset="0"/>
            </a:endParaRPr>
          </a:p>
        </p:txBody>
      </p:sp>
    </p:spTree>
    <p:extLst>
      <p:ext uri="{BB962C8B-B14F-4D97-AF65-F5344CB8AC3E}">
        <p14:creationId xmlns:p14="http://schemas.microsoft.com/office/powerpoint/2010/main" val="2659300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2B94303F-EE8E-4E1E-8207-F766DDAF45D1}" type="slidenum">
              <a:rPr lang="en-US" sz="1000" smtClean="0">
                <a:latin typeface="Times New Roman" pitchFamily="18" charset="0"/>
              </a:rPr>
              <a:pPr/>
              <a:t>37</a:t>
            </a:fld>
            <a:endParaRPr lang="en-US" sz="1000">
              <a:latin typeface="Times New Roman" pitchFamily="18" charset="0"/>
            </a:endParaRPr>
          </a:p>
        </p:txBody>
      </p:sp>
    </p:spTree>
    <p:extLst>
      <p:ext uri="{BB962C8B-B14F-4D97-AF65-F5344CB8AC3E}">
        <p14:creationId xmlns:p14="http://schemas.microsoft.com/office/powerpoint/2010/main" val="587645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428FA640-761D-4C7C-ADE9-CED758A47F07}" type="slidenum">
              <a:rPr lang="en-US" altLang="en-US" sz="1000" smtClean="0">
                <a:latin typeface="Times New Roman" pitchFamily="18" charset="0"/>
              </a:rPr>
              <a:pPr/>
              <a:t>38</a:t>
            </a:fld>
            <a:endParaRPr lang="en-US" altLang="en-US" sz="1000">
              <a:latin typeface="Times New Roman" pitchFamily="18" charset="0"/>
            </a:endParaRPr>
          </a:p>
        </p:txBody>
      </p:sp>
    </p:spTree>
    <p:extLst>
      <p:ext uri="{BB962C8B-B14F-4D97-AF65-F5344CB8AC3E}">
        <p14:creationId xmlns:p14="http://schemas.microsoft.com/office/powerpoint/2010/main" val="4042234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40</a:t>
            </a:fld>
            <a:endParaRPr lang="en-US"/>
          </a:p>
        </p:txBody>
      </p:sp>
    </p:spTree>
    <p:extLst>
      <p:ext uri="{BB962C8B-B14F-4D97-AF65-F5344CB8AC3E}">
        <p14:creationId xmlns:p14="http://schemas.microsoft.com/office/powerpoint/2010/main" val="2192806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41</a:t>
            </a:fld>
            <a:endParaRPr lang="en-US"/>
          </a:p>
        </p:txBody>
      </p:sp>
    </p:spTree>
    <p:extLst>
      <p:ext uri="{BB962C8B-B14F-4D97-AF65-F5344CB8AC3E}">
        <p14:creationId xmlns:p14="http://schemas.microsoft.com/office/powerpoint/2010/main" val="334974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45</a:t>
            </a:fld>
            <a:endParaRPr lang="en-US"/>
          </a:p>
        </p:txBody>
      </p:sp>
    </p:spTree>
    <p:extLst>
      <p:ext uri="{BB962C8B-B14F-4D97-AF65-F5344CB8AC3E}">
        <p14:creationId xmlns:p14="http://schemas.microsoft.com/office/powerpoint/2010/main" val="1634732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ymbol" pitchFamily="18" charset="2"/>
              </a:defRPr>
            </a:lvl1pPr>
            <a:lvl2pPr marL="742950" indent="-285750">
              <a:defRPr sz="2400">
                <a:solidFill>
                  <a:schemeClr val="tx1"/>
                </a:solidFill>
                <a:latin typeface="Symbol" pitchFamily="18" charset="2"/>
              </a:defRPr>
            </a:lvl2pPr>
            <a:lvl3pPr marL="1143000" indent="-228600">
              <a:defRPr sz="2400">
                <a:solidFill>
                  <a:schemeClr val="tx1"/>
                </a:solidFill>
                <a:latin typeface="Symbol" pitchFamily="18" charset="2"/>
              </a:defRPr>
            </a:lvl3pPr>
            <a:lvl4pPr marL="1600200" indent="-228600">
              <a:defRPr sz="2400">
                <a:solidFill>
                  <a:schemeClr val="tx1"/>
                </a:solidFill>
                <a:latin typeface="Symbol" pitchFamily="18" charset="2"/>
              </a:defRPr>
            </a:lvl4pPr>
            <a:lvl5pPr marL="2057400" indent="-22860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defTabSz="914400"/>
            <a:fld id="{8B0F6171-F2ED-4DBA-B3F7-867C72E6C0D2}" type="slidenum">
              <a:rPr lang="en-US" altLang="en-US" sz="1200" smtClean="0">
                <a:latin typeface="Times New Roman" pitchFamily="18" charset="0"/>
              </a:rPr>
              <a:pPr defTabSz="914400"/>
              <a:t>46</a:t>
            </a:fld>
            <a:endParaRPr lang="en-US" altLang="en-US" sz="1200">
              <a:latin typeface="Times New Roman" pitchFamily="18" charset="0"/>
            </a:endParaRPr>
          </a:p>
        </p:txBody>
      </p:sp>
    </p:spTree>
    <p:extLst>
      <p:ext uri="{BB962C8B-B14F-4D97-AF65-F5344CB8AC3E}">
        <p14:creationId xmlns:p14="http://schemas.microsoft.com/office/powerpoint/2010/main" val="418574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AA0FABBF-5AA1-4EAB-92A5-002ABF71C032}" type="slidenum">
              <a:rPr lang="en-US" altLang="en-US" sz="1000" smtClean="0">
                <a:latin typeface="Times New Roman" pitchFamily="18" charset="0"/>
              </a:rPr>
              <a:pPr/>
              <a:t>5</a:t>
            </a:fld>
            <a:endParaRPr lang="en-US" altLang="en-US" sz="1000">
              <a:latin typeface="Times New Roman" pitchFamily="18" charset="0"/>
            </a:endParaRPr>
          </a:p>
        </p:txBody>
      </p:sp>
    </p:spTree>
    <p:extLst>
      <p:ext uri="{BB962C8B-B14F-4D97-AF65-F5344CB8AC3E}">
        <p14:creationId xmlns:p14="http://schemas.microsoft.com/office/powerpoint/2010/main" val="389960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47</a:t>
            </a:fld>
            <a:endParaRPr lang="en-US"/>
          </a:p>
        </p:txBody>
      </p:sp>
    </p:spTree>
    <p:extLst>
      <p:ext uri="{BB962C8B-B14F-4D97-AF65-F5344CB8AC3E}">
        <p14:creationId xmlns:p14="http://schemas.microsoft.com/office/powerpoint/2010/main" val="15305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7F94C2F7-14C4-4CA3-83FD-01B93F769C4F}" type="slidenum">
              <a:rPr lang="en-US" altLang="en-US" sz="1000" smtClean="0">
                <a:latin typeface="Times New Roman" pitchFamily="18" charset="0"/>
              </a:rPr>
              <a:pPr/>
              <a:t>6</a:t>
            </a:fld>
            <a:endParaRPr lang="en-US" altLang="en-US" sz="1000">
              <a:latin typeface="Times New Roman" pitchFamily="18" charset="0"/>
            </a:endParaRPr>
          </a:p>
        </p:txBody>
      </p:sp>
    </p:spTree>
    <p:extLst>
      <p:ext uri="{BB962C8B-B14F-4D97-AF65-F5344CB8AC3E}">
        <p14:creationId xmlns:p14="http://schemas.microsoft.com/office/powerpoint/2010/main" val="244713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FB4D3361-2BB0-4970-8174-4CB7888D43FC}" type="slidenum">
              <a:rPr lang="en-US" altLang="en-US" sz="1000" smtClean="0">
                <a:latin typeface="Times New Roman" pitchFamily="18" charset="0"/>
              </a:rPr>
              <a:pPr/>
              <a:t>7</a:t>
            </a:fld>
            <a:endParaRPr lang="en-US" altLang="en-US" sz="1000">
              <a:latin typeface="Times New Roman" pitchFamily="18" charset="0"/>
            </a:endParaRPr>
          </a:p>
        </p:txBody>
      </p:sp>
    </p:spTree>
    <p:extLst>
      <p:ext uri="{BB962C8B-B14F-4D97-AF65-F5344CB8AC3E}">
        <p14:creationId xmlns:p14="http://schemas.microsoft.com/office/powerpoint/2010/main" val="132890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26F67D82-AFAE-42A3-BA8B-B960391270FC}" type="slidenum">
              <a:rPr lang="en-US" altLang="en-US" sz="1000" smtClean="0">
                <a:latin typeface="Times New Roman" pitchFamily="18" charset="0"/>
              </a:rPr>
              <a:pPr/>
              <a:t>8</a:t>
            </a:fld>
            <a:endParaRPr lang="en-US" altLang="en-US" sz="1000">
              <a:latin typeface="Times New Roman" pitchFamily="18" charset="0"/>
            </a:endParaRPr>
          </a:p>
        </p:txBody>
      </p:sp>
    </p:spTree>
    <p:extLst>
      <p:ext uri="{BB962C8B-B14F-4D97-AF65-F5344CB8AC3E}">
        <p14:creationId xmlns:p14="http://schemas.microsoft.com/office/powerpoint/2010/main" val="65548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2752F8-C19F-4103-911A-4156F8A237DC}" type="slidenum">
              <a:rPr lang="en-US" smtClean="0"/>
              <a:pPr>
                <a:defRPr/>
              </a:pPr>
              <a:t>9</a:t>
            </a:fld>
            <a:endParaRPr lang="en-US"/>
          </a:p>
        </p:txBody>
      </p:sp>
    </p:spTree>
    <p:extLst>
      <p:ext uri="{BB962C8B-B14F-4D97-AF65-F5344CB8AC3E}">
        <p14:creationId xmlns:p14="http://schemas.microsoft.com/office/powerpoint/2010/main" val="3238420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Symbol" pitchFamily="18" charset="2"/>
              </a:defRPr>
            </a:lvl1pPr>
            <a:lvl2pPr marL="742950" indent="-285750" defTabSz="912813">
              <a:defRPr sz="2400">
                <a:solidFill>
                  <a:schemeClr val="tx1"/>
                </a:solidFill>
                <a:latin typeface="Symbol" pitchFamily="18" charset="2"/>
              </a:defRPr>
            </a:lvl2pPr>
            <a:lvl3pPr marL="1143000" indent="-228600" defTabSz="912813">
              <a:defRPr sz="2400">
                <a:solidFill>
                  <a:schemeClr val="tx1"/>
                </a:solidFill>
                <a:latin typeface="Symbol" pitchFamily="18" charset="2"/>
              </a:defRPr>
            </a:lvl3pPr>
            <a:lvl4pPr marL="1600200" indent="-228600" defTabSz="912813">
              <a:defRPr sz="2400">
                <a:solidFill>
                  <a:schemeClr val="tx1"/>
                </a:solidFill>
                <a:latin typeface="Symbol" pitchFamily="18" charset="2"/>
              </a:defRPr>
            </a:lvl4pPr>
            <a:lvl5pPr marL="2057400" indent="-228600" defTabSz="912813">
              <a:defRPr sz="2400">
                <a:solidFill>
                  <a:schemeClr val="tx1"/>
                </a:solidFill>
                <a:latin typeface="Symbol" pitchFamily="18" charset="2"/>
              </a:defRPr>
            </a:lvl5pPr>
            <a:lvl6pPr marL="2514600" indent="-228600" defTabSz="912813" eaLnBrk="0" fontAlgn="base" hangingPunct="0">
              <a:spcBef>
                <a:spcPct val="0"/>
              </a:spcBef>
              <a:spcAft>
                <a:spcPct val="0"/>
              </a:spcAft>
              <a:defRPr sz="2400">
                <a:solidFill>
                  <a:schemeClr val="tx1"/>
                </a:solidFill>
                <a:latin typeface="Symbol" pitchFamily="18" charset="2"/>
              </a:defRPr>
            </a:lvl6pPr>
            <a:lvl7pPr marL="2971800" indent="-228600" defTabSz="912813" eaLnBrk="0" fontAlgn="base" hangingPunct="0">
              <a:spcBef>
                <a:spcPct val="0"/>
              </a:spcBef>
              <a:spcAft>
                <a:spcPct val="0"/>
              </a:spcAft>
              <a:defRPr sz="2400">
                <a:solidFill>
                  <a:schemeClr val="tx1"/>
                </a:solidFill>
                <a:latin typeface="Symbol" pitchFamily="18" charset="2"/>
              </a:defRPr>
            </a:lvl7pPr>
            <a:lvl8pPr marL="3429000" indent="-228600" defTabSz="912813" eaLnBrk="0" fontAlgn="base" hangingPunct="0">
              <a:spcBef>
                <a:spcPct val="0"/>
              </a:spcBef>
              <a:spcAft>
                <a:spcPct val="0"/>
              </a:spcAft>
              <a:defRPr sz="2400">
                <a:solidFill>
                  <a:schemeClr val="tx1"/>
                </a:solidFill>
                <a:latin typeface="Symbol" pitchFamily="18" charset="2"/>
              </a:defRPr>
            </a:lvl8pPr>
            <a:lvl9pPr marL="3886200" indent="-228600" defTabSz="912813" eaLnBrk="0" fontAlgn="base" hangingPunct="0">
              <a:spcBef>
                <a:spcPct val="0"/>
              </a:spcBef>
              <a:spcAft>
                <a:spcPct val="0"/>
              </a:spcAft>
              <a:defRPr sz="2400">
                <a:solidFill>
                  <a:schemeClr val="tx1"/>
                </a:solidFill>
                <a:latin typeface="Symbol" pitchFamily="18" charset="2"/>
              </a:defRPr>
            </a:lvl9pPr>
          </a:lstStyle>
          <a:p>
            <a:fld id="{6B531FAA-309B-4FC0-AEB6-DAF6F189419E}" type="slidenum">
              <a:rPr lang="en-US" sz="1000" smtClean="0">
                <a:latin typeface="Times New Roman" pitchFamily="18" charset="0"/>
              </a:rPr>
              <a:pPr/>
              <a:t>10</a:t>
            </a:fld>
            <a:endParaRPr lang="en-US" sz="1000">
              <a:latin typeface="Times New Roman" pitchFamily="18" charset="0"/>
            </a:endParaRPr>
          </a:p>
        </p:txBody>
      </p:sp>
    </p:spTree>
    <p:extLst>
      <p:ext uri="{BB962C8B-B14F-4D97-AF65-F5344CB8AC3E}">
        <p14:creationId xmlns:p14="http://schemas.microsoft.com/office/powerpoint/2010/main" val="129654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38E4F5A-F8E0-43F1-8CFC-55E47FA5FD04}" type="slidenum">
              <a:rPr lang="en-US"/>
              <a:pPr>
                <a:defRPr/>
              </a:pPr>
              <a:t>‹#›</a:t>
            </a:fld>
            <a:endParaRPr lang="en-US"/>
          </a:p>
        </p:txBody>
      </p:sp>
    </p:spTree>
    <p:extLst>
      <p:ext uri="{BB962C8B-B14F-4D97-AF65-F5344CB8AC3E}">
        <p14:creationId xmlns:p14="http://schemas.microsoft.com/office/powerpoint/2010/main" val="266653034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89DA0D3D-2E13-48CF-AA10-04E6277F132D}" type="slidenum">
              <a:rPr lang="en-US"/>
              <a:pPr>
                <a:defRPr/>
              </a:pPr>
              <a:t>‹#›</a:t>
            </a:fld>
            <a:endParaRPr lang="en-US"/>
          </a:p>
        </p:txBody>
      </p:sp>
    </p:spTree>
    <p:extLst>
      <p:ext uri="{BB962C8B-B14F-4D97-AF65-F5344CB8AC3E}">
        <p14:creationId xmlns:p14="http://schemas.microsoft.com/office/powerpoint/2010/main" val="891173457"/>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6769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9500413D-CF17-45F5-BBA2-44A813917B10}" type="slidenum">
              <a:rPr lang="en-US"/>
              <a:pPr>
                <a:defRPr/>
              </a:pPr>
              <a:t>‹#›</a:t>
            </a:fld>
            <a:endParaRPr lang="en-US"/>
          </a:p>
        </p:txBody>
      </p:sp>
    </p:spTree>
    <p:extLst>
      <p:ext uri="{BB962C8B-B14F-4D97-AF65-F5344CB8AC3E}">
        <p14:creationId xmlns:p14="http://schemas.microsoft.com/office/powerpoint/2010/main" val="383988753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7"/>
          <p:cNvSpPr txBox="1">
            <a:spLocks noChangeArrowheads="1"/>
          </p:cNvSpPr>
          <p:nvPr userDrawn="1"/>
        </p:nvSpPr>
        <p:spPr bwMode="auto">
          <a:xfrm>
            <a:off x="6858000" y="6389688"/>
            <a:ext cx="2133600" cy="468312"/>
          </a:xfrm>
          <a:prstGeom prst="rect">
            <a:avLst/>
          </a:prstGeom>
          <a:noFill/>
          <a:ln>
            <a:noFill/>
          </a:ln>
        </p:spPr>
        <p:txBody>
          <a:bodyPr wrap="none" lIns="92075" tIns="46038" rIns="92075" bIns="46038" anchor="ctr"/>
          <a:lstStyle>
            <a:lvl1pPr marL="342900" indent="-342900">
              <a:defRPr sz="2400">
                <a:solidFill>
                  <a:schemeClr val="tx1"/>
                </a:solidFill>
                <a:latin typeface="Symbol" pitchFamily="18" charset="2"/>
              </a:defRPr>
            </a:lvl1pPr>
            <a:lvl2pPr marL="742950" indent="-285750">
              <a:defRPr sz="2400">
                <a:solidFill>
                  <a:schemeClr val="tx1"/>
                </a:solidFill>
                <a:latin typeface="Symbol" pitchFamily="18" charset="2"/>
              </a:defRPr>
            </a:lvl2pPr>
            <a:lvl3pPr marL="1143000" indent="-228600">
              <a:defRPr sz="2400">
                <a:solidFill>
                  <a:schemeClr val="tx1"/>
                </a:solidFill>
                <a:latin typeface="Symbol" pitchFamily="18" charset="2"/>
              </a:defRPr>
            </a:lvl3pPr>
            <a:lvl4pPr marL="1600200" indent="-228600">
              <a:defRPr sz="2400">
                <a:solidFill>
                  <a:schemeClr val="tx1"/>
                </a:solidFill>
                <a:latin typeface="Symbol" pitchFamily="18" charset="2"/>
              </a:defRPr>
            </a:lvl4pPr>
            <a:lvl5pPr>
              <a:defRPr sz="2400">
                <a:solidFill>
                  <a:schemeClr val="tx1"/>
                </a:solidFill>
                <a:latin typeface="Symbol" pitchFamily="18" charset="2"/>
              </a:defRPr>
            </a:lvl5pPr>
            <a:lvl6pPr eaLnBrk="0" fontAlgn="base" hangingPunct="0">
              <a:spcBef>
                <a:spcPct val="0"/>
              </a:spcBef>
              <a:spcAft>
                <a:spcPct val="0"/>
              </a:spcAft>
              <a:defRPr sz="2400">
                <a:solidFill>
                  <a:schemeClr val="tx1"/>
                </a:solidFill>
                <a:latin typeface="Symbol" pitchFamily="18" charset="2"/>
              </a:defRPr>
            </a:lvl6pPr>
            <a:lvl7pPr eaLnBrk="0" fontAlgn="base" hangingPunct="0">
              <a:spcBef>
                <a:spcPct val="0"/>
              </a:spcBef>
              <a:spcAft>
                <a:spcPct val="0"/>
              </a:spcAft>
              <a:defRPr sz="2400">
                <a:solidFill>
                  <a:schemeClr val="tx1"/>
                </a:solidFill>
                <a:latin typeface="Symbol" pitchFamily="18" charset="2"/>
              </a:defRPr>
            </a:lvl7pPr>
            <a:lvl8pPr eaLnBrk="0" fontAlgn="base" hangingPunct="0">
              <a:spcBef>
                <a:spcPct val="0"/>
              </a:spcBef>
              <a:spcAft>
                <a:spcPct val="0"/>
              </a:spcAft>
              <a:defRPr sz="2400">
                <a:solidFill>
                  <a:schemeClr val="tx1"/>
                </a:solidFill>
                <a:latin typeface="Symbol" pitchFamily="18" charset="2"/>
              </a:defRPr>
            </a:lvl8pPr>
            <a:lvl9pPr eaLnBrk="0" fontAlgn="base" hangingPunct="0">
              <a:spcBef>
                <a:spcPct val="0"/>
              </a:spcBef>
              <a:spcAft>
                <a:spcPct val="0"/>
              </a:spcAft>
              <a:defRPr sz="2400">
                <a:solidFill>
                  <a:schemeClr val="tx1"/>
                </a:solidFill>
                <a:latin typeface="Symbol" pitchFamily="18" charset="2"/>
              </a:defRPr>
            </a:lvl9pPr>
          </a:lstStyle>
          <a:p>
            <a:pPr lvl="4" algn="r">
              <a:defRPr/>
            </a:pPr>
            <a:r>
              <a:rPr lang="en-US" altLang="en-US" sz="1400" i="1">
                <a:solidFill>
                  <a:srgbClr val="002060"/>
                </a:solidFill>
                <a:latin typeface="Times New Roman" pitchFamily="18" charset="0"/>
              </a:rPr>
              <a:t>BKM</a:t>
            </a:r>
            <a:r>
              <a:rPr lang="en-US" altLang="en-US" sz="1400">
                <a:solidFill>
                  <a:srgbClr val="002060"/>
                </a:solidFill>
                <a:latin typeface="Times New Roman" pitchFamily="18" charset="0"/>
              </a:rPr>
              <a:t> 5.</a:t>
            </a:r>
            <a:fld id="{87C66D41-6FB6-4C65-BC82-3A89B048C13E}" type="slidenum">
              <a:rPr lang="en-US" altLang="en-US" sz="1400" smtClean="0">
                <a:solidFill>
                  <a:srgbClr val="002060"/>
                </a:solidFill>
                <a:latin typeface="Times New Roman" pitchFamily="18" charset="0"/>
              </a:rPr>
              <a:pPr lvl="4" algn="r">
                <a:defRPr/>
              </a:pPr>
              <a:t>‹#›</a:t>
            </a:fld>
            <a:endParaRPr lang="en-US" altLang="en-US" sz="1400">
              <a:solidFill>
                <a:srgbClr val="002060"/>
              </a:solidFill>
              <a:latin typeface="Times New Roman" pitchFamily="18" charset="0"/>
            </a:endParaRPr>
          </a:p>
        </p:txBody>
      </p:sp>
      <p:sp>
        <p:nvSpPr>
          <p:cNvPr id="2" name="Title 1"/>
          <p:cNvSpPr>
            <a:spLocks noGrp="1"/>
          </p:cNvSpPr>
          <p:nvPr>
            <p:ph type="title"/>
          </p:nvPr>
        </p:nvSpPr>
        <p:spPr>
          <a:xfrm>
            <a:off x="685800" y="152400"/>
            <a:ext cx="8001000" cy="1066800"/>
          </a:xfrm>
        </p:spPr>
        <p:txBody>
          <a:bodyPr/>
          <a:lstStyle>
            <a:lvl1pPr algn="l">
              <a:defRPr sz="3600">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685800" y="1371600"/>
            <a:ext cx="7772400" cy="4953000"/>
          </a:xfrm>
        </p:spPr>
        <p:txBody>
          <a:bodyPr/>
          <a:lstStyle>
            <a:lvl1pPr>
              <a:lnSpc>
                <a:spcPts val="3000"/>
              </a:lnSpc>
              <a:spcBef>
                <a:spcPts val="600"/>
              </a:spcBef>
              <a:defRPr sz="2400" baseline="0">
                <a:solidFill>
                  <a:schemeClr val="tx1"/>
                </a:solidFill>
              </a:defRPr>
            </a:lvl1pPr>
            <a:lvl2pPr>
              <a:lnSpc>
                <a:spcPts val="3000"/>
              </a:lnSpc>
              <a:spcBef>
                <a:spcPts val="600"/>
              </a:spcBef>
              <a:defRPr sz="2400" baseline="0">
                <a:solidFill>
                  <a:schemeClr val="tx1"/>
                </a:solidFill>
              </a:defRPr>
            </a:lvl2pPr>
            <a:lvl3pPr>
              <a:lnSpc>
                <a:spcPts val="3000"/>
              </a:lnSpc>
              <a:spcBef>
                <a:spcPts val="600"/>
              </a:spcBef>
              <a:defRPr sz="2400" baseline="0">
                <a:solidFill>
                  <a:schemeClr val="tx1"/>
                </a:solidFill>
              </a:defRPr>
            </a:lvl3pPr>
            <a:lvl4pPr>
              <a:lnSpc>
                <a:spcPts val="3000"/>
              </a:lnSpc>
              <a:spcBef>
                <a:spcPts val="600"/>
              </a:spcBef>
              <a:defRPr sz="2400" baseline="0">
                <a:solidFill>
                  <a:schemeClr val="tx1"/>
                </a:solidFill>
              </a:defRPr>
            </a:lvl4pPr>
            <a:lvl5pPr>
              <a:lnSpc>
                <a:spcPts val="3000"/>
              </a:lnSpc>
              <a:spcBef>
                <a:spcPts val="600"/>
              </a:spcBef>
              <a:defRPr sz="2400" baseline="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3250436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A7FEC2CE-2F5F-49E4-BBD4-82BF074650E0}" type="slidenum">
              <a:rPr lang="en-US"/>
              <a:pPr>
                <a:defRPr/>
              </a:pPr>
              <a:t>‹#›</a:t>
            </a:fld>
            <a:endParaRPr lang="en-US"/>
          </a:p>
        </p:txBody>
      </p:sp>
    </p:spTree>
    <p:extLst>
      <p:ext uri="{BB962C8B-B14F-4D97-AF65-F5344CB8AC3E}">
        <p14:creationId xmlns:p14="http://schemas.microsoft.com/office/powerpoint/2010/main" val="3395130794"/>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66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EE8BE0F8-7AFB-4571-915C-AE4AC64CD6A4}" type="slidenum">
              <a:rPr lang="en-US"/>
              <a:pPr>
                <a:defRPr/>
              </a:pPr>
              <a:t>‹#›</a:t>
            </a:fld>
            <a:endParaRPr lang="en-US"/>
          </a:p>
        </p:txBody>
      </p:sp>
    </p:spTree>
    <p:extLst>
      <p:ext uri="{BB962C8B-B14F-4D97-AF65-F5344CB8AC3E}">
        <p14:creationId xmlns:p14="http://schemas.microsoft.com/office/powerpoint/2010/main" val="2359809376"/>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91B4423-4D7C-4C3F-957D-F796296C3031}" type="slidenum">
              <a:rPr lang="en-US"/>
              <a:pPr>
                <a:defRPr/>
              </a:pPr>
              <a:t>‹#›</a:t>
            </a:fld>
            <a:endParaRPr lang="en-US"/>
          </a:p>
        </p:txBody>
      </p:sp>
    </p:spTree>
    <p:extLst>
      <p:ext uri="{BB962C8B-B14F-4D97-AF65-F5344CB8AC3E}">
        <p14:creationId xmlns:p14="http://schemas.microsoft.com/office/powerpoint/2010/main" val="1716092798"/>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F50CF66D-EF7B-44A6-8A80-E5F534A1F854}" type="slidenum">
              <a:rPr lang="en-US"/>
              <a:pPr>
                <a:defRPr/>
              </a:pPr>
              <a:t>‹#›</a:t>
            </a:fld>
            <a:endParaRPr lang="en-US"/>
          </a:p>
        </p:txBody>
      </p:sp>
    </p:spTree>
    <p:extLst>
      <p:ext uri="{BB962C8B-B14F-4D97-AF65-F5344CB8AC3E}">
        <p14:creationId xmlns:p14="http://schemas.microsoft.com/office/powerpoint/2010/main" val="3716336197"/>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FA144F84-5972-40F1-B7B3-B5B6AB208E34}" type="slidenum">
              <a:rPr lang="en-US"/>
              <a:pPr>
                <a:defRPr/>
              </a:pPr>
              <a:t>‹#›</a:t>
            </a:fld>
            <a:endParaRPr lang="en-US"/>
          </a:p>
        </p:txBody>
      </p:sp>
    </p:spTree>
    <p:extLst>
      <p:ext uri="{BB962C8B-B14F-4D97-AF65-F5344CB8AC3E}">
        <p14:creationId xmlns:p14="http://schemas.microsoft.com/office/powerpoint/2010/main" val="3241497380"/>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F4A6F740-472E-4157-9BF9-A5AF44BD60EE}" type="slidenum">
              <a:rPr lang="en-US"/>
              <a:pPr>
                <a:defRPr/>
              </a:pPr>
              <a:t>‹#›</a:t>
            </a:fld>
            <a:endParaRPr lang="en-US"/>
          </a:p>
        </p:txBody>
      </p:sp>
    </p:spTree>
    <p:extLst>
      <p:ext uri="{BB962C8B-B14F-4D97-AF65-F5344CB8AC3E}">
        <p14:creationId xmlns:p14="http://schemas.microsoft.com/office/powerpoint/2010/main" val="357057050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BBEC9F44-397C-45CA-9A69-F9D9CE901F38}" type="slidenum">
              <a:rPr lang="en-US"/>
              <a:pPr>
                <a:defRPr/>
              </a:pPr>
              <a:t>‹#›</a:t>
            </a:fld>
            <a:endParaRPr lang="en-US"/>
          </a:p>
        </p:txBody>
      </p:sp>
    </p:spTree>
    <p:extLst>
      <p:ext uri="{BB962C8B-B14F-4D97-AF65-F5344CB8AC3E}">
        <p14:creationId xmlns:p14="http://schemas.microsoft.com/office/powerpoint/2010/main" val="1904261063"/>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Times New Roman" pitchFamily="18" charset="0"/>
              </a:defRPr>
            </a:lvl1pPr>
          </a:lstStyle>
          <a:p>
            <a:pPr>
              <a:defRPr/>
            </a:pPr>
            <a:endParaRPr lang="en-US"/>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Times New Roman" pitchFamily="18" charset="0"/>
              </a:defRPr>
            </a:lvl1pPr>
          </a:lstStyle>
          <a:p>
            <a:pPr>
              <a:defRPr/>
            </a:pPr>
            <a:fld id="{8F4E9636-7878-46E9-99AB-C967DB6825E5}" type="slidenum">
              <a:rPr lang="en-US"/>
              <a:pPr>
                <a:defRPr/>
              </a:pPr>
              <a:t>‹#›</a:t>
            </a:fld>
            <a:endParaRPr lang="en-US"/>
          </a:p>
        </p:txBody>
      </p:sp>
      <p:sp>
        <p:nvSpPr>
          <p:cNvPr id="1029" name="Rectangle 5"/>
          <p:cNvSpPr>
            <a:spLocks noGrp="1" noChangeArrowheads="1"/>
          </p:cNvSpPr>
          <p:nvPr>
            <p:ph type="title"/>
          </p:nvPr>
        </p:nvSpPr>
        <p:spPr bwMode="auto">
          <a:xfrm>
            <a:off x="685800" y="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0" name="Rectangle 6"/>
          <p:cNvSpPr>
            <a:spLocks noGrp="1" noChangeArrowheads="1"/>
          </p:cNvSpPr>
          <p:nvPr>
            <p:ph type="body" idx="1"/>
          </p:nvPr>
        </p:nvSpPr>
        <p:spPr bwMode="auto">
          <a:xfrm>
            <a:off x="685800" y="1066800"/>
            <a:ext cx="7772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633" r:id="rId1"/>
    <p:sldLayoutId id="2147484643" r:id="rId2"/>
    <p:sldLayoutId id="2147484634" r:id="rId3"/>
    <p:sldLayoutId id="2147484635" r:id="rId4"/>
    <p:sldLayoutId id="2147484636" r:id="rId5"/>
    <p:sldLayoutId id="2147484637" r:id="rId6"/>
    <p:sldLayoutId id="2147484638" r:id="rId7"/>
    <p:sldLayoutId id="2147484639" r:id="rId8"/>
    <p:sldLayoutId id="2147484640" r:id="rId9"/>
    <p:sldLayoutId id="2147484641" r:id="rId10"/>
    <p:sldLayoutId id="2147484642" r:id="rId11"/>
  </p:sldLayoutIdLst>
  <p:transition advClick="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5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50000"/>
        </a:spcBef>
        <a:spcAft>
          <a:spcPct val="0"/>
        </a:spcAft>
        <a:buSzPct val="100000"/>
        <a:buChar char="–"/>
        <a:defRPr sz="2800">
          <a:solidFill>
            <a:schemeClr val="tx1"/>
          </a:solidFill>
          <a:latin typeface="+mn-lt"/>
        </a:defRPr>
      </a:lvl2pPr>
      <a:lvl3pPr marL="1143000" indent="-228600" algn="l" rtl="0" eaLnBrk="0" fontAlgn="base" hangingPunct="0">
        <a:spcBef>
          <a:spcPct val="50000"/>
        </a:spcBef>
        <a:spcAft>
          <a:spcPct val="0"/>
        </a:spcAft>
        <a:buSzPct val="100000"/>
        <a:buChar char="•"/>
        <a:defRPr sz="2400">
          <a:solidFill>
            <a:schemeClr val="tx1"/>
          </a:solidFill>
          <a:latin typeface="+mn-lt"/>
        </a:defRPr>
      </a:lvl3pPr>
      <a:lvl4pPr marL="1600200" indent="-228600" algn="l" rtl="0" eaLnBrk="0" fontAlgn="base" hangingPunct="0">
        <a:spcBef>
          <a:spcPct val="50000"/>
        </a:spcBef>
        <a:spcAft>
          <a:spcPct val="0"/>
        </a:spcAft>
        <a:buSzPct val="100000"/>
        <a:buChar char="–"/>
        <a:defRPr sz="2000">
          <a:solidFill>
            <a:schemeClr val="tx1"/>
          </a:solidFill>
          <a:latin typeface="+mn-lt"/>
        </a:defRPr>
      </a:lvl4pPr>
      <a:lvl5pPr marL="2057400" indent="-228600" algn="l" rtl="0" eaLnBrk="0" fontAlgn="base" hangingPunct="0">
        <a:spcBef>
          <a:spcPct val="50000"/>
        </a:spcBef>
        <a:spcAft>
          <a:spcPct val="0"/>
        </a:spcAft>
        <a:buSzPct val="100000"/>
        <a:buChar char="•"/>
        <a:defRPr sz="2000">
          <a:solidFill>
            <a:schemeClr val="tx1"/>
          </a:solidFill>
          <a:latin typeface="+mn-lt"/>
        </a:defRPr>
      </a:lvl5pPr>
      <a:lvl6pPr marL="2514600" indent="-228600" algn="l" rtl="0" eaLnBrk="0" fontAlgn="base" hangingPunct="0">
        <a:spcBef>
          <a:spcPct val="50000"/>
        </a:spcBef>
        <a:spcAft>
          <a:spcPct val="0"/>
        </a:spcAft>
        <a:buSzPct val="100000"/>
        <a:buChar char="•"/>
        <a:defRPr sz="2000">
          <a:solidFill>
            <a:schemeClr val="tx1"/>
          </a:solidFill>
          <a:latin typeface="+mn-lt"/>
        </a:defRPr>
      </a:lvl6pPr>
      <a:lvl7pPr marL="2971800" indent="-228600" algn="l" rtl="0" eaLnBrk="0" fontAlgn="base" hangingPunct="0">
        <a:spcBef>
          <a:spcPct val="50000"/>
        </a:spcBef>
        <a:spcAft>
          <a:spcPct val="0"/>
        </a:spcAft>
        <a:buSzPct val="100000"/>
        <a:buChar char="•"/>
        <a:defRPr sz="2000">
          <a:solidFill>
            <a:schemeClr val="tx1"/>
          </a:solidFill>
          <a:latin typeface="+mn-lt"/>
        </a:defRPr>
      </a:lvl7pPr>
      <a:lvl8pPr marL="3429000" indent="-228600" algn="l" rtl="0" eaLnBrk="0" fontAlgn="base" hangingPunct="0">
        <a:spcBef>
          <a:spcPct val="50000"/>
        </a:spcBef>
        <a:spcAft>
          <a:spcPct val="0"/>
        </a:spcAft>
        <a:buSzPct val="100000"/>
        <a:buChar char="•"/>
        <a:defRPr sz="2000">
          <a:solidFill>
            <a:schemeClr val="tx1"/>
          </a:solidFill>
          <a:latin typeface="+mn-lt"/>
        </a:defRPr>
      </a:lvl8pPr>
      <a:lvl9pPr marL="3886200" indent="-228600" algn="l" rtl="0" eaLnBrk="0" fontAlgn="base" hangingPunct="0">
        <a:spcBef>
          <a:spcPct val="5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9.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 Id="rId9"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pPr>
              <a:spcBef>
                <a:spcPct val="0"/>
              </a:spcBef>
            </a:pPr>
            <a:r>
              <a:rPr lang="en-US" altLang="en-US" sz="3200" dirty="0"/>
              <a:t>Quick Review</a:t>
            </a:r>
          </a:p>
        </p:txBody>
      </p:sp>
      <p:sp>
        <p:nvSpPr>
          <p:cNvPr id="3" name="Content Placeholder 2"/>
          <p:cNvSpPr>
            <a:spLocks noGrp="1"/>
          </p:cNvSpPr>
          <p:nvPr>
            <p:ph idx="1"/>
          </p:nvPr>
        </p:nvSpPr>
        <p:spPr>
          <a:xfrm>
            <a:off x="762000" y="1066800"/>
            <a:ext cx="7772400" cy="5257800"/>
          </a:xfrm>
        </p:spPr>
        <p:txBody>
          <a:bodyPr/>
          <a:lstStyle/>
          <a:p>
            <a:pPr>
              <a:spcBef>
                <a:spcPts val="0"/>
              </a:spcBef>
              <a:defRPr/>
            </a:pPr>
            <a:endParaRPr lang="en-US" altLang="ko-KR" sz="2200" dirty="0"/>
          </a:p>
          <a:p>
            <a:pPr>
              <a:spcBef>
                <a:spcPts val="0"/>
              </a:spcBef>
              <a:defRPr/>
            </a:pPr>
            <a:r>
              <a:rPr lang="en-US" altLang="ko-KR" sz="2200" dirty="0"/>
              <a:t>Margin trading</a:t>
            </a:r>
          </a:p>
          <a:p>
            <a:pPr lvl="1">
              <a:spcBef>
                <a:spcPts val="0"/>
              </a:spcBef>
              <a:defRPr/>
            </a:pPr>
            <a:r>
              <a:rPr lang="en-US" altLang="ko-KR" sz="2200" dirty="0"/>
              <a:t>Margin buying</a:t>
            </a:r>
          </a:p>
          <a:p>
            <a:pPr lvl="1">
              <a:spcBef>
                <a:spcPts val="0"/>
              </a:spcBef>
              <a:defRPr/>
            </a:pPr>
            <a:r>
              <a:rPr lang="en-US" altLang="ko-KR" sz="2200" dirty="0"/>
              <a:t>Margin short-selling</a:t>
            </a:r>
          </a:p>
          <a:p>
            <a:pPr lvl="1">
              <a:spcBef>
                <a:spcPts val="0"/>
              </a:spcBef>
              <a:defRPr/>
            </a:pPr>
            <a:endParaRPr lang="en-US" altLang="ko-KR" sz="2200" dirty="0"/>
          </a:p>
          <a:p>
            <a:pPr>
              <a:spcBef>
                <a:spcPts val="0"/>
              </a:spcBef>
              <a:defRPr/>
            </a:pPr>
            <a:endParaRPr lang="en-US" altLang="ko-KR" sz="2200" dirty="0"/>
          </a:p>
          <a:p>
            <a:pPr>
              <a:spcBef>
                <a:spcPts val="0"/>
              </a:spcBef>
              <a:defRPr/>
            </a:pPr>
            <a:r>
              <a:rPr lang="en-US" altLang="ko-KR" sz="2200" dirty="0"/>
              <a:t>Initial margin, maintenance margin and margin call</a:t>
            </a:r>
          </a:p>
          <a:p>
            <a:pPr>
              <a:spcBef>
                <a:spcPts val="0"/>
              </a:spcBef>
              <a:defRPr/>
            </a:pPr>
            <a:endParaRPr lang="en-US" altLang="ko-KR" sz="2200" dirty="0"/>
          </a:p>
          <a:p>
            <a:pPr>
              <a:spcBef>
                <a:spcPts val="0"/>
              </a:spcBef>
              <a:defRPr/>
            </a:pPr>
            <a:r>
              <a:rPr lang="en-US" altLang="en-US" sz="2200" dirty="0"/>
              <a:t>Borrowing increases both upside and downside returns.</a:t>
            </a:r>
          </a:p>
          <a:p>
            <a:pPr>
              <a:spcBef>
                <a:spcPts val="0"/>
              </a:spcBef>
              <a:defRPr/>
            </a:pPr>
            <a:endParaRPr lang="en-US" altLang="ko-KR" sz="2000" i="1" dirty="0">
              <a:solidFill>
                <a:srgbClr val="C00000"/>
              </a:solidFill>
            </a:endParaRPr>
          </a:p>
          <a:p>
            <a:pPr>
              <a:spcBef>
                <a:spcPts val="0"/>
              </a:spcBef>
              <a:defRPr/>
            </a:pPr>
            <a:endParaRPr lang="en-US" altLang="ko-KR" sz="2200" dirty="0"/>
          </a:p>
          <a:p>
            <a:pPr marL="0" indent="0">
              <a:buFontTx/>
              <a:buNone/>
              <a:defRPr/>
            </a:pPr>
            <a:endParaRPr lang="en-US" sz="2200" dirty="0"/>
          </a:p>
        </p:txBody>
      </p:sp>
      <p:sp>
        <p:nvSpPr>
          <p:cNvPr id="4" name="TextBox 3"/>
          <p:cNvSpPr txBox="1"/>
          <p:nvPr/>
        </p:nvSpPr>
        <p:spPr>
          <a:xfrm>
            <a:off x="1600200" y="2819400"/>
            <a:ext cx="4800600" cy="461665"/>
          </a:xfrm>
          <a:prstGeom prst="rect">
            <a:avLst/>
          </a:prstGeom>
          <a:noFill/>
        </p:spPr>
        <p:txBody>
          <a:bodyPr wrap="square">
            <a:spAutoFit/>
          </a:bodyPr>
          <a:lstStyle/>
          <a:p>
            <a:pPr eaLnBrk="1" hangingPunct="1">
              <a:defRPr/>
            </a:pPr>
            <a:r>
              <a:rPr lang="en-US" dirty="0">
                <a:solidFill>
                  <a:srgbClr val="C00000"/>
                </a:solidFill>
                <a:latin typeface="+mn-lt"/>
                <a:cs typeface="Arial" charset="0"/>
              </a:rPr>
              <a:t>Margin = Equity/ Value of stocks</a:t>
            </a:r>
          </a:p>
        </p:txBody>
      </p:sp>
    </p:spTree>
    <p:extLst>
      <p:ext uri="{BB962C8B-B14F-4D97-AF65-F5344CB8AC3E}">
        <p14:creationId xmlns:p14="http://schemas.microsoft.com/office/powerpoint/2010/main" val="2369110173"/>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200"/>
              <a:t>Rates of Return for Different Holding Periods</a:t>
            </a:r>
          </a:p>
        </p:txBody>
      </p:sp>
      <p:sp>
        <p:nvSpPr>
          <p:cNvPr id="10243" name="Content Placeholder 2"/>
          <p:cNvSpPr>
            <a:spLocks noGrp="1"/>
          </p:cNvSpPr>
          <p:nvPr>
            <p:ph idx="1"/>
          </p:nvPr>
        </p:nvSpPr>
        <p:spPr>
          <a:xfrm>
            <a:off x="685800" y="1524000"/>
            <a:ext cx="7772400" cy="4800600"/>
          </a:xfrm>
        </p:spPr>
        <p:txBody>
          <a:bodyPr/>
          <a:lstStyle/>
          <a:p>
            <a:pPr eaLnBrk="1" hangingPunct="1"/>
            <a:r>
              <a:rPr lang="en-US" altLang="en-US" dirty="0"/>
              <a:t>EAR definition: percentage increase in funds invested over a 1-year horizon</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buFontTx/>
              <a:buNone/>
            </a:pPr>
            <a:endParaRPr lang="en-US" altLang="en-US" dirty="0"/>
          </a:p>
          <a:p>
            <a:pPr algn="ctr" eaLnBrk="1" hangingPunct="1">
              <a:spcBef>
                <a:spcPts val="3000"/>
              </a:spcBef>
              <a:buFontTx/>
              <a:buNone/>
            </a:pPr>
            <a:r>
              <a:rPr lang="en-US" altLang="en-US" sz="2000" dirty="0"/>
              <a:t> 1+ EAR = (1.0271)</a:t>
            </a:r>
            <a:r>
              <a:rPr lang="en-US" altLang="en-US" sz="2000" baseline="30000" dirty="0"/>
              <a:t>2</a:t>
            </a:r>
            <a:r>
              <a:rPr lang="en-US" altLang="en-US" sz="2000" dirty="0"/>
              <a:t> = 1.0549, EAR = 5.49%</a:t>
            </a:r>
          </a:p>
          <a:p>
            <a:pPr algn="ctr" eaLnBrk="1" hangingPunct="1">
              <a:buFontTx/>
              <a:buNone/>
            </a:pPr>
            <a:r>
              <a:rPr lang="en-US" altLang="en-US" sz="2000" dirty="0"/>
              <a:t>1+ EAR = (4.2918)</a:t>
            </a:r>
            <a:r>
              <a:rPr lang="en-US" altLang="en-US" sz="2000" baseline="30000" dirty="0"/>
              <a:t>1/25 </a:t>
            </a:r>
            <a:r>
              <a:rPr lang="en-US" altLang="en-US" sz="2000" dirty="0"/>
              <a:t>= 1.060, EAR = 6.0%</a:t>
            </a:r>
            <a:endParaRPr lang="en-US" altLang="en-US" sz="2000" baseline="30000" dirty="0"/>
          </a:p>
        </p:txBody>
      </p:sp>
      <p:sp>
        <p:nvSpPr>
          <p:cNvPr id="102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sp>
        <p:nvSpPr>
          <p:cNvPr id="10245"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sp>
        <p:nvSpPr>
          <p:cNvPr id="10246"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sp>
        <p:nvSpPr>
          <p:cNvPr id="10247" name="Rectangle 7"/>
          <p:cNvSpPr>
            <a:spLocks noChangeArrowheads="1"/>
          </p:cNvSpPr>
          <p:nvPr/>
        </p:nvSpPr>
        <p:spPr bwMode="auto">
          <a:xfrm>
            <a:off x="0" y="828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graphicFrame>
        <p:nvGraphicFramePr>
          <p:cNvPr id="10248" name="Content Placeholder 4"/>
          <p:cNvGraphicFramePr>
            <a:graphicFrameLocks noChangeAspect="1"/>
          </p:cNvGraphicFramePr>
          <p:nvPr/>
        </p:nvGraphicFramePr>
        <p:xfrm>
          <a:off x="3352800" y="2133600"/>
          <a:ext cx="2667000" cy="573088"/>
        </p:xfrm>
        <a:graphic>
          <a:graphicData uri="http://schemas.openxmlformats.org/presentationml/2006/ole">
            <mc:AlternateContent xmlns:mc="http://schemas.openxmlformats.org/markup-compatibility/2006">
              <mc:Choice xmlns:v="urn:schemas-microsoft-com:vml" Requires="v">
                <p:oleObj spid="_x0000_s10621" name="Equation" r:id="rId4" imgW="1358310" imgH="291973" progId="Equation.3">
                  <p:embed/>
                </p:oleObj>
              </mc:Choice>
              <mc:Fallback>
                <p:oleObj name="Equation" r:id="rId4" imgW="1358310" imgH="291973" progId="Equation.3">
                  <p:embed/>
                  <p:pic>
                    <p:nvPicPr>
                      <p:cNvPr id="0"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133600"/>
                        <a:ext cx="26670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Table 11"/>
          <p:cNvGraphicFramePr>
            <a:graphicFrameLocks noGrp="1"/>
          </p:cNvGraphicFramePr>
          <p:nvPr/>
        </p:nvGraphicFramePr>
        <p:xfrm>
          <a:off x="1219200" y="3048000"/>
          <a:ext cx="6553200" cy="1958975"/>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619120">
                <a:tc>
                  <a:txBody>
                    <a:bodyPr/>
                    <a:lstStyle/>
                    <a:p>
                      <a:pPr algn="l" fontAlgn="ctr"/>
                      <a:r>
                        <a:rPr lang="en-US" sz="2000" u="none" strike="noStrike" dirty="0"/>
                        <a:t>Horizon, T</a:t>
                      </a:r>
                      <a:endParaRPr lang="en-US" sz="2000" b="1" i="0" u="none" strike="noStrike" dirty="0">
                        <a:solidFill>
                          <a:schemeClr val="tx1"/>
                        </a:solidFill>
                        <a:latin typeface="Times New Roman"/>
                      </a:endParaRPr>
                    </a:p>
                  </a:txBody>
                  <a:tcPr marL="9525" marR="9525" marT="9521" marB="0" anchor="ctr"/>
                </a:tc>
                <a:tc>
                  <a:txBody>
                    <a:bodyPr/>
                    <a:lstStyle/>
                    <a:p>
                      <a:pPr algn="ctr" fontAlgn="ctr"/>
                      <a:r>
                        <a:rPr lang="en-US" sz="2000" u="none" strike="noStrike" dirty="0"/>
                        <a:t>Risk-Free Return for Given Horizon</a:t>
                      </a:r>
                      <a:endParaRPr lang="en-US" sz="2000" b="1" i="0" u="none" strike="noStrike" dirty="0">
                        <a:solidFill>
                          <a:schemeClr val="tx1"/>
                        </a:solidFill>
                        <a:latin typeface="Times New Roman"/>
                      </a:endParaRPr>
                    </a:p>
                  </a:txBody>
                  <a:tcPr marL="9525" marR="9525" marT="9521" marB="0" anchor="ctr"/>
                </a:tc>
                <a:tc>
                  <a:txBody>
                    <a:bodyPr/>
                    <a:lstStyle/>
                    <a:p>
                      <a:pPr algn="ctr" fontAlgn="ctr"/>
                      <a:r>
                        <a:rPr lang="en-US" sz="2000" u="none" strike="noStrike" dirty="0"/>
                        <a:t>EAR</a:t>
                      </a:r>
                      <a:endParaRPr lang="en-US" sz="2000" b="1" i="0" u="none" strike="noStrike" dirty="0">
                        <a:solidFill>
                          <a:schemeClr val="tx1"/>
                        </a:solidFill>
                        <a:latin typeface="Times New Roman"/>
                      </a:endParaRPr>
                    </a:p>
                  </a:txBody>
                  <a:tcPr marL="9525" marR="9525" marT="9521" marB="0" anchor="ctr"/>
                </a:tc>
                <a:extLst>
                  <a:ext uri="{0D108BD9-81ED-4DB2-BD59-A6C34878D82A}">
                    <a16:rowId xmlns:a16="http://schemas.microsoft.com/office/drawing/2014/main" val="10000"/>
                  </a:ext>
                </a:extLst>
              </a:tr>
              <a:tr h="446618">
                <a:tc>
                  <a:txBody>
                    <a:bodyPr/>
                    <a:lstStyle/>
                    <a:p>
                      <a:pPr algn="l" fontAlgn="b"/>
                      <a:r>
                        <a:rPr lang="en-US" sz="2000" u="none" strike="noStrike" dirty="0"/>
                        <a:t>Half-year</a:t>
                      </a:r>
                      <a:endParaRPr lang="en-US" sz="2000" b="0" i="0" u="none" strike="noStrike" dirty="0">
                        <a:solidFill>
                          <a:schemeClr val="tx1"/>
                        </a:solidFill>
                        <a:latin typeface="Times New Roman"/>
                      </a:endParaRPr>
                    </a:p>
                  </a:txBody>
                  <a:tcPr marL="9525" marR="9525" marT="9521" marB="0" anchor="b"/>
                </a:tc>
                <a:tc>
                  <a:txBody>
                    <a:bodyPr/>
                    <a:lstStyle/>
                    <a:p>
                      <a:pPr algn="ctr" fontAlgn="b"/>
                      <a:r>
                        <a:rPr lang="en-US" sz="2000" i="1" u="none" strike="noStrike" dirty="0"/>
                        <a:t>r</a:t>
                      </a:r>
                      <a:r>
                        <a:rPr lang="en-US" sz="2000" u="none" strike="noStrike" dirty="0"/>
                        <a:t>(0.5)   =    2.71%</a:t>
                      </a:r>
                      <a:endParaRPr lang="en-US" sz="2000" b="0" i="0" u="none" strike="noStrike" dirty="0">
                        <a:solidFill>
                          <a:schemeClr val="tx1"/>
                        </a:solidFill>
                        <a:latin typeface="Times New Roman"/>
                      </a:endParaRPr>
                    </a:p>
                  </a:txBody>
                  <a:tcPr marL="9525" marR="9525" marT="9521" marB="0" anchor="b"/>
                </a:tc>
                <a:tc>
                  <a:txBody>
                    <a:bodyPr/>
                    <a:lstStyle/>
                    <a:p>
                      <a:pPr algn="ctr" fontAlgn="b"/>
                      <a:r>
                        <a:rPr lang="en-US" sz="2000" u="none" strike="noStrike" dirty="0"/>
                        <a:t>5.49%</a:t>
                      </a:r>
                      <a:endParaRPr lang="en-US" sz="2000" b="0" i="0" u="none" strike="noStrike" dirty="0">
                        <a:solidFill>
                          <a:schemeClr val="tx1"/>
                        </a:solidFill>
                        <a:latin typeface="Times New Roman"/>
                      </a:endParaRPr>
                    </a:p>
                  </a:txBody>
                  <a:tcPr marL="9525" marR="9525" marT="9521" marB="0" anchor="b"/>
                </a:tc>
                <a:extLst>
                  <a:ext uri="{0D108BD9-81ED-4DB2-BD59-A6C34878D82A}">
                    <a16:rowId xmlns:a16="http://schemas.microsoft.com/office/drawing/2014/main" val="10001"/>
                  </a:ext>
                </a:extLst>
              </a:tr>
              <a:tr h="446618">
                <a:tc>
                  <a:txBody>
                    <a:bodyPr/>
                    <a:lstStyle/>
                    <a:p>
                      <a:pPr algn="l" fontAlgn="b"/>
                      <a:r>
                        <a:rPr lang="en-US" sz="2000" u="none" strike="noStrike"/>
                        <a:t>1 year</a:t>
                      </a:r>
                      <a:endParaRPr lang="en-US" sz="2000" b="0" i="0" u="none" strike="noStrike">
                        <a:solidFill>
                          <a:schemeClr val="tx1"/>
                        </a:solidFill>
                        <a:latin typeface="Times New Roman"/>
                      </a:endParaRPr>
                    </a:p>
                  </a:txBody>
                  <a:tcPr marL="9525" marR="9525" marT="9521" marB="0" anchor="b"/>
                </a:tc>
                <a:tc>
                  <a:txBody>
                    <a:bodyPr/>
                    <a:lstStyle/>
                    <a:p>
                      <a:pPr algn="ctr" fontAlgn="b"/>
                      <a:r>
                        <a:rPr lang="en-US" sz="2000" i="1" u="none" strike="noStrike" dirty="0"/>
                        <a:t>r</a:t>
                      </a:r>
                      <a:r>
                        <a:rPr lang="en-US" sz="2000" u="none" strike="noStrike" dirty="0"/>
                        <a:t>(1)    =   4.69%</a:t>
                      </a:r>
                      <a:endParaRPr lang="en-US" sz="2000" b="0" i="0" u="none" strike="noStrike" dirty="0">
                        <a:solidFill>
                          <a:schemeClr val="tx1"/>
                        </a:solidFill>
                        <a:latin typeface="Times New Roman"/>
                      </a:endParaRPr>
                    </a:p>
                  </a:txBody>
                  <a:tcPr marL="9525" marR="9525" marT="9521" marB="0" anchor="b"/>
                </a:tc>
                <a:tc>
                  <a:txBody>
                    <a:bodyPr/>
                    <a:lstStyle/>
                    <a:p>
                      <a:pPr algn="ctr" fontAlgn="b"/>
                      <a:r>
                        <a:rPr lang="en-US" sz="2000" u="none" strike="noStrike" dirty="0"/>
                        <a:t>4.69%</a:t>
                      </a:r>
                      <a:endParaRPr lang="en-US" sz="2000" b="0" i="0" u="none" strike="noStrike" dirty="0">
                        <a:solidFill>
                          <a:schemeClr val="tx1"/>
                        </a:solidFill>
                        <a:latin typeface="Times New Roman"/>
                      </a:endParaRPr>
                    </a:p>
                  </a:txBody>
                  <a:tcPr marL="9525" marR="9525" marT="9521" marB="0" anchor="b"/>
                </a:tc>
                <a:extLst>
                  <a:ext uri="{0D108BD9-81ED-4DB2-BD59-A6C34878D82A}">
                    <a16:rowId xmlns:a16="http://schemas.microsoft.com/office/drawing/2014/main" val="10002"/>
                  </a:ext>
                </a:extLst>
              </a:tr>
              <a:tr h="446618">
                <a:tc>
                  <a:txBody>
                    <a:bodyPr/>
                    <a:lstStyle/>
                    <a:p>
                      <a:pPr algn="l" fontAlgn="b"/>
                      <a:r>
                        <a:rPr lang="en-US" sz="2000" u="none" strike="noStrike"/>
                        <a:t>25 year</a:t>
                      </a:r>
                      <a:endParaRPr lang="en-US" sz="2000" b="0" i="0" u="none" strike="noStrike">
                        <a:solidFill>
                          <a:schemeClr val="tx1"/>
                        </a:solidFill>
                        <a:latin typeface="Times New Roman"/>
                      </a:endParaRPr>
                    </a:p>
                  </a:txBody>
                  <a:tcPr marL="9525" marR="9525" marT="9521" marB="0" anchor="b"/>
                </a:tc>
                <a:tc>
                  <a:txBody>
                    <a:bodyPr/>
                    <a:lstStyle/>
                    <a:p>
                      <a:pPr algn="ctr" fontAlgn="b"/>
                      <a:r>
                        <a:rPr lang="en-US" sz="2000" i="1" u="none" strike="noStrike" dirty="0"/>
                        <a:t>r</a:t>
                      </a:r>
                      <a:r>
                        <a:rPr lang="en-US" sz="2000" u="none" strike="noStrike" dirty="0"/>
                        <a:t>(25)   = 329.18%</a:t>
                      </a:r>
                      <a:endParaRPr lang="en-US" sz="2000" b="0" i="0" u="none" strike="noStrike" dirty="0">
                        <a:solidFill>
                          <a:schemeClr val="tx1"/>
                        </a:solidFill>
                        <a:latin typeface="Times New Roman"/>
                      </a:endParaRPr>
                    </a:p>
                  </a:txBody>
                  <a:tcPr marL="9525" marR="9525" marT="9521" marB="0" anchor="b"/>
                </a:tc>
                <a:tc>
                  <a:txBody>
                    <a:bodyPr/>
                    <a:lstStyle/>
                    <a:p>
                      <a:pPr algn="ctr" fontAlgn="b"/>
                      <a:r>
                        <a:rPr lang="en-US" sz="2000" u="none" strike="noStrike" dirty="0"/>
                        <a:t>6.00%</a:t>
                      </a:r>
                      <a:endParaRPr lang="en-US" sz="2000" b="0" i="0" u="none" strike="noStrike" dirty="0">
                        <a:solidFill>
                          <a:schemeClr val="tx1"/>
                        </a:solidFill>
                        <a:latin typeface="Times New Roman"/>
                      </a:endParaRPr>
                    </a:p>
                  </a:txBody>
                  <a:tcPr marL="9525" marR="9525" marT="9521" marB="0" anchor="b"/>
                </a:tc>
                <a:extLst>
                  <a:ext uri="{0D108BD9-81ED-4DB2-BD59-A6C34878D82A}">
                    <a16:rowId xmlns:a16="http://schemas.microsoft.com/office/drawing/2014/main" val="10003"/>
                  </a:ext>
                </a:extLst>
              </a:tr>
            </a:tbl>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990600" y="1447800"/>
            <a:ext cx="44958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lIns="90488" tIns="44450" rIns="90488" bIns="44450">
            <a:spAutoFit/>
          </a:bodyPr>
          <a:lstStyle/>
          <a:p>
            <a:endParaRPr lang="en-US" altLang="en-US" sz="2800" u="sng" dirty="0">
              <a:latin typeface="Times New Roman" pitchFamily="18" charset="0"/>
            </a:endParaRPr>
          </a:p>
          <a:p>
            <a:endParaRPr lang="en-US" altLang="en-US" sz="2800" u="sng" dirty="0">
              <a:latin typeface="Times New Roman" pitchFamily="18" charset="0"/>
            </a:endParaRPr>
          </a:p>
          <a:p>
            <a:pPr>
              <a:spcBef>
                <a:spcPts val="600"/>
              </a:spcBef>
            </a:pPr>
            <a:r>
              <a:rPr lang="en-US" altLang="en-US" sz="2600" dirty="0">
                <a:latin typeface="Times New Roman" pitchFamily="18" charset="0"/>
              </a:rPr>
              <a:t>   </a:t>
            </a:r>
            <a:r>
              <a:rPr lang="en-US" altLang="en-US" sz="2600" i="1" dirty="0">
                <a:latin typeface="Times New Roman" pitchFamily="18" charset="0"/>
              </a:rPr>
              <a:t>p</a:t>
            </a:r>
            <a:r>
              <a:rPr lang="en-US" altLang="en-US" sz="2600" dirty="0">
                <a:latin typeface="Times New Roman" pitchFamily="18" charset="0"/>
              </a:rPr>
              <a:t>(</a:t>
            </a:r>
            <a:r>
              <a:rPr lang="en-US" altLang="en-US" sz="2600" i="1" dirty="0">
                <a:latin typeface="Times New Roman" pitchFamily="18" charset="0"/>
              </a:rPr>
              <a:t>s</a:t>
            </a:r>
            <a:r>
              <a:rPr lang="en-US" altLang="en-US" sz="2600" dirty="0">
                <a:latin typeface="Times New Roman" pitchFamily="18" charset="0"/>
              </a:rPr>
              <a:t>) = probability of a state</a:t>
            </a:r>
          </a:p>
          <a:p>
            <a:pPr>
              <a:spcBef>
                <a:spcPts val="600"/>
              </a:spcBef>
            </a:pPr>
            <a:r>
              <a:rPr lang="en-US" altLang="en-US" sz="2600" dirty="0">
                <a:latin typeface="Times New Roman" pitchFamily="18" charset="0"/>
              </a:rPr>
              <a:t>   </a:t>
            </a:r>
            <a:r>
              <a:rPr lang="en-US" altLang="en-US" sz="2600" i="1" dirty="0">
                <a:latin typeface="Times New Roman" pitchFamily="18" charset="0"/>
              </a:rPr>
              <a:t>r</a:t>
            </a:r>
            <a:r>
              <a:rPr lang="en-US" altLang="en-US" sz="2600" dirty="0">
                <a:latin typeface="Times New Roman" pitchFamily="18" charset="0"/>
              </a:rPr>
              <a:t>(</a:t>
            </a:r>
            <a:r>
              <a:rPr lang="en-US" altLang="en-US" sz="2600" i="1" dirty="0">
                <a:latin typeface="Times New Roman" pitchFamily="18" charset="0"/>
              </a:rPr>
              <a:t>s</a:t>
            </a:r>
            <a:r>
              <a:rPr lang="en-US" altLang="en-US" sz="2600" dirty="0">
                <a:latin typeface="Times New Roman" pitchFamily="18" charset="0"/>
              </a:rPr>
              <a:t>) = return if a state occurs</a:t>
            </a:r>
          </a:p>
          <a:p>
            <a:pPr>
              <a:spcBef>
                <a:spcPts val="600"/>
              </a:spcBef>
            </a:pPr>
            <a:r>
              <a:rPr lang="en-US" altLang="en-US" sz="2600" dirty="0">
                <a:latin typeface="Times New Roman" pitchFamily="18" charset="0"/>
              </a:rPr>
              <a:t>   possible states: 1 </a:t>
            </a:r>
            <a:r>
              <a:rPr lang="en-US" altLang="en-US" sz="2600" dirty="0" smtClean="0">
                <a:latin typeface="Times New Roman" pitchFamily="18" charset="0"/>
              </a:rPr>
              <a:t>to </a:t>
            </a:r>
            <a:r>
              <a:rPr lang="en-US" altLang="en-US" sz="2600" i="1" dirty="0">
                <a:latin typeface="Times New Roman" pitchFamily="18" charset="0"/>
              </a:rPr>
              <a:t>s</a:t>
            </a:r>
          </a:p>
          <a:p>
            <a:endParaRPr lang="en-US" altLang="en-US" sz="2600" u="sng" dirty="0">
              <a:latin typeface="Times New Roman" pitchFamily="18" charset="0"/>
            </a:endParaRPr>
          </a:p>
          <a:p>
            <a:endParaRPr lang="en-US" altLang="en-US" sz="2800" u="sng" dirty="0">
              <a:latin typeface="Times New Roman" pitchFamily="18" charset="0"/>
            </a:endParaRPr>
          </a:p>
          <a:p>
            <a:endParaRPr lang="en-US" altLang="en-US" sz="2800" u="sng" dirty="0">
              <a:latin typeface="Times New Roman" pitchFamily="18" charset="0"/>
            </a:endParaRPr>
          </a:p>
        </p:txBody>
      </p:sp>
      <p:sp>
        <p:nvSpPr>
          <p:cNvPr id="11267" name="Title 1"/>
          <p:cNvSpPr>
            <a:spLocks noGrp="1"/>
          </p:cNvSpPr>
          <p:nvPr>
            <p:ph type="title"/>
          </p:nvPr>
        </p:nvSpPr>
        <p:spPr>
          <a:xfrm>
            <a:off x="685800" y="152400"/>
            <a:ext cx="8305800" cy="1066800"/>
          </a:xfrm>
        </p:spPr>
        <p:txBody>
          <a:bodyPr/>
          <a:lstStyle/>
          <a:p>
            <a:r>
              <a:rPr lang="en-US" altLang="en-US" sz="2800" dirty="0"/>
              <a:t>Expected Return – Looking Ahead</a:t>
            </a:r>
            <a:br>
              <a:rPr lang="en-US" altLang="en-US" sz="2800" dirty="0"/>
            </a:br>
            <a:r>
              <a:rPr lang="en-HK" altLang="en-US" sz="2800" dirty="0"/>
              <a:t> (</a:t>
            </a:r>
            <a:r>
              <a:rPr lang="en-US" altLang="en-US" sz="2800" dirty="0"/>
              <a:t>Scenario or Subjective Measure</a:t>
            </a:r>
            <a:r>
              <a:rPr lang="en-HK" altLang="en-US" sz="2800" dirty="0"/>
              <a:t>)</a:t>
            </a:r>
            <a:endParaRPr lang="en-US" altLang="en-US" sz="2800" dirty="0"/>
          </a:p>
        </p:txBody>
      </p:sp>
      <p:sp>
        <p:nvSpPr>
          <p:cNvPr id="1126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graphicFrame>
        <p:nvGraphicFramePr>
          <p:cNvPr id="11269" name="Object 6"/>
          <p:cNvGraphicFramePr>
            <a:graphicFrameLocks noChangeAspect="1"/>
          </p:cNvGraphicFramePr>
          <p:nvPr/>
        </p:nvGraphicFramePr>
        <p:xfrm>
          <a:off x="1219200" y="1295400"/>
          <a:ext cx="2438400" cy="944563"/>
        </p:xfrm>
        <a:graphic>
          <a:graphicData uri="http://schemas.openxmlformats.org/presentationml/2006/ole">
            <mc:AlternateContent xmlns:mc="http://schemas.openxmlformats.org/markup-compatibility/2006">
              <mc:Choice xmlns:v="urn:schemas-microsoft-com:vml" Requires="v">
                <p:oleObj spid="_x0000_s11627" name="Equation" r:id="rId4" imgW="939392" imgH="431613" progId="Equation.3">
                  <p:embed/>
                </p:oleObj>
              </mc:Choice>
              <mc:Fallback>
                <p:oleObj name="Equation" r:id="rId4" imgW="939392" imgH="43161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95400"/>
                        <a:ext cx="24384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200"/>
              <a:t>Expected Returns: Example</a:t>
            </a:r>
          </a:p>
        </p:txBody>
      </p:sp>
      <p:sp>
        <p:nvSpPr>
          <p:cNvPr id="12291" name="Rectangle 2"/>
          <p:cNvSpPr>
            <a:spLocks noGrp="1" noChangeArrowheads="1"/>
          </p:cNvSpPr>
          <p:nvPr>
            <p:ph idx="1"/>
          </p:nvPr>
        </p:nvSpPr>
        <p:spPr>
          <a:xfrm>
            <a:off x="685800" y="1371600"/>
            <a:ext cx="7772400" cy="2782888"/>
          </a:xfrm>
        </p:spPr>
        <p:txBody>
          <a:bodyPr lIns="90488" tIns="44450" rIns="90488" bIns="44450">
            <a:spAutoFit/>
          </a:bodyPr>
          <a:lstStyle/>
          <a:p>
            <a:pPr>
              <a:buFontTx/>
              <a:buNone/>
            </a:pPr>
            <a:r>
              <a:rPr lang="en-US" altLang="en-US" dirty="0"/>
              <a:t>	</a:t>
            </a:r>
            <a:r>
              <a:rPr lang="en-US" altLang="en-US" u="sng" dirty="0"/>
              <a:t>State of economy </a:t>
            </a:r>
            <a:r>
              <a:rPr lang="en-US" altLang="en-US" dirty="0"/>
              <a:t>		</a:t>
            </a:r>
            <a:r>
              <a:rPr lang="en-US" altLang="en-US" u="sng" dirty="0"/>
              <a:t>Probability</a:t>
            </a:r>
            <a:r>
              <a:rPr lang="en-US" altLang="en-US" dirty="0"/>
              <a:t>	</a:t>
            </a:r>
            <a:r>
              <a:rPr lang="en-US" altLang="en-US" u="sng" dirty="0"/>
              <a:t>Return </a:t>
            </a:r>
            <a:r>
              <a:rPr lang="en-US" altLang="en-US" i="1" u="sng" dirty="0"/>
              <a:t>r</a:t>
            </a:r>
            <a:r>
              <a:rPr lang="en-US" altLang="en-US" u="sng" dirty="0"/>
              <a:t> in state</a:t>
            </a:r>
          </a:p>
          <a:p>
            <a:pPr>
              <a:buFontTx/>
              <a:buNone/>
            </a:pPr>
            <a:r>
              <a:rPr lang="en-US" altLang="en-US" dirty="0"/>
              <a:t>	1.   	Very bad 		0.10		 -0.05</a:t>
            </a:r>
          </a:p>
          <a:p>
            <a:pPr>
              <a:buFontTx/>
              <a:buNone/>
            </a:pPr>
            <a:r>
              <a:rPr lang="en-US" altLang="en-US" dirty="0"/>
              <a:t>	2.   	Bad			0.20		  0.05</a:t>
            </a:r>
          </a:p>
          <a:p>
            <a:pPr>
              <a:buFontTx/>
              <a:buNone/>
            </a:pPr>
            <a:r>
              <a:rPr lang="en-US" altLang="en-US" dirty="0"/>
              <a:t>	3.   	Average		0.40		  0.15</a:t>
            </a:r>
          </a:p>
          <a:p>
            <a:pPr>
              <a:buFontTx/>
              <a:buNone/>
            </a:pPr>
            <a:r>
              <a:rPr lang="en-US" altLang="en-US" dirty="0"/>
              <a:t>	4.	Good			0.20		  0.25</a:t>
            </a:r>
          </a:p>
          <a:p>
            <a:pPr>
              <a:buFontTx/>
              <a:buNone/>
            </a:pPr>
            <a:r>
              <a:rPr lang="en-US" altLang="en-US" dirty="0"/>
              <a:t>	5.	Very good		0.10		  0.35</a:t>
            </a:r>
          </a:p>
        </p:txBody>
      </p:sp>
      <p:sp>
        <p:nvSpPr>
          <p:cNvPr id="17412" name="Rectangle 3"/>
          <p:cNvSpPr>
            <a:spLocks noChangeArrowheads="1"/>
          </p:cNvSpPr>
          <p:nvPr/>
        </p:nvSpPr>
        <p:spPr bwMode="auto">
          <a:xfrm>
            <a:off x="228600" y="4648200"/>
            <a:ext cx="8610600"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square" lIns="90488" tIns="44450" rIns="90488" bIns="44450">
            <a:spAutoFit/>
          </a:bodyPr>
          <a:lstStyle/>
          <a:p>
            <a:pPr>
              <a:lnSpc>
                <a:spcPct val="150000"/>
              </a:lnSpc>
            </a:pPr>
            <a:r>
              <a:rPr lang="en-US" altLang="en-US" dirty="0">
                <a:solidFill>
                  <a:srgbClr val="0070C0"/>
                </a:solidFill>
                <a:latin typeface="Times New Roman" pitchFamily="18" charset="0"/>
              </a:rPr>
              <a:t>E(r) = </a:t>
            </a:r>
            <a:r>
              <a:rPr lang="en-US" altLang="en-US" dirty="0" smtClean="0">
                <a:solidFill>
                  <a:srgbClr val="0070C0"/>
                </a:solidFill>
                <a:latin typeface="Times New Roman" pitchFamily="18" charset="0"/>
              </a:rPr>
              <a:t>0.10×-0.05 </a:t>
            </a:r>
            <a:r>
              <a:rPr lang="en-US" altLang="en-US" dirty="0">
                <a:solidFill>
                  <a:srgbClr val="0070C0"/>
                </a:solidFill>
                <a:latin typeface="Times New Roman" pitchFamily="18" charset="0"/>
              </a:rPr>
              <a:t>+ </a:t>
            </a:r>
            <a:r>
              <a:rPr lang="en-US" altLang="en-US" dirty="0" smtClean="0">
                <a:solidFill>
                  <a:srgbClr val="0070C0"/>
                </a:solidFill>
                <a:latin typeface="Times New Roman" pitchFamily="18" charset="0"/>
              </a:rPr>
              <a:t>0.20×0.05 </a:t>
            </a:r>
            <a:r>
              <a:rPr lang="en-US" altLang="en-US" dirty="0">
                <a:solidFill>
                  <a:srgbClr val="0070C0"/>
                </a:solidFill>
                <a:latin typeface="Times New Roman" pitchFamily="18" charset="0"/>
              </a:rPr>
              <a:t>+ </a:t>
            </a:r>
            <a:r>
              <a:rPr lang="en-US" altLang="en-US" dirty="0" smtClean="0">
                <a:solidFill>
                  <a:srgbClr val="0070C0"/>
                </a:solidFill>
                <a:latin typeface="Times New Roman" pitchFamily="18" charset="0"/>
              </a:rPr>
              <a:t>0.40×0.15</a:t>
            </a:r>
            <a:r>
              <a:rPr lang="en-US" altLang="en-US" dirty="0">
                <a:solidFill>
                  <a:srgbClr val="0070C0"/>
                </a:solidFill>
                <a:latin typeface="Times New Roman" pitchFamily="18" charset="0"/>
              </a:rPr>
              <a:t> </a:t>
            </a:r>
            <a:r>
              <a:rPr lang="en-US" altLang="en-US" dirty="0" smtClean="0">
                <a:solidFill>
                  <a:srgbClr val="0070C0"/>
                </a:solidFill>
                <a:latin typeface="Times New Roman" pitchFamily="18" charset="0"/>
              </a:rPr>
              <a:t>+ 0.20×0.25 </a:t>
            </a:r>
            <a:r>
              <a:rPr lang="en-US" altLang="en-US" dirty="0">
                <a:solidFill>
                  <a:srgbClr val="0070C0"/>
                </a:solidFill>
                <a:latin typeface="Times New Roman" pitchFamily="18" charset="0"/>
              </a:rPr>
              <a:t>+ </a:t>
            </a:r>
            <a:r>
              <a:rPr lang="en-US" altLang="en-US" dirty="0" smtClean="0">
                <a:solidFill>
                  <a:srgbClr val="0070C0"/>
                </a:solidFill>
                <a:latin typeface="Times New Roman" pitchFamily="18" charset="0"/>
              </a:rPr>
              <a:t>0.10×0.35</a:t>
            </a:r>
            <a:endParaRPr lang="en-US" altLang="en-US" dirty="0">
              <a:solidFill>
                <a:srgbClr val="0070C0"/>
              </a:solidFill>
              <a:latin typeface="Times New Roman" pitchFamily="18" charset="0"/>
            </a:endParaRPr>
          </a:p>
          <a:p>
            <a:pPr>
              <a:lnSpc>
                <a:spcPct val="150000"/>
              </a:lnSpc>
            </a:pPr>
            <a:r>
              <a:rPr lang="en-US" altLang="en-US" dirty="0">
                <a:solidFill>
                  <a:srgbClr val="0070C0"/>
                </a:solidFill>
                <a:latin typeface="Times New Roman" pitchFamily="18" charset="0"/>
              </a:rPr>
              <a:t>E(r) = 0.15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8077200" cy="838200"/>
          </a:xfrm>
          <a:noFill/>
        </p:spPr>
        <p:txBody>
          <a:bodyPr/>
          <a:lstStyle/>
          <a:p>
            <a:r>
              <a:rPr lang="en-US" altLang="en-US" sz="2900" dirty="0"/>
              <a:t>Estimate E(</a:t>
            </a:r>
            <a:r>
              <a:rPr lang="en-US" altLang="en-US" sz="2900" i="1" dirty="0"/>
              <a:t>r</a:t>
            </a:r>
            <a:r>
              <a:rPr lang="en-US" altLang="en-US" sz="2900" dirty="0"/>
              <a:t>) Using Historical Data  – Looking Back</a:t>
            </a:r>
          </a:p>
        </p:txBody>
      </p:sp>
      <p:sp>
        <p:nvSpPr>
          <p:cNvPr id="13315" name="Rectangle 3"/>
          <p:cNvSpPr>
            <a:spLocks noGrp="1" noChangeArrowheads="1"/>
          </p:cNvSpPr>
          <p:nvPr>
            <p:ph type="body" idx="1"/>
          </p:nvPr>
        </p:nvSpPr>
        <p:spPr>
          <a:xfrm>
            <a:off x="533400" y="1066800"/>
            <a:ext cx="8229600" cy="4953000"/>
          </a:xfrm>
          <a:noFill/>
        </p:spPr>
        <p:txBody>
          <a:bodyPr/>
          <a:lstStyle/>
          <a:p>
            <a:pPr>
              <a:lnSpc>
                <a:spcPct val="100000"/>
              </a:lnSpc>
            </a:pPr>
            <a:r>
              <a:rPr lang="en-US" altLang="en-US" dirty="0"/>
              <a:t>Arithmetic Average: </a:t>
            </a:r>
          </a:p>
          <a:p>
            <a:pPr>
              <a:lnSpc>
                <a:spcPct val="100000"/>
              </a:lnSpc>
            </a:pPr>
            <a:r>
              <a:rPr lang="en-US" altLang="en-US" dirty="0"/>
              <a:t>Geometric Average: </a:t>
            </a:r>
            <a:endParaRPr lang="en-US" altLang="en-US" dirty="0" smtClean="0"/>
          </a:p>
          <a:p>
            <a:pPr>
              <a:lnSpc>
                <a:spcPct val="100000"/>
              </a:lnSpc>
              <a:buFontTx/>
              <a:buNone/>
            </a:pPr>
            <a:endParaRPr lang="en-US" altLang="en-US" dirty="0" smtClean="0"/>
          </a:p>
          <a:p>
            <a:pPr>
              <a:lnSpc>
                <a:spcPct val="100000"/>
              </a:lnSpc>
            </a:pPr>
            <a:r>
              <a:rPr lang="en-US" altLang="en-US" dirty="0" smtClean="0"/>
              <a:t>Using </a:t>
            </a:r>
            <a:r>
              <a:rPr lang="en-US" altLang="en-US" dirty="0"/>
              <a:t>the following numbers to calculate arithmetic/geometric average:</a:t>
            </a:r>
          </a:p>
          <a:p>
            <a:pPr algn="ctr">
              <a:lnSpc>
                <a:spcPct val="100000"/>
              </a:lnSpc>
              <a:spcBef>
                <a:spcPct val="0"/>
              </a:spcBef>
              <a:buFontTx/>
              <a:buNone/>
            </a:pPr>
            <a:r>
              <a:rPr lang="en-US" altLang="en-US" u="sng" dirty="0"/>
              <a:t>Year      Return</a:t>
            </a:r>
          </a:p>
        </p:txBody>
      </p:sp>
      <p:graphicFrame>
        <p:nvGraphicFramePr>
          <p:cNvPr id="13316" name="Object 4"/>
          <p:cNvGraphicFramePr>
            <a:graphicFrameLocks noChangeAspect="1"/>
          </p:cNvGraphicFramePr>
          <p:nvPr/>
        </p:nvGraphicFramePr>
        <p:xfrm>
          <a:off x="3657600" y="1600200"/>
          <a:ext cx="4738688" cy="466725"/>
        </p:xfrm>
        <a:graphic>
          <a:graphicData uri="http://schemas.openxmlformats.org/presentationml/2006/ole">
            <mc:AlternateContent xmlns:mc="http://schemas.openxmlformats.org/markup-compatibility/2006">
              <mc:Choice xmlns:v="urn:schemas-microsoft-com:vml" Requires="v">
                <p:oleObj spid="_x0000_s14035" name="Equation" r:id="rId4" imgW="2235200" imgH="241300" progId="Equation.3">
                  <p:embed/>
                </p:oleObj>
              </mc:Choice>
              <mc:Fallback>
                <p:oleObj name="Equation" r:id="rId4" imgW="22352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00200"/>
                        <a:ext cx="473868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4"/>
          <p:cNvGraphicFramePr>
            <a:graphicFrameLocks noChangeAspect="1"/>
          </p:cNvGraphicFramePr>
          <p:nvPr/>
        </p:nvGraphicFramePr>
        <p:xfrm>
          <a:off x="3657600" y="914400"/>
          <a:ext cx="1905000" cy="719138"/>
        </p:xfrm>
        <a:graphic>
          <a:graphicData uri="http://schemas.openxmlformats.org/presentationml/2006/ole">
            <mc:AlternateContent xmlns:mc="http://schemas.openxmlformats.org/markup-compatibility/2006">
              <mc:Choice xmlns:v="urn:schemas-microsoft-com:vml" Requires="v">
                <p:oleObj spid="_x0000_s14036" name="Equation" r:id="rId6" imgW="952087" imgH="393529" progId="Equation.3">
                  <p:embed/>
                </p:oleObj>
              </mc:Choice>
              <mc:Fallback>
                <p:oleObj name="Equation" r:id="rId6" imgW="952087"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914400"/>
                        <a:ext cx="19050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Rectangle 11"/>
          <p:cNvSpPr>
            <a:spLocks noChangeArrowheads="1"/>
          </p:cNvSpPr>
          <p:nvPr/>
        </p:nvSpPr>
        <p:spPr bwMode="auto">
          <a:xfrm>
            <a:off x="3657600" y="3581400"/>
            <a:ext cx="2286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pPr>
            <a:r>
              <a:rPr lang="en-US" altLang="en-US" dirty="0"/>
              <a:t>1999          6.8%</a:t>
            </a:r>
          </a:p>
          <a:p>
            <a:pPr>
              <a:spcBef>
                <a:spcPts val="600"/>
              </a:spcBef>
            </a:pPr>
            <a:r>
              <a:rPr lang="en-US" altLang="en-US" dirty="0"/>
              <a:t>2000          5.5%</a:t>
            </a:r>
          </a:p>
          <a:p>
            <a:pPr>
              <a:spcBef>
                <a:spcPts val="600"/>
              </a:spcBef>
            </a:pPr>
            <a:r>
              <a:rPr lang="en-US" altLang="en-US" dirty="0"/>
              <a:t>2001        -3.2%</a:t>
            </a:r>
          </a:p>
          <a:p>
            <a:pPr>
              <a:spcBef>
                <a:spcPts val="600"/>
              </a:spcBef>
            </a:pPr>
            <a:r>
              <a:rPr lang="en-US" altLang="en-US" dirty="0"/>
              <a:t>2002          2.6%</a:t>
            </a:r>
          </a:p>
          <a:p>
            <a:pPr>
              <a:spcBef>
                <a:spcPts val="600"/>
              </a:spcBef>
            </a:pPr>
            <a:r>
              <a:rPr lang="en-US" altLang="en-US" u="sng" dirty="0"/>
              <a:t>2003          7.7%</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Estimate E(</a:t>
            </a:r>
            <a:r>
              <a:rPr lang="en-US" altLang="en-US" sz="2800" i="1" dirty="0"/>
              <a:t>r</a:t>
            </a:r>
            <a:r>
              <a:rPr lang="en-US" altLang="en-US" sz="2800" dirty="0"/>
              <a:t>) Using Historical Data  – Looking Back</a:t>
            </a:r>
            <a:endParaRPr lang="en-US" sz="2800" dirty="0"/>
          </a:p>
        </p:txBody>
      </p:sp>
      <p:sp>
        <p:nvSpPr>
          <p:cNvPr id="4" name="Content Placeholder 3"/>
          <p:cNvSpPr>
            <a:spLocks noGrp="1"/>
          </p:cNvSpPr>
          <p:nvPr>
            <p:ph idx="1"/>
          </p:nvPr>
        </p:nvSpPr>
        <p:spPr>
          <a:xfrm>
            <a:off x="685800" y="1371600"/>
            <a:ext cx="7772400" cy="4401847"/>
          </a:xfrm>
          <a:prstGeom prst="rect">
            <a:avLst/>
          </a:prstGeom>
        </p:spPr>
        <p:txBody>
          <a:bodyPr wrap="square">
            <a:spAutoFit/>
          </a:bodyPr>
          <a:lstStyle/>
          <a:p>
            <a:pPr marL="0" indent="0">
              <a:buNone/>
            </a:pPr>
            <a:r>
              <a:rPr lang="en-US" sz="2600" dirty="0" smtClean="0">
                <a:latin typeface="Times New Roman" pitchFamily="18" charset="0"/>
              </a:rPr>
              <a:t>You invest </a:t>
            </a:r>
            <a:r>
              <a:rPr lang="en-US" sz="2600" dirty="0">
                <a:latin typeface="Times New Roman" pitchFamily="18" charset="0"/>
              </a:rPr>
              <a:t>$1000 in a zero coupon bond for one year and earn a return of 5%. You then reinvest the proceeds at 20% for a second year. How do you describe your average annual </a:t>
            </a:r>
            <a:r>
              <a:rPr lang="en-US" sz="2600" dirty="0" smtClean="0">
                <a:latin typeface="Times New Roman" pitchFamily="18" charset="0"/>
              </a:rPr>
              <a:t>return over the two year period ?</a:t>
            </a:r>
          </a:p>
          <a:p>
            <a:endParaRPr lang="en-US" altLang="zh-CN" dirty="0">
              <a:latin typeface="Times New Roman" pitchFamily="18" charset="0"/>
            </a:endParaRPr>
          </a:p>
          <a:p>
            <a:r>
              <a:rPr lang="en-US" altLang="zh-CN" dirty="0" smtClean="0">
                <a:latin typeface="Times New Roman" pitchFamily="18" charset="0"/>
              </a:rPr>
              <a:t>HPR = [1,000 × (1+5%)</a:t>
            </a:r>
            <a:r>
              <a:rPr lang="en-US" altLang="zh-CN" dirty="0">
                <a:latin typeface="Times New Roman" pitchFamily="18" charset="0"/>
              </a:rPr>
              <a:t> × </a:t>
            </a:r>
            <a:r>
              <a:rPr lang="en-US" altLang="zh-CN" dirty="0" smtClean="0">
                <a:latin typeface="Times New Roman" pitchFamily="18" charset="0"/>
              </a:rPr>
              <a:t>(1+20%)  - 1,000] / 1,000</a:t>
            </a:r>
          </a:p>
          <a:p>
            <a:pPr marL="0" indent="0">
              <a:buNone/>
            </a:pPr>
            <a:r>
              <a:rPr lang="en-US" altLang="zh-CN" dirty="0" smtClean="0">
                <a:latin typeface="Times New Roman" pitchFamily="18" charset="0"/>
              </a:rPr>
              <a:t>             = 26%</a:t>
            </a:r>
          </a:p>
          <a:p>
            <a:pPr marL="0" indent="0">
              <a:buNone/>
            </a:pPr>
            <a:r>
              <a:rPr lang="en-US" altLang="zh-CN" dirty="0" smtClean="0">
                <a:latin typeface="Times New Roman" pitchFamily="18" charset="0"/>
              </a:rPr>
              <a:t>    EAR = (1+HPR)^0.5 = 12.25%</a:t>
            </a:r>
          </a:p>
          <a:p>
            <a:pPr marL="0" indent="0">
              <a:buNone/>
            </a:pPr>
            <a:r>
              <a:rPr lang="en-US" altLang="zh-CN" dirty="0" smtClean="0">
                <a:latin typeface="Times New Roman" pitchFamily="18" charset="0"/>
              </a:rPr>
              <a:t>    Geometric average  = [(1+5%)(1+20%)]^0.5-1 = 12.25%</a:t>
            </a:r>
          </a:p>
          <a:p>
            <a:endParaRPr lang="en-US" altLang="zh-CN" dirty="0">
              <a:latin typeface="Times New Roman" pitchFamily="18" charset="0"/>
            </a:endParaRPr>
          </a:p>
        </p:txBody>
      </p:sp>
    </p:spTree>
    <p:extLst>
      <p:ext uri="{BB962C8B-B14F-4D97-AF65-F5344CB8AC3E}">
        <p14:creationId xmlns:p14="http://schemas.microsoft.com/office/powerpoint/2010/main" val="356762000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3200"/>
              <a:t>Inflation and Real Returns</a:t>
            </a:r>
          </a:p>
        </p:txBody>
      </p:sp>
      <p:sp>
        <p:nvSpPr>
          <p:cNvPr id="15363" name="Content Placeholder 2"/>
          <p:cNvSpPr>
            <a:spLocks noGrp="1"/>
          </p:cNvSpPr>
          <p:nvPr>
            <p:ph idx="1"/>
          </p:nvPr>
        </p:nvSpPr>
        <p:spPr>
          <a:xfrm>
            <a:off x="685800" y="1295400"/>
            <a:ext cx="7772400" cy="4953000"/>
          </a:xfrm>
        </p:spPr>
        <p:txBody>
          <a:bodyPr/>
          <a:lstStyle/>
          <a:p>
            <a:r>
              <a:rPr lang="en-US" altLang="en-US" dirty="0"/>
              <a:t>Historically (after 1926) the inflation rate has been about 3%.</a:t>
            </a:r>
          </a:p>
          <a:p>
            <a:pPr>
              <a:spcBef>
                <a:spcPts val="1800"/>
              </a:spcBef>
            </a:pPr>
            <a:r>
              <a:rPr lang="en-US" altLang="en-US" dirty="0"/>
              <a:t>Fisher effect: Assume </a:t>
            </a:r>
            <a:r>
              <a:rPr lang="en-US" altLang="en-US" i="1" dirty="0" err="1"/>
              <a:t>i</a:t>
            </a:r>
            <a:r>
              <a:rPr lang="en-US" altLang="en-US" dirty="0"/>
              <a:t> = inflation, then </a:t>
            </a:r>
          </a:p>
          <a:p>
            <a:endParaRPr lang="en-US" altLang="en-US" dirty="0"/>
          </a:p>
          <a:p>
            <a:endParaRPr lang="en-US" altLang="en-US" dirty="0"/>
          </a:p>
          <a:p>
            <a:pPr>
              <a:buFontTx/>
              <a:buNone/>
            </a:pPr>
            <a:r>
              <a:rPr lang="en-US" altLang="en-US" dirty="0"/>
              <a:t>		</a:t>
            </a:r>
          </a:p>
          <a:p>
            <a:pPr>
              <a:spcBef>
                <a:spcPts val="1800"/>
              </a:spcBef>
            </a:pPr>
            <a:r>
              <a:rPr lang="en-US" altLang="en-US" dirty="0"/>
              <a:t>You invest $</a:t>
            </a:r>
            <a:r>
              <a:rPr lang="en-US" altLang="en-US" dirty="0" smtClean="0"/>
              <a:t>1</a:t>
            </a:r>
            <a:r>
              <a:rPr lang="en-US" altLang="en-US" dirty="0"/>
              <a:t>,</a:t>
            </a:r>
            <a:r>
              <a:rPr lang="en-US" altLang="en-US" dirty="0" smtClean="0"/>
              <a:t>000 </a:t>
            </a:r>
            <a:r>
              <a:rPr lang="en-US" altLang="en-US" dirty="0"/>
              <a:t>in a stock with a one-year return of </a:t>
            </a:r>
            <a:r>
              <a:rPr lang="en-US" altLang="en-US" dirty="0" smtClean="0"/>
              <a:t>8%. </a:t>
            </a:r>
            <a:r>
              <a:rPr lang="en-US" altLang="en-US" dirty="0"/>
              <a:t>The one-year inflation rate is </a:t>
            </a:r>
            <a:r>
              <a:rPr lang="en-US" altLang="en-US" dirty="0" smtClean="0"/>
              <a:t>2%. </a:t>
            </a:r>
            <a:r>
              <a:rPr lang="en-US" altLang="en-US" dirty="0"/>
              <a:t>What is the stock’s real return rate?</a:t>
            </a:r>
          </a:p>
          <a:p>
            <a:pPr>
              <a:buFontTx/>
              <a:buNone/>
            </a:pPr>
            <a:endParaRPr lang="en-US" altLang="en-US" dirty="0"/>
          </a:p>
        </p:txBody>
      </p:sp>
      <p:graphicFrame>
        <p:nvGraphicFramePr>
          <p:cNvPr id="15364" name="Object 4"/>
          <p:cNvGraphicFramePr>
            <a:graphicFrameLocks noChangeAspect="1"/>
          </p:cNvGraphicFramePr>
          <p:nvPr/>
        </p:nvGraphicFramePr>
        <p:xfrm>
          <a:off x="3200400" y="2743200"/>
          <a:ext cx="2825750" cy="1371600"/>
        </p:xfrm>
        <a:graphic>
          <a:graphicData uri="http://schemas.openxmlformats.org/presentationml/2006/ole">
            <mc:AlternateContent xmlns:mc="http://schemas.openxmlformats.org/markup-compatibility/2006">
              <mc:Choice xmlns:v="urn:schemas-microsoft-com:vml" Requires="v">
                <p:oleObj spid="_x0000_s15721" name="Equation" r:id="rId4" imgW="1193800" imgH="635000" progId="Equation.3">
                  <p:embed/>
                </p:oleObj>
              </mc:Choice>
              <mc:Fallback>
                <p:oleObj name="Equation" r:id="rId4" imgW="1193800" imgH="635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743200"/>
                        <a:ext cx="28257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3200"/>
              <a:t>Historical Returns</a:t>
            </a:r>
          </a:p>
        </p:txBody>
      </p:sp>
      <p:sp>
        <p:nvSpPr>
          <p:cNvPr id="14339" name="Content Placeholder 14"/>
          <p:cNvSpPr>
            <a:spLocks noGrp="1"/>
          </p:cNvSpPr>
          <p:nvPr>
            <p:ph idx="1"/>
          </p:nvPr>
        </p:nvSpPr>
        <p:spPr>
          <a:xfrm>
            <a:off x="381000" y="1295400"/>
            <a:ext cx="8534400" cy="4953000"/>
          </a:xfrm>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06082"/>
            <a:ext cx="8453781" cy="16997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84" y="3105880"/>
            <a:ext cx="8496097" cy="715307"/>
          </a:xfrm>
          <a:prstGeom prst="rect">
            <a:avLst/>
          </a:prstGeom>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3200" dirty="0"/>
              <a:t>T-Bill and Inflation</a:t>
            </a:r>
          </a:p>
        </p:txBody>
      </p:sp>
      <p:pic>
        <p:nvPicPr>
          <p:cNvPr id="16387" name="Picture 2" descr="F:\Bodie- Investment &amp; Portfolio Mgmt 9e ( Global Edition)\Digital Image Library\bod30700_ch05\bod30700_050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255295"/>
            <a:ext cx="7627275" cy="4571770"/>
          </a:xfrm>
          <a:noFill/>
        </p:spPr>
      </p:pic>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T-Bill and Inflation</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990600"/>
            <a:ext cx="7857609" cy="273935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3810000"/>
            <a:ext cx="4754880" cy="2883408"/>
          </a:xfrm>
          <a:prstGeom prst="rect">
            <a:avLst/>
          </a:prstGeom>
        </p:spPr>
      </p:pic>
    </p:spTree>
    <p:extLst>
      <p:ext uri="{BB962C8B-B14F-4D97-AF65-F5344CB8AC3E}">
        <p14:creationId xmlns:p14="http://schemas.microsoft.com/office/powerpoint/2010/main" val="406086452"/>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200"/>
              <a:t>Return Differences</a:t>
            </a:r>
          </a:p>
        </p:txBody>
      </p:sp>
      <p:sp>
        <p:nvSpPr>
          <p:cNvPr id="17411" name="Content Placeholder 2"/>
          <p:cNvSpPr>
            <a:spLocks noGrp="1"/>
          </p:cNvSpPr>
          <p:nvPr>
            <p:ph idx="1"/>
          </p:nvPr>
        </p:nvSpPr>
        <p:spPr/>
        <p:txBody>
          <a:bodyPr/>
          <a:lstStyle/>
          <a:p>
            <a:r>
              <a:rPr lang="en-US" altLang="en-US" dirty="0"/>
              <a:t>Return differences between stocks and bonds</a:t>
            </a:r>
          </a:p>
          <a:p>
            <a:pPr lvl="1"/>
            <a:r>
              <a:rPr lang="en-US" altLang="en-US" dirty="0" smtClean="0"/>
              <a:t>From 1926-2009 </a:t>
            </a:r>
            <a:r>
              <a:rPr lang="en-US" altLang="en-US" dirty="0"/>
              <a:t>stocks outperformed T-bills by over 6% a year.</a:t>
            </a:r>
          </a:p>
          <a:p>
            <a:pPr lvl="1"/>
            <a:endParaRPr lang="en-US" altLang="en-US" dirty="0"/>
          </a:p>
          <a:p>
            <a:r>
              <a:rPr lang="en-US" altLang="en-US" dirty="0"/>
              <a:t>Why would anyone invest in </a:t>
            </a:r>
            <a:r>
              <a:rPr lang="en-US" altLang="en-US" dirty="0" smtClean="0"/>
              <a:t>bonds/bills </a:t>
            </a:r>
            <a:r>
              <a:rPr lang="en-US" altLang="en-US" dirty="0"/>
              <a:t>instead of stocks?</a:t>
            </a:r>
          </a:p>
          <a:p>
            <a:endParaRPr lang="en-US" altLang="en-US" dirty="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noFill/>
        </p:spPr>
        <p:txBody>
          <a:bodyPr/>
          <a:lstStyle/>
          <a:p>
            <a:pPr algn="ctr">
              <a:lnSpc>
                <a:spcPct val="100000"/>
              </a:lnSpc>
              <a:buFontTx/>
              <a:buNone/>
            </a:pPr>
            <a:endParaRPr lang="en-US" altLang="en-US" dirty="0">
              <a:solidFill>
                <a:srgbClr val="C00000"/>
              </a:solidFill>
            </a:endParaRPr>
          </a:p>
          <a:p>
            <a:pPr algn="ctr">
              <a:lnSpc>
                <a:spcPct val="100000"/>
              </a:lnSpc>
              <a:buFontTx/>
              <a:buNone/>
            </a:pPr>
            <a:endParaRPr lang="en-US" altLang="en-US" sz="4400" dirty="0">
              <a:solidFill>
                <a:srgbClr val="C00000"/>
              </a:solidFill>
            </a:endParaRPr>
          </a:p>
          <a:p>
            <a:pPr algn="ctr">
              <a:lnSpc>
                <a:spcPct val="100000"/>
              </a:lnSpc>
              <a:buFontTx/>
              <a:buNone/>
            </a:pPr>
            <a:r>
              <a:rPr lang="en-US" altLang="en-US" sz="4400" dirty="0">
                <a:solidFill>
                  <a:srgbClr val="C00000"/>
                </a:solidFill>
              </a:rPr>
              <a:t>Return and Risk</a:t>
            </a:r>
          </a:p>
          <a:p>
            <a:pPr algn="ctr">
              <a:lnSpc>
                <a:spcPct val="100000"/>
              </a:lnSpc>
              <a:buFontTx/>
              <a:buNone/>
            </a:pPr>
            <a:endParaRPr lang="en-US" altLang="en-US" sz="3600" dirty="0">
              <a:solidFill>
                <a:srgbClr val="C00000"/>
              </a:solidFill>
            </a:endParaRPr>
          </a:p>
          <a:p>
            <a:pPr algn="ctr">
              <a:lnSpc>
                <a:spcPct val="100000"/>
              </a:lnSpc>
              <a:buFontTx/>
              <a:buNone/>
            </a:pPr>
            <a:r>
              <a:rPr lang="en-US" altLang="en-US" sz="6000" dirty="0">
                <a:solidFill>
                  <a:srgbClr val="C00000"/>
                </a:solidFill>
              </a:rPr>
              <a:t/>
            </a:r>
            <a:br>
              <a:rPr lang="en-US" altLang="en-US" sz="6000" dirty="0">
                <a:solidFill>
                  <a:srgbClr val="C00000"/>
                </a:solidFill>
              </a:rPr>
            </a:br>
            <a:r>
              <a:rPr lang="en-US" altLang="en-US" sz="4400" dirty="0">
                <a:solidFill>
                  <a:srgbClr val="C00000"/>
                </a:solidFill>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228600"/>
            <a:ext cx="8001000" cy="838200"/>
          </a:xfrm>
        </p:spPr>
        <p:txBody>
          <a:bodyPr/>
          <a:lstStyle/>
          <a:p>
            <a:r>
              <a:rPr lang="en-US" altLang="en-US" sz="2600" dirty="0"/>
              <a:t>Risk -- Looking Ahead </a:t>
            </a:r>
            <a:r>
              <a:rPr lang="en-HK" altLang="en-US" sz="2600" dirty="0"/>
              <a:t>(</a:t>
            </a:r>
            <a:r>
              <a:rPr lang="en-US" altLang="en-US" sz="2600" dirty="0"/>
              <a:t>Scenario or Subjective Measure</a:t>
            </a:r>
            <a:r>
              <a:rPr lang="en-HK" altLang="en-US" sz="2600" dirty="0"/>
              <a:t>)</a:t>
            </a:r>
            <a:endParaRPr lang="en-US" altLang="en-US" sz="2600" dirty="0"/>
          </a:p>
        </p:txBody>
      </p:sp>
      <p:sp>
        <p:nvSpPr>
          <p:cNvPr id="5" name="Rectangle 3"/>
          <p:cNvSpPr txBox="1">
            <a:spLocks noChangeArrowheads="1"/>
          </p:cNvSpPr>
          <p:nvPr/>
        </p:nvSpPr>
        <p:spPr bwMode="auto">
          <a:xfrm>
            <a:off x="533400" y="1143000"/>
            <a:ext cx="7772400" cy="5410200"/>
          </a:xfrm>
          <a:prstGeom prst="rect">
            <a:avLst/>
          </a:prstGeom>
          <a:noFill/>
          <a:ln w="9525">
            <a:noFill/>
            <a:miter lim="800000"/>
            <a:headEnd/>
            <a:tailEnd/>
          </a:ln>
        </p:spPr>
        <p:txBody>
          <a:bodyPr lIns="92075" tIns="46038" rIns="92075" bIns="46038"/>
          <a:lstStyle/>
          <a:p>
            <a:pPr marL="342900" indent="-342900">
              <a:lnSpc>
                <a:spcPts val="3000"/>
              </a:lnSpc>
              <a:spcBef>
                <a:spcPts val="600"/>
              </a:spcBef>
              <a:buSzPct val="100000"/>
              <a:buFont typeface="Wingdings" pitchFamily="2" charset="2"/>
              <a:buNone/>
              <a:defRPr/>
            </a:pPr>
            <a:endParaRPr lang="en-US" sz="2600" kern="0" dirty="0">
              <a:latin typeface="+mn-lt"/>
            </a:endParaRPr>
          </a:p>
        </p:txBody>
      </p:sp>
      <p:sp>
        <p:nvSpPr>
          <p:cNvPr id="18436" name="Rectangle 4"/>
          <p:cNvSpPr>
            <a:spLocks noChangeArrowheads="1"/>
          </p:cNvSpPr>
          <p:nvPr/>
        </p:nvSpPr>
        <p:spPr bwMode="auto">
          <a:xfrm>
            <a:off x="609600" y="4572000"/>
            <a:ext cx="82296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lIns="90488" tIns="44450" rIns="90488" bIns="44450">
            <a:spAutoFit/>
          </a:bodyPr>
          <a:lstStyle/>
          <a:p>
            <a:pPr>
              <a:spcBef>
                <a:spcPts val="600"/>
              </a:spcBef>
            </a:pPr>
            <a:r>
              <a:rPr lang="en-US" altLang="en-US" sz="2200" dirty="0">
                <a:latin typeface="Times New Roman" pitchFamily="18" charset="0"/>
              </a:rPr>
              <a:t>        = </a:t>
            </a:r>
            <a:r>
              <a:rPr lang="en-US" altLang="en-US" sz="2200" dirty="0" smtClean="0">
                <a:latin typeface="Times New Roman" pitchFamily="18" charset="0"/>
              </a:rPr>
              <a:t>[0.1×(-</a:t>
            </a:r>
            <a:r>
              <a:rPr lang="en-US" altLang="en-US" sz="2200" dirty="0">
                <a:latin typeface="Times New Roman" pitchFamily="18" charset="0"/>
              </a:rPr>
              <a:t>0.05 - 0.15)</a:t>
            </a:r>
            <a:r>
              <a:rPr lang="en-US" altLang="en-US" sz="2200" baseline="30000" dirty="0">
                <a:latin typeface="Times New Roman" pitchFamily="18" charset="0"/>
              </a:rPr>
              <a:t>2 </a:t>
            </a:r>
            <a:r>
              <a:rPr lang="en-US" altLang="en-US" sz="2200" dirty="0">
                <a:latin typeface="Times New Roman" pitchFamily="18" charset="0"/>
              </a:rPr>
              <a:t>+ 0.2× (0.05 - 0.15)</a:t>
            </a:r>
            <a:r>
              <a:rPr lang="en-US" altLang="en-US" sz="2200" baseline="30000" dirty="0">
                <a:latin typeface="Times New Roman" pitchFamily="18" charset="0"/>
              </a:rPr>
              <a:t>2</a:t>
            </a:r>
            <a:r>
              <a:rPr lang="en-US" altLang="en-US" sz="2200" dirty="0">
                <a:latin typeface="Times New Roman" pitchFamily="18" charset="0"/>
              </a:rPr>
              <a:t>...+ 0.1× (0.35 - 0.15)</a:t>
            </a:r>
            <a:r>
              <a:rPr lang="en-US" altLang="en-US" sz="2200" baseline="30000" dirty="0">
                <a:latin typeface="Times New Roman" pitchFamily="18" charset="0"/>
              </a:rPr>
              <a:t>2</a:t>
            </a:r>
            <a:r>
              <a:rPr lang="en-US" altLang="en-US" sz="2200" dirty="0">
                <a:latin typeface="Times New Roman" pitchFamily="18" charset="0"/>
              </a:rPr>
              <a:t>]</a:t>
            </a:r>
          </a:p>
          <a:p>
            <a:pPr>
              <a:spcBef>
                <a:spcPts val="600"/>
              </a:spcBef>
            </a:pPr>
            <a:r>
              <a:rPr lang="en-US" altLang="en-US" sz="2200" dirty="0">
                <a:latin typeface="Times New Roman" pitchFamily="18" charset="0"/>
              </a:rPr>
              <a:t>        = 0.01199</a:t>
            </a:r>
          </a:p>
          <a:p>
            <a:pPr>
              <a:spcBef>
                <a:spcPts val="600"/>
              </a:spcBef>
            </a:pPr>
            <a:r>
              <a:rPr lang="en-US" altLang="en-US" sz="2200" dirty="0">
                <a:latin typeface="Times New Roman" pitchFamily="18" charset="0"/>
              </a:rPr>
              <a:t>        = </a:t>
            </a:r>
            <a:r>
              <a:rPr lang="en-US" altLang="en-US" sz="2200" dirty="0" smtClean="0">
                <a:latin typeface="Times New Roman" pitchFamily="18" charset="0"/>
              </a:rPr>
              <a:t>(0.01199)</a:t>
            </a:r>
            <a:r>
              <a:rPr lang="en-US" altLang="en-US" sz="2200" baseline="30000" dirty="0" smtClean="0">
                <a:latin typeface="Times New Roman" pitchFamily="18" charset="0"/>
              </a:rPr>
              <a:t>1/2 </a:t>
            </a:r>
            <a:r>
              <a:rPr lang="en-US" altLang="en-US" sz="2200" dirty="0">
                <a:latin typeface="Times New Roman" pitchFamily="18" charset="0"/>
              </a:rPr>
              <a:t>= 0.1095</a:t>
            </a:r>
          </a:p>
        </p:txBody>
      </p:sp>
      <p:sp>
        <p:nvSpPr>
          <p:cNvPr id="18437" name="Rectangle 5"/>
          <p:cNvSpPr>
            <a:spLocks noChangeArrowheads="1"/>
          </p:cNvSpPr>
          <p:nvPr/>
        </p:nvSpPr>
        <p:spPr bwMode="auto">
          <a:xfrm>
            <a:off x="609600" y="1219200"/>
            <a:ext cx="800100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lIns="90488" tIns="44450" rIns="90488" bIns="44450">
            <a:spAutoFit/>
          </a:bodyPr>
          <a:lstStyle/>
          <a:p>
            <a:pPr marL="346075" indent="-346075">
              <a:buFontTx/>
              <a:buChar char="•"/>
            </a:pPr>
            <a:r>
              <a:rPr lang="en-US" altLang="en-US" dirty="0">
                <a:latin typeface="Times New Roman" pitchFamily="18" charset="0"/>
              </a:rPr>
              <a:t>Risk: the uncertainty of a return and the potential for financial loss</a:t>
            </a:r>
          </a:p>
          <a:p>
            <a:pPr marL="346075" indent="-346075">
              <a:buFontTx/>
              <a:buChar char="•"/>
            </a:pPr>
            <a:endParaRPr lang="en-US" altLang="en-US" dirty="0">
              <a:latin typeface="Times New Roman" pitchFamily="18" charset="0"/>
            </a:endParaRPr>
          </a:p>
          <a:p>
            <a:pPr marL="346075" indent="-346075">
              <a:buFontTx/>
              <a:buChar char="•"/>
            </a:pPr>
            <a:r>
              <a:rPr lang="en-US" altLang="en-US" dirty="0">
                <a:latin typeface="Times New Roman" pitchFamily="18" charset="0"/>
              </a:rPr>
              <a:t>Measuring risk: Standard deviation (σ) is the most </a:t>
            </a:r>
            <a:r>
              <a:rPr lang="en-US" altLang="en-US" dirty="0" smtClean="0">
                <a:latin typeface="Times New Roman" pitchFamily="18" charset="0"/>
              </a:rPr>
              <a:t>common</a:t>
            </a:r>
            <a:r>
              <a:rPr lang="en-US" altLang="zh-CN" dirty="0" smtClean="0">
                <a:latin typeface="Times New Roman" pitchFamily="18" charset="0"/>
              </a:rPr>
              <a:t>ly</a:t>
            </a:r>
            <a:r>
              <a:rPr lang="en-US" altLang="en-US" dirty="0" smtClean="0">
                <a:latin typeface="Times New Roman" pitchFamily="18" charset="0"/>
              </a:rPr>
              <a:t> </a:t>
            </a:r>
            <a:r>
              <a:rPr lang="en-US" altLang="en-US" dirty="0">
                <a:latin typeface="Times New Roman" pitchFamily="18" charset="0"/>
              </a:rPr>
              <a:t>used measure. </a:t>
            </a:r>
          </a:p>
          <a:p>
            <a:pPr marL="346075" indent="-346075">
              <a:buFontTx/>
              <a:buChar char="•"/>
            </a:pPr>
            <a:endParaRPr lang="en-US" altLang="en-US" sz="2600" dirty="0">
              <a:latin typeface="Times New Roman" pitchFamily="18" charset="0"/>
            </a:endParaRPr>
          </a:p>
          <a:p>
            <a:pPr marL="346075" indent="-346075">
              <a:buFontTx/>
              <a:buChar char="•"/>
            </a:pPr>
            <a:endParaRPr lang="en-US" altLang="en-US" sz="2600" dirty="0">
              <a:latin typeface="Times New Roman" pitchFamily="18" charset="0"/>
            </a:endParaRPr>
          </a:p>
          <a:p>
            <a:pPr marL="346075" indent="-346075">
              <a:buFontTx/>
              <a:buChar char="•"/>
            </a:pPr>
            <a:endParaRPr lang="en-US" altLang="en-US" sz="2200" dirty="0">
              <a:latin typeface="Times New Roman" pitchFamily="18" charset="0"/>
            </a:endParaRPr>
          </a:p>
          <a:p>
            <a:pPr marL="346075" indent="-346075">
              <a:buFontTx/>
              <a:buChar char="•"/>
            </a:pPr>
            <a:r>
              <a:rPr lang="en-US" altLang="en-US" dirty="0">
                <a:latin typeface="Times New Roman" pitchFamily="18" charset="0"/>
              </a:rPr>
              <a:t>Using numbers in </a:t>
            </a:r>
            <a:r>
              <a:rPr lang="en-US" altLang="en-US" dirty="0" smtClean="0">
                <a:latin typeface="Times New Roman" pitchFamily="18" charset="0"/>
              </a:rPr>
              <a:t>the previous example:</a:t>
            </a:r>
            <a:endParaRPr lang="en-US" altLang="en-US" dirty="0">
              <a:latin typeface="Times New Roman" pitchFamily="18" charset="0"/>
            </a:endParaRPr>
          </a:p>
        </p:txBody>
      </p:sp>
      <p:graphicFrame>
        <p:nvGraphicFramePr>
          <p:cNvPr id="18438" name="Object 2"/>
          <p:cNvGraphicFramePr>
            <a:graphicFrameLocks noChangeAspect="1"/>
          </p:cNvGraphicFramePr>
          <p:nvPr>
            <p:extLst>
              <p:ext uri="{D42A27DB-BD31-4B8C-83A1-F6EECF244321}">
                <p14:modId xmlns:p14="http://schemas.microsoft.com/office/powerpoint/2010/main" val="1809609320"/>
              </p:ext>
            </p:extLst>
          </p:nvPr>
        </p:nvGraphicFramePr>
        <p:xfrm>
          <a:off x="2667000" y="3115455"/>
          <a:ext cx="4648200" cy="1108075"/>
        </p:xfrm>
        <a:graphic>
          <a:graphicData uri="http://schemas.openxmlformats.org/presentationml/2006/ole">
            <mc:AlternateContent xmlns:mc="http://schemas.openxmlformats.org/markup-compatibility/2006">
              <mc:Choice xmlns:v="urn:schemas-microsoft-com:vml" Requires="v">
                <p:oleObj spid="_x0000_s24629" name="Equation" r:id="rId4" imgW="2768600" imgH="660400" progId="Equation.3">
                  <p:embed/>
                </p:oleObj>
              </mc:Choice>
              <mc:Fallback>
                <p:oleObj name="Equation" r:id="rId4" imgW="27686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115455"/>
                        <a:ext cx="46482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0"/>
          <p:cNvGraphicFramePr>
            <a:graphicFrameLocks noChangeAspect="1"/>
          </p:cNvGraphicFramePr>
          <p:nvPr/>
        </p:nvGraphicFramePr>
        <p:xfrm>
          <a:off x="914400" y="4572000"/>
          <a:ext cx="457200" cy="385763"/>
        </p:xfrm>
        <a:graphic>
          <a:graphicData uri="http://schemas.openxmlformats.org/presentationml/2006/ole">
            <mc:AlternateContent xmlns:mc="http://schemas.openxmlformats.org/markup-compatibility/2006">
              <mc:Choice xmlns:v="urn:schemas-microsoft-com:vml" Requires="v">
                <p:oleObj spid="_x0000_s24630" name="Equation" r:id="rId6" imgW="203024" imgH="203024" progId="Equation.3">
                  <p:embed/>
                </p:oleObj>
              </mc:Choice>
              <mc:Fallback>
                <p:oleObj name="Equation" r:id="rId6" imgW="203024" imgH="203024"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572000"/>
                        <a:ext cx="4572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0" name="Object 11"/>
          <p:cNvGraphicFramePr>
            <a:graphicFrameLocks noChangeAspect="1"/>
          </p:cNvGraphicFramePr>
          <p:nvPr/>
        </p:nvGraphicFramePr>
        <p:xfrm>
          <a:off x="914400" y="5486400"/>
          <a:ext cx="317500" cy="244475"/>
        </p:xfrm>
        <a:graphic>
          <a:graphicData uri="http://schemas.openxmlformats.org/presentationml/2006/ole">
            <mc:AlternateContent xmlns:mc="http://schemas.openxmlformats.org/markup-compatibility/2006">
              <mc:Choice xmlns:v="urn:schemas-microsoft-com:vml" Requires="v">
                <p:oleObj spid="_x0000_s24631" name="Equation" r:id="rId8" imgW="152334" imgH="139639" progId="Equation.3">
                  <p:embed/>
                </p:oleObj>
              </mc:Choice>
              <mc:Fallback>
                <p:oleObj name="Equation" r:id="rId8" imgW="152334" imgH="139639"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486400"/>
                        <a:ext cx="317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z="3200"/>
              <a:t>Estimate </a:t>
            </a:r>
            <a:r>
              <a:rPr lang="el-GR" altLang="en-US" sz="3200"/>
              <a:t>σ</a:t>
            </a:r>
            <a:r>
              <a:rPr lang="en-US" altLang="en-US" sz="3200"/>
              <a:t> - Looking Back</a:t>
            </a:r>
          </a:p>
        </p:txBody>
      </p:sp>
      <p:sp>
        <p:nvSpPr>
          <p:cNvPr id="6149" name="TextBox 11"/>
          <p:cNvSpPr txBox="1">
            <a:spLocks noChangeArrowheads="1"/>
          </p:cNvSpPr>
          <p:nvPr/>
        </p:nvSpPr>
        <p:spPr bwMode="auto">
          <a:xfrm>
            <a:off x="609600" y="1295400"/>
            <a:ext cx="7772400" cy="4052888"/>
          </a:xfrm>
          <a:prstGeom prst="rect">
            <a:avLst/>
          </a:prstGeom>
          <a:noFill/>
          <a:ln w="9525">
            <a:noFill/>
            <a:miter lim="800000"/>
            <a:headEnd/>
            <a:tailEnd/>
          </a:ln>
        </p:spPr>
        <p:txBody>
          <a:bodyPr>
            <a:spAutoFit/>
          </a:bodyPr>
          <a:lstStyle/>
          <a:p>
            <a:pPr indent="-347472">
              <a:buFont typeface="Arial" pitchFamily="34" charset="0"/>
              <a:buChar char="•"/>
              <a:defRPr/>
            </a:pPr>
            <a:r>
              <a:rPr lang="en-US" dirty="0">
                <a:latin typeface="Times New Roman" pitchFamily="18" charset="0"/>
                <a:cs typeface="Times New Roman" pitchFamily="18" charset="0"/>
              </a:rPr>
              <a:t>We use sample estimates as approximations for the true variances and standard deviations.</a:t>
            </a: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Notice division by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-1 rather than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with historical data.</a:t>
            </a:r>
          </a:p>
          <a:p>
            <a:pPr>
              <a:defRPr/>
            </a:pPr>
            <a:endParaRPr lang="en-US" dirty="0">
              <a:latin typeface="Times New Roman" pitchFamily="18" charset="0"/>
              <a:cs typeface="Times New Roman" pitchFamily="18" charset="0"/>
            </a:endParaRPr>
          </a:p>
          <a:p>
            <a:pPr indent="-347472">
              <a:buFont typeface="Arial" pitchFamily="34" charset="0"/>
              <a:buChar char="•"/>
              <a:defRPr/>
            </a:pPr>
            <a:r>
              <a:rPr lang="en-US" dirty="0">
                <a:latin typeface="Times New Roman" pitchFamily="18" charset="0"/>
                <a:cs typeface="Times New Roman" pitchFamily="18" charset="0"/>
              </a:rPr>
              <a:t> Historical </a:t>
            </a:r>
            <a:r>
              <a:rPr lang="el-GR" dirty="0">
                <a:latin typeface="Times New Roman" pitchFamily="18" charset="0"/>
                <a:cs typeface="Times New Roman" pitchFamily="18" charset="0"/>
              </a:rPr>
              <a:t>σ</a:t>
            </a:r>
            <a:r>
              <a:rPr lang="en-US" dirty="0">
                <a:latin typeface="Times New Roman" pitchFamily="18" charset="0"/>
                <a:cs typeface="Times New Roman" pitchFamily="18" charset="0"/>
              </a:rPr>
              <a:t>:</a:t>
            </a:r>
          </a:p>
          <a:p>
            <a:pPr>
              <a:defRPr/>
            </a:pPr>
            <a:endParaRPr lang="en-US" sz="2600" baseline="30000" dirty="0">
              <a:latin typeface="Times New Roman" pitchFamily="18" charset="0"/>
              <a:cs typeface="Times New Roman" pitchFamily="18" charset="0"/>
            </a:endParaRPr>
          </a:p>
        </p:txBody>
      </p:sp>
      <p:graphicFrame>
        <p:nvGraphicFramePr>
          <p:cNvPr id="19460" name="Object 5"/>
          <p:cNvGraphicFramePr>
            <a:graphicFrameLocks noChangeAspect="1"/>
          </p:cNvGraphicFramePr>
          <p:nvPr/>
        </p:nvGraphicFramePr>
        <p:xfrm>
          <a:off x="2590800" y="2133600"/>
          <a:ext cx="3225800" cy="1420813"/>
        </p:xfrm>
        <a:graphic>
          <a:graphicData uri="http://schemas.openxmlformats.org/presentationml/2006/ole">
            <mc:AlternateContent xmlns:mc="http://schemas.openxmlformats.org/markup-compatibility/2006">
              <mc:Choice xmlns:v="urn:schemas-microsoft-com:vml" Requires="v">
                <p:oleObj spid="_x0000_s19818" name="Equation" r:id="rId4" imgW="1612900" imgH="711200" progId="Equation.3">
                  <p:embed/>
                </p:oleObj>
              </mc:Choice>
              <mc:Fallback>
                <p:oleObj name="Equation" r:id="rId4" imgW="1612900" imgH="711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133600"/>
                        <a:ext cx="3225800" cy="142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Content Placeholder 2"/>
          <p:cNvPicPr>
            <a:picLocks noChangeAspect="1"/>
          </p:cNvPicPr>
          <p:nvPr/>
        </p:nvPicPr>
        <p:blipFill>
          <a:blip r:embed="rId6"/>
          <a:stretch>
            <a:fillRect/>
          </a:stretch>
        </p:blipFill>
        <p:spPr bwMode="auto">
          <a:xfrm>
            <a:off x="304800" y="5105400"/>
            <a:ext cx="8573331"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8534400" cy="762000"/>
          </a:xfrm>
          <a:noFill/>
        </p:spPr>
        <p:txBody>
          <a:bodyPr/>
          <a:lstStyle/>
          <a:p>
            <a:r>
              <a:rPr lang="en-US" altLang="en-US" sz="3200"/>
              <a:t>How Do Investors View “Risk”? – More examples </a:t>
            </a:r>
          </a:p>
        </p:txBody>
      </p:sp>
      <p:sp>
        <p:nvSpPr>
          <p:cNvPr id="5123" name="Rectangle 3"/>
          <p:cNvSpPr>
            <a:spLocks noGrp="1" noChangeArrowheads="1"/>
          </p:cNvSpPr>
          <p:nvPr>
            <p:ph type="body" idx="1"/>
          </p:nvPr>
        </p:nvSpPr>
        <p:spPr>
          <a:xfrm>
            <a:off x="609600" y="1524000"/>
            <a:ext cx="7772400" cy="4953000"/>
          </a:xfrm>
          <a:noFill/>
        </p:spPr>
        <p:txBody>
          <a:bodyPr/>
          <a:lstStyle/>
          <a:p>
            <a:r>
              <a:rPr lang="en-US" altLang="en-US" dirty="0"/>
              <a:t>Consider the following investment options</a:t>
            </a:r>
          </a:p>
          <a:p>
            <a:pPr lvl="1"/>
            <a:r>
              <a:rPr lang="en-US" altLang="en-US" dirty="0"/>
              <a:t>Option A: Invest $</a:t>
            </a:r>
            <a:r>
              <a:rPr lang="en-US" altLang="en-US" dirty="0" smtClean="0"/>
              <a:t>1,000 </a:t>
            </a:r>
            <a:r>
              <a:rPr lang="en-US" altLang="en-US" dirty="0"/>
              <a:t>today and receive $</a:t>
            </a:r>
            <a:r>
              <a:rPr lang="en-US" altLang="en-US" dirty="0" smtClean="0"/>
              <a:t>1,100 </a:t>
            </a:r>
            <a:r>
              <a:rPr lang="en-US" altLang="en-US" dirty="0"/>
              <a:t>after one year with certainty</a:t>
            </a:r>
          </a:p>
          <a:p>
            <a:pPr lvl="1"/>
            <a:r>
              <a:rPr lang="en-US" altLang="en-US" dirty="0"/>
              <a:t>Option B: Invest $</a:t>
            </a:r>
            <a:r>
              <a:rPr lang="en-US" altLang="en-US" dirty="0" smtClean="0"/>
              <a:t>1,000 </a:t>
            </a:r>
            <a:r>
              <a:rPr lang="en-US" altLang="en-US" dirty="0"/>
              <a:t>today and one year later toss a coin:</a:t>
            </a:r>
          </a:p>
          <a:p>
            <a:pPr lvl="2"/>
            <a:r>
              <a:rPr lang="en-US" altLang="en-US" dirty="0"/>
              <a:t>If Heads, receive $</a:t>
            </a:r>
            <a:r>
              <a:rPr lang="en-US" altLang="en-US" dirty="0" smtClean="0"/>
              <a:t>2,000</a:t>
            </a:r>
            <a:endParaRPr lang="en-US" altLang="en-US" dirty="0"/>
          </a:p>
          <a:p>
            <a:pPr lvl="2"/>
            <a:r>
              <a:rPr lang="en-US" altLang="en-US" dirty="0"/>
              <a:t>If Tails, receive $200 </a:t>
            </a:r>
          </a:p>
          <a:p>
            <a:endParaRPr lang="en-US" altLang="en-US" dirty="0"/>
          </a:p>
          <a:p>
            <a:r>
              <a:rPr lang="en-US" altLang="en-US" dirty="0"/>
              <a:t>Which option would you prefer?</a:t>
            </a:r>
          </a:p>
          <a:p>
            <a:pPr lvl="2"/>
            <a:endParaRPr lang="en-US"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altLang="en-US" sz="3200"/>
              <a:t>Why?</a:t>
            </a:r>
          </a:p>
        </p:txBody>
      </p:sp>
      <p:sp>
        <p:nvSpPr>
          <p:cNvPr id="7171" name="Rectangle 3"/>
          <p:cNvSpPr>
            <a:spLocks noGrp="1" noChangeArrowheads="1"/>
          </p:cNvSpPr>
          <p:nvPr>
            <p:ph type="body" idx="1"/>
          </p:nvPr>
        </p:nvSpPr>
        <p:spPr>
          <a:xfrm>
            <a:off x="304800" y="1219200"/>
            <a:ext cx="8534400" cy="4953000"/>
          </a:xfrm>
          <a:noFill/>
        </p:spPr>
        <p:txBody>
          <a:bodyPr/>
          <a:lstStyle/>
          <a:p>
            <a:pPr>
              <a:spcBef>
                <a:spcPts val="1200"/>
              </a:spcBef>
            </a:pPr>
            <a:r>
              <a:rPr lang="en-US" altLang="en-US" sz="2600" dirty="0"/>
              <a:t>Expected </a:t>
            </a:r>
            <a:r>
              <a:rPr lang="en-US" altLang="en-US" sz="2600" dirty="0" smtClean="0"/>
              <a:t>return</a:t>
            </a:r>
            <a:r>
              <a:rPr lang="en-US" altLang="en-US" sz="2600" dirty="0"/>
              <a:t>:</a:t>
            </a:r>
          </a:p>
          <a:p>
            <a:pPr lvl="1">
              <a:spcBef>
                <a:spcPts val="1200"/>
              </a:spcBef>
            </a:pPr>
            <a:r>
              <a:rPr lang="en-US" altLang="en-US" dirty="0"/>
              <a:t>Option A: E(</a:t>
            </a:r>
            <a:r>
              <a:rPr lang="en-US" altLang="en-US" i="1" dirty="0"/>
              <a:t>r</a:t>
            </a:r>
            <a:r>
              <a:rPr lang="en-US" altLang="en-US" dirty="0"/>
              <a:t>) = (1100 - 1000)/1000 = 10%</a:t>
            </a:r>
          </a:p>
          <a:p>
            <a:pPr lvl="1">
              <a:spcBef>
                <a:spcPts val="1200"/>
              </a:spcBef>
            </a:pPr>
            <a:r>
              <a:rPr lang="en-US" altLang="en-US" dirty="0"/>
              <a:t>Option B:  Expected payoff = </a:t>
            </a:r>
            <a:r>
              <a:rPr lang="en-US" altLang="en-US" dirty="0" smtClean="0"/>
              <a:t>0.5×(2000</a:t>
            </a:r>
            <a:r>
              <a:rPr lang="en-US" altLang="en-US" dirty="0"/>
              <a:t>) + 0.5× (200) = $1100. E(</a:t>
            </a:r>
            <a:r>
              <a:rPr lang="en-US" altLang="en-US" i="1" dirty="0"/>
              <a:t>r</a:t>
            </a:r>
            <a:r>
              <a:rPr lang="en-US" altLang="en-US" dirty="0"/>
              <a:t>) = (1100 - 1000)/1000 = 10%</a:t>
            </a:r>
          </a:p>
          <a:p>
            <a:pPr>
              <a:spcBef>
                <a:spcPts val="1200"/>
              </a:spcBef>
            </a:pPr>
            <a:r>
              <a:rPr lang="en-US" altLang="en-US" dirty="0"/>
              <a:t>Risk:</a:t>
            </a:r>
          </a:p>
          <a:p>
            <a:pPr lvl="1">
              <a:spcBef>
                <a:spcPts val="1200"/>
              </a:spcBef>
            </a:pPr>
            <a:r>
              <a:rPr lang="en-US" altLang="en-US" dirty="0"/>
              <a:t>Option A: </a:t>
            </a:r>
            <a:r>
              <a:rPr lang="el-GR" altLang="en-US" dirty="0"/>
              <a:t>σ</a:t>
            </a:r>
            <a:r>
              <a:rPr lang="en-US" altLang="en-US" dirty="0"/>
              <a:t> = 0</a:t>
            </a:r>
          </a:p>
          <a:p>
            <a:pPr lvl="1">
              <a:spcBef>
                <a:spcPts val="1200"/>
              </a:spcBef>
            </a:pPr>
            <a:r>
              <a:rPr lang="en-US" altLang="en-US" dirty="0"/>
              <a:t>Option B: </a:t>
            </a:r>
            <a:r>
              <a:rPr lang="el-GR" altLang="en-US" dirty="0"/>
              <a:t>σ</a:t>
            </a:r>
            <a:r>
              <a:rPr lang="en-US" altLang="en-US" dirty="0"/>
              <a:t> =  </a:t>
            </a:r>
            <a:r>
              <a:rPr lang="en-US" altLang="en-US" dirty="0" err="1"/>
              <a:t>sqrt</a:t>
            </a:r>
            <a:r>
              <a:rPr lang="en-US" altLang="en-US" dirty="0"/>
              <a:t>[0.5× (1 - 0.1)² + 0.5× (-0.8 - 0.1)²] = 90%</a:t>
            </a:r>
          </a:p>
          <a:p>
            <a:pPr lvl="1">
              <a:spcBef>
                <a:spcPts val="1200"/>
              </a:spcBef>
              <a:buFont typeface="Wingdings" pitchFamily="2" charset="2"/>
              <a:buNone/>
            </a:pPr>
            <a:endParaRPr lang="en-US" altLang="en-US" sz="2600" dirty="0"/>
          </a:p>
          <a:p>
            <a:pPr lvl="1">
              <a:spcBef>
                <a:spcPts val="1200"/>
              </a:spcBef>
              <a:buFont typeface="Wingdings" pitchFamily="2" charset="2"/>
              <a:buNone/>
            </a:pPr>
            <a:endParaRPr lang="en-US" altLang="en-US" sz="26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additive="base">
                                        <p:cTn id="21"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71">
                                            <p:txEl>
                                              <p:pRg st="5" end="5"/>
                                            </p:txEl>
                                          </p:spTgt>
                                        </p:tgtEl>
                                        <p:attrNameLst>
                                          <p:attrName>style.visibility</p:attrName>
                                        </p:attrNameLst>
                                      </p:cBhvr>
                                      <p:to>
                                        <p:strVal val="visible"/>
                                      </p:to>
                                    </p:set>
                                    <p:anim calcmode="lin" valueType="num">
                                      <p:cBhvr additive="base">
                                        <p:cTn id="29"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altLang="en-US" sz="3200"/>
              <a:t>Another Set of Choices</a:t>
            </a:r>
          </a:p>
        </p:txBody>
      </p:sp>
      <p:sp>
        <p:nvSpPr>
          <p:cNvPr id="11267" name="Rectangle 3"/>
          <p:cNvSpPr>
            <a:spLocks noGrp="1" noChangeArrowheads="1"/>
          </p:cNvSpPr>
          <p:nvPr>
            <p:ph type="body" idx="1"/>
          </p:nvPr>
        </p:nvSpPr>
        <p:spPr>
          <a:noFill/>
        </p:spPr>
        <p:txBody>
          <a:bodyPr/>
          <a:lstStyle/>
          <a:p>
            <a:r>
              <a:rPr lang="en-US" altLang="en-US" sz="2600" dirty="0"/>
              <a:t>Option A: Invest $1000 today and receive $1100 after one year with certainty</a:t>
            </a:r>
          </a:p>
          <a:p>
            <a:endParaRPr lang="en-US" altLang="en-US" sz="2600" dirty="0"/>
          </a:p>
          <a:p>
            <a:r>
              <a:rPr lang="en-US" altLang="en-US" sz="2600" dirty="0"/>
              <a:t>Option B: Invest $1000 today and one year later toss a coin:</a:t>
            </a:r>
          </a:p>
          <a:p>
            <a:pPr lvl="2"/>
            <a:r>
              <a:rPr lang="en-US" altLang="en-US" sz="2600" dirty="0"/>
              <a:t>If Heads, receive $2000</a:t>
            </a:r>
          </a:p>
          <a:p>
            <a:pPr lvl="2"/>
            <a:r>
              <a:rPr lang="en-US" altLang="en-US" sz="2600" dirty="0"/>
              <a:t>If Tails, receive $400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8229600" cy="914400"/>
          </a:xfrm>
          <a:noFill/>
        </p:spPr>
        <p:txBody>
          <a:bodyPr/>
          <a:lstStyle/>
          <a:p>
            <a:r>
              <a:rPr lang="en-US" altLang="en-US" sz="3200"/>
              <a:t>What are the expected rates of return and </a:t>
            </a:r>
            <a:r>
              <a:rPr lang="el-GR" altLang="en-US" sz="3200"/>
              <a:t>σ </a:t>
            </a:r>
            <a:r>
              <a:rPr lang="en-US" altLang="en-US" sz="3200"/>
              <a:t>now?</a:t>
            </a:r>
          </a:p>
        </p:txBody>
      </p:sp>
      <p:sp>
        <p:nvSpPr>
          <p:cNvPr id="13315" name="Rectangle 3"/>
          <p:cNvSpPr>
            <a:spLocks noGrp="1" noChangeArrowheads="1"/>
          </p:cNvSpPr>
          <p:nvPr>
            <p:ph type="body" idx="1"/>
          </p:nvPr>
        </p:nvSpPr>
        <p:spPr>
          <a:noFill/>
        </p:spPr>
        <p:txBody>
          <a:bodyPr/>
          <a:lstStyle/>
          <a:p>
            <a:pPr>
              <a:spcBef>
                <a:spcPts val="1200"/>
              </a:spcBef>
            </a:pPr>
            <a:r>
              <a:rPr lang="en-US" altLang="en-US" sz="2600" dirty="0"/>
              <a:t>Expected Return:</a:t>
            </a:r>
          </a:p>
          <a:p>
            <a:pPr lvl="1">
              <a:spcBef>
                <a:spcPts val="1200"/>
              </a:spcBef>
            </a:pPr>
            <a:r>
              <a:rPr lang="en-US" altLang="en-US" sz="2600" dirty="0"/>
              <a:t>Option A: E(</a:t>
            </a:r>
            <a:r>
              <a:rPr lang="en-US" altLang="en-US" sz="2600" i="1" dirty="0"/>
              <a:t>r</a:t>
            </a:r>
            <a:r>
              <a:rPr lang="en-US" altLang="en-US" sz="2600" dirty="0"/>
              <a:t>) = (1100 - 1000)/1000 = 10%</a:t>
            </a:r>
          </a:p>
          <a:p>
            <a:pPr lvl="1">
              <a:spcBef>
                <a:spcPts val="1200"/>
              </a:spcBef>
            </a:pPr>
            <a:r>
              <a:rPr lang="en-US" altLang="en-US" sz="2600" dirty="0"/>
              <a:t>Option B:  Expected payoff = 0.5(2000) + 0.5(400) = $1200. E(</a:t>
            </a:r>
            <a:r>
              <a:rPr lang="en-US" altLang="en-US" sz="2600" i="1" dirty="0"/>
              <a:t>r</a:t>
            </a:r>
            <a:r>
              <a:rPr lang="en-US" altLang="en-US" sz="2600" dirty="0"/>
              <a:t>) = (1200 - 1000)/1000 = 20%</a:t>
            </a:r>
          </a:p>
          <a:p>
            <a:pPr>
              <a:spcBef>
                <a:spcPts val="1200"/>
              </a:spcBef>
            </a:pPr>
            <a:r>
              <a:rPr lang="en-US" altLang="en-US" sz="2600" dirty="0"/>
              <a:t>Risk:</a:t>
            </a:r>
          </a:p>
          <a:p>
            <a:pPr lvl="1">
              <a:spcBef>
                <a:spcPts val="1200"/>
              </a:spcBef>
            </a:pPr>
            <a:r>
              <a:rPr lang="en-US" altLang="en-US" sz="2600" dirty="0"/>
              <a:t>Option A: σ = 0</a:t>
            </a:r>
          </a:p>
          <a:p>
            <a:pPr lvl="1">
              <a:spcBef>
                <a:spcPts val="1200"/>
              </a:spcBef>
            </a:pPr>
            <a:r>
              <a:rPr lang="en-US" altLang="en-US" sz="2600" dirty="0"/>
              <a:t>Option B: σ =  </a:t>
            </a:r>
            <a:r>
              <a:rPr lang="en-US" altLang="en-US" sz="2600" dirty="0" err="1"/>
              <a:t>sqrt</a:t>
            </a:r>
            <a:r>
              <a:rPr lang="en-US" altLang="en-US" sz="2600" dirty="0"/>
              <a:t>[0.5(1 - 0.2)² + 0.5(-0.6 - 0.2)²]= 81%</a:t>
            </a:r>
          </a:p>
          <a:p>
            <a:pPr>
              <a:spcBef>
                <a:spcPts val="1200"/>
              </a:spcBef>
            </a:pPr>
            <a:endParaRPr lang="en-US" altLang="en-US" sz="26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ltLang="en-US" sz="3200"/>
              <a:t>Suppose option B was modified as:</a:t>
            </a:r>
          </a:p>
        </p:txBody>
      </p:sp>
      <p:sp>
        <p:nvSpPr>
          <p:cNvPr id="33795" name="Rectangle 3"/>
          <p:cNvSpPr>
            <a:spLocks noGrp="1" noChangeArrowheads="1"/>
          </p:cNvSpPr>
          <p:nvPr>
            <p:ph type="body" idx="1"/>
          </p:nvPr>
        </p:nvSpPr>
        <p:spPr/>
        <p:txBody>
          <a:bodyPr/>
          <a:lstStyle/>
          <a:p>
            <a:pPr marL="0">
              <a:buFontTx/>
              <a:buNone/>
              <a:defRPr/>
            </a:pPr>
            <a:r>
              <a:rPr lang="en-US" sz="2600" dirty="0"/>
              <a:t>Option B: Invest $1000 today and one year later toss a coin:</a:t>
            </a:r>
          </a:p>
          <a:p>
            <a:pPr lvl="1">
              <a:defRPr/>
            </a:pPr>
            <a:r>
              <a:rPr lang="en-US" sz="2600" dirty="0"/>
              <a:t>If Heads, receive $2000</a:t>
            </a:r>
          </a:p>
          <a:p>
            <a:pPr lvl="1">
              <a:defRPr/>
            </a:pPr>
            <a:r>
              <a:rPr lang="en-US" sz="2600" dirty="0"/>
              <a:t>If Tails, receive $800</a:t>
            </a:r>
          </a:p>
          <a:p>
            <a:pPr>
              <a:buFontTx/>
              <a:buChar char="»"/>
              <a:defRPr/>
            </a:pPr>
            <a:endParaRPr lang="en-US"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8001000" cy="914400"/>
          </a:xfrm>
          <a:noFill/>
        </p:spPr>
        <p:txBody>
          <a:bodyPr/>
          <a:lstStyle/>
          <a:p>
            <a:r>
              <a:rPr lang="en-US" altLang="en-US" sz="3200"/>
              <a:t>What can we learn from the responses?</a:t>
            </a:r>
          </a:p>
        </p:txBody>
      </p:sp>
      <p:sp>
        <p:nvSpPr>
          <p:cNvPr id="28675" name="Rectangle 3"/>
          <p:cNvSpPr>
            <a:spLocks noGrp="1" noChangeArrowheads="1"/>
          </p:cNvSpPr>
          <p:nvPr>
            <p:ph type="body" idx="1"/>
          </p:nvPr>
        </p:nvSpPr>
        <p:spPr>
          <a:xfrm>
            <a:off x="609600" y="1219200"/>
            <a:ext cx="8001000" cy="5105400"/>
          </a:xfrm>
          <a:noFill/>
        </p:spPr>
        <p:txBody>
          <a:bodyPr/>
          <a:lstStyle/>
          <a:p>
            <a:pPr>
              <a:lnSpc>
                <a:spcPct val="100000"/>
              </a:lnSpc>
              <a:spcBef>
                <a:spcPct val="0"/>
              </a:spcBef>
              <a:spcAft>
                <a:spcPts val="400"/>
              </a:spcAft>
            </a:pPr>
            <a:r>
              <a:rPr lang="en-US" altLang="en-US" dirty="0"/>
              <a:t>Rate of return in option </a:t>
            </a:r>
            <a:r>
              <a:rPr lang="en-US" altLang="en-US" i="1" dirty="0"/>
              <a:t>A</a:t>
            </a:r>
            <a:r>
              <a:rPr lang="en-US" altLang="en-US" dirty="0"/>
              <a:t> is </a:t>
            </a:r>
            <a:r>
              <a:rPr lang="en-US" altLang="en-US" b="1" u="sng" dirty="0"/>
              <a:t>risk free</a:t>
            </a:r>
            <a:r>
              <a:rPr lang="en-US" altLang="en-US" dirty="0"/>
              <a:t>.</a:t>
            </a:r>
          </a:p>
          <a:p>
            <a:pPr lvl="1">
              <a:lnSpc>
                <a:spcPct val="100000"/>
              </a:lnSpc>
              <a:spcBef>
                <a:spcPct val="0"/>
              </a:spcBef>
              <a:spcAft>
                <a:spcPts val="400"/>
              </a:spcAft>
            </a:pPr>
            <a:endParaRPr lang="en-US" altLang="en-US" sz="1000" dirty="0"/>
          </a:p>
          <a:p>
            <a:pPr>
              <a:lnSpc>
                <a:spcPct val="100000"/>
              </a:lnSpc>
              <a:spcBef>
                <a:spcPct val="0"/>
              </a:spcBef>
              <a:spcAft>
                <a:spcPts val="400"/>
              </a:spcAft>
            </a:pPr>
            <a:r>
              <a:rPr lang="en-US" altLang="en-US" dirty="0"/>
              <a:t>Investors are generally </a:t>
            </a:r>
            <a:r>
              <a:rPr lang="en-US" altLang="en-US" b="1" u="sng" dirty="0"/>
              <a:t>risk averse.</a:t>
            </a:r>
          </a:p>
          <a:p>
            <a:pPr marL="742950" lvl="2" indent="-342900">
              <a:lnSpc>
                <a:spcPct val="100000"/>
              </a:lnSpc>
              <a:spcBef>
                <a:spcPct val="0"/>
              </a:spcBef>
              <a:spcAft>
                <a:spcPts val="400"/>
              </a:spcAft>
              <a:buFont typeface="Times New Roman" pitchFamily="18" charset="0"/>
              <a:buChar char="−"/>
            </a:pPr>
            <a:r>
              <a:rPr lang="en-US" altLang="en-US" dirty="0"/>
              <a:t>For example, given the same return and different risk alternatives, we will seek the asset offering the least risk.</a:t>
            </a:r>
          </a:p>
          <a:p>
            <a:pPr marL="742950" lvl="2" indent="-342900">
              <a:lnSpc>
                <a:spcPct val="100000"/>
              </a:lnSpc>
              <a:spcBef>
                <a:spcPct val="0"/>
              </a:spcBef>
              <a:spcAft>
                <a:spcPts val="400"/>
              </a:spcAft>
              <a:buFont typeface="Times New Roman" pitchFamily="18" charset="0"/>
              <a:buChar char="−"/>
            </a:pPr>
            <a:endParaRPr lang="en-US" altLang="en-US" sz="1000" b="1" u="sng" dirty="0"/>
          </a:p>
          <a:p>
            <a:pPr>
              <a:lnSpc>
                <a:spcPct val="100000"/>
              </a:lnSpc>
              <a:spcBef>
                <a:spcPct val="0"/>
              </a:spcBef>
              <a:spcAft>
                <a:spcPts val="400"/>
              </a:spcAft>
            </a:pPr>
            <a:r>
              <a:rPr lang="en-US" altLang="en-US" dirty="0"/>
              <a:t>Risk averse investors require a </a:t>
            </a:r>
            <a:r>
              <a:rPr lang="en-US" altLang="en-US" b="1" u="sng" dirty="0"/>
              <a:t>risk premium </a:t>
            </a:r>
            <a:r>
              <a:rPr lang="en-US" altLang="en-US" dirty="0"/>
              <a:t>to induce them to invest in risky assets</a:t>
            </a:r>
          </a:p>
          <a:p>
            <a:pPr lvl="1">
              <a:lnSpc>
                <a:spcPct val="100000"/>
              </a:lnSpc>
              <a:spcBef>
                <a:spcPct val="0"/>
              </a:spcBef>
              <a:spcAft>
                <a:spcPts val="400"/>
              </a:spcAft>
            </a:pPr>
            <a:r>
              <a:rPr lang="en-US" altLang="en-US" b="1" dirty="0"/>
              <a:t>The difference between the expected return and the risk-free rate.</a:t>
            </a:r>
          </a:p>
          <a:p>
            <a:pPr lvl="1">
              <a:lnSpc>
                <a:spcPct val="100000"/>
              </a:lnSpc>
              <a:spcBef>
                <a:spcPct val="0"/>
              </a:spcBef>
              <a:spcAft>
                <a:spcPts val="400"/>
              </a:spcAft>
            </a:pPr>
            <a:r>
              <a:rPr lang="en-US" altLang="en-US" dirty="0"/>
              <a:t>consistent with historical returns</a:t>
            </a:r>
          </a:p>
          <a:p>
            <a:pPr>
              <a:lnSpc>
                <a:spcPct val="100000"/>
              </a:lnSpc>
              <a:spcBef>
                <a:spcPct val="0"/>
              </a:spcBef>
            </a:pPr>
            <a:endParaRPr lang="en-US" altLang="en-US" sz="2600" dirty="0"/>
          </a:p>
          <a:p>
            <a:pPr>
              <a:lnSpc>
                <a:spcPct val="100000"/>
              </a:lnSpc>
              <a:spcBef>
                <a:spcPct val="0"/>
              </a:spcBef>
              <a:buFontTx/>
              <a:buNone/>
            </a:pPr>
            <a:endParaRPr lang="en-US" altLang="en-US" sz="2600" dirty="0"/>
          </a:p>
          <a:p>
            <a:pPr>
              <a:lnSpc>
                <a:spcPct val="100000"/>
              </a:lnSpc>
              <a:spcBef>
                <a:spcPct val="0"/>
              </a:spcBef>
              <a:buFontTx/>
              <a:buChar char="»"/>
            </a:pPr>
            <a:endParaRPr lang="en-US" altLang="en-US" sz="2000" dirty="0"/>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0F70EBF-B795-4174-9BFE-58D424E7EC14}"/>
              </a:ext>
            </a:extLst>
          </p:cNvPr>
          <p:cNvSpPr>
            <a:spLocks noGrp="1"/>
          </p:cNvSpPr>
          <p:nvPr>
            <p:ph type="title"/>
          </p:nvPr>
        </p:nvSpPr>
        <p:spPr>
          <a:xfrm>
            <a:off x="685800" y="152400"/>
            <a:ext cx="8153400" cy="1066800"/>
          </a:xfrm>
        </p:spPr>
        <p:txBody>
          <a:bodyPr/>
          <a:lstStyle/>
          <a:p>
            <a:r>
              <a:rPr lang="en-US" altLang="en-US" sz="3200"/>
              <a:t>Risk Premium and Excess Return</a:t>
            </a:r>
          </a:p>
        </p:txBody>
      </p:sp>
      <p:sp>
        <p:nvSpPr>
          <p:cNvPr id="76803" name="Content Placeholder 2">
            <a:extLst>
              <a:ext uri="{FF2B5EF4-FFF2-40B4-BE49-F238E27FC236}">
                <a16:creationId xmlns:a16="http://schemas.microsoft.com/office/drawing/2014/main" id="{211C19E6-A9EC-4C5E-A08E-566F97FEEEA0}"/>
              </a:ext>
            </a:extLst>
          </p:cNvPr>
          <p:cNvSpPr>
            <a:spLocks noGrp="1"/>
          </p:cNvSpPr>
          <p:nvPr>
            <p:ph idx="1"/>
          </p:nvPr>
        </p:nvSpPr>
        <p:spPr>
          <a:xfrm>
            <a:off x="533400" y="1143000"/>
            <a:ext cx="7620000" cy="5029200"/>
          </a:xfrm>
        </p:spPr>
        <p:txBody>
          <a:bodyPr/>
          <a:lstStyle/>
          <a:p>
            <a:pPr>
              <a:lnSpc>
                <a:spcPct val="100000"/>
              </a:lnSpc>
              <a:spcBef>
                <a:spcPts val="1200"/>
              </a:spcBef>
            </a:pPr>
            <a:r>
              <a:rPr lang="en-US" altLang="en-US" b="1" dirty="0"/>
              <a:t>Risk premium </a:t>
            </a:r>
            <a:r>
              <a:rPr lang="en-US" altLang="en-US" dirty="0"/>
              <a:t>is the reward for bearing risk. It is the </a:t>
            </a:r>
            <a:r>
              <a:rPr lang="en-US" altLang="en-US" u="sng" dirty="0"/>
              <a:t>difference</a:t>
            </a:r>
            <a:r>
              <a:rPr lang="en-US" altLang="en-US" dirty="0"/>
              <a:t> between the expected return and the risk-free rate.</a:t>
            </a:r>
          </a:p>
          <a:p>
            <a:pPr>
              <a:lnSpc>
                <a:spcPct val="100000"/>
              </a:lnSpc>
              <a:spcBef>
                <a:spcPts val="1200"/>
              </a:spcBef>
            </a:pPr>
            <a:r>
              <a:rPr lang="en-US" altLang="en-US" b="1" dirty="0"/>
              <a:t>Excess return </a:t>
            </a:r>
            <a:r>
              <a:rPr lang="en-US" altLang="en-US" dirty="0"/>
              <a:t>is the difference between the actual rate of return and the risk-free rate.</a:t>
            </a:r>
          </a:p>
        </p:txBody>
      </p:sp>
      <p:sp>
        <p:nvSpPr>
          <p:cNvPr id="76804" name="Rectangle 5">
            <a:extLst>
              <a:ext uri="{FF2B5EF4-FFF2-40B4-BE49-F238E27FC236}">
                <a16:creationId xmlns:a16="http://schemas.microsoft.com/office/drawing/2014/main" id="{F697CEE6-4329-40B8-ABE6-ED7AE17EA2B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50000"/>
              </a:spcBef>
              <a:buSzPct val="100000"/>
              <a:buChar char="•"/>
              <a:defRPr sz="3200">
                <a:solidFill>
                  <a:schemeClr val="tx1"/>
                </a:solidFill>
                <a:latin typeface="Times New Roman" panose="02020603050405020304" pitchFamily="18" charset="0"/>
              </a:defRPr>
            </a:lvl1pPr>
            <a:lvl2pPr marL="742950" indent="-285750">
              <a:spcBef>
                <a:spcPct val="50000"/>
              </a:spcBef>
              <a:buSzPct val="100000"/>
              <a:buChar char="–"/>
              <a:defRPr sz="2800">
                <a:solidFill>
                  <a:schemeClr val="tx1"/>
                </a:solidFill>
                <a:latin typeface="Times New Roman" panose="02020603050405020304" pitchFamily="18" charset="0"/>
              </a:defRPr>
            </a:lvl2pPr>
            <a:lvl3pPr marL="1143000" indent="-228600">
              <a:spcBef>
                <a:spcPct val="50000"/>
              </a:spcBef>
              <a:buSzPct val="100000"/>
              <a:buChar char="•"/>
              <a:defRPr sz="2400">
                <a:solidFill>
                  <a:schemeClr val="tx1"/>
                </a:solidFill>
                <a:latin typeface="Times New Roman" panose="02020603050405020304" pitchFamily="18" charset="0"/>
              </a:defRPr>
            </a:lvl3pPr>
            <a:lvl4pPr marL="1600200" indent="-228600">
              <a:spcBef>
                <a:spcPct val="50000"/>
              </a:spcBef>
              <a:buSzPct val="100000"/>
              <a:buChar char="–"/>
              <a:defRPr sz="2000">
                <a:solidFill>
                  <a:schemeClr val="tx1"/>
                </a:solidFill>
                <a:latin typeface="Times New Roman" panose="02020603050405020304" pitchFamily="18" charset="0"/>
              </a:defRPr>
            </a:lvl4pPr>
            <a:lvl5pPr marL="2057400" indent="-228600">
              <a:spcBef>
                <a:spcPct val="5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latin typeface="Symbol" panose="05050102010706020507" pitchFamily="18" charset="2"/>
            </a:endParaRPr>
          </a:p>
        </p:txBody>
      </p:sp>
      <p:sp>
        <p:nvSpPr>
          <p:cNvPr id="76805" name="Rectangle 7">
            <a:extLst>
              <a:ext uri="{FF2B5EF4-FFF2-40B4-BE49-F238E27FC236}">
                <a16:creationId xmlns:a16="http://schemas.microsoft.com/office/drawing/2014/main" id="{AB3E58C8-5D29-4E5A-A957-0067182D00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50000"/>
              </a:spcBef>
              <a:buSzPct val="100000"/>
              <a:buChar char="•"/>
              <a:defRPr sz="3200">
                <a:solidFill>
                  <a:schemeClr val="tx1"/>
                </a:solidFill>
                <a:latin typeface="Times New Roman" panose="02020603050405020304" pitchFamily="18" charset="0"/>
              </a:defRPr>
            </a:lvl1pPr>
            <a:lvl2pPr marL="742950" indent="-285750">
              <a:spcBef>
                <a:spcPct val="50000"/>
              </a:spcBef>
              <a:buSzPct val="100000"/>
              <a:buChar char="–"/>
              <a:defRPr sz="2800">
                <a:solidFill>
                  <a:schemeClr val="tx1"/>
                </a:solidFill>
                <a:latin typeface="Times New Roman" panose="02020603050405020304" pitchFamily="18" charset="0"/>
              </a:defRPr>
            </a:lvl2pPr>
            <a:lvl3pPr marL="1143000" indent="-228600">
              <a:spcBef>
                <a:spcPct val="50000"/>
              </a:spcBef>
              <a:buSzPct val="100000"/>
              <a:buChar char="•"/>
              <a:defRPr sz="2400">
                <a:solidFill>
                  <a:schemeClr val="tx1"/>
                </a:solidFill>
                <a:latin typeface="Times New Roman" panose="02020603050405020304" pitchFamily="18" charset="0"/>
              </a:defRPr>
            </a:lvl3pPr>
            <a:lvl4pPr marL="1600200" indent="-228600">
              <a:spcBef>
                <a:spcPct val="50000"/>
              </a:spcBef>
              <a:buSzPct val="100000"/>
              <a:buChar char="–"/>
              <a:defRPr sz="2000">
                <a:solidFill>
                  <a:schemeClr val="tx1"/>
                </a:solidFill>
                <a:latin typeface="Times New Roman" panose="02020603050405020304" pitchFamily="18" charset="0"/>
              </a:defRPr>
            </a:lvl4pPr>
            <a:lvl5pPr marL="2057400" indent="-228600">
              <a:spcBef>
                <a:spcPct val="5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latin typeface="Symbol" panose="05050102010706020507" pitchFamily="18" charset="2"/>
            </a:endParaRPr>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81000" y="1143000"/>
            <a:ext cx="7772400" cy="4876800"/>
          </a:xfrm>
        </p:spPr>
        <p:txBody>
          <a:bodyPr/>
          <a:lstStyle/>
          <a:p>
            <a:pPr>
              <a:lnSpc>
                <a:spcPct val="150000"/>
              </a:lnSpc>
              <a:spcAft>
                <a:spcPts val="600"/>
              </a:spcAft>
            </a:pPr>
            <a:r>
              <a:rPr lang="en-US" altLang="en-US" sz="2600" dirty="0"/>
              <a:t>What is the required risk premium for a given asset? </a:t>
            </a:r>
          </a:p>
          <a:p>
            <a:pPr lvl="1">
              <a:lnSpc>
                <a:spcPct val="150000"/>
              </a:lnSpc>
              <a:spcAft>
                <a:spcPts val="600"/>
              </a:spcAft>
            </a:pPr>
            <a:r>
              <a:rPr lang="en-US" altLang="en-US" sz="2600" dirty="0"/>
              <a:t>Risk of the asset: </a:t>
            </a:r>
            <a:r>
              <a:rPr lang="en-US" altLang="ko-KR" sz="2600" dirty="0">
                <a:ea typeface="굴림" pitchFamily="34" charset="-127"/>
              </a:rPr>
              <a:t>Is </a:t>
            </a:r>
            <a:r>
              <a:rPr lang="el-GR" altLang="ko-KR" sz="2600" dirty="0"/>
              <a:t>σ</a:t>
            </a:r>
            <a:r>
              <a:rPr lang="en-US" altLang="ko-KR" sz="2600" dirty="0">
                <a:ea typeface="굴림" pitchFamily="34" charset="-127"/>
              </a:rPr>
              <a:t> a good risk measure?</a:t>
            </a:r>
            <a:endParaRPr lang="en-US" altLang="en-US" sz="2600" dirty="0"/>
          </a:p>
          <a:p>
            <a:pPr lvl="1">
              <a:lnSpc>
                <a:spcPct val="150000"/>
              </a:lnSpc>
              <a:spcAft>
                <a:spcPts val="600"/>
              </a:spcAft>
            </a:pPr>
            <a:r>
              <a:rPr lang="en-US" altLang="en-US" sz="2600" dirty="0"/>
              <a:t>Investor risk aversion (or tolerance): How to assess the degree of risk aversion?</a:t>
            </a:r>
          </a:p>
          <a:p>
            <a:pPr lvl="1">
              <a:lnSpc>
                <a:spcPct val="100000"/>
              </a:lnSpc>
            </a:pPr>
            <a:endParaRPr lang="en-US" altLang="en-US" sz="2600" dirty="0"/>
          </a:p>
        </p:txBody>
      </p:sp>
      <p:sp>
        <p:nvSpPr>
          <p:cNvPr id="29699" name="Rectangle 5"/>
          <p:cNvSpPr>
            <a:spLocks noGrp="1" noChangeArrowheads="1"/>
          </p:cNvSpPr>
          <p:nvPr>
            <p:ph type="title"/>
          </p:nvPr>
        </p:nvSpPr>
        <p:spPr>
          <a:xfrm>
            <a:off x="609600" y="228600"/>
            <a:ext cx="7772400" cy="838200"/>
          </a:xfrm>
        </p:spPr>
        <p:txBody>
          <a:bodyPr lIns="91440" tIns="45720" rIns="91440" bIns="45720" anchor="t"/>
          <a:lstStyle/>
          <a:p>
            <a:pPr>
              <a:spcBef>
                <a:spcPct val="50000"/>
              </a:spcBef>
            </a:pPr>
            <a:r>
              <a:rPr lang="en-US" altLang="en-US" sz="3200"/>
              <a:t>Key Question</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CE3F3F4-6541-4BD6-9797-A91BF7061505}"/>
              </a:ext>
            </a:extLst>
          </p:cNvPr>
          <p:cNvSpPr>
            <a:spLocks noGrp="1"/>
          </p:cNvSpPr>
          <p:nvPr>
            <p:ph type="title"/>
          </p:nvPr>
        </p:nvSpPr>
        <p:spPr/>
        <p:txBody>
          <a:bodyPr/>
          <a:lstStyle/>
          <a:p>
            <a:r>
              <a:rPr lang="en-US" altLang="en-US" sz="3200"/>
              <a:t>Objectives</a:t>
            </a:r>
          </a:p>
        </p:txBody>
      </p:sp>
      <p:sp>
        <p:nvSpPr>
          <p:cNvPr id="22531" name="Content Placeholder 2">
            <a:extLst>
              <a:ext uri="{FF2B5EF4-FFF2-40B4-BE49-F238E27FC236}">
                <a16:creationId xmlns:a16="http://schemas.microsoft.com/office/drawing/2014/main" id="{6DFB3940-1828-4E07-80EE-50BCD111243A}"/>
              </a:ext>
            </a:extLst>
          </p:cNvPr>
          <p:cNvSpPr>
            <a:spLocks noGrp="1"/>
          </p:cNvSpPr>
          <p:nvPr>
            <p:ph idx="1"/>
          </p:nvPr>
        </p:nvSpPr>
        <p:spPr/>
        <p:txBody>
          <a:bodyPr/>
          <a:lstStyle/>
          <a:p>
            <a:r>
              <a:rPr lang="en-US" altLang="en-US"/>
              <a:t>Concepts of return and risk</a:t>
            </a:r>
          </a:p>
          <a:p>
            <a:r>
              <a:rPr lang="en-US" altLang="en-US"/>
              <a:t>Calculate return and risk</a:t>
            </a:r>
          </a:p>
          <a:p>
            <a:r>
              <a:rPr lang="en-US" altLang="en-US"/>
              <a:t>Concepts of real return</a:t>
            </a:r>
          </a:p>
          <a:p>
            <a:r>
              <a:rPr lang="en-US" altLang="en-US"/>
              <a:t>Historical evidence on the relation between risk and return</a:t>
            </a:r>
          </a:p>
          <a:p>
            <a:r>
              <a:rPr lang="en-US" altLang="en-US"/>
              <a:t>Concepts of risk averse</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381000"/>
            <a:ext cx="8610600" cy="533400"/>
          </a:xfrm>
          <a:noFill/>
        </p:spPr>
        <p:txBody>
          <a:bodyPr lIns="90488" tIns="44450" rIns="90488" bIns="44450" anchor="b"/>
          <a:lstStyle/>
          <a:p>
            <a:r>
              <a:rPr lang="en-US" altLang="ko-KR" sz="3200">
                <a:ea typeface="굴림" pitchFamily="34" charset="-127"/>
              </a:rPr>
              <a:t/>
            </a:r>
            <a:br>
              <a:rPr lang="en-US" altLang="ko-KR" sz="3200">
                <a:ea typeface="굴림" pitchFamily="34" charset="-127"/>
              </a:rPr>
            </a:br>
            <a:r>
              <a:rPr lang="en-US" altLang="ko-KR" sz="3200">
                <a:ea typeface="굴림" pitchFamily="34" charset="-127"/>
              </a:rPr>
              <a:t>Is </a:t>
            </a:r>
            <a:r>
              <a:rPr lang="el-GR" altLang="ko-KR" sz="3200">
                <a:ea typeface="굴림" pitchFamily="34" charset="-127"/>
              </a:rPr>
              <a:t>σ</a:t>
            </a:r>
            <a:r>
              <a:rPr lang="en-US" altLang="ko-KR" sz="3200">
                <a:ea typeface="굴림" pitchFamily="34" charset="-127"/>
              </a:rPr>
              <a:t> a good risk measure?</a:t>
            </a:r>
          </a:p>
        </p:txBody>
      </p:sp>
      <p:sp>
        <p:nvSpPr>
          <p:cNvPr id="4100" name="Rectangle 3"/>
          <p:cNvSpPr>
            <a:spLocks noGrp="1" noChangeArrowheads="1"/>
          </p:cNvSpPr>
          <p:nvPr>
            <p:ph type="body" idx="1"/>
          </p:nvPr>
        </p:nvSpPr>
        <p:spPr>
          <a:xfrm>
            <a:off x="762000" y="1066800"/>
            <a:ext cx="7772400" cy="4648200"/>
          </a:xfrm>
        </p:spPr>
        <p:txBody>
          <a:bodyPr lIns="90488" tIns="44450" rIns="90488" bIns="44450"/>
          <a:lstStyle/>
          <a:p>
            <a:pPr marL="457200" indent="-457200">
              <a:lnSpc>
                <a:spcPct val="100000"/>
              </a:lnSpc>
              <a:buSzTx/>
              <a:buFontTx/>
              <a:buNone/>
              <a:defRPr/>
            </a:pPr>
            <a:r>
              <a:rPr lang="en-US" altLang="ko-KR" dirty="0">
                <a:ea typeface="굴림" pitchFamily="50" charset="-127"/>
              </a:rPr>
              <a:t>Characteristics of probability distributions:</a:t>
            </a:r>
          </a:p>
          <a:p>
            <a:pPr marL="457200" indent="-457200">
              <a:lnSpc>
                <a:spcPct val="100000"/>
              </a:lnSpc>
              <a:buSzTx/>
              <a:buFont typeface="Wingdings" pitchFamily="2" charset="2"/>
              <a:buAutoNum type="arabicParenR"/>
              <a:defRPr/>
            </a:pPr>
            <a:r>
              <a:rPr lang="en-US" altLang="ko-KR" dirty="0">
                <a:ea typeface="굴림" pitchFamily="50" charset="-127"/>
              </a:rPr>
              <a:t> Mean</a:t>
            </a:r>
          </a:p>
          <a:p>
            <a:pPr marL="833438" lvl="1" indent="-381000">
              <a:lnSpc>
                <a:spcPct val="100000"/>
              </a:lnSpc>
              <a:defRPr/>
            </a:pPr>
            <a:r>
              <a:rPr lang="en-US" altLang="ko-KR" dirty="0">
                <a:ea typeface="굴림" pitchFamily="50" charset="-127"/>
              </a:rPr>
              <a:t>Most likely value (expected value)</a:t>
            </a:r>
          </a:p>
          <a:p>
            <a:pPr marL="457200" indent="-457200">
              <a:lnSpc>
                <a:spcPct val="100000"/>
              </a:lnSpc>
              <a:buSzTx/>
              <a:buFont typeface="Wingdings" pitchFamily="2" charset="2"/>
              <a:buAutoNum type="arabicParenR"/>
              <a:defRPr/>
            </a:pPr>
            <a:r>
              <a:rPr lang="en-US" altLang="ko-KR" dirty="0">
                <a:ea typeface="굴림" pitchFamily="50" charset="-127"/>
              </a:rPr>
              <a:t>Variance or standard deviation (volatility)</a:t>
            </a:r>
          </a:p>
          <a:p>
            <a:pPr marL="833438" lvl="1" indent="-381000">
              <a:lnSpc>
                <a:spcPct val="100000"/>
              </a:lnSpc>
              <a:defRPr/>
            </a:pPr>
            <a:r>
              <a:rPr lang="en-US" altLang="ko-KR" dirty="0">
                <a:ea typeface="굴림" pitchFamily="50" charset="-127"/>
              </a:rPr>
              <a:t>Degree of deviation from the mean value</a:t>
            </a:r>
          </a:p>
          <a:p>
            <a:pPr marL="509588" indent="-457200">
              <a:lnSpc>
                <a:spcPct val="100000"/>
              </a:lnSpc>
              <a:buFont typeface="+mj-lt"/>
              <a:buAutoNum type="arabicParenR"/>
              <a:defRPr/>
            </a:pPr>
            <a:r>
              <a:rPr lang="en-US" altLang="ko-KR" dirty="0" err="1">
                <a:ea typeface="굴림" pitchFamily="50" charset="-127"/>
              </a:rPr>
              <a:t>Skewness</a:t>
            </a:r>
            <a:endParaRPr lang="en-US" altLang="ko-KR" dirty="0">
              <a:ea typeface="굴림" pitchFamily="50" charset="-127"/>
            </a:endParaRPr>
          </a:p>
          <a:p>
            <a:pPr marL="909638" lvl="1" indent="-457200">
              <a:lnSpc>
                <a:spcPct val="100000"/>
              </a:lnSpc>
              <a:buFont typeface="Times New Roman" pitchFamily="18" charset="0"/>
              <a:buChar char="−"/>
              <a:defRPr/>
            </a:pPr>
            <a:r>
              <a:rPr lang="en-US" altLang="ko-KR" dirty="0">
                <a:ea typeface="굴림" pitchFamily="50" charset="-127"/>
              </a:rPr>
              <a:t>Degree of asymmetry in distribution</a:t>
            </a:r>
          </a:p>
          <a:p>
            <a:pPr marL="509588" indent="-457200">
              <a:lnSpc>
                <a:spcPct val="100000"/>
              </a:lnSpc>
              <a:buFont typeface="+mj-lt"/>
              <a:buAutoNum type="arabicParenR"/>
              <a:defRPr/>
            </a:pPr>
            <a:r>
              <a:rPr lang="en-US" altLang="ko-KR" dirty="0">
                <a:ea typeface="굴림" pitchFamily="50" charset="-127"/>
              </a:rPr>
              <a:t>Kurtosis</a:t>
            </a:r>
          </a:p>
          <a:p>
            <a:pPr marL="909638" lvl="1" indent="-457200">
              <a:lnSpc>
                <a:spcPct val="100000"/>
              </a:lnSpc>
              <a:defRPr/>
            </a:pPr>
            <a:r>
              <a:rPr lang="en-US" altLang="ko-KR" dirty="0">
                <a:ea typeface="굴림" pitchFamily="50" charset="-127"/>
              </a:rPr>
              <a:t>Degree of fatness in tail area</a:t>
            </a:r>
          </a:p>
          <a:p>
            <a:pPr marL="509588" indent="-457200">
              <a:lnSpc>
                <a:spcPct val="100000"/>
              </a:lnSpc>
              <a:buFont typeface="+mj-lt"/>
              <a:buAutoNum type="arabicParenR"/>
              <a:defRPr/>
            </a:pPr>
            <a:r>
              <a:rPr lang="en-US" altLang="ko-KR" dirty="0">
                <a:ea typeface="굴림" pitchFamily="50" charset="-127"/>
              </a:rPr>
              <a:t>Others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28600"/>
            <a:ext cx="8610600" cy="609600"/>
          </a:xfrm>
          <a:noFill/>
        </p:spPr>
        <p:txBody>
          <a:bodyPr lIns="90488" tIns="44450" rIns="90488" bIns="44450" anchor="b"/>
          <a:lstStyle/>
          <a:p>
            <a:r>
              <a:rPr lang="en-US" altLang="ko-KR" sz="3200">
                <a:ea typeface="굴림" pitchFamily="34" charset="-127"/>
              </a:rPr>
              <a:t>Normal Distribution</a:t>
            </a:r>
          </a:p>
        </p:txBody>
      </p:sp>
      <p:sp>
        <p:nvSpPr>
          <p:cNvPr id="31747" name="Rectangle 3"/>
          <p:cNvSpPr>
            <a:spLocks noGrp="1" noChangeArrowheads="1"/>
          </p:cNvSpPr>
          <p:nvPr>
            <p:ph type="body" idx="1"/>
          </p:nvPr>
        </p:nvSpPr>
        <p:spPr>
          <a:xfrm>
            <a:off x="685800" y="990600"/>
            <a:ext cx="7848600" cy="4876800"/>
          </a:xfrm>
          <a:noFill/>
        </p:spPr>
        <p:txBody>
          <a:bodyPr lIns="90488" tIns="44450" rIns="90488" bIns="44450"/>
          <a:lstStyle/>
          <a:p>
            <a:pPr marL="457200" indent="-457200">
              <a:lnSpc>
                <a:spcPct val="100000"/>
              </a:lnSpc>
              <a:spcBef>
                <a:spcPts val="1800"/>
              </a:spcBef>
            </a:pPr>
            <a:r>
              <a:rPr lang="en-US" altLang="ko-KR">
                <a:ea typeface="굴림" pitchFamily="34" charset="-127"/>
              </a:rPr>
              <a:t>Bell shaped distribution. The upward potential is the same as the downward risk, and the expected value is the same as the arithmetic mean  - - </a:t>
            </a:r>
            <a:r>
              <a:rPr lang="en-US" altLang="ko-KR" b="1">
                <a:ea typeface="굴림" pitchFamily="34" charset="-127"/>
              </a:rPr>
              <a:t>symmetry</a:t>
            </a:r>
          </a:p>
          <a:p>
            <a:pPr marL="457200" indent="-457200">
              <a:lnSpc>
                <a:spcPct val="100000"/>
              </a:lnSpc>
              <a:spcBef>
                <a:spcPts val="1800"/>
              </a:spcBef>
            </a:pPr>
            <a:r>
              <a:rPr lang="en-US" altLang="ko-KR">
                <a:ea typeface="굴림" pitchFamily="34" charset="-127"/>
              </a:rPr>
              <a:t>If a distribution is approximately normal, the distribution is described simply by characteristics 1) mean and 2) </a:t>
            </a:r>
            <a:r>
              <a:rPr lang="el-GR" altLang="ko-KR">
                <a:ea typeface="굴림" pitchFamily="34" charset="-127"/>
              </a:rPr>
              <a:t>σ</a:t>
            </a:r>
            <a:r>
              <a:rPr lang="en-US" altLang="ko-KR">
                <a:ea typeface="굴림" pitchFamily="34" charset="-127"/>
              </a:rPr>
              <a:t> .</a:t>
            </a:r>
          </a:p>
          <a:p>
            <a:pPr marL="457200" indent="-457200">
              <a:lnSpc>
                <a:spcPct val="100000"/>
              </a:lnSpc>
              <a:spcBef>
                <a:spcPts val="1800"/>
              </a:spcBef>
            </a:pPr>
            <a:endParaRPr lang="en-US" altLang="ko-KR">
              <a:ea typeface="굴림" pitchFamily="34" charset="-127"/>
            </a:endParaRPr>
          </a:p>
          <a:p>
            <a:pPr marL="457200" indent="-457200">
              <a:lnSpc>
                <a:spcPct val="100000"/>
              </a:lnSpc>
              <a:spcBef>
                <a:spcPts val="1800"/>
              </a:spcBef>
            </a:pPr>
            <a:endParaRPr lang="en-US" altLang="ko-KR">
              <a:ea typeface="굴림" pitchFamily="34" charset="-127"/>
            </a:endParaRPr>
          </a:p>
        </p:txBody>
      </p:sp>
      <p:pic>
        <p:nvPicPr>
          <p:cNvPr id="31748" name="Picture 3" descr="F:\Bodie- Investment &amp; Portfolio Mgmt 9e ( Global Edition)\Digital Image Library\bod30700_ch05\bod30700_05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76600"/>
            <a:ext cx="57372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Rectangle 8"/>
          <p:cNvSpPr>
            <a:spLocks noGrp="1" noChangeArrowheads="1"/>
          </p:cNvSpPr>
          <p:nvPr>
            <p:ph type="title"/>
          </p:nvPr>
        </p:nvSpPr>
        <p:spPr>
          <a:xfrm>
            <a:off x="533400" y="304800"/>
            <a:ext cx="8305800" cy="533400"/>
          </a:xfrm>
          <a:noFill/>
        </p:spPr>
        <p:txBody>
          <a:bodyPr lIns="90488" tIns="44450" rIns="90488" bIns="44450" anchor="b"/>
          <a:lstStyle/>
          <a:p>
            <a:pPr algn="l"/>
            <a:r>
              <a:rPr lang="en-US" altLang="ko-KR" sz="3200">
                <a:solidFill>
                  <a:srgbClr val="C00000"/>
                </a:solidFill>
                <a:ea typeface="굴림" pitchFamily="34" charset="-127"/>
              </a:rPr>
              <a:t>Deviations from Normality</a:t>
            </a:r>
          </a:p>
        </p:txBody>
      </p:sp>
      <p:sp>
        <p:nvSpPr>
          <p:cNvPr id="152585" name="Line 9"/>
          <p:cNvSpPr>
            <a:spLocks noChangeShapeType="1"/>
          </p:cNvSpPr>
          <p:nvPr/>
        </p:nvSpPr>
        <p:spPr bwMode="auto">
          <a:xfrm flipH="1">
            <a:off x="125413" y="6324600"/>
            <a:ext cx="4191000"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n-US"/>
          </a:p>
        </p:txBody>
      </p:sp>
      <p:sp>
        <p:nvSpPr>
          <p:cNvPr id="152586" name="Freeform 10"/>
          <p:cNvSpPr>
            <a:spLocks/>
          </p:cNvSpPr>
          <p:nvPr/>
        </p:nvSpPr>
        <p:spPr bwMode="auto">
          <a:xfrm>
            <a:off x="152400" y="4648200"/>
            <a:ext cx="3657600" cy="1676400"/>
          </a:xfrm>
          <a:custGeom>
            <a:avLst/>
            <a:gdLst/>
            <a:ahLst/>
            <a:cxnLst>
              <a:cxn ang="0">
                <a:pos x="2838" y="1150"/>
              </a:cxn>
              <a:cxn ang="0">
                <a:pos x="2694" y="974"/>
              </a:cxn>
              <a:cxn ang="0">
                <a:pos x="2566" y="759"/>
              </a:cxn>
              <a:cxn ang="0">
                <a:pos x="2462" y="519"/>
              </a:cxn>
              <a:cxn ang="0">
                <a:pos x="2398" y="319"/>
              </a:cxn>
              <a:cxn ang="0">
                <a:pos x="2366" y="223"/>
              </a:cxn>
              <a:cxn ang="0">
                <a:pos x="2318" y="120"/>
              </a:cxn>
              <a:cxn ang="0">
                <a:pos x="2262" y="40"/>
              </a:cxn>
              <a:cxn ang="0">
                <a:pos x="2207" y="8"/>
              </a:cxn>
              <a:cxn ang="0">
                <a:pos x="2151" y="0"/>
              </a:cxn>
              <a:cxn ang="0">
                <a:pos x="2079" y="16"/>
              </a:cxn>
              <a:cxn ang="0">
                <a:pos x="2007" y="72"/>
              </a:cxn>
              <a:cxn ang="0">
                <a:pos x="1927" y="151"/>
              </a:cxn>
              <a:cxn ang="0">
                <a:pos x="1863" y="231"/>
              </a:cxn>
              <a:cxn ang="0">
                <a:pos x="1695" y="431"/>
              </a:cxn>
              <a:cxn ang="0">
                <a:pos x="1527" y="599"/>
              </a:cxn>
              <a:cxn ang="0">
                <a:pos x="1359" y="743"/>
              </a:cxn>
              <a:cxn ang="0">
                <a:pos x="1239" y="831"/>
              </a:cxn>
              <a:cxn ang="0">
                <a:pos x="1119" y="911"/>
              </a:cxn>
              <a:cxn ang="0">
                <a:pos x="999" y="990"/>
              </a:cxn>
              <a:cxn ang="0">
                <a:pos x="895" y="1054"/>
              </a:cxn>
              <a:cxn ang="0">
                <a:pos x="815" y="1094"/>
              </a:cxn>
              <a:cxn ang="0">
                <a:pos x="743" y="1126"/>
              </a:cxn>
              <a:cxn ang="0">
                <a:pos x="592" y="1166"/>
              </a:cxn>
              <a:cxn ang="0">
                <a:pos x="520" y="1182"/>
              </a:cxn>
              <a:cxn ang="0">
                <a:pos x="456" y="1190"/>
              </a:cxn>
              <a:cxn ang="0">
                <a:pos x="424" y="1190"/>
              </a:cxn>
              <a:cxn ang="0">
                <a:pos x="376" y="1190"/>
              </a:cxn>
              <a:cxn ang="0">
                <a:pos x="320" y="1190"/>
              </a:cxn>
              <a:cxn ang="0">
                <a:pos x="264" y="1190"/>
              </a:cxn>
              <a:cxn ang="0">
                <a:pos x="216" y="1190"/>
              </a:cxn>
              <a:cxn ang="0">
                <a:pos x="88" y="1190"/>
              </a:cxn>
              <a:cxn ang="0">
                <a:pos x="0" y="1190"/>
              </a:cxn>
            </a:cxnLst>
            <a:rect l="0" t="0" r="r" b="b"/>
            <a:pathLst>
              <a:path w="2879" h="1191">
                <a:moveTo>
                  <a:pt x="2878" y="1190"/>
                </a:moveTo>
                <a:lnTo>
                  <a:pt x="2838" y="1150"/>
                </a:lnTo>
                <a:lnTo>
                  <a:pt x="2766" y="1070"/>
                </a:lnTo>
                <a:lnTo>
                  <a:pt x="2694" y="974"/>
                </a:lnTo>
                <a:lnTo>
                  <a:pt x="2630" y="879"/>
                </a:lnTo>
                <a:lnTo>
                  <a:pt x="2566" y="759"/>
                </a:lnTo>
                <a:lnTo>
                  <a:pt x="2510" y="639"/>
                </a:lnTo>
                <a:lnTo>
                  <a:pt x="2462" y="519"/>
                </a:lnTo>
                <a:lnTo>
                  <a:pt x="2422" y="391"/>
                </a:lnTo>
                <a:lnTo>
                  <a:pt x="2398" y="319"/>
                </a:lnTo>
                <a:lnTo>
                  <a:pt x="2390" y="287"/>
                </a:lnTo>
                <a:lnTo>
                  <a:pt x="2366" y="223"/>
                </a:lnTo>
                <a:lnTo>
                  <a:pt x="2342" y="167"/>
                </a:lnTo>
                <a:lnTo>
                  <a:pt x="2318" y="120"/>
                </a:lnTo>
                <a:lnTo>
                  <a:pt x="2294" y="80"/>
                </a:lnTo>
                <a:lnTo>
                  <a:pt x="2262" y="40"/>
                </a:lnTo>
                <a:lnTo>
                  <a:pt x="2239" y="24"/>
                </a:lnTo>
                <a:lnTo>
                  <a:pt x="2207" y="8"/>
                </a:lnTo>
                <a:lnTo>
                  <a:pt x="2183" y="0"/>
                </a:lnTo>
                <a:lnTo>
                  <a:pt x="2151" y="0"/>
                </a:lnTo>
                <a:lnTo>
                  <a:pt x="2103" y="8"/>
                </a:lnTo>
                <a:lnTo>
                  <a:pt x="2079" y="16"/>
                </a:lnTo>
                <a:lnTo>
                  <a:pt x="2039" y="40"/>
                </a:lnTo>
                <a:lnTo>
                  <a:pt x="2007" y="72"/>
                </a:lnTo>
                <a:lnTo>
                  <a:pt x="1959" y="112"/>
                </a:lnTo>
                <a:lnTo>
                  <a:pt x="1927" y="151"/>
                </a:lnTo>
                <a:lnTo>
                  <a:pt x="1903" y="183"/>
                </a:lnTo>
                <a:lnTo>
                  <a:pt x="1863" y="231"/>
                </a:lnTo>
                <a:lnTo>
                  <a:pt x="1783" y="335"/>
                </a:lnTo>
                <a:lnTo>
                  <a:pt x="1695" y="431"/>
                </a:lnTo>
                <a:lnTo>
                  <a:pt x="1615" y="511"/>
                </a:lnTo>
                <a:lnTo>
                  <a:pt x="1527" y="599"/>
                </a:lnTo>
                <a:lnTo>
                  <a:pt x="1455" y="671"/>
                </a:lnTo>
                <a:lnTo>
                  <a:pt x="1359" y="743"/>
                </a:lnTo>
                <a:lnTo>
                  <a:pt x="1279" y="807"/>
                </a:lnTo>
                <a:lnTo>
                  <a:pt x="1239" y="831"/>
                </a:lnTo>
                <a:lnTo>
                  <a:pt x="1191" y="863"/>
                </a:lnTo>
                <a:lnTo>
                  <a:pt x="1119" y="911"/>
                </a:lnTo>
                <a:lnTo>
                  <a:pt x="1055" y="950"/>
                </a:lnTo>
                <a:lnTo>
                  <a:pt x="999" y="990"/>
                </a:lnTo>
                <a:lnTo>
                  <a:pt x="935" y="1030"/>
                </a:lnTo>
                <a:lnTo>
                  <a:pt x="895" y="1054"/>
                </a:lnTo>
                <a:lnTo>
                  <a:pt x="855" y="1078"/>
                </a:lnTo>
                <a:lnTo>
                  <a:pt x="815" y="1094"/>
                </a:lnTo>
                <a:lnTo>
                  <a:pt x="799" y="1102"/>
                </a:lnTo>
                <a:lnTo>
                  <a:pt x="743" y="1126"/>
                </a:lnTo>
                <a:lnTo>
                  <a:pt x="640" y="1158"/>
                </a:lnTo>
                <a:lnTo>
                  <a:pt x="592" y="1166"/>
                </a:lnTo>
                <a:lnTo>
                  <a:pt x="568" y="1174"/>
                </a:lnTo>
                <a:lnTo>
                  <a:pt x="520" y="1182"/>
                </a:lnTo>
                <a:lnTo>
                  <a:pt x="480" y="1190"/>
                </a:lnTo>
                <a:lnTo>
                  <a:pt x="456" y="1190"/>
                </a:lnTo>
                <a:lnTo>
                  <a:pt x="440" y="1190"/>
                </a:lnTo>
                <a:lnTo>
                  <a:pt x="424" y="1190"/>
                </a:lnTo>
                <a:lnTo>
                  <a:pt x="400" y="1190"/>
                </a:lnTo>
                <a:lnTo>
                  <a:pt x="376" y="1190"/>
                </a:lnTo>
                <a:lnTo>
                  <a:pt x="352" y="1190"/>
                </a:lnTo>
                <a:lnTo>
                  <a:pt x="320" y="1190"/>
                </a:lnTo>
                <a:lnTo>
                  <a:pt x="296" y="1190"/>
                </a:lnTo>
                <a:lnTo>
                  <a:pt x="264" y="1190"/>
                </a:lnTo>
                <a:lnTo>
                  <a:pt x="248" y="1190"/>
                </a:lnTo>
                <a:lnTo>
                  <a:pt x="216" y="1190"/>
                </a:lnTo>
                <a:lnTo>
                  <a:pt x="152" y="1190"/>
                </a:lnTo>
                <a:lnTo>
                  <a:pt x="88" y="1190"/>
                </a:lnTo>
                <a:lnTo>
                  <a:pt x="32" y="1190"/>
                </a:lnTo>
                <a:lnTo>
                  <a:pt x="0" y="1190"/>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defRPr/>
            </a:pPr>
            <a:endParaRPr lang="en-US" dirty="0"/>
          </a:p>
        </p:txBody>
      </p:sp>
      <p:sp>
        <p:nvSpPr>
          <p:cNvPr id="152589" name="Rectangle 13"/>
          <p:cNvSpPr>
            <a:spLocks noChangeArrowheads="1"/>
          </p:cNvSpPr>
          <p:nvPr/>
        </p:nvSpPr>
        <p:spPr bwMode="auto">
          <a:xfrm>
            <a:off x="914400" y="1143000"/>
            <a:ext cx="7924800" cy="1295400"/>
          </a:xfrm>
          <a:prstGeom prst="rect">
            <a:avLst/>
          </a:prstGeom>
          <a:noFill/>
          <a:ln w="12700">
            <a:noFill/>
            <a:miter lim="800000"/>
            <a:headEnd/>
            <a:tailEnd/>
          </a:ln>
          <a:effectLst/>
        </p:spPr>
        <p:txBody>
          <a:bodyPr lIns="90488" tIns="44450" rIns="90488" bIns="44450"/>
          <a:lstStyle/>
          <a:p>
            <a:pPr marL="457200" indent="-457200" eaLnBrk="1" hangingPunct="1">
              <a:spcBef>
                <a:spcPct val="40000"/>
              </a:spcBef>
              <a:buSzPct val="80000"/>
              <a:buFont typeface="Arial" pitchFamily="34" charset="0"/>
              <a:buChar char="•"/>
              <a:defRPr/>
            </a:pPr>
            <a:endParaRPr lang="en-US" altLang="ko-KR" dirty="0">
              <a:latin typeface="+mj-lt"/>
              <a:ea typeface="굴림" pitchFamily="50" charset="-127"/>
            </a:endParaRPr>
          </a:p>
        </p:txBody>
      </p:sp>
      <p:sp>
        <p:nvSpPr>
          <p:cNvPr id="15" name="Rectangle 14"/>
          <p:cNvSpPr/>
          <p:nvPr/>
        </p:nvSpPr>
        <p:spPr>
          <a:xfrm>
            <a:off x="304800" y="6324600"/>
            <a:ext cx="1109663" cy="400050"/>
          </a:xfrm>
          <a:prstGeom prst="rect">
            <a:avLst/>
          </a:prstGeom>
        </p:spPr>
        <p:txBody>
          <a:bodyPr wrap="none">
            <a:spAutoFit/>
          </a:bodyPr>
          <a:lstStyle/>
          <a:p>
            <a:pPr>
              <a:defRPr/>
            </a:pPr>
            <a:r>
              <a:rPr lang="en-US" sz="2000" dirty="0">
                <a:latin typeface="+mj-lt"/>
                <a:ea typeface="+mj-ea"/>
              </a:rPr>
              <a:t>Negative</a:t>
            </a:r>
          </a:p>
        </p:txBody>
      </p:sp>
      <p:sp>
        <p:nvSpPr>
          <p:cNvPr id="16" name="Rectangle 15"/>
          <p:cNvSpPr/>
          <p:nvPr/>
        </p:nvSpPr>
        <p:spPr>
          <a:xfrm>
            <a:off x="8001000" y="6373813"/>
            <a:ext cx="1008063" cy="400050"/>
          </a:xfrm>
          <a:prstGeom prst="rect">
            <a:avLst/>
          </a:prstGeom>
        </p:spPr>
        <p:txBody>
          <a:bodyPr wrap="none">
            <a:spAutoFit/>
          </a:bodyPr>
          <a:lstStyle/>
          <a:p>
            <a:pPr>
              <a:defRPr/>
            </a:pPr>
            <a:r>
              <a:rPr lang="en-US" sz="2000" dirty="0">
                <a:latin typeface="+mj-lt"/>
                <a:ea typeface="+mj-ea"/>
              </a:rPr>
              <a:t>Positive</a:t>
            </a:r>
          </a:p>
        </p:txBody>
      </p:sp>
      <p:sp>
        <p:nvSpPr>
          <p:cNvPr id="18" name="Rectangle 3"/>
          <p:cNvSpPr>
            <a:spLocks noChangeArrowheads="1"/>
          </p:cNvSpPr>
          <p:nvPr/>
        </p:nvSpPr>
        <p:spPr bwMode="auto">
          <a:xfrm>
            <a:off x="381000" y="990600"/>
            <a:ext cx="8382000" cy="2895600"/>
          </a:xfrm>
          <a:prstGeom prst="rect">
            <a:avLst/>
          </a:prstGeom>
          <a:noFill/>
          <a:ln w="12700">
            <a:noFill/>
            <a:miter lim="800000"/>
            <a:headEnd/>
            <a:tailEnd/>
          </a:ln>
          <a:effectLst/>
        </p:spPr>
        <p:txBody>
          <a:bodyPr lIns="90488" tIns="44450" rIns="90488" bIns="44450"/>
          <a:lstStyle/>
          <a:p>
            <a:pPr marL="355600" indent="-355600" eaLnBrk="1" hangingPunct="1">
              <a:spcBef>
                <a:spcPct val="40000"/>
              </a:spcBef>
              <a:buSzPct val="80000"/>
              <a:buFont typeface="Arial" pitchFamily="34" charset="0"/>
              <a:buChar char="•"/>
              <a:defRPr/>
            </a:pPr>
            <a:r>
              <a:rPr lang="en-US" altLang="ko-KR" dirty="0">
                <a:latin typeface="+mj-lt"/>
                <a:ea typeface="굴림" pitchFamily="50" charset="-127"/>
              </a:rPr>
              <a:t>Left-skewed distribution</a:t>
            </a:r>
          </a:p>
          <a:p>
            <a:pPr marL="812800" lvl="1" indent="-355600" eaLnBrk="1" hangingPunct="1">
              <a:spcBef>
                <a:spcPts val="600"/>
              </a:spcBef>
              <a:buSzPct val="80000"/>
              <a:buFont typeface="Times New Roman" pitchFamily="18" charset="0"/>
              <a:buChar char="−"/>
              <a:defRPr/>
            </a:pPr>
            <a:r>
              <a:rPr lang="en-US" altLang="ko-KR" dirty="0">
                <a:latin typeface="+mj-lt"/>
                <a:ea typeface="굴림" pitchFamily="50" charset="-127"/>
              </a:rPr>
              <a:t>Large negative returns possible</a:t>
            </a:r>
          </a:p>
          <a:p>
            <a:pPr marL="812800" lvl="1" indent="-355600" eaLnBrk="1" hangingPunct="1">
              <a:spcBef>
                <a:spcPts val="600"/>
              </a:spcBef>
              <a:buSzPct val="80000"/>
              <a:buFont typeface="Times New Roman" pitchFamily="18" charset="0"/>
              <a:buChar char="−"/>
              <a:defRPr/>
            </a:pPr>
            <a:r>
              <a:rPr lang="en-US" altLang="ko-KR" dirty="0" smtClean="0">
                <a:latin typeface="+mj-lt"/>
                <a:ea typeface="굴림" pitchFamily="50" charset="-127"/>
              </a:rPr>
              <a:t>Big losses are more likely than big gains</a:t>
            </a:r>
          </a:p>
          <a:p>
            <a:pPr marL="355600" indent="-355600" eaLnBrk="1" hangingPunct="1">
              <a:spcBef>
                <a:spcPts val="1800"/>
              </a:spcBef>
              <a:buSzPct val="80000"/>
              <a:buFont typeface="Arial" pitchFamily="34" charset="0"/>
              <a:buChar char="•"/>
              <a:defRPr/>
            </a:pPr>
            <a:r>
              <a:rPr lang="en-US" altLang="ko-KR" dirty="0" smtClean="0">
                <a:latin typeface="+mj-lt"/>
                <a:ea typeface="굴림" pitchFamily="50" charset="-127"/>
              </a:rPr>
              <a:t>Right-skewed distribution</a:t>
            </a:r>
          </a:p>
          <a:p>
            <a:pPr marL="812800" lvl="1" indent="-355600" eaLnBrk="1" hangingPunct="1">
              <a:spcBef>
                <a:spcPts val="600"/>
              </a:spcBef>
              <a:buSzPct val="80000"/>
              <a:buFont typeface="Times New Roman" pitchFamily="18" charset="0"/>
              <a:buChar char="−"/>
              <a:defRPr/>
            </a:pPr>
            <a:r>
              <a:rPr lang="en-US" altLang="ko-KR" dirty="0" smtClean="0">
                <a:latin typeface="+mj-lt"/>
                <a:ea typeface="굴림" pitchFamily="50" charset="-127"/>
              </a:rPr>
              <a:t>Large </a:t>
            </a:r>
            <a:r>
              <a:rPr lang="en-US" altLang="ko-KR" dirty="0">
                <a:latin typeface="+mj-lt"/>
                <a:ea typeface="굴림" pitchFamily="50" charset="-127"/>
              </a:rPr>
              <a:t>positive returns possible</a:t>
            </a:r>
          </a:p>
          <a:p>
            <a:pPr marL="812800" lvl="1" indent="-355600" eaLnBrk="1" hangingPunct="1">
              <a:spcBef>
                <a:spcPts val="600"/>
              </a:spcBef>
              <a:buSzPct val="80000"/>
              <a:buFont typeface="Times New Roman" pitchFamily="18" charset="0"/>
              <a:buChar char="−"/>
              <a:defRPr/>
            </a:pPr>
            <a:r>
              <a:rPr lang="en-US" altLang="ko-KR" dirty="0" smtClean="0">
                <a:latin typeface="+mj-lt"/>
                <a:ea typeface="굴림" pitchFamily="50" charset="-127"/>
              </a:rPr>
              <a:t>Big gains are </a:t>
            </a:r>
            <a:r>
              <a:rPr lang="en-US" altLang="ko-KR" dirty="0">
                <a:latin typeface="+mj-lt"/>
                <a:ea typeface="굴림" pitchFamily="50" charset="-127"/>
              </a:rPr>
              <a:t>more likely </a:t>
            </a:r>
            <a:r>
              <a:rPr lang="en-US" altLang="ko-KR" dirty="0" smtClean="0">
                <a:latin typeface="+mj-lt"/>
                <a:ea typeface="굴림" pitchFamily="50" charset="-127"/>
              </a:rPr>
              <a:t>than big losses</a:t>
            </a:r>
            <a:endParaRPr lang="en-US" altLang="ko-KR" dirty="0">
              <a:latin typeface="+mj-lt"/>
              <a:ea typeface="굴림" pitchFamily="50" charset="-127"/>
            </a:endParaRPr>
          </a:p>
        </p:txBody>
      </p:sp>
      <p:sp>
        <p:nvSpPr>
          <p:cNvPr id="21" name="Line 8"/>
          <p:cNvSpPr>
            <a:spLocks noChangeShapeType="1"/>
          </p:cNvSpPr>
          <p:nvPr/>
        </p:nvSpPr>
        <p:spPr bwMode="auto">
          <a:xfrm>
            <a:off x="5029200" y="6324600"/>
            <a:ext cx="4114800"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22" name="Freeform 9"/>
          <p:cNvSpPr>
            <a:spLocks/>
          </p:cNvSpPr>
          <p:nvPr/>
        </p:nvSpPr>
        <p:spPr bwMode="auto">
          <a:xfrm>
            <a:off x="5410200" y="4695825"/>
            <a:ext cx="3581400" cy="1628775"/>
          </a:xfrm>
          <a:custGeom>
            <a:avLst/>
            <a:gdLst/>
            <a:ahLst/>
            <a:cxnLst>
              <a:cxn ang="0">
                <a:pos x="40" y="1150"/>
              </a:cxn>
              <a:cxn ang="0">
                <a:pos x="184" y="974"/>
              </a:cxn>
              <a:cxn ang="0">
                <a:pos x="312" y="759"/>
              </a:cxn>
              <a:cxn ang="0">
                <a:pos x="416" y="519"/>
              </a:cxn>
              <a:cxn ang="0">
                <a:pos x="480" y="319"/>
              </a:cxn>
              <a:cxn ang="0">
                <a:pos x="512" y="223"/>
              </a:cxn>
              <a:cxn ang="0">
                <a:pos x="560" y="120"/>
              </a:cxn>
              <a:cxn ang="0">
                <a:pos x="615" y="40"/>
              </a:cxn>
              <a:cxn ang="0">
                <a:pos x="671" y="8"/>
              </a:cxn>
              <a:cxn ang="0">
                <a:pos x="727" y="0"/>
              </a:cxn>
              <a:cxn ang="0">
                <a:pos x="799" y="16"/>
              </a:cxn>
              <a:cxn ang="0">
                <a:pos x="871" y="72"/>
              </a:cxn>
              <a:cxn ang="0">
                <a:pos x="951" y="151"/>
              </a:cxn>
              <a:cxn ang="0">
                <a:pos x="1015" y="231"/>
              </a:cxn>
              <a:cxn ang="0">
                <a:pos x="1183" y="431"/>
              </a:cxn>
              <a:cxn ang="0">
                <a:pos x="1351" y="599"/>
              </a:cxn>
              <a:cxn ang="0">
                <a:pos x="1519" y="743"/>
              </a:cxn>
              <a:cxn ang="0">
                <a:pos x="1639" y="831"/>
              </a:cxn>
              <a:cxn ang="0">
                <a:pos x="1759" y="911"/>
              </a:cxn>
              <a:cxn ang="0">
                <a:pos x="1879" y="990"/>
              </a:cxn>
              <a:cxn ang="0">
                <a:pos x="1983" y="1054"/>
              </a:cxn>
              <a:cxn ang="0">
                <a:pos x="2063" y="1094"/>
              </a:cxn>
              <a:cxn ang="0">
                <a:pos x="2135" y="1126"/>
              </a:cxn>
              <a:cxn ang="0">
                <a:pos x="2286" y="1166"/>
              </a:cxn>
              <a:cxn ang="0">
                <a:pos x="2358" y="1182"/>
              </a:cxn>
              <a:cxn ang="0">
                <a:pos x="2422" y="1190"/>
              </a:cxn>
              <a:cxn ang="0">
                <a:pos x="2454" y="1190"/>
              </a:cxn>
              <a:cxn ang="0">
                <a:pos x="2502" y="1190"/>
              </a:cxn>
              <a:cxn ang="0">
                <a:pos x="2558" y="1190"/>
              </a:cxn>
              <a:cxn ang="0">
                <a:pos x="2614" y="1190"/>
              </a:cxn>
              <a:cxn ang="0">
                <a:pos x="2662" y="1190"/>
              </a:cxn>
              <a:cxn ang="0">
                <a:pos x="2790" y="1190"/>
              </a:cxn>
              <a:cxn ang="0">
                <a:pos x="2878" y="1190"/>
              </a:cxn>
            </a:cxnLst>
            <a:rect l="0" t="0" r="r" b="b"/>
            <a:pathLst>
              <a:path w="2879" h="1191">
                <a:moveTo>
                  <a:pt x="0" y="1190"/>
                </a:moveTo>
                <a:lnTo>
                  <a:pt x="40" y="1150"/>
                </a:lnTo>
                <a:lnTo>
                  <a:pt x="112" y="1070"/>
                </a:lnTo>
                <a:lnTo>
                  <a:pt x="184" y="974"/>
                </a:lnTo>
                <a:lnTo>
                  <a:pt x="248" y="879"/>
                </a:lnTo>
                <a:lnTo>
                  <a:pt x="312" y="759"/>
                </a:lnTo>
                <a:lnTo>
                  <a:pt x="368" y="639"/>
                </a:lnTo>
                <a:lnTo>
                  <a:pt x="416" y="519"/>
                </a:lnTo>
                <a:lnTo>
                  <a:pt x="464" y="383"/>
                </a:lnTo>
                <a:lnTo>
                  <a:pt x="480" y="319"/>
                </a:lnTo>
                <a:lnTo>
                  <a:pt x="488" y="287"/>
                </a:lnTo>
                <a:lnTo>
                  <a:pt x="512" y="223"/>
                </a:lnTo>
                <a:lnTo>
                  <a:pt x="536" y="167"/>
                </a:lnTo>
                <a:lnTo>
                  <a:pt x="560" y="120"/>
                </a:lnTo>
                <a:lnTo>
                  <a:pt x="584" y="80"/>
                </a:lnTo>
                <a:lnTo>
                  <a:pt x="615" y="40"/>
                </a:lnTo>
                <a:lnTo>
                  <a:pt x="639" y="24"/>
                </a:lnTo>
                <a:lnTo>
                  <a:pt x="671" y="8"/>
                </a:lnTo>
                <a:lnTo>
                  <a:pt x="695" y="0"/>
                </a:lnTo>
                <a:lnTo>
                  <a:pt x="727" y="0"/>
                </a:lnTo>
                <a:lnTo>
                  <a:pt x="775" y="8"/>
                </a:lnTo>
                <a:lnTo>
                  <a:pt x="799" y="16"/>
                </a:lnTo>
                <a:lnTo>
                  <a:pt x="839" y="40"/>
                </a:lnTo>
                <a:lnTo>
                  <a:pt x="871" y="72"/>
                </a:lnTo>
                <a:lnTo>
                  <a:pt x="919" y="112"/>
                </a:lnTo>
                <a:lnTo>
                  <a:pt x="951" y="151"/>
                </a:lnTo>
                <a:lnTo>
                  <a:pt x="975" y="183"/>
                </a:lnTo>
                <a:lnTo>
                  <a:pt x="1015" y="231"/>
                </a:lnTo>
                <a:lnTo>
                  <a:pt x="1095" y="335"/>
                </a:lnTo>
                <a:lnTo>
                  <a:pt x="1183" y="431"/>
                </a:lnTo>
                <a:lnTo>
                  <a:pt x="1263" y="511"/>
                </a:lnTo>
                <a:lnTo>
                  <a:pt x="1351" y="599"/>
                </a:lnTo>
                <a:lnTo>
                  <a:pt x="1423" y="671"/>
                </a:lnTo>
                <a:lnTo>
                  <a:pt x="1519" y="743"/>
                </a:lnTo>
                <a:lnTo>
                  <a:pt x="1599" y="807"/>
                </a:lnTo>
                <a:lnTo>
                  <a:pt x="1639" y="831"/>
                </a:lnTo>
                <a:lnTo>
                  <a:pt x="1687" y="863"/>
                </a:lnTo>
                <a:lnTo>
                  <a:pt x="1759" y="911"/>
                </a:lnTo>
                <a:lnTo>
                  <a:pt x="1823" y="950"/>
                </a:lnTo>
                <a:lnTo>
                  <a:pt x="1879" y="990"/>
                </a:lnTo>
                <a:lnTo>
                  <a:pt x="1943" y="1030"/>
                </a:lnTo>
                <a:lnTo>
                  <a:pt x="1983" y="1054"/>
                </a:lnTo>
                <a:lnTo>
                  <a:pt x="2023" y="1078"/>
                </a:lnTo>
                <a:lnTo>
                  <a:pt x="2063" y="1094"/>
                </a:lnTo>
                <a:lnTo>
                  <a:pt x="2079" y="1102"/>
                </a:lnTo>
                <a:lnTo>
                  <a:pt x="2135" y="1126"/>
                </a:lnTo>
                <a:lnTo>
                  <a:pt x="2238" y="1158"/>
                </a:lnTo>
                <a:lnTo>
                  <a:pt x="2286" y="1166"/>
                </a:lnTo>
                <a:lnTo>
                  <a:pt x="2310" y="1174"/>
                </a:lnTo>
                <a:lnTo>
                  <a:pt x="2358" y="1182"/>
                </a:lnTo>
                <a:lnTo>
                  <a:pt x="2398" y="1190"/>
                </a:lnTo>
                <a:lnTo>
                  <a:pt x="2422" y="1190"/>
                </a:lnTo>
                <a:lnTo>
                  <a:pt x="2438" y="1190"/>
                </a:lnTo>
                <a:lnTo>
                  <a:pt x="2454" y="1190"/>
                </a:lnTo>
                <a:lnTo>
                  <a:pt x="2478" y="1190"/>
                </a:lnTo>
                <a:lnTo>
                  <a:pt x="2502" y="1190"/>
                </a:lnTo>
                <a:lnTo>
                  <a:pt x="2526" y="1190"/>
                </a:lnTo>
                <a:lnTo>
                  <a:pt x="2558" y="1190"/>
                </a:lnTo>
                <a:lnTo>
                  <a:pt x="2582" y="1190"/>
                </a:lnTo>
                <a:lnTo>
                  <a:pt x="2614" y="1190"/>
                </a:lnTo>
                <a:lnTo>
                  <a:pt x="2630" y="1190"/>
                </a:lnTo>
                <a:lnTo>
                  <a:pt x="2662" y="1190"/>
                </a:lnTo>
                <a:lnTo>
                  <a:pt x="2726" y="1190"/>
                </a:lnTo>
                <a:lnTo>
                  <a:pt x="2790" y="1190"/>
                </a:lnTo>
                <a:lnTo>
                  <a:pt x="2854" y="1190"/>
                </a:lnTo>
                <a:lnTo>
                  <a:pt x="2878" y="1190"/>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a:defRPr/>
            </a:pPr>
            <a:endParaRPr lang="en-US" dirty="0"/>
          </a:p>
        </p:txBody>
      </p:sp>
      <p:sp>
        <p:nvSpPr>
          <p:cNvPr id="25" name="Rectangle 24"/>
          <p:cNvSpPr/>
          <p:nvPr/>
        </p:nvSpPr>
        <p:spPr>
          <a:xfrm>
            <a:off x="1371600" y="4114800"/>
            <a:ext cx="2854325" cy="461963"/>
          </a:xfrm>
          <a:prstGeom prst="rect">
            <a:avLst/>
          </a:prstGeom>
        </p:spPr>
        <p:txBody>
          <a:bodyPr wrap="none">
            <a:spAutoFit/>
          </a:bodyPr>
          <a:lstStyle/>
          <a:p>
            <a:pPr>
              <a:defRPr/>
            </a:pPr>
            <a:r>
              <a:rPr lang="en-US" dirty="0"/>
              <a:t>(</a:t>
            </a:r>
            <a:r>
              <a:rPr lang="en-US" b="1" dirty="0">
                <a:latin typeface="+mn-lt"/>
              </a:rPr>
              <a:t>Underestimate</a:t>
            </a:r>
            <a:r>
              <a:rPr lang="en-US" dirty="0">
                <a:latin typeface="+mn-lt"/>
              </a:rPr>
              <a:t> risk)</a:t>
            </a:r>
          </a:p>
        </p:txBody>
      </p:sp>
      <p:sp>
        <p:nvSpPr>
          <p:cNvPr id="26" name="Rectangle 25"/>
          <p:cNvSpPr/>
          <p:nvPr/>
        </p:nvSpPr>
        <p:spPr>
          <a:xfrm>
            <a:off x="5105400" y="4114800"/>
            <a:ext cx="2681288" cy="461963"/>
          </a:xfrm>
          <a:prstGeom prst="rect">
            <a:avLst/>
          </a:prstGeom>
        </p:spPr>
        <p:txBody>
          <a:bodyPr wrap="none">
            <a:spAutoFit/>
          </a:bodyPr>
          <a:lstStyle/>
          <a:p>
            <a:pPr>
              <a:defRPr/>
            </a:pPr>
            <a:r>
              <a:rPr lang="en-US" dirty="0"/>
              <a:t>(</a:t>
            </a:r>
            <a:r>
              <a:rPr lang="en-US" b="1" dirty="0">
                <a:latin typeface="+mn-lt"/>
              </a:rPr>
              <a:t>Overestimate</a:t>
            </a:r>
            <a:r>
              <a:rPr lang="en-US" dirty="0">
                <a:latin typeface="+mn-lt"/>
              </a:rPr>
              <a:t> risk)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vertical)">
                                      <p:cBhvr>
                                        <p:cTn id="7" dur="500"/>
                                        <p:tgtEl>
                                          <p:spTgt spid="18">
                                            <p:txEl>
                                              <p:pRg st="0" end="0"/>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linds(vertical)">
                                      <p:cBhvr>
                                        <p:cTn id="10" dur="500"/>
                                        <p:tgtEl>
                                          <p:spTgt spid="18">
                                            <p:txEl>
                                              <p:pRg st="1" end="1"/>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linds(vertical)">
                                      <p:cBhvr>
                                        <p:cTn id="13" dur="500"/>
                                        <p:tgtEl>
                                          <p:spTgt spid="1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52586"/>
                                        </p:tgtEl>
                                        <p:attrNameLst>
                                          <p:attrName>style.visibility</p:attrName>
                                        </p:attrNameLst>
                                      </p:cBhvr>
                                      <p:to>
                                        <p:strVal val="visible"/>
                                      </p:to>
                                    </p:set>
                                    <p:animEffect transition="in" filter="checkerboard(across)">
                                      <p:cBhvr>
                                        <p:cTn id="18" dur="500"/>
                                        <p:tgtEl>
                                          <p:spTgt spid="15258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par>
                                <p:cTn id="22" presetID="5" presetClass="entr" presetSubtype="10" fill="hold" nodeType="withEffect">
                                  <p:stCondLst>
                                    <p:cond delay="0"/>
                                  </p:stCondLst>
                                  <p:childTnLst>
                                    <p:set>
                                      <p:cBhvr>
                                        <p:cTn id="23" dur="1" fill="hold">
                                          <p:stCondLst>
                                            <p:cond delay="0"/>
                                          </p:stCondLst>
                                        </p:cTn>
                                        <p:tgtEl>
                                          <p:spTgt spid="152585"/>
                                        </p:tgtEl>
                                        <p:attrNameLst>
                                          <p:attrName>style.visibility</p:attrName>
                                        </p:attrNameLst>
                                      </p:cBhvr>
                                      <p:to>
                                        <p:strVal val="visible"/>
                                      </p:to>
                                    </p:set>
                                    <p:animEffect transition="in" filter="checkerboard(across)">
                                      <p:cBhvr>
                                        <p:cTn id="24" dur="500"/>
                                        <p:tgtEl>
                                          <p:spTgt spid="15258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nodeType="click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blinds(vertical)">
                                      <p:cBhvr>
                                        <p:cTn id="29" dur="500"/>
                                        <p:tgtEl>
                                          <p:spTgt spid="18">
                                            <p:txEl>
                                              <p:pRg st="3" end="3"/>
                                            </p:txEl>
                                          </p:spTgt>
                                        </p:tgtEl>
                                      </p:cBhvr>
                                    </p:animEffect>
                                  </p:childTnLst>
                                </p:cTn>
                              </p:par>
                              <p:par>
                                <p:cTn id="30" presetID="3" presetClass="entr" presetSubtype="5" fill="hold"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blinds(vertical)">
                                      <p:cBhvr>
                                        <p:cTn id="32" dur="500"/>
                                        <p:tgtEl>
                                          <p:spTgt spid="18">
                                            <p:txEl>
                                              <p:pRg st="4" end="4"/>
                                            </p:txEl>
                                          </p:spTgt>
                                        </p:tgtEl>
                                      </p:cBhvr>
                                    </p:animEffect>
                                  </p:childTnLst>
                                </p:cTn>
                              </p:par>
                              <p:par>
                                <p:cTn id="33" presetID="3" presetClass="entr" presetSubtype="5" fill="hold"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blinds(vertical)">
                                      <p:cBhvr>
                                        <p:cTn id="35" dur="500"/>
                                        <p:tgtEl>
                                          <p:spTgt spid="18">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checkerboard(across)">
                                      <p:cBhvr>
                                        <p:cTn id="40" dur="500"/>
                                        <p:tgtEl>
                                          <p:spTgt spid="21"/>
                                        </p:tgtEl>
                                      </p:cBhvr>
                                    </p:animEffect>
                                  </p:childTnLst>
                                </p:cTn>
                              </p:par>
                              <p:par>
                                <p:cTn id="41" presetID="5" presetClass="entr" presetSubtype="1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checkerboard(across)">
                                      <p:cBhvr>
                                        <p:cTn id="43" dur="500"/>
                                        <p:tgtEl>
                                          <p:spTgt spid="22"/>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checkerboard(across)">
                                      <p:cBhvr>
                                        <p:cTn id="51" dur="500"/>
                                        <p:tgtEl>
                                          <p:spTgt spid="25"/>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checkerboard(across)">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ltLang="en-US"/>
          </a:p>
        </p:txBody>
      </p:sp>
      <p:pic>
        <p:nvPicPr>
          <p:cNvPr id="33795" name="Picture 2" descr="F:\Teaching\Bodie- Investment &amp; Portfolio Mgmt 9e ( Global Edition)\Digital Image Library\bod30700_ch05\bod30700_0505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0"/>
            <a:ext cx="78914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a:p>
        </p:txBody>
      </p:sp>
      <p:pic>
        <p:nvPicPr>
          <p:cNvPr id="34819" name="Picture 2" descr="F:\Teaching\Bodie- Investment &amp; Portfolio Mgmt 9e ( Global Edition)\Digital Image Library\bod30700_ch05\bod30700_0505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0"/>
            <a:ext cx="73056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1096962"/>
          </a:xfrm>
        </p:spPr>
        <p:txBody>
          <a:bodyPr/>
          <a:lstStyle/>
          <a:p>
            <a:r>
              <a:rPr lang="en-US" altLang="ko-KR" sz="3000">
                <a:ea typeface="굴림" pitchFamily="34" charset="-127"/>
              </a:rPr>
              <a:t>Deviations from Normality </a:t>
            </a:r>
            <a:br>
              <a:rPr lang="en-US" altLang="ko-KR" sz="3000">
                <a:ea typeface="굴림" pitchFamily="34" charset="-127"/>
              </a:rPr>
            </a:br>
            <a:r>
              <a:rPr lang="en-US" altLang="ko-KR" sz="3000">
                <a:ea typeface="굴림" pitchFamily="34" charset="-127"/>
              </a:rPr>
              <a:t>– </a:t>
            </a:r>
            <a:r>
              <a:rPr lang="el-GR" altLang="ko-KR" sz="3000">
                <a:ea typeface="굴림" pitchFamily="34" charset="-127"/>
              </a:rPr>
              <a:t>σ</a:t>
            </a:r>
            <a:r>
              <a:rPr lang="en-US" altLang="ko-KR" sz="3000">
                <a:ea typeface="굴림" pitchFamily="34" charset="-127"/>
              </a:rPr>
              <a:t> might not be a good risk measure</a:t>
            </a:r>
            <a:endParaRPr lang="ko-KR" altLang="en-US" sz="3000">
              <a:ea typeface="굴림" pitchFamily="34" charset="-127"/>
            </a:endParaRPr>
          </a:p>
        </p:txBody>
      </p:sp>
      <p:sp>
        <p:nvSpPr>
          <p:cNvPr id="151555" name="Rectangle 3"/>
          <p:cNvSpPr>
            <a:spLocks noChangeArrowheads="1"/>
          </p:cNvSpPr>
          <p:nvPr/>
        </p:nvSpPr>
        <p:spPr bwMode="auto">
          <a:xfrm>
            <a:off x="457200" y="1524000"/>
            <a:ext cx="8382000" cy="4038600"/>
          </a:xfrm>
          <a:prstGeom prst="rect">
            <a:avLst/>
          </a:prstGeom>
          <a:noFill/>
          <a:ln w="12700">
            <a:noFill/>
            <a:miter lim="800000"/>
            <a:headEnd/>
            <a:tailEnd/>
          </a:ln>
          <a:effectLst/>
        </p:spPr>
        <p:txBody>
          <a:bodyPr lIns="90488" tIns="44450" rIns="90488" bIns="44450"/>
          <a:lstStyle/>
          <a:p>
            <a:pPr marL="355600" indent="-355600" eaLnBrk="1" hangingPunct="1">
              <a:spcBef>
                <a:spcPct val="40000"/>
              </a:spcBef>
              <a:buSzPct val="80000"/>
              <a:buFont typeface="Arial" pitchFamily="34" charset="0"/>
              <a:buChar char="•"/>
              <a:defRPr/>
            </a:pPr>
            <a:r>
              <a:rPr lang="en-US" altLang="ko-KR" sz="2800" dirty="0">
                <a:latin typeface="+mj-lt"/>
                <a:ea typeface="굴림" pitchFamily="50" charset="-127"/>
              </a:rPr>
              <a:t>Investors are concerned about downside risk.</a:t>
            </a:r>
          </a:p>
          <a:p>
            <a:pPr marL="628650" lvl="1" indent="-271463" eaLnBrk="1" hangingPunct="1">
              <a:spcBef>
                <a:spcPct val="20000"/>
              </a:spcBef>
              <a:buFont typeface="Arial" pitchFamily="34" charset="0"/>
              <a:buChar char="•"/>
              <a:defRPr/>
            </a:pPr>
            <a:r>
              <a:rPr lang="en-US" altLang="ko-KR" dirty="0">
                <a:latin typeface="+mj-lt"/>
                <a:ea typeface="굴림" pitchFamily="50" charset="-127"/>
              </a:rPr>
              <a:t>Standard deviation includes both the above-average returns (upside risk) and the below-average returns (downside risk). If returns are skewed, standard deviation is not the only relevant measure of risk. </a:t>
            </a:r>
          </a:p>
          <a:p>
            <a:pPr marL="355600" indent="-355600" eaLnBrk="1" hangingPunct="1">
              <a:spcBef>
                <a:spcPct val="40000"/>
              </a:spcBef>
              <a:buSzPct val="80000"/>
              <a:buFont typeface="Arial" pitchFamily="34" charset="0"/>
              <a:buChar char="•"/>
              <a:defRPr/>
            </a:pPr>
            <a:r>
              <a:rPr lang="en-US" altLang="ko-KR" sz="2800" dirty="0">
                <a:latin typeface="+mj-lt"/>
                <a:ea typeface="굴림" pitchFamily="50" charset="-127"/>
              </a:rPr>
              <a:t>Holding expected return and standard deviation constant, investor would prefer positive skewed distribution.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152400"/>
            <a:ext cx="8001000" cy="762000"/>
          </a:xfrm>
        </p:spPr>
        <p:txBody>
          <a:bodyPr/>
          <a:lstStyle/>
          <a:p>
            <a:r>
              <a:rPr lang="en-US" altLang="en-US" sz="3200"/>
              <a:t>Daily S&amp;P 500 Return : 1926 - 2007</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6200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152400"/>
            <a:ext cx="8001000" cy="685800"/>
          </a:xfrm>
        </p:spPr>
        <p:txBody>
          <a:bodyPr/>
          <a:lstStyle/>
          <a:p>
            <a:r>
              <a:rPr lang="en-US" altLang="en-US" sz="3200"/>
              <a:t>Monthly S&amp;P 500 Return : 1926 - 2007</a:t>
            </a:r>
          </a:p>
        </p:txBody>
      </p:sp>
      <p:pic>
        <p:nvPicPr>
          <p:cNvPr id="378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8838" y="1371600"/>
            <a:ext cx="7426325" cy="4953000"/>
          </a:xfrm>
          <a:noFill/>
        </p:spPr>
      </p:pic>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z="3200"/>
              <a:t>Annual S&amp;P 500 Return : 1926 - 2007</a:t>
            </a:r>
          </a:p>
        </p:txBody>
      </p:sp>
      <p:sp>
        <p:nvSpPr>
          <p:cNvPr id="38915" name="Content Placeholder 2"/>
          <p:cNvSpPr>
            <a:spLocks noGrp="1"/>
          </p:cNvSpPr>
          <p:nvPr>
            <p:ph idx="1"/>
          </p:nvPr>
        </p:nvSpPr>
        <p:spPr/>
        <p:txBody>
          <a:bodyPr/>
          <a:lstStyle/>
          <a:p>
            <a:endParaRPr lang="en-US" altLang="en-US"/>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807720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609600" y="381000"/>
            <a:ext cx="7772400" cy="685800"/>
          </a:xfrm>
          <a:prstGeom prst="rect">
            <a:avLst/>
          </a:prstGeom>
          <a:noFill/>
          <a:ln w="9525">
            <a:noFill/>
            <a:miter lim="800000"/>
            <a:headEnd/>
            <a:tailEnd/>
          </a:ln>
        </p:spPr>
        <p:txBody>
          <a:bodyPr/>
          <a:lstStyle/>
          <a:p>
            <a:pPr>
              <a:spcBef>
                <a:spcPct val="50000"/>
              </a:spcBef>
              <a:defRPr/>
            </a:pPr>
            <a:r>
              <a:rPr lang="en-US" altLang="en-US" sz="3200" kern="0" dirty="0">
                <a:solidFill>
                  <a:srgbClr val="C00000"/>
                </a:solidFill>
                <a:latin typeface="+mj-lt"/>
                <a:ea typeface="+mj-ea"/>
                <a:cs typeface="+mj-cs"/>
              </a:rPr>
              <a:t>How to assess the degree of risk aversion?</a:t>
            </a:r>
          </a:p>
          <a:p>
            <a:pPr>
              <a:spcBef>
                <a:spcPct val="50000"/>
              </a:spcBef>
              <a:defRPr/>
            </a:pPr>
            <a:endParaRPr lang="en-US" altLang="en-US" sz="3200" kern="0" dirty="0">
              <a:solidFill>
                <a:srgbClr val="C00000"/>
              </a:solidFill>
              <a:latin typeface="+mj-lt"/>
              <a:ea typeface="+mj-ea"/>
              <a:cs typeface="+mj-cs"/>
            </a:endParaRPr>
          </a:p>
        </p:txBody>
      </p:sp>
      <p:sp>
        <p:nvSpPr>
          <p:cNvPr id="6" name="Rectangle 5"/>
          <p:cNvSpPr/>
          <p:nvPr/>
        </p:nvSpPr>
        <p:spPr>
          <a:xfrm>
            <a:off x="838200" y="1524000"/>
            <a:ext cx="6477000" cy="461963"/>
          </a:xfrm>
          <a:prstGeom prst="rect">
            <a:avLst/>
          </a:prstGeom>
        </p:spPr>
        <p:txBody>
          <a:bodyPr>
            <a:spAutoFit/>
          </a:bodyPr>
          <a:lstStyle/>
          <a:p>
            <a:pPr>
              <a:spcBef>
                <a:spcPct val="50000"/>
              </a:spcBef>
              <a:defRPr/>
            </a:pPr>
            <a:r>
              <a:rPr lang="en-US" altLang="en-US" kern="0" dirty="0">
                <a:latin typeface="+mn-lt"/>
              </a:rPr>
              <a:t>Risk Tolerance Quiz</a:t>
            </a:r>
            <a:endParaRPr lang="en-US" altLang="en-US" dirty="0">
              <a:latin typeface="+mn-lt"/>
            </a:endParaRPr>
          </a:p>
        </p:txBody>
      </p:sp>
      <p:pic>
        <p:nvPicPr>
          <p:cNvPr id="3" name="Picture 2" descr="A close up of a black background&#10;&#10;Description automatically generated">
            <a:extLst>
              <a:ext uri="{FF2B5EF4-FFF2-40B4-BE49-F238E27FC236}">
                <a16:creationId xmlns:a16="http://schemas.microsoft.com/office/drawing/2014/main" id="{31FCD223-8A51-486C-A911-60650678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825" y="2286000"/>
            <a:ext cx="3333750" cy="333375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altLang="en-US" sz="3200" dirty="0"/>
          </a:p>
        </p:txBody>
      </p:sp>
      <p:sp>
        <p:nvSpPr>
          <p:cNvPr id="4099" name="Content Placeholder 2"/>
          <p:cNvSpPr>
            <a:spLocks noGrp="1"/>
          </p:cNvSpPr>
          <p:nvPr>
            <p:ph idx="1"/>
          </p:nvPr>
        </p:nvSpPr>
        <p:spPr>
          <a:xfrm>
            <a:off x="381000" y="1447800"/>
            <a:ext cx="8001000" cy="3505200"/>
          </a:xfrm>
        </p:spPr>
        <p:txBody>
          <a:bodyPr/>
          <a:lstStyle/>
          <a:p>
            <a:pPr lvl="1">
              <a:buFontTx/>
              <a:buNone/>
            </a:pPr>
            <a:endParaRPr lang="en-US" altLang="en-US"/>
          </a:p>
          <a:p>
            <a:pPr lvl="1">
              <a:buFontTx/>
              <a:buNone/>
            </a:pPr>
            <a:endParaRPr lang="en-US" altLang="en-US"/>
          </a:p>
          <a:p>
            <a:pPr lvl="1">
              <a:buFontTx/>
              <a:buNone/>
            </a:pPr>
            <a:endParaRPr lang="en-US" altLang="en-US"/>
          </a:p>
          <a:p>
            <a:pPr lvl="1">
              <a:buFontTx/>
              <a:buNone/>
            </a:pPr>
            <a:endParaRPr lang="en-US" altLang="en-US"/>
          </a:p>
          <a:p>
            <a:pPr lvl="1">
              <a:buFontTx/>
              <a:buNone/>
            </a:pPr>
            <a:endParaRPr lang="en-US" altLang="en-US"/>
          </a:p>
          <a:p>
            <a:pPr lvl="1">
              <a:buFontTx/>
              <a:buNone/>
            </a:pPr>
            <a:endParaRPr lang="en-US" altLang="en-US"/>
          </a:p>
          <a:p>
            <a:pPr lvl="1">
              <a:buFontTx/>
              <a:buNone/>
            </a:pPr>
            <a:endParaRPr lang="en-US" altLang="en-US"/>
          </a:p>
          <a:p>
            <a:pPr lvl="1" algn="ctr">
              <a:buFontTx/>
              <a:buNone/>
            </a:pPr>
            <a:r>
              <a:rPr lang="en-US" altLang="en-US"/>
              <a:t>Portfolio Selection, </a:t>
            </a:r>
            <a:r>
              <a:rPr lang="en-US" altLang="en-US" i="1"/>
              <a:t>The Journal of Finance</a:t>
            </a:r>
            <a:r>
              <a:rPr lang="en-US" altLang="en-US"/>
              <a:t>, 1952</a:t>
            </a:r>
          </a:p>
        </p:txBody>
      </p:sp>
      <p:pic>
        <p:nvPicPr>
          <p:cNvPr id="4100" name="Picture 2" descr="C:\Users\qiahuang\Dropbox\CitiU Teaching\Investment\Harry Markowit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0"/>
            <a:ext cx="33131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609600" y="381000"/>
            <a:ext cx="7772400" cy="685800"/>
          </a:xfrm>
          <a:prstGeom prst="rect">
            <a:avLst/>
          </a:prstGeom>
          <a:noFill/>
          <a:ln w="9525">
            <a:noFill/>
            <a:miter lim="800000"/>
            <a:headEnd/>
            <a:tailEnd/>
          </a:ln>
        </p:spPr>
        <p:txBody>
          <a:bodyPr/>
          <a:lstStyle/>
          <a:p>
            <a:pPr>
              <a:spcBef>
                <a:spcPct val="50000"/>
              </a:spcBef>
              <a:defRPr/>
            </a:pPr>
            <a:r>
              <a:rPr lang="en-US" altLang="en-US" sz="3200" kern="0" dirty="0">
                <a:solidFill>
                  <a:srgbClr val="C00000"/>
                </a:solidFill>
                <a:latin typeface="+mj-lt"/>
                <a:ea typeface="+mj-ea"/>
                <a:cs typeface="+mj-cs"/>
              </a:rPr>
              <a:t>How to assess the degree of risk aversion?</a:t>
            </a:r>
          </a:p>
          <a:p>
            <a:endParaRPr lang="en-US" altLang="zh-CN" sz="3200" dirty="0">
              <a:latin typeface="+mn-lt"/>
            </a:endParaRPr>
          </a:p>
          <a:p>
            <a:r>
              <a:rPr lang="en-US" altLang="zh-CN" sz="2200" dirty="0">
                <a:latin typeface="+mn-lt"/>
              </a:rPr>
              <a:t>1. </a:t>
            </a:r>
            <a:r>
              <a:rPr lang="en-US" sz="2200" dirty="0">
                <a:latin typeface="+mn-lt"/>
              </a:rPr>
              <a:t>A month after you purchase a stock its share price rises by 50%. You can’t find out why it rose so dramatically, what would you do? </a:t>
            </a:r>
          </a:p>
          <a:p>
            <a:pPr marL="514350" indent="-514350">
              <a:buFont typeface="+mj-lt"/>
              <a:buAutoNum type="alphaLcParenR"/>
            </a:pPr>
            <a:r>
              <a:rPr lang="en-US" sz="2200" dirty="0">
                <a:latin typeface="+mn-lt"/>
              </a:rPr>
              <a:t>Buy more, it may go higher. </a:t>
            </a:r>
          </a:p>
          <a:p>
            <a:pPr marL="514350" indent="-514350">
              <a:buFont typeface="+mj-lt"/>
              <a:buAutoNum type="alphaLcParenR"/>
            </a:pPr>
            <a:r>
              <a:rPr lang="en-US" sz="2200" dirty="0">
                <a:latin typeface="+mn-lt"/>
              </a:rPr>
              <a:t>Hold on to what you have hoping for a further gain. </a:t>
            </a:r>
          </a:p>
          <a:p>
            <a:pPr marL="514350" indent="-514350">
              <a:buFont typeface="+mj-lt"/>
              <a:buAutoNum type="alphaLcParenR"/>
            </a:pPr>
            <a:r>
              <a:rPr lang="en-US" sz="2200" dirty="0">
                <a:latin typeface="+mn-lt"/>
              </a:rPr>
              <a:t>Sell it immediately </a:t>
            </a:r>
          </a:p>
          <a:p>
            <a:pPr marL="514350" indent="-514350">
              <a:buFont typeface="+mj-lt"/>
              <a:buAutoNum type="alphaLcParenR"/>
            </a:pPr>
            <a:endParaRPr lang="en-US" sz="2200" dirty="0">
              <a:latin typeface="+mn-lt"/>
            </a:endParaRPr>
          </a:p>
          <a:p>
            <a:endParaRPr lang="en-US" sz="2200" dirty="0">
              <a:latin typeface="+mn-lt"/>
            </a:endParaRPr>
          </a:p>
          <a:p>
            <a:endParaRPr lang="en-US" sz="2200" dirty="0">
              <a:latin typeface="+mn-lt"/>
            </a:endParaRPr>
          </a:p>
          <a:p>
            <a:endParaRPr lang="en-US" sz="2200" dirty="0">
              <a:latin typeface="+mn-lt"/>
            </a:endParaRPr>
          </a:p>
          <a:p>
            <a:pPr>
              <a:spcBef>
                <a:spcPct val="50000"/>
              </a:spcBef>
              <a:defRPr/>
            </a:pPr>
            <a:endParaRPr lang="en-US" altLang="en-US" sz="3200" kern="0" dirty="0">
              <a:solidFill>
                <a:srgbClr val="C00000"/>
              </a:solidFill>
              <a:latin typeface="+mn-lt"/>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1530828529"/>
              </p:ext>
            </p:extLst>
          </p:nvPr>
        </p:nvGraphicFramePr>
        <p:xfrm>
          <a:off x="1295400" y="3200400"/>
          <a:ext cx="6019800" cy="439738"/>
        </p:xfrm>
        <a:graphic>
          <a:graphicData uri="http://schemas.openxmlformats.org/drawingml/2006/table">
            <a:tbl>
              <a:tblPr/>
              <a:tblGrid>
                <a:gridCol w="887413">
                  <a:extLst>
                    <a:ext uri="{9D8B030D-6E8A-4147-A177-3AD203B41FA5}">
                      <a16:colId xmlns:a16="http://schemas.microsoft.com/office/drawing/2014/main" val="20000"/>
                    </a:ext>
                  </a:extLst>
                </a:gridCol>
                <a:gridCol w="1382712">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987425">
                  <a:extLst>
                    <a:ext uri="{9D8B030D-6E8A-4147-A177-3AD203B41FA5}">
                      <a16:colId xmlns:a16="http://schemas.microsoft.com/office/drawing/2014/main" val="20004"/>
                    </a:ext>
                  </a:extLst>
                </a:gridCol>
              </a:tblGrid>
              <a:tr h="439738">
                <a:tc>
                  <a:txBody>
                    <a:bodyPr/>
                    <a:lstStyle/>
                    <a:p>
                      <a:pPr marL="0" marR="0" lvl="0" indent="0" algn="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778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(a)4</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(b)3</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(c)1</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0" marR="0" lvl="0" indent="0" algn="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extLst>
                  <a:ext uri="{0D108BD9-81ED-4DB2-BD59-A6C34878D82A}">
                    <a16:rowId xmlns:a16="http://schemas.microsoft.com/office/drawing/2014/main" val="10000"/>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931574660"/>
              </p:ext>
            </p:extLst>
          </p:nvPr>
        </p:nvGraphicFramePr>
        <p:xfrm>
          <a:off x="152400" y="408167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329998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609600" y="381000"/>
            <a:ext cx="7772400" cy="685800"/>
          </a:xfrm>
          <a:prstGeom prst="rect">
            <a:avLst/>
          </a:prstGeom>
          <a:noFill/>
          <a:ln w="9525">
            <a:noFill/>
            <a:miter lim="800000"/>
            <a:headEnd/>
            <a:tailEnd/>
          </a:ln>
        </p:spPr>
        <p:txBody>
          <a:bodyPr/>
          <a:lstStyle/>
          <a:p>
            <a:pPr>
              <a:spcBef>
                <a:spcPct val="50000"/>
              </a:spcBef>
              <a:defRPr/>
            </a:pPr>
            <a:r>
              <a:rPr lang="en-US" altLang="en-US" sz="3200" kern="0" dirty="0">
                <a:solidFill>
                  <a:srgbClr val="C00000"/>
                </a:solidFill>
                <a:latin typeface="+mj-lt"/>
                <a:ea typeface="+mj-ea"/>
                <a:cs typeface="+mj-cs"/>
              </a:rPr>
              <a:t>How to assess the degree of risk aversion?</a:t>
            </a:r>
            <a:endParaRPr lang="en-US" sz="2200" dirty="0">
              <a:latin typeface="+mn-lt"/>
            </a:endParaRPr>
          </a:p>
          <a:p>
            <a:endParaRPr lang="en-US" sz="2200" dirty="0">
              <a:latin typeface="+mn-lt"/>
            </a:endParaRPr>
          </a:p>
          <a:p>
            <a:r>
              <a:rPr lang="en-US" sz="2200" dirty="0">
                <a:latin typeface="+mn-lt"/>
              </a:rPr>
              <a:t>2. You go to Macau with friends and lose the $2,000 you had allocated for gambling. What do you do? </a:t>
            </a:r>
          </a:p>
          <a:p>
            <a:pPr marL="457200" indent="-457200">
              <a:buFont typeface="+mj-lt"/>
              <a:buAutoNum type="alphaLcParenR"/>
            </a:pPr>
            <a:r>
              <a:rPr lang="en-US" sz="2200" dirty="0">
                <a:latin typeface="+mn-lt"/>
              </a:rPr>
              <a:t>Quit gambling and enjoy the other activities. </a:t>
            </a:r>
          </a:p>
          <a:p>
            <a:pPr marL="457200" indent="-457200">
              <a:buFont typeface="+mj-lt"/>
              <a:buAutoNum type="alphaLcParenR"/>
            </a:pPr>
            <a:r>
              <a:rPr lang="en-US" sz="2200" dirty="0">
                <a:latin typeface="+mn-lt"/>
              </a:rPr>
              <a:t>Decide $1,000 more may just win your $2,000 back. </a:t>
            </a:r>
          </a:p>
          <a:p>
            <a:pPr marL="457200" indent="-457200">
              <a:buFont typeface="+mj-lt"/>
              <a:buAutoNum type="alphaLcParenR"/>
            </a:pPr>
            <a:r>
              <a:rPr lang="en-US" sz="2200" dirty="0">
                <a:latin typeface="+mn-lt"/>
              </a:rPr>
              <a:t>Notice that one of your friends lost $5,000 before winning it all back and allocate another $2,000. </a:t>
            </a:r>
          </a:p>
          <a:p>
            <a:pPr marL="457200" indent="-457200">
              <a:buFont typeface="+mj-lt"/>
              <a:buAutoNum type="alphaLcParenR"/>
            </a:pPr>
            <a:r>
              <a:rPr lang="en-US" sz="2200" dirty="0">
                <a:latin typeface="+mn-lt"/>
              </a:rPr>
              <a:t>Throw caution to the wind, the more you lose the better the chances of winning! </a:t>
            </a:r>
          </a:p>
          <a:p>
            <a:endParaRPr lang="en-US" sz="2200" dirty="0">
              <a:latin typeface="+mn-lt"/>
            </a:endParaRPr>
          </a:p>
          <a:p>
            <a:pPr>
              <a:spcBef>
                <a:spcPct val="50000"/>
              </a:spcBef>
              <a:defRPr/>
            </a:pPr>
            <a:endParaRPr lang="en-US" altLang="en-US" sz="3200" kern="0" dirty="0">
              <a:solidFill>
                <a:srgbClr val="C00000"/>
              </a:solidFill>
              <a:latin typeface="+mn-lt"/>
              <a:ea typeface="+mj-ea"/>
              <a:cs typeface="+mj-cs"/>
            </a:endParaRPr>
          </a:p>
        </p:txBody>
      </p:sp>
      <p:graphicFrame>
        <p:nvGraphicFramePr>
          <p:cNvPr id="14" name="Table 13"/>
          <p:cNvGraphicFramePr>
            <a:graphicFrameLocks noGrp="1"/>
          </p:cNvGraphicFramePr>
          <p:nvPr>
            <p:extLst>
              <p:ext uri="{D42A27DB-BD31-4B8C-83A1-F6EECF244321}">
                <p14:modId xmlns:p14="http://schemas.microsoft.com/office/powerpoint/2010/main" val="258107473"/>
              </p:ext>
            </p:extLst>
          </p:nvPr>
        </p:nvGraphicFramePr>
        <p:xfrm>
          <a:off x="1066800" y="4495800"/>
          <a:ext cx="5867401" cy="350520"/>
        </p:xfrm>
        <a:graphic>
          <a:graphicData uri="http://schemas.openxmlformats.org/drawingml/2006/table">
            <a:tbl>
              <a:tblPr/>
              <a:tblGrid>
                <a:gridCol w="864947">
                  <a:extLst>
                    <a:ext uri="{9D8B030D-6E8A-4147-A177-3AD203B41FA5}">
                      <a16:colId xmlns:a16="http://schemas.microsoft.com/office/drawing/2014/main" val="20000"/>
                    </a:ext>
                  </a:extLst>
                </a:gridCol>
                <a:gridCol w="1347707">
                  <a:extLst>
                    <a:ext uri="{9D8B030D-6E8A-4147-A177-3AD203B41FA5}">
                      <a16:colId xmlns:a16="http://schemas.microsoft.com/office/drawing/2014/main" val="20001"/>
                    </a:ext>
                  </a:extLst>
                </a:gridCol>
                <a:gridCol w="1346160">
                  <a:extLst>
                    <a:ext uri="{9D8B030D-6E8A-4147-A177-3AD203B41FA5}">
                      <a16:colId xmlns:a16="http://schemas.microsoft.com/office/drawing/2014/main" val="20002"/>
                    </a:ext>
                  </a:extLst>
                </a:gridCol>
                <a:gridCol w="1346160">
                  <a:extLst>
                    <a:ext uri="{9D8B030D-6E8A-4147-A177-3AD203B41FA5}">
                      <a16:colId xmlns:a16="http://schemas.microsoft.com/office/drawing/2014/main" val="20003"/>
                    </a:ext>
                  </a:extLst>
                </a:gridCol>
                <a:gridCol w="962427">
                  <a:extLst>
                    <a:ext uri="{9D8B030D-6E8A-4147-A177-3AD203B41FA5}">
                      <a16:colId xmlns:a16="http://schemas.microsoft.com/office/drawing/2014/main" val="20004"/>
                    </a:ext>
                  </a:extLst>
                </a:gridCol>
              </a:tblGrid>
              <a:tr h="228600">
                <a:tc>
                  <a:txBody>
                    <a:bodyPr/>
                    <a:lstStyle/>
                    <a:p>
                      <a:pPr marL="0" marR="0" lvl="0" indent="0" algn="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778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(a)1</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(b)2</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(c)4</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(d)9</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7199497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609600" y="381000"/>
            <a:ext cx="7772400" cy="685800"/>
          </a:xfrm>
          <a:prstGeom prst="rect">
            <a:avLst/>
          </a:prstGeom>
          <a:noFill/>
          <a:ln w="9525">
            <a:noFill/>
            <a:miter lim="800000"/>
            <a:headEnd/>
            <a:tailEnd/>
          </a:ln>
        </p:spPr>
        <p:txBody>
          <a:bodyPr/>
          <a:lstStyle/>
          <a:p>
            <a:pPr>
              <a:spcBef>
                <a:spcPct val="50000"/>
              </a:spcBef>
              <a:defRPr/>
            </a:pPr>
            <a:r>
              <a:rPr lang="en-US" altLang="en-US" sz="3200" kern="0" dirty="0">
                <a:solidFill>
                  <a:srgbClr val="C00000"/>
                </a:solidFill>
                <a:latin typeface="+mj-lt"/>
                <a:ea typeface="+mj-ea"/>
                <a:cs typeface="+mj-cs"/>
              </a:rPr>
              <a:t>How to assess the degree of risk aversion?</a:t>
            </a:r>
          </a:p>
          <a:p>
            <a:endParaRPr lang="en-US" sz="2200" dirty="0">
              <a:latin typeface="+mn-lt"/>
            </a:endParaRPr>
          </a:p>
          <a:p>
            <a:r>
              <a:rPr lang="en-US" sz="2200" dirty="0">
                <a:latin typeface="+mn-lt"/>
              </a:rPr>
              <a:t>3. You are on a TV game show and must decide whether to go on or take your $50,000 winnings and quit </a:t>
            </a:r>
          </a:p>
          <a:p>
            <a:pPr marL="457200" indent="-457200">
              <a:buFont typeface="+mj-lt"/>
              <a:buAutoNum type="alphaLcParenR"/>
            </a:pPr>
            <a:r>
              <a:rPr lang="en-US" sz="2200" dirty="0">
                <a:latin typeface="+mn-lt"/>
              </a:rPr>
              <a:t>Take the money and run. </a:t>
            </a:r>
          </a:p>
          <a:p>
            <a:pPr marL="457200" indent="-457200">
              <a:buFont typeface="+mj-lt"/>
              <a:buAutoNum type="alphaLcParenR"/>
            </a:pPr>
            <a:r>
              <a:rPr lang="en-US" sz="2200" dirty="0">
                <a:latin typeface="+mn-lt"/>
              </a:rPr>
              <a:t>Take a 20% chance of losing it all but winning $250,000. </a:t>
            </a:r>
          </a:p>
          <a:p>
            <a:pPr marL="457200" indent="-457200">
              <a:buFont typeface="+mj-lt"/>
              <a:buAutoNum type="alphaLcParenR"/>
            </a:pPr>
            <a:r>
              <a:rPr lang="en-US" sz="2200" dirty="0">
                <a:latin typeface="+mn-lt"/>
              </a:rPr>
              <a:t>Take a 50% chance of losing it all but winning $375,000. </a:t>
            </a:r>
          </a:p>
          <a:p>
            <a:pPr marL="457200" indent="-457200">
              <a:buFont typeface="+mj-lt"/>
              <a:buAutoNum type="alphaLcParenR"/>
            </a:pPr>
            <a:r>
              <a:rPr lang="en-US" sz="2200" dirty="0">
                <a:latin typeface="+mn-lt"/>
              </a:rPr>
              <a:t>Take a 90% chance of losing it all but winning $500,000. </a:t>
            </a:r>
          </a:p>
          <a:p>
            <a:endParaRPr lang="en-US" sz="2200" dirty="0">
              <a:latin typeface="+mn-lt"/>
            </a:endParaRPr>
          </a:p>
        </p:txBody>
      </p:sp>
      <p:graphicFrame>
        <p:nvGraphicFramePr>
          <p:cNvPr id="4" name="Chart 3"/>
          <p:cNvGraphicFramePr>
            <a:graphicFrameLocks/>
          </p:cNvGraphicFramePr>
          <p:nvPr>
            <p:extLst>
              <p:ext uri="{D42A27DB-BD31-4B8C-83A1-F6EECF244321}">
                <p14:modId xmlns:p14="http://schemas.microsoft.com/office/powerpoint/2010/main" val="1358254275"/>
              </p:ext>
            </p:extLst>
          </p:nvPr>
        </p:nvGraphicFramePr>
        <p:xfrm>
          <a:off x="2362200" y="4114800"/>
          <a:ext cx="3429000" cy="2362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50194830"/>
              </p:ext>
            </p:extLst>
          </p:nvPr>
        </p:nvGraphicFramePr>
        <p:xfrm>
          <a:off x="762000" y="3200400"/>
          <a:ext cx="6019800" cy="533400"/>
        </p:xfrm>
        <a:graphic>
          <a:graphicData uri="http://schemas.openxmlformats.org/drawingml/2006/table">
            <a:tbl>
              <a:tblPr/>
              <a:tblGrid>
                <a:gridCol w="887413">
                  <a:extLst>
                    <a:ext uri="{9D8B030D-6E8A-4147-A177-3AD203B41FA5}">
                      <a16:colId xmlns:a16="http://schemas.microsoft.com/office/drawing/2014/main" val="20000"/>
                    </a:ext>
                  </a:extLst>
                </a:gridCol>
                <a:gridCol w="1382712">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987425">
                  <a:extLst>
                    <a:ext uri="{9D8B030D-6E8A-4147-A177-3AD203B41FA5}">
                      <a16:colId xmlns:a16="http://schemas.microsoft.com/office/drawing/2014/main" val="20004"/>
                    </a:ext>
                  </a:extLst>
                </a:gridCol>
              </a:tblGrid>
              <a:tr h="533400">
                <a:tc>
                  <a:txBody>
                    <a:bodyPr/>
                    <a:lstStyle/>
                    <a:p>
                      <a:pPr marL="0" marR="0" lvl="0" indent="0" algn="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778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(a)1</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(b)4</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(c)6</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(d)9</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134607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609600" y="381000"/>
            <a:ext cx="7772400" cy="685800"/>
          </a:xfrm>
          <a:prstGeom prst="rect">
            <a:avLst/>
          </a:prstGeom>
          <a:noFill/>
          <a:ln w="9525">
            <a:noFill/>
            <a:miter lim="800000"/>
            <a:headEnd/>
            <a:tailEnd/>
          </a:ln>
        </p:spPr>
        <p:txBody>
          <a:bodyPr/>
          <a:lstStyle/>
          <a:p>
            <a:pPr>
              <a:spcBef>
                <a:spcPts val="0"/>
              </a:spcBef>
              <a:defRPr/>
            </a:pPr>
            <a:r>
              <a:rPr lang="en-US" altLang="en-US" sz="3200" kern="0" dirty="0">
                <a:solidFill>
                  <a:srgbClr val="C00000"/>
                </a:solidFill>
                <a:latin typeface="+mj-lt"/>
                <a:ea typeface="+mj-ea"/>
                <a:cs typeface="+mj-cs"/>
              </a:rPr>
              <a:t>How to assess the degree of risk aversion?</a:t>
            </a:r>
          </a:p>
          <a:p>
            <a:pPr>
              <a:spcBef>
                <a:spcPts val="0"/>
              </a:spcBef>
            </a:pPr>
            <a:endParaRPr lang="en-US" sz="2200" dirty="0">
              <a:latin typeface="+mn-lt"/>
            </a:endParaRPr>
          </a:p>
          <a:p>
            <a:pPr>
              <a:spcBef>
                <a:spcPts val="0"/>
              </a:spcBef>
            </a:pPr>
            <a:r>
              <a:rPr lang="en-US" sz="2200" dirty="0">
                <a:latin typeface="+mn-lt"/>
              </a:rPr>
              <a:t>4. Your best friend wants to start a new business but she needs some capital for startup costs. You think her new business idea has real potential. She wants you to invest $40,000 (which you currently have), in return you would own 30% of her company. If everything goes as planned, you could get back 40 times your investment in three years, on the other hand four out of five small businesses fail within the first three years. What would you invest? </a:t>
            </a:r>
          </a:p>
          <a:p>
            <a:pPr marL="457200" indent="-457200">
              <a:spcBef>
                <a:spcPts val="0"/>
              </a:spcBef>
              <a:buFont typeface="+mj-lt"/>
              <a:buAutoNum type="alphaLcParenR"/>
            </a:pPr>
            <a:r>
              <a:rPr lang="en-US" sz="2200" dirty="0">
                <a:latin typeface="+mn-lt"/>
              </a:rPr>
              <a:t>Nothing at all and wish her well. </a:t>
            </a:r>
          </a:p>
          <a:p>
            <a:pPr marL="457200" indent="-457200">
              <a:spcBef>
                <a:spcPts val="0"/>
              </a:spcBef>
              <a:buFont typeface="+mj-lt"/>
              <a:buAutoNum type="alphaLcParenR"/>
            </a:pPr>
            <a:r>
              <a:rPr lang="en-US" sz="2200" dirty="0">
                <a:latin typeface="+mn-lt"/>
              </a:rPr>
              <a:t>Tell her you will work with her and try to get financing through some conventional means. Invest no money. </a:t>
            </a:r>
          </a:p>
          <a:p>
            <a:pPr marL="457200" indent="-457200">
              <a:spcBef>
                <a:spcPts val="0"/>
              </a:spcBef>
              <a:buFont typeface="+mj-lt"/>
              <a:buAutoNum type="alphaLcParenR"/>
            </a:pPr>
            <a:r>
              <a:rPr lang="en-US" sz="2200" dirty="0">
                <a:latin typeface="+mn-lt"/>
              </a:rPr>
              <a:t>Invest $20,000. </a:t>
            </a:r>
          </a:p>
          <a:p>
            <a:pPr marL="457200" indent="-457200">
              <a:spcBef>
                <a:spcPts val="0"/>
              </a:spcBef>
              <a:buFont typeface="+mj-lt"/>
              <a:buAutoNum type="alphaLcParenR"/>
            </a:pPr>
            <a:r>
              <a:rPr lang="en-US" sz="2200" dirty="0">
                <a:latin typeface="+mn-lt"/>
              </a:rPr>
              <a:t>Invest the $40,000 and if things seem to be going well tell her there is more where that came from. </a:t>
            </a:r>
          </a:p>
          <a:p>
            <a:endParaRPr lang="en-US" sz="2200" dirty="0">
              <a:latin typeface="+mn-lt"/>
            </a:endParaRPr>
          </a:p>
          <a:p>
            <a:pPr>
              <a:spcBef>
                <a:spcPct val="50000"/>
              </a:spcBef>
              <a:defRPr/>
            </a:pPr>
            <a:endParaRPr lang="en-US" altLang="en-US" sz="3200" kern="0" dirty="0">
              <a:solidFill>
                <a:srgbClr val="C00000"/>
              </a:solidFill>
              <a:latin typeface="+mn-lt"/>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1462472834"/>
              </p:ext>
            </p:extLst>
          </p:nvPr>
        </p:nvGraphicFramePr>
        <p:xfrm>
          <a:off x="990600" y="5638800"/>
          <a:ext cx="6019800" cy="439738"/>
        </p:xfrm>
        <a:graphic>
          <a:graphicData uri="http://schemas.openxmlformats.org/drawingml/2006/table">
            <a:tbl>
              <a:tblPr/>
              <a:tblGrid>
                <a:gridCol w="887413">
                  <a:extLst>
                    <a:ext uri="{9D8B030D-6E8A-4147-A177-3AD203B41FA5}">
                      <a16:colId xmlns:a16="http://schemas.microsoft.com/office/drawing/2014/main" val="20000"/>
                    </a:ext>
                  </a:extLst>
                </a:gridCol>
                <a:gridCol w="1382712">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987425">
                  <a:extLst>
                    <a:ext uri="{9D8B030D-6E8A-4147-A177-3AD203B41FA5}">
                      <a16:colId xmlns:a16="http://schemas.microsoft.com/office/drawing/2014/main" val="20004"/>
                    </a:ext>
                  </a:extLst>
                </a:gridCol>
              </a:tblGrid>
              <a:tr h="439738">
                <a:tc>
                  <a:txBody>
                    <a:bodyPr/>
                    <a:lstStyle/>
                    <a:p>
                      <a:pPr marL="0" marR="0" lvl="0" indent="0" algn="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778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(a)1</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(b)2</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(c)4</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(d)9</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a:noFill/>
                    </a:lnB>
                    <a:lnTlToBr>
                      <a:noFill/>
                    </a:lnTlToBr>
                    <a:lnBlToTr>
                      <a:noFill/>
                    </a:lnBlToTr>
                    <a:solidFill>
                      <a:srgbClr val="FC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988256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609600" y="381000"/>
            <a:ext cx="7772400" cy="685800"/>
          </a:xfrm>
          <a:prstGeom prst="rect">
            <a:avLst/>
          </a:prstGeom>
          <a:noFill/>
          <a:ln w="9525">
            <a:noFill/>
            <a:miter lim="800000"/>
            <a:headEnd/>
            <a:tailEnd/>
          </a:ln>
        </p:spPr>
        <p:txBody>
          <a:bodyPr/>
          <a:lstStyle/>
          <a:p>
            <a:pPr>
              <a:spcBef>
                <a:spcPts val="0"/>
              </a:spcBef>
              <a:defRPr/>
            </a:pPr>
            <a:r>
              <a:rPr lang="en-US" altLang="en-US" sz="3200" kern="0" dirty="0">
                <a:solidFill>
                  <a:srgbClr val="C00000"/>
                </a:solidFill>
                <a:latin typeface="+mj-lt"/>
                <a:ea typeface="+mj-ea"/>
                <a:cs typeface="+mj-cs"/>
              </a:rPr>
              <a:t>How to assess the degree of risk aversion?</a:t>
            </a:r>
          </a:p>
          <a:p>
            <a:pPr>
              <a:spcBef>
                <a:spcPts val="0"/>
              </a:spcBef>
            </a:pPr>
            <a:endParaRPr lang="en-US" sz="2200" dirty="0">
              <a:latin typeface="+mn-lt"/>
            </a:endParaRPr>
          </a:p>
          <a:p>
            <a:r>
              <a:rPr lang="en-US" sz="2200" dirty="0">
                <a:latin typeface="+mn-lt"/>
              </a:rPr>
              <a:t>5. What would you be more excited about: </a:t>
            </a:r>
          </a:p>
          <a:p>
            <a:pPr marL="457200" indent="-457200">
              <a:buFont typeface="+mj-lt"/>
              <a:buAutoNum type="alphaLcParenR"/>
            </a:pPr>
            <a:r>
              <a:rPr lang="en-US" sz="2200" dirty="0">
                <a:latin typeface="+mn-lt"/>
              </a:rPr>
              <a:t>You win $5,000 by being the 15th caller on a radio show. </a:t>
            </a:r>
          </a:p>
          <a:p>
            <a:pPr marL="457200" indent="-457200">
              <a:buFont typeface="+mj-lt"/>
              <a:buAutoNum type="alphaLcParenR"/>
            </a:pPr>
            <a:r>
              <a:rPr lang="en-US" sz="2200" dirty="0">
                <a:latin typeface="+mn-lt"/>
              </a:rPr>
              <a:t>Your grandmother sends an unexpected gift of $5,000. </a:t>
            </a:r>
          </a:p>
          <a:p>
            <a:pPr marL="457200" indent="-457200">
              <a:buFont typeface="+mj-lt"/>
              <a:buAutoNum type="alphaLcParenR"/>
            </a:pPr>
            <a:r>
              <a:rPr lang="en-US" sz="2200" dirty="0">
                <a:latin typeface="+mn-lt"/>
              </a:rPr>
              <a:t>A risky $500 investment you made last year returns $5,500. </a:t>
            </a:r>
          </a:p>
          <a:p>
            <a:pPr marL="457200" indent="-457200">
              <a:buFont typeface="+mj-lt"/>
              <a:buAutoNum type="alphaLcParenR"/>
            </a:pPr>
            <a:r>
              <a:rPr lang="en-US" sz="2200" dirty="0">
                <a:latin typeface="+mn-lt"/>
              </a:rPr>
              <a:t>$5,000 is $5,000 – you’re excited, no matter how it came to you! </a:t>
            </a:r>
          </a:p>
          <a:p>
            <a:endParaRPr lang="en-US" sz="2200" dirty="0">
              <a:latin typeface="+mn-lt"/>
            </a:endParaRPr>
          </a:p>
          <a:p>
            <a:pPr>
              <a:spcBef>
                <a:spcPct val="50000"/>
              </a:spcBef>
              <a:defRPr/>
            </a:pPr>
            <a:endParaRPr lang="en-US" altLang="en-US" sz="22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997042177"/>
              </p:ext>
            </p:extLst>
          </p:nvPr>
        </p:nvGraphicFramePr>
        <p:xfrm>
          <a:off x="914400" y="3352800"/>
          <a:ext cx="6019800" cy="439738"/>
        </p:xfrm>
        <a:graphic>
          <a:graphicData uri="http://schemas.openxmlformats.org/drawingml/2006/table">
            <a:tbl>
              <a:tblPr/>
              <a:tblGrid>
                <a:gridCol w="887413">
                  <a:extLst>
                    <a:ext uri="{9D8B030D-6E8A-4147-A177-3AD203B41FA5}">
                      <a16:colId xmlns:a16="http://schemas.microsoft.com/office/drawing/2014/main" val="20000"/>
                    </a:ext>
                  </a:extLst>
                </a:gridCol>
                <a:gridCol w="1382712">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987425">
                  <a:extLst>
                    <a:ext uri="{9D8B030D-6E8A-4147-A177-3AD203B41FA5}">
                      <a16:colId xmlns:a16="http://schemas.microsoft.com/office/drawing/2014/main" val="20004"/>
                    </a:ext>
                  </a:extLst>
                </a:gridCol>
              </a:tblGrid>
              <a:tr h="439738">
                <a:tc>
                  <a:txBody>
                    <a:bodyPr/>
                    <a:lstStyle/>
                    <a:p>
                      <a:pPr marL="0" marR="0" lvl="0" indent="0" algn="r" defTabSz="914400" rtl="0" eaLnBrk="1" fontAlgn="base" latinLnBrk="0" hangingPunct="1">
                        <a:lnSpc>
                          <a:spcPct val="115000"/>
                        </a:lnSpc>
                        <a:spcBef>
                          <a:spcPct val="0"/>
                        </a:spcBef>
                        <a:spcAft>
                          <a:spcPct val="0"/>
                        </a:spcAft>
                        <a:buClrTx/>
                        <a:buSzTx/>
                        <a:buFontTx/>
                        <a:buNone/>
                        <a:tabLst/>
                      </a:pP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CFFFF"/>
                    </a:solidFill>
                  </a:tcPr>
                </a:tc>
                <a:tc>
                  <a:txBody>
                    <a:bodyPr/>
                    <a:lstStyle/>
                    <a:p>
                      <a:pPr marL="1778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(a)2</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(b)1</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(c)6</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CFFFF"/>
                    </a:solidFill>
                  </a:tcPr>
                </a:tc>
                <a:tc>
                  <a:txBody>
                    <a:bodyPr/>
                    <a:lstStyle/>
                    <a:p>
                      <a:pPr marL="1143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accent1"/>
                          </a:solidFill>
                          <a:effectLst/>
                          <a:latin typeface="Times New Roman" pitchFamily="18" charset="0"/>
                        </a:rPr>
                        <a:t>(d)1</a:t>
                      </a:r>
                      <a:endParaRPr kumimoji="0" lang="en-US" sz="2000" b="0" i="0" u="none" strike="noStrike" cap="none" normalizeH="0" baseline="0" dirty="0">
                        <a:ln>
                          <a:noFill/>
                        </a:ln>
                        <a:solidFill>
                          <a:schemeClr val="accent1"/>
                        </a:solidFill>
                        <a:effectLst/>
                        <a:latin typeface="Calibri" pitchFamily="34" charset="0"/>
                        <a:ea typeface="SimSun" pitchFamily="2" charset="-122"/>
                        <a:cs typeface="Times New Roman" pitchFamily="18" charset="0"/>
                      </a:endParaRPr>
                    </a:p>
                  </a:txBody>
                  <a:tcPr marL="0" marR="0" marT="0" marB="0"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C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625617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lIns="91440" tIns="45720" rIns="91440" bIns="45720" anchor="t"/>
          <a:lstStyle/>
          <a:p>
            <a:r>
              <a:rPr lang="en-US" altLang="en-US"/>
              <a:t>Risk Preferences</a:t>
            </a:r>
          </a:p>
        </p:txBody>
      </p:sp>
      <p:sp>
        <p:nvSpPr>
          <p:cNvPr id="40963" name="Content Placeholder 2"/>
          <p:cNvSpPr>
            <a:spLocks noGrp="1"/>
          </p:cNvSpPr>
          <p:nvPr>
            <p:ph idx="1"/>
          </p:nvPr>
        </p:nvSpPr>
        <p:spPr>
          <a:xfrm>
            <a:off x="685800" y="1219200"/>
            <a:ext cx="7772400" cy="5029200"/>
          </a:xfrm>
        </p:spPr>
        <p:txBody>
          <a:bodyPr/>
          <a:lstStyle/>
          <a:p>
            <a:pPr>
              <a:lnSpc>
                <a:spcPct val="100000"/>
              </a:lnSpc>
              <a:spcBef>
                <a:spcPts val="1200"/>
              </a:spcBef>
            </a:pPr>
            <a:r>
              <a:rPr lang="en-US" altLang="en-US" b="1" dirty="0"/>
              <a:t>17 points and over:  Risk Seeker/Acceptor</a:t>
            </a:r>
            <a:endParaRPr lang="en-US" altLang="en-US" dirty="0"/>
          </a:p>
          <a:p>
            <a:pPr lvl="1">
              <a:lnSpc>
                <a:spcPct val="100000"/>
              </a:lnSpc>
              <a:spcBef>
                <a:spcPts val="1200"/>
              </a:spcBef>
            </a:pPr>
            <a:r>
              <a:rPr lang="en-US" altLang="en-US" dirty="0"/>
              <a:t>The closer you are to 37 points the more adventuresome investor you are.</a:t>
            </a:r>
          </a:p>
          <a:p>
            <a:pPr>
              <a:lnSpc>
                <a:spcPct val="100000"/>
              </a:lnSpc>
              <a:spcBef>
                <a:spcPts val="1200"/>
              </a:spcBef>
            </a:pPr>
            <a:r>
              <a:rPr lang="en-US" altLang="en-US" b="1" dirty="0"/>
              <a:t>8-16 points:  Risk Minimizer/Middle of the Road</a:t>
            </a:r>
            <a:endParaRPr lang="en-US" altLang="en-US" dirty="0"/>
          </a:p>
          <a:p>
            <a:pPr lvl="1">
              <a:lnSpc>
                <a:spcPct val="100000"/>
              </a:lnSpc>
            </a:pPr>
            <a:r>
              <a:rPr lang="en-US" altLang="en-US" dirty="0"/>
              <a:t>You are willing to take calculated risks with your investments and realize the need for diversity.</a:t>
            </a:r>
          </a:p>
          <a:p>
            <a:pPr>
              <a:lnSpc>
                <a:spcPct val="100000"/>
              </a:lnSpc>
              <a:spcBef>
                <a:spcPts val="1200"/>
              </a:spcBef>
            </a:pPr>
            <a:r>
              <a:rPr lang="en-US" altLang="en-US" b="1" dirty="0"/>
              <a:t>Below 8: Risk Avoider</a:t>
            </a:r>
            <a:endParaRPr lang="en-US" altLang="en-US" dirty="0"/>
          </a:p>
          <a:p>
            <a:pPr lvl="1">
              <a:lnSpc>
                <a:spcPct val="100000"/>
              </a:lnSpc>
            </a:pPr>
            <a:r>
              <a:rPr lang="en-US" altLang="en-US" dirty="0"/>
              <a:t>You are conservative in your investment philosophy. If you don’t develop some tolerance for investment risk your biggest risk will be inflation. As you develop the confidence or desire to take on more investment risk, go slow.</a:t>
            </a:r>
          </a:p>
        </p:txBody>
      </p:sp>
    </p:spTree>
    <p:extLst>
      <p:ext uri="{BB962C8B-B14F-4D97-AF65-F5344CB8AC3E}">
        <p14:creationId xmlns:p14="http://schemas.microsoft.com/office/powerpoint/2010/main" val="196887502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685800" y="1676400"/>
            <a:ext cx="7772400" cy="4343400"/>
          </a:xfrm>
        </p:spPr>
        <p:txBody>
          <a:bodyPr/>
          <a:lstStyle/>
          <a:p>
            <a:pPr>
              <a:spcBef>
                <a:spcPts val="1800"/>
              </a:spcBef>
            </a:pPr>
            <a:r>
              <a:rPr lang="en-US" altLang="en-US" dirty="0"/>
              <a:t>Wealth</a:t>
            </a:r>
          </a:p>
          <a:p>
            <a:pPr>
              <a:spcBef>
                <a:spcPts val="1800"/>
              </a:spcBef>
            </a:pPr>
            <a:r>
              <a:rPr lang="en-US" altLang="en-US" dirty="0" smtClean="0"/>
              <a:t>Gender</a:t>
            </a:r>
          </a:p>
          <a:p>
            <a:pPr>
              <a:spcBef>
                <a:spcPts val="1800"/>
              </a:spcBef>
            </a:pPr>
            <a:r>
              <a:rPr lang="en-US" altLang="en-US" dirty="0" smtClean="0"/>
              <a:t>Education</a:t>
            </a:r>
            <a:endParaRPr lang="en-US" altLang="en-US" dirty="0"/>
          </a:p>
          <a:p>
            <a:pPr>
              <a:spcBef>
                <a:spcPts val="1800"/>
              </a:spcBef>
            </a:pPr>
            <a:r>
              <a:rPr lang="en-US" altLang="en-US" dirty="0"/>
              <a:t>Marital Status </a:t>
            </a:r>
            <a:endParaRPr lang="en-US" altLang="en-US" dirty="0" smtClean="0"/>
          </a:p>
          <a:p>
            <a:pPr>
              <a:spcBef>
                <a:spcPts val="1800"/>
              </a:spcBef>
            </a:pPr>
            <a:r>
              <a:rPr lang="en-US" altLang="en-US" dirty="0" smtClean="0"/>
              <a:t>Family size</a:t>
            </a:r>
            <a:endParaRPr lang="en-US" altLang="en-US" dirty="0"/>
          </a:p>
          <a:p>
            <a:pPr>
              <a:spcBef>
                <a:spcPts val="1800"/>
              </a:spcBef>
            </a:pPr>
            <a:r>
              <a:rPr lang="en-US" altLang="en-US" dirty="0"/>
              <a:t>Age</a:t>
            </a:r>
          </a:p>
          <a:p>
            <a:pPr>
              <a:spcBef>
                <a:spcPts val="1800"/>
              </a:spcBef>
            </a:pPr>
            <a:r>
              <a:rPr lang="en-US" altLang="en-US" dirty="0" smtClean="0"/>
              <a:t>Prior experience</a:t>
            </a:r>
            <a:endParaRPr lang="en-US" altLang="en-US" dirty="0"/>
          </a:p>
          <a:p>
            <a:pPr>
              <a:spcBef>
                <a:spcPts val="1800"/>
              </a:spcBef>
            </a:pPr>
            <a:r>
              <a:rPr lang="en-US" altLang="en-US" dirty="0"/>
              <a:t>Other factors…</a:t>
            </a:r>
          </a:p>
        </p:txBody>
      </p:sp>
      <p:sp>
        <p:nvSpPr>
          <p:cNvPr id="41987" name="Title 1"/>
          <p:cNvSpPr>
            <a:spLocks noGrp="1"/>
          </p:cNvSpPr>
          <p:nvPr>
            <p:ph type="title"/>
          </p:nvPr>
        </p:nvSpPr>
        <p:spPr>
          <a:xfrm>
            <a:off x="609600" y="609600"/>
            <a:ext cx="7772400" cy="609600"/>
          </a:xfrm>
        </p:spPr>
        <p:txBody>
          <a:bodyPr lIns="91440" tIns="45720" rIns="91440" bIns="45720" anchor="t"/>
          <a:lstStyle/>
          <a:p>
            <a:r>
              <a:rPr lang="en-US" altLang="en-US" sz="3200"/>
              <a:t>What factors can affect the risk aversion?</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fade">
                                      <p:cBhvr>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fade">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fade">
                                      <p:cBhvr>
                                        <p:cTn id="17" dur="500"/>
                                        <p:tgtEl>
                                          <p:spTgt spid="21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fade">
                                      <p:cBhvr>
                                        <p:cTn id="22" dur="500"/>
                                        <p:tgtEl>
                                          <p:spTgt spid="21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06">
                                            <p:txEl>
                                              <p:pRg st="4" end="4"/>
                                            </p:txEl>
                                          </p:spTgt>
                                        </p:tgtEl>
                                        <p:attrNameLst>
                                          <p:attrName>style.visibility</p:attrName>
                                        </p:attrNameLst>
                                      </p:cBhvr>
                                      <p:to>
                                        <p:strVal val="visible"/>
                                      </p:to>
                                    </p:set>
                                    <p:animEffect transition="in" filter="fade">
                                      <p:cBhvr>
                                        <p:cTn id="27" dur="500"/>
                                        <p:tgtEl>
                                          <p:spTgt spid="215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1506">
                                            <p:txEl>
                                              <p:pRg st="5" end="5"/>
                                            </p:txEl>
                                          </p:spTgt>
                                        </p:tgtEl>
                                        <p:attrNameLst>
                                          <p:attrName>style.visibility</p:attrName>
                                        </p:attrNameLst>
                                      </p:cBhvr>
                                      <p:to>
                                        <p:strVal val="visible"/>
                                      </p:to>
                                    </p:set>
                                    <p:animEffect transition="in" filter="fade">
                                      <p:cBhvr>
                                        <p:cTn id="32" dur="500"/>
                                        <p:tgtEl>
                                          <p:spTgt spid="215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1506">
                                            <p:txEl>
                                              <p:pRg st="6" end="6"/>
                                            </p:txEl>
                                          </p:spTgt>
                                        </p:tgtEl>
                                        <p:attrNameLst>
                                          <p:attrName>style.visibility</p:attrName>
                                        </p:attrNameLst>
                                      </p:cBhvr>
                                      <p:to>
                                        <p:strVal val="visible"/>
                                      </p:to>
                                    </p:set>
                                    <p:animEffect transition="in" filter="fade">
                                      <p:cBhvr>
                                        <p:cTn id="37" dur="500"/>
                                        <p:tgtEl>
                                          <p:spTgt spid="21506">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506">
                                            <p:txEl>
                                              <p:pRg st="7" end="7"/>
                                            </p:txEl>
                                          </p:spTgt>
                                        </p:tgtEl>
                                        <p:attrNameLst>
                                          <p:attrName>style.visibility</p:attrName>
                                        </p:attrNameLst>
                                      </p:cBhvr>
                                      <p:to>
                                        <p:strVal val="visible"/>
                                      </p:to>
                                    </p:set>
                                    <p:animEffect transition="in" filter="fade">
                                      <p:cBhvr>
                                        <p:cTn id="40" dur="500"/>
                                        <p:tgtEl>
                                          <p:spTgt spid="21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D5B30DBA-475B-4A0C-B3C6-D453961B392E}"/>
              </a:ext>
            </a:extLst>
          </p:cNvPr>
          <p:cNvSpPr>
            <a:spLocks noGrp="1"/>
          </p:cNvSpPr>
          <p:nvPr>
            <p:ph type="title"/>
          </p:nvPr>
        </p:nvSpPr>
        <p:spPr/>
        <p:txBody>
          <a:bodyPr/>
          <a:lstStyle/>
          <a:p>
            <a:r>
              <a:rPr lang="en-US" altLang="en-US" sz="3200"/>
              <a:t>Equity Premium Puzzle</a:t>
            </a:r>
          </a:p>
        </p:txBody>
      </p:sp>
      <p:sp>
        <p:nvSpPr>
          <p:cNvPr id="78851" name="Content Placeholder 2">
            <a:extLst>
              <a:ext uri="{FF2B5EF4-FFF2-40B4-BE49-F238E27FC236}">
                <a16:creationId xmlns:a16="http://schemas.microsoft.com/office/drawing/2014/main" id="{3D62139B-CE1F-4FAB-B46F-93464894D169}"/>
              </a:ext>
            </a:extLst>
          </p:cNvPr>
          <p:cNvSpPr>
            <a:spLocks noGrp="1"/>
          </p:cNvSpPr>
          <p:nvPr>
            <p:ph idx="1"/>
          </p:nvPr>
        </p:nvSpPr>
        <p:spPr/>
        <p:txBody>
          <a:bodyPr/>
          <a:lstStyle/>
          <a:p>
            <a:r>
              <a:rPr lang="en-US" altLang="en-US"/>
              <a:t>Historically, r</a:t>
            </a:r>
            <a:r>
              <a:rPr lang="en-US" altLang="en-US" baseline="-25000"/>
              <a:t>stock</a:t>
            </a:r>
            <a:r>
              <a:rPr lang="en-US" altLang="en-US"/>
              <a:t>  − r</a:t>
            </a:r>
            <a:r>
              <a:rPr lang="en-US" altLang="en-US" baseline="-25000"/>
              <a:t>t-bill</a:t>
            </a:r>
            <a:r>
              <a:rPr lang="en-US" altLang="en-US"/>
              <a:t> ≈ 6%</a:t>
            </a:r>
          </a:p>
          <a:p>
            <a:pPr lvl="1"/>
            <a:r>
              <a:rPr lang="en-US" altLang="en-US"/>
              <a:t>It’s called </a:t>
            </a:r>
            <a:r>
              <a:rPr lang="en-US" altLang="en-US" b="1"/>
              <a:t>Equity Premium</a:t>
            </a:r>
            <a:r>
              <a:rPr lang="en-US" altLang="en-US"/>
              <a:t>.</a:t>
            </a:r>
          </a:p>
          <a:p>
            <a:pPr lvl="1">
              <a:buFontTx/>
              <a:buNone/>
            </a:pPr>
            <a:endParaRPr lang="en-US" altLang="en-US"/>
          </a:p>
          <a:p>
            <a:r>
              <a:rPr lang="en-US" altLang="en-US"/>
              <a:t>Many economists think 6% is too big.</a:t>
            </a:r>
          </a:p>
          <a:p>
            <a:pPr lvl="1"/>
            <a:r>
              <a:rPr lang="en-US" altLang="en-US"/>
              <a:t>Yes, economists agree that stocks are riskier.</a:t>
            </a:r>
          </a:p>
          <a:p>
            <a:pPr lvl="1"/>
            <a:r>
              <a:rPr lang="en-US" altLang="en-US"/>
              <a:t>But not risky enough to justify 6% per year.</a:t>
            </a:r>
          </a:p>
          <a:p>
            <a:pPr lvl="1"/>
            <a:r>
              <a:rPr lang="en-US" altLang="en-US"/>
              <a:t>It is a puzzle—given the historical return data—why everyone isn’t holding 100% stocks and 0% bills or bonds.</a:t>
            </a:r>
          </a:p>
          <a:p>
            <a:endParaRPr lang="en-US" altLang="en-US"/>
          </a:p>
          <a:p>
            <a:endParaRPr lang="en-US" altLang="en-US"/>
          </a:p>
        </p:txBody>
      </p:sp>
    </p:spTree>
    <p:extLst>
      <p:ext uri="{BB962C8B-B14F-4D97-AF65-F5344CB8AC3E}">
        <p14:creationId xmlns:p14="http://schemas.microsoft.com/office/powerpoint/2010/main" val="1062342631"/>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3200" dirty="0"/>
              <a:t>Modern Portfolio Theory</a:t>
            </a:r>
          </a:p>
        </p:txBody>
      </p:sp>
      <p:sp>
        <p:nvSpPr>
          <p:cNvPr id="5123" name="Content Placeholder 2"/>
          <p:cNvSpPr>
            <a:spLocks noGrp="1"/>
          </p:cNvSpPr>
          <p:nvPr>
            <p:ph idx="1"/>
          </p:nvPr>
        </p:nvSpPr>
        <p:spPr>
          <a:xfrm>
            <a:off x="381000" y="1219200"/>
            <a:ext cx="8001000" cy="4953000"/>
          </a:xfrm>
        </p:spPr>
        <p:txBody>
          <a:bodyPr/>
          <a:lstStyle/>
          <a:p>
            <a:pPr>
              <a:spcBef>
                <a:spcPts val="1800"/>
              </a:spcBef>
            </a:pPr>
            <a:r>
              <a:rPr lang="en-US" altLang="en-US" b="1" dirty="0"/>
              <a:t>Harry Markowitz (Nobel Winner, 1990) </a:t>
            </a:r>
          </a:p>
          <a:p>
            <a:pPr lvl="1">
              <a:spcBef>
                <a:spcPts val="1200"/>
              </a:spcBef>
            </a:pPr>
            <a:r>
              <a:rPr lang="en-US" altLang="en-US" dirty="0"/>
              <a:t>He noticed the lacks of analysis of risk in theory.</a:t>
            </a:r>
          </a:p>
          <a:p>
            <a:pPr lvl="1">
              <a:spcBef>
                <a:spcPts val="1200"/>
              </a:spcBef>
            </a:pPr>
            <a:r>
              <a:rPr lang="en-US" altLang="en-US" dirty="0"/>
              <a:t>He applied statistical concepts to study the effects of asset risk and return, and to solve investment problems. </a:t>
            </a:r>
          </a:p>
          <a:p>
            <a:pPr lvl="1">
              <a:spcBef>
                <a:spcPts val="1200"/>
              </a:spcBef>
            </a:pPr>
            <a:r>
              <a:rPr lang="en-US" altLang="en-US" dirty="0"/>
              <a:t>His theories totally changed the practices of professional investment. </a:t>
            </a:r>
          </a:p>
          <a:p>
            <a:pPr>
              <a:lnSpc>
                <a:spcPct val="100000"/>
              </a:lnSpc>
              <a:spcBef>
                <a:spcPts val="1800"/>
              </a:spcBef>
            </a:pPr>
            <a:r>
              <a:rPr lang="en-US" altLang="en-US" b="1" dirty="0"/>
              <a:t>Modern Portfolio Theory</a:t>
            </a:r>
            <a:r>
              <a:rPr lang="en-US" altLang="en-US" dirty="0"/>
              <a:t>: </a:t>
            </a:r>
            <a:r>
              <a:rPr lang="en-US" altLang="en-US" i="1" dirty="0"/>
              <a:t>Maximize</a:t>
            </a:r>
            <a:r>
              <a:rPr lang="en-US" altLang="en-US" dirty="0"/>
              <a:t> portfolio expected return for a given amount of portfolio risk, or equivalently </a:t>
            </a:r>
            <a:r>
              <a:rPr lang="en-US" altLang="en-US" i="1" dirty="0"/>
              <a:t>minimize</a:t>
            </a:r>
            <a:r>
              <a:rPr lang="en-US" altLang="en-US" dirty="0"/>
              <a:t> risk for a given level of expected return.</a:t>
            </a:r>
          </a:p>
          <a:p>
            <a:pPr lvl="1">
              <a:lnSpc>
                <a:spcPct val="100000"/>
              </a:lnSpc>
            </a:pPr>
            <a:r>
              <a:rPr lang="en-US" altLang="en-US" dirty="0"/>
              <a:t>Prove </a:t>
            </a:r>
            <a:r>
              <a:rPr lang="en-US" altLang="en-US" i="1" dirty="0"/>
              <a:t>mathematically</a:t>
            </a:r>
            <a:r>
              <a:rPr lang="en-US" altLang="en-US" dirty="0"/>
              <a:t> the best possible diversification strategy.</a:t>
            </a:r>
          </a:p>
          <a:p>
            <a:pPr lvl="1"/>
            <a:endParaRPr lang="en-US" altLang="en-US" dirty="0"/>
          </a:p>
          <a:p>
            <a:pPr lvl="1"/>
            <a:endParaRPr lang="en-US" altLang="en-US"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3200"/>
              <a:t>General Perception on Risk and Return</a:t>
            </a:r>
          </a:p>
        </p:txBody>
      </p:sp>
      <p:sp>
        <p:nvSpPr>
          <p:cNvPr id="6147" name="Content Placeholder 2"/>
          <p:cNvSpPr>
            <a:spLocks noGrp="1"/>
          </p:cNvSpPr>
          <p:nvPr>
            <p:ph idx="1"/>
          </p:nvPr>
        </p:nvSpPr>
        <p:spPr/>
        <p:txBody>
          <a:bodyPr/>
          <a:lstStyle/>
          <a:p>
            <a:r>
              <a:rPr lang="en-US" altLang="en-US"/>
              <a:t>A broker tells Peter, “ if you buy Stock XYZ, you will earn 10% </a:t>
            </a:r>
            <a:r>
              <a:rPr lang="en-US" altLang="en-US" i="1"/>
              <a:t>under normal circumstances</a:t>
            </a:r>
            <a:r>
              <a:rPr lang="en-US" altLang="en-US"/>
              <a:t>.”</a:t>
            </a:r>
          </a:p>
          <a:p>
            <a:pPr lvl="1"/>
            <a:r>
              <a:rPr lang="en-US" altLang="en-US"/>
              <a:t>This means </a:t>
            </a:r>
            <a:r>
              <a:rPr lang="en-US" altLang="en-US" i="1" u="sng"/>
              <a:t>expected return </a:t>
            </a:r>
          </a:p>
          <a:p>
            <a:pPr>
              <a:spcBef>
                <a:spcPts val="2400"/>
              </a:spcBef>
            </a:pPr>
            <a:r>
              <a:rPr lang="en-US" altLang="en-US"/>
              <a:t>Peter asks, “What is the </a:t>
            </a:r>
            <a:r>
              <a:rPr lang="en-US" altLang="en-US" i="1"/>
              <a:t>chance</a:t>
            </a:r>
            <a:r>
              <a:rPr lang="en-US" altLang="en-US"/>
              <a:t> for this return?”</a:t>
            </a:r>
          </a:p>
          <a:p>
            <a:pPr lvl="1"/>
            <a:r>
              <a:rPr lang="en-US" altLang="en-US"/>
              <a:t>This implies the realization of </a:t>
            </a:r>
            <a:r>
              <a:rPr lang="en-US" altLang="en-US" i="1" u="sng"/>
              <a:t>uncertainty</a:t>
            </a:r>
            <a:r>
              <a:rPr lang="en-US" altLang="en-US"/>
              <a:t> or </a:t>
            </a:r>
            <a:r>
              <a:rPr lang="en-US" altLang="en-US" i="1" u="sng"/>
              <a:t>risk</a:t>
            </a:r>
            <a:r>
              <a:rPr lang="en-US" altLang="en-US"/>
              <a:t>.</a:t>
            </a:r>
          </a:p>
          <a:p>
            <a:pPr>
              <a:spcBef>
                <a:spcPts val="2400"/>
              </a:spcBef>
            </a:pPr>
            <a:r>
              <a:rPr lang="en-US" altLang="en-US"/>
              <a:t>The broker says, “Well. It is hard to say. The </a:t>
            </a:r>
            <a:r>
              <a:rPr lang="en-US" altLang="en-US" i="1"/>
              <a:t>probability</a:t>
            </a:r>
            <a:r>
              <a:rPr lang="en-US" altLang="en-US"/>
              <a:t> for this return is around 70%.”</a:t>
            </a:r>
          </a:p>
          <a:p>
            <a:pPr>
              <a:spcBef>
                <a:spcPts val="2400"/>
              </a:spcBef>
            </a:pPr>
            <a:r>
              <a:rPr lang="en-US" altLang="en-US"/>
              <a:t>Peter asks, “How much will I </a:t>
            </a:r>
            <a:r>
              <a:rPr lang="en-US" altLang="en-US" i="1"/>
              <a:t>lose</a:t>
            </a:r>
            <a:r>
              <a:rPr lang="en-US" altLang="en-US"/>
              <a:t> if this does not occur?”</a:t>
            </a:r>
          </a:p>
        </p:txBody>
      </p:sp>
      <p:graphicFrame>
        <p:nvGraphicFramePr>
          <p:cNvPr id="6148" name="Object 6"/>
          <p:cNvGraphicFramePr>
            <a:graphicFrameLocks noChangeAspect="1"/>
          </p:cNvGraphicFramePr>
          <p:nvPr/>
        </p:nvGraphicFramePr>
        <p:xfrm>
          <a:off x="5029200" y="2286000"/>
          <a:ext cx="1335088" cy="360363"/>
        </p:xfrm>
        <a:graphic>
          <a:graphicData uri="http://schemas.openxmlformats.org/presentationml/2006/ole">
            <mc:AlternateContent xmlns:mc="http://schemas.openxmlformats.org/markup-compatibility/2006">
              <mc:Choice xmlns:v="urn:schemas-microsoft-com:vml" Requires="v">
                <p:oleObj spid="_x0000_s6505" name="Equation" r:id="rId4" imgW="748975" imgH="203112" progId="Equation.3">
                  <p:embed/>
                </p:oleObj>
              </mc:Choice>
              <mc:Fallback>
                <p:oleObj name="Equation" r:id="rId4" imgW="748975"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286000"/>
                        <a:ext cx="13350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3200"/>
              <a:t>General Perception on Risk and Return</a:t>
            </a:r>
          </a:p>
        </p:txBody>
      </p:sp>
      <p:sp>
        <p:nvSpPr>
          <p:cNvPr id="7171" name="Content Placeholder 2"/>
          <p:cNvSpPr>
            <a:spLocks noGrp="1"/>
          </p:cNvSpPr>
          <p:nvPr>
            <p:ph idx="1"/>
          </p:nvPr>
        </p:nvSpPr>
        <p:spPr>
          <a:xfrm>
            <a:off x="685800" y="1524000"/>
            <a:ext cx="7772400" cy="4800600"/>
          </a:xfrm>
        </p:spPr>
        <p:txBody>
          <a:bodyPr/>
          <a:lstStyle/>
          <a:p>
            <a:pPr>
              <a:buFontTx/>
              <a:buNone/>
            </a:pPr>
            <a:r>
              <a:rPr lang="en-US" altLang="en-US" dirty="0"/>
              <a:t>This conversation reveals conceptually the following items:</a:t>
            </a:r>
          </a:p>
          <a:p>
            <a:r>
              <a:rPr lang="en-US" altLang="en-US" dirty="0"/>
              <a:t>Expected return</a:t>
            </a:r>
          </a:p>
          <a:p>
            <a:r>
              <a:rPr lang="en-US" altLang="en-US" dirty="0"/>
              <a:t>Uncertainty involved</a:t>
            </a:r>
          </a:p>
          <a:p>
            <a:r>
              <a:rPr lang="en-US" altLang="en-US" dirty="0"/>
              <a:t>Probability of return outcomes</a:t>
            </a:r>
          </a:p>
          <a:p>
            <a:r>
              <a:rPr lang="en-US" altLang="en-US" dirty="0"/>
              <a:t>Extent of loss in undesirable outcomes</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3200"/>
              <a:t>What are Returns? </a:t>
            </a:r>
          </a:p>
        </p:txBody>
      </p:sp>
      <p:sp>
        <p:nvSpPr>
          <p:cNvPr id="8195" name="Content Placeholder 2"/>
          <p:cNvSpPr>
            <a:spLocks noGrp="1"/>
          </p:cNvSpPr>
          <p:nvPr>
            <p:ph idx="1"/>
          </p:nvPr>
        </p:nvSpPr>
        <p:spPr>
          <a:xfrm>
            <a:off x="609600" y="1219200"/>
            <a:ext cx="7772400" cy="4953000"/>
          </a:xfrm>
        </p:spPr>
        <p:txBody>
          <a:bodyPr/>
          <a:lstStyle/>
          <a:p>
            <a:r>
              <a:rPr lang="en-US" altLang="en-US" dirty="0"/>
              <a:t>When we speak of “returns”, we always mean </a:t>
            </a:r>
            <a:r>
              <a:rPr lang="en-US" altLang="en-US" u="sng" dirty="0"/>
              <a:t>holding period returns (HPR)</a:t>
            </a:r>
            <a:r>
              <a:rPr lang="en-US" altLang="en-US" dirty="0"/>
              <a:t>.</a:t>
            </a:r>
          </a:p>
          <a:p>
            <a:pPr lvl="1">
              <a:lnSpc>
                <a:spcPct val="100000"/>
              </a:lnSpc>
              <a:spcBef>
                <a:spcPts val="1200"/>
              </a:spcBef>
            </a:pPr>
            <a:r>
              <a:rPr lang="en-US" altLang="en-US" dirty="0"/>
              <a:t>Stocks: capital gain plus dividend yield</a:t>
            </a:r>
          </a:p>
          <a:p>
            <a:pPr lvl="1">
              <a:lnSpc>
                <a:spcPct val="100000"/>
              </a:lnSpc>
              <a:spcBef>
                <a:spcPts val="1200"/>
              </a:spcBef>
            </a:pPr>
            <a:r>
              <a:rPr lang="en-US" altLang="en-US" dirty="0"/>
              <a:t>Bonds: capital </a:t>
            </a:r>
            <a:r>
              <a:rPr lang="en-US" altLang="en-US" dirty="0" smtClean="0"/>
              <a:t>gain </a:t>
            </a:r>
            <a:r>
              <a:rPr lang="en-US" altLang="en-US" dirty="0"/>
              <a:t>plus current yield</a:t>
            </a:r>
          </a:p>
          <a:p>
            <a:pPr lvl="1">
              <a:lnSpc>
                <a:spcPct val="100000"/>
              </a:lnSpc>
              <a:spcBef>
                <a:spcPts val="1200"/>
              </a:spcBef>
            </a:pPr>
            <a:r>
              <a:rPr lang="en-US" altLang="en-US" dirty="0"/>
              <a:t>E.g.: </a:t>
            </a:r>
          </a:p>
          <a:p>
            <a:pPr>
              <a:spcBef>
                <a:spcPts val="1800"/>
              </a:spcBef>
            </a:pPr>
            <a:r>
              <a:rPr lang="en-US" altLang="en-US" dirty="0"/>
              <a:t>Suppose, </a:t>
            </a:r>
          </a:p>
          <a:p>
            <a:pPr>
              <a:lnSpc>
                <a:spcPct val="100000"/>
              </a:lnSpc>
              <a:spcBef>
                <a:spcPct val="0"/>
              </a:spcBef>
              <a:buFontTx/>
              <a:buNone/>
            </a:pPr>
            <a:r>
              <a:rPr lang="en-US" altLang="en-US" sz="2200" dirty="0"/>
              <a:t>     P</a:t>
            </a:r>
            <a:r>
              <a:rPr lang="en-US" altLang="en-US" sz="2200" baseline="-25000" dirty="0"/>
              <a:t>0</a:t>
            </a:r>
            <a:r>
              <a:rPr lang="en-US" altLang="en-US" sz="2200" dirty="0"/>
              <a:t>  =  Beginning price =   $40</a:t>
            </a:r>
          </a:p>
          <a:p>
            <a:pPr>
              <a:lnSpc>
                <a:spcPct val="100000"/>
              </a:lnSpc>
              <a:spcBef>
                <a:spcPct val="0"/>
              </a:spcBef>
              <a:buFontTx/>
              <a:buNone/>
            </a:pPr>
            <a:r>
              <a:rPr lang="en-US" altLang="en-US" sz="2200" dirty="0"/>
              <a:t>     P</a:t>
            </a:r>
            <a:r>
              <a:rPr lang="en-US" altLang="en-US" sz="2200" baseline="-25000" dirty="0"/>
              <a:t>1</a:t>
            </a:r>
            <a:r>
              <a:rPr lang="en-US" altLang="en-US" sz="2200" dirty="0"/>
              <a:t>  =  Ending price =   $48</a:t>
            </a:r>
          </a:p>
          <a:p>
            <a:pPr>
              <a:lnSpc>
                <a:spcPct val="100000"/>
              </a:lnSpc>
              <a:spcBef>
                <a:spcPct val="0"/>
              </a:spcBef>
              <a:buFontTx/>
              <a:buNone/>
            </a:pPr>
            <a:r>
              <a:rPr lang="en-US" altLang="en-US" sz="2200" dirty="0"/>
              <a:t>     D</a:t>
            </a:r>
            <a:r>
              <a:rPr lang="en-US" altLang="en-US" sz="2200" baseline="-25000" dirty="0"/>
              <a:t>1</a:t>
            </a:r>
            <a:r>
              <a:rPr lang="en-US" altLang="en-US" sz="2200" dirty="0"/>
              <a:t> =  Dividend (coupon payments) paid during period 1=  $ 2</a:t>
            </a:r>
          </a:p>
          <a:p>
            <a:pPr>
              <a:spcBef>
                <a:spcPct val="20000"/>
              </a:spcBef>
              <a:buFontTx/>
              <a:buNone/>
            </a:pPr>
            <a:r>
              <a:rPr lang="en-US" altLang="en-US" dirty="0"/>
              <a:t>     then, 	</a:t>
            </a:r>
          </a:p>
          <a:p>
            <a:pPr lvl="1">
              <a:spcBef>
                <a:spcPts val="1800"/>
              </a:spcBef>
            </a:pPr>
            <a:endParaRPr lang="en-US" altLang="en-US" dirty="0"/>
          </a:p>
          <a:p>
            <a:pPr lvl="1">
              <a:buFontTx/>
              <a:buNone/>
            </a:pPr>
            <a:endParaRPr lang="en-US" altLang="en-US" dirty="0"/>
          </a:p>
        </p:txBody>
      </p:sp>
      <p:graphicFrame>
        <p:nvGraphicFramePr>
          <p:cNvPr id="8196" name="Object 4"/>
          <p:cNvGraphicFramePr>
            <a:graphicFrameLocks noChangeAspect="1"/>
          </p:cNvGraphicFramePr>
          <p:nvPr/>
        </p:nvGraphicFramePr>
        <p:xfrm>
          <a:off x="2209800" y="3048000"/>
          <a:ext cx="4770438" cy="838200"/>
        </p:xfrm>
        <a:graphic>
          <a:graphicData uri="http://schemas.openxmlformats.org/presentationml/2006/ole">
            <mc:AlternateContent xmlns:mc="http://schemas.openxmlformats.org/markup-compatibility/2006">
              <mc:Choice xmlns:v="urn:schemas-microsoft-com:vml" Requires="v">
                <p:oleObj spid="_x0000_s8912" name="Equation" r:id="rId4" imgW="2095500" imgH="431800" progId="Equation.3">
                  <p:embed/>
                </p:oleObj>
              </mc:Choice>
              <mc:Fallback>
                <p:oleObj name="Equation" r:id="rId4" imgW="20955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048000"/>
                        <a:ext cx="47704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1905000" y="5410200"/>
          <a:ext cx="3609975" cy="762000"/>
        </p:xfrm>
        <a:graphic>
          <a:graphicData uri="http://schemas.openxmlformats.org/presentationml/2006/ole">
            <mc:AlternateContent xmlns:mc="http://schemas.openxmlformats.org/markup-compatibility/2006">
              <mc:Choice xmlns:v="urn:schemas-microsoft-com:vml" Requires="v">
                <p:oleObj spid="_x0000_s8913" name="Equation" r:id="rId6" imgW="1586811" imgH="393529" progId="Equation.3">
                  <p:embed/>
                </p:oleObj>
              </mc:Choice>
              <mc:Fallback>
                <p:oleObj name="Equation" r:id="rId6" imgW="1586811"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410200"/>
                        <a:ext cx="36099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left)">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3200"/>
              <a:t>Rates of Return for Different Holding Periods</a:t>
            </a:r>
          </a:p>
        </p:txBody>
      </p:sp>
      <p:sp>
        <p:nvSpPr>
          <p:cNvPr id="9219" name="Content Placeholder 2"/>
          <p:cNvSpPr>
            <a:spLocks noGrp="1"/>
          </p:cNvSpPr>
          <p:nvPr>
            <p:ph idx="1"/>
          </p:nvPr>
        </p:nvSpPr>
        <p:spPr>
          <a:xfrm>
            <a:off x="685800" y="1524000"/>
            <a:ext cx="7772400" cy="4800600"/>
          </a:xfrm>
        </p:spPr>
        <p:txBody>
          <a:bodyPr/>
          <a:lstStyle/>
          <a:p>
            <a:r>
              <a:rPr lang="en-US" altLang="en-US" dirty="0"/>
              <a:t>Zero Coupon Bond, Par = $100, T = maturity, P = price, </a:t>
            </a:r>
            <a:r>
              <a:rPr lang="en-US" altLang="en-US" i="1" dirty="0"/>
              <a:t>r</a:t>
            </a:r>
            <a:r>
              <a:rPr lang="en-US" altLang="en-US" i="1" baseline="-25000" dirty="0"/>
              <a:t>f</a:t>
            </a:r>
            <a:r>
              <a:rPr lang="en-US" altLang="en-US" dirty="0"/>
              <a:t>(T) = total risk-free return</a:t>
            </a:r>
          </a:p>
          <a:p>
            <a:endParaRPr lang="en-US" altLang="en-US" dirty="0"/>
          </a:p>
        </p:txBody>
      </p:sp>
      <p:sp>
        <p:nvSpPr>
          <p:cNvPr id="92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sp>
        <p:nvSpPr>
          <p:cNvPr id="9221"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sp>
        <p:nvSpPr>
          <p:cNvPr id="9222"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sp>
        <p:nvSpPr>
          <p:cNvPr id="9223" name="Rectangle 7"/>
          <p:cNvSpPr>
            <a:spLocks noChangeArrowheads="1"/>
          </p:cNvSpPr>
          <p:nvPr/>
        </p:nvSpPr>
        <p:spPr bwMode="auto">
          <a:xfrm>
            <a:off x="0" y="828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ltLang="en-US"/>
          </a:p>
        </p:txBody>
      </p:sp>
      <p:graphicFrame>
        <p:nvGraphicFramePr>
          <p:cNvPr id="9224" name="Object 5"/>
          <p:cNvGraphicFramePr>
            <a:graphicFrameLocks noChangeAspect="1"/>
          </p:cNvGraphicFramePr>
          <p:nvPr/>
        </p:nvGraphicFramePr>
        <p:xfrm>
          <a:off x="3200400" y="2514600"/>
          <a:ext cx="1981200" cy="735013"/>
        </p:xfrm>
        <a:graphic>
          <a:graphicData uri="http://schemas.openxmlformats.org/presentationml/2006/ole">
            <mc:AlternateContent xmlns:mc="http://schemas.openxmlformats.org/markup-compatibility/2006">
              <mc:Choice xmlns:v="urn:schemas-microsoft-com:vml" Requires="v">
                <p:oleObj spid="_x0000_s9583" name="Equation" r:id="rId4" imgW="1003372" imgH="374659" progId="Equation.DSMT4">
                  <p:embed/>
                </p:oleObj>
              </mc:Choice>
              <mc:Fallback>
                <p:oleObj name="Equation" r:id="rId4" imgW="1003372" imgH="37465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514600"/>
                        <a:ext cx="19812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505200"/>
            <a:ext cx="7142456" cy="286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943600" y="2514600"/>
            <a:ext cx="1981200" cy="8309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u="sng" dirty="0" smtClean="0">
                <a:solidFill>
                  <a:srgbClr val="0070C0"/>
                </a:solidFill>
              </a:rPr>
              <a:t>100-P(T)</a:t>
            </a:r>
          </a:p>
          <a:p>
            <a:r>
              <a:rPr lang="en-US" dirty="0" smtClean="0">
                <a:solidFill>
                  <a:srgbClr val="0070C0"/>
                </a:solidFill>
              </a:rPr>
              <a:t>    P(T)</a:t>
            </a:r>
            <a:endParaRPr lang="en-US" dirty="0">
              <a:solidFill>
                <a:srgbClr val="0070C0"/>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cke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acke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Symbol" pitchFamily="18" charset="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Symbol" pitchFamily="18" charset="2"/>
          </a:defRPr>
        </a:defPPr>
      </a:lstStyle>
    </a:lnDef>
  </a:objectDefaults>
  <a:extraClrSchemeLst>
    <a:extraClrScheme>
      <a:clrScheme name="packe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ck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cke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cke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cke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cke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cke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12</Pages>
  <Words>2392</Words>
  <Application>Microsoft Office PowerPoint</Application>
  <PresentationFormat>On-screen Show (4:3)</PresentationFormat>
  <Paragraphs>365</Paragraphs>
  <Slides>47</Slides>
  <Notes>40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굴림</vt:lpstr>
      <vt:lpstr>SimSun</vt:lpstr>
      <vt:lpstr>Arial</vt:lpstr>
      <vt:lpstr>Calibri</vt:lpstr>
      <vt:lpstr>Symbol</vt:lpstr>
      <vt:lpstr>Times New Roman</vt:lpstr>
      <vt:lpstr>Wingdings</vt:lpstr>
      <vt:lpstr>packet</vt:lpstr>
      <vt:lpstr>Equation</vt:lpstr>
      <vt:lpstr>Quick Review</vt:lpstr>
      <vt:lpstr>PowerPoint Presentation</vt:lpstr>
      <vt:lpstr>Objectives</vt:lpstr>
      <vt:lpstr>PowerPoint Presentation</vt:lpstr>
      <vt:lpstr>Modern Portfolio Theory</vt:lpstr>
      <vt:lpstr>General Perception on Risk and Return</vt:lpstr>
      <vt:lpstr>General Perception on Risk and Return</vt:lpstr>
      <vt:lpstr>What are Returns? </vt:lpstr>
      <vt:lpstr>Rates of Return for Different Holding Periods</vt:lpstr>
      <vt:lpstr>Rates of Return for Different Holding Periods</vt:lpstr>
      <vt:lpstr>Expected Return – Looking Ahead  (Scenario or Subjective Measure)</vt:lpstr>
      <vt:lpstr>Expected Returns: Example</vt:lpstr>
      <vt:lpstr>Estimate E(r) Using Historical Data  – Looking Back</vt:lpstr>
      <vt:lpstr>Estimate E(r) Using Historical Data  – Looking Back</vt:lpstr>
      <vt:lpstr>Inflation and Real Returns</vt:lpstr>
      <vt:lpstr>Historical Returns</vt:lpstr>
      <vt:lpstr>T-Bill and Inflation</vt:lpstr>
      <vt:lpstr>T-Bill and Inflation</vt:lpstr>
      <vt:lpstr>Return Differences</vt:lpstr>
      <vt:lpstr>Risk -- Looking Ahead (Scenario or Subjective Measure)</vt:lpstr>
      <vt:lpstr>Estimate σ - Looking Back</vt:lpstr>
      <vt:lpstr>How Do Investors View “Risk”? – More examples </vt:lpstr>
      <vt:lpstr>Why?</vt:lpstr>
      <vt:lpstr>Another Set of Choices</vt:lpstr>
      <vt:lpstr>What are the expected rates of return and σ now?</vt:lpstr>
      <vt:lpstr>Suppose option B was modified as:</vt:lpstr>
      <vt:lpstr>What can we learn from the responses?</vt:lpstr>
      <vt:lpstr>Risk Premium and Excess Return</vt:lpstr>
      <vt:lpstr>Key Question</vt:lpstr>
      <vt:lpstr> Is σ a good risk measure?</vt:lpstr>
      <vt:lpstr>Normal Distribution</vt:lpstr>
      <vt:lpstr>Deviations from Normality</vt:lpstr>
      <vt:lpstr>PowerPoint Presentation</vt:lpstr>
      <vt:lpstr>PowerPoint Presentation</vt:lpstr>
      <vt:lpstr>Deviations from Normality  – σ might not be a good risk measure</vt:lpstr>
      <vt:lpstr>Daily S&amp;P 500 Return : 1926 - 2007</vt:lpstr>
      <vt:lpstr>Monthly S&amp;P 500 Return : 1926 - 2007</vt:lpstr>
      <vt:lpstr>Annual S&amp;P 500 Return : 1926 - 2007</vt:lpstr>
      <vt:lpstr>PowerPoint Presentation</vt:lpstr>
      <vt:lpstr>PowerPoint Presentation</vt:lpstr>
      <vt:lpstr>PowerPoint Presentation</vt:lpstr>
      <vt:lpstr>PowerPoint Presentation</vt:lpstr>
      <vt:lpstr>PowerPoint Presentation</vt:lpstr>
      <vt:lpstr>PowerPoint Presentation</vt:lpstr>
      <vt:lpstr>Risk Preferences</vt:lpstr>
      <vt:lpstr>What factors can affect the risk aversion?</vt:lpstr>
      <vt:lpstr>Equity Premium Puzzle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2021-09-27T09:01:36Z</dcterms:created>
  <dcterms:modified xsi:type="dcterms:W3CDTF">2021-09-27T09:01:52Z</dcterms:modified>
</cp:coreProperties>
</file>