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335" r:id="rId2"/>
    <p:sldId id="336" r:id="rId3"/>
    <p:sldId id="341" r:id="rId4"/>
    <p:sldId id="348" r:id="rId5"/>
    <p:sldId id="282" r:id="rId6"/>
    <p:sldId id="344" r:id="rId7"/>
    <p:sldId id="315" r:id="rId8"/>
    <p:sldId id="342" r:id="rId9"/>
    <p:sldId id="257" r:id="rId10"/>
    <p:sldId id="283" r:id="rId11"/>
    <p:sldId id="284" r:id="rId12"/>
    <p:sldId id="270" r:id="rId13"/>
    <p:sldId id="271" r:id="rId14"/>
    <p:sldId id="285" r:id="rId15"/>
    <p:sldId id="290" r:id="rId16"/>
    <p:sldId id="288" r:id="rId17"/>
    <p:sldId id="291" r:id="rId18"/>
    <p:sldId id="292" r:id="rId19"/>
    <p:sldId id="293" r:id="rId20"/>
    <p:sldId id="298" r:id="rId21"/>
    <p:sldId id="320" r:id="rId22"/>
    <p:sldId id="321" r:id="rId23"/>
    <p:sldId id="322" r:id="rId24"/>
    <p:sldId id="306" r:id="rId25"/>
    <p:sldId id="294" r:id="rId26"/>
    <p:sldId id="319" r:id="rId27"/>
    <p:sldId id="332" r:id="rId28"/>
    <p:sldId id="297" r:id="rId29"/>
    <p:sldId id="326" r:id="rId30"/>
    <p:sldId id="324" r:id="rId31"/>
    <p:sldId id="328" r:id="rId32"/>
    <p:sldId id="343" r:id="rId33"/>
    <p:sldId id="325" r:id="rId34"/>
    <p:sldId id="299" r:id="rId35"/>
    <p:sldId id="334" r:id="rId36"/>
    <p:sldId id="305" r:id="rId37"/>
    <p:sldId id="296" r:id="rId38"/>
    <p:sldId id="301" r:id="rId39"/>
    <p:sldId id="280" r:id="rId40"/>
    <p:sldId id="318" r:id="rId41"/>
    <p:sldId id="307" r:id="rId42"/>
  </p:sldIdLst>
  <p:sldSz cx="9144000" cy="6858000" type="screen4x3"/>
  <p:notesSz cx="6807200" cy="99393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50021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81" autoAdjust="0"/>
    <p:restoredTop sz="91492" autoAdjust="0"/>
  </p:normalViewPr>
  <p:slideViewPr>
    <p:cSldViewPr>
      <p:cViewPr varScale="1">
        <p:scale>
          <a:sx n="116" d="100"/>
          <a:sy n="116" d="100"/>
        </p:scale>
        <p:origin x="160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ianqian huang" userId="31255212_tp_dropbox" providerId="OAuth2" clId="{C814230F-87B9-9E4A-A543-68B68BB48751}"/>
    <pc:docChg chg="modSld">
      <pc:chgData name="qianqian huang" userId="31255212_tp_dropbox" providerId="OAuth2" clId="{C814230F-87B9-9E4A-A543-68B68BB48751}" dt="2019-10-15T03:26:42.899" v="0" actId="1076"/>
      <pc:docMkLst>
        <pc:docMk/>
      </pc:docMkLst>
      <pc:sldChg chg="modSp">
        <pc:chgData name="qianqian huang" userId="31255212_tp_dropbox" providerId="OAuth2" clId="{C814230F-87B9-9E4A-A543-68B68BB48751}" dt="2019-10-15T03:26:42.899" v="0" actId="1076"/>
        <pc:sldMkLst>
          <pc:docMk/>
          <pc:sldMk cId="0" sldId="257"/>
        </pc:sldMkLst>
        <pc:spChg chg="mod">
          <ac:chgData name="qianqian huang" userId="31255212_tp_dropbox" providerId="OAuth2" clId="{C814230F-87B9-9E4A-A543-68B68BB48751}" dt="2019-10-15T03:26:42.899" v="0" actId="1076"/>
          <ac:spMkLst>
            <pc:docMk/>
            <pc:sldMk cId="0" sldId="257"/>
            <ac:spMk id="7171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49575" cy="498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97" tIns="0" rIns="19397" bIns="0" numCol="1" anchor="t" anchorCtr="0" compatLnSpc="1">
            <a:prstTxWarp prst="textNoShape">
              <a:avLst/>
            </a:prstTxWarp>
          </a:bodyPr>
          <a:lstStyle>
            <a:lvl1pPr defTabSz="930275">
              <a:defRPr sz="11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7625" y="-1588"/>
            <a:ext cx="2949575" cy="498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97" tIns="0" rIns="19397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sz="11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863"/>
            <a:ext cx="29495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97" tIns="0" rIns="19397" bIns="0" numCol="1" anchor="b" anchorCtr="0" compatLnSpc="1">
            <a:prstTxWarp prst="textNoShape">
              <a:avLst/>
            </a:prstTxWarp>
          </a:bodyPr>
          <a:lstStyle>
            <a:lvl1pPr defTabSz="930275">
              <a:defRPr sz="11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7625" y="9440863"/>
            <a:ext cx="29495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97" tIns="0" rIns="19397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100" i="1">
                <a:latin typeface="Times New Roman" pitchFamily="18" charset="0"/>
              </a:defRPr>
            </a:lvl1pPr>
          </a:lstStyle>
          <a:p>
            <a:pPr>
              <a:defRPr/>
            </a:pPr>
            <a:fld id="{2790BBE9-87B7-45C8-8742-7B974FDC5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96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49575" cy="498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97" tIns="0" rIns="19397" bIns="0" numCol="1" anchor="t" anchorCtr="0" compatLnSpc="1">
            <a:prstTxWarp prst="textNoShape">
              <a:avLst/>
            </a:prstTxWarp>
          </a:bodyPr>
          <a:lstStyle>
            <a:lvl1pPr defTabSz="930275">
              <a:defRPr sz="11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625" y="-1588"/>
            <a:ext cx="2949575" cy="498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97" tIns="0" rIns="19397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sz="11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97" tIns="0" rIns="19397" bIns="0" numCol="1" anchor="b" anchorCtr="0" compatLnSpc="1">
            <a:prstTxWarp prst="textNoShape">
              <a:avLst/>
            </a:prstTxWarp>
          </a:bodyPr>
          <a:lstStyle>
            <a:lvl1pPr defTabSz="930275">
              <a:defRPr sz="11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625" y="9440863"/>
            <a:ext cx="29495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97" tIns="0" rIns="19397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100" i="1">
                <a:latin typeface="Times New Roman" pitchFamily="18" charset="0"/>
              </a:defRPr>
            </a:lvl1pPr>
          </a:lstStyle>
          <a:p>
            <a:pPr>
              <a:defRPr/>
            </a:pPr>
            <a:fld id="{25BF359B-BFB2-4E2D-9FE8-9B33A77D95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21225"/>
            <a:ext cx="4994275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52" tIns="46876" rIns="93752" bIns="468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99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50888"/>
            <a:ext cx="4948238" cy="37131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2958306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9D79909-7EE3-4EAA-9EE0-60F00F3F4666}" type="slidenum">
              <a:rPr lang="en-US" sz="1100" smtClean="0"/>
              <a:pPr/>
              <a:t>1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28090762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291DBEB-4221-4149-B26D-FE18DAB671B2}" type="slidenum">
              <a:rPr lang="en-US" altLang="en-US" sz="1100" smtClean="0"/>
              <a:pPr/>
              <a:t>11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1652019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95A1E6E-CCA1-4976-86EB-3F971C659E82}" type="slidenum">
              <a:rPr lang="en-US" altLang="en-US" sz="1100" smtClean="0"/>
              <a:pPr/>
              <a:t>12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29029036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BF359B-BFB2-4E2D-9FE8-9B33A77D959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13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A54C891-1344-4546-A772-D7D805934A89}" type="slidenum">
              <a:rPr lang="en-US" altLang="en-US" sz="1100" smtClean="0"/>
              <a:pPr/>
              <a:t>15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39154184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2B43DEE-9C0E-41B4-A3CE-CD9392B83C13}" type="slidenum">
              <a:rPr lang="en-US" altLang="en-US" sz="1100" smtClean="0"/>
              <a:pPr/>
              <a:t>16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25589856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6A73510-B30D-4773-93B7-E601175FDA6F}" type="slidenum">
              <a:rPr lang="en-US" altLang="en-US" sz="1100" smtClean="0"/>
              <a:pPr/>
              <a:t>17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23554470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1C850EA-168B-482F-9D59-AA6B71062E21}" type="slidenum">
              <a:rPr lang="en-US" altLang="en-US" sz="1100" smtClean="0"/>
              <a:pPr/>
              <a:t>18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1449876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4334154-2515-4F9C-9343-C03906968F36}" type="slidenum">
              <a:rPr lang="en-US" altLang="en-US" sz="1100" smtClean="0"/>
              <a:pPr/>
              <a:t>20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4358938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1EF9F7B-6B6E-4600-9638-01D4554090CF}" type="slidenum">
              <a:rPr lang="en-US" altLang="en-US" sz="1100" smtClean="0"/>
              <a:pPr/>
              <a:t>22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18326740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7D18E77-890A-4950-863C-2B592E52106A}" type="slidenum">
              <a:rPr lang="en-US" altLang="en-US" sz="1100" smtClean="0"/>
              <a:pPr/>
              <a:t>24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74161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rgbClr val="2C5986"/>
                </a:solidFill>
                <a:latin typeface="Times New Roman" pitchFamily="18" charset="0"/>
              </a:defRPr>
            </a:lvl1pPr>
            <a:lvl2pPr marL="742950" indent="-285750" defTabSz="966788">
              <a:defRPr sz="2000">
                <a:solidFill>
                  <a:srgbClr val="2C5986"/>
                </a:solidFill>
                <a:latin typeface="Times New Roman" pitchFamily="18" charset="0"/>
              </a:defRPr>
            </a:lvl2pPr>
            <a:lvl3pPr marL="1143000" indent="-228600" defTabSz="966788">
              <a:defRPr sz="2000">
                <a:solidFill>
                  <a:srgbClr val="2C5986"/>
                </a:solidFill>
                <a:latin typeface="Times New Roman" pitchFamily="18" charset="0"/>
              </a:defRPr>
            </a:lvl3pPr>
            <a:lvl4pPr marL="1600200" indent="-228600" defTabSz="966788">
              <a:defRPr sz="2000">
                <a:solidFill>
                  <a:srgbClr val="2C5986"/>
                </a:solidFill>
                <a:latin typeface="Times New Roman" pitchFamily="18" charset="0"/>
              </a:defRPr>
            </a:lvl4pPr>
            <a:lvl5pPr marL="2057400" indent="-228600" defTabSz="966788">
              <a:defRPr sz="2000">
                <a:solidFill>
                  <a:srgbClr val="2C5986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B0193"/>
              </a:buClr>
              <a:buChar char="»"/>
              <a:defRPr sz="2000">
                <a:solidFill>
                  <a:srgbClr val="2C5986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B0193"/>
              </a:buClr>
              <a:buChar char="»"/>
              <a:defRPr sz="2000">
                <a:solidFill>
                  <a:srgbClr val="2C5986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B0193"/>
              </a:buClr>
              <a:buChar char="»"/>
              <a:defRPr sz="2000">
                <a:solidFill>
                  <a:srgbClr val="2C5986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B0193"/>
              </a:buClr>
              <a:buChar char="»"/>
              <a:defRPr sz="2000">
                <a:solidFill>
                  <a:srgbClr val="2C5986"/>
                </a:solidFill>
                <a:latin typeface="Times New Roman" pitchFamily="18" charset="0"/>
              </a:defRPr>
            </a:lvl9pPr>
          </a:lstStyle>
          <a:p>
            <a:fld id="{3B1EBDA3-0B70-4166-8338-CBDBF6FE2FCC}" type="slidenum">
              <a:rPr lang="en-US" altLang="en-US" sz="1300" smtClean="0">
                <a:solidFill>
                  <a:schemeClr val="tx1"/>
                </a:solidFill>
              </a:rPr>
              <a:pPr/>
              <a:t>2</a:t>
            </a:fld>
            <a:endParaRPr lang="en-US" altLang="en-US" sz="13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7204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8281AF9-C1E2-4ECC-9A73-666EF421030B}" type="slidenum">
              <a:rPr lang="en-US" altLang="en-US" sz="1100" smtClean="0"/>
              <a:pPr/>
              <a:t>25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17446994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268CFF5-65F0-4B6C-BCC6-9456E14174C2}" type="slidenum">
              <a:rPr lang="en-US" altLang="en-US" sz="1100" smtClean="0"/>
              <a:pPr/>
              <a:t>26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14268715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2AAF7AF-0883-4935-976A-A5E28ABD1433}" type="slidenum">
              <a:rPr lang="en-US" altLang="en-US" sz="1100" smtClean="0"/>
              <a:pPr/>
              <a:t>27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15812167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BF359B-BFB2-4E2D-9FE8-9B33A77D959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536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A8E2492-281D-4254-92F6-FDC71A79DC10}" type="slidenum">
              <a:rPr lang="en-US" altLang="en-US" sz="1100" smtClean="0"/>
              <a:pPr/>
              <a:t>29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25176771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F82B706-39E9-481B-A95E-D85C3B2AE955}" type="slidenum">
              <a:rPr lang="en-US" altLang="en-US" sz="1100" smtClean="0"/>
              <a:pPr/>
              <a:t>30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38999075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357AA00-3402-4724-BB77-D471484B4D1B}" type="slidenum">
              <a:rPr lang="en-US" altLang="en-US" sz="1100" smtClean="0"/>
              <a:pPr/>
              <a:t>31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40963930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736904-1619-4A52-A95A-CF4E9150EE88}" type="slidenum">
              <a:rPr lang="en-US" altLang="en-US" sz="1100" smtClean="0"/>
              <a:pPr/>
              <a:t>33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28091750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BF359B-BFB2-4E2D-9FE8-9B33A77D9595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575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970C9AD-6020-4F35-8D87-ECC139B32BAE}" type="slidenum">
              <a:rPr lang="en-US" altLang="en-US" sz="1100" smtClean="0"/>
              <a:pPr/>
              <a:t>37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3016111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itchFamily="18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rgbClr val="2C5986"/>
                </a:solidFill>
                <a:latin typeface="Times New Roman" pitchFamily="18" charset="0"/>
              </a:defRPr>
            </a:lvl1pPr>
            <a:lvl2pPr marL="742950" indent="-285750" defTabSz="966788">
              <a:defRPr sz="2000">
                <a:solidFill>
                  <a:srgbClr val="2C5986"/>
                </a:solidFill>
                <a:latin typeface="Times New Roman" pitchFamily="18" charset="0"/>
              </a:defRPr>
            </a:lvl2pPr>
            <a:lvl3pPr marL="1143000" indent="-228600" defTabSz="966788">
              <a:defRPr sz="2000">
                <a:solidFill>
                  <a:srgbClr val="2C5986"/>
                </a:solidFill>
                <a:latin typeface="Times New Roman" pitchFamily="18" charset="0"/>
              </a:defRPr>
            </a:lvl3pPr>
            <a:lvl4pPr marL="1600200" indent="-228600" defTabSz="966788">
              <a:defRPr sz="2000">
                <a:solidFill>
                  <a:srgbClr val="2C5986"/>
                </a:solidFill>
                <a:latin typeface="Times New Roman" pitchFamily="18" charset="0"/>
              </a:defRPr>
            </a:lvl4pPr>
            <a:lvl5pPr marL="2057400" indent="-228600" defTabSz="966788">
              <a:defRPr sz="2000">
                <a:solidFill>
                  <a:srgbClr val="2C5986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B0193"/>
              </a:buClr>
              <a:buChar char="»"/>
              <a:defRPr sz="2000">
                <a:solidFill>
                  <a:srgbClr val="2C5986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B0193"/>
              </a:buClr>
              <a:buChar char="»"/>
              <a:defRPr sz="2000">
                <a:solidFill>
                  <a:srgbClr val="2C5986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B0193"/>
              </a:buClr>
              <a:buChar char="»"/>
              <a:defRPr sz="2000">
                <a:solidFill>
                  <a:srgbClr val="2C5986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B0193"/>
              </a:buClr>
              <a:buChar char="»"/>
              <a:defRPr sz="2000">
                <a:solidFill>
                  <a:srgbClr val="2C5986"/>
                </a:solidFill>
                <a:latin typeface="Times New Roman" pitchFamily="18" charset="0"/>
              </a:defRPr>
            </a:lvl9pPr>
          </a:lstStyle>
          <a:p>
            <a:fld id="{D1A537CB-ED82-44BD-ADD8-9BB4D01C989C}" type="slidenum">
              <a:rPr lang="en-US" altLang="en-US" sz="1300" smtClean="0">
                <a:solidFill>
                  <a:schemeClr val="tx1"/>
                </a:solidFill>
              </a:rPr>
              <a:pPr/>
              <a:t>3</a:t>
            </a:fld>
            <a:endParaRPr lang="en-US" altLang="en-US" sz="13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4396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57CC780-7E71-48FB-BB54-ACB289C8FF9D}" type="slidenum">
              <a:rPr lang="en-US" altLang="en-US" sz="1100" smtClean="0"/>
              <a:pPr/>
              <a:t>40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23331231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E28F2B4-A127-46DB-A247-95E894F827FA}" type="slidenum">
              <a:rPr lang="en-US" altLang="en-US" sz="1100" smtClean="0"/>
              <a:pPr/>
              <a:t>41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1392119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rgbClr val="2C5986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000">
                <a:solidFill>
                  <a:srgbClr val="2C5986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000">
                <a:solidFill>
                  <a:srgbClr val="2C5986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000">
                <a:solidFill>
                  <a:srgbClr val="2C5986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000">
                <a:solidFill>
                  <a:srgbClr val="2C5986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C5986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C5986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C5986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C5986"/>
                </a:solidFill>
                <a:latin typeface="Times New Roman" panose="02020603050405020304" pitchFamily="18" charset="0"/>
              </a:defRPr>
            </a:lvl9pPr>
          </a:lstStyle>
          <a:p>
            <a:fld id="{FBBDF561-7546-49CD-AB5A-3834F7DB0620}" type="slidenum">
              <a:rPr lang="en-US" altLang="en-US" sz="1300" smtClean="0">
                <a:solidFill>
                  <a:schemeClr val="tx1"/>
                </a:solidFill>
              </a:rPr>
              <a:pPr/>
              <a:t>4</a:t>
            </a:fld>
            <a:endParaRPr lang="en-US" altLang="en-US" sz="13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99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E55621E-B278-4FD5-896B-A0C07DB9F818}" type="slidenum">
              <a:rPr lang="en-US" altLang="en-US" sz="1100" smtClean="0"/>
              <a:pPr/>
              <a:t>5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1647071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FB61CAD-8742-4416-B0F4-1DDD60AC930B}" type="slidenum">
              <a:rPr lang="en-US" altLang="en-US" sz="1100" smtClean="0"/>
              <a:pPr/>
              <a:t>7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1574205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BF359B-BFB2-4E2D-9FE8-9B33A77D959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14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8E99EC4-001D-4F78-8EF2-4CD3FBE42049}" type="slidenum">
              <a:rPr lang="en-US" altLang="en-US" sz="1100" smtClean="0"/>
              <a:pPr/>
              <a:t>9</a:t>
            </a:fld>
            <a:endParaRPr lang="en-US" altLang="en-US" sz="1100"/>
          </a:p>
        </p:txBody>
      </p:sp>
      <p:sp>
        <p:nvSpPr>
          <p:cNvPr id="4403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8688" y="750888"/>
            <a:ext cx="4949825" cy="3713162"/>
          </a:xfrm>
          <a:ln cap="flat"/>
        </p:spPr>
      </p:sp>
      <p:sp>
        <p:nvSpPr>
          <p:cNvPr id="4403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93354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2C42418-4AF5-4A2E-BE14-E125E9A87AE6}" type="slidenum">
              <a:rPr lang="en-US" altLang="en-US" sz="1100" smtClean="0"/>
              <a:pPr/>
              <a:t>10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3077766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17FE42-878A-4B9D-8F12-EDD1B6E3C1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69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D6CC1D-B5A0-4CD0-AE3F-BBBF19E961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6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C58BB0-2263-4C8A-B6FF-10818EAEC7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18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458200" cy="6126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ea typeface="굴림" pitchFamily="34" charset="-127"/>
              </a:defRPr>
            </a:lvl1pPr>
          </a:lstStyle>
          <a:p>
            <a:pPr>
              <a:defRPr/>
            </a:pPr>
            <a:fld id="{19F6E4A5-1D83-445B-B77F-809A60F81E3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0555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 txBox="1">
            <a:spLocks noChangeArrowheads="1"/>
          </p:cNvSpPr>
          <p:nvPr userDrawn="1"/>
        </p:nvSpPr>
        <p:spPr bwMode="auto">
          <a:xfrm>
            <a:off x="6781800" y="6324600"/>
            <a:ext cx="2133600" cy="533400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4" algn="r">
              <a:defRPr/>
            </a:pPr>
            <a:r>
              <a:rPr lang="en-US" altLang="en-US" sz="1400" i="1">
                <a:solidFill>
                  <a:srgbClr val="002060"/>
                </a:solidFill>
              </a:rPr>
              <a:t>BKM</a:t>
            </a:r>
            <a:r>
              <a:rPr lang="en-US" altLang="en-US" sz="1400">
                <a:solidFill>
                  <a:srgbClr val="002060"/>
                </a:solidFill>
              </a:rPr>
              <a:t> 7.</a:t>
            </a:r>
            <a:fld id="{C196F032-51F0-43BB-8AC6-5E08C36B0EC7}" type="slidenum">
              <a:rPr lang="en-US" altLang="en-US" sz="1400" smtClean="0">
                <a:solidFill>
                  <a:srgbClr val="002060"/>
                </a:solidFill>
              </a:rPr>
              <a:pPr lvl="4" algn="r">
                <a:defRPr/>
              </a:pPr>
              <a:t>‹#›</a:t>
            </a:fld>
            <a:endParaRPr lang="en-US" altLang="en-US" sz="140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066800"/>
          </a:xfrm>
        </p:spPr>
        <p:txBody>
          <a:bodyPr/>
          <a:lstStyle>
            <a:lvl1pPr algn="l">
              <a:defRPr sz="36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5029200"/>
          </a:xfrm>
        </p:spPr>
        <p:txBody>
          <a:bodyPr/>
          <a:lstStyle>
            <a:lvl1pPr>
              <a:lnSpc>
                <a:spcPts val="3000"/>
              </a:lnSpc>
              <a:spcBef>
                <a:spcPts val="600"/>
              </a:spcBef>
              <a:defRPr/>
            </a:lvl1pPr>
            <a:lvl2pPr>
              <a:lnSpc>
                <a:spcPts val="3000"/>
              </a:lnSpc>
              <a:spcBef>
                <a:spcPts val="600"/>
              </a:spcBef>
              <a:defRPr/>
            </a:lvl2pPr>
            <a:lvl3pPr>
              <a:lnSpc>
                <a:spcPts val="3000"/>
              </a:lnSpc>
              <a:spcBef>
                <a:spcPts val="600"/>
              </a:spcBef>
              <a:defRPr/>
            </a:lvl3pPr>
            <a:lvl4pPr>
              <a:lnSpc>
                <a:spcPts val="3000"/>
              </a:lnSpc>
              <a:spcBef>
                <a:spcPts val="600"/>
              </a:spcBef>
              <a:defRPr/>
            </a:lvl4pPr>
            <a:lvl5pPr>
              <a:lnSpc>
                <a:spcPts val="3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47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1CE2AD-AADE-4B72-B516-E6665CDF77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66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90600"/>
            <a:ext cx="38100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38100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9AFE0D-ED33-44A7-9B2B-DE15BFE186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25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3F78D0-7F36-4DB6-8366-25AE782E7C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33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26B58F-E5A8-404D-898F-59657A4DAE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86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B2F634-D941-4AE5-9EF5-F7FBBD8406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13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B08C2A-8495-48E0-BC24-6B477149B9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54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6BAADC-3066-41AD-AFE0-84B0BF4B5C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73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36BD188E-F245-4990-A3A1-30F75629BD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90600"/>
            <a:ext cx="77724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1" r:id="rId1"/>
    <p:sldLayoutId id="2147484261" r:id="rId2"/>
    <p:sldLayoutId id="2147484252" r:id="rId3"/>
    <p:sldLayoutId id="2147484253" r:id="rId4"/>
    <p:sldLayoutId id="2147484254" r:id="rId5"/>
    <p:sldLayoutId id="2147484255" r:id="rId6"/>
    <p:sldLayoutId id="2147484256" r:id="rId7"/>
    <p:sldLayoutId id="2147484257" r:id="rId8"/>
    <p:sldLayoutId id="2147484258" r:id="rId9"/>
    <p:sldLayoutId id="2147484259" r:id="rId10"/>
    <p:sldLayoutId id="2147484260" r:id="rId11"/>
    <p:sldLayoutId id="214748426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2.wmf"/><Relationship Id="rId4" Type="http://schemas.openxmlformats.org/officeDocument/2006/relationships/image" Target="../media/image15.png"/><Relationship Id="rId9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13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30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7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18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85800" y="211157"/>
            <a:ext cx="7772400" cy="1066800"/>
          </a:xfrm>
        </p:spPr>
        <p:txBody>
          <a:bodyPr/>
          <a:lstStyle/>
          <a:p>
            <a:r>
              <a:rPr lang="en-US" dirty="0"/>
              <a:t>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defRPr/>
                </a:pPr>
                <a:r>
                  <a:rPr lang="en-US" altLang="en-US" sz="2200" dirty="0" smtClean="0">
                    <a:latin typeface="+mj-lt"/>
                  </a:rPr>
                  <a:t>Utility functions and i</a:t>
                </a:r>
                <a:r>
                  <a:rPr lang="en-US" sz="2200" dirty="0">
                    <a:latin typeface="+mj-lt"/>
                  </a:rPr>
                  <a:t>ndifference curve</a:t>
                </a:r>
                <a:endParaRPr lang="en-US" altLang="en-US" sz="2200" dirty="0">
                  <a:latin typeface="+mj-lt"/>
                </a:endParaRPr>
              </a:p>
              <a:p>
                <a:pPr marL="0" indent="0" algn="ctr">
                  <a:buFontTx/>
                  <a:buNone/>
                  <a:defRPr/>
                </a:pPr>
                <a:r>
                  <a:rPr lang="en-US" altLang="en-US" sz="2200" dirty="0">
                    <a:latin typeface="+mj-lt"/>
                  </a:rPr>
                  <a:t> U = E(</a:t>
                </a:r>
                <a:r>
                  <a:rPr lang="en-US" altLang="en-US" sz="2200" i="1" dirty="0">
                    <a:latin typeface="+mj-lt"/>
                  </a:rPr>
                  <a:t>r</a:t>
                </a:r>
                <a:r>
                  <a:rPr lang="en-US" altLang="en-US" sz="2200" dirty="0">
                    <a:latin typeface="+mj-lt"/>
                  </a:rPr>
                  <a:t>) </a:t>
                </a:r>
                <a:r>
                  <a:rPr lang="en-US" altLang="en-US" sz="2200" dirty="0">
                    <a:latin typeface="+mj-lt"/>
                    <a:cs typeface="Times New Roman" pitchFamily="18" charset="0"/>
                  </a:rPr>
                  <a:t>–</a:t>
                </a:r>
                <a:r>
                  <a:rPr lang="en-US" altLang="en-US" sz="2200" dirty="0">
                    <a:latin typeface="+mj-lt"/>
                  </a:rPr>
                  <a:t> 0.5 </a:t>
                </a:r>
                <a:r>
                  <a:rPr lang="en-US" altLang="en-US" sz="2200" b="1" i="1" dirty="0">
                    <a:solidFill>
                      <a:srgbClr val="990000"/>
                    </a:solidFill>
                    <a:latin typeface="+mj-lt"/>
                  </a:rPr>
                  <a:t>A</a:t>
                </a:r>
                <a:r>
                  <a:rPr lang="en-US" altLang="en-US" sz="2200" dirty="0">
                    <a:latin typeface="+mj-lt"/>
                  </a:rPr>
                  <a:t> </a:t>
                </a:r>
                <a:r>
                  <a:rPr lang="en-US" altLang="en-US" sz="2200" dirty="0">
                    <a:latin typeface="Symbol" panose="05050102010706020507" pitchFamily="18" charset="2"/>
                  </a:rPr>
                  <a:t>s</a:t>
                </a:r>
                <a:r>
                  <a:rPr lang="en-US" altLang="en-US" sz="2200" dirty="0">
                    <a:latin typeface="+mj-lt"/>
                  </a:rPr>
                  <a:t> </a:t>
                </a:r>
                <a:r>
                  <a:rPr lang="en-US" altLang="en-US" sz="2200" baseline="30000" dirty="0">
                    <a:latin typeface="+mj-lt"/>
                  </a:rPr>
                  <a:t>2</a:t>
                </a:r>
              </a:p>
              <a:p>
                <a:pPr marL="0" indent="0" algn="ctr">
                  <a:buFontTx/>
                  <a:buNone/>
                  <a:defRPr/>
                </a:pPr>
                <a:r>
                  <a:rPr lang="en-US" altLang="en-US" sz="2400" b="1" i="1" dirty="0">
                    <a:solidFill>
                      <a:srgbClr val="990000"/>
                    </a:solidFill>
                  </a:rPr>
                  <a:t>A</a:t>
                </a:r>
                <a:r>
                  <a:rPr lang="en-US" altLang="en-US" sz="2400" dirty="0"/>
                  <a:t> is the </a:t>
                </a:r>
                <a:r>
                  <a:rPr lang="en-US" altLang="en-US" sz="2400" b="1" dirty="0"/>
                  <a:t>coefficient of risk aversion</a:t>
                </a:r>
                <a:endParaRPr lang="en-US" altLang="en-US" sz="2200" baseline="30000" dirty="0">
                  <a:latin typeface="+mj-lt"/>
                </a:endParaRPr>
              </a:p>
              <a:p>
                <a:pPr>
                  <a:defRPr/>
                </a:pPr>
                <a:r>
                  <a:rPr lang="en-US" sz="2200" dirty="0">
                    <a:latin typeface="+mj-lt"/>
                  </a:rPr>
                  <a:t>Portfolio mathematics</a:t>
                </a:r>
              </a:p>
              <a:p>
                <a:pPr>
                  <a:defRPr/>
                </a:pPr>
                <a:endParaRPr lang="en-US" sz="2200" dirty="0">
                  <a:latin typeface="+mj-lt"/>
                </a:endParaRPr>
              </a:p>
              <a:p>
                <a:pPr>
                  <a:defRPr/>
                </a:pPr>
                <a:endParaRPr lang="en-US" sz="2200" dirty="0">
                  <a:latin typeface="+mj-lt"/>
                </a:endParaRPr>
              </a:p>
              <a:p>
                <a:pPr>
                  <a:defRPr/>
                </a:pPr>
                <a:endParaRPr lang="en-US" sz="2200" dirty="0">
                  <a:latin typeface="+mj-lt"/>
                </a:endParaRPr>
              </a:p>
              <a:p>
                <a:pPr>
                  <a:defRPr/>
                </a:pPr>
                <a:r>
                  <a:rPr lang="en-US" sz="2200" dirty="0">
                    <a:latin typeface="+mj-lt"/>
                  </a:rPr>
                  <a:t>Asset allocation</a:t>
                </a:r>
              </a:p>
              <a:p>
                <a:pPr lvl="1">
                  <a:defRPr/>
                </a:pPr>
                <a:r>
                  <a:rPr lang="en-US" sz="2200" dirty="0">
                    <a:latin typeface="+mj-lt"/>
                  </a:rPr>
                  <a:t>Example: a risk-free asset and a risky </a:t>
                </a:r>
                <a:r>
                  <a:rPr lang="en-US" sz="2200" dirty="0" smtClean="0">
                    <a:latin typeface="+mj-lt"/>
                  </a:rPr>
                  <a:t>portfolio</a:t>
                </a:r>
              </a:p>
              <a:p>
                <a:pPr lvl="1"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200" dirty="0">
                  <a:latin typeface="+mj-lt"/>
                </a:endParaRPr>
              </a:p>
              <a:p>
                <a:pPr lvl="1">
                  <a:defRPr/>
                </a:pPr>
                <a:endParaRPr lang="en-US" sz="2200" dirty="0">
                  <a:latin typeface="+mj-lt"/>
                </a:endParaRPr>
              </a:p>
              <a:p>
                <a:pPr marL="0" indent="0">
                  <a:buNone/>
                  <a:defRPr/>
                </a:pPr>
                <a:endParaRPr lang="en-US" dirty="0"/>
              </a:p>
              <a:p>
                <a:pPr marL="0" indent="0">
                  <a:buFontTx/>
                  <a:buNone/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863" t="-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2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478356"/>
              </p:ext>
            </p:extLst>
          </p:nvPr>
        </p:nvGraphicFramePr>
        <p:xfrm>
          <a:off x="1524000" y="3886200"/>
          <a:ext cx="5029200" cy="535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方程式" r:id="rId5" imgW="2450880" imgH="253800" progId="Equation.3">
                  <p:embed/>
                </p:oleObj>
              </mc:Choice>
              <mc:Fallback>
                <p:oleObj name="方程式" r:id="rId5" imgW="2450880" imgH="253800" progId="Equation.3">
                  <p:embed/>
                  <p:pic>
                    <p:nvPicPr>
                      <p:cNvPr id="512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886200"/>
                        <a:ext cx="5029200" cy="5357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0541882"/>
              </p:ext>
            </p:extLst>
          </p:nvPr>
        </p:nvGraphicFramePr>
        <p:xfrm>
          <a:off x="1447800" y="3276600"/>
          <a:ext cx="3276600" cy="476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" name="方程式" r:id="rId7" imgW="1587240" imgH="241200" progId="Equation.3">
                  <p:embed/>
                </p:oleObj>
              </mc:Choice>
              <mc:Fallback>
                <p:oleObj name="方程式" r:id="rId7" imgW="1587240" imgH="241200" progId="Equation.3">
                  <p:embed/>
                  <p:pic>
                    <p:nvPicPr>
                      <p:cNvPr id="512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276600"/>
                        <a:ext cx="3276600" cy="4769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altLang="en-US" sz="3200"/>
              <a:t>Portfolio Risk and Number of Securities</a:t>
            </a:r>
          </a:p>
        </p:txBody>
      </p:sp>
      <p:pic>
        <p:nvPicPr>
          <p:cNvPr id="8195" name="Picture 4" descr="H:\Bodie- Investment &amp; Portfolio Mgmt 9e ( Global Edition)\Digital Image Library\bod30700_ch07\bod30700_07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093" y="1070811"/>
            <a:ext cx="7389813" cy="484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96F577F-ECFF-4A9D-AE34-AE5CD1FE95E9}"/>
              </a:ext>
            </a:extLst>
          </p:cNvPr>
          <p:cNvSpPr/>
          <p:nvPr/>
        </p:nvSpPr>
        <p:spPr>
          <a:xfrm>
            <a:off x="533400" y="5916679"/>
            <a:ext cx="8610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lang="en-US" altLang="en-US" dirty="0"/>
              <a:t>The figures show how the unsystematic risk declines as the number of securities held in a portfolio increases.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Portfolio Diversification</a:t>
            </a:r>
          </a:p>
        </p:txBody>
      </p:sp>
      <p:pic>
        <p:nvPicPr>
          <p:cNvPr id="9219" name="Picture 4" descr="H:\Bodie- Investment &amp; Portfolio Mgmt 9e ( Global Edition)\Digital Image Library\bod30700_ch07\bod30700_07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66800"/>
            <a:ext cx="7086600" cy="360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Rectangle 1"/>
          <p:cNvSpPr>
            <a:spLocks noChangeArrowheads="1"/>
          </p:cNvSpPr>
          <p:nvPr/>
        </p:nvSpPr>
        <p:spPr bwMode="auto">
          <a:xfrm>
            <a:off x="838200" y="4827588"/>
            <a:ext cx="7315200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2200"/>
              <a:t>Defining a diversified portfolio:</a:t>
            </a:r>
          </a:p>
          <a:p>
            <a:pPr marL="800100" lvl="1" indent="-342900">
              <a:buFont typeface="Times New Roman" pitchFamily="18" charset="0"/>
              <a:buChar char="−"/>
            </a:pPr>
            <a:r>
              <a:rPr lang="en-US" altLang="en-US" sz="2200"/>
              <a:t>Are all portfolios with lots of securities diversified?</a:t>
            </a:r>
          </a:p>
          <a:p>
            <a:pPr marL="800100" lvl="1" indent="-342900">
              <a:buFont typeface="Times New Roman" pitchFamily="18" charset="0"/>
              <a:buChar char="−"/>
            </a:pPr>
            <a:r>
              <a:rPr lang="en-US" altLang="en-US" sz="2200"/>
              <a:t>Do other conditions need to be met to call a portfolio diversified?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90600"/>
          </a:xfrm>
        </p:spPr>
        <p:txBody>
          <a:bodyPr/>
          <a:lstStyle/>
          <a:p>
            <a:r>
              <a:rPr lang="en-US" altLang="en-US" sz="3200"/>
              <a:t>Two-Risky-Asset Case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sz="2400"/>
              <a:t>Recall from the rules of calculating the expected return and variance of a portfolio of two risky securities: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		</a:t>
            </a:r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	Here </a:t>
            </a:r>
            <a:r>
              <a:rPr lang="en-US" altLang="en-US" sz="2400" i="1">
                <a:solidFill>
                  <a:srgbClr val="A50021"/>
                </a:solidFill>
              </a:rPr>
              <a:t>D</a:t>
            </a:r>
            <a:r>
              <a:rPr lang="en-US" altLang="en-US" sz="2400"/>
              <a:t> and </a:t>
            </a:r>
            <a:r>
              <a:rPr lang="en-US" altLang="en-US" sz="2400" i="1">
                <a:solidFill>
                  <a:srgbClr val="A50021"/>
                </a:solidFill>
              </a:rPr>
              <a:t>E</a:t>
            </a:r>
            <a:r>
              <a:rPr lang="en-US" altLang="en-US" sz="2400"/>
              <a:t> are the two risky assets (denoting two portfolios of bonds and stocks). Recall also that: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		</a:t>
            </a:r>
            <a:endParaRPr lang="en-US" altLang="en-US" sz="2400">
              <a:sym typeface="Symbol" pitchFamily="18" charset="2"/>
            </a:endParaRPr>
          </a:p>
          <a:p>
            <a:pPr>
              <a:spcBef>
                <a:spcPts val="2400"/>
              </a:spcBef>
              <a:buFontTx/>
              <a:buNone/>
            </a:pPr>
            <a:r>
              <a:rPr lang="en-US" altLang="en-US" sz="2400">
                <a:sym typeface="Symbol" pitchFamily="18" charset="2"/>
              </a:rPr>
              <a:t>	where </a:t>
            </a:r>
            <a:r>
              <a:rPr lang="en-US" altLang="en-US" sz="2400" i="1">
                <a:sym typeface="Symbol" pitchFamily="18" charset="2"/>
              </a:rPr>
              <a:t></a:t>
            </a:r>
            <a:r>
              <a:rPr lang="en-US" altLang="en-US" sz="2400" i="1" baseline="-25000">
                <a:sym typeface="Symbol" pitchFamily="18" charset="2"/>
              </a:rPr>
              <a:t>DE  </a:t>
            </a:r>
            <a:r>
              <a:rPr lang="en-US" altLang="en-US" sz="2400">
                <a:sym typeface="Symbol" pitchFamily="18" charset="2"/>
              </a:rPr>
              <a:t>is a </a:t>
            </a:r>
            <a:r>
              <a:rPr lang="en-US" altLang="en-US" sz="2400" i="1">
                <a:sym typeface="Symbol" pitchFamily="18" charset="2"/>
              </a:rPr>
              <a:t>correlation coefficient</a:t>
            </a:r>
            <a:r>
              <a:rPr lang="en-US" altLang="en-US" sz="2400">
                <a:sym typeface="Symbol" pitchFamily="18" charset="2"/>
              </a:rPr>
              <a:t>. It takes a value between </a:t>
            </a:r>
            <a:r>
              <a:rPr lang="en-US" altLang="en-US" sz="2400">
                <a:cs typeface="Times New Roman" pitchFamily="18" charset="0"/>
                <a:sym typeface="Symbol" pitchFamily="18" charset="2"/>
              </a:rPr>
              <a:t>–</a:t>
            </a:r>
            <a:r>
              <a:rPr lang="en-US" altLang="en-US" sz="2400">
                <a:sym typeface="Symbol" pitchFamily="18" charset="2"/>
              </a:rPr>
              <a:t>1 and +1, depending on how often the two securities move together vs. opposite.</a:t>
            </a:r>
            <a:endParaRPr lang="en-US" altLang="en-US" sz="2400"/>
          </a:p>
        </p:txBody>
      </p:sp>
      <p:graphicFrame>
        <p:nvGraphicFramePr>
          <p:cNvPr id="10244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1260"/>
              </p:ext>
            </p:extLst>
          </p:nvPr>
        </p:nvGraphicFramePr>
        <p:xfrm>
          <a:off x="1828800" y="2209800"/>
          <a:ext cx="4779963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" name="方程式" r:id="rId4" imgW="2692080" imgH="507960" progId="Equation.3">
                  <p:embed/>
                </p:oleObj>
              </mc:Choice>
              <mc:Fallback>
                <p:oleObj name="方程式" r:id="rId4" imgW="2692080" imgH="507960" progId="Equation.3">
                  <p:embed/>
                  <p:pic>
                    <p:nvPicPr>
                      <p:cNvPr id="10244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209800"/>
                        <a:ext cx="4779963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2"/>
          <p:cNvGraphicFramePr>
            <a:graphicFrameLocks noChangeAspect="1"/>
          </p:cNvGraphicFramePr>
          <p:nvPr/>
        </p:nvGraphicFramePr>
        <p:xfrm>
          <a:off x="1879600" y="4343400"/>
          <a:ext cx="27940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" name="Equation" r:id="rId6" imgW="1409088" imgH="215806" progId="Equation.3">
                  <p:embed/>
                </p:oleObj>
              </mc:Choice>
              <mc:Fallback>
                <p:oleObj name="Equation" r:id="rId6" imgW="1409088" imgH="215806" progId="Equation.3">
                  <p:embed/>
                  <p:pic>
                    <p:nvPicPr>
                      <p:cNvPr id="1024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4343400"/>
                        <a:ext cx="27940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Role of Correlation </a:t>
            </a:r>
            <a:r>
              <a:rPr lang="en-US" altLang="en-US" sz="3200">
                <a:latin typeface="Symbol" pitchFamily="18" charset="2"/>
              </a:rPr>
              <a:t>r</a:t>
            </a:r>
            <a:r>
              <a:rPr lang="en-US" altLang="en-US" sz="320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3400" y="1143000"/>
                <a:ext cx="8229600" cy="5181600"/>
              </a:xfrm>
            </p:spPr>
            <p:txBody>
              <a:bodyPr/>
              <a:lstStyle/>
              <a:p>
                <a:pPr marL="0" indent="0">
                  <a:spcBef>
                    <a:spcPct val="50000"/>
                  </a:spcBef>
                  <a:buFontTx/>
                  <a:buNone/>
                  <a:defRPr/>
                </a:pPr>
                <a:r>
                  <a:rPr lang="en-US" sz="2400" dirty="0" smtClean="0"/>
                  <a:t>Given                               , </a:t>
                </a:r>
                <a:r>
                  <a:rPr lang="en-US" sz="2400" dirty="0">
                    <a:sym typeface="Symbol" pitchFamily="18" charset="2"/>
                  </a:rPr>
                  <a:t></a:t>
                </a:r>
                <a:r>
                  <a:rPr lang="en-US" sz="2400" baseline="-25000" dirty="0">
                    <a:sym typeface="Symbol" pitchFamily="18" charset="2"/>
                  </a:rPr>
                  <a:t>P</a:t>
                </a:r>
                <a:r>
                  <a:rPr lang="en-US" sz="2400" dirty="0">
                    <a:sym typeface="Symbol" pitchFamily="18" charset="2"/>
                  </a:rPr>
                  <a:t> decreases monotonically with </a:t>
                </a:r>
                <a:r>
                  <a:rPr lang="en-US" sz="2400" i="1" dirty="0">
                    <a:sym typeface="Symbol" pitchFamily="18" charset="2"/>
                  </a:rPr>
                  <a:t></a:t>
                </a:r>
                <a:r>
                  <a:rPr lang="en-US" sz="2400" i="1" baseline="-25000" dirty="0">
                    <a:sym typeface="Symbol" pitchFamily="18" charset="2"/>
                  </a:rPr>
                  <a:t>DE</a:t>
                </a:r>
                <a:endParaRPr lang="en-US" sz="2400" i="1" dirty="0"/>
              </a:p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In the special case when </a:t>
                </a:r>
                <a:r>
                  <a:rPr lang="en-US" sz="2400" i="1" dirty="0">
                    <a:sym typeface="Symbol" pitchFamily="18" charset="2"/>
                  </a:rPr>
                  <a:t></a:t>
                </a:r>
                <a:r>
                  <a:rPr lang="en-US" sz="2400" i="1" baseline="-25000" dirty="0">
                    <a:sym typeface="Symbol" pitchFamily="18" charset="2"/>
                  </a:rPr>
                  <a:t>DE</a:t>
                </a:r>
                <a:r>
                  <a:rPr lang="en-US" sz="2400" i="1" dirty="0">
                    <a:sym typeface="Symbol" pitchFamily="18" charset="2"/>
                  </a:rPr>
                  <a:t> </a:t>
                </a:r>
                <a:r>
                  <a:rPr lang="en-US" sz="2400" dirty="0">
                    <a:sym typeface="Symbol" pitchFamily="18" charset="2"/>
                  </a:rPr>
                  <a:t>= +1 (perfect positive correlation), </a:t>
                </a:r>
              </a:p>
              <a:p>
                <a:pPr marL="0" indent="0">
                  <a:spcBef>
                    <a:spcPct val="50000"/>
                  </a:spcBef>
                  <a:buFontTx/>
                  <a:buNone/>
                  <a:defRPr/>
                </a:pPr>
                <a:r>
                  <a:rPr lang="en-US" sz="1800" dirty="0" smtClean="0">
                    <a:ea typeface="Cambria Math" panose="02040503050406030204" pitchFamily="18" charset="0"/>
                    <a:sym typeface="Symbol" pitchFamily="18" charset="2"/>
                  </a:rPr>
                  <a:t>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  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𝐷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𝐷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+</m:t>
                    </m:r>
                  </m:oMath>
                </a14:m>
                <a:r>
                  <a:rPr lang="en-US" sz="2400" b="0" dirty="0" smtClean="0">
                    <a:ea typeface="Cambria Math" panose="02040503050406030204" pitchFamily="18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𝐸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𝐸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+2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𝐷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𝐸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𝐶𝑜𝑣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𝐷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𝐸</m:t>
                            </m:r>
                          </m:sub>
                        </m:sSub>
                      </m:e>
                    </m:d>
                  </m:oMath>
                </a14:m>
                <a:endParaRPr lang="en-US" sz="2400" b="0" i="1" dirty="0" smtClean="0">
                  <a:latin typeface="Cambria Math" panose="02040503050406030204" pitchFamily="18" charset="0"/>
                  <a:ea typeface="Cambria Math" panose="02040503050406030204" pitchFamily="18" charset="0"/>
                  <a:sym typeface="Symbol" pitchFamily="18" charset="2"/>
                </a:endParaRPr>
              </a:p>
              <a:p>
                <a:pPr marL="0" indent="0">
                  <a:spcBef>
                    <a:spcPct val="50000"/>
                  </a:spcBef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𝐷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𝐷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2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+</m:t>
                      </m:r>
                      <m:r>
                        <m:rPr>
                          <m:nor/>
                        </m:rPr>
                        <a:rPr lang="en-US" sz="2400" dirty="0">
                          <a:ea typeface="Cambria Math" panose="02040503050406030204" pitchFamily="18" charset="0"/>
                          <a:sym typeface="Symbol" pitchFamily="18" charset="2"/>
                        </a:rPr>
                        <m:t> 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𝐸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𝐸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2</m:t>
                          </m:r>
                        </m:sup>
                      </m:sSubSup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2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𝐸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𝐸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sSupPr>
                        <m:e>
                          <m: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𝐷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𝐷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𝐸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𝐸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400" dirty="0">
                              <a:ea typeface="Cambria Math" panose="02040503050406030204" pitchFamily="18" charset="0"/>
                              <a:sym typeface="Symbol" pitchFamily="18" charset="2"/>
                            </a:rPr>
                            <m:t>) 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b="0" dirty="0" smtClean="0">
                  <a:ea typeface="Cambria Math" panose="02040503050406030204" pitchFamily="18" charset="0"/>
                  <a:sym typeface="Symbol" pitchFamily="18" charset="2"/>
                </a:endParaRPr>
              </a:p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 smtClean="0">
                    <a:sym typeface="Symbol" pitchFamily="18" charset="2"/>
                  </a:rPr>
                  <a:t>In </a:t>
                </a:r>
                <a:r>
                  <a:rPr lang="en-US" sz="2400" dirty="0">
                    <a:sym typeface="Symbol" pitchFamily="18" charset="2"/>
                  </a:rPr>
                  <a:t>the special case when </a:t>
                </a:r>
                <a:r>
                  <a:rPr lang="en-US" sz="2400" baseline="-25000" dirty="0">
                    <a:sym typeface="Symbol" pitchFamily="18" charset="2"/>
                  </a:rPr>
                  <a:t>DE</a:t>
                </a:r>
                <a:r>
                  <a:rPr lang="en-US" sz="2400" dirty="0">
                    <a:sym typeface="Symbol" pitchFamily="18" charset="2"/>
                  </a:rPr>
                  <a:t> = </a:t>
                </a:r>
                <a:r>
                  <a:rPr lang="en-US" sz="2400" dirty="0">
                    <a:cs typeface="Times New Roman" pitchFamily="18" charset="0"/>
                    <a:sym typeface="Symbol" pitchFamily="18" charset="2"/>
                  </a:rPr>
                  <a:t>–</a:t>
                </a:r>
                <a:r>
                  <a:rPr lang="en-US" sz="2400" dirty="0">
                    <a:sym typeface="Symbol" pitchFamily="18" charset="2"/>
                  </a:rPr>
                  <a:t>1 (perfect negative  correlation), </a:t>
                </a:r>
                <a:endParaRPr lang="en-US" sz="2400" dirty="0" smtClean="0">
                  <a:sym typeface="Symbol" pitchFamily="18" charset="2"/>
                </a:endParaRPr>
              </a:p>
              <a:p>
                <a:pPr>
                  <a:spcBef>
                    <a:spcPct val="50000"/>
                  </a:spcBef>
                  <a:defRPr/>
                </a:pPr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  <a:sym typeface="Symbol" pitchFamily="18" charset="2"/>
                </a:endParaRPr>
              </a:p>
              <a:p>
                <a:pPr marL="0" indent="0">
                  <a:spcBef>
                    <a:spcPct val="5000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  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2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𝐷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𝐷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2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+</m:t>
                      </m:r>
                      <m:r>
                        <m:rPr>
                          <m:nor/>
                        </m:rPr>
                        <a:rPr lang="en-US" sz="2400" dirty="0">
                          <a:ea typeface="Cambria Math" panose="02040503050406030204" pitchFamily="18" charset="0"/>
                          <a:sym typeface="Symbol" pitchFamily="18" charset="2"/>
                        </a:rPr>
                        <m:t> 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𝐸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𝐸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2</m:t>
                          </m:r>
                        </m:sup>
                      </m:sSubSup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2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𝐸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𝐸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sSupPr>
                        <m:e>
                          <m: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𝐷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𝐷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𝐸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𝐸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400" dirty="0">
                              <a:ea typeface="Cambria Math" panose="02040503050406030204" pitchFamily="18" charset="0"/>
                              <a:sym typeface="Symbol" pitchFamily="18" charset="2"/>
                            </a:rPr>
                            <m:t>) 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baseline="30000" dirty="0" smtClean="0">
                  <a:sym typeface="Symbol" pitchFamily="18" charset="2"/>
                </a:endParaRPr>
              </a:p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 smtClean="0">
                    <a:sym typeface="Symbol" pitchFamily="18" charset="2"/>
                  </a:rPr>
                  <a:t>In the special case when </a:t>
                </a:r>
                <a:r>
                  <a:rPr lang="en-US" sz="2400" baseline="-25000" dirty="0" smtClean="0">
                    <a:sym typeface="Symbol" pitchFamily="18" charset="2"/>
                  </a:rPr>
                  <a:t>DE</a:t>
                </a:r>
                <a:r>
                  <a:rPr lang="en-US" sz="2400" dirty="0" smtClean="0">
                    <a:sym typeface="Symbol" pitchFamily="18" charset="2"/>
                  </a:rPr>
                  <a:t> = 0 (no correlation),</a:t>
                </a:r>
              </a:p>
              <a:p>
                <a:pPr>
                  <a:spcBef>
                    <a:spcPct val="50000"/>
                  </a:spcBef>
                  <a:buFontTx/>
                  <a:buNone/>
                  <a:defRPr/>
                </a:pPr>
                <a:endParaRPr lang="en-US" sz="2400" dirty="0">
                  <a:sym typeface="Symbol" pitchFamily="18" charset="2"/>
                </a:endParaRPr>
              </a:p>
              <a:p>
                <a:pPr marL="0" indent="0">
                  <a:spcBef>
                    <a:spcPct val="50000"/>
                  </a:spcBef>
                  <a:buFontTx/>
                  <a:buNone/>
                  <a:defRPr/>
                </a:pPr>
                <a:r>
                  <a:rPr lang="en-US" sz="2400" dirty="0">
                    <a:sym typeface="Symbol" pitchFamily="18" charset="2"/>
                  </a:rPr>
                  <a:t>    </a:t>
                </a:r>
                <a:endParaRPr lang="en-US" sz="2400" baseline="30000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4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143000"/>
                <a:ext cx="8229600" cy="5181600"/>
              </a:xfrm>
              <a:blipFill>
                <a:blip r:embed="rId4"/>
                <a:stretch>
                  <a:fillRect l="-1185" t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26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7459903"/>
              </p:ext>
            </p:extLst>
          </p:nvPr>
        </p:nvGraphicFramePr>
        <p:xfrm>
          <a:off x="2637631" y="2174834"/>
          <a:ext cx="219233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" name="方程式" r:id="rId5" imgW="1193800" imgH="228600" progId="Equation.3">
                  <p:embed/>
                </p:oleObj>
              </mc:Choice>
              <mc:Fallback>
                <p:oleObj name="方程式" r:id="rId5" imgW="1193800" imgH="228600" progId="Equation.3">
                  <p:embed/>
                  <p:pic>
                    <p:nvPicPr>
                      <p:cNvPr id="1126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7631" y="2174834"/>
                        <a:ext cx="219233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6509563"/>
              </p:ext>
            </p:extLst>
          </p:nvPr>
        </p:nvGraphicFramePr>
        <p:xfrm>
          <a:off x="2637631" y="4307650"/>
          <a:ext cx="22860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" name="方程式" r:id="rId7" imgW="1244600" imgH="254000" progId="Equation.3">
                  <p:embed/>
                </p:oleObj>
              </mc:Choice>
              <mc:Fallback>
                <p:oleObj name="方程式" r:id="rId7" imgW="1244600" imgH="254000" progId="Equation.3">
                  <p:embed/>
                  <p:pic>
                    <p:nvPicPr>
                      <p:cNvPr id="1126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7631" y="4307650"/>
                        <a:ext cx="22860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256666"/>
              </p:ext>
            </p:extLst>
          </p:nvPr>
        </p:nvGraphicFramePr>
        <p:xfrm>
          <a:off x="2438400" y="6046787"/>
          <a:ext cx="28956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" name="方程式" r:id="rId9" imgW="1524000" imgH="292100" progId="Equation.3">
                  <p:embed/>
                </p:oleObj>
              </mc:Choice>
              <mc:Fallback>
                <p:oleObj name="方程式" r:id="rId9" imgW="1524000" imgH="292100" progId="Equation.3">
                  <p:embed/>
                  <p:pic>
                    <p:nvPicPr>
                      <p:cNvPr id="1127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6046787"/>
                        <a:ext cx="28956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5"/>
          <p:cNvGraphicFramePr>
            <a:graphicFrameLocks noChangeAspect="1"/>
          </p:cNvGraphicFramePr>
          <p:nvPr/>
        </p:nvGraphicFramePr>
        <p:xfrm>
          <a:off x="1447800" y="1190625"/>
          <a:ext cx="226218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" name="方程式" r:id="rId11" imgW="1231366" imgH="215806" progId="Equation.3">
                  <p:embed/>
                </p:oleObj>
              </mc:Choice>
              <mc:Fallback>
                <p:oleObj name="方程式" r:id="rId11" imgW="1231366" imgH="215806" progId="Equation.3">
                  <p:embed/>
                  <p:pic>
                    <p:nvPicPr>
                      <p:cNvPr id="1127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190625"/>
                        <a:ext cx="2262188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Two Risky Assets – An Example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762000" y="3810000"/>
            <a:ext cx="7899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ym typeface="Symbol" pitchFamily="18" charset="2"/>
              </a:rPr>
              <a:t>Assume an investor chooses </a:t>
            </a:r>
            <a:r>
              <a:rPr lang="en-US" altLang="en-US"/>
              <a:t>w</a:t>
            </a:r>
            <a:r>
              <a:rPr lang="en-US" altLang="en-US" baseline="-25000"/>
              <a:t>D</a:t>
            </a:r>
            <a:r>
              <a:rPr lang="en-US" altLang="en-US">
                <a:sym typeface="Symbol" pitchFamily="18" charset="2"/>
              </a:rPr>
              <a:t> =</a:t>
            </a:r>
            <a:r>
              <a:rPr lang="en-US" altLang="en-US" baseline="-25000"/>
              <a:t> </a:t>
            </a:r>
            <a:r>
              <a:rPr lang="en-US" altLang="en-US">
                <a:sym typeface="Symbol" pitchFamily="18" charset="2"/>
              </a:rPr>
              <a:t>0.3 and  </a:t>
            </a:r>
            <a:r>
              <a:rPr lang="en-US" altLang="en-US"/>
              <a:t>w</a:t>
            </a:r>
            <a:r>
              <a:rPr lang="en-US" altLang="en-US" baseline="-25000"/>
              <a:t>E </a:t>
            </a:r>
            <a:r>
              <a:rPr lang="en-US" altLang="en-US">
                <a:sym typeface="Symbol" pitchFamily="18" charset="2"/>
              </a:rPr>
              <a:t>= 0.7, what’s his</a:t>
            </a:r>
          </a:p>
          <a:p>
            <a:r>
              <a:rPr lang="en-US" altLang="en-US">
                <a:sym typeface="Symbol" pitchFamily="18" charset="2"/>
              </a:rPr>
              <a:t>portfolio’s </a:t>
            </a:r>
            <a:r>
              <a:rPr lang="en-US" altLang="en-US"/>
              <a:t>E(</a:t>
            </a:r>
            <a:r>
              <a:rPr lang="en-US" altLang="en-US" i="1"/>
              <a:t>r</a:t>
            </a:r>
            <a:r>
              <a:rPr lang="en-US" altLang="en-US" baseline="-25000"/>
              <a:t>p</a:t>
            </a:r>
            <a:r>
              <a:rPr lang="en-US" altLang="en-US"/>
              <a:t>) and </a:t>
            </a:r>
            <a:r>
              <a:rPr lang="en-US" altLang="en-US">
                <a:sym typeface="Symbol" pitchFamily="18" charset="2"/>
              </a:rPr>
              <a:t></a:t>
            </a:r>
            <a:r>
              <a:rPr lang="en-US" altLang="en-US" baseline="-25000">
                <a:sym typeface="Symbol" pitchFamily="18" charset="2"/>
              </a:rPr>
              <a:t>P</a:t>
            </a:r>
            <a:r>
              <a:rPr lang="en-US" altLang="en-US">
                <a:sym typeface="Symbol" pitchFamily="18" charset="2"/>
              </a:rPr>
              <a:t> ?</a:t>
            </a:r>
          </a:p>
        </p:txBody>
      </p:sp>
      <p:pic>
        <p:nvPicPr>
          <p:cNvPr id="12292" name="Picture 5" descr="H:\Bodie- Investment &amp; Portfolio Mgmt 9e ( Global Edition)\Digital Image Library\bod30700_ch07\bod30700_tb07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71600"/>
            <a:ext cx="7315200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74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254828"/>
              </p:ext>
            </p:extLst>
          </p:nvPr>
        </p:nvGraphicFramePr>
        <p:xfrm>
          <a:off x="855663" y="4876800"/>
          <a:ext cx="7907337" cy="161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方程式" r:id="rId4" imgW="4584600" imgH="825480" progId="Equation.3">
                  <p:embed/>
                </p:oleObj>
              </mc:Choice>
              <mc:Fallback>
                <p:oleObj name="方程式" r:id="rId4" imgW="4584600" imgH="825480" progId="Equation.3">
                  <p:embed/>
                  <p:pic>
                    <p:nvPicPr>
                      <p:cNvPr id="3074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4876800"/>
                        <a:ext cx="7907337" cy="161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Two Risky Assets – An Example</a:t>
            </a:r>
          </a:p>
        </p:txBody>
      </p:sp>
      <p:sp>
        <p:nvSpPr>
          <p:cNvPr id="13315" name="TextBox 4"/>
          <p:cNvSpPr txBox="1">
            <a:spLocks noChangeArrowheads="1"/>
          </p:cNvSpPr>
          <p:nvPr/>
        </p:nvSpPr>
        <p:spPr bwMode="auto">
          <a:xfrm>
            <a:off x="5208588" y="2286000"/>
            <a:ext cx="554037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13316" name="Ink 4"/>
          <p:cNvPicPr>
            <a:picLocks noRot="1" noChangeAspect="1" noEditPoints="1"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615788" y="-2144464850"/>
            <a:ext cx="1868487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Ink 6"/>
          <p:cNvPicPr>
            <a:picLocks noRot="1" noChangeAspect="1" noEditPoints="1" noChangeArrowheads="1" noChangeShapeType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Ink 6"/>
          <p:cNvPicPr>
            <a:picLocks noRot="1" noChangeAspect="1" noEditPoints="1" noChangeArrowheads="1" noChangeShapeType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8" descr="H:\Bodie- Investment &amp; Portfolio Mgmt 9e ( Global Edition)\Digital Image Library\bod30700_ch07\bod30700_tb070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69" y="1371600"/>
            <a:ext cx="8609862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0" y="2968570"/>
            <a:ext cx="381000" cy="152400"/>
          </a:xfrm>
          <a:prstGeom prst="rect">
            <a:avLst/>
          </a:prstGeom>
          <a:solidFill>
            <a:srgbClr val="FFFF00">
              <a:alpha val="0"/>
            </a:srgbClr>
          </a:solidFill>
          <a:ln w="12700" algn="ctr">
            <a:solidFill>
              <a:srgbClr val="C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733800" y="2968570"/>
            <a:ext cx="392113" cy="166140"/>
          </a:xfrm>
          <a:prstGeom prst="rect">
            <a:avLst/>
          </a:prstGeom>
          <a:solidFill>
            <a:srgbClr val="FFFF00">
              <a:alpha val="0"/>
            </a:srgbClr>
          </a:solidFill>
          <a:ln w="12700" algn="ctr">
            <a:solidFill>
              <a:srgbClr val="C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45300" y="2286000"/>
            <a:ext cx="469900" cy="2362200"/>
          </a:xfrm>
          <a:prstGeom prst="rect">
            <a:avLst/>
          </a:prstGeom>
          <a:solidFill>
            <a:srgbClr val="FFFF00">
              <a:alpha val="14902"/>
            </a:srgbClr>
          </a:solidFill>
          <a:ln w="12700" algn="ctr">
            <a:solidFill>
              <a:srgbClr val="FFFF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305800" cy="609600"/>
          </a:xfrm>
        </p:spPr>
        <p:txBody>
          <a:bodyPr/>
          <a:lstStyle/>
          <a:p>
            <a:r>
              <a:rPr lang="en-US" altLang="en-US" sz="3000"/>
              <a:t>Portfolio Expected Return and Investment Weight</a:t>
            </a:r>
          </a:p>
        </p:txBody>
      </p:sp>
      <p:pic>
        <p:nvPicPr>
          <p:cNvPr id="4" name="Picture 5" descr="bod30611_0703">
            <a:extLst>
              <a:ext uri="{FF2B5EF4-FFF2-40B4-BE49-F238E27FC236}">
                <a16:creationId xmlns:a16="http://schemas.microsoft.com/office/drawing/2014/main" id="{B028BADF-E6F1-4E01-ADEB-729C79BB2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1219200"/>
            <a:ext cx="7581900" cy="5142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8153400" cy="533400"/>
          </a:xfrm>
        </p:spPr>
        <p:txBody>
          <a:bodyPr/>
          <a:lstStyle/>
          <a:p>
            <a:r>
              <a:rPr lang="en-US" altLang="en-US" sz="2900"/>
              <a:t>Portfolio Standard Deviation and Investment Weight</a:t>
            </a:r>
          </a:p>
        </p:txBody>
      </p:sp>
      <p:pic>
        <p:nvPicPr>
          <p:cNvPr id="4" name="Picture 5" descr="bod30611_0704">
            <a:extLst>
              <a:ext uri="{FF2B5EF4-FFF2-40B4-BE49-F238E27FC236}">
                <a16:creationId xmlns:a16="http://schemas.microsoft.com/office/drawing/2014/main" id="{9926468C-92C1-4E2C-89FA-7AE8D0DC5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037328"/>
            <a:ext cx="5981700" cy="5530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altLang="en-US" sz="2900"/>
              <a:t>Portfolio Expected Return and Standard Deviation </a:t>
            </a:r>
          </a:p>
        </p:txBody>
      </p:sp>
      <p:sp>
        <p:nvSpPr>
          <p:cNvPr id="16388" name="TextBox 1"/>
          <p:cNvSpPr txBox="1">
            <a:spLocks noChangeArrowheads="1"/>
          </p:cNvSpPr>
          <p:nvPr/>
        </p:nvSpPr>
        <p:spPr bwMode="auto">
          <a:xfrm>
            <a:off x="2976562" y="700497"/>
            <a:ext cx="3190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/>
              <a:t>portfolio opportunity set</a:t>
            </a:r>
          </a:p>
        </p:txBody>
      </p:sp>
      <p:pic>
        <p:nvPicPr>
          <p:cNvPr id="5" name="Picture 5" descr="bod30611_0705">
            <a:extLst>
              <a:ext uri="{FF2B5EF4-FFF2-40B4-BE49-F238E27FC236}">
                <a16:creationId xmlns:a16="http://schemas.microsoft.com/office/drawing/2014/main" id="{0E357325-3698-43C3-80F5-0EB761F8D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95400"/>
            <a:ext cx="5410200" cy="533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1579DE1F-70EC-44BF-86E6-67CE75F44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343400"/>
            <a:ext cx="457200" cy="457200"/>
          </a:xfrm>
          <a:prstGeom prst="flowChartConnector">
            <a:avLst/>
          </a:prstGeom>
          <a:noFill/>
          <a:ln w="28575" algn="ctr">
            <a:solidFill>
              <a:srgbClr val="00B05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3E990B4B-02EA-43B4-A1DC-6BAA96A1F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133600"/>
            <a:ext cx="457200" cy="457200"/>
          </a:xfrm>
          <a:prstGeom prst="flowChartConnector">
            <a:avLst/>
          </a:prstGeom>
          <a:noFill/>
          <a:ln w="28575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 altLang="en-US" sz="3200"/>
              <a:t>Correlation Effects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105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sz="2400" dirty="0">
                <a:latin typeface="+mj-lt"/>
              </a:rPr>
              <a:t>The relationship depends on correlation coefficient </a:t>
            </a:r>
            <a:r>
              <a:rPr lang="en-US" sz="2400" dirty="0">
                <a:latin typeface="Symbol" pitchFamily="18" charset="2"/>
              </a:rPr>
              <a:t>r</a:t>
            </a:r>
            <a:r>
              <a:rPr lang="en-US" sz="2400" dirty="0">
                <a:latin typeface="+mj-lt"/>
              </a:rPr>
              <a:t>        (-1.0 </a:t>
            </a:r>
            <a:r>
              <a:rPr lang="en-US" sz="2400" u="sng" dirty="0">
                <a:latin typeface="+mj-lt"/>
              </a:rPr>
              <a:t>&lt;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latin typeface="Symbol" pitchFamily="18" charset="2"/>
              </a:rPr>
              <a:t>r </a:t>
            </a:r>
            <a:r>
              <a:rPr lang="en-US" sz="2400" dirty="0">
                <a:latin typeface="+mj-lt"/>
              </a:rPr>
              <a:t> </a:t>
            </a:r>
            <a:r>
              <a:rPr lang="en-US" sz="2400" u="sng" dirty="0">
                <a:latin typeface="+mj-lt"/>
              </a:rPr>
              <a:t>&lt;</a:t>
            </a:r>
            <a:r>
              <a:rPr lang="en-US" sz="2400" dirty="0">
                <a:latin typeface="+mj-lt"/>
              </a:rPr>
              <a:t> +1.0).</a:t>
            </a:r>
          </a:p>
          <a:p>
            <a:pPr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sz="2400" dirty="0">
                <a:latin typeface="+mj-lt"/>
              </a:rPr>
              <a:t>The </a:t>
            </a:r>
            <a:r>
              <a:rPr lang="en-US" sz="2400" i="1" dirty="0">
                <a:latin typeface="+mj-lt"/>
              </a:rPr>
              <a:t>smaller</a:t>
            </a:r>
            <a:r>
              <a:rPr lang="en-US" sz="2400" dirty="0">
                <a:latin typeface="+mj-lt"/>
              </a:rPr>
              <a:t> the correlation, the </a:t>
            </a:r>
            <a:r>
              <a:rPr lang="en-US" sz="2400" i="1" dirty="0">
                <a:latin typeface="+mj-lt"/>
              </a:rPr>
              <a:t>greater</a:t>
            </a:r>
            <a:r>
              <a:rPr lang="en-US" sz="2400" dirty="0">
                <a:latin typeface="+mj-lt"/>
              </a:rPr>
              <a:t> the risk reduction potential.</a:t>
            </a:r>
          </a:p>
          <a:p>
            <a:pPr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sz="2400" dirty="0">
                <a:latin typeface="+mj-lt"/>
              </a:rPr>
              <a:t>If  </a:t>
            </a:r>
            <a:r>
              <a:rPr lang="en-US" sz="2400" dirty="0">
                <a:latin typeface="Symbol" pitchFamily="18" charset="2"/>
              </a:rPr>
              <a:t>r </a:t>
            </a:r>
            <a:r>
              <a:rPr lang="en-US" sz="2400" dirty="0">
                <a:latin typeface="+mj-lt"/>
              </a:rPr>
              <a:t> = +1.0, no risk reduction is possible.</a:t>
            </a:r>
          </a:p>
          <a:p>
            <a:pPr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altLang="ko-KR" sz="2400" dirty="0">
                <a:ea typeface="굴림" pitchFamily="34" charset="-127"/>
              </a:rPr>
              <a:t>Can we identify a portfolio with a </a:t>
            </a:r>
            <a:r>
              <a:rPr lang="en-US" altLang="ko-KR" sz="2400" u="sng" dirty="0">
                <a:ea typeface="굴림" pitchFamily="34" charset="-127"/>
              </a:rPr>
              <a:t>minimum variance</a:t>
            </a:r>
            <a:r>
              <a:rPr lang="en-US" altLang="ko-KR" sz="2400" dirty="0">
                <a:ea typeface="굴림" pitchFamily="34" charset="-127"/>
              </a:rPr>
              <a:t>, so that we can see how much risk reduction will be by combining assets?</a:t>
            </a:r>
          </a:p>
          <a:p>
            <a:pPr>
              <a:lnSpc>
                <a:spcPct val="100000"/>
              </a:lnSpc>
              <a:spcBef>
                <a:spcPts val="1800"/>
              </a:spcBef>
              <a:defRPr/>
            </a:pPr>
            <a:endParaRPr lang="en-US" sz="2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200" dirty="0"/>
              <a:t>Capital Allocation Line</a:t>
            </a:r>
          </a:p>
        </p:txBody>
      </p:sp>
      <p:pic>
        <p:nvPicPr>
          <p:cNvPr id="33795" name="Picture 5" descr="H:\Bodie- Investment &amp; Portfolio Mgmt 9e ( Global Edition)\Digital Image Library\bod30700_ch06\bod30700_06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836" y="1519382"/>
            <a:ext cx="6343650" cy="487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685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altLang="en-US" sz="3200"/>
              <a:t>Some Portfolio Frontier Concepts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7772400" cy="5638800"/>
          </a:xfrm>
        </p:spPr>
        <p:txBody>
          <a:bodyPr/>
          <a:lstStyle/>
          <a:p>
            <a:r>
              <a:rPr lang="en-US" altLang="en-US" sz="2400"/>
              <a:t>The portfolio frontier in Figure 7.5 has a nose. This nose is the </a:t>
            </a:r>
            <a:r>
              <a:rPr lang="en-US" altLang="en-US" sz="2400" b="1" i="1" u="sng"/>
              <a:t>minimum variance portfolio </a:t>
            </a:r>
            <a:r>
              <a:rPr lang="en-US" altLang="en-US" sz="2400"/>
              <a:t>with the given data. </a:t>
            </a:r>
          </a:p>
          <a:p>
            <a:r>
              <a:rPr lang="en-US" altLang="en-US" sz="2400"/>
              <a:t>The portfolio frontier above the nose is called the </a:t>
            </a:r>
            <a:r>
              <a:rPr lang="en-US" altLang="en-US" sz="2400" b="1"/>
              <a:t>efficient frontier</a:t>
            </a:r>
            <a:r>
              <a:rPr lang="en-US" altLang="en-US" sz="2400"/>
              <a:t>, and below the nose is called the </a:t>
            </a:r>
            <a:r>
              <a:rPr lang="en-US" altLang="en-US" sz="2400" b="1"/>
              <a:t>inefficient frontier</a:t>
            </a:r>
            <a:r>
              <a:rPr lang="en-US" altLang="en-US" sz="2400"/>
              <a:t>. Why?</a:t>
            </a:r>
          </a:p>
          <a:p>
            <a:r>
              <a:rPr lang="en-US" altLang="en-US" sz="2400"/>
              <a:t>Can this portfolio extend to the south-east of D and north-east of E?</a:t>
            </a:r>
          </a:p>
          <a:p>
            <a:endParaRPr lang="en-US" altLang="en-US" sz="2400"/>
          </a:p>
        </p:txBody>
      </p:sp>
      <p:pic>
        <p:nvPicPr>
          <p:cNvPr id="2048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200400"/>
            <a:ext cx="3195638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05800" cy="533400"/>
          </a:xfrm>
          <a:noFill/>
        </p:spPr>
        <p:txBody>
          <a:bodyPr lIns="90488" tIns="44450" rIns="90488" bIns="44450" anchor="b"/>
          <a:lstStyle/>
          <a:p>
            <a:pPr eaLnBrk="1" hangingPunct="1"/>
            <a:r>
              <a:rPr lang="en-US" altLang="ko-KR" sz="3000">
                <a:ea typeface="굴림" pitchFamily="34" charset="-127"/>
              </a:rPr>
              <a:t>How to find the Minimum Variance Portfolio?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51054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80000"/>
              </a:lnSpc>
            </a:pPr>
            <a:r>
              <a:rPr lang="en-US" altLang="ko-KR" sz="2400">
                <a:ea typeface="굴림" pitchFamily="34" charset="-127"/>
              </a:rPr>
              <a:t>Assume any portfolio p, consisting of two risky assets: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ko-KR" sz="2000">
                <a:ea typeface="굴림" pitchFamily="34" charset="-127"/>
              </a:rPr>
              <a:t>		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" pitchFamily="2" charset="2"/>
              <a:buNone/>
            </a:pPr>
            <a:endParaRPr lang="en-US" altLang="ko-KR" sz="2000">
              <a:ea typeface="굴림" pitchFamily="34" charset="-127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" pitchFamily="2" charset="2"/>
              <a:buNone/>
            </a:pPr>
            <a:endParaRPr lang="en-US" altLang="ko-KR" sz="2000">
              <a:ea typeface="굴림" pitchFamily="34" charset="-127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2400">
                <a:ea typeface="굴림" pitchFamily="34" charset="-127"/>
              </a:rPr>
              <a:t>The objective is to find w</a:t>
            </a:r>
            <a:r>
              <a:rPr lang="en-US" altLang="ko-KR" sz="2400" baseline="-25000">
                <a:ea typeface="굴림" pitchFamily="34" charset="-127"/>
              </a:rPr>
              <a:t>1</a:t>
            </a:r>
            <a:r>
              <a:rPr lang="en-US" altLang="ko-KR" sz="2400" baseline="30000">
                <a:ea typeface="굴림" pitchFamily="34" charset="-127"/>
              </a:rPr>
              <a:t>*</a:t>
            </a:r>
            <a:r>
              <a:rPr lang="en-US" altLang="ko-KR" sz="2400">
                <a:ea typeface="굴림" pitchFamily="34" charset="-127"/>
              </a:rPr>
              <a:t> and w</a:t>
            </a:r>
            <a:r>
              <a:rPr lang="en-US" altLang="ko-KR" sz="2400" baseline="-25000">
                <a:ea typeface="굴림" pitchFamily="34" charset="-127"/>
              </a:rPr>
              <a:t>2</a:t>
            </a:r>
            <a:r>
              <a:rPr lang="en-US" altLang="ko-KR" sz="2400" baseline="30000">
                <a:ea typeface="굴림" pitchFamily="34" charset="-127"/>
              </a:rPr>
              <a:t>*</a:t>
            </a:r>
            <a:r>
              <a:rPr lang="en-US" altLang="ko-KR" sz="2400">
                <a:ea typeface="굴림" pitchFamily="34" charset="-127"/>
              </a:rPr>
              <a:t> that gives the </a:t>
            </a:r>
            <a:r>
              <a:rPr lang="en-US" altLang="ko-KR" sz="2400" u="sng">
                <a:ea typeface="굴림" pitchFamily="34" charset="-127"/>
              </a:rPr>
              <a:t>minimum variance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400">
                <a:ea typeface="굴림" pitchFamily="34" charset="-127"/>
              </a:rPr>
              <a:t>		Min. </a:t>
            </a:r>
            <a:endParaRPr lang="en-US" altLang="ko-KR" sz="2400">
              <a:ea typeface="굴림" pitchFamily="34" charset="-127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400">
                <a:ea typeface="굴림" pitchFamily="34" charset="-127"/>
                <a:sym typeface="Symbol" pitchFamily="18" charset="2"/>
              </a:rPr>
              <a:t>		Subject to</a:t>
            </a:r>
          </a:p>
          <a:p>
            <a:pPr eaLnBrk="1" hangingPunct="1">
              <a:lnSpc>
                <a:spcPct val="80000"/>
              </a:lnSpc>
              <a:spcBef>
                <a:spcPts val="1800"/>
              </a:spcBef>
            </a:pPr>
            <a:r>
              <a:rPr lang="en-US" altLang="ko-KR" sz="2400">
                <a:ea typeface="굴림" pitchFamily="34" charset="-127"/>
                <a:sym typeface="Symbol" pitchFamily="18" charset="2"/>
              </a:rPr>
              <a:t>Differentiating this with respect to w</a:t>
            </a:r>
            <a:r>
              <a:rPr lang="en-US" altLang="ko-KR" sz="2400" baseline="-25000">
                <a:ea typeface="굴림" pitchFamily="34" charset="-127"/>
                <a:sym typeface="Symbol" pitchFamily="18" charset="2"/>
              </a:rPr>
              <a:t>1</a:t>
            </a:r>
            <a:r>
              <a:rPr lang="en-US" altLang="ko-KR" sz="2400">
                <a:ea typeface="굴림" pitchFamily="34" charset="-127"/>
                <a:sym typeface="Symbol" pitchFamily="18" charset="2"/>
              </a:rPr>
              <a:t>, and setting the derivative equal to zero gives the solution: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400">
                <a:ea typeface="굴림" pitchFamily="34" charset="-127"/>
                <a:sym typeface="Symbol" pitchFamily="18" charset="2"/>
              </a:rPr>
              <a:t>			</a:t>
            </a:r>
            <a:endParaRPr lang="en-US" altLang="en-US" sz="2400" b="1">
              <a:ea typeface="굴림" pitchFamily="34" charset="-127"/>
              <a:sym typeface="Symbol" pitchFamily="18" charset="2"/>
            </a:endParaRPr>
          </a:p>
        </p:txBody>
      </p:sp>
      <p:graphicFrame>
        <p:nvGraphicFramePr>
          <p:cNvPr id="1946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3532423"/>
              </p:ext>
            </p:extLst>
          </p:nvPr>
        </p:nvGraphicFramePr>
        <p:xfrm>
          <a:off x="1817688" y="1600200"/>
          <a:ext cx="5573712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1" name="方程式" r:id="rId3" imgW="3136680" imgH="507960" progId="Equation.3">
                  <p:embed/>
                </p:oleObj>
              </mc:Choice>
              <mc:Fallback>
                <p:oleObj name="方程式" r:id="rId3" imgW="3136680" imgH="507960" progId="Equation.3">
                  <p:embed/>
                  <p:pic>
                    <p:nvPicPr>
                      <p:cNvPr id="1946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7688" y="1600200"/>
                        <a:ext cx="5573712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4"/>
          <p:cNvGraphicFramePr>
            <a:graphicFrameLocks noChangeAspect="1"/>
          </p:cNvGraphicFramePr>
          <p:nvPr/>
        </p:nvGraphicFramePr>
        <p:xfrm>
          <a:off x="2209800" y="3276600"/>
          <a:ext cx="53340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2" name="Equation" r:id="rId5" imgW="3124200" imgH="266700" progId="Equation.3">
                  <p:embed/>
                </p:oleObj>
              </mc:Choice>
              <mc:Fallback>
                <p:oleObj name="Equation" r:id="rId5" imgW="3124200" imgH="266700" progId="Equation.3">
                  <p:embed/>
                  <p:pic>
                    <p:nvPicPr>
                      <p:cNvPr id="1946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276600"/>
                        <a:ext cx="53340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5"/>
          <p:cNvGraphicFramePr>
            <a:graphicFrameLocks noChangeAspect="1"/>
          </p:cNvGraphicFramePr>
          <p:nvPr/>
        </p:nvGraphicFramePr>
        <p:xfrm>
          <a:off x="2895600" y="3733800"/>
          <a:ext cx="1235075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3" name="Equation" r:id="rId7" imgW="685502" imgH="215806" progId="Equation.3">
                  <p:embed/>
                </p:oleObj>
              </mc:Choice>
              <mc:Fallback>
                <p:oleObj name="Equation" r:id="rId7" imgW="685502" imgH="215806" progId="Equation.3">
                  <p:embed/>
                  <p:pic>
                    <p:nvPicPr>
                      <p:cNvPr id="1946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733800"/>
                        <a:ext cx="1235075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6"/>
          <p:cNvGraphicFramePr>
            <a:graphicFrameLocks noChangeAspect="1"/>
          </p:cNvGraphicFramePr>
          <p:nvPr/>
        </p:nvGraphicFramePr>
        <p:xfrm>
          <a:off x="2133600" y="5029200"/>
          <a:ext cx="2819400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4" name="Equation" r:id="rId9" imgW="1638300" imgH="736600" progId="Equation.3">
                  <p:embed/>
                </p:oleObj>
              </mc:Choice>
              <mc:Fallback>
                <p:oleObj name="Equation" r:id="rId9" imgW="1638300" imgH="736600" progId="Equation.3">
                  <p:embed/>
                  <p:pic>
                    <p:nvPicPr>
                      <p:cNvPr id="1946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029200"/>
                        <a:ext cx="2819400" cy="129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924800" cy="5348288"/>
          </a:xfrm>
          <a:noFill/>
        </p:spPr>
        <p:txBody>
          <a:bodyPr lIns="90488" tIns="44450" rIns="90488" bIns="44450"/>
          <a:lstStyle/>
          <a:p>
            <a:r>
              <a:rPr lang="en-US" altLang="en-US" sz="2400"/>
              <a:t>Assume the two risky assets D and E have </a:t>
            </a:r>
            <a:r>
              <a:rPr lang="it-IT" altLang="en-US" sz="2400">
                <a:latin typeface="Symbol" pitchFamily="18" charset="2"/>
              </a:rPr>
              <a:t></a:t>
            </a:r>
            <a:r>
              <a:rPr lang="it-IT" altLang="en-US" sz="2400" baseline="-25000"/>
              <a:t>DE</a:t>
            </a:r>
            <a:r>
              <a:rPr lang="it-IT" altLang="en-US" sz="2400"/>
              <a:t> = 0.3. The </a:t>
            </a:r>
            <a:r>
              <a:rPr lang="en-US" altLang="en-US" sz="2400"/>
              <a:t>minimum-variance portfolio has </a:t>
            </a:r>
            <a:r>
              <a:rPr lang="it-IT" altLang="en-US" sz="2400"/>
              <a:t>E(</a:t>
            </a:r>
            <a:r>
              <a:rPr lang="it-IT" altLang="en-US" sz="2400" i="1"/>
              <a:t>r</a:t>
            </a:r>
            <a:r>
              <a:rPr lang="it-IT" altLang="en-US" sz="2400"/>
              <a:t>) =8.9%, and </a:t>
            </a:r>
            <a:r>
              <a:rPr lang="it-IT" altLang="en-US" sz="2400">
                <a:latin typeface="Symbol" pitchFamily="18" charset="2"/>
              </a:rPr>
              <a:t>s</a:t>
            </a:r>
            <a:r>
              <a:rPr lang="it-IT" altLang="en-US" sz="2400"/>
              <a:t> = 11.45%, according to Table 7.3.</a:t>
            </a:r>
          </a:p>
        </p:txBody>
      </p:sp>
      <p:sp>
        <p:nvSpPr>
          <p:cNvPr id="20483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762000"/>
          </a:xfrm>
        </p:spPr>
        <p:txBody>
          <a:bodyPr/>
          <a:lstStyle/>
          <a:p>
            <a:r>
              <a:rPr lang="en-US" altLang="en-US" sz="3200"/>
              <a:t>Optimal Risky Portfolio – Two Risky Assets</a:t>
            </a:r>
          </a:p>
        </p:txBody>
      </p:sp>
      <p:sp>
        <p:nvSpPr>
          <p:cNvPr id="70" name="Rectangle 8"/>
          <p:cNvSpPr>
            <a:spLocks noChangeArrowheads="1"/>
          </p:cNvSpPr>
          <p:nvPr/>
        </p:nvSpPr>
        <p:spPr bwMode="auto">
          <a:xfrm>
            <a:off x="1946275" y="2324100"/>
            <a:ext cx="638175" cy="396875"/>
          </a:xfrm>
          <a:prstGeom prst="rect">
            <a:avLst/>
          </a:prstGeom>
          <a:noFill/>
          <a:ln w="1270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chemeClr val="tx2"/>
                </a:solidFill>
                <a:latin typeface="+mj-lt"/>
                <a:ea typeface="굴림" pitchFamily="34" charset="-127"/>
              </a:rPr>
              <a:t>E(</a:t>
            </a:r>
            <a:r>
              <a:rPr lang="en-US" altLang="ko-KR" sz="2000" b="1" i="1" dirty="0">
                <a:solidFill>
                  <a:schemeClr val="tx2"/>
                </a:solidFill>
                <a:latin typeface="+mj-lt"/>
                <a:ea typeface="굴림" pitchFamily="34" charset="-127"/>
              </a:rPr>
              <a:t>r</a:t>
            </a:r>
            <a:r>
              <a:rPr lang="en-US" altLang="ko-KR" sz="2000" b="1" dirty="0">
                <a:solidFill>
                  <a:schemeClr val="tx2"/>
                </a:solidFill>
                <a:latin typeface="+mj-lt"/>
                <a:ea typeface="굴림" pitchFamily="34" charset="-127"/>
              </a:rPr>
              <a:t>)</a:t>
            </a:r>
          </a:p>
        </p:txBody>
      </p:sp>
      <p:sp>
        <p:nvSpPr>
          <p:cNvPr id="73" name="Arc 12"/>
          <p:cNvSpPr>
            <a:spLocks/>
          </p:cNvSpPr>
          <p:nvPr/>
        </p:nvSpPr>
        <p:spPr bwMode="auto">
          <a:xfrm>
            <a:off x="4038600" y="2971800"/>
            <a:ext cx="2286000" cy="28194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212 w 23909"/>
              <a:gd name="T1" fmla="*/ 31121 h 31121"/>
              <a:gd name="T2" fmla="*/ 23909 w 23909"/>
              <a:gd name="T3" fmla="*/ 124 h 31121"/>
              <a:gd name="T4" fmla="*/ 21600 w 23909"/>
              <a:gd name="T5" fmla="*/ 21600 h 31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909" h="31121" fill="none" extrusionOk="0">
                <a:moveTo>
                  <a:pt x="2211" y="31121"/>
                </a:moveTo>
                <a:cubicBezTo>
                  <a:pt x="756" y="28158"/>
                  <a:pt x="0" y="2490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2371" y="-1"/>
                  <a:pt x="23142" y="41"/>
                  <a:pt x="23909" y="123"/>
                </a:cubicBezTo>
              </a:path>
              <a:path w="23909" h="31121" stroke="0" extrusionOk="0">
                <a:moveTo>
                  <a:pt x="2211" y="31121"/>
                </a:moveTo>
                <a:cubicBezTo>
                  <a:pt x="756" y="28158"/>
                  <a:pt x="0" y="2490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2371" y="-1"/>
                  <a:pt x="23142" y="41"/>
                  <a:pt x="23909" y="123"/>
                </a:cubicBezTo>
                <a:lnTo>
                  <a:pt x="21600" y="21600"/>
                </a:lnTo>
                <a:close/>
              </a:path>
            </a:pathLst>
          </a:custGeom>
          <a:noFill/>
          <a:ln>
            <a:solidFill>
              <a:srgbClr val="A50021"/>
            </a:solidFill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4" name="Oval 13"/>
          <p:cNvSpPr>
            <a:spLocks noChangeArrowheads="1"/>
          </p:cNvSpPr>
          <p:nvPr/>
        </p:nvSpPr>
        <p:spPr bwMode="auto">
          <a:xfrm>
            <a:off x="4251325" y="3857625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82" name="Rectangle 23"/>
          <p:cNvSpPr>
            <a:spLocks noChangeArrowheads="1"/>
          </p:cNvSpPr>
          <p:nvPr/>
        </p:nvSpPr>
        <p:spPr bwMode="auto">
          <a:xfrm>
            <a:off x="4114800" y="4876800"/>
            <a:ext cx="3043238" cy="336550"/>
          </a:xfrm>
          <a:prstGeom prst="rect">
            <a:avLst/>
          </a:prstGeom>
          <a:noFill/>
          <a:ln w="1270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굴림" pitchFamily="34" charset="-127"/>
              </a:rPr>
              <a:t>A (Minimum Variance Portfolio)</a:t>
            </a:r>
          </a:p>
        </p:txBody>
      </p:sp>
      <p:sp>
        <p:nvSpPr>
          <p:cNvPr id="83" name="Rectangle 24"/>
          <p:cNvSpPr>
            <a:spLocks noChangeArrowheads="1"/>
          </p:cNvSpPr>
          <p:nvPr/>
        </p:nvSpPr>
        <p:spPr bwMode="auto">
          <a:xfrm>
            <a:off x="4422775" y="3802063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ko-KR" sz="1400" b="1">
                <a:solidFill>
                  <a:schemeClr val="tx2"/>
                </a:solidFill>
                <a:latin typeface="Arial" charset="0"/>
                <a:ea typeface="굴림" pitchFamily="34" charset="-127"/>
                <a:cs typeface="Arial" charset="0"/>
              </a:rPr>
              <a:t>C </a:t>
            </a:r>
            <a:endParaRPr lang="en-US" altLang="ko-KR" sz="1400">
              <a:solidFill>
                <a:schemeClr val="tx2"/>
              </a:solidFill>
              <a:ea typeface="굴림" pitchFamily="34" charset="-127"/>
              <a:cs typeface="Lao UI" pitchFamily="34" charset="0"/>
            </a:endParaRPr>
          </a:p>
        </p:txBody>
      </p:sp>
      <p:sp>
        <p:nvSpPr>
          <p:cNvPr id="84" name="Freeform 26"/>
          <p:cNvSpPr>
            <a:spLocks/>
          </p:cNvSpPr>
          <p:nvPr/>
        </p:nvSpPr>
        <p:spPr bwMode="auto">
          <a:xfrm>
            <a:off x="2555875" y="2663825"/>
            <a:ext cx="4449763" cy="3873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84"/>
              </a:cxn>
              <a:cxn ang="0">
                <a:pos x="3907" y="2984"/>
              </a:cxn>
            </a:cxnLst>
            <a:rect l="0" t="0" r="r" b="b"/>
            <a:pathLst>
              <a:path w="3908" h="2985">
                <a:moveTo>
                  <a:pt x="0" y="0"/>
                </a:moveTo>
                <a:lnTo>
                  <a:pt x="0" y="2984"/>
                </a:lnTo>
                <a:lnTo>
                  <a:pt x="3907" y="2984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5" name="Rectangle 27"/>
          <p:cNvSpPr>
            <a:spLocks noChangeArrowheads="1"/>
          </p:cNvSpPr>
          <p:nvPr/>
        </p:nvSpPr>
        <p:spPr bwMode="auto">
          <a:xfrm>
            <a:off x="6738938" y="6518275"/>
            <a:ext cx="533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굴림" pitchFamily="34" charset="-127"/>
              </a:rPr>
              <a:t>s</a:t>
            </a:r>
          </a:p>
        </p:txBody>
      </p:sp>
      <p:sp>
        <p:nvSpPr>
          <p:cNvPr id="87" name="Rectangle 32"/>
          <p:cNvSpPr>
            <a:spLocks noChangeArrowheads="1"/>
          </p:cNvSpPr>
          <p:nvPr/>
        </p:nvSpPr>
        <p:spPr bwMode="auto">
          <a:xfrm>
            <a:off x="5984875" y="4433888"/>
            <a:ext cx="2039938" cy="366712"/>
          </a:xfrm>
          <a:prstGeom prst="rect">
            <a:avLst/>
          </a:prstGeom>
          <a:noFill/>
          <a:ln w="1270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chemeClr val="tx2"/>
                </a:solidFill>
                <a:latin typeface="+mj-lt"/>
                <a:ea typeface="굴림" pitchFamily="34" charset="-127"/>
              </a:rPr>
              <a:t>Tangency portfolio</a:t>
            </a:r>
          </a:p>
        </p:txBody>
      </p:sp>
      <p:sp>
        <p:nvSpPr>
          <p:cNvPr id="88" name="Line 33"/>
          <p:cNvSpPr>
            <a:spLocks noChangeShapeType="1"/>
          </p:cNvSpPr>
          <p:nvPr/>
        </p:nvSpPr>
        <p:spPr bwMode="auto">
          <a:xfrm flipH="1" flipV="1">
            <a:off x="4403725" y="4035425"/>
            <a:ext cx="1676400" cy="533400"/>
          </a:xfrm>
          <a:prstGeom prst="line">
            <a:avLst/>
          </a:prstGeom>
          <a:ln>
            <a:headEnd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1" name="Arc 12"/>
          <p:cNvSpPr>
            <a:spLocks/>
          </p:cNvSpPr>
          <p:nvPr/>
        </p:nvSpPr>
        <p:spPr bwMode="auto">
          <a:xfrm rot="840517" flipH="1" flipV="1">
            <a:off x="2994025" y="2435225"/>
            <a:ext cx="1531938" cy="2255838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212 w 23909"/>
              <a:gd name="T1" fmla="*/ 31121 h 31121"/>
              <a:gd name="T2" fmla="*/ 23909 w 23909"/>
              <a:gd name="T3" fmla="*/ 124 h 31121"/>
              <a:gd name="T4" fmla="*/ 21600 w 23909"/>
              <a:gd name="T5" fmla="*/ 21600 h 31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909" h="31121" fill="none" extrusionOk="0">
                <a:moveTo>
                  <a:pt x="2211" y="31121"/>
                </a:moveTo>
                <a:cubicBezTo>
                  <a:pt x="756" y="28158"/>
                  <a:pt x="0" y="2490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2371" y="-1"/>
                  <a:pt x="23142" y="41"/>
                  <a:pt x="23909" y="123"/>
                </a:cubicBezTo>
              </a:path>
              <a:path w="23909" h="31121" stroke="0" extrusionOk="0">
                <a:moveTo>
                  <a:pt x="2211" y="31121"/>
                </a:moveTo>
                <a:cubicBezTo>
                  <a:pt x="756" y="28158"/>
                  <a:pt x="0" y="2490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2371" y="-1"/>
                  <a:pt x="23142" y="41"/>
                  <a:pt x="23909" y="123"/>
                </a:cubicBezTo>
                <a:lnTo>
                  <a:pt x="21600" y="21600"/>
                </a:lnTo>
                <a:close/>
              </a:path>
            </a:pathLst>
          </a:custGeom>
          <a:noFill/>
          <a:ln>
            <a:solidFill>
              <a:srgbClr val="00B050"/>
            </a:solidFill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3962400" y="2514600"/>
            <a:ext cx="1851025" cy="336550"/>
          </a:xfrm>
          <a:prstGeom prst="rect">
            <a:avLst/>
          </a:prstGeom>
          <a:noFill/>
          <a:ln>
            <a:noFill/>
          </a:ln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chemeClr val="tx2"/>
                </a:solidFill>
                <a:latin typeface="+mj-lt"/>
                <a:ea typeface="굴림" pitchFamily="34" charset="-127"/>
              </a:rPr>
              <a:t>Indifference Curve</a:t>
            </a:r>
          </a:p>
        </p:txBody>
      </p:sp>
      <p:sp>
        <p:nvSpPr>
          <p:cNvPr id="33" name="Oval 13"/>
          <p:cNvSpPr>
            <a:spLocks noChangeArrowheads="1"/>
          </p:cNvSpPr>
          <p:nvPr/>
        </p:nvSpPr>
        <p:spPr bwMode="auto">
          <a:xfrm>
            <a:off x="3962400" y="47244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19" name="Arc 12"/>
          <p:cNvSpPr>
            <a:spLocks/>
          </p:cNvSpPr>
          <p:nvPr/>
        </p:nvSpPr>
        <p:spPr bwMode="auto">
          <a:xfrm rot="813136" flipH="1" flipV="1">
            <a:off x="3309938" y="2668588"/>
            <a:ext cx="1606550" cy="243205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212 w 23909"/>
              <a:gd name="T1" fmla="*/ 31121 h 31121"/>
              <a:gd name="T2" fmla="*/ 23909 w 23909"/>
              <a:gd name="T3" fmla="*/ 124 h 31121"/>
              <a:gd name="T4" fmla="*/ 21600 w 23909"/>
              <a:gd name="T5" fmla="*/ 21600 h 31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909" h="31121" fill="none" extrusionOk="0">
                <a:moveTo>
                  <a:pt x="2211" y="31121"/>
                </a:moveTo>
                <a:cubicBezTo>
                  <a:pt x="756" y="28158"/>
                  <a:pt x="0" y="2490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2371" y="-1"/>
                  <a:pt x="23142" y="41"/>
                  <a:pt x="23909" y="123"/>
                </a:cubicBezTo>
              </a:path>
              <a:path w="23909" h="31121" stroke="0" extrusionOk="0">
                <a:moveTo>
                  <a:pt x="2211" y="31121"/>
                </a:moveTo>
                <a:cubicBezTo>
                  <a:pt x="756" y="28158"/>
                  <a:pt x="0" y="2490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2371" y="-1"/>
                  <a:pt x="23142" y="41"/>
                  <a:pt x="23909" y="123"/>
                </a:cubicBezTo>
                <a:lnTo>
                  <a:pt x="21600" y="21600"/>
                </a:lnTo>
                <a:close/>
              </a:path>
            </a:pathLst>
          </a:custGeom>
          <a:noFill/>
          <a:ln>
            <a:solidFill>
              <a:srgbClr val="00B050"/>
            </a:solidFill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Arc 12"/>
          <p:cNvSpPr>
            <a:spLocks/>
          </p:cNvSpPr>
          <p:nvPr/>
        </p:nvSpPr>
        <p:spPr bwMode="auto">
          <a:xfrm rot="896997" flipH="1" flipV="1">
            <a:off x="2911475" y="2255838"/>
            <a:ext cx="1241425" cy="205422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212 w 23909"/>
              <a:gd name="T1" fmla="*/ 31121 h 31121"/>
              <a:gd name="T2" fmla="*/ 23909 w 23909"/>
              <a:gd name="T3" fmla="*/ 124 h 31121"/>
              <a:gd name="T4" fmla="*/ 21600 w 23909"/>
              <a:gd name="T5" fmla="*/ 21600 h 31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909" h="31121" fill="none" extrusionOk="0">
                <a:moveTo>
                  <a:pt x="2211" y="31121"/>
                </a:moveTo>
                <a:cubicBezTo>
                  <a:pt x="756" y="28158"/>
                  <a:pt x="0" y="2490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2371" y="-1"/>
                  <a:pt x="23142" y="41"/>
                  <a:pt x="23909" y="123"/>
                </a:cubicBezTo>
              </a:path>
              <a:path w="23909" h="31121" stroke="0" extrusionOk="0">
                <a:moveTo>
                  <a:pt x="2211" y="31121"/>
                </a:moveTo>
                <a:cubicBezTo>
                  <a:pt x="756" y="28158"/>
                  <a:pt x="0" y="2490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2371" y="-1"/>
                  <a:pt x="23142" y="41"/>
                  <a:pt x="23909" y="123"/>
                </a:cubicBezTo>
                <a:lnTo>
                  <a:pt x="21600" y="21600"/>
                </a:lnTo>
                <a:close/>
              </a:path>
            </a:pathLst>
          </a:custGeom>
          <a:noFill/>
          <a:ln>
            <a:solidFill>
              <a:srgbClr val="00B050"/>
            </a:solidFill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" name="Line 7"/>
          <p:cNvSpPr>
            <a:spLocks noChangeShapeType="1"/>
          </p:cNvSpPr>
          <p:nvPr/>
        </p:nvSpPr>
        <p:spPr bwMode="auto">
          <a:xfrm>
            <a:off x="2579688" y="3962400"/>
            <a:ext cx="1752600" cy="0"/>
          </a:xfrm>
          <a:prstGeom prst="line">
            <a:avLst/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" name="Line 2"/>
          <p:cNvSpPr>
            <a:spLocks noChangeShapeType="1"/>
          </p:cNvSpPr>
          <p:nvPr/>
        </p:nvSpPr>
        <p:spPr bwMode="auto">
          <a:xfrm flipV="1">
            <a:off x="4343400" y="3962400"/>
            <a:ext cx="0" cy="2549525"/>
          </a:xfrm>
          <a:prstGeom prst="line">
            <a:avLst/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3" name="Rectangle 17"/>
          <p:cNvSpPr>
            <a:spLocks noChangeArrowheads="1"/>
          </p:cNvSpPr>
          <p:nvPr/>
        </p:nvSpPr>
        <p:spPr bwMode="auto">
          <a:xfrm>
            <a:off x="1905000" y="3733800"/>
            <a:ext cx="685800" cy="366713"/>
          </a:xfrm>
          <a:prstGeom prst="rect">
            <a:avLst/>
          </a:prstGeom>
          <a:noFill/>
          <a:ln w="1270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defRPr/>
            </a:pPr>
            <a:r>
              <a:rPr lang="en-US" altLang="ko-KR" sz="1800" dirty="0">
                <a:solidFill>
                  <a:schemeClr val="tx2"/>
                </a:solidFill>
                <a:latin typeface="+mj-lt"/>
                <a:ea typeface="굴림" pitchFamily="34" charset="-127"/>
              </a:rPr>
              <a:t>E(</a:t>
            </a:r>
            <a:r>
              <a:rPr lang="en-US" altLang="ko-KR" sz="1800" i="1" dirty="0" err="1">
                <a:solidFill>
                  <a:schemeClr val="tx2"/>
                </a:solidFill>
                <a:latin typeface="+mj-lt"/>
                <a:ea typeface="굴림" pitchFamily="34" charset="-127"/>
              </a:rPr>
              <a:t>r</a:t>
            </a:r>
            <a:r>
              <a:rPr lang="en-US" altLang="ko-KR" sz="1800" baseline="-25000" dirty="0" err="1">
                <a:solidFill>
                  <a:schemeClr val="tx2"/>
                </a:solidFill>
                <a:latin typeface="+mj-lt"/>
                <a:ea typeface="굴림" pitchFamily="34" charset="-127"/>
              </a:rPr>
              <a:t>c</a:t>
            </a:r>
            <a:r>
              <a:rPr lang="en-US" altLang="ko-KR" sz="1800" dirty="0">
                <a:solidFill>
                  <a:schemeClr val="tx2"/>
                </a:solidFill>
                <a:latin typeface="+mj-lt"/>
                <a:ea typeface="굴림" pitchFamily="34" charset="-127"/>
              </a:rPr>
              <a:t>)</a:t>
            </a:r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4191000" y="6521450"/>
            <a:ext cx="366713" cy="336550"/>
          </a:xfrm>
          <a:prstGeom prst="rect">
            <a:avLst/>
          </a:prstGeom>
          <a:noFill/>
          <a:ln>
            <a:noFill/>
          </a:ln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ko-KR" sz="1600" dirty="0" err="1">
                <a:solidFill>
                  <a:schemeClr val="tx2"/>
                </a:solidFill>
                <a:latin typeface="Symbol" pitchFamily="18" charset="2"/>
                <a:ea typeface="굴림" pitchFamily="34" charset="-127"/>
              </a:rPr>
              <a:t>s</a:t>
            </a:r>
            <a:r>
              <a:rPr lang="en-US" altLang="ko-KR" sz="1600" baseline="-25000" dirty="0" err="1">
                <a:solidFill>
                  <a:schemeClr val="tx2"/>
                </a:solidFill>
                <a:latin typeface="+mj-lt"/>
                <a:ea typeface="굴림" pitchFamily="34" charset="-127"/>
              </a:rPr>
              <a:t>c</a:t>
            </a:r>
            <a:endParaRPr lang="en-US" altLang="ko-KR" sz="1600" baseline="-25000" dirty="0">
              <a:solidFill>
                <a:schemeClr val="tx2"/>
              </a:solidFill>
              <a:latin typeface="+mj-lt"/>
              <a:ea typeface="굴림" pitchFamily="34" charset="-127"/>
            </a:endParaRPr>
          </a:p>
        </p:txBody>
      </p:sp>
      <p:sp>
        <p:nvSpPr>
          <p:cNvPr id="25" name="Line 2"/>
          <p:cNvSpPr>
            <a:spLocks noChangeShapeType="1"/>
          </p:cNvSpPr>
          <p:nvPr/>
        </p:nvSpPr>
        <p:spPr bwMode="auto">
          <a:xfrm flipV="1">
            <a:off x="4049713" y="4811713"/>
            <a:ext cx="0" cy="1752600"/>
          </a:xfrm>
          <a:prstGeom prst="line">
            <a:avLst/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6" name="Line 6"/>
          <p:cNvSpPr>
            <a:spLocks noChangeShapeType="1"/>
          </p:cNvSpPr>
          <p:nvPr/>
        </p:nvSpPr>
        <p:spPr bwMode="auto">
          <a:xfrm>
            <a:off x="2590800" y="4824413"/>
            <a:ext cx="1447800" cy="0"/>
          </a:xfrm>
          <a:prstGeom prst="line">
            <a:avLst/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3124200" y="6521450"/>
            <a:ext cx="1371600" cy="336550"/>
          </a:xfrm>
          <a:prstGeom prst="rect">
            <a:avLst/>
          </a:prstGeom>
          <a:noFill/>
          <a:ln w="1270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defRPr/>
            </a:pPr>
            <a:r>
              <a:rPr lang="en-US" altLang="ko-KR" sz="1600" dirty="0" err="1">
                <a:solidFill>
                  <a:schemeClr val="tx2"/>
                </a:solidFill>
                <a:latin typeface="Symbol" pitchFamily="18" charset="2"/>
                <a:ea typeface="굴림" pitchFamily="34" charset="-127"/>
              </a:rPr>
              <a:t>s</a:t>
            </a:r>
            <a:r>
              <a:rPr lang="en-US" altLang="ko-KR" sz="1600" baseline="-25000" dirty="0" err="1">
                <a:solidFill>
                  <a:schemeClr val="tx2"/>
                </a:solidFill>
                <a:latin typeface="+mj-lt"/>
                <a:ea typeface="굴림" pitchFamily="34" charset="-127"/>
              </a:rPr>
              <a:t>A</a:t>
            </a:r>
            <a:r>
              <a:rPr lang="en-US" altLang="ko-KR" sz="1600" baseline="-25000" dirty="0">
                <a:solidFill>
                  <a:schemeClr val="tx2"/>
                </a:solidFill>
                <a:latin typeface="Arial" pitchFamily="34" charset="0"/>
                <a:ea typeface="굴림" pitchFamily="34" charset="-127"/>
              </a:rPr>
              <a:t> </a:t>
            </a:r>
            <a:r>
              <a:rPr lang="en-US" altLang="ko-KR" sz="1600" dirty="0">
                <a:solidFill>
                  <a:schemeClr val="tx2"/>
                </a:solidFill>
                <a:latin typeface="+mj-lt"/>
                <a:ea typeface="굴림" pitchFamily="34" charset="-127"/>
              </a:rPr>
              <a:t>=11.45%</a:t>
            </a:r>
            <a:endParaRPr lang="en-US" altLang="ko-KR" sz="1600" baseline="-25000" dirty="0">
              <a:solidFill>
                <a:schemeClr val="tx2"/>
              </a:solidFill>
              <a:latin typeface="+mj-lt"/>
              <a:ea typeface="굴림" pitchFamily="34" charset="-127"/>
            </a:endParaRPr>
          </a:p>
        </p:txBody>
      </p: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1143000" y="4724400"/>
            <a:ext cx="1489075" cy="366713"/>
          </a:xfrm>
          <a:prstGeom prst="rect">
            <a:avLst/>
          </a:prstGeom>
          <a:noFill/>
          <a:ln w="1270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defRPr/>
            </a:pPr>
            <a:r>
              <a:rPr lang="en-US" altLang="ko-KR" sz="1800" dirty="0">
                <a:solidFill>
                  <a:schemeClr val="tx2"/>
                </a:solidFill>
                <a:latin typeface="+mj-lt"/>
                <a:ea typeface="굴림" pitchFamily="34" charset="-127"/>
              </a:rPr>
              <a:t>E(</a:t>
            </a:r>
            <a:r>
              <a:rPr lang="en-US" altLang="ko-KR" sz="1800" i="1" dirty="0" err="1">
                <a:solidFill>
                  <a:schemeClr val="tx2"/>
                </a:solidFill>
                <a:latin typeface="+mj-lt"/>
                <a:ea typeface="굴림" pitchFamily="34" charset="-127"/>
              </a:rPr>
              <a:t>r</a:t>
            </a:r>
            <a:r>
              <a:rPr lang="en-US" altLang="ko-KR" sz="1800" baseline="-25000" dirty="0" err="1">
                <a:solidFill>
                  <a:schemeClr val="tx2"/>
                </a:solidFill>
                <a:latin typeface="+mj-lt"/>
                <a:ea typeface="굴림" pitchFamily="34" charset="-127"/>
              </a:rPr>
              <a:t>A</a:t>
            </a:r>
            <a:r>
              <a:rPr lang="en-US" altLang="ko-KR" sz="1800" dirty="0">
                <a:solidFill>
                  <a:schemeClr val="tx2"/>
                </a:solidFill>
                <a:latin typeface="+mj-lt"/>
                <a:ea typeface="굴림" pitchFamily="34" charset="-127"/>
              </a:rPr>
              <a:t>) = 8.9%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 flipH="1">
            <a:off x="3314700" y="2419350"/>
            <a:ext cx="2019300" cy="304800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4" grpId="0" animBg="1"/>
      <p:bldP spid="82" grpId="0"/>
      <p:bldP spid="83" grpId="0"/>
      <p:bldP spid="85" grpId="0"/>
      <p:bldP spid="87" grpId="0"/>
      <p:bldP spid="32" grpId="0"/>
      <p:bldP spid="33" grpId="0" animBg="1"/>
      <p:bldP spid="23" grpId="0"/>
      <p:bldP spid="24" grpId="0"/>
      <p:bldP spid="27" grpId="0"/>
      <p:bldP spid="2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Optimal Risky Portfolio – Two Risky Assets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400" dirty="0"/>
              <a:t>When there are only two risky assets, the optimal risky portfolio is determined by the </a:t>
            </a:r>
            <a:r>
              <a:rPr lang="en-US" sz="2400" dirty="0">
                <a:solidFill>
                  <a:srgbClr val="C00000"/>
                </a:solidFill>
              </a:rPr>
              <a:t>portfolio opportunity set </a:t>
            </a:r>
            <a:r>
              <a:rPr lang="en-US" altLang="en-US" sz="2400" dirty="0"/>
              <a:t>and the </a:t>
            </a:r>
            <a:r>
              <a:rPr lang="en-US" altLang="en-US" sz="2400" i="1" dirty="0"/>
              <a:t>indifference curve</a:t>
            </a:r>
            <a:r>
              <a:rPr lang="en-US" altLang="en-US" sz="2400" dirty="0"/>
              <a:t>. </a:t>
            </a:r>
          </a:p>
          <a:p>
            <a:pPr>
              <a:defRPr/>
            </a:pPr>
            <a:endParaRPr lang="en-US" altLang="en-US" sz="2400" dirty="0"/>
          </a:p>
          <a:p>
            <a:pPr>
              <a:defRPr/>
            </a:pPr>
            <a:r>
              <a:rPr lang="en-US" altLang="en-US" sz="2400" dirty="0"/>
              <a:t>Graphically, this is the point on the combination line where the slope of the indifference curve is equal to the slope of </a:t>
            </a:r>
            <a:r>
              <a:rPr lang="en-US" altLang="en-US" sz="2400"/>
              <a:t>the </a:t>
            </a:r>
            <a:r>
              <a:rPr lang="en-US" sz="2400">
                <a:solidFill>
                  <a:srgbClr val="C00000"/>
                </a:solidFill>
              </a:rPr>
              <a:t>portfolio </a:t>
            </a:r>
            <a:r>
              <a:rPr lang="en-US" sz="2400" dirty="0">
                <a:solidFill>
                  <a:srgbClr val="C00000"/>
                </a:solidFill>
              </a:rPr>
              <a:t>opportunity set</a:t>
            </a:r>
            <a:r>
              <a:rPr lang="en-US" altLang="en-US" sz="24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924800" cy="5105400"/>
          </a:xfrm>
          <a:noFill/>
        </p:spPr>
        <p:txBody>
          <a:bodyPr lIns="90488" tIns="44450" rIns="90488" bIns="44450"/>
          <a:lstStyle/>
          <a:p>
            <a:r>
              <a:rPr lang="en-US" altLang="en-US" sz="2400"/>
              <a:t>We introduce a risk-free asset: </a:t>
            </a:r>
            <a:r>
              <a:rPr lang="en-US" altLang="en-US" sz="2400" i="1"/>
              <a:t>r</a:t>
            </a:r>
            <a:r>
              <a:rPr lang="en-US" altLang="en-US" sz="2400" baseline="-25000"/>
              <a:t>f</a:t>
            </a:r>
            <a:r>
              <a:rPr lang="en-US" altLang="en-US" sz="2400"/>
              <a:t> = 5%</a:t>
            </a:r>
          </a:p>
          <a:p>
            <a:r>
              <a:rPr lang="it-IT" altLang="en-US" sz="2400"/>
              <a:t>Using the method discussed in the last lecture, we draw a CAL using the risk-free asset and another risky asset.</a:t>
            </a:r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 altLang="en-US" sz="2800"/>
              <a:t>Extending to Include Riskless Asset – An Example</a:t>
            </a:r>
          </a:p>
        </p:txBody>
      </p:sp>
      <p:sp>
        <p:nvSpPr>
          <p:cNvPr id="66" name="Line 2"/>
          <p:cNvSpPr>
            <a:spLocks noChangeShapeType="1"/>
          </p:cNvSpPr>
          <p:nvPr/>
        </p:nvSpPr>
        <p:spPr bwMode="auto">
          <a:xfrm flipV="1">
            <a:off x="4395788" y="3844925"/>
            <a:ext cx="0" cy="2667000"/>
          </a:xfrm>
          <a:prstGeom prst="line">
            <a:avLst/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8" name="Line 6"/>
          <p:cNvSpPr>
            <a:spLocks noChangeShapeType="1"/>
          </p:cNvSpPr>
          <p:nvPr/>
        </p:nvSpPr>
        <p:spPr bwMode="auto">
          <a:xfrm>
            <a:off x="2555875" y="5013325"/>
            <a:ext cx="1295400" cy="0"/>
          </a:xfrm>
          <a:prstGeom prst="line">
            <a:avLst/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9" name="Line 7"/>
          <p:cNvSpPr>
            <a:spLocks noChangeShapeType="1"/>
          </p:cNvSpPr>
          <p:nvPr/>
        </p:nvSpPr>
        <p:spPr bwMode="auto">
          <a:xfrm>
            <a:off x="2538413" y="3810000"/>
            <a:ext cx="1828800" cy="0"/>
          </a:xfrm>
          <a:prstGeom prst="line">
            <a:avLst/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0" name="Rectangle 8"/>
          <p:cNvSpPr>
            <a:spLocks noChangeArrowheads="1"/>
          </p:cNvSpPr>
          <p:nvPr/>
        </p:nvSpPr>
        <p:spPr bwMode="auto">
          <a:xfrm>
            <a:off x="1946275" y="3108325"/>
            <a:ext cx="638175" cy="396875"/>
          </a:xfrm>
          <a:prstGeom prst="rect">
            <a:avLst/>
          </a:prstGeom>
          <a:noFill/>
          <a:ln w="1270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chemeClr val="tx2"/>
                </a:solidFill>
                <a:latin typeface="+mj-lt"/>
                <a:ea typeface="굴림" pitchFamily="34" charset="-127"/>
              </a:rPr>
              <a:t>E(</a:t>
            </a:r>
            <a:r>
              <a:rPr lang="en-US" altLang="ko-KR" sz="2000" b="1" i="1" dirty="0">
                <a:solidFill>
                  <a:schemeClr val="tx2"/>
                </a:solidFill>
                <a:latin typeface="+mj-lt"/>
                <a:ea typeface="굴림" pitchFamily="34" charset="-127"/>
              </a:rPr>
              <a:t>r</a:t>
            </a:r>
            <a:r>
              <a:rPr lang="en-US" altLang="ko-KR" sz="2000" b="1" dirty="0">
                <a:solidFill>
                  <a:schemeClr val="tx2"/>
                </a:solidFill>
                <a:latin typeface="+mj-lt"/>
                <a:ea typeface="굴림" pitchFamily="34" charset="-127"/>
              </a:rPr>
              <a:t>)</a:t>
            </a:r>
          </a:p>
        </p:txBody>
      </p:sp>
      <p:sp>
        <p:nvSpPr>
          <p:cNvPr id="71" name="Line 9"/>
          <p:cNvSpPr>
            <a:spLocks noChangeShapeType="1"/>
          </p:cNvSpPr>
          <p:nvPr/>
        </p:nvSpPr>
        <p:spPr bwMode="auto">
          <a:xfrm flipV="1">
            <a:off x="2555875" y="3489325"/>
            <a:ext cx="3733800" cy="22860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2" name="Line 10"/>
          <p:cNvSpPr>
            <a:spLocks noChangeShapeType="1"/>
          </p:cNvSpPr>
          <p:nvPr/>
        </p:nvSpPr>
        <p:spPr bwMode="auto">
          <a:xfrm flipV="1">
            <a:off x="2613025" y="3024188"/>
            <a:ext cx="2492375" cy="268605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3" name="Arc 12"/>
          <p:cNvSpPr>
            <a:spLocks/>
          </p:cNvSpPr>
          <p:nvPr/>
        </p:nvSpPr>
        <p:spPr bwMode="auto">
          <a:xfrm>
            <a:off x="3851275" y="3184525"/>
            <a:ext cx="2286000" cy="28194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212 w 23909"/>
              <a:gd name="T1" fmla="*/ 31121 h 31121"/>
              <a:gd name="T2" fmla="*/ 23909 w 23909"/>
              <a:gd name="T3" fmla="*/ 124 h 31121"/>
              <a:gd name="T4" fmla="*/ 21600 w 23909"/>
              <a:gd name="T5" fmla="*/ 21600 h 31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909" h="31121" fill="none" extrusionOk="0">
                <a:moveTo>
                  <a:pt x="2211" y="31121"/>
                </a:moveTo>
                <a:cubicBezTo>
                  <a:pt x="756" y="28158"/>
                  <a:pt x="0" y="2490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2371" y="-1"/>
                  <a:pt x="23142" y="41"/>
                  <a:pt x="23909" y="123"/>
                </a:cubicBezTo>
              </a:path>
              <a:path w="23909" h="31121" stroke="0" extrusionOk="0">
                <a:moveTo>
                  <a:pt x="2211" y="31121"/>
                </a:moveTo>
                <a:cubicBezTo>
                  <a:pt x="756" y="28158"/>
                  <a:pt x="0" y="2490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2371" y="-1"/>
                  <a:pt x="23142" y="41"/>
                  <a:pt x="23909" y="123"/>
                </a:cubicBezTo>
                <a:lnTo>
                  <a:pt x="21600" y="21600"/>
                </a:lnTo>
                <a:close/>
              </a:path>
            </a:pathLst>
          </a:custGeom>
          <a:noFill/>
          <a:ln>
            <a:solidFill>
              <a:srgbClr val="A50021"/>
            </a:solidFill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4" name="Oval 13"/>
          <p:cNvSpPr>
            <a:spLocks noChangeArrowheads="1"/>
          </p:cNvSpPr>
          <p:nvPr/>
        </p:nvSpPr>
        <p:spPr bwMode="auto">
          <a:xfrm>
            <a:off x="4308475" y="3717925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75" name="Rectangle 14"/>
          <p:cNvSpPr>
            <a:spLocks noChangeArrowheads="1"/>
          </p:cNvSpPr>
          <p:nvPr/>
        </p:nvSpPr>
        <p:spPr bwMode="auto">
          <a:xfrm>
            <a:off x="6289675" y="3336925"/>
            <a:ext cx="1131888" cy="396875"/>
          </a:xfrm>
          <a:prstGeom prst="rect">
            <a:avLst/>
          </a:prstGeom>
          <a:noFill/>
          <a:ln w="1270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chemeClr val="tx2"/>
                </a:solidFill>
                <a:latin typeface="+mj-lt"/>
                <a:ea typeface="굴림" pitchFamily="34" charset="-127"/>
              </a:rPr>
              <a:t>CAL (A)</a:t>
            </a:r>
          </a:p>
        </p:txBody>
      </p:sp>
      <p:sp>
        <p:nvSpPr>
          <p:cNvPr id="76" name="Rectangle 15"/>
          <p:cNvSpPr>
            <a:spLocks noChangeArrowheads="1"/>
          </p:cNvSpPr>
          <p:nvPr/>
        </p:nvSpPr>
        <p:spPr bwMode="auto">
          <a:xfrm>
            <a:off x="3851275" y="2955925"/>
            <a:ext cx="1144588" cy="396875"/>
          </a:xfrm>
          <a:prstGeom prst="rect">
            <a:avLst/>
          </a:prstGeom>
          <a:noFill/>
          <a:ln w="1270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chemeClr val="tx2"/>
                </a:solidFill>
                <a:latin typeface="+mj-lt"/>
                <a:ea typeface="굴림" pitchFamily="34" charset="-127"/>
              </a:rPr>
              <a:t>CAL (P)</a:t>
            </a:r>
          </a:p>
        </p:txBody>
      </p:sp>
      <p:sp>
        <p:nvSpPr>
          <p:cNvPr id="77" name="Rectangle 17"/>
          <p:cNvSpPr>
            <a:spLocks noChangeArrowheads="1"/>
          </p:cNvSpPr>
          <p:nvPr/>
        </p:nvSpPr>
        <p:spPr bwMode="auto">
          <a:xfrm>
            <a:off x="1946275" y="3565525"/>
            <a:ext cx="685800" cy="366713"/>
          </a:xfrm>
          <a:prstGeom prst="rect">
            <a:avLst/>
          </a:prstGeom>
          <a:noFill/>
          <a:ln w="1270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defRPr/>
            </a:pPr>
            <a:r>
              <a:rPr lang="en-US" altLang="ko-KR" sz="1800" dirty="0">
                <a:solidFill>
                  <a:schemeClr val="tx2"/>
                </a:solidFill>
                <a:latin typeface="+mj-lt"/>
                <a:ea typeface="굴림" pitchFamily="34" charset="-127"/>
              </a:rPr>
              <a:t>E(</a:t>
            </a:r>
            <a:r>
              <a:rPr lang="en-US" altLang="ko-KR" sz="1800" i="1" dirty="0" err="1">
                <a:solidFill>
                  <a:schemeClr val="tx2"/>
                </a:solidFill>
                <a:latin typeface="+mj-lt"/>
                <a:ea typeface="굴림" pitchFamily="34" charset="-127"/>
              </a:rPr>
              <a:t>r</a:t>
            </a:r>
            <a:r>
              <a:rPr lang="en-US" altLang="ko-KR" sz="1800" baseline="-25000" dirty="0" err="1">
                <a:solidFill>
                  <a:schemeClr val="tx2"/>
                </a:solidFill>
                <a:latin typeface="+mj-lt"/>
                <a:ea typeface="굴림" pitchFamily="34" charset="-127"/>
              </a:rPr>
              <a:t>P</a:t>
            </a:r>
            <a:r>
              <a:rPr lang="en-US" altLang="ko-KR" sz="1800" dirty="0">
                <a:solidFill>
                  <a:schemeClr val="tx2"/>
                </a:solidFill>
                <a:latin typeface="+mj-lt"/>
                <a:ea typeface="굴림" pitchFamily="34" charset="-127"/>
              </a:rPr>
              <a:t>)</a:t>
            </a:r>
          </a:p>
        </p:txBody>
      </p:sp>
      <p:sp>
        <p:nvSpPr>
          <p:cNvPr id="78" name="Rectangle 18"/>
          <p:cNvSpPr>
            <a:spLocks noChangeArrowheads="1"/>
          </p:cNvSpPr>
          <p:nvPr/>
        </p:nvSpPr>
        <p:spPr bwMode="auto">
          <a:xfrm>
            <a:off x="1143000" y="4784725"/>
            <a:ext cx="1489075" cy="366713"/>
          </a:xfrm>
          <a:prstGeom prst="rect">
            <a:avLst/>
          </a:prstGeom>
          <a:noFill/>
          <a:ln w="1270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defRPr/>
            </a:pPr>
            <a:r>
              <a:rPr lang="en-US" altLang="ko-KR" sz="1800" dirty="0">
                <a:solidFill>
                  <a:schemeClr val="tx2"/>
                </a:solidFill>
                <a:latin typeface="+mj-lt"/>
                <a:ea typeface="굴림" pitchFamily="34" charset="-127"/>
              </a:rPr>
              <a:t>E(</a:t>
            </a:r>
            <a:r>
              <a:rPr lang="en-US" altLang="ko-KR" sz="1800" i="1" dirty="0" err="1">
                <a:solidFill>
                  <a:schemeClr val="tx2"/>
                </a:solidFill>
                <a:latin typeface="+mj-lt"/>
                <a:ea typeface="굴림" pitchFamily="34" charset="-127"/>
              </a:rPr>
              <a:t>r</a:t>
            </a:r>
            <a:r>
              <a:rPr lang="en-US" altLang="ko-KR" sz="1800" baseline="-25000" dirty="0" err="1">
                <a:solidFill>
                  <a:schemeClr val="tx2"/>
                </a:solidFill>
                <a:latin typeface="+mj-lt"/>
                <a:ea typeface="굴림" pitchFamily="34" charset="-127"/>
              </a:rPr>
              <a:t>A</a:t>
            </a:r>
            <a:r>
              <a:rPr lang="en-US" altLang="ko-KR" sz="1800" dirty="0">
                <a:solidFill>
                  <a:schemeClr val="tx2"/>
                </a:solidFill>
                <a:latin typeface="+mj-lt"/>
                <a:ea typeface="굴림" pitchFamily="34" charset="-127"/>
              </a:rPr>
              <a:t>) = 8.9%</a:t>
            </a:r>
          </a:p>
        </p:txBody>
      </p:sp>
      <p:sp>
        <p:nvSpPr>
          <p:cNvPr id="79" name="Rectangle 19"/>
          <p:cNvSpPr>
            <a:spLocks noChangeArrowheads="1"/>
          </p:cNvSpPr>
          <p:nvPr/>
        </p:nvSpPr>
        <p:spPr bwMode="auto">
          <a:xfrm>
            <a:off x="1752600" y="5638800"/>
            <a:ext cx="781050" cy="366713"/>
          </a:xfrm>
          <a:prstGeom prst="rect">
            <a:avLst/>
          </a:prstGeom>
          <a:noFill/>
          <a:ln w="1270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defRPr/>
            </a:pPr>
            <a:r>
              <a:rPr lang="en-US" altLang="ko-KR" sz="1800" i="1" dirty="0" err="1">
                <a:solidFill>
                  <a:schemeClr val="tx2"/>
                </a:solidFill>
                <a:latin typeface="+mj-lt"/>
                <a:ea typeface="굴림" pitchFamily="34" charset="-127"/>
              </a:rPr>
              <a:t>r</a:t>
            </a:r>
            <a:r>
              <a:rPr lang="en-US" altLang="ko-KR" sz="1800" baseline="-25000" dirty="0" err="1">
                <a:solidFill>
                  <a:schemeClr val="tx2"/>
                </a:solidFill>
                <a:latin typeface="+mj-lt"/>
                <a:ea typeface="굴림" pitchFamily="34" charset="-127"/>
              </a:rPr>
              <a:t>f</a:t>
            </a:r>
            <a:r>
              <a:rPr lang="en-US" altLang="ko-KR" sz="1800" dirty="0">
                <a:solidFill>
                  <a:schemeClr val="tx2"/>
                </a:solidFill>
                <a:latin typeface="+mj-lt"/>
                <a:ea typeface="굴림" pitchFamily="34" charset="-127"/>
              </a:rPr>
              <a:t>=5%</a:t>
            </a:r>
          </a:p>
        </p:txBody>
      </p:sp>
      <p:sp>
        <p:nvSpPr>
          <p:cNvPr id="80" name="Rectangle 20"/>
          <p:cNvSpPr>
            <a:spLocks noChangeArrowheads="1"/>
          </p:cNvSpPr>
          <p:nvPr/>
        </p:nvSpPr>
        <p:spPr bwMode="auto">
          <a:xfrm>
            <a:off x="4267200" y="6521450"/>
            <a:ext cx="381000" cy="336550"/>
          </a:xfrm>
          <a:prstGeom prst="rect">
            <a:avLst/>
          </a:prstGeom>
          <a:noFill/>
          <a:ln>
            <a:noFill/>
          </a:ln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ko-KR" sz="1600" dirty="0" err="1">
                <a:solidFill>
                  <a:schemeClr val="tx2"/>
                </a:solidFill>
                <a:latin typeface="Symbol" pitchFamily="18" charset="2"/>
                <a:ea typeface="굴림" pitchFamily="34" charset="-127"/>
              </a:rPr>
              <a:t>s</a:t>
            </a:r>
            <a:r>
              <a:rPr lang="en-US" altLang="ko-KR" sz="1600" baseline="-25000" dirty="0" err="1">
                <a:solidFill>
                  <a:schemeClr val="tx2"/>
                </a:solidFill>
                <a:latin typeface="+mj-lt"/>
                <a:ea typeface="굴림" pitchFamily="34" charset="-127"/>
              </a:rPr>
              <a:t>P</a:t>
            </a:r>
            <a:endParaRPr lang="en-US" altLang="ko-KR" sz="1600" baseline="-25000" dirty="0">
              <a:solidFill>
                <a:schemeClr val="tx2"/>
              </a:solidFill>
              <a:latin typeface="+mj-lt"/>
              <a:ea typeface="굴림" pitchFamily="34" charset="-127"/>
            </a:endParaRPr>
          </a:p>
        </p:txBody>
      </p:sp>
      <p:sp>
        <p:nvSpPr>
          <p:cNvPr id="81" name="Rectangle 22"/>
          <p:cNvSpPr>
            <a:spLocks noChangeArrowheads="1"/>
          </p:cNvSpPr>
          <p:nvPr/>
        </p:nvSpPr>
        <p:spPr bwMode="auto">
          <a:xfrm>
            <a:off x="3124200" y="6521450"/>
            <a:ext cx="1371600" cy="336550"/>
          </a:xfrm>
          <a:prstGeom prst="rect">
            <a:avLst/>
          </a:prstGeom>
          <a:noFill/>
          <a:ln w="1270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defRPr/>
            </a:pPr>
            <a:r>
              <a:rPr lang="en-US" altLang="ko-KR" sz="1600" dirty="0" err="1">
                <a:solidFill>
                  <a:schemeClr val="tx2"/>
                </a:solidFill>
                <a:latin typeface="Symbol" pitchFamily="18" charset="2"/>
                <a:ea typeface="굴림" pitchFamily="34" charset="-127"/>
              </a:rPr>
              <a:t>s</a:t>
            </a:r>
            <a:r>
              <a:rPr lang="en-US" altLang="ko-KR" sz="1600" baseline="-25000" dirty="0" err="1">
                <a:solidFill>
                  <a:schemeClr val="tx2"/>
                </a:solidFill>
                <a:latin typeface="+mj-lt"/>
                <a:ea typeface="굴림" pitchFamily="34" charset="-127"/>
              </a:rPr>
              <a:t>A</a:t>
            </a:r>
            <a:r>
              <a:rPr lang="en-US" altLang="ko-KR" sz="1600" baseline="-25000" dirty="0">
                <a:solidFill>
                  <a:schemeClr val="tx2"/>
                </a:solidFill>
                <a:latin typeface="Arial" pitchFamily="34" charset="0"/>
                <a:ea typeface="굴림" pitchFamily="34" charset="-127"/>
              </a:rPr>
              <a:t> </a:t>
            </a:r>
            <a:r>
              <a:rPr lang="en-US" altLang="ko-KR" sz="1600" dirty="0">
                <a:solidFill>
                  <a:schemeClr val="tx2"/>
                </a:solidFill>
                <a:latin typeface="+mj-lt"/>
                <a:ea typeface="굴림" pitchFamily="34" charset="-127"/>
              </a:rPr>
              <a:t>=11.45%</a:t>
            </a:r>
            <a:endParaRPr lang="en-US" altLang="ko-KR" sz="1600" baseline="-25000" dirty="0">
              <a:solidFill>
                <a:schemeClr val="tx2"/>
              </a:solidFill>
              <a:latin typeface="+mj-lt"/>
              <a:ea typeface="굴림" pitchFamily="34" charset="-127"/>
            </a:endParaRPr>
          </a:p>
        </p:txBody>
      </p:sp>
      <p:sp>
        <p:nvSpPr>
          <p:cNvPr id="82" name="Rectangle 23"/>
          <p:cNvSpPr>
            <a:spLocks noChangeArrowheads="1"/>
          </p:cNvSpPr>
          <p:nvPr/>
        </p:nvSpPr>
        <p:spPr bwMode="auto">
          <a:xfrm>
            <a:off x="3851275" y="4937125"/>
            <a:ext cx="3055938" cy="336550"/>
          </a:xfrm>
          <a:prstGeom prst="rect">
            <a:avLst/>
          </a:prstGeom>
          <a:noFill/>
          <a:ln w="1270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ko-KR" sz="1600" dirty="0">
                <a:solidFill>
                  <a:schemeClr val="tx2"/>
                </a:solidFill>
                <a:ea typeface="굴림" pitchFamily="34" charset="-127"/>
              </a:rPr>
              <a:t>A</a:t>
            </a: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ea typeface="굴림" pitchFamily="34" charset="-127"/>
              </a:rPr>
              <a:t> (Minimum Variance Portfolio)</a:t>
            </a:r>
            <a:endParaRPr lang="en-US" altLang="ko-KR" sz="1600" dirty="0">
              <a:solidFill>
                <a:schemeClr val="tx2"/>
              </a:solidFill>
              <a:ea typeface="굴림" pitchFamily="34" charset="-127"/>
            </a:endParaRPr>
          </a:p>
        </p:txBody>
      </p:sp>
      <p:sp>
        <p:nvSpPr>
          <p:cNvPr id="83" name="Rectangle 24"/>
          <p:cNvSpPr>
            <a:spLocks noChangeArrowheads="1"/>
          </p:cNvSpPr>
          <p:nvPr/>
        </p:nvSpPr>
        <p:spPr bwMode="auto">
          <a:xfrm>
            <a:off x="4070350" y="3489325"/>
            <a:ext cx="29686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ko-KR" sz="1600">
                <a:solidFill>
                  <a:srgbClr val="FF0000"/>
                </a:solidFill>
                <a:ea typeface="굴림" pitchFamily="34" charset="-127"/>
                <a:cs typeface="Lao UI" pitchFamily="34" charset="0"/>
              </a:rPr>
              <a:t>P</a:t>
            </a:r>
          </a:p>
        </p:txBody>
      </p:sp>
      <p:sp>
        <p:nvSpPr>
          <p:cNvPr id="84" name="Freeform 26"/>
          <p:cNvSpPr>
            <a:spLocks/>
          </p:cNvSpPr>
          <p:nvPr/>
        </p:nvSpPr>
        <p:spPr bwMode="auto">
          <a:xfrm>
            <a:off x="2555875" y="3336925"/>
            <a:ext cx="3733800" cy="3200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84"/>
              </a:cxn>
              <a:cxn ang="0">
                <a:pos x="3907" y="2984"/>
              </a:cxn>
            </a:cxnLst>
            <a:rect l="0" t="0" r="r" b="b"/>
            <a:pathLst>
              <a:path w="3908" h="2985">
                <a:moveTo>
                  <a:pt x="0" y="0"/>
                </a:moveTo>
                <a:lnTo>
                  <a:pt x="0" y="2984"/>
                </a:lnTo>
                <a:lnTo>
                  <a:pt x="3907" y="2984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5" name="Rectangle 27"/>
          <p:cNvSpPr>
            <a:spLocks noChangeArrowheads="1"/>
          </p:cNvSpPr>
          <p:nvPr/>
        </p:nvSpPr>
        <p:spPr bwMode="auto">
          <a:xfrm>
            <a:off x="5984875" y="6537325"/>
            <a:ext cx="533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굴림" pitchFamily="34" charset="-127"/>
              </a:rPr>
              <a:t>s</a:t>
            </a:r>
          </a:p>
        </p:txBody>
      </p:sp>
      <p:sp>
        <p:nvSpPr>
          <p:cNvPr id="86" name="Oval 29"/>
          <p:cNvSpPr>
            <a:spLocks noChangeArrowheads="1"/>
          </p:cNvSpPr>
          <p:nvPr/>
        </p:nvSpPr>
        <p:spPr bwMode="auto">
          <a:xfrm>
            <a:off x="3775075" y="4937125"/>
            <a:ext cx="131763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87" name="Rectangle 32"/>
          <p:cNvSpPr>
            <a:spLocks noChangeArrowheads="1"/>
          </p:cNvSpPr>
          <p:nvPr/>
        </p:nvSpPr>
        <p:spPr bwMode="auto">
          <a:xfrm>
            <a:off x="5219700" y="4249738"/>
            <a:ext cx="1835150" cy="336550"/>
          </a:xfrm>
          <a:prstGeom prst="rect">
            <a:avLst/>
          </a:prstGeom>
          <a:noFill/>
          <a:ln w="1270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solidFill>
                  <a:schemeClr val="tx2"/>
                </a:solidFill>
                <a:latin typeface="+mj-lt"/>
                <a:ea typeface="굴림" pitchFamily="34" charset="-127"/>
              </a:rPr>
              <a:t>Tangency portfolio</a:t>
            </a:r>
          </a:p>
        </p:txBody>
      </p:sp>
      <p:sp>
        <p:nvSpPr>
          <p:cNvPr id="88" name="Line 33"/>
          <p:cNvSpPr>
            <a:spLocks noChangeShapeType="1"/>
          </p:cNvSpPr>
          <p:nvPr/>
        </p:nvSpPr>
        <p:spPr bwMode="auto">
          <a:xfrm flipH="1" flipV="1">
            <a:off x="4537075" y="3794125"/>
            <a:ext cx="1676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Line 9"/>
          <p:cNvSpPr>
            <a:spLocks noChangeShapeType="1"/>
          </p:cNvSpPr>
          <p:nvPr/>
        </p:nvSpPr>
        <p:spPr bwMode="auto">
          <a:xfrm flipV="1">
            <a:off x="2555875" y="3108325"/>
            <a:ext cx="3200400" cy="2674938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0" name="Oval 29"/>
          <p:cNvSpPr>
            <a:spLocks noChangeArrowheads="1"/>
          </p:cNvSpPr>
          <p:nvPr/>
        </p:nvSpPr>
        <p:spPr bwMode="auto">
          <a:xfrm>
            <a:off x="2479675" y="5715000"/>
            <a:ext cx="131763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91" name="Oval 29"/>
          <p:cNvSpPr>
            <a:spLocks noChangeArrowheads="1"/>
          </p:cNvSpPr>
          <p:nvPr/>
        </p:nvSpPr>
        <p:spPr bwMode="auto">
          <a:xfrm>
            <a:off x="3851275" y="4556125"/>
            <a:ext cx="131763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92" name="Rectangle 23"/>
          <p:cNvSpPr>
            <a:spLocks noChangeArrowheads="1"/>
          </p:cNvSpPr>
          <p:nvPr/>
        </p:nvSpPr>
        <p:spPr bwMode="auto">
          <a:xfrm>
            <a:off x="3962400" y="4495800"/>
            <a:ext cx="319088" cy="336550"/>
          </a:xfrm>
          <a:prstGeom prst="rect">
            <a:avLst/>
          </a:prstGeom>
          <a:noFill/>
          <a:ln w="1270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tx2"/>
                </a:solidFill>
                <a:latin typeface="+mj-lt"/>
                <a:ea typeface="굴림" pitchFamily="34" charset="-127"/>
              </a:rPr>
              <a:t>B</a:t>
            </a:r>
            <a:endParaRPr lang="en-US" altLang="ko-KR" sz="1600" dirty="0">
              <a:solidFill>
                <a:schemeClr val="tx2"/>
              </a:solidFill>
              <a:latin typeface="+mj-lt"/>
              <a:ea typeface="굴림" pitchFamily="34" charset="-127"/>
            </a:endParaRPr>
          </a:p>
        </p:txBody>
      </p:sp>
      <p:sp>
        <p:nvSpPr>
          <p:cNvPr id="93" name="Line 2"/>
          <p:cNvSpPr>
            <a:spLocks noChangeShapeType="1"/>
          </p:cNvSpPr>
          <p:nvPr/>
        </p:nvSpPr>
        <p:spPr bwMode="auto">
          <a:xfrm flipV="1">
            <a:off x="3851275" y="5018088"/>
            <a:ext cx="0" cy="1524000"/>
          </a:xfrm>
          <a:prstGeom prst="line">
            <a:avLst/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2" name="Line 7"/>
          <p:cNvSpPr>
            <a:spLocks noChangeShapeType="1"/>
          </p:cNvSpPr>
          <p:nvPr/>
        </p:nvSpPr>
        <p:spPr bwMode="auto">
          <a:xfrm>
            <a:off x="2613025" y="5802313"/>
            <a:ext cx="1828800" cy="0"/>
          </a:xfrm>
          <a:prstGeom prst="line">
            <a:avLst/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Right Brace 1"/>
          <p:cNvSpPr>
            <a:spLocks/>
          </p:cNvSpPr>
          <p:nvPr/>
        </p:nvSpPr>
        <p:spPr bwMode="auto">
          <a:xfrm>
            <a:off x="6856413" y="3862388"/>
            <a:ext cx="211137" cy="1958975"/>
          </a:xfrm>
          <a:prstGeom prst="rightBrace">
            <a:avLst>
              <a:gd name="adj1" fmla="val 8376"/>
              <a:gd name="adj2" fmla="val 50000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067550" y="4614863"/>
            <a:ext cx="863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it-IT" altLang="en-US" sz="1800"/>
              <a:t>E(</a:t>
            </a:r>
            <a:r>
              <a:rPr lang="it-IT" altLang="en-US" sz="1800" i="1"/>
              <a:t>r</a:t>
            </a:r>
            <a:r>
              <a:rPr lang="it-IT" altLang="en-US" sz="1800" baseline="-25000"/>
              <a:t>p</a:t>
            </a:r>
            <a:r>
              <a:rPr lang="it-IT" altLang="en-US" sz="1800"/>
              <a:t>)-</a:t>
            </a:r>
            <a:r>
              <a:rPr lang="it-IT" altLang="en-US" sz="1800" i="1"/>
              <a:t>r</a:t>
            </a:r>
            <a:r>
              <a:rPr lang="it-IT" altLang="en-US" sz="1800" baseline="-25000"/>
              <a:t>f</a:t>
            </a:r>
            <a:endParaRPr lang="en-US" altLang="en-US" sz="1800" baseline="-2500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4" grpId="0" animBg="1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5" grpId="0"/>
      <p:bldP spid="86" grpId="0" animBg="1"/>
      <p:bldP spid="87" grpId="0"/>
      <p:bldP spid="88" grpId="0" animBg="1"/>
      <p:bldP spid="90" grpId="0" animBg="1"/>
      <p:bldP spid="91" grpId="0" animBg="1"/>
      <p:bldP spid="92" grpId="0"/>
      <p:bldP spid="2" grpId="0" animBg="1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077200" cy="685800"/>
          </a:xfrm>
        </p:spPr>
        <p:txBody>
          <a:bodyPr/>
          <a:lstStyle/>
          <a:p>
            <a:r>
              <a:rPr lang="en-US" altLang="en-US" sz="3000"/>
              <a:t>The Optimal CAL and the Optimal Risky Portfolio</a:t>
            </a:r>
          </a:p>
        </p:txBody>
      </p:sp>
      <p:pic>
        <p:nvPicPr>
          <p:cNvPr id="5" name="Picture 4" descr="E:\Bodie- Investment &amp; Portfolio Mgmt 9e ( Global Edition)\Digital Image Library\bod30700_ch07\bod30700_0707.jpg">
            <a:extLst>
              <a:ext uri="{FF2B5EF4-FFF2-40B4-BE49-F238E27FC236}">
                <a16:creationId xmlns:a16="http://schemas.microsoft.com/office/drawing/2014/main" id="{0D08ACEC-5A5D-4B7F-B1BB-1677257F8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762403"/>
            <a:ext cx="6096010" cy="6095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05800" cy="533400"/>
          </a:xfrm>
          <a:noFill/>
        </p:spPr>
        <p:txBody>
          <a:bodyPr lIns="90488" tIns="44450" rIns="90488" bIns="44450" anchor="b"/>
          <a:lstStyle/>
          <a:p>
            <a:pPr eaLnBrk="1" hangingPunct="1"/>
            <a:r>
              <a:rPr lang="en-US" altLang="ko-KR" sz="3200">
                <a:ea typeface="굴림" pitchFamily="34" charset="-127"/>
              </a:rPr>
              <a:t>How to find the Tangency Portfolio P?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610600" cy="52578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80000"/>
              </a:lnSpc>
            </a:pPr>
            <a:r>
              <a:rPr lang="en-US" altLang="ko-KR" sz="2400" dirty="0">
                <a:ea typeface="굴림" pitchFamily="34" charset="-127"/>
              </a:rPr>
              <a:t>Assume any portfolio p, consisting of two risky assets: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ko-KR" sz="2000" dirty="0">
                <a:ea typeface="굴림" pitchFamily="34" charset="-127"/>
              </a:rPr>
              <a:t>		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" pitchFamily="2" charset="2"/>
              <a:buNone/>
            </a:pPr>
            <a:endParaRPr lang="en-US" altLang="ko-KR" sz="2000" dirty="0">
              <a:ea typeface="굴림" pitchFamily="34" charset="-127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" pitchFamily="2" charset="2"/>
              <a:buNone/>
            </a:pPr>
            <a:endParaRPr lang="en-US" altLang="ko-KR" sz="2000" dirty="0">
              <a:ea typeface="굴림" pitchFamily="34" charset="-127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endParaRPr lang="en-US" altLang="ko-KR" sz="2400" dirty="0">
              <a:ea typeface="굴림" pitchFamily="34" charset="-127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2400" dirty="0">
                <a:ea typeface="굴림" pitchFamily="34" charset="-127"/>
              </a:rPr>
              <a:t>The objective is to find w</a:t>
            </a:r>
            <a:r>
              <a:rPr lang="en-US" altLang="ko-KR" sz="2400" baseline="-25000" dirty="0">
                <a:ea typeface="굴림" pitchFamily="34" charset="-127"/>
              </a:rPr>
              <a:t>1</a:t>
            </a:r>
            <a:r>
              <a:rPr lang="en-US" altLang="ko-KR" sz="2400" baseline="30000" dirty="0">
                <a:ea typeface="굴림" pitchFamily="34" charset="-127"/>
              </a:rPr>
              <a:t>*</a:t>
            </a:r>
            <a:r>
              <a:rPr lang="en-US" altLang="ko-KR" sz="2400" dirty="0">
                <a:ea typeface="굴림" pitchFamily="34" charset="-127"/>
              </a:rPr>
              <a:t> and w</a:t>
            </a:r>
            <a:r>
              <a:rPr lang="en-US" altLang="ko-KR" sz="2400" baseline="-25000" dirty="0">
                <a:ea typeface="굴림" pitchFamily="34" charset="-127"/>
              </a:rPr>
              <a:t>2</a:t>
            </a:r>
            <a:r>
              <a:rPr lang="en-US" altLang="ko-KR" sz="2400" baseline="30000" dirty="0">
                <a:ea typeface="굴림" pitchFamily="34" charset="-127"/>
              </a:rPr>
              <a:t>*</a:t>
            </a:r>
            <a:r>
              <a:rPr lang="en-US" altLang="ko-KR" sz="2400" dirty="0">
                <a:ea typeface="굴림" pitchFamily="34" charset="-127"/>
              </a:rPr>
              <a:t> that gives the highest slope (</a:t>
            </a:r>
            <a:r>
              <a:rPr lang="en-US" altLang="ko-KR" sz="2400" b="1" i="1" dirty="0">
                <a:ea typeface="굴림" pitchFamily="34" charset="-127"/>
              </a:rPr>
              <a:t>Sharpe ratio</a:t>
            </a:r>
            <a:r>
              <a:rPr lang="en-US" altLang="ko-KR" sz="2400" dirty="0">
                <a:ea typeface="굴림" pitchFamily="34" charset="-127"/>
              </a:rPr>
              <a:t>) of the CAL, i.e., the tangency portfolio</a:t>
            </a:r>
            <a:endParaRPr lang="en-US" altLang="ko-KR" sz="2400" u="sng" dirty="0">
              <a:ea typeface="굴림" pitchFamily="34" charset="-127"/>
            </a:endParaRPr>
          </a:p>
          <a:p>
            <a:pPr eaLnBrk="1" hangingPunct="1">
              <a:lnSpc>
                <a:spcPct val="80000"/>
              </a:lnSpc>
              <a:spcBef>
                <a:spcPts val="1800"/>
              </a:spcBef>
              <a:buFont typeface="Wingdings" pitchFamily="2" charset="2"/>
              <a:buNone/>
            </a:pPr>
            <a:r>
              <a:rPr lang="en-US" altLang="ko-KR" sz="2400" dirty="0">
                <a:ea typeface="굴림" pitchFamily="34" charset="-127"/>
              </a:rPr>
              <a:t>		Max. </a:t>
            </a:r>
            <a:endParaRPr lang="en-US" altLang="ko-KR" sz="2400" dirty="0">
              <a:ea typeface="굴림" pitchFamily="34" charset="-127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spcBef>
                <a:spcPts val="1800"/>
              </a:spcBef>
              <a:buFont typeface="Wingdings" pitchFamily="2" charset="2"/>
              <a:buNone/>
            </a:pPr>
            <a:r>
              <a:rPr lang="en-US" altLang="ko-KR" sz="2400" dirty="0">
                <a:ea typeface="굴림" pitchFamily="34" charset="-127"/>
                <a:sym typeface="Symbol" pitchFamily="18" charset="2"/>
              </a:rPr>
              <a:t>		Subject to</a:t>
            </a:r>
          </a:p>
        </p:txBody>
      </p:sp>
      <p:graphicFrame>
        <p:nvGraphicFramePr>
          <p:cNvPr id="2458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894188"/>
              </p:ext>
            </p:extLst>
          </p:nvPr>
        </p:nvGraphicFramePr>
        <p:xfrm>
          <a:off x="1741488" y="1676400"/>
          <a:ext cx="5738812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" name="方程式" r:id="rId4" imgW="3136680" imgH="507960" progId="Equation.3">
                  <p:embed/>
                </p:oleObj>
              </mc:Choice>
              <mc:Fallback>
                <p:oleObj name="方程式" r:id="rId4" imgW="3136680" imgH="507960" progId="Equation.3">
                  <p:embed/>
                  <p:pic>
                    <p:nvPicPr>
                      <p:cNvPr id="2458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488" y="1676400"/>
                        <a:ext cx="5738812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3"/>
          <p:cNvGraphicFramePr>
            <a:graphicFrameLocks noChangeAspect="1"/>
          </p:cNvGraphicFramePr>
          <p:nvPr/>
        </p:nvGraphicFramePr>
        <p:xfrm>
          <a:off x="3208338" y="3790950"/>
          <a:ext cx="1760537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" name="Equation" r:id="rId6" imgW="977900" imgH="431800" progId="Equation.3">
                  <p:embed/>
                </p:oleObj>
              </mc:Choice>
              <mc:Fallback>
                <p:oleObj name="Equation" r:id="rId6" imgW="977900" imgH="431800" progId="Equation.3">
                  <p:embed/>
                  <p:pic>
                    <p:nvPicPr>
                      <p:cNvPr id="2458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8338" y="3790950"/>
                        <a:ext cx="1760537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4"/>
          <p:cNvGraphicFramePr>
            <a:graphicFrameLocks noChangeAspect="1"/>
          </p:cNvGraphicFramePr>
          <p:nvPr/>
        </p:nvGraphicFramePr>
        <p:xfrm>
          <a:off x="3260725" y="4476750"/>
          <a:ext cx="10826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" name="Equation" r:id="rId8" imgW="685502" imgH="215806" progId="Equation.3">
                  <p:embed/>
                </p:oleObj>
              </mc:Choice>
              <mc:Fallback>
                <p:oleObj name="Equation" r:id="rId8" imgW="685502" imgH="215806" progId="Equation.3">
                  <p:embed/>
                  <p:pic>
                    <p:nvPicPr>
                      <p:cNvPr id="2458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0725" y="4476750"/>
                        <a:ext cx="108267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05800" cy="533400"/>
          </a:xfrm>
          <a:noFill/>
        </p:spPr>
        <p:txBody>
          <a:bodyPr lIns="90488" tIns="44450" rIns="90488" bIns="44450" anchor="b"/>
          <a:lstStyle/>
          <a:p>
            <a:pPr eaLnBrk="1" hangingPunct="1"/>
            <a:r>
              <a:rPr lang="en-US" altLang="ko-KR" sz="3200">
                <a:ea typeface="굴림" pitchFamily="34" charset="-127"/>
              </a:rPr>
              <a:t>How to find the Tangency Portfolio P?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610600" cy="52578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80000"/>
              </a:lnSpc>
              <a:spcBef>
                <a:spcPts val="3000"/>
              </a:spcBef>
            </a:pPr>
            <a:r>
              <a:rPr lang="en-US" altLang="ko-KR" sz="2400">
                <a:ea typeface="굴림" pitchFamily="34" charset="-127"/>
                <a:sym typeface="Symbol" pitchFamily="18" charset="2"/>
              </a:rPr>
              <a:t>Differentiating this with respect to w</a:t>
            </a:r>
            <a:r>
              <a:rPr lang="en-US" altLang="ko-KR" sz="2400" baseline="-25000">
                <a:ea typeface="굴림" pitchFamily="34" charset="-127"/>
                <a:sym typeface="Symbol" pitchFamily="18" charset="2"/>
              </a:rPr>
              <a:t>1</a:t>
            </a:r>
            <a:r>
              <a:rPr lang="en-US" altLang="ko-KR" sz="2400">
                <a:ea typeface="굴림" pitchFamily="34" charset="-127"/>
                <a:sym typeface="Symbol" pitchFamily="18" charset="2"/>
              </a:rPr>
              <a:t>, and setting the derivative equal to zero gives the solution: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400">
                <a:ea typeface="굴림" pitchFamily="34" charset="-127"/>
                <a:sym typeface="Symbol" pitchFamily="18" charset="2"/>
              </a:rPr>
              <a:t>			</a:t>
            </a:r>
            <a:endParaRPr lang="en-US" altLang="en-US" sz="2400" b="1">
              <a:ea typeface="굴림" pitchFamily="34" charset="-127"/>
              <a:sym typeface="Symbol" pitchFamily="18" charset="2"/>
            </a:endParaRPr>
          </a:p>
        </p:txBody>
      </p:sp>
      <p:graphicFrame>
        <p:nvGraphicFramePr>
          <p:cNvPr id="2560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922832"/>
              </p:ext>
            </p:extLst>
          </p:nvPr>
        </p:nvGraphicFramePr>
        <p:xfrm>
          <a:off x="904875" y="1838325"/>
          <a:ext cx="8093390" cy="402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name="方程式" r:id="rId4" imgW="4267080" imgH="2145960" progId="Equation.3">
                  <p:embed/>
                </p:oleObj>
              </mc:Choice>
              <mc:Fallback>
                <p:oleObj name="方程式" r:id="rId4" imgW="4267080" imgH="2145960" progId="Equation.3">
                  <p:embed/>
                  <p:pic>
                    <p:nvPicPr>
                      <p:cNvPr id="2560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1838325"/>
                        <a:ext cx="8093390" cy="402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7200" y="3810"/>
            <a:ext cx="7924800" cy="519267"/>
          </a:xfrm>
        </p:spPr>
        <p:txBody>
          <a:bodyPr/>
          <a:lstStyle/>
          <a:p>
            <a:r>
              <a:rPr lang="en-US" altLang="en-US" sz="3200" dirty="0">
                <a:solidFill>
                  <a:srgbClr val="A50021"/>
                </a:solidFill>
              </a:rPr>
              <a:t>Optimal Complete Portfolio</a:t>
            </a: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762000" y="6084252"/>
            <a:ext cx="83058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2200" dirty="0"/>
              <a:t>The </a:t>
            </a:r>
            <a:r>
              <a:rPr lang="en-US" altLang="en-US" sz="2200" b="1" i="1" dirty="0"/>
              <a:t>optimal complete portfolio </a:t>
            </a:r>
            <a:r>
              <a:rPr lang="en-US" altLang="en-US" sz="2200" dirty="0"/>
              <a:t>is determined by the tangency of an indifference curve with the CAL from the optimal risky portfolio. </a:t>
            </a:r>
          </a:p>
        </p:txBody>
      </p:sp>
      <p:pic>
        <p:nvPicPr>
          <p:cNvPr id="6" name="Picture 4" descr="E:\Bodie- Investment &amp; Portfolio Mgmt 9e ( Global Edition)\Digital Image Library\bod30700_ch07\bod30700_0708.jpg">
            <a:extLst>
              <a:ext uri="{FF2B5EF4-FFF2-40B4-BE49-F238E27FC236}">
                <a16:creationId xmlns:a16="http://schemas.microsoft.com/office/drawing/2014/main" id="{2354E9D0-F5F1-48EC-AC33-A1D09C295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671667"/>
            <a:ext cx="5486400" cy="543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391400" cy="533400"/>
          </a:xfrm>
        </p:spPr>
        <p:txBody>
          <a:bodyPr lIns="90488" tIns="44450" rIns="90488" bIns="44450" anchor="b"/>
          <a:lstStyle/>
          <a:p>
            <a:pPr algn="l" eaLnBrk="1" hangingPunct="1"/>
            <a:r>
              <a:rPr lang="en-US" altLang="ko-KR" sz="3200">
                <a:solidFill>
                  <a:srgbClr val="C00000"/>
                </a:solidFill>
                <a:ea typeface="굴림" pitchFamily="34" charset="-127"/>
              </a:rPr>
              <a:t>Example of the Optimal Complete Portfolio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381000" y="1143000"/>
            <a:ext cx="8763000" cy="5486400"/>
          </a:xfrm>
          <a:prstGeom prst="rect">
            <a:avLst/>
          </a:prstGeom>
          <a:noFill/>
          <a:ln>
            <a:noFill/>
          </a:ln>
        </p:spPr>
        <p:txBody>
          <a:bodyPr lIns="90488" tIns="44450" rIns="90488" bIns="44450"/>
          <a:lstStyle/>
          <a:p>
            <a:pPr marL="342900" indent="-342900" eaLnBrk="1" hangingPunct="1">
              <a:spcBef>
                <a:spcPts val="18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altLang="ko-KR" dirty="0">
                <a:solidFill>
                  <a:schemeClr val="tx2"/>
                </a:solidFill>
                <a:latin typeface="+mj-lt"/>
                <a:ea typeface="굴림" pitchFamily="34" charset="-127"/>
              </a:rPr>
              <a:t>Find the </a:t>
            </a:r>
            <a:r>
              <a:rPr lang="en-US" altLang="ko-KR" u="sng" dirty="0">
                <a:solidFill>
                  <a:schemeClr val="tx2"/>
                </a:solidFill>
                <a:latin typeface="+mj-lt"/>
                <a:ea typeface="굴림" pitchFamily="34" charset="-127"/>
              </a:rPr>
              <a:t>optimal complete portfolio </a:t>
            </a:r>
            <a:r>
              <a:rPr lang="en-US" altLang="ko-KR" dirty="0">
                <a:solidFill>
                  <a:schemeClr val="tx2"/>
                </a:solidFill>
                <a:latin typeface="+mj-lt"/>
                <a:ea typeface="굴림" pitchFamily="34" charset="-127"/>
              </a:rPr>
              <a:t>for an investor with risk aversion A = 4. Given: </a:t>
            </a:r>
          </a:p>
          <a:p>
            <a:pPr eaLnBrk="1" hangingPunct="1">
              <a:spcBef>
                <a:spcPts val="1800"/>
              </a:spcBef>
              <a:buSzPct val="100000"/>
              <a:defRPr/>
            </a:pPr>
            <a:r>
              <a:rPr lang="en-US" altLang="ko-KR" dirty="0">
                <a:solidFill>
                  <a:schemeClr val="tx2"/>
                </a:solidFill>
                <a:latin typeface="+mj-lt"/>
                <a:ea typeface="굴림" pitchFamily="34" charset="-127"/>
              </a:rPr>
              <a:t>      Bonds: E(</a:t>
            </a:r>
            <a:r>
              <a:rPr lang="en-US" altLang="ko-KR" i="1" dirty="0">
                <a:solidFill>
                  <a:schemeClr val="tx2"/>
                </a:solidFill>
                <a:latin typeface="+mj-lt"/>
                <a:ea typeface="굴림" pitchFamily="34" charset="-127"/>
              </a:rPr>
              <a:t>r</a:t>
            </a:r>
            <a:r>
              <a:rPr lang="en-US" altLang="ko-KR" baseline="-25000" dirty="0">
                <a:solidFill>
                  <a:schemeClr val="tx2"/>
                </a:solidFill>
                <a:latin typeface="+mj-lt"/>
                <a:ea typeface="굴림" pitchFamily="34" charset="-127"/>
              </a:rPr>
              <a:t>1</a:t>
            </a:r>
            <a:r>
              <a:rPr lang="en-US" altLang="ko-KR" dirty="0">
                <a:solidFill>
                  <a:schemeClr val="tx2"/>
                </a:solidFill>
                <a:latin typeface="+mj-lt"/>
                <a:ea typeface="굴림" pitchFamily="34" charset="-127"/>
              </a:rPr>
              <a:t>) =   8% 	</a:t>
            </a:r>
            <a:r>
              <a:rPr lang="en-US" altLang="ko-KR" dirty="0">
                <a:solidFill>
                  <a:schemeClr val="tx2"/>
                </a:solidFill>
                <a:latin typeface="+mj-lt"/>
                <a:ea typeface="굴림" pitchFamily="34" charset="-127"/>
                <a:sym typeface="Symbol" pitchFamily="18" charset="2"/>
              </a:rPr>
              <a:t></a:t>
            </a:r>
            <a:r>
              <a:rPr lang="en-US" altLang="ko-KR" baseline="-25000" dirty="0">
                <a:solidFill>
                  <a:schemeClr val="tx2"/>
                </a:solidFill>
                <a:latin typeface="+mj-lt"/>
                <a:ea typeface="굴림" pitchFamily="34" charset="-127"/>
                <a:sym typeface="Symbol" pitchFamily="18" charset="2"/>
              </a:rPr>
              <a:t>1</a:t>
            </a:r>
            <a:r>
              <a:rPr lang="en-US" altLang="ko-KR" dirty="0">
                <a:solidFill>
                  <a:schemeClr val="tx2"/>
                </a:solidFill>
                <a:latin typeface="+mj-lt"/>
                <a:ea typeface="굴림" pitchFamily="34" charset="-127"/>
                <a:sym typeface="Symbol" pitchFamily="18" charset="2"/>
              </a:rPr>
              <a:t> = 12%      </a:t>
            </a:r>
            <a:r>
              <a:rPr lang="en-US" altLang="ko-KR" baseline="-25000" dirty="0">
                <a:solidFill>
                  <a:schemeClr val="tx2"/>
                </a:solidFill>
                <a:latin typeface="+mj-lt"/>
                <a:ea typeface="굴림" pitchFamily="34" charset="-127"/>
                <a:sym typeface="Symbol" pitchFamily="18" charset="2"/>
              </a:rPr>
              <a:t>1,2</a:t>
            </a:r>
            <a:r>
              <a:rPr lang="en-US" altLang="ko-KR" dirty="0">
                <a:solidFill>
                  <a:schemeClr val="tx2"/>
                </a:solidFill>
                <a:latin typeface="+mj-lt"/>
                <a:ea typeface="굴림" pitchFamily="34" charset="-127"/>
                <a:sym typeface="Symbol" pitchFamily="18" charset="2"/>
              </a:rPr>
              <a:t> = 0.30</a:t>
            </a:r>
          </a:p>
          <a:p>
            <a:pPr marL="342900" indent="-342900">
              <a:spcBef>
                <a:spcPct val="50000"/>
              </a:spcBef>
              <a:defRPr/>
            </a:pPr>
            <a:r>
              <a:rPr lang="en-US" altLang="ko-KR" dirty="0">
                <a:solidFill>
                  <a:schemeClr val="tx2"/>
                </a:solidFill>
                <a:latin typeface="+mj-lt"/>
                <a:ea typeface="굴림" pitchFamily="34" charset="-127"/>
                <a:sym typeface="Symbol" pitchFamily="18" charset="2"/>
              </a:rPr>
              <a:t>	 Stocks: </a:t>
            </a:r>
            <a:r>
              <a:rPr lang="en-US" altLang="ko-KR" dirty="0">
                <a:solidFill>
                  <a:schemeClr val="tx2"/>
                </a:solidFill>
                <a:latin typeface="+mj-lt"/>
                <a:ea typeface="굴림" pitchFamily="34" charset="-127"/>
              </a:rPr>
              <a:t>E(</a:t>
            </a:r>
            <a:r>
              <a:rPr lang="en-US" altLang="ko-KR" i="1" dirty="0">
                <a:solidFill>
                  <a:schemeClr val="tx2"/>
                </a:solidFill>
                <a:latin typeface="+mj-lt"/>
                <a:ea typeface="굴림" pitchFamily="34" charset="-127"/>
              </a:rPr>
              <a:t>r</a:t>
            </a:r>
            <a:r>
              <a:rPr lang="en-US" altLang="ko-KR" baseline="-25000" dirty="0">
                <a:solidFill>
                  <a:schemeClr val="tx2"/>
                </a:solidFill>
                <a:latin typeface="+mj-lt"/>
                <a:ea typeface="굴림" pitchFamily="34" charset="-127"/>
              </a:rPr>
              <a:t>2</a:t>
            </a:r>
            <a:r>
              <a:rPr lang="en-US" altLang="ko-KR" dirty="0">
                <a:solidFill>
                  <a:schemeClr val="tx2"/>
                </a:solidFill>
                <a:latin typeface="+mj-lt"/>
                <a:ea typeface="굴림" pitchFamily="34" charset="-127"/>
              </a:rPr>
              <a:t>) = 13% 	</a:t>
            </a:r>
            <a:r>
              <a:rPr lang="en-US" altLang="ko-KR" dirty="0">
                <a:solidFill>
                  <a:schemeClr val="tx2"/>
                </a:solidFill>
                <a:latin typeface="+mj-lt"/>
                <a:ea typeface="굴림" pitchFamily="34" charset="-127"/>
                <a:sym typeface="Symbol" pitchFamily="18" charset="2"/>
              </a:rPr>
              <a:t></a:t>
            </a:r>
            <a:r>
              <a:rPr lang="en-US" altLang="ko-KR" baseline="-25000" dirty="0">
                <a:solidFill>
                  <a:schemeClr val="tx2"/>
                </a:solidFill>
                <a:latin typeface="+mj-lt"/>
                <a:ea typeface="굴림" pitchFamily="34" charset="-127"/>
                <a:sym typeface="Symbol" pitchFamily="18" charset="2"/>
              </a:rPr>
              <a:t>2</a:t>
            </a:r>
            <a:r>
              <a:rPr lang="en-US" altLang="ko-KR" dirty="0">
                <a:solidFill>
                  <a:schemeClr val="tx2"/>
                </a:solidFill>
                <a:latin typeface="+mj-lt"/>
                <a:ea typeface="굴림" pitchFamily="34" charset="-127"/>
                <a:sym typeface="Symbol" pitchFamily="18" charset="2"/>
              </a:rPr>
              <a:t> = 20%      </a:t>
            </a:r>
            <a:r>
              <a:rPr lang="en-US" altLang="ko-KR" baseline="-25000" dirty="0">
                <a:solidFill>
                  <a:schemeClr val="tx2"/>
                </a:solidFill>
                <a:latin typeface="+mj-lt"/>
                <a:ea typeface="굴림" pitchFamily="34" charset="-127"/>
                <a:sym typeface="Symbol" pitchFamily="18" charset="2"/>
              </a:rPr>
              <a:t>1,2</a:t>
            </a:r>
            <a:r>
              <a:rPr lang="en-US" altLang="ko-KR" dirty="0">
                <a:solidFill>
                  <a:schemeClr val="tx2"/>
                </a:solidFill>
                <a:latin typeface="+mj-lt"/>
                <a:ea typeface="굴림" pitchFamily="34" charset="-127"/>
                <a:sym typeface="Symbol" pitchFamily="18" charset="2"/>
              </a:rPr>
              <a:t> = 0.0072     </a:t>
            </a:r>
            <a:r>
              <a:rPr lang="en-US" altLang="ko-KR" i="1" dirty="0" err="1">
                <a:solidFill>
                  <a:schemeClr val="tx2"/>
                </a:solidFill>
                <a:latin typeface="+mj-lt"/>
                <a:ea typeface="굴림" pitchFamily="34" charset="-127"/>
                <a:sym typeface="Symbol" pitchFamily="18" charset="2"/>
              </a:rPr>
              <a:t>r</a:t>
            </a:r>
            <a:r>
              <a:rPr lang="en-US" altLang="ko-KR" baseline="-25000" dirty="0" err="1">
                <a:solidFill>
                  <a:schemeClr val="tx2"/>
                </a:solidFill>
                <a:latin typeface="+mj-lt"/>
                <a:ea typeface="굴림" pitchFamily="34" charset="-127"/>
                <a:sym typeface="Symbol" pitchFamily="18" charset="2"/>
              </a:rPr>
              <a:t>f</a:t>
            </a:r>
            <a:r>
              <a:rPr lang="en-US" altLang="ko-KR" dirty="0">
                <a:solidFill>
                  <a:schemeClr val="tx2"/>
                </a:solidFill>
                <a:latin typeface="+mj-lt"/>
                <a:ea typeface="굴림" pitchFamily="34" charset="-127"/>
                <a:sym typeface="Symbol" pitchFamily="18" charset="2"/>
              </a:rPr>
              <a:t> = 5%</a:t>
            </a:r>
          </a:p>
          <a:p>
            <a:pPr marL="342900" indent="-342900">
              <a:spcBef>
                <a:spcPct val="50000"/>
              </a:spcBef>
              <a:defRPr/>
            </a:pPr>
            <a:r>
              <a:rPr lang="en-US" altLang="ko-KR" dirty="0">
                <a:solidFill>
                  <a:schemeClr val="tx2"/>
                </a:solidFill>
                <a:latin typeface="+mj-lt"/>
                <a:ea typeface="굴림" pitchFamily="34" charset="-127"/>
                <a:sym typeface="Symbol" pitchFamily="18" charset="2"/>
              </a:rPr>
              <a:t>    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US" altLang="ko-KR" dirty="0">
                <a:solidFill>
                  <a:schemeClr val="tx2"/>
                </a:solidFill>
                <a:latin typeface="+mj-lt"/>
                <a:ea typeface="굴림" pitchFamily="34" charset="-127"/>
                <a:sym typeface="Symbol" pitchFamily="18" charset="2"/>
              </a:rPr>
              <a:t>Note: Here we use decimal points to calculate standard deviation, so we have </a:t>
            </a:r>
            <a:r>
              <a:rPr lang="en-US" altLang="ko-KR" dirty="0">
                <a:solidFill>
                  <a:schemeClr val="tx2"/>
                </a:solidFill>
                <a:ea typeface="굴림" pitchFamily="34" charset="-127"/>
                <a:sym typeface="Symbol" pitchFamily="18" charset="2"/>
              </a:rPr>
              <a:t></a:t>
            </a:r>
            <a:r>
              <a:rPr lang="en-US" altLang="ko-KR" baseline="-25000" dirty="0">
                <a:solidFill>
                  <a:schemeClr val="tx2"/>
                </a:solidFill>
                <a:ea typeface="굴림" pitchFamily="34" charset="-127"/>
                <a:sym typeface="Symbol" pitchFamily="18" charset="2"/>
              </a:rPr>
              <a:t>1,2</a:t>
            </a:r>
            <a:r>
              <a:rPr lang="en-US" altLang="ko-KR" dirty="0">
                <a:solidFill>
                  <a:schemeClr val="tx2"/>
                </a:solidFill>
                <a:ea typeface="굴림" pitchFamily="34" charset="-127"/>
                <a:sym typeface="Symbol" pitchFamily="18" charset="2"/>
              </a:rPr>
              <a:t> = 0.0072 . If we use percentage points, </a:t>
            </a:r>
            <a:r>
              <a:rPr lang="en-US" altLang="ko-KR" baseline="-25000" dirty="0">
                <a:solidFill>
                  <a:schemeClr val="tx2"/>
                </a:solidFill>
                <a:ea typeface="굴림" pitchFamily="34" charset="-127"/>
                <a:sym typeface="Symbol" pitchFamily="18" charset="2"/>
              </a:rPr>
              <a:t>1,2</a:t>
            </a:r>
            <a:r>
              <a:rPr lang="en-US" altLang="ko-KR" dirty="0">
                <a:solidFill>
                  <a:schemeClr val="tx2"/>
                </a:solidFill>
                <a:ea typeface="굴림" pitchFamily="34" charset="-127"/>
                <a:sym typeface="Symbol" pitchFamily="18" charset="2"/>
              </a:rPr>
              <a:t> = 72. The results should be the same, but decimal points are preferred.</a:t>
            </a:r>
            <a:endParaRPr lang="en-US" altLang="ko-KR" dirty="0">
              <a:solidFill>
                <a:schemeClr val="tx2"/>
              </a:solidFill>
              <a:latin typeface="+mj-lt"/>
              <a:ea typeface="굴림" pitchFamily="34" charset="-127"/>
              <a:sym typeface="Symbol" pitchFamily="18" charset="2"/>
            </a:endParaRPr>
          </a:p>
          <a:p>
            <a:pPr marL="342900" indent="-342900">
              <a:spcBef>
                <a:spcPct val="50000"/>
              </a:spcBef>
              <a:defRPr/>
            </a:pPr>
            <a:endParaRPr lang="en-US" altLang="en-US" sz="2000" dirty="0">
              <a:solidFill>
                <a:schemeClr val="tx2"/>
              </a:solidFill>
              <a:latin typeface="+mj-lt"/>
              <a:ea typeface="굴림" pitchFamily="34" charset="-127"/>
              <a:sym typeface="Symbol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 dirty="0"/>
              <a:t>What If Lending and Borrowing Rates are Different?</a:t>
            </a:r>
          </a:p>
        </p:txBody>
      </p:sp>
      <p:sp>
        <p:nvSpPr>
          <p:cNvPr id="45059" name="Rectangle 1"/>
          <p:cNvSpPr>
            <a:spLocks noChangeArrowheads="1"/>
          </p:cNvSpPr>
          <p:nvPr/>
        </p:nvSpPr>
        <p:spPr bwMode="auto">
          <a:xfrm>
            <a:off x="685800" y="1066800"/>
            <a:ext cx="4508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en-US" sz="2400" dirty="0"/>
              <a:t>Suppose the borrowing rate is 9% :</a:t>
            </a:r>
          </a:p>
        </p:txBody>
      </p:sp>
      <p:pic>
        <p:nvPicPr>
          <p:cNvPr id="45060" name="Picture 4" descr="H:\Bodie- Investment &amp; Portfolio Mgmt 9e ( Global Edition)\Digital Image Library\bod30700_ch06\bod30700_06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813" y="1543050"/>
            <a:ext cx="6275387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226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001000" cy="533400"/>
          </a:xfrm>
          <a:noFill/>
        </p:spPr>
        <p:txBody>
          <a:bodyPr lIns="90488" tIns="44450" rIns="90488" bIns="44450" anchor="b"/>
          <a:lstStyle/>
          <a:p>
            <a:pPr algn="l" eaLnBrk="1" hangingPunct="1"/>
            <a:r>
              <a:rPr lang="en-US" altLang="ko-KR" sz="3200">
                <a:solidFill>
                  <a:srgbClr val="C00000"/>
                </a:solidFill>
                <a:ea typeface="굴림" pitchFamily="34" charset="-127"/>
              </a:rPr>
              <a:t>Example of the Optimal Complete Portfolio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457200" y="1219200"/>
            <a:ext cx="8534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 algn="ctr">
              <a:spcBef>
                <a:spcPct val="50000"/>
              </a:spcBef>
            </a:pPr>
            <a:r>
              <a:rPr lang="en-US" altLang="ko-KR" sz="2000" dirty="0">
                <a:solidFill>
                  <a:schemeClr val="tx2"/>
                </a:solidFill>
                <a:ea typeface="굴림" pitchFamily="34" charset="-127"/>
                <a:sym typeface="Symbol" pitchFamily="18" charset="2"/>
              </a:rPr>
              <a:t>	 [E(</a:t>
            </a:r>
            <a:r>
              <a:rPr lang="en-US" altLang="ko-KR" sz="2000" i="1" dirty="0">
                <a:solidFill>
                  <a:schemeClr val="tx2"/>
                </a:solidFill>
                <a:ea typeface="굴림" pitchFamily="34" charset="-127"/>
                <a:sym typeface="Symbol" pitchFamily="18" charset="2"/>
              </a:rPr>
              <a:t>r</a:t>
            </a:r>
            <a:r>
              <a:rPr lang="en-US" altLang="ko-KR" sz="2000" baseline="-25000" dirty="0">
                <a:solidFill>
                  <a:schemeClr val="tx2"/>
                </a:solidFill>
                <a:ea typeface="굴림" pitchFamily="34" charset="-127"/>
                <a:sym typeface="Symbol" pitchFamily="18" charset="2"/>
              </a:rPr>
              <a:t>1</a:t>
            </a:r>
            <a:r>
              <a:rPr lang="en-US" altLang="ko-KR" sz="2000" dirty="0">
                <a:solidFill>
                  <a:schemeClr val="tx2"/>
                </a:solidFill>
                <a:ea typeface="굴림" pitchFamily="34" charset="-127"/>
                <a:sym typeface="Symbol" pitchFamily="18" charset="2"/>
              </a:rPr>
              <a:t>) – </a:t>
            </a:r>
            <a:r>
              <a:rPr lang="en-US" altLang="ko-KR" sz="2000" i="1" dirty="0" err="1">
                <a:solidFill>
                  <a:schemeClr val="tx2"/>
                </a:solidFill>
                <a:ea typeface="굴림" pitchFamily="34" charset="-127"/>
                <a:sym typeface="Symbol" pitchFamily="18" charset="2"/>
              </a:rPr>
              <a:t>r</a:t>
            </a:r>
            <a:r>
              <a:rPr lang="en-US" altLang="ko-KR" sz="2000" baseline="-25000" dirty="0" err="1">
                <a:solidFill>
                  <a:schemeClr val="tx2"/>
                </a:solidFill>
                <a:ea typeface="굴림" pitchFamily="34" charset="-127"/>
                <a:sym typeface="Symbol" pitchFamily="18" charset="2"/>
              </a:rPr>
              <a:t>f</a:t>
            </a:r>
            <a:r>
              <a:rPr lang="en-US" altLang="ko-KR" sz="2000" dirty="0">
                <a:solidFill>
                  <a:schemeClr val="tx2"/>
                </a:solidFill>
                <a:ea typeface="굴림" pitchFamily="34" charset="-127"/>
                <a:sym typeface="Symbol" pitchFamily="18" charset="2"/>
              </a:rPr>
              <a:t>] </a:t>
            </a:r>
            <a:r>
              <a:rPr lang="en-US" altLang="ko-KR" sz="2000" baseline="-25000" dirty="0">
                <a:solidFill>
                  <a:schemeClr val="tx2"/>
                </a:solidFill>
                <a:ea typeface="굴림" pitchFamily="34" charset="-127"/>
                <a:sym typeface="Symbol" pitchFamily="18" charset="2"/>
              </a:rPr>
              <a:t>2</a:t>
            </a:r>
            <a:r>
              <a:rPr lang="en-US" altLang="ko-KR" sz="2000" baseline="30000" dirty="0">
                <a:solidFill>
                  <a:schemeClr val="tx2"/>
                </a:solidFill>
                <a:ea typeface="굴림" pitchFamily="34" charset="-127"/>
                <a:sym typeface="Symbol" pitchFamily="18" charset="2"/>
              </a:rPr>
              <a:t>2</a:t>
            </a:r>
            <a:r>
              <a:rPr lang="en-US" altLang="ko-KR" sz="2000" dirty="0">
                <a:solidFill>
                  <a:schemeClr val="tx2"/>
                </a:solidFill>
                <a:ea typeface="굴림" pitchFamily="34" charset="-127"/>
                <a:sym typeface="Symbol" pitchFamily="18" charset="2"/>
              </a:rPr>
              <a:t> – [E(</a:t>
            </a:r>
            <a:r>
              <a:rPr lang="en-US" altLang="ko-KR" sz="2000" i="1" dirty="0">
                <a:solidFill>
                  <a:schemeClr val="tx2"/>
                </a:solidFill>
                <a:ea typeface="굴림" pitchFamily="34" charset="-127"/>
                <a:sym typeface="Symbol" pitchFamily="18" charset="2"/>
              </a:rPr>
              <a:t>r</a:t>
            </a:r>
            <a:r>
              <a:rPr lang="en-US" altLang="ko-KR" sz="2000" baseline="-25000" dirty="0">
                <a:solidFill>
                  <a:schemeClr val="tx2"/>
                </a:solidFill>
                <a:ea typeface="굴림" pitchFamily="34" charset="-127"/>
                <a:sym typeface="Symbol" pitchFamily="18" charset="2"/>
              </a:rPr>
              <a:t>2</a:t>
            </a:r>
            <a:r>
              <a:rPr lang="en-US" altLang="ko-KR" sz="2000" dirty="0">
                <a:solidFill>
                  <a:schemeClr val="tx2"/>
                </a:solidFill>
                <a:ea typeface="굴림" pitchFamily="34" charset="-127"/>
                <a:sym typeface="Symbol" pitchFamily="18" charset="2"/>
              </a:rPr>
              <a:t>) – </a:t>
            </a:r>
            <a:r>
              <a:rPr lang="en-US" altLang="ko-KR" sz="2000" i="1" dirty="0" err="1">
                <a:solidFill>
                  <a:schemeClr val="tx2"/>
                </a:solidFill>
                <a:ea typeface="굴림" pitchFamily="34" charset="-127"/>
                <a:sym typeface="Symbol" pitchFamily="18" charset="2"/>
              </a:rPr>
              <a:t>r</a:t>
            </a:r>
            <a:r>
              <a:rPr lang="en-US" altLang="ko-KR" sz="2000" baseline="-25000" dirty="0" err="1">
                <a:solidFill>
                  <a:schemeClr val="tx2"/>
                </a:solidFill>
                <a:ea typeface="굴림" pitchFamily="34" charset="-127"/>
                <a:sym typeface="Symbol" pitchFamily="18" charset="2"/>
              </a:rPr>
              <a:t>f</a:t>
            </a:r>
            <a:r>
              <a:rPr lang="en-US" altLang="ko-KR" sz="2000" dirty="0">
                <a:solidFill>
                  <a:schemeClr val="tx2"/>
                </a:solidFill>
                <a:ea typeface="굴림" pitchFamily="34" charset="-127"/>
                <a:sym typeface="Symbol" pitchFamily="18" charset="2"/>
              </a:rPr>
              <a:t>] </a:t>
            </a:r>
            <a:r>
              <a:rPr lang="en-US" altLang="ko-KR" sz="2000" baseline="-25000" dirty="0">
                <a:solidFill>
                  <a:schemeClr val="tx2"/>
                </a:solidFill>
                <a:ea typeface="굴림" pitchFamily="34" charset="-127"/>
                <a:sym typeface="Symbol" pitchFamily="18" charset="2"/>
              </a:rPr>
              <a:t>1,2</a:t>
            </a:r>
            <a:endParaRPr lang="en-US" altLang="ko-KR" sz="2000" dirty="0">
              <a:solidFill>
                <a:schemeClr val="tx2"/>
              </a:solidFill>
              <a:ea typeface="굴림" pitchFamily="34" charset="-127"/>
              <a:sym typeface="Symbol" pitchFamily="18" charset="2"/>
            </a:endParaRPr>
          </a:p>
          <a:p>
            <a:pPr marL="342900" indent="-342900" eaLnBrk="1" hangingPunct="1">
              <a:spcBef>
                <a:spcPct val="50000"/>
              </a:spcBef>
              <a:buClr>
                <a:srgbClr val="A0ADE4"/>
              </a:buClr>
              <a:buSzPct val="80000"/>
              <a:buFont typeface="Wingdings" pitchFamily="2" charset="2"/>
              <a:buNone/>
            </a:pPr>
            <a:r>
              <a:rPr lang="en-US" altLang="ko-KR" sz="2000" dirty="0">
                <a:solidFill>
                  <a:schemeClr val="tx2"/>
                </a:solidFill>
                <a:ea typeface="굴림" pitchFamily="34" charset="-127"/>
                <a:sym typeface="Symbol" pitchFamily="18" charset="2"/>
              </a:rPr>
              <a:t>		 [E(</a:t>
            </a:r>
            <a:r>
              <a:rPr lang="en-US" altLang="ko-KR" sz="2000" i="1" dirty="0">
                <a:solidFill>
                  <a:schemeClr val="tx2"/>
                </a:solidFill>
                <a:ea typeface="굴림" pitchFamily="34" charset="-127"/>
                <a:sym typeface="Symbol" pitchFamily="18" charset="2"/>
              </a:rPr>
              <a:t>r</a:t>
            </a:r>
            <a:r>
              <a:rPr lang="en-US" altLang="ko-KR" sz="2000" baseline="-25000" dirty="0">
                <a:solidFill>
                  <a:schemeClr val="tx2"/>
                </a:solidFill>
                <a:ea typeface="굴림" pitchFamily="34" charset="-127"/>
                <a:sym typeface="Symbol" pitchFamily="18" charset="2"/>
              </a:rPr>
              <a:t>1</a:t>
            </a:r>
            <a:r>
              <a:rPr lang="en-US" altLang="ko-KR" sz="2000" dirty="0">
                <a:solidFill>
                  <a:schemeClr val="tx2"/>
                </a:solidFill>
                <a:ea typeface="굴림" pitchFamily="34" charset="-127"/>
                <a:sym typeface="Symbol" pitchFamily="18" charset="2"/>
              </a:rPr>
              <a:t>) – </a:t>
            </a:r>
            <a:r>
              <a:rPr lang="en-US" altLang="ko-KR" sz="2000" i="1" dirty="0" err="1">
                <a:solidFill>
                  <a:schemeClr val="tx2"/>
                </a:solidFill>
                <a:ea typeface="굴림" pitchFamily="34" charset="-127"/>
                <a:sym typeface="Symbol" pitchFamily="18" charset="2"/>
              </a:rPr>
              <a:t>r</a:t>
            </a:r>
            <a:r>
              <a:rPr lang="en-US" altLang="ko-KR" sz="2000" baseline="-25000" dirty="0" err="1">
                <a:solidFill>
                  <a:schemeClr val="tx2"/>
                </a:solidFill>
                <a:ea typeface="굴림" pitchFamily="34" charset="-127"/>
                <a:sym typeface="Symbol" pitchFamily="18" charset="2"/>
              </a:rPr>
              <a:t>f</a:t>
            </a:r>
            <a:r>
              <a:rPr lang="en-US" altLang="ko-KR" sz="2000" dirty="0">
                <a:solidFill>
                  <a:schemeClr val="tx2"/>
                </a:solidFill>
                <a:ea typeface="굴림" pitchFamily="34" charset="-127"/>
                <a:sym typeface="Symbol" pitchFamily="18" charset="2"/>
              </a:rPr>
              <a:t>] </a:t>
            </a:r>
            <a:r>
              <a:rPr lang="en-US" altLang="ko-KR" sz="2000" baseline="-25000" dirty="0">
                <a:solidFill>
                  <a:schemeClr val="tx2"/>
                </a:solidFill>
                <a:ea typeface="굴림" pitchFamily="34" charset="-127"/>
                <a:sym typeface="Symbol" pitchFamily="18" charset="2"/>
              </a:rPr>
              <a:t>2</a:t>
            </a:r>
            <a:r>
              <a:rPr lang="en-US" altLang="ko-KR" sz="2000" baseline="30000" dirty="0">
                <a:solidFill>
                  <a:schemeClr val="tx2"/>
                </a:solidFill>
                <a:ea typeface="굴림" pitchFamily="34" charset="-127"/>
                <a:sym typeface="Symbol" pitchFamily="18" charset="2"/>
              </a:rPr>
              <a:t>2</a:t>
            </a:r>
            <a:r>
              <a:rPr lang="en-US" altLang="ko-KR" sz="2000" dirty="0">
                <a:solidFill>
                  <a:schemeClr val="tx2"/>
                </a:solidFill>
                <a:ea typeface="굴림" pitchFamily="34" charset="-127"/>
                <a:sym typeface="Symbol" pitchFamily="18" charset="2"/>
              </a:rPr>
              <a:t> + [E(</a:t>
            </a:r>
            <a:r>
              <a:rPr lang="en-US" altLang="ko-KR" sz="2000" i="1" dirty="0">
                <a:solidFill>
                  <a:schemeClr val="tx2"/>
                </a:solidFill>
                <a:ea typeface="굴림" pitchFamily="34" charset="-127"/>
                <a:sym typeface="Symbol" pitchFamily="18" charset="2"/>
              </a:rPr>
              <a:t>r</a:t>
            </a:r>
            <a:r>
              <a:rPr lang="en-US" altLang="ko-KR" sz="2000" baseline="-25000" dirty="0">
                <a:solidFill>
                  <a:schemeClr val="tx2"/>
                </a:solidFill>
                <a:ea typeface="굴림" pitchFamily="34" charset="-127"/>
                <a:sym typeface="Symbol" pitchFamily="18" charset="2"/>
              </a:rPr>
              <a:t>2</a:t>
            </a:r>
            <a:r>
              <a:rPr lang="en-US" altLang="ko-KR" sz="2000" dirty="0">
                <a:solidFill>
                  <a:schemeClr val="tx2"/>
                </a:solidFill>
                <a:ea typeface="굴림" pitchFamily="34" charset="-127"/>
                <a:sym typeface="Symbol" pitchFamily="18" charset="2"/>
              </a:rPr>
              <a:t>) – </a:t>
            </a:r>
            <a:r>
              <a:rPr lang="en-US" altLang="ko-KR" sz="2000" i="1" dirty="0" err="1">
                <a:solidFill>
                  <a:schemeClr val="tx2"/>
                </a:solidFill>
                <a:ea typeface="굴림" pitchFamily="34" charset="-127"/>
                <a:sym typeface="Symbol" pitchFamily="18" charset="2"/>
              </a:rPr>
              <a:t>r</a:t>
            </a:r>
            <a:r>
              <a:rPr lang="en-US" altLang="ko-KR" sz="2000" baseline="-25000" dirty="0" err="1">
                <a:solidFill>
                  <a:schemeClr val="tx2"/>
                </a:solidFill>
                <a:ea typeface="굴림" pitchFamily="34" charset="-127"/>
                <a:sym typeface="Symbol" pitchFamily="18" charset="2"/>
              </a:rPr>
              <a:t>f</a:t>
            </a:r>
            <a:r>
              <a:rPr lang="en-US" altLang="ko-KR" sz="2000" dirty="0">
                <a:solidFill>
                  <a:schemeClr val="tx2"/>
                </a:solidFill>
                <a:ea typeface="굴림" pitchFamily="34" charset="-127"/>
                <a:sym typeface="Symbol" pitchFamily="18" charset="2"/>
              </a:rPr>
              <a:t>] </a:t>
            </a:r>
            <a:r>
              <a:rPr lang="en-US" altLang="ko-KR" sz="2000" baseline="-25000" dirty="0">
                <a:solidFill>
                  <a:schemeClr val="tx2"/>
                </a:solidFill>
                <a:ea typeface="굴림" pitchFamily="34" charset="-127"/>
                <a:sym typeface="Symbol" pitchFamily="18" charset="2"/>
              </a:rPr>
              <a:t>1</a:t>
            </a:r>
            <a:r>
              <a:rPr lang="en-US" altLang="ko-KR" sz="2000" baseline="30000" dirty="0">
                <a:solidFill>
                  <a:schemeClr val="tx2"/>
                </a:solidFill>
                <a:ea typeface="굴림" pitchFamily="34" charset="-127"/>
                <a:sym typeface="Symbol" pitchFamily="18" charset="2"/>
              </a:rPr>
              <a:t>2</a:t>
            </a:r>
            <a:r>
              <a:rPr lang="en-US" altLang="ko-KR" sz="2000" dirty="0">
                <a:solidFill>
                  <a:schemeClr val="tx2"/>
                </a:solidFill>
                <a:ea typeface="굴림" pitchFamily="34" charset="-127"/>
                <a:sym typeface="Symbol" pitchFamily="18" charset="2"/>
              </a:rPr>
              <a:t> – [E(</a:t>
            </a:r>
            <a:r>
              <a:rPr lang="en-US" altLang="ko-KR" sz="2000" i="1" dirty="0">
                <a:solidFill>
                  <a:schemeClr val="tx2"/>
                </a:solidFill>
                <a:ea typeface="굴림" pitchFamily="34" charset="-127"/>
                <a:sym typeface="Symbol" pitchFamily="18" charset="2"/>
              </a:rPr>
              <a:t>r</a:t>
            </a:r>
            <a:r>
              <a:rPr lang="en-US" altLang="ko-KR" sz="2000" baseline="-25000" dirty="0">
                <a:solidFill>
                  <a:schemeClr val="tx2"/>
                </a:solidFill>
                <a:ea typeface="굴림" pitchFamily="34" charset="-127"/>
                <a:sym typeface="Symbol" pitchFamily="18" charset="2"/>
              </a:rPr>
              <a:t>1</a:t>
            </a:r>
            <a:r>
              <a:rPr lang="en-US" altLang="ko-KR" sz="2000" dirty="0">
                <a:solidFill>
                  <a:schemeClr val="tx2"/>
                </a:solidFill>
                <a:ea typeface="굴림" pitchFamily="34" charset="-127"/>
                <a:sym typeface="Symbol" pitchFamily="18" charset="2"/>
              </a:rPr>
              <a:t>) – </a:t>
            </a:r>
            <a:r>
              <a:rPr lang="en-US" altLang="ko-KR" sz="2000" i="1" dirty="0" err="1">
                <a:solidFill>
                  <a:schemeClr val="tx2"/>
                </a:solidFill>
                <a:ea typeface="굴림" pitchFamily="34" charset="-127"/>
                <a:sym typeface="Symbol" pitchFamily="18" charset="2"/>
              </a:rPr>
              <a:t>r</a:t>
            </a:r>
            <a:r>
              <a:rPr lang="en-US" altLang="ko-KR" sz="2000" baseline="-25000" dirty="0" err="1">
                <a:solidFill>
                  <a:schemeClr val="tx2"/>
                </a:solidFill>
                <a:ea typeface="굴림" pitchFamily="34" charset="-127"/>
                <a:sym typeface="Symbol" pitchFamily="18" charset="2"/>
              </a:rPr>
              <a:t>f</a:t>
            </a:r>
            <a:r>
              <a:rPr lang="en-US" altLang="ko-KR" sz="2000" dirty="0">
                <a:solidFill>
                  <a:schemeClr val="tx2"/>
                </a:solidFill>
                <a:ea typeface="굴림" pitchFamily="34" charset="-127"/>
                <a:sym typeface="Symbol" pitchFamily="18" charset="2"/>
              </a:rPr>
              <a:t> + E(</a:t>
            </a:r>
            <a:r>
              <a:rPr lang="en-US" altLang="ko-KR" sz="2000" i="1" dirty="0">
                <a:solidFill>
                  <a:schemeClr val="tx2"/>
                </a:solidFill>
                <a:ea typeface="굴림" pitchFamily="34" charset="-127"/>
                <a:sym typeface="Symbol" pitchFamily="18" charset="2"/>
              </a:rPr>
              <a:t>r</a:t>
            </a:r>
            <a:r>
              <a:rPr lang="en-US" altLang="ko-KR" sz="2000" baseline="-25000" dirty="0">
                <a:solidFill>
                  <a:schemeClr val="tx2"/>
                </a:solidFill>
                <a:ea typeface="굴림" pitchFamily="34" charset="-127"/>
                <a:sym typeface="Symbol" pitchFamily="18" charset="2"/>
              </a:rPr>
              <a:t>2</a:t>
            </a:r>
            <a:r>
              <a:rPr lang="en-US" altLang="ko-KR" sz="2000" dirty="0">
                <a:solidFill>
                  <a:schemeClr val="tx2"/>
                </a:solidFill>
                <a:ea typeface="굴림" pitchFamily="34" charset="-127"/>
                <a:sym typeface="Symbol" pitchFamily="18" charset="2"/>
              </a:rPr>
              <a:t>) – </a:t>
            </a:r>
            <a:r>
              <a:rPr lang="en-US" altLang="ko-KR" sz="2000" i="1" dirty="0" err="1">
                <a:solidFill>
                  <a:schemeClr val="tx2"/>
                </a:solidFill>
                <a:ea typeface="굴림" pitchFamily="34" charset="-127"/>
                <a:sym typeface="Symbol" pitchFamily="18" charset="2"/>
              </a:rPr>
              <a:t>r</a:t>
            </a:r>
            <a:r>
              <a:rPr lang="en-US" altLang="ko-KR" sz="2000" baseline="-25000" dirty="0" err="1">
                <a:solidFill>
                  <a:schemeClr val="tx2"/>
                </a:solidFill>
                <a:ea typeface="굴림" pitchFamily="34" charset="-127"/>
                <a:sym typeface="Symbol" pitchFamily="18" charset="2"/>
              </a:rPr>
              <a:t>f</a:t>
            </a:r>
            <a:r>
              <a:rPr lang="en-US" altLang="ko-KR" sz="2000" dirty="0">
                <a:solidFill>
                  <a:schemeClr val="tx2"/>
                </a:solidFill>
                <a:ea typeface="굴림" pitchFamily="34" charset="-127"/>
                <a:sym typeface="Symbol" pitchFamily="18" charset="2"/>
              </a:rPr>
              <a:t>] </a:t>
            </a:r>
            <a:r>
              <a:rPr lang="en-US" altLang="ko-KR" sz="2000" baseline="-25000" dirty="0">
                <a:solidFill>
                  <a:schemeClr val="tx2"/>
                </a:solidFill>
                <a:ea typeface="굴림" pitchFamily="34" charset="-127"/>
                <a:sym typeface="Symbol" pitchFamily="18" charset="2"/>
              </a:rPr>
              <a:t>1,2</a:t>
            </a:r>
            <a:endParaRPr lang="en-US" altLang="ko-KR" sz="2000" dirty="0">
              <a:solidFill>
                <a:schemeClr val="tx2"/>
              </a:solidFill>
              <a:ea typeface="굴림" pitchFamily="34" charset="-127"/>
              <a:sym typeface="Symbol" pitchFamily="18" charset="2"/>
            </a:endParaRPr>
          </a:p>
          <a:p>
            <a:pPr marL="342900" indent="-342900" algn="ctr" eaLnBrk="1" hangingPunct="1">
              <a:spcBef>
                <a:spcPct val="50000"/>
              </a:spcBef>
              <a:buClr>
                <a:srgbClr val="A0ADE4"/>
              </a:buClr>
              <a:buSzPct val="80000"/>
              <a:buFont typeface="Wingdings" pitchFamily="2" charset="2"/>
              <a:buNone/>
            </a:pPr>
            <a:r>
              <a:rPr lang="en-US" altLang="ko-KR" sz="2000" dirty="0">
                <a:solidFill>
                  <a:schemeClr val="tx2"/>
                </a:solidFill>
                <a:ea typeface="굴림" pitchFamily="34" charset="-127"/>
                <a:sym typeface="Symbol" pitchFamily="18" charset="2"/>
              </a:rPr>
              <a:t>	 [0.08 – 0.05] 0.04 – [0.13 – 0.5] 0.0072</a:t>
            </a:r>
          </a:p>
          <a:p>
            <a:pPr marL="342900" indent="-342900" eaLnBrk="1" hangingPunct="1">
              <a:spcBef>
                <a:spcPct val="50000"/>
              </a:spcBef>
              <a:buClr>
                <a:srgbClr val="A0ADE4"/>
              </a:buClr>
              <a:buSzPct val="80000"/>
              <a:buFont typeface="Wingdings" pitchFamily="2" charset="2"/>
              <a:buNone/>
            </a:pPr>
            <a:r>
              <a:rPr lang="en-US" altLang="ko-KR" sz="2000" dirty="0">
                <a:solidFill>
                  <a:schemeClr val="tx2"/>
                </a:solidFill>
                <a:ea typeface="굴림" pitchFamily="34" charset="-127"/>
                <a:sym typeface="Symbol" pitchFamily="18" charset="2"/>
              </a:rPr>
              <a:t>      [0.08 – 0.05] 0.04 + [0.13 – 0.05] 0.0144 – [0.08 – 0.05 + 0.13 – 0.05] 0.0072</a:t>
            </a:r>
          </a:p>
          <a:p>
            <a:pPr marL="342900" indent="-342900" eaLnBrk="1" hangingPunct="1">
              <a:spcBef>
                <a:spcPct val="50000"/>
              </a:spcBef>
              <a:buClr>
                <a:srgbClr val="A0ADE4"/>
              </a:buClr>
              <a:buSzPct val="80000"/>
              <a:buFont typeface="Wingdings" pitchFamily="2" charset="2"/>
              <a:buNone/>
            </a:pPr>
            <a:r>
              <a:rPr lang="en-US" altLang="ko-KR" sz="2000" dirty="0">
                <a:solidFill>
                  <a:schemeClr val="tx2"/>
                </a:solidFill>
                <a:ea typeface="굴림" pitchFamily="34" charset="-127"/>
                <a:sym typeface="Symbol" pitchFamily="18" charset="2"/>
              </a:rPr>
              <a:t>     </a:t>
            </a:r>
            <a:r>
              <a:rPr lang="en-US" altLang="ko-KR" sz="2000" dirty="0" smtClean="0">
                <a:solidFill>
                  <a:schemeClr val="tx2"/>
                </a:solidFill>
                <a:ea typeface="굴림" pitchFamily="34" charset="-127"/>
                <a:sym typeface="Symbol" pitchFamily="18" charset="2"/>
              </a:rPr>
              <a:t>= </a:t>
            </a:r>
            <a:r>
              <a:rPr lang="en-US" altLang="ko-KR" sz="2000" dirty="0">
                <a:solidFill>
                  <a:schemeClr val="tx2"/>
                </a:solidFill>
                <a:ea typeface="굴림" pitchFamily="34" charset="-127"/>
                <a:sym typeface="Symbol" pitchFamily="18" charset="2"/>
              </a:rPr>
              <a:t>0.40,   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50000"/>
              </a:spcBef>
              <a:buClr>
                <a:srgbClr val="A0ADE4"/>
              </a:buClr>
              <a:buSzPct val="80000"/>
              <a:buFont typeface="Wingdings" pitchFamily="2" charset="2"/>
              <a:buNone/>
            </a:pPr>
            <a:r>
              <a:rPr lang="en-US" altLang="ko-KR" sz="2200" dirty="0" smtClean="0">
                <a:solidFill>
                  <a:schemeClr val="tx2"/>
                </a:solidFill>
                <a:ea typeface="굴림" pitchFamily="34" charset="-127"/>
                <a:sym typeface="Symbol" pitchFamily="18" charset="2"/>
              </a:rPr>
              <a:t>        1 </a:t>
            </a:r>
            <a:r>
              <a:rPr lang="en-US" altLang="ko-KR" sz="2200" dirty="0">
                <a:solidFill>
                  <a:schemeClr val="tx2"/>
                </a:solidFill>
                <a:ea typeface="굴림" pitchFamily="34" charset="-127"/>
                <a:sym typeface="Symbol" pitchFamily="18" charset="2"/>
              </a:rPr>
              <a:t>– w</a:t>
            </a:r>
            <a:r>
              <a:rPr lang="en-US" altLang="ko-KR" sz="2200" baseline="-25000" dirty="0">
                <a:solidFill>
                  <a:schemeClr val="tx2"/>
                </a:solidFill>
                <a:ea typeface="굴림" pitchFamily="34" charset="-127"/>
                <a:sym typeface="Symbol" pitchFamily="18" charset="2"/>
              </a:rPr>
              <a:t>1</a:t>
            </a:r>
            <a:r>
              <a:rPr lang="en-US" altLang="ko-KR" sz="2200" dirty="0">
                <a:solidFill>
                  <a:schemeClr val="tx2"/>
                </a:solidFill>
                <a:ea typeface="굴림" pitchFamily="34" charset="-127"/>
                <a:sym typeface="Symbol" pitchFamily="18" charset="2"/>
              </a:rPr>
              <a:t> = 0.60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50000"/>
              </a:spcBef>
              <a:buClr>
                <a:srgbClr val="A0ADE4"/>
              </a:buClr>
              <a:buSzPct val="80000"/>
              <a:buFont typeface="Wingdings" pitchFamily="2" charset="2"/>
              <a:buNone/>
            </a:pPr>
            <a:endParaRPr lang="en-US" altLang="ko-KR" sz="2200" dirty="0">
              <a:solidFill>
                <a:schemeClr val="tx2"/>
              </a:solidFill>
              <a:ea typeface="굴림" pitchFamily="34" charset="-127"/>
              <a:sym typeface="Symbol" pitchFamily="18" charset="2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50000"/>
              </a:spcBef>
              <a:buSzPct val="100000"/>
              <a:buFontTx/>
              <a:buChar char="•"/>
            </a:pPr>
            <a:r>
              <a:rPr lang="en-US" altLang="ko-KR" sz="2200" u="sng" dirty="0">
                <a:solidFill>
                  <a:schemeClr val="tx2"/>
                </a:solidFill>
                <a:ea typeface="굴림" pitchFamily="34" charset="-127"/>
                <a:sym typeface="Symbol" pitchFamily="18" charset="2"/>
              </a:rPr>
              <a:t>Tangency portfolio</a:t>
            </a:r>
            <a:r>
              <a:rPr lang="en-US" altLang="ko-KR" sz="2200" dirty="0">
                <a:solidFill>
                  <a:schemeClr val="tx2"/>
                </a:solidFill>
                <a:ea typeface="굴림" pitchFamily="34" charset="-127"/>
                <a:sym typeface="Symbol" pitchFamily="18" charset="2"/>
              </a:rPr>
              <a:t>’s expected return, risk, and Sharpe ratio:</a:t>
            </a:r>
          </a:p>
          <a:p>
            <a:pPr marL="342900" indent="-342900" eaLnBrk="1" hangingPunct="1">
              <a:spcBef>
                <a:spcPct val="50000"/>
              </a:spcBef>
              <a:buClr>
                <a:srgbClr val="A0ADE4"/>
              </a:buClr>
              <a:buSzPct val="80000"/>
              <a:buFont typeface="Wingdings" pitchFamily="2" charset="2"/>
              <a:buNone/>
            </a:pPr>
            <a:r>
              <a:rPr lang="en-US" altLang="ko-KR" sz="2200" dirty="0">
                <a:solidFill>
                  <a:schemeClr val="tx2"/>
                </a:solidFill>
                <a:ea typeface="굴림" pitchFamily="34" charset="-127"/>
                <a:sym typeface="Symbol" pitchFamily="18" charset="2"/>
              </a:rPr>
              <a:t>	E(</a:t>
            </a:r>
            <a:r>
              <a:rPr lang="en-US" altLang="ko-KR" sz="2200" i="1" dirty="0" err="1">
                <a:solidFill>
                  <a:schemeClr val="tx2"/>
                </a:solidFill>
                <a:ea typeface="굴림" pitchFamily="34" charset="-127"/>
                <a:sym typeface="Symbol" pitchFamily="18" charset="2"/>
              </a:rPr>
              <a:t>r</a:t>
            </a:r>
            <a:r>
              <a:rPr lang="en-US" altLang="ko-KR" sz="2200" baseline="-25000" dirty="0" err="1">
                <a:solidFill>
                  <a:schemeClr val="tx2"/>
                </a:solidFill>
                <a:ea typeface="굴림" pitchFamily="34" charset="-127"/>
                <a:sym typeface="Symbol" pitchFamily="18" charset="2"/>
              </a:rPr>
              <a:t>P</a:t>
            </a:r>
            <a:r>
              <a:rPr lang="en-US" altLang="ko-KR" sz="2200" dirty="0">
                <a:solidFill>
                  <a:schemeClr val="tx2"/>
                </a:solidFill>
                <a:ea typeface="굴림" pitchFamily="34" charset="-127"/>
                <a:sym typeface="Symbol" pitchFamily="18" charset="2"/>
              </a:rPr>
              <a:t>) = 0.4×0.08 + 0.6×0.13 = 0.11 or 11%</a:t>
            </a:r>
          </a:p>
          <a:p>
            <a:pPr marL="342900" indent="-342900" eaLnBrk="1" hangingPunct="1">
              <a:spcBef>
                <a:spcPct val="50000"/>
              </a:spcBef>
              <a:buClr>
                <a:srgbClr val="A0ADE4"/>
              </a:buClr>
              <a:buSzPct val="80000"/>
              <a:buFont typeface="Wingdings" pitchFamily="2" charset="2"/>
              <a:buNone/>
            </a:pPr>
            <a:r>
              <a:rPr lang="en-US" altLang="ko-KR" sz="2200" dirty="0">
                <a:solidFill>
                  <a:schemeClr val="tx2"/>
                </a:solidFill>
                <a:ea typeface="굴림" pitchFamily="34" charset="-127"/>
                <a:sym typeface="Symbol" pitchFamily="18" charset="2"/>
              </a:rPr>
              <a:t>	</a:t>
            </a:r>
            <a:r>
              <a:rPr lang="en-US" altLang="ko-KR" sz="2200" baseline="-25000" dirty="0">
                <a:solidFill>
                  <a:schemeClr val="tx2"/>
                </a:solidFill>
                <a:ea typeface="굴림" pitchFamily="34" charset="-127"/>
                <a:sym typeface="Symbol" pitchFamily="18" charset="2"/>
              </a:rPr>
              <a:t>P</a:t>
            </a:r>
            <a:r>
              <a:rPr lang="en-US" altLang="ko-KR" sz="2200" dirty="0">
                <a:solidFill>
                  <a:schemeClr val="tx2"/>
                </a:solidFill>
                <a:ea typeface="굴림" pitchFamily="34" charset="-127"/>
                <a:sym typeface="Symbol" pitchFamily="18" charset="2"/>
              </a:rPr>
              <a:t> = [0.4</a:t>
            </a:r>
            <a:r>
              <a:rPr lang="en-US" altLang="ko-KR" sz="2200" baseline="30000" dirty="0">
                <a:solidFill>
                  <a:schemeClr val="tx2"/>
                </a:solidFill>
                <a:ea typeface="굴림" pitchFamily="34" charset="-127"/>
                <a:sym typeface="Symbol" pitchFamily="18" charset="2"/>
              </a:rPr>
              <a:t>2</a:t>
            </a:r>
            <a:r>
              <a:rPr lang="en-US" altLang="ko-KR" sz="2200" dirty="0">
                <a:solidFill>
                  <a:schemeClr val="tx2"/>
                </a:solidFill>
                <a:ea typeface="굴림" pitchFamily="34" charset="-127"/>
                <a:sym typeface="Symbol" pitchFamily="18" charset="2"/>
              </a:rPr>
              <a:t>×0.0144 + 0.6</a:t>
            </a:r>
            <a:r>
              <a:rPr lang="en-US" altLang="ko-KR" sz="2200" baseline="30000" dirty="0">
                <a:solidFill>
                  <a:schemeClr val="tx2"/>
                </a:solidFill>
                <a:ea typeface="굴림" pitchFamily="34" charset="-127"/>
                <a:sym typeface="Symbol" pitchFamily="18" charset="2"/>
              </a:rPr>
              <a:t>2</a:t>
            </a:r>
            <a:r>
              <a:rPr lang="en-US" altLang="ko-KR" sz="2200" dirty="0">
                <a:solidFill>
                  <a:schemeClr val="tx2"/>
                </a:solidFill>
                <a:ea typeface="굴림" pitchFamily="34" charset="-127"/>
                <a:sym typeface="Symbol" pitchFamily="18" charset="2"/>
              </a:rPr>
              <a:t>×0.04 + 2×0.4×0.6×0.0072]</a:t>
            </a:r>
            <a:r>
              <a:rPr lang="en-US" altLang="ko-KR" sz="2200" baseline="30000" dirty="0">
                <a:solidFill>
                  <a:schemeClr val="tx2"/>
                </a:solidFill>
                <a:ea typeface="굴림" pitchFamily="34" charset="-127"/>
                <a:sym typeface="Symbol" pitchFamily="18" charset="2"/>
              </a:rPr>
              <a:t>1/2</a:t>
            </a:r>
            <a:r>
              <a:rPr lang="en-US" altLang="ko-KR" sz="2200" dirty="0">
                <a:solidFill>
                  <a:schemeClr val="tx2"/>
                </a:solidFill>
                <a:ea typeface="굴림" pitchFamily="34" charset="-127"/>
                <a:sym typeface="Symbol" pitchFamily="18" charset="2"/>
              </a:rPr>
              <a:t> = 0.142 or 14.2%</a:t>
            </a:r>
          </a:p>
          <a:p>
            <a:pPr marL="342900" indent="-342900" eaLnBrk="1" hangingPunct="1">
              <a:spcBef>
                <a:spcPct val="50000"/>
              </a:spcBef>
              <a:buClr>
                <a:srgbClr val="A0ADE4"/>
              </a:buClr>
              <a:buSzPct val="80000"/>
              <a:buFont typeface="Wingdings" pitchFamily="2" charset="2"/>
              <a:buNone/>
            </a:pPr>
            <a:r>
              <a:rPr lang="en-US" altLang="ko-KR" sz="2200" dirty="0">
                <a:solidFill>
                  <a:schemeClr val="tx2"/>
                </a:solidFill>
                <a:ea typeface="굴림" pitchFamily="34" charset="-127"/>
                <a:sym typeface="Symbol" pitchFamily="18" charset="2"/>
              </a:rPr>
              <a:t>	S</a:t>
            </a:r>
            <a:r>
              <a:rPr lang="en-US" altLang="ko-KR" sz="2200" baseline="-25000" dirty="0">
                <a:solidFill>
                  <a:schemeClr val="tx2"/>
                </a:solidFill>
                <a:ea typeface="굴림" pitchFamily="34" charset="-127"/>
                <a:sym typeface="Symbol" pitchFamily="18" charset="2"/>
              </a:rPr>
              <a:t>P</a:t>
            </a:r>
            <a:r>
              <a:rPr lang="en-US" altLang="ko-KR" sz="2200" dirty="0">
                <a:solidFill>
                  <a:schemeClr val="tx2"/>
                </a:solidFill>
                <a:ea typeface="굴림" pitchFamily="34" charset="-127"/>
                <a:sym typeface="Symbol" pitchFamily="18" charset="2"/>
              </a:rPr>
              <a:t> = (0.011 – 0.05) / 0.142 = 0.42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457200" y="1447800"/>
            <a:ext cx="76200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sz="2200" dirty="0">
                <a:latin typeface="+mj-lt"/>
                <a:ea typeface="굴림" pitchFamily="34" charset="-127"/>
              </a:rPr>
              <a:t>w</a:t>
            </a:r>
            <a:r>
              <a:rPr lang="en-US" altLang="ko-KR" sz="2200" baseline="-25000" dirty="0">
                <a:latin typeface="+mj-lt"/>
                <a:ea typeface="굴림" pitchFamily="34" charset="-127"/>
              </a:rPr>
              <a:t>1</a:t>
            </a:r>
            <a:r>
              <a:rPr lang="en-US" altLang="ko-KR" sz="2200" dirty="0">
                <a:latin typeface="+mj-lt"/>
                <a:ea typeface="굴림" pitchFamily="34" charset="-127"/>
              </a:rPr>
              <a:t> =</a:t>
            </a:r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>
            <a:off x="1143000" y="16764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428500" y="2376488"/>
            <a:ext cx="83820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sz="2200" dirty="0">
                <a:latin typeface="Arial" charset="0"/>
                <a:ea typeface="굴림" pitchFamily="34" charset="-127"/>
              </a:rPr>
              <a:t>     </a:t>
            </a:r>
            <a:r>
              <a:rPr lang="en-US" altLang="ko-KR" sz="2200" dirty="0" smtClean="0">
                <a:latin typeface="+mj-lt"/>
                <a:ea typeface="굴림" pitchFamily="34" charset="-127"/>
              </a:rPr>
              <a:t>=</a:t>
            </a:r>
            <a:endParaRPr lang="en-US" altLang="ko-KR" sz="2200" dirty="0">
              <a:latin typeface="+mj-lt"/>
              <a:ea typeface="굴림" pitchFamily="34" charset="-127"/>
            </a:endParaRPr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990600" y="2590800"/>
            <a:ext cx="777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97774" y="3465144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w</a:t>
            </a:r>
            <a:r>
              <a:rPr lang="en-US" sz="2200" baseline="-25000" dirty="0" smtClean="0"/>
              <a:t>2 </a:t>
            </a:r>
            <a:r>
              <a:rPr lang="en-US" sz="2000" dirty="0" smtClean="0"/>
              <a:t>=</a:t>
            </a:r>
            <a:endParaRPr lang="en-US" sz="2000" baseline="-25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 animBg="1"/>
      <p:bldP spid="2867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001000" cy="533400"/>
          </a:xfrm>
          <a:noFill/>
        </p:spPr>
        <p:txBody>
          <a:bodyPr lIns="90488" tIns="44450" rIns="90488" bIns="44450" anchor="b"/>
          <a:lstStyle/>
          <a:p>
            <a:pPr algn="l" eaLnBrk="1" hangingPunct="1"/>
            <a:r>
              <a:rPr lang="en-US" altLang="ko-KR" sz="3200">
                <a:solidFill>
                  <a:srgbClr val="C00000"/>
                </a:solidFill>
                <a:ea typeface="굴림" pitchFamily="34" charset="-127"/>
              </a:rPr>
              <a:t>Example of the Optimal Complete Portfolio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762000" y="11430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lIns="90488" tIns="44450" rIns="90488" bIns="44450"/>
          <a:lstStyle/>
          <a:p>
            <a:pPr marL="342900" indent="-342900" eaLnBrk="1" hangingPunct="1">
              <a:lnSpc>
                <a:spcPct val="80000"/>
              </a:lnSpc>
              <a:spcBef>
                <a:spcPct val="500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altLang="ko-KR" dirty="0">
                <a:solidFill>
                  <a:schemeClr val="tx2"/>
                </a:solidFill>
                <a:latin typeface="+mj-lt"/>
                <a:ea typeface="굴림" pitchFamily="34" charset="-127"/>
                <a:sym typeface="Symbol" pitchFamily="18" charset="2"/>
              </a:rPr>
              <a:t>An investor with risk aversion A = 4 would hold a </a:t>
            </a:r>
            <a:r>
              <a:rPr lang="en-US" altLang="ko-KR" u="sng" dirty="0">
                <a:solidFill>
                  <a:schemeClr val="tx2"/>
                </a:solidFill>
                <a:latin typeface="+mj-lt"/>
                <a:ea typeface="굴림" pitchFamily="34" charset="-127"/>
                <a:sym typeface="Symbol" pitchFamily="18" charset="2"/>
              </a:rPr>
              <a:t>complete portfolio</a:t>
            </a:r>
            <a:r>
              <a:rPr lang="en-US" altLang="ko-KR" dirty="0">
                <a:solidFill>
                  <a:schemeClr val="tx2"/>
                </a:solidFill>
                <a:latin typeface="+mj-lt"/>
                <a:ea typeface="굴림" pitchFamily="34" charset="-127"/>
                <a:sym typeface="Symbol" pitchFamily="18" charset="2"/>
              </a:rPr>
              <a:t>:</a:t>
            </a:r>
          </a:p>
          <a:p>
            <a:pPr marL="640080" lvl="1" indent="-284163" eaLnBrk="1" hangingPunct="1">
              <a:lnSpc>
                <a:spcPct val="150000"/>
              </a:lnSpc>
              <a:spcBef>
                <a:spcPts val="1800"/>
              </a:spcBef>
              <a:buClr>
                <a:srgbClr val="A0ADE4"/>
              </a:buClr>
              <a:buFont typeface="Arial" charset="0"/>
              <a:buNone/>
              <a:defRPr/>
            </a:pPr>
            <a:r>
              <a:rPr lang="en-US" altLang="ko-KR" sz="2200" dirty="0">
                <a:solidFill>
                  <a:schemeClr val="tx2"/>
                </a:solidFill>
                <a:latin typeface="+mj-lt"/>
                <a:ea typeface="굴림" pitchFamily="34" charset="-127"/>
                <a:sym typeface="Symbol" pitchFamily="18" charset="2"/>
              </a:rPr>
              <a:t>y</a:t>
            </a:r>
            <a:r>
              <a:rPr lang="en-US" altLang="ko-KR" sz="2200" baseline="30000" dirty="0">
                <a:solidFill>
                  <a:schemeClr val="tx2"/>
                </a:solidFill>
                <a:latin typeface="+mj-lt"/>
                <a:ea typeface="굴림" pitchFamily="34" charset="-127"/>
                <a:sym typeface="Symbol" pitchFamily="18" charset="2"/>
              </a:rPr>
              <a:t>*</a:t>
            </a:r>
            <a:r>
              <a:rPr lang="en-US" altLang="ko-KR" sz="2200" dirty="0">
                <a:solidFill>
                  <a:schemeClr val="tx2"/>
                </a:solidFill>
                <a:latin typeface="+mj-lt"/>
                <a:ea typeface="굴림" pitchFamily="34" charset="-127"/>
                <a:sym typeface="Symbol" pitchFamily="18" charset="2"/>
              </a:rPr>
              <a:t>	= [E(</a:t>
            </a:r>
            <a:r>
              <a:rPr lang="en-US" altLang="ko-KR" sz="2200" i="1" dirty="0" err="1">
                <a:solidFill>
                  <a:schemeClr val="tx2"/>
                </a:solidFill>
                <a:latin typeface="+mj-lt"/>
                <a:ea typeface="굴림" pitchFamily="34" charset="-127"/>
                <a:sym typeface="Symbol" pitchFamily="18" charset="2"/>
              </a:rPr>
              <a:t>r</a:t>
            </a:r>
            <a:r>
              <a:rPr lang="en-US" altLang="ko-KR" sz="2200" baseline="-25000" dirty="0" err="1">
                <a:solidFill>
                  <a:schemeClr val="tx2"/>
                </a:solidFill>
                <a:latin typeface="+mj-lt"/>
                <a:ea typeface="굴림" pitchFamily="34" charset="-127"/>
                <a:sym typeface="Symbol" pitchFamily="18" charset="2"/>
              </a:rPr>
              <a:t>P</a:t>
            </a:r>
            <a:r>
              <a:rPr lang="en-US" altLang="ko-KR" sz="2200" dirty="0">
                <a:solidFill>
                  <a:schemeClr val="tx2"/>
                </a:solidFill>
                <a:latin typeface="+mj-lt"/>
                <a:ea typeface="굴림" pitchFamily="34" charset="-127"/>
                <a:sym typeface="Symbol" pitchFamily="18" charset="2"/>
              </a:rPr>
              <a:t>) – </a:t>
            </a:r>
            <a:r>
              <a:rPr lang="en-US" altLang="ko-KR" sz="2200" i="1" dirty="0" err="1">
                <a:solidFill>
                  <a:schemeClr val="tx2"/>
                </a:solidFill>
                <a:latin typeface="+mj-lt"/>
                <a:ea typeface="굴림" pitchFamily="34" charset="-127"/>
                <a:sym typeface="Symbol" pitchFamily="18" charset="2"/>
              </a:rPr>
              <a:t>r</a:t>
            </a:r>
            <a:r>
              <a:rPr lang="en-US" altLang="ko-KR" sz="2200" baseline="-25000" dirty="0" err="1">
                <a:solidFill>
                  <a:schemeClr val="tx2"/>
                </a:solidFill>
                <a:latin typeface="+mj-lt"/>
                <a:ea typeface="굴림" pitchFamily="34" charset="-127"/>
                <a:sym typeface="Symbol" pitchFamily="18" charset="2"/>
              </a:rPr>
              <a:t>f</a:t>
            </a:r>
            <a:r>
              <a:rPr lang="en-US" altLang="ko-KR" sz="2200" dirty="0">
                <a:solidFill>
                  <a:schemeClr val="tx2"/>
                </a:solidFill>
                <a:latin typeface="+mj-lt"/>
                <a:ea typeface="굴림" pitchFamily="34" charset="-127"/>
                <a:sym typeface="Symbol" pitchFamily="18" charset="2"/>
              </a:rPr>
              <a:t> ] / A </a:t>
            </a:r>
            <a:r>
              <a:rPr lang="en-US" altLang="ko-KR" sz="2200" baseline="-25000" dirty="0">
                <a:solidFill>
                  <a:schemeClr val="tx2"/>
                </a:solidFill>
                <a:latin typeface="+mj-lt"/>
                <a:ea typeface="굴림" pitchFamily="34" charset="-127"/>
                <a:sym typeface="Symbol" pitchFamily="18" charset="2"/>
              </a:rPr>
              <a:t>P</a:t>
            </a:r>
            <a:r>
              <a:rPr lang="en-US" altLang="ko-KR" sz="2200" baseline="30000" dirty="0">
                <a:solidFill>
                  <a:schemeClr val="tx2"/>
                </a:solidFill>
                <a:latin typeface="+mj-lt"/>
                <a:ea typeface="굴림" pitchFamily="34" charset="-127"/>
                <a:sym typeface="Symbol" pitchFamily="18" charset="2"/>
              </a:rPr>
              <a:t>2</a:t>
            </a:r>
            <a:r>
              <a:rPr lang="en-US" altLang="ko-KR" sz="2200" dirty="0">
                <a:solidFill>
                  <a:schemeClr val="tx2"/>
                </a:solidFill>
                <a:latin typeface="+mj-lt"/>
                <a:ea typeface="굴림" pitchFamily="34" charset="-127"/>
                <a:sym typeface="Symbol" pitchFamily="18" charset="2"/>
              </a:rPr>
              <a:t> = (0.11 – 0.05) / (4×0.142</a:t>
            </a:r>
            <a:r>
              <a:rPr lang="en-US" altLang="ko-KR" sz="2200" baseline="30000" dirty="0">
                <a:solidFill>
                  <a:schemeClr val="tx2"/>
                </a:solidFill>
                <a:latin typeface="+mj-lt"/>
                <a:ea typeface="굴림" pitchFamily="34" charset="-127"/>
                <a:sym typeface="Symbol" pitchFamily="18" charset="2"/>
              </a:rPr>
              <a:t>2</a:t>
            </a:r>
            <a:r>
              <a:rPr lang="en-US" altLang="ko-KR" sz="2200" dirty="0">
                <a:solidFill>
                  <a:schemeClr val="tx2"/>
                </a:solidFill>
                <a:latin typeface="+mj-lt"/>
                <a:ea typeface="굴림" pitchFamily="34" charset="-127"/>
                <a:sym typeface="Symbol" pitchFamily="18" charset="2"/>
              </a:rPr>
              <a:t>) = 74.39 %</a:t>
            </a:r>
          </a:p>
          <a:p>
            <a:pPr marL="640080" lvl="1" indent="-284163" eaLnBrk="1" hangingPunct="1">
              <a:lnSpc>
                <a:spcPct val="150000"/>
              </a:lnSpc>
              <a:spcBef>
                <a:spcPts val="1800"/>
              </a:spcBef>
              <a:buClr>
                <a:srgbClr val="A0ADE4"/>
              </a:buClr>
              <a:buFont typeface="Arial" charset="0"/>
              <a:buNone/>
              <a:defRPr/>
            </a:pPr>
            <a:r>
              <a:rPr lang="en-US" altLang="ko-KR" sz="2200" dirty="0">
                <a:solidFill>
                  <a:schemeClr val="tx2"/>
                </a:solidFill>
                <a:latin typeface="+mj-lt"/>
                <a:ea typeface="굴림" pitchFamily="34" charset="-127"/>
                <a:sym typeface="Symbol" pitchFamily="18" charset="2"/>
              </a:rPr>
              <a:t>E(</a:t>
            </a:r>
            <a:r>
              <a:rPr lang="en-US" altLang="ko-KR" sz="2200" i="1" dirty="0" err="1">
                <a:solidFill>
                  <a:schemeClr val="tx2"/>
                </a:solidFill>
                <a:latin typeface="+mj-lt"/>
                <a:ea typeface="굴림" pitchFamily="34" charset="-127"/>
                <a:sym typeface="Symbol" pitchFamily="18" charset="2"/>
              </a:rPr>
              <a:t>r</a:t>
            </a:r>
            <a:r>
              <a:rPr lang="en-US" altLang="ko-KR" sz="2200" baseline="-25000" dirty="0" err="1">
                <a:solidFill>
                  <a:schemeClr val="tx2"/>
                </a:solidFill>
                <a:latin typeface="+mj-lt"/>
                <a:ea typeface="굴림" pitchFamily="34" charset="-127"/>
                <a:sym typeface="Symbol" pitchFamily="18" charset="2"/>
              </a:rPr>
              <a:t>c</a:t>
            </a:r>
            <a:r>
              <a:rPr lang="en-US" altLang="ko-KR" sz="2200" dirty="0">
                <a:solidFill>
                  <a:schemeClr val="tx2"/>
                </a:solidFill>
                <a:latin typeface="+mj-lt"/>
                <a:ea typeface="굴림" pitchFamily="34" charset="-127"/>
                <a:sym typeface="Symbol" pitchFamily="18" charset="2"/>
              </a:rPr>
              <a:t>) = 0.7439×0.11 + 0.2561×0.05 = 0.0946 or 9.46%</a:t>
            </a:r>
          </a:p>
          <a:p>
            <a:pPr marL="640080" lvl="1" indent="-284163" eaLnBrk="1" hangingPunct="1">
              <a:lnSpc>
                <a:spcPct val="150000"/>
              </a:lnSpc>
              <a:spcBef>
                <a:spcPts val="1800"/>
              </a:spcBef>
              <a:buClr>
                <a:srgbClr val="A0ADE4"/>
              </a:buClr>
              <a:buFont typeface="Arial" charset="0"/>
              <a:buNone/>
              <a:defRPr/>
            </a:pPr>
            <a:r>
              <a:rPr lang="en-US" altLang="ko-KR" sz="2200" dirty="0">
                <a:solidFill>
                  <a:schemeClr val="tx2"/>
                </a:solidFill>
                <a:latin typeface="+mj-lt"/>
                <a:ea typeface="굴림" pitchFamily="34" charset="-127"/>
                <a:sym typeface="Symbol" pitchFamily="18" charset="2"/>
              </a:rPr>
              <a:t></a:t>
            </a:r>
            <a:r>
              <a:rPr lang="en-US" altLang="ko-KR" sz="2200" baseline="-25000" dirty="0">
                <a:solidFill>
                  <a:schemeClr val="tx2"/>
                </a:solidFill>
                <a:latin typeface="+mj-lt"/>
                <a:ea typeface="굴림" pitchFamily="34" charset="-127"/>
                <a:sym typeface="Symbol" pitchFamily="18" charset="2"/>
              </a:rPr>
              <a:t>c</a:t>
            </a:r>
            <a:r>
              <a:rPr lang="en-US" altLang="ko-KR" sz="2200" dirty="0">
                <a:solidFill>
                  <a:schemeClr val="tx2"/>
                </a:solidFill>
                <a:latin typeface="+mj-lt"/>
                <a:ea typeface="굴림" pitchFamily="34" charset="-127"/>
                <a:sym typeface="Symbol" pitchFamily="18" charset="2"/>
              </a:rPr>
              <a:t> = 0.7439×0.142 = 0.1056 or 10.56%</a:t>
            </a:r>
            <a:endParaRPr lang="en-US" altLang="en-US" sz="2200" dirty="0">
              <a:solidFill>
                <a:schemeClr val="tx2"/>
              </a:solidFill>
              <a:latin typeface="+mj-lt"/>
              <a:ea typeface="굴림" pitchFamily="34" charset="-127"/>
              <a:sym typeface="Symbol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676400" y="1676400"/>
            <a:ext cx="5562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altLang="ko-KR" sz="3200" kern="0" dirty="0">
                <a:solidFill>
                  <a:srgbClr val="C00000"/>
                </a:solidFill>
                <a:ea typeface="굴림" pitchFamily="34" charset="-127"/>
              </a:rPr>
              <a:t>What if there is a target return?</a:t>
            </a:r>
          </a:p>
        </p:txBody>
      </p:sp>
    </p:spTree>
    <p:extLst>
      <p:ext uri="{BB962C8B-B14F-4D97-AF65-F5344CB8AC3E}">
        <p14:creationId xmlns:p14="http://schemas.microsoft.com/office/powerpoint/2010/main" val="417764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reeform 2"/>
          <p:cNvSpPr>
            <a:spLocks/>
          </p:cNvSpPr>
          <p:nvPr/>
        </p:nvSpPr>
        <p:spPr bwMode="auto">
          <a:xfrm>
            <a:off x="1830388" y="1062038"/>
            <a:ext cx="5789612" cy="47291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69"/>
              </a:cxn>
              <a:cxn ang="0">
                <a:pos x="3454" y="2969"/>
              </a:cxn>
            </a:cxnLst>
            <a:rect l="0" t="0" r="r" b="b"/>
            <a:pathLst>
              <a:path w="3455" h="2970">
                <a:moveTo>
                  <a:pt x="0" y="0"/>
                </a:moveTo>
                <a:lnTo>
                  <a:pt x="0" y="2969"/>
                </a:lnTo>
                <a:lnTo>
                  <a:pt x="3454" y="2969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9875" name="Line 3"/>
          <p:cNvSpPr>
            <a:spLocks noChangeShapeType="1"/>
          </p:cNvSpPr>
          <p:nvPr/>
        </p:nvSpPr>
        <p:spPr bwMode="auto">
          <a:xfrm flipV="1">
            <a:off x="1828800" y="2009775"/>
            <a:ext cx="5695950" cy="2571750"/>
          </a:xfrm>
          <a:prstGeom prst="line">
            <a:avLst/>
          </a:prstGeom>
          <a:ln w="57150">
            <a:headEnd/>
            <a:tailEnd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9876" name="Line 4"/>
          <p:cNvSpPr>
            <a:spLocks noChangeShapeType="1"/>
          </p:cNvSpPr>
          <p:nvPr/>
        </p:nvSpPr>
        <p:spPr bwMode="auto">
          <a:xfrm>
            <a:off x="1905000" y="2667000"/>
            <a:ext cx="4114800" cy="0"/>
          </a:xfrm>
          <a:prstGeom prst="line">
            <a:avLst/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9877" name="Line 5"/>
          <p:cNvSpPr>
            <a:spLocks noChangeShapeType="1"/>
          </p:cNvSpPr>
          <p:nvPr/>
        </p:nvSpPr>
        <p:spPr bwMode="auto">
          <a:xfrm>
            <a:off x="6019800" y="2743200"/>
            <a:ext cx="0" cy="2971800"/>
          </a:xfrm>
          <a:prstGeom prst="line">
            <a:avLst/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0726" name="Rectangle 7"/>
          <p:cNvSpPr>
            <a:spLocks noChangeArrowheads="1"/>
          </p:cNvSpPr>
          <p:nvPr/>
        </p:nvSpPr>
        <p:spPr bwMode="auto">
          <a:xfrm>
            <a:off x="42863" y="2519363"/>
            <a:ext cx="179863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ko-KR" b="1" dirty="0">
                <a:latin typeface="Arial" charset="0"/>
                <a:ea typeface="굴림" pitchFamily="34" charset="-127"/>
              </a:rPr>
              <a:t>E(</a:t>
            </a:r>
            <a:r>
              <a:rPr lang="en-US" altLang="ko-KR" b="1" i="1" dirty="0" err="1">
                <a:latin typeface="Arial" charset="0"/>
                <a:ea typeface="굴림" pitchFamily="34" charset="-127"/>
              </a:rPr>
              <a:t>r</a:t>
            </a:r>
            <a:r>
              <a:rPr lang="en-US" altLang="ko-KR" b="1" baseline="-25000" dirty="0" err="1">
                <a:latin typeface="Arial" charset="0"/>
                <a:ea typeface="굴림" pitchFamily="34" charset="-127"/>
              </a:rPr>
              <a:t>P</a:t>
            </a:r>
            <a:r>
              <a:rPr lang="en-US" altLang="ko-KR" b="1" dirty="0">
                <a:latin typeface="Arial" charset="0"/>
                <a:ea typeface="굴림" pitchFamily="34" charset="-127"/>
              </a:rPr>
              <a:t>) = 11%</a:t>
            </a:r>
          </a:p>
        </p:txBody>
      </p:sp>
      <p:sp>
        <p:nvSpPr>
          <p:cNvPr id="30727" name="Rectangle 8"/>
          <p:cNvSpPr>
            <a:spLocks noChangeArrowheads="1"/>
          </p:cNvSpPr>
          <p:nvPr/>
        </p:nvSpPr>
        <p:spPr bwMode="auto">
          <a:xfrm>
            <a:off x="652463" y="4348163"/>
            <a:ext cx="1166812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ko-KR" b="1" i="1" dirty="0" err="1">
                <a:latin typeface="Arial" charset="0"/>
                <a:ea typeface="굴림" pitchFamily="34" charset="-127"/>
              </a:rPr>
              <a:t>r</a:t>
            </a:r>
            <a:r>
              <a:rPr lang="en-US" altLang="ko-KR" b="1" baseline="-25000" dirty="0" err="1">
                <a:latin typeface="Arial" charset="0"/>
                <a:ea typeface="굴림" pitchFamily="34" charset="-127"/>
              </a:rPr>
              <a:t>f</a:t>
            </a:r>
            <a:r>
              <a:rPr lang="en-US" altLang="ko-KR" b="1" dirty="0">
                <a:latin typeface="Arial" charset="0"/>
                <a:ea typeface="굴림" pitchFamily="34" charset="-127"/>
              </a:rPr>
              <a:t> = 5%</a:t>
            </a:r>
          </a:p>
        </p:txBody>
      </p:sp>
      <p:sp>
        <p:nvSpPr>
          <p:cNvPr id="30728" name="Rectangle 9"/>
          <p:cNvSpPr>
            <a:spLocks noChangeArrowheads="1"/>
          </p:cNvSpPr>
          <p:nvPr/>
        </p:nvSpPr>
        <p:spPr bwMode="auto">
          <a:xfrm>
            <a:off x="1566863" y="5872163"/>
            <a:ext cx="354012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ko-KR" b="1">
                <a:latin typeface="Arial" charset="0"/>
                <a:ea typeface="굴림" pitchFamily="34" charset="-127"/>
              </a:rPr>
              <a:t>0</a:t>
            </a:r>
          </a:p>
        </p:txBody>
      </p:sp>
      <p:sp>
        <p:nvSpPr>
          <p:cNvPr id="30729" name="Rectangle 10"/>
          <p:cNvSpPr>
            <a:spLocks noChangeArrowheads="1"/>
          </p:cNvSpPr>
          <p:nvPr/>
        </p:nvSpPr>
        <p:spPr bwMode="auto">
          <a:xfrm>
            <a:off x="6096000" y="2667000"/>
            <a:ext cx="26003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ko-KR" sz="2000" dirty="0">
                <a:latin typeface="Arial" charset="0"/>
                <a:ea typeface="굴림" pitchFamily="34" charset="-127"/>
              </a:rPr>
              <a:t>P (Best mix of stocks</a:t>
            </a:r>
          </a:p>
          <a:p>
            <a:r>
              <a:rPr lang="en-US" altLang="ko-KR" sz="2000" dirty="0">
                <a:latin typeface="Arial" charset="0"/>
                <a:ea typeface="굴림" pitchFamily="34" charset="-127"/>
              </a:rPr>
              <a:t>     and bonds)</a:t>
            </a:r>
          </a:p>
        </p:txBody>
      </p:sp>
      <p:sp>
        <p:nvSpPr>
          <p:cNvPr id="30730" name="Oval 11"/>
          <p:cNvSpPr>
            <a:spLocks noChangeArrowheads="1"/>
          </p:cNvSpPr>
          <p:nvPr/>
        </p:nvSpPr>
        <p:spPr bwMode="auto">
          <a:xfrm>
            <a:off x="1752600" y="4495800"/>
            <a:ext cx="1651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0731" name="Rectangle 13"/>
          <p:cNvSpPr>
            <a:spLocks noChangeArrowheads="1"/>
          </p:cNvSpPr>
          <p:nvPr/>
        </p:nvSpPr>
        <p:spPr bwMode="auto">
          <a:xfrm>
            <a:off x="6781800" y="1524000"/>
            <a:ext cx="9906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altLang="ko-KR" b="1" dirty="0">
                <a:solidFill>
                  <a:schemeClr val="tx2"/>
                </a:solidFill>
                <a:latin typeface="Arial" charset="0"/>
                <a:ea typeface="굴림" pitchFamily="34" charset="-127"/>
              </a:rPr>
              <a:t>CAL</a:t>
            </a:r>
          </a:p>
        </p:txBody>
      </p:sp>
      <p:sp>
        <p:nvSpPr>
          <p:cNvPr id="30732" name="Text Box 14"/>
          <p:cNvSpPr txBox="1">
            <a:spLocks noChangeArrowheads="1"/>
          </p:cNvSpPr>
          <p:nvPr/>
        </p:nvSpPr>
        <p:spPr bwMode="auto">
          <a:xfrm>
            <a:off x="5334000" y="5867400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10000"/>
              </a:spcBef>
            </a:pPr>
            <a:r>
              <a:rPr lang="en-US" altLang="ko-KR" sz="2000" b="1" dirty="0" err="1">
                <a:latin typeface="Symbol" pitchFamily="18" charset="2"/>
                <a:ea typeface="굴림" pitchFamily="34" charset="-127"/>
              </a:rPr>
              <a:t>s</a:t>
            </a:r>
            <a:r>
              <a:rPr lang="en-US" altLang="ko-KR" sz="2000" b="1" baseline="-25000" dirty="0" err="1">
                <a:latin typeface="Arial" charset="0"/>
                <a:ea typeface="굴림" pitchFamily="34" charset="-127"/>
              </a:rPr>
              <a:t>P</a:t>
            </a:r>
            <a:r>
              <a:rPr lang="en-US" altLang="ko-KR" sz="2000" b="1" dirty="0">
                <a:latin typeface="Arial" charset="0"/>
                <a:ea typeface="굴림" pitchFamily="34" charset="-127"/>
              </a:rPr>
              <a:t>=14.2%</a:t>
            </a:r>
          </a:p>
        </p:txBody>
      </p:sp>
      <p:sp>
        <p:nvSpPr>
          <p:cNvPr id="30733" name="Text Box 15"/>
          <p:cNvSpPr txBox="1">
            <a:spLocks noChangeArrowheads="1"/>
          </p:cNvSpPr>
          <p:nvPr/>
        </p:nvSpPr>
        <p:spPr bwMode="auto">
          <a:xfrm>
            <a:off x="7696200" y="556260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800" b="1">
                <a:latin typeface="Symbol" pitchFamily="18" charset="2"/>
                <a:ea typeface="굴림" pitchFamily="34" charset="-127"/>
              </a:rPr>
              <a:t>s</a:t>
            </a:r>
            <a:r>
              <a:rPr lang="en-US" altLang="ko-KR" sz="2800" b="1" baseline="-25000">
                <a:latin typeface="Arial" charset="0"/>
                <a:ea typeface="굴림" pitchFamily="34" charset="-127"/>
              </a:rPr>
              <a:t>c</a:t>
            </a:r>
            <a:endParaRPr lang="ko-KR" altLang="en-US" sz="2800" b="1">
              <a:latin typeface="Symbol" pitchFamily="18" charset="2"/>
              <a:ea typeface="굴림" pitchFamily="34" charset="-127"/>
            </a:endParaRPr>
          </a:p>
        </p:txBody>
      </p:sp>
      <p:sp>
        <p:nvSpPr>
          <p:cNvPr id="26641" name="Rectangle 16"/>
          <p:cNvSpPr>
            <a:spLocks noChangeArrowheads="1"/>
          </p:cNvSpPr>
          <p:nvPr/>
        </p:nvSpPr>
        <p:spPr bwMode="auto">
          <a:xfrm>
            <a:off x="457200" y="152400"/>
            <a:ext cx="84582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eaLnBrk="1" hangingPunct="1">
              <a:defRPr/>
            </a:pPr>
            <a:r>
              <a:rPr lang="en-US" altLang="ko-KR" sz="3200" dirty="0">
                <a:solidFill>
                  <a:srgbClr val="C00000"/>
                </a:solidFill>
                <a:latin typeface="+mj-lt"/>
                <a:ea typeface="굴림" pitchFamily="34" charset="-127"/>
              </a:rPr>
              <a:t>An Optimal Choice for an Investor</a:t>
            </a:r>
          </a:p>
        </p:txBody>
      </p:sp>
      <p:sp>
        <p:nvSpPr>
          <p:cNvPr id="30735" name="Arc 17"/>
          <p:cNvSpPr>
            <a:spLocks/>
          </p:cNvSpPr>
          <p:nvPr/>
        </p:nvSpPr>
        <p:spPr bwMode="auto">
          <a:xfrm flipV="1">
            <a:off x="2008188" y="1049338"/>
            <a:ext cx="3932237" cy="2743200"/>
          </a:xfrm>
          <a:custGeom>
            <a:avLst/>
            <a:gdLst>
              <a:gd name="T0" fmla="*/ 0 w 25330"/>
              <a:gd name="T1" fmla="*/ 2147483647 h 21600"/>
              <a:gd name="T2" fmla="*/ 2147483647 w 25330"/>
              <a:gd name="T3" fmla="*/ 2147483647 h 21600"/>
              <a:gd name="T4" fmla="*/ 2147483647 w 25330"/>
              <a:gd name="T5" fmla="*/ 2147483647 h 21600"/>
              <a:gd name="T6" fmla="*/ 0 60000 65536"/>
              <a:gd name="T7" fmla="*/ 0 60000 65536"/>
              <a:gd name="T8" fmla="*/ 0 60000 65536"/>
              <a:gd name="T9" fmla="*/ 0 w 25330"/>
              <a:gd name="T10" fmla="*/ 0 h 21600"/>
              <a:gd name="T11" fmla="*/ 25330 w 2533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330" h="21600" fill="none" extrusionOk="0">
                <a:moveTo>
                  <a:pt x="-1" y="324"/>
                </a:moveTo>
                <a:cubicBezTo>
                  <a:pt x="1231" y="108"/>
                  <a:pt x="2479" y="-1"/>
                  <a:pt x="3730" y="0"/>
                </a:cubicBezTo>
                <a:cubicBezTo>
                  <a:pt x="15659" y="0"/>
                  <a:pt x="25330" y="9670"/>
                  <a:pt x="25330" y="21600"/>
                </a:cubicBezTo>
              </a:path>
              <a:path w="25330" h="21600" stroke="0" extrusionOk="0">
                <a:moveTo>
                  <a:pt x="-1" y="324"/>
                </a:moveTo>
                <a:cubicBezTo>
                  <a:pt x="1231" y="108"/>
                  <a:pt x="2479" y="-1"/>
                  <a:pt x="3730" y="0"/>
                </a:cubicBezTo>
                <a:cubicBezTo>
                  <a:pt x="15659" y="0"/>
                  <a:pt x="25330" y="9670"/>
                  <a:pt x="25330" y="21600"/>
                </a:cubicBezTo>
                <a:lnTo>
                  <a:pt x="3730" y="21600"/>
                </a:lnTo>
                <a:lnTo>
                  <a:pt x="-1" y="324"/>
                </a:lnTo>
                <a:close/>
              </a:path>
            </a:pathLst>
          </a:cu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6" name="Line 18"/>
          <p:cNvSpPr>
            <a:spLocks noChangeShapeType="1"/>
          </p:cNvSpPr>
          <p:nvPr/>
        </p:nvSpPr>
        <p:spPr bwMode="auto">
          <a:xfrm>
            <a:off x="1905000" y="3429000"/>
            <a:ext cx="2362200" cy="0"/>
          </a:xfrm>
          <a:prstGeom prst="line">
            <a:avLst/>
          </a:prstGeom>
          <a:noFill/>
          <a:ln w="38100">
            <a:solidFill>
              <a:srgbClr val="660066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7" name="Line 19"/>
          <p:cNvSpPr>
            <a:spLocks noChangeShapeType="1"/>
          </p:cNvSpPr>
          <p:nvPr/>
        </p:nvSpPr>
        <p:spPr bwMode="auto">
          <a:xfrm>
            <a:off x="4343400" y="3505200"/>
            <a:ext cx="0" cy="2286000"/>
          </a:xfrm>
          <a:prstGeom prst="line">
            <a:avLst/>
          </a:prstGeom>
          <a:noFill/>
          <a:ln w="38100">
            <a:solidFill>
              <a:srgbClr val="660066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8" name="Rectangle 20"/>
          <p:cNvSpPr>
            <a:spLocks noChangeArrowheads="1"/>
          </p:cNvSpPr>
          <p:nvPr/>
        </p:nvSpPr>
        <p:spPr bwMode="auto">
          <a:xfrm>
            <a:off x="152400" y="32766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altLang="ko-KR" sz="2000" b="1" dirty="0">
                <a:solidFill>
                  <a:srgbClr val="660066"/>
                </a:solidFill>
                <a:latin typeface="Arial" charset="0"/>
                <a:ea typeface="굴림" pitchFamily="34" charset="-127"/>
              </a:rPr>
              <a:t>E(</a:t>
            </a:r>
            <a:r>
              <a:rPr lang="en-US" altLang="ko-KR" sz="2000" b="1" i="1" dirty="0" err="1">
                <a:solidFill>
                  <a:srgbClr val="660066"/>
                </a:solidFill>
                <a:latin typeface="Arial" charset="0"/>
                <a:ea typeface="굴림" pitchFamily="34" charset="-127"/>
              </a:rPr>
              <a:t>r</a:t>
            </a:r>
            <a:r>
              <a:rPr lang="en-US" altLang="ko-KR" sz="2000" b="1" baseline="-25000" dirty="0" err="1">
                <a:solidFill>
                  <a:srgbClr val="660066"/>
                </a:solidFill>
                <a:latin typeface="Arial" charset="0"/>
                <a:ea typeface="굴림" pitchFamily="34" charset="-127"/>
              </a:rPr>
              <a:t>c</a:t>
            </a:r>
            <a:r>
              <a:rPr lang="en-US" altLang="ko-KR" sz="2000" b="1" dirty="0">
                <a:solidFill>
                  <a:srgbClr val="660066"/>
                </a:solidFill>
                <a:latin typeface="Arial" charset="0"/>
                <a:ea typeface="굴림" pitchFamily="34" charset="-127"/>
              </a:rPr>
              <a:t>) = 9.46%</a:t>
            </a:r>
          </a:p>
        </p:txBody>
      </p:sp>
      <p:sp>
        <p:nvSpPr>
          <p:cNvPr id="30739" name="Rectangle 21"/>
          <p:cNvSpPr>
            <a:spLocks noChangeArrowheads="1"/>
          </p:cNvSpPr>
          <p:nvPr/>
        </p:nvSpPr>
        <p:spPr bwMode="auto">
          <a:xfrm>
            <a:off x="3581400" y="5867400"/>
            <a:ext cx="1522413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rgbClr val="660066"/>
                </a:solidFill>
                <a:latin typeface="Symbol" pitchFamily="18" charset="2"/>
                <a:ea typeface="굴림" pitchFamily="34" charset="-127"/>
              </a:rPr>
              <a:t>s</a:t>
            </a:r>
            <a:r>
              <a:rPr lang="en-US" altLang="ko-KR" sz="2000" b="1" baseline="-25000">
                <a:solidFill>
                  <a:srgbClr val="660066"/>
                </a:solidFill>
                <a:latin typeface="Arial" charset="0"/>
                <a:ea typeface="굴림" pitchFamily="34" charset="-127"/>
              </a:rPr>
              <a:t>c</a:t>
            </a:r>
            <a:r>
              <a:rPr lang="en-US" altLang="ko-KR" sz="2000" b="1">
                <a:solidFill>
                  <a:srgbClr val="660066"/>
                </a:solidFill>
                <a:latin typeface="Arial" charset="0"/>
                <a:ea typeface="굴림" pitchFamily="34" charset="-127"/>
              </a:rPr>
              <a:t>= 10.56%</a:t>
            </a:r>
          </a:p>
          <a:p>
            <a:pPr>
              <a:spcBef>
                <a:spcPct val="10000"/>
              </a:spcBef>
            </a:pPr>
            <a:r>
              <a:rPr lang="en-US" altLang="ko-KR" sz="2000" b="1">
                <a:solidFill>
                  <a:srgbClr val="660066"/>
                </a:solidFill>
                <a:latin typeface="Arial" charset="0"/>
                <a:ea typeface="굴림" pitchFamily="34" charset="-127"/>
              </a:rPr>
              <a:t>(y=0.7439)</a:t>
            </a:r>
            <a:endParaRPr lang="ko-KR" altLang="en-US" sz="2000" b="1">
              <a:solidFill>
                <a:srgbClr val="660066"/>
              </a:solidFill>
              <a:latin typeface="Arial" charset="0"/>
              <a:ea typeface="굴림" pitchFamily="34" charset="-127"/>
            </a:endParaRPr>
          </a:p>
        </p:txBody>
      </p:sp>
      <p:sp>
        <p:nvSpPr>
          <p:cNvPr id="30740" name="Rectangle 22"/>
          <p:cNvSpPr>
            <a:spLocks noChangeArrowheads="1"/>
          </p:cNvSpPr>
          <p:nvPr/>
        </p:nvSpPr>
        <p:spPr bwMode="auto">
          <a:xfrm>
            <a:off x="4495800" y="1219200"/>
            <a:ext cx="14478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altLang="ko-KR" b="1" dirty="0">
                <a:solidFill>
                  <a:srgbClr val="660066"/>
                </a:solidFill>
                <a:latin typeface="Arial" charset="0"/>
                <a:ea typeface="굴림" pitchFamily="34" charset="-127"/>
              </a:rPr>
              <a:t>U(</a:t>
            </a:r>
            <a:r>
              <a:rPr lang="en-US" altLang="ko-KR" b="1" i="1" dirty="0">
                <a:solidFill>
                  <a:srgbClr val="660066"/>
                </a:solidFill>
                <a:latin typeface="Arial" charset="0"/>
                <a:ea typeface="굴림" pitchFamily="34" charset="-127"/>
              </a:rPr>
              <a:t>r</a:t>
            </a:r>
            <a:r>
              <a:rPr lang="en-US" altLang="ko-KR" b="1" dirty="0">
                <a:solidFill>
                  <a:srgbClr val="660066"/>
                </a:solidFill>
                <a:latin typeface="Arial" charset="0"/>
                <a:ea typeface="굴림" pitchFamily="34" charset="-127"/>
              </a:rPr>
              <a:t>) with A=4</a:t>
            </a:r>
          </a:p>
        </p:txBody>
      </p:sp>
      <p:sp>
        <p:nvSpPr>
          <p:cNvPr id="30741" name="Rectangle 23"/>
          <p:cNvSpPr>
            <a:spLocks noChangeArrowheads="1"/>
          </p:cNvSpPr>
          <p:nvPr/>
        </p:nvSpPr>
        <p:spPr bwMode="auto">
          <a:xfrm>
            <a:off x="5105400" y="3733800"/>
            <a:ext cx="904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Arial" charset="0"/>
                <a:ea typeface="굴림" pitchFamily="34" charset="-127"/>
              </a:rPr>
              <a:t>Bonds</a:t>
            </a:r>
            <a:endParaRPr lang="ko-KR" altLang="en-US" sz="2000" dirty="0">
              <a:latin typeface="Arial" charset="0"/>
              <a:ea typeface="굴림" pitchFamily="34" charset="-127"/>
            </a:endParaRPr>
          </a:p>
        </p:txBody>
      </p:sp>
      <p:sp>
        <p:nvSpPr>
          <p:cNvPr id="30742" name="Rectangle 24"/>
          <p:cNvSpPr>
            <a:spLocks noChangeArrowheads="1"/>
          </p:cNvSpPr>
          <p:nvPr/>
        </p:nvSpPr>
        <p:spPr bwMode="auto">
          <a:xfrm>
            <a:off x="7696200" y="1981200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Arial" charset="0"/>
                <a:ea typeface="굴림" pitchFamily="34" charset="-127"/>
              </a:rPr>
              <a:t>Stocks</a:t>
            </a:r>
            <a:endParaRPr lang="ko-KR" altLang="en-US" sz="2000" dirty="0">
              <a:latin typeface="Arial" charset="0"/>
              <a:ea typeface="굴림" pitchFamily="34" charset="-127"/>
            </a:endParaRPr>
          </a:p>
        </p:txBody>
      </p:sp>
      <p:sp>
        <p:nvSpPr>
          <p:cNvPr id="79897" name="Arc 25"/>
          <p:cNvSpPr>
            <a:spLocks/>
          </p:cNvSpPr>
          <p:nvPr/>
        </p:nvSpPr>
        <p:spPr bwMode="auto">
          <a:xfrm flipH="1">
            <a:off x="5105400" y="2339975"/>
            <a:ext cx="2971800" cy="27241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0648"/>
              <a:gd name="T2" fmla="*/ 10184 w 21600"/>
              <a:gd name="T3" fmla="*/ 40648 h 40648"/>
              <a:gd name="T4" fmla="*/ 0 w 21600"/>
              <a:gd name="T5" fmla="*/ 21600 h 40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0648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9569"/>
                  <a:pt x="17212" y="36890"/>
                  <a:pt x="10184" y="40648"/>
                </a:cubicBezTo>
              </a:path>
              <a:path w="21600" h="40648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9569"/>
                  <a:pt x="17212" y="36890"/>
                  <a:pt x="10184" y="40648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rgbClr val="FFC000"/>
            </a:solidFill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44" name="Oval 26"/>
          <p:cNvSpPr>
            <a:spLocks noChangeArrowheads="1"/>
          </p:cNvSpPr>
          <p:nvPr/>
        </p:nvSpPr>
        <p:spPr bwMode="auto">
          <a:xfrm>
            <a:off x="5078413" y="3962400"/>
            <a:ext cx="152400" cy="152400"/>
          </a:xfrm>
          <a:prstGeom prst="ellipse">
            <a:avLst/>
          </a:prstGeom>
          <a:solidFill>
            <a:srgbClr val="C9D0EF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0745" name="Oval 27"/>
          <p:cNvSpPr>
            <a:spLocks noChangeArrowheads="1"/>
          </p:cNvSpPr>
          <p:nvPr/>
        </p:nvSpPr>
        <p:spPr bwMode="auto">
          <a:xfrm>
            <a:off x="7696200" y="2286000"/>
            <a:ext cx="152400" cy="152400"/>
          </a:xfrm>
          <a:prstGeom prst="ellipse">
            <a:avLst/>
          </a:prstGeom>
          <a:solidFill>
            <a:srgbClr val="C9D0EF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0746" name="Oval 28"/>
          <p:cNvSpPr>
            <a:spLocks noChangeArrowheads="1"/>
          </p:cNvSpPr>
          <p:nvPr/>
        </p:nvSpPr>
        <p:spPr bwMode="auto">
          <a:xfrm>
            <a:off x="5915025" y="2643188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0747" name="Oval 29"/>
          <p:cNvSpPr>
            <a:spLocks noChangeArrowheads="1"/>
          </p:cNvSpPr>
          <p:nvPr/>
        </p:nvSpPr>
        <p:spPr bwMode="auto">
          <a:xfrm>
            <a:off x="4262438" y="33528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0748" name="Rectangle 30"/>
          <p:cNvSpPr>
            <a:spLocks noChangeArrowheads="1"/>
          </p:cNvSpPr>
          <p:nvPr/>
        </p:nvSpPr>
        <p:spPr bwMode="auto">
          <a:xfrm>
            <a:off x="914400" y="1066800"/>
            <a:ext cx="9064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latin typeface="Arial" charset="0"/>
                <a:cs typeface="Arial" charset="0"/>
              </a:rPr>
              <a:t>E(</a:t>
            </a:r>
            <a:r>
              <a:rPr lang="en-US" altLang="en-US" b="1" i="1">
                <a:latin typeface="Arial" charset="0"/>
                <a:cs typeface="Arial" charset="0"/>
              </a:rPr>
              <a:t>r</a:t>
            </a:r>
            <a:r>
              <a:rPr lang="en-US" altLang="en-US" sz="1600" b="1">
                <a:latin typeface="Arial" charset="0"/>
                <a:cs typeface="Arial" charset="0"/>
              </a:rPr>
              <a:t>c</a:t>
            </a:r>
            <a:r>
              <a:rPr lang="en-US" altLang="en-US" b="1"/>
              <a:t>) </a:t>
            </a:r>
          </a:p>
        </p:txBody>
      </p:sp>
      <p:sp>
        <p:nvSpPr>
          <p:cNvPr id="30749" name="Rectangle 31"/>
          <p:cNvSpPr>
            <a:spLocks noChangeArrowheads="1"/>
          </p:cNvSpPr>
          <p:nvPr/>
        </p:nvSpPr>
        <p:spPr bwMode="auto">
          <a:xfrm>
            <a:off x="1367631" y="4677617"/>
            <a:ext cx="371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latin typeface="Arial" charset="0"/>
                <a:cs typeface="Arial" charset="0"/>
              </a:rPr>
              <a:t>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9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animBg="1"/>
      <p:bldP spid="79876" grpId="0" animBg="1"/>
      <p:bldP spid="79877" grpId="0" animBg="1"/>
      <p:bldP spid="30726" grpId="0"/>
      <p:bldP spid="30727" grpId="0"/>
      <p:bldP spid="30729" grpId="0"/>
      <p:bldP spid="30730" grpId="0" animBg="1"/>
      <p:bldP spid="30731" grpId="0"/>
      <p:bldP spid="30732" grpId="0"/>
      <p:bldP spid="30735" grpId="0" animBg="1"/>
      <p:bldP spid="30736" grpId="0" animBg="1"/>
      <p:bldP spid="30737" grpId="0" animBg="1"/>
      <p:bldP spid="30738" grpId="0"/>
      <p:bldP spid="30739" grpId="0"/>
      <p:bldP spid="30740" grpId="0"/>
      <p:bldP spid="30741" grpId="0"/>
      <p:bldP spid="30742" grpId="0"/>
      <p:bldP spid="79897" grpId="0" animBg="1"/>
      <p:bldP spid="30744" grpId="0" animBg="1"/>
      <p:bldP spid="30745" grpId="0" animBg="1"/>
      <p:bldP spid="30746" grpId="0" animBg="1"/>
      <p:bldP spid="30747" grpId="0" animBg="1"/>
      <p:bldP spid="3074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 altLang="en-US" sz="3200"/>
              <a:t>Multiple Security Case</a:t>
            </a:r>
          </a:p>
        </p:txBody>
      </p:sp>
      <p:sp>
        <p:nvSpPr>
          <p:cNvPr id="317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2578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sz="2400"/>
              <a:t>How do we generalize the results to the multiple risky security case? We first need to study the expected return and standard deviation of a portfolio of multiple risky securities. Let w</a:t>
            </a:r>
            <a:r>
              <a:rPr lang="en-US" altLang="en-US" sz="2400" baseline="-25000"/>
              <a:t>i</a:t>
            </a:r>
            <a:r>
              <a:rPr lang="en-US" altLang="en-US" sz="2400"/>
              <a:t> denote the portfolio weight in risky security i. There are i=1,2,….,n  risky securities. Then: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	              </a:t>
            </a:r>
            <a:r>
              <a:rPr lang="en-US" altLang="en-US" sz="1800"/>
              <a:t>n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2400"/>
              <a:t>	E(r</a:t>
            </a:r>
            <a:r>
              <a:rPr lang="en-US" altLang="en-US" sz="2400" baseline="-25000"/>
              <a:t>P</a:t>
            </a:r>
            <a:r>
              <a:rPr lang="en-US" altLang="en-US" sz="2400"/>
              <a:t>) = </a:t>
            </a:r>
            <a:r>
              <a:rPr lang="en-US" altLang="en-US" sz="3600">
                <a:sym typeface="Symbol" pitchFamily="18" charset="2"/>
              </a:rPr>
              <a:t></a:t>
            </a:r>
            <a:r>
              <a:rPr lang="en-US" altLang="en-US">
                <a:sym typeface="Symbol" pitchFamily="18" charset="2"/>
              </a:rPr>
              <a:t> </a:t>
            </a:r>
            <a:r>
              <a:rPr lang="en-US" altLang="en-US" sz="2400"/>
              <a:t>w</a:t>
            </a:r>
            <a:r>
              <a:rPr lang="en-US" altLang="en-US" sz="2400" baseline="-25000"/>
              <a:t>i</a:t>
            </a:r>
            <a:r>
              <a:rPr lang="en-US" altLang="en-US" sz="2400"/>
              <a:t> E(r</a:t>
            </a:r>
            <a:r>
              <a:rPr lang="en-US" altLang="en-US" sz="2400" baseline="-25000"/>
              <a:t>i</a:t>
            </a:r>
            <a:r>
              <a:rPr lang="en-US" altLang="en-US" sz="2400"/>
              <a:t>)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2400"/>
              <a:t>	             </a:t>
            </a:r>
            <a:r>
              <a:rPr lang="en-US" altLang="en-US" sz="1800"/>
              <a:t>i=1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	             </a:t>
            </a:r>
            <a:r>
              <a:rPr lang="en-US" altLang="en-US" sz="1800"/>
              <a:t>n     n                                             n      n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2400"/>
              <a:t>	</a:t>
            </a:r>
            <a:r>
              <a:rPr lang="en-US" altLang="en-US" sz="2400">
                <a:sym typeface="Symbol" pitchFamily="18" charset="2"/>
              </a:rPr>
              <a:t></a:t>
            </a:r>
            <a:r>
              <a:rPr lang="en-US" altLang="en-US" sz="2400" baseline="-25000">
                <a:sym typeface="Symbol" pitchFamily="18" charset="2"/>
              </a:rPr>
              <a:t>P</a:t>
            </a:r>
            <a:r>
              <a:rPr lang="en-US" altLang="en-US" sz="2400" baseline="30000">
                <a:sym typeface="Symbol" pitchFamily="18" charset="2"/>
              </a:rPr>
              <a:t>2</a:t>
            </a:r>
            <a:r>
              <a:rPr lang="en-US" altLang="en-US" sz="2400">
                <a:sym typeface="Symbol" pitchFamily="18" charset="2"/>
              </a:rPr>
              <a:t>  </a:t>
            </a:r>
            <a:r>
              <a:rPr lang="en-US" altLang="en-US" sz="2400"/>
              <a:t>= </a:t>
            </a:r>
            <a:r>
              <a:rPr lang="en-US" altLang="en-US" sz="3600">
                <a:sym typeface="Symbol" pitchFamily="18" charset="2"/>
              </a:rPr>
              <a:t></a:t>
            </a:r>
            <a:r>
              <a:rPr lang="en-US" altLang="en-US">
                <a:sym typeface="Symbol" pitchFamily="18" charset="2"/>
              </a:rPr>
              <a:t> </a:t>
            </a:r>
            <a:r>
              <a:rPr lang="en-US" altLang="en-US" sz="3600">
                <a:sym typeface="Symbol" pitchFamily="18" charset="2"/>
              </a:rPr>
              <a:t> </a:t>
            </a:r>
            <a:r>
              <a:rPr lang="en-US" altLang="en-US" sz="2400"/>
              <a:t>w</a:t>
            </a:r>
            <a:r>
              <a:rPr lang="en-US" altLang="en-US" sz="2400" baseline="-25000"/>
              <a:t>i</a:t>
            </a:r>
            <a:r>
              <a:rPr lang="en-US" altLang="en-US" sz="2400"/>
              <a:t> w</a:t>
            </a:r>
            <a:r>
              <a:rPr lang="en-US" altLang="en-US" sz="2400" baseline="-25000"/>
              <a:t>j</a:t>
            </a:r>
            <a:r>
              <a:rPr lang="en-US" altLang="en-US" sz="2400"/>
              <a:t> Cov(r</a:t>
            </a:r>
            <a:r>
              <a:rPr lang="en-US" altLang="en-US" sz="2400" baseline="-25000"/>
              <a:t>i </a:t>
            </a:r>
            <a:r>
              <a:rPr lang="en-US" altLang="en-US" sz="2400"/>
              <a:t>, r</a:t>
            </a:r>
            <a:r>
              <a:rPr lang="en-US" altLang="en-US" sz="2400" baseline="-25000"/>
              <a:t>j</a:t>
            </a:r>
            <a:r>
              <a:rPr lang="en-US" altLang="en-US" sz="2400"/>
              <a:t>) = </a:t>
            </a:r>
            <a:r>
              <a:rPr lang="en-US" altLang="en-US" sz="3600">
                <a:sym typeface="Symbol" pitchFamily="18" charset="2"/>
              </a:rPr>
              <a:t></a:t>
            </a:r>
            <a:r>
              <a:rPr lang="en-US" altLang="en-US">
                <a:sym typeface="Symbol" pitchFamily="18" charset="2"/>
              </a:rPr>
              <a:t> </a:t>
            </a:r>
            <a:r>
              <a:rPr lang="en-US" altLang="en-US" sz="3600">
                <a:sym typeface="Symbol" pitchFamily="18" charset="2"/>
              </a:rPr>
              <a:t> </a:t>
            </a:r>
            <a:r>
              <a:rPr lang="en-US" altLang="en-US" sz="2400"/>
              <a:t>w</a:t>
            </a:r>
            <a:r>
              <a:rPr lang="en-US" altLang="en-US" sz="2400" baseline="-25000"/>
              <a:t>i</a:t>
            </a:r>
            <a:r>
              <a:rPr lang="en-US" altLang="en-US" sz="2400"/>
              <a:t> w</a:t>
            </a:r>
            <a:r>
              <a:rPr lang="en-US" altLang="en-US" sz="2400" baseline="-25000"/>
              <a:t>j</a:t>
            </a:r>
            <a:r>
              <a:rPr lang="en-US" altLang="en-US" sz="2400"/>
              <a:t> </a:t>
            </a:r>
            <a:r>
              <a:rPr lang="en-US" altLang="en-US" sz="2400">
                <a:sym typeface="Symbol" pitchFamily="18" charset="2"/>
              </a:rPr>
              <a:t></a:t>
            </a:r>
            <a:r>
              <a:rPr lang="en-US" altLang="en-US" sz="2400" baseline="-25000">
                <a:sym typeface="Symbol" pitchFamily="18" charset="2"/>
              </a:rPr>
              <a:t>ij</a:t>
            </a:r>
            <a:r>
              <a:rPr lang="en-US" altLang="en-US" sz="2400"/>
              <a:t> </a:t>
            </a:r>
            <a:r>
              <a:rPr lang="en-US" altLang="en-US" sz="2400">
                <a:sym typeface="Symbol" pitchFamily="18" charset="2"/>
              </a:rPr>
              <a:t></a:t>
            </a:r>
            <a:r>
              <a:rPr lang="en-US" altLang="en-US" sz="2400" baseline="-25000">
                <a:sym typeface="Symbol" pitchFamily="18" charset="2"/>
              </a:rPr>
              <a:t>i </a:t>
            </a:r>
            <a:r>
              <a:rPr lang="en-US" altLang="en-US" sz="2400">
                <a:sym typeface="Symbol" pitchFamily="18" charset="2"/>
              </a:rPr>
              <a:t></a:t>
            </a:r>
            <a:r>
              <a:rPr lang="en-US" altLang="en-US" sz="2400" baseline="-25000">
                <a:sym typeface="Symbol" pitchFamily="18" charset="2"/>
              </a:rPr>
              <a:t>j</a:t>
            </a:r>
            <a:endParaRPr lang="en-US" altLang="en-US" sz="2400"/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2400"/>
              <a:t>		    </a:t>
            </a:r>
            <a:r>
              <a:rPr lang="en-US" altLang="en-US" sz="1800"/>
              <a:t>i=1  j=1                                          i=1  j=1 </a:t>
            </a:r>
            <a:endParaRPr lang="en-US" altLang="en-US" sz="2400"/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	The calculation of portfolio variance is best explained by a bordered covariance matrix.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 altLang="en-US" sz="3200"/>
              <a:t>Multiple Security Case</a:t>
            </a:r>
          </a:p>
        </p:txBody>
      </p:sp>
      <p:sp>
        <p:nvSpPr>
          <p:cNvPr id="3277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257800"/>
          </a:xfrm>
        </p:spPr>
        <p:txBody>
          <a:bodyPr/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When n = 3, then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	</a:t>
            </a:r>
            <a:endParaRPr lang="en-US" altLang="en-US" sz="1800"/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2400"/>
              <a:t>	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2400"/>
              <a:t>	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1066800" y="1752600"/>
          <a:ext cx="5932488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3" name="Equation" r:id="rId4" imgW="2921000" imgH="431800" progId="Equation.3">
                  <p:embed/>
                </p:oleObj>
              </mc:Choice>
              <mc:Fallback>
                <p:oleObj name="Equation" r:id="rId4" imgW="2921000" imgH="431800" progId="Equation.3">
                  <p:embed/>
                  <p:pic>
                    <p:nvPicPr>
                      <p:cNvPr id="40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752600"/>
                        <a:ext cx="5932488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5367315"/>
              </p:ext>
            </p:extLst>
          </p:nvPr>
        </p:nvGraphicFramePr>
        <p:xfrm>
          <a:off x="1066800" y="2743200"/>
          <a:ext cx="6705600" cy="322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4" name="Equation" r:id="rId6" imgW="3301920" imgH="1587240" progId="Equation.3">
                  <p:embed/>
                </p:oleObj>
              </mc:Choice>
              <mc:Fallback>
                <p:oleObj name="Equation" r:id="rId6" imgW="3301920" imgH="1587240" progId="Equation.3">
                  <p:embed/>
                  <p:pic>
                    <p:nvPicPr>
                      <p:cNvPr id="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743200"/>
                        <a:ext cx="6705600" cy="322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 sz="2400"/>
              <a:t>The optimal combinations result in </a:t>
            </a:r>
            <a:r>
              <a:rPr lang="en-US" altLang="en-US" sz="2400" i="1"/>
              <a:t>lowest</a:t>
            </a:r>
            <a:r>
              <a:rPr lang="en-US" altLang="en-US" sz="2400"/>
              <a:t> level of risk for a given return </a:t>
            </a:r>
            <a:r>
              <a:rPr lang="en-US" altLang="en-US" sz="2400" b="1">
                <a:solidFill>
                  <a:srgbClr val="C00000"/>
                </a:solidFill>
                <a:sym typeface="Wingdings" pitchFamily="2" charset="2"/>
              </a:rPr>
              <a:t> minimum-variance frontier</a:t>
            </a:r>
            <a:endParaRPr lang="en-US" altLang="en-US" sz="2400" b="1">
              <a:solidFill>
                <a:srgbClr val="C00000"/>
              </a:solidFill>
            </a:endParaRPr>
          </a:p>
          <a:p>
            <a:r>
              <a:rPr lang="en-US" altLang="en-US" sz="2400"/>
              <a:t>The optimal trade-off is described as the </a:t>
            </a:r>
            <a:r>
              <a:rPr lang="en-US" altLang="en-US" sz="2400" b="1">
                <a:solidFill>
                  <a:srgbClr val="C00000"/>
                </a:solidFill>
              </a:rPr>
              <a:t>efficient frontier</a:t>
            </a:r>
            <a:r>
              <a:rPr lang="en-US" altLang="en-US" sz="2400"/>
              <a:t>.</a:t>
            </a:r>
          </a:p>
          <a:p>
            <a:r>
              <a:rPr lang="en-US" altLang="en-US" sz="2400"/>
              <a:t>These portfolios are dominant.</a:t>
            </a:r>
          </a:p>
        </p:txBody>
      </p:sp>
      <p:sp>
        <p:nvSpPr>
          <p:cNvPr id="3379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Extending Concepts to All Securities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229600" cy="838200"/>
          </a:xfrm>
        </p:spPr>
        <p:txBody>
          <a:bodyPr/>
          <a:lstStyle/>
          <a:p>
            <a:r>
              <a:rPr lang="en-US" altLang="en-US" sz="3200"/>
              <a:t>Security Selection – Minimum-Variance Frontier</a:t>
            </a:r>
          </a:p>
        </p:txBody>
      </p:sp>
      <p:pic>
        <p:nvPicPr>
          <p:cNvPr id="4" name="Picture 5" descr="bod30611_0710">
            <a:extLst>
              <a:ext uri="{FF2B5EF4-FFF2-40B4-BE49-F238E27FC236}">
                <a16:creationId xmlns:a16="http://schemas.microsoft.com/office/drawing/2014/main" id="{57AA5210-DA79-491E-BACF-739F2546D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704" y="1350124"/>
            <a:ext cx="7694896" cy="5050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 altLang="en-US" sz="2800"/>
              <a:t>Capital Allocation Lines with Various Portfolios</a:t>
            </a:r>
          </a:p>
        </p:txBody>
      </p:sp>
      <p:pic>
        <p:nvPicPr>
          <p:cNvPr id="4" name="Picture 5" descr="bod30611_0713">
            <a:extLst>
              <a:ext uri="{FF2B5EF4-FFF2-40B4-BE49-F238E27FC236}">
                <a16:creationId xmlns:a16="http://schemas.microsoft.com/office/drawing/2014/main" id="{F3F9BA8E-9E4D-4B3E-864D-91FA41B15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143000"/>
            <a:ext cx="7086600" cy="5282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Separation Property</a:t>
            </a:r>
          </a:p>
        </p:txBody>
      </p:sp>
      <p:sp>
        <p:nvSpPr>
          <p:cNvPr id="368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sz="2400"/>
              <a:t>A most interesting result is known as the </a:t>
            </a:r>
            <a:r>
              <a:rPr lang="en-US" altLang="en-US" sz="2400" b="1"/>
              <a:t>Separation Property</a:t>
            </a:r>
            <a:r>
              <a:rPr lang="en-US" altLang="en-US" sz="2400"/>
              <a:t>. Suppose an investment advisor has multiple clients with different levels of risk aversions. In absence of the risk-free security, the advisor will recommend </a:t>
            </a:r>
            <a:r>
              <a:rPr lang="en-US" altLang="en-US" sz="2400" b="1"/>
              <a:t>different</a:t>
            </a:r>
            <a:r>
              <a:rPr lang="en-US" altLang="en-US" sz="2400"/>
              <a:t> combinations of risky securities to different clients. But in presence of the risk-free security, he will recommend the </a:t>
            </a:r>
            <a:r>
              <a:rPr lang="en-US" altLang="en-US" sz="2400" b="1"/>
              <a:t>same</a:t>
            </a:r>
            <a:r>
              <a:rPr lang="en-US" altLang="en-US" sz="2400"/>
              <a:t> combination of risky securities to all clients. The CAL(P) thus becomes the separating line between the return dynamics and the risk aversion.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Freeform 2"/>
          <p:cNvSpPr>
            <a:spLocks/>
          </p:cNvSpPr>
          <p:nvPr/>
        </p:nvSpPr>
        <p:spPr bwMode="auto">
          <a:xfrm>
            <a:off x="1830388" y="1062038"/>
            <a:ext cx="5789612" cy="47291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69"/>
              </a:cxn>
              <a:cxn ang="0">
                <a:pos x="3454" y="2969"/>
              </a:cxn>
            </a:cxnLst>
            <a:rect l="0" t="0" r="r" b="b"/>
            <a:pathLst>
              <a:path w="3455" h="2970">
                <a:moveTo>
                  <a:pt x="0" y="0"/>
                </a:moveTo>
                <a:lnTo>
                  <a:pt x="0" y="2969"/>
                </a:lnTo>
                <a:lnTo>
                  <a:pt x="3454" y="2969"/>
                </a:lnTo>
              </a:path>
            </a:pathLst>
          </a:cu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spcBef>
                <a:spcPct val="20000"/>
              </a:spcBef>
              <a:buClr>
                <a:srgbClr val="5B0193"/>
              </a:buClr>
              <a:buFontTx/>
              <a:buChar char="»"/>
              <a:defRPr/>
            </a:pPr>
            <a:endParaRPr lang="en-US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82276" name="Line 4"/>
          <p:cNvSpPr>
            <a:spLocks noChangeShapeType="1"/>
          </p:cNvSpPr>
          <p:nvPr/>
        </p:nvSpPr>
        <p:spPr bwMode="auto">
          <a:xfrm flipV="1">
            <a:off x="1830388" y="2000250"/>
            <a:ext cx="5694362" cy="2562225"/>
          </a:xfrm>
          <a:prstGeom prst="line">
            <a:avLst/>
          </a:prstGeom>
          <a:ln>
            <a:solidFill>
              <a:srgbClr val="990000"/>
            </a:solidFill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spcBef>
                <a:spcPct val="20000"/>
              </a:spcBef>
              <a:buClr>
                <a:srgbClr val="5B0193"/>
              </a:buClr>
              <a:buFontTx/>
              <a:buChar char="»"/>
              <a:defRPr/>
            </a:pPr>
            <a:endParaRPr lang="en-US"/>
          </a:p>
        </p:txBody>
      </p:sp>
      <p:sp>
        <p:nvSpPr>
          <p:cNvPr id="182277" name="Line 5"/>
          <p:cNvSpPr>
            <a:spLocks noChangeShapeType="1"/>
          </p:cNvSpPr>
          <p:nvPr/>
        </p:nvSpPr>
        <p:spPr bwMode="auto">
          <a:xfrm>
            <a:off x="1830388" y="2676525"/>
            <a:ext cx="4170362" cy="9525"/>
          </a:xfrm>
          <a:prstGeom prst="line">
            <a:avLst/>
          </a:prstGeom>
          <a:noFill/>
          <a:ln w="12700">
            <a:solidFill>
              <a:schemeClr val="accent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278" name="Line 6"/>
          <p:cNvSpPr>
            <a:spLocks noChangeShapeType="1"/>
          </p:cNvSpPr>
          <p:nvPr/>
        </p:nvSpPr>
        <p:spPr bwMode="auto">
          <a:xfrm>
            <a:off x="6000750" y="2609850"/>
            <a:ext cx="19050" cy="3181350"/>
          </a:xfrm>
          <a:prstGeom prst="line">
            <a:avLst/>
          </a:prstGeom>
          <a:noFill/>
          <a:ln w="12700">
            <a:solidFill>
              <a:schemeClr val="accent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1" name="Rectangle 8"/>
          <p:cNvSpPr>
            <a:spLocks noChangeArrowheads="1"/>
          </p:cNvSpPr>
          <p:nvPr/>
        </p:nvSpPr>
        <p:spPr bwMode="auto">
          <a:xfrm>
            <a:off x="368300" y="2511425"/>
            <a:ext cx="1312863" cy="366713"/>
          </a:xfrm>
          <a:prstGeom prst="rect">
            <a:avLst/>
          </a:prstGeom>
          <a:noFill/>
          <a:ln>
            <a:noFill/>
          </a:ln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20000"/>
              </a:spcBef>
              <a:buClr>
                <a:srgbClr val="5B0193"/>
              </a:buClr>
              <a:defRPr/>
            </a:pPr>
            <a:r>
              <a:rPr lang="en-US" altLang="ko-KR" sz="1800" dirty="0">
                <a:latin typeface="+mj-lt"/>
                <a:ea typeface="굴림" pitchFamily="34" charset="-127"/>
              </a:rPr>
              <a:t>E(</a:t>
            </a:r>
            <a:r>
              <a:rPr lang="en-US" altLang="ko-KR" sz="1800" i="1" dirty="0" err="1">
                <a:latin typeface="+mj-lt"/>
                <a:ea typeface="굴림" pitchFamily="34" charset="-127"/>
              </a:rPr>
              <a:t>r</a:t>
            </a:r>
            <a:r>
              <a:rPr lang="en-US" altLang="ko-KR" sz="1800" baseline="-25000" dirty="0" err="1">
                <a:latin typeface="+mj-lt"/>
                <a:ea typeface="굴림" pitchFamily="34" charset="-127"/>
              </a:rPr>
              <a:t>p</a:t>
            </a:r>
            <a:r>
              <a:rPr lang="en-US" altLang="ko-KR" sz="1800" dirty="0">
                <a:latin typeface="+mj-lt"/>
                <a:ea typeface="굴림" pitchFamily="34" charset="-127"/>
              </a:rPr>
              <a:t>) = 15%</a:t>
            </a:r>
          </a:p>
        </p:txBody>
      </p:sp>
      <p:sp>
        <p:nvSpPr>
          <p:cNvPr id="26632" name="Rectangle 9"/>
          <p:cNvSpPr>
            <a:spLocks noChangeArrowheads="1"/>
          </p:cNvSpPr>
          <p:nvPr/>
        </p:nvSpPr>
        <p:spPr bwMode="auto">
          <a:xfrm>
            <a:off x="669925" y="4378325"/>
            <a:ext cx="876300" cy="366713"/>
          </a:xfrm>
          <a:prstGeom prst="rect">
            <a:avLst/>
          </a:prstGeom>
          <a:noFill/>
          <a:ln>
            <a:noFill/>
          </a:ln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20000"/>
              </a:spcBef>
              <a:buClr>
                <a:srgbClr val="5B0193"/>
              </a:buClr>
              <a:defRPr/>
            </a:pPr>
            <a:r>
              <a:rPr lang="en-US" altLang="ko-KR" sz="1800" i="1" dirty="0" err="1">
                <a:latin typeface="+mj-lt"/>
                <a:ea typeface="굴림" pitchFamily="34" charset="-127"/>
              </a:rPr>
              <a:t>r</a:t>
            </a:r>
            <a:r>
              <a:rPr lang="en-US" altLang="ko-KR" sz="1800" baseline="-25000" dirty="0" err="1">
                <a:latin typeface="+mj-lt"/>
                <a:ea typeface="굴림" pitchFamily="34" charset="-127"/>
              </a:rPr>
              <a:t>f</a:t>
            </a:r>
            <a:r>
              <a:rPr lang="en-US" altLang="ko-KR" sz="1800" dirty="0">
                <a:latin typeface="+mj-lt"/>
                <a:ea typeface="굴림" pitchFamily="34" charset="-127"/>
              </a:rPr>
              <a:t> = 7%</a:t>
            </a:r>
          </a:p>
        </p:txBody>
      </p:sp>
      <p:sp>
        <p:nvSpPr>
          <p:cNvPr id="26633" name="Rectangle 10"/>
          <p:cNvSpPr>
            <a:spLocks noChangeArrowheads="1"/>
          </p:cNvSpPr>
          <p:nvPr/>
        </p:nvSpPr>
        <p:spPr bwMode="auto">
          <a:xfrm>
            <a:off x="1571625" y="5638800"/>
            <a:ext cx="263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chemeClr val="bg2"/>
              </a:buClr>
              <a:buChar char="–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chemeClr val="bg2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chemeClr val="bg2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chemeClr val="bg2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rgbClr val="5B0193"/>
              </a:buClr>
              <a:buFontTx/>
              <a:buNone/>
            </a:pPr>
            <a:r>
              <a:rPr lang="en-US" altLang="ko-KR" sz="2000" dirty="0">
                <a:solidFill>
                  <a:schemeClr val="tx1"/>
                </a:solidFill>
                <a:ea typeface="굴림" panose="020B0600000101010101" pitchFamily="34" charset="-127"/>
              </a:rPr>
              <a:t>0</a:t>
            </a:r>
          </a:p>
        </p:txBody>
      </p:sp>
      <p:sp>
        <p:nvSpPr>
          <p:cNvPr id="26634" name="Oval 11"/>
          <p:cNvSpPr>
            <a:spLocks noChangeArrowheads="1"/>
          </p:cNvSpPr>
          <p:nvPr/>
        </p:nvSpPr>
        <p:spPr bwMode="auto">
          <a:xfrm>
            <a:off x="5911850" y="2600325"/>
            <a:ext cx="165100" cy="15557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chemeClr val="bg2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chemeClr val="bg2"/>
              </a:buClr>
              <a:buChar char="–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chemeClr val="bg2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chemeClr val="bg2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chemeClr val="bg2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rgbClr val="5B0193"/>
              </a:buClr>
              <a:buFontTx/>
              <a:buChar char="»"/>
            </a:pPr>
            <a:endParaRPr lang="en-US" altLang="en-US" sz="2000">
              <a:solidFill>
                <a:schemeClr val="tx1"/>
              </a:solidFill>
            </a:endParaRPr>
          </a:p>
        </p:txBody>
      </p:sp>
      <p:sp>
        <p:nvSpPr>
          <p:cNvPr id="26635" name="Rectangle 12"/>
          <p:cNvSpPr>
            <a:spLocks noChangeArrowheads="1"/>
          </p:cNvSpPr>
          <p:nvPr/>
        </p:nvSpPr>
        <p:spPr bwMode="auto">
          <a:xfrm>
            <a:off x="6096000" y="266700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chemeClr val="bg2"/>
              </a:buClr>
              <a:buChar char="–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chemeClr val="bg2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chemeClr val="bg2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chemeClr val="bg2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rgbClr val="5B0193"/>
              </a:buClr>
              <a:buFontTx/>
              <a:buNone/>
            </a:pPr>
            <a:r>
              <a:rPr lang="en-US" altLang="ko-KR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P</a:t>
            </a:r>
          </a:p>
        </p:txBody>
      </p:sp>
      <p:sp>
        <p:nvSpPr>
          <p:cNvPr id="26637" name="Rectangle 15"/>
          <p:cNvSpPr>
            <a:spLocks noChangeArrowheads="1"/>
          </p:cNvSpPr>
          <p:nvPr/>
        </p:nvSpPr>
        <p:spPr bwMode="auto">
          <a:xfrm>
            <a:off x="7256463" y="1524000"/>
            <a:ext cx="990600" cy="396875"/>
          </a:xfrm>
          <a:prstGeom prst="rect">
            <a:avLst/>
          </a:prstGeom>
          <a:noFill/>
          <a:ln>
            <a:noFill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20000"/>
              </a:spcBef>
              <a:buClr>
                <a:srgbClr val="5B0193"/>
              </a:buClr>
              <a:defRPr/>
            </a:pPr>
            <a:r>
              <a:rPr lang="en-US" altLang="ko-KR" b="1" dirty="0">
                <a:solidFill>
                  <a:schemeClr val="bg2"/>
                </a:solidFill>
                <a:latin typeface="+mj-lt"/>
                <a:ea typeface="굴림" pitchFamily="34" charset="-127"/>
              </a:rPr>
              <a:t>CAL</a:t>
            </a:r>
          </a:p>
        </p:txBody>
      </p:sp>
      <p:sp>
        <p:nvSpPr>
          <p:cNvPr id="26638" name="Text Box 16"/>
          <p:cNvSpPr txBox="1">
            <a:spLocks noChangeArrowheads="1"/>
          </p:cNvSpPr>
          <p:nvPr/>
        </p:nvSpPr>
        <p:spPr bwMode="auto">
          <a:xfrm>
            <a:off x="4014788" y="5938838"/>
            <a:ext cx="1235075" cy="584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000">
                <a:solidFill>
                  <a:srgbClr val="2C5986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rgbClr val="2C5986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rgbClr val="2C5986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rgbClr val="2C5986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rgbClr val="2C598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B0193"/>
              </a:buClr>
              <a:buChar char="»"/>
              <a:defRPr sz="2000">
                <a:solidFill>
                  <a:srgbClr val="2C598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B0193"/>
              </a:buClr>
              <a:buChar char="»"/>
              <a:defRPr sz="2000">
                <a:solidFill>
                  <a:srgbClr val="2C598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B0193"/>
              </a:buClr>
              <a:buChar char="»"/>
              <a:defRPr sz="2000">
                <a:solidFill>
                  <a:srgbClr val="2C598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B0193"/>
              </a:buClr>
              <a:buChar char="»"/>
              <a:defRPr sz="2000">
                <a:solidFill>
                  <a:srgbClr val="2C5986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ts val="0"/>
              </a:spcBef>
              <a:buClr>
                <a:srgbClr val="5B0193"/>
              </a:buClr>
              <a:defRPr/>
            </a:pPr>
            <a:r>
              <a:rPr lang="en-US" altLang="ko-KR" sz="1600" dirty="0" err="1">
                <a:solidFill>
                  <a:schemeClr val="tx1"/>
                </a:solidFill>
                <a:latin typeface="Symbol" pitchFamily="18" charset="2"/>
                <a:ea typeface="굴림" pitchFamily="34" charset="-127"/>
              </a:rPr>
              <a:t>s</a:t>
            </a:r>
            <a:r>
              <a:rPr lang="en-US" altLang="ko-KR" sz="1600" baseline="-25000" dirty="0" err="1">
                <a:solidFill>
                  <a:schemeClr val="tx1"/>
                </a:solidFill>
                <a:latin typeface="Arial" charset="0"/>
                <a:ea typeface="굴림" pitchFamily="34" charset="-127"/>
              </a:rPr>
              <a:t>c</a:t>
            </a:r>
            <a:r>
              <a:rPr lang="en-US" altLang="ko-KR" sz="1600" baseline="-25000" dirty="0">
                <a:solidFill>
                  <a:schemeClr val="tx1"/>
                </a:solidFill>
                <a:latin typeface="Arial" charset="0"/>
                <a:ea typeface="굴림" pitchFamily="34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ea typeface="굴림" pitchFamily="34" charset="-127"/>
              </a:rPr>
              <a:t>= </a:t>
            </a:r>
            <a:r>
              <a:rPr lang="en-US" altLang="ko-KR" sz="1600" dirty="0">
                <a:solidFill>
                  <a:schemeClr val="tx1"/>
                </a:solidFill>
                <a:latin typeface="+mj-lt"/>
                <a:ea typeface="굴림" pitchFamily="34" charset="-127"/>
              </a:rPr>
              <a:t>18.26%</a:t>
            </a:r>
          </a:p>
          <a:p>
            <a:pPr algn="ctr">
              <a:spcBef>
                <a:spcPts val="0"/>
              </a:spcBef>
              <a:buClr>
                <a:srgbClr val="5B0193"/>
              </a:buClr>
              <a:defRPr/>
            </a:pPr>
            <a:r>
              <a:rPr lang="en-US" altLang="ko-KR" sz="1600" dirty="0">
                <a:solidFill>
                  <a:schemeClr val="tx1"/>
                </a:solidFill>
                <a:latin typeface="+mj-lt"/>
                <a:ea typeface="굴림" pitchFamily="34" charset="-127"/>
              </a:rPr>
              <a:t>(y = 0.41)</a:t>
            </a:r>
          </a:p>
        </p:txBody>
      </p:sp>
      <p:sp>
        <p:nvSpPr>
          <p:cNvPr id="26639" name="Text Box 17"/>
          <p:cNvSpPr txBox="1">
            <a:spLocks noChangeArrowheads="1"/>
          </p:cNvSpPr>
          <p:nvPr/>
        </p:nvSpPr>
        <p:spPr bwMode="auto">
          <a:xfrm>
            <a:off x="7524750" y="5607050"/>
            <a:ext cx="609600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000">
                <a:solidFill>
                  <a:srgbClr val="2C5986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rgbClr val="2C5986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rgbClr val="2C5986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rgbClr val="2C5986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rgbClr val="2C598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B0193"/>
              </a:buClr>
              <a:buChar char="»"/>
              <a:defRPr sz="2000">
                <a:solidFill>
                  <a:srgbClr val="2C598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B0193"/>
              </a:buClr>
              <a:buChar char="»"/>
              <a:defRPr sz="2000">
                <a:solidFill>
                  <a:srgbClr val="2C598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B0193"/>
              </a:buClr>
              <a:buChar char="»"/>
              <a:defRPr sz="2000">
                <a:solidFill>
                  <a:srgbClr val="2C598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B0193"/>
              </a:buClr>
              <a:buChar char="»"/>
              <a:defRPr sz="2000">
                <a:solidFill>
                  <a:srgbClr val="2C598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Clr>
                <a:srgbClr val="5B0193"/>
              </a:buClr>
              <a:defRPr/>
            </a:pPr>
            <a:r>
              <a:rPr lang="en-US" altLang="ko-KR" sz="2800" b="1" dirty="0" err="1">
                <a:solidFill>
                  <a:schemeClr val="tx1"/>
                </a:solidFill>
                <a:latin typeface="Symbol" pitchFamily="18" charset="2"/>
                <a:ea typeface="굴림" pitchFamily="34" charset="-127"/>
              </a:rPr>
              <a:t>s</a:t>
            </a:r>
            <a:r>
              <a:rPr lang="en-US" altLang="ko-KR" sz="2800" b="1" baseline="-25000" dirty="0" err="1">
                <a:solidFill>
                  <a:schemeClr val="tx1"/>
                </a:solidFill>
                <a:latin typeface="+mj-lt"/>
                <a:ea typeface="굴림" pitchFamily="34" charset="-127"/>
              </a:rPr>
              <a:t>c</a:t>
            </a:r>
            <a:endParaRPr lang="ko-KR" altLang="en-US" sz="2800" b="1" dirty="0">
              <a:solidFill>
                <a:schemeClr val="tx1"/>
              </a:solidFill>
              <a:latin typeface="+mj-lt"/>
              <a:ea typeface="굴림" pitchFamily="34" charset="-127"/>
            </a:endParaRPr>
          </a:p>
        </p:txBody>
      </p:sp>
      <p:sp>
        <p:nvSpPr>
          <p:cNvPr id="182290" name="Rectangle 18"/>
          <p:cNvSpPr>
            <a:spLocks noChangeArrowheads="1"/>
          </p:cNvSpPr>
          <p:nvPr/>
        </p:nvSpPr>
        <p:spPr bwMode="auto">
          <a:xfrm>
            <a:off x="457200" y="152400"/>
            <a:ext cx="82296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eaLnBrk="1" hangingPunct="1">
              <a:spcBef>
                <a:spcPct val="20000"/>
              </a:spcBef>
              <a:buClr>
                <a:srgbClr val="5B0193"/>
              </a:buClr>
              <a:defRPr/>
            </a:pPr>
            <a:r>
              <a:rPr lang="en-US" altLang="ko-KR" sz="3200" dirty="0">
                <a:solidFill>
                  <a:srgbClr val="C00000"/>
                </a:solidFill>
                <a:latin typeface="+mj-lt"/>
                <a:ea typeface="굴림" pitchFamily="50" charset="-127"/>
              </a:rPr>
              <a:t>Optimal Asset Allocation</a:t>
            </a:r>
          </a:p>
        </p:txBody>
      </p:sp>
      <p:sp>
        <p:nvSpPr>
          <p:cNvPr id="26641" name="Arc 19"/>
          <p:cNvSpPr>
            <a:spLocks/>
          </p:cNvSpPr>
          <p:nvPr/>
        </p:nvSpPr>
        <p:spPr bwMode="auto">
          <a:xfrm flipV="1">
            <a:off x="1835150" y="1647825"/>
            <a:ext cx="2889250" cy="2581275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3" name="Line 21"/>
          <p:cNvSpPr>
            <a:spLocks noChangeShapeType="1"/>
          </p:cNvSpPr>
          <p:nvPr/>
        </p:nvSpPr>
        <p:spPr bwMode="auto">
          <a:xfrm>
            <a:off x="1816100" y="3962400"/>
            <a:ext cx="1282700" cy="0"/>
          </a:xfrm>
          <a:prstGeom prst="line">
            <a:avLst/>
          </a:prstGeom>
          <a:noFill/>
          <a:ln w="12700">
            <a:solidFill>
              <a:schemeClr val="accent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4" name="Line 22"/>
          <p:cNvSpPr>
            <a:spLocks noChangeShapeType="1"/>
          </p:cNvSpPr>
          <p:nvPr/>
        </p:nvSpPr>
        <p:spPr bwMode="auto">
          <a:xfrm>
            <a:off x="3098800" y="3975100"/>
            <a:ext cx="0" cy="1816100"/>
          </a:xfrm>
          <a:prstGeom prst="line">
            <a:avLst/>
          </a:prstGeom>
          <a:noFill/>
          <a:ln w="12700">
            <a:solidFill>
              <a:schemeClr val="accent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295" name="Rectangle 23"/>
          <p:cNvSpPr>
            <a:spLocks noChangeArrowheads="1"/>
          </p:cNvSpPr>
          <p:nvPr/>
        </p:nvSpPr>
        <p:spPr bwMode="auto">
          <a:xfrm>
            <a:off x="369888" y="3778250"/>
            <a:ext cx="1465262" cy="368300"/>
          </a:xfrm>
          <a:prstGeom prst="rect">
            <a:avLst/>
          </a:prstGeom>
          <a:noFill/>
          <a:ln w="1270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20000"/>
              </a:spcBef>
              <a:buClr>
                <a:srgbClr val="5B0193"/>
              </a:buClr>
              <a:defRPr/>
            </a:pPr>
            <a:r>
              <a:rPr lang="en-US" altLang="ko-KR" sz="1800" dirty="0">
                <a:latin typeface="+mj-lt"/>
                <a:ea typeface="굴림" pitchFamily="50" charset="-127"/>
              </a:rPr>
              <a:t>E(</a:t>
            </a:r>
            <a:r>
              <a:rPr lang="en-US" altLang="ko-KR" sz="1800" i="1" dirty="0" err="1">
                <a:latin typeface="+mj-lt"/>
                <a:ea typeface="굴림" pitchFamily="50" charset="-127"/>
              </a:rPr>
              <a:t>r</a:t>
            </a:r>
            <a:r>
              <a:rPr lang="en-US" altLang="ko-KR" sz="1800" baseline="-25000" dirty="0" err="1">
                <a:latin typeface="+mj-lt"/>
                <a:ea typeface="굴림" pitchFamily="50" charset="-127"/>
              </a:rPr>
              <a:t>c</a:t>
            </a:r>
            <a:r>
              <a:rPr lang="en-US" altLang="ko-KR" sz="1800" dirty="0">
                <a:latin typeface="+mj-lt"/>
                <a:ea typeface="굴림" pitchFamily="50" charset="-127"/>
              </a:rPr>
              <a:t>) =</a:t>
            </a:r>
            <a:r>
              <a:rPr lang="en-US" altLang="ko-KR" sz="1800" dirty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굴림" pitchFamily="50" charset="-127"/>
              </a:rPr>
              <a:t> </a:t>
            </a:r>
            <a:r>
              <a:rPr lang="en-US" altLang="ko-KR" sz="1800" dirty="0">
                <a:latin typeface="+mj-lt"/>
                <a:ea typeface="굴림" pitchFamily="50" charset="-127"/>
              </a:rPr>
              <a:t>9.64%</a:t>
            </a:r>
          </a:p>
        </p:txBody>
      </p:sp>
      <p:sp>
        <p:nvSpPr>
          <p:cNvPr id="26646" name="Rectangle 24"/>
          <p:cNvSpPr>
            <a:spLocks noChangeArrowheads="1"/>
          </p:cNvSpPr>
          <p:nvPr/>
        </p:nvSpPr>
        <p:spPr bwMode="auto">
          <a:xfrm>
            <a:off x="2505868" y="5899468"/>
            <a:ext cx="1185863" cy="9794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buClr>
                <a:srgbClr val="5B0193"/>
              </a:buClr>
              <a:defRPr/>
            </a:pPr>
            <a:r>
              <a:rPr lang="en-US" altLang="ko-KR" sz="1800" dirty="0" err="1">
                <a:latin typeface="Symbol" pitchFamily="18" charset="2"/>
                <a:ea typeface="굴림" pitchFamily="34" charset="-127"/>
              </a:rPr>
              <a:t>s</a:t>
            </a:r>
            <a:r>
              <a:rPr lang="en-US" altLang="ko-KR" sz="1800" baseline="-25000" dirty="0" err="1">
                <a:latin typeface="Arial" charset="0"/>
                <a:ea typeface="굴림" pitchFamily="34" charset="-127"/>
              </a:rPr>
              <a:t>c</a:t>
            </a:r>
            <a:r>
              <a:rPr lang="en-US" altLang="ko-KR" sz="1800" dirty="0">
                <a:latin typeface="+mj-lt"/>
                <a:ea typeface="굴림" pitchFamily="34" charset="-127"/>
              </a:rPr>
              <a:t>= 7.26%</a:t>
            </a:r>
          </a:p>
          <a:p>
            <a:pPr>
              <a:spcBef>
                <a:spcPts val="0"/>
              </a:spcBef>
              <a:buClr>
                <a:srgbClr val="5B0193"/>
              </a:buClr>
              <a:defRPr/>
            </a:pPr>
            <a:r>
              <a:rPr lang="en-US" altLang="ko-KR" sz="1800" dirty="0">
                <a:latin typeface="+mj-lt"/>
                <a:ea typeface="굴림" pitchFamily="34" charset="-127"/>
              </a:rPr>
              <a:t> (</a:t>
            </a:r>
            <a:r>
              <a:rPr lang="en-US" altLang="ko-KR" sz="1600" dirty="0">
                <a:latin typeface="+mj-lt"/>
                <a:ea typeface="굴림" pitchFamily="34" charset="-127"/>
              </a:rPr>
              <a:t>y = </a:t>
            </a:r>
            <a:r>
              <a:rPr lang="en-US" sz="1600" dirty="0">
                <a:latin typeface="Times New Roman"/>
              </a:rPr>
              <a:t>0.33)</a:t>
            </a:r>
          </a:p>
          <a:p>
            <a:pPr>
              <a:spcBef>
                <a:spcPct val="20000"/>
              </a:spcBef>
              <a:buClr>
                <a:srgbClr val="5B0193"/>
              </a:buClr>
              <a:defRPr/>
            </a:pPr>
            <a:endParaRPr lang="ko-KR" altLang="en-US" sz="1800" dirty="0">
              <a:latin typeface="+mj-lt"/>
              <a:ea typeface="굴림" pitchFamily="34" charset="-127"/>
            </a:endParaRPr>
          </a:p>
        </p:txBody>
      </p:sp>
      <p:sp>
        <p:nvSpPr>
          <p:cNvPr id="26647" name="Rectangle 25"/>
          <p:cNvSpPr>
            <a:spLocks noChangeArrowheads="1"/>
          </p:cNvSpPr>
          <p:nvPr/>
        </p:nvSpPr>
        <p:spPr bwMode="auto">
          <a:xfrm>
            <a:off x="4089400" y="1262063"/>
            <a:ext cx="1695450" cy="366712"/>
          </a:xfrm>
          <a:prstGeom prst="rect">
            <a:avLst/>
          </a:prstGeom>
          <a:noFill/>
          <a:ln>
            <a:noFill/>
          </a:ln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20000"/>
              </a:spcBef>
              <a:buClr>
                <a:srgbClr val="5B0193"/>
              </a:buClr>
              <a:defRPr/>
            </a:pPr>
            <a:r>
              <a:rPr lang="en-US" altLang="ko-KR" sz="1800" dirty="0">
                <a:latin typeface="+mj-lt"/>
                <a:ea typeface="굴림" pitchFamily="34" charset="-127"/>
              </a:rPr>
              <a:t>U(</a:t>
            </a:r>
            <a:r>
              <a:rPr lang="en-US" altLang="ko-KR" sz="1800" i="1" dirty="0">
                <a:latin typeface="+mj-lt"/>
                <a:ea typeface="굴림" pitchFamily="34" charset="-127"/>
              </a:rPr>
              <a:t>r</a:t>
            </a:r>
            <a:r>
              <a:rPr lang="en-US" altLang="ko-KR" sz="1800" dirty="0">
                <a:latin typeface="+mj-lt"/>
                <a:ea typeface="굴림" pitchFamily="34" charset="-127"/>
              </a:rPr>
              <a:t>) with A=5</a:t>
            </a:r>
          </a:p>
        </p:txBody>
      </p:sp>
      <p:sp>
        <p:nvSpPr>
          <p:cNvPr id="26648" name="Rectangle 26"/>
          <p:cNvSpPr>
            <a:spLocks noChangeArrowheads="1"/>
          </p:cNvSpPr>
          <p:nvPr/>
        </p:nvSpPr>
        <p:spPr bwMode="auto">
          <a:xfrm>
            <a:off x="1130300" y="862013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chemeClr val="bg2"/>
              </a:buClr>
              <a:buChar char="–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chemeClr val="bg2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chemeClr val="bg2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chemeClr val="bg2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rgbClr val="5B0193"/>
              </a:buClr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</a:rPr>
              <a:t>E(r</a:t>
            </a:r>
            <a:r>
              <a:rPr lang="en-US" altLang="en-US" sz="2000" b="1" baseline="-25000">
                <a:solidFill>
                  <a:schemeClr val="tx1"/>
                </a:solidFill>
              </a:rPr>
              <a:t>c</a:t>
            </a:r>
            <a:r>
              <a:rPr lang="en-US" altLang="en-US" sz="2000" b="1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26" name="Oval 11"/>
          <p:cNvSpPr>
            <a:spLocks noChangeArrowheads="1"/>
          </p:cNvSpPr>
          <p:nvPr/>
        </p:nvSpPr>
        <p:spPr bwMode="auto">
          <a:xfrm>
            <a:off x="3000375" y="3897313"/>
            <a:ext cx="165100" cy="155575"/>
          </a:xfrm>
          <a:prstGeom prst="ellipse">
            <a:avLst/>
          </a:prstGeom>
          <a:solidFill>
            <a:srgbClr val="990000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chemeClr val="bg2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chemeClr val="bg2"/>
              </a:buClr>
              <a:buChar char="–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chemeClr val="bg2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chemeClr val="bg2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chemeClr val="bg2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rgbClr val="5B0193"/>
              </a:buClr>
              <a:buFontTx/>
              <a:buChar char="»"/>
            </a:pPr>
            <a:endParaRPr lang="en-US" altLang="en-US" sz="2000">
              <a:solidFill>
                <a:schemeClr val="tx1"/>
              </a:solidFill>
            </a:endParaRPr>
          </a:p>
        </p:txBody>
      </p:sp>
      <p:sp>
        <p:nvSpPr>
          <p:cNvPr id="27" name="Oval 11"/>
          <p:cNvSpPr>
            <a:spLocks noChangeArrowheads="1"/>
          </p:cNvSpPr>
          <p:nvPr/>
        </p:nvSpPr>
        <p:spPr bwMode="auto">
          <a:xfrm>
            <a:off x="1747838" y="4484688"/>
            <a:ext cx="165100" cy="15557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chemeClr val="bg2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chemeClr val="bg2"/>
              </a:buClr>
              <a:buChar char="–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chemeClr val="bg2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chemeClr val="bg2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chemeClr val="bg2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rgbClr val="5B0193"/>
              </a:buClr>
              <a:buFontTx/>
              <a:buChar char="»"/>
            </a:pPr>
            <a:endParaRPr lang="en-US" altLang="en-US" sz="2000">
              <a:solidFill>
                <a:schemeClr val="tx1"/>
              </a:solidFill>
            </a:endParaRPr>
          </a:p>
        </p:txBody>
      </p:sp>
      <p:sp>
        <p:nvSpPr>
          <p:cNvPr id="29" name="Oval 11"/>
          <p:cNvSpPr>
            <a:spLocks noChangeArrowheads="1"/>
          </p:cNvSpPr>
          <p:nvPr/>
        </p:nvSpPr>
        <p:spPr bwMode="auto">
          <a:xfrm>
            <a:off x="4349750" y="3322638"/>
            <a:ext cx="165100" cy="155575"/>
          </a:xfrm>
          <a:prstGeom prst="ellipse">
            <a:avLst/>
          </a:prstGeom>
          <a:solidFill>
            <a:srgbClr val="40517A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chemeClr val="bg2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chemeClr val="bg2"/>
              </a:buClr>
              <a:buChar char="–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chemeClr val="bg2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chemeClr val="bg2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chemeClr val="bg2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rgbClr val="5B0193"/>
              </a:buClr>
              <a:buFontTx/>
              <a:buChar char="»"/>
            </a:pPr>
            <a:endParaRPr lang="en-US" altLang="en-US" sz="2000">
              <a:solidFill>
                <a:schemeClr val="tx1"/>
              </a:solidFill>
            </a:endParaRPr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5694363" y="604838"/>
            <a:ext cx="1695450" cy="368300"/>
          </a:xfrm>
          <a:prstGeom prst="rect">
            <a:avLst/>
          </a:prstGeom>
          <a:noFill/>
          <a:ln>
            <a:noFill/>
          </a:ln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20000"/>
              </a:spcBef>
              <a:buClr>
                <a:srgbClr val="5B0193"/>
              </a:buClr>
              <a:defRPr/>
            </a:pPr>
            <a:r>
              <a:rPr lang="en-US" altLang="ko-KR" sz="1800" dirty="0">
                <a:latin typeface="+mj-lt"/>
                <a:ea typeface="굴림" pitchFamily="34" charset="-127"/>
              </a:rPr>
              <a:t>U(</a:t>
            </a:r>
            <a:r>
              <a:rPr lang="en-US" altLang="ko-KR" sz="1800" i="1" dirty="0">
                <a:latin typeface="+mj-lt"/>
                <a:ea typeface="굴림" pitchFamily="34" charset="-127"/>
              </a:rPr>
              <a:t>r</a:t>
            </a:r>
            <a:r>
              <a:rPr lang="en-US" altLang="ko-KR" sz="1800" dirty="0">
                <a:latin typeface="+mj-lt"/>
                <a:ea typeface="굴림" pitchFamily="34" charset="-127"/>
              </a:rPr>
              <a:t>) with A=</a:t>
            </a:r>
            <a:r>
              <a:rPr lang="en-US" altLang="ko-KR" sz="1800" b="1" dirty="0">
                <a:latin typeface="+mj-lt"/>
                <a:ea typeface="굴림" pitchFamily="34" charset="-127"/>
              </a:rPr>
              <a:t>4</a:t>
            </a:r>
          </a:p>
        </p:txBody>
      </p:sp>
      <p:sp>
        <p:nvSpPr>
          <p:cNvPr id="31" name="Arc 19"/>
          <p:cNvSpPr>
            <a:spLocks/>
          </p:cNvSpPr>
          <p:nvPr/>
        </p:nvSpPr>
        <p:spPr bwMode="auto">
          <a:xfrm flipV="1">
            <a:off x="1830388" y="1647825"/>
            <a:ext cx="2513012" cy="2227263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rgbClr val="99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282575" y="3167063"/>
            <a:ext cx="1581150" cy="366712"/>
          </a:xfrm>
          <a:prstGeom prst="rect">
            <a:avLst/>
          </a:prstGeom>
          <a:noFill/>
          <a:ln>
            <a:noFill/>
          </a:ln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20000"/>
              </a:spcBef>
              <a:buClr>
                <a:srgbClr val="5B0193"/>
              </a:buClr>
              <a:defRPr/>
            </a:pPr>
            <a:r>
              <a:rPr lang="en-US" altLang="ko-KR" sz="1800" dirty="0">
                <a:latin typeface="+mj-lt"/>
                <a:ea typeface="굴림" pitchFamily="34" charset="-127"/>
              </a:rPr>
              <a:t>E(</a:t>
            </a:r>
            <a:r>
              <a:rPr lang="en-US" altLang="ko-KR" sz="1800" i="1" dirty="0" err="1">
                <a:latin typeface="+mj-lt"/>
                <a:ea typeface="굴림" pitchFamily="34" charset="-127"/>
              </a:rPr>
              <a:t>r</a:t>
            </a:r>
            <a:r>
              <a:rPr lang="en-US" altLang="ko-KR" sz="1800" baseline="-25000" dirty="0" err="1">
                <a:latin typeface="+mj-lt"/>
                <a:ea typeface="굴림" pitchFamily="34" charset="-127"/>
              </a:rPr>
              <a:t>c</a:t>
            </a:r>
            <a:r>
              <a:rPr lang="en-US" altLang="ko-KR" sz="1800" dirty="0">
                <a:latin typeface="+mj-lt"/>
                <a:ea typeface="굴림" pitchFamily="34" charset="-127"/>
              </a:rPr>
              <a:t>) = 13.64%</a:t>
            </a:r>
          </a:p>
        </p:txBody>
      </p:sp>
      <p:sp>
        <p:nvSpPr>
          <p:cNvPr id="34" name="Arc 19"/>
          <p:cNvSpPr>
            <a:spLocks/>
          </p:cNvSpPr>
          <p:nvPr/>
        </p:nvSpPr>
        <p:spPr bwMode="auto">
          <a:xfrm rot="162572" flipV="1">
            <a:off x="2044700" y="1647825"/>
            <a:ext cx="3052763" cy="2938463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rgbClr val="99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Arc 19"/>
          <p:cNvSpPr>
            <a:spLocks/>
          </p:cNvSpPr>
          <p:nvPr/>
        </p:nvSpPr>
        <p:spPr bwMode="auto">
          <a:xfrm rot="257220" flipV="1">
            <a:off x="1858963" y="730250"/>
            <a:ext cx="5021262" cy="36576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rgbClr val="393E8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Text Box 16"/>
          <p:cNvSpPr txBox="1">
            <a:spLocks noChangeArrowheads="1"/>
          </p:cNvSpPr>
          <p:nvPr/>
        </p:nvSpPr>
        <p:spPr bwMode="auto">
          <a:xfrm>
            <a:off x="5562600" y="5868988"/>
            <a:ext cx="1066800" cy="6096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000">
                <a:solidFill>
                  <a:srgbClr val="2C5986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rgbClr val="2C5986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rgbClr val="2C5986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rgbClr val="2C5986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rgbClr val="2C598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B0193"/>
              </a:buClr>
              <a:buChar char="»"/>
              <a:defRPr sz="2000">
                <a:solidFill>
                  <a:srgbClr val="2C598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B0193"/>
              </a:buClr>
              <a:buChar char="»"/>
              <a:defRPr sz="2000">
                <a:solidFill>
                  <a:srgbClr val="2C598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B0193"/>
              </a:buClr>
              <a:buChar char="»"/>
              <a:defRPr sz="2000">
                <a:solidFill>
                  <a:srgbClr val="2C598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B0193"/>
              </a:buClr>
              <a:buChar char="»"/>
              <a:defRPr sz="2000">
                <a:solidFill>
                  <a:srgbClr val="2C5986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10000"/>
              </a:spcBef>
              <a:buClr>
                <a:srgbClr val="5B0193"/>
              </a:buClr>
              <a:defRPr/>
            </a:pPr>
            <a:r>
              <a:rPr lang="en-US" altLang="ko-KR" sz="1600" dirty="0" err="1">
                <a:solidFill>
                  <a:schemeClr val="tx1"/>
                </a:solidFill>
                <a:latin typeface="Symbol" pitchFamily="18" charset="2"/>
                <a:ea typeface="굴림" pitchFamily="34" charset="-127"/>
              </a:rPr>
              <a:t>s</a:t>
            </a:r>
            <a:r>
              <a:rPr lang="en-US" altLang="ko-KR" sz="1600" baseline="-25000" dirty="0" err="1">
                <a:solidFill>
                  <a:schemeClr val="tx1"/>
                </a:solidFill>
                <a:latin typeface="Arial" charset="0"/>
                <a:ea typeface="굴림" pitchFamily="34" charset="-127"/>
              </a:rPr>
              <a:t>p</a:t>
            </a:r>
            <a:r>
              <a:rPr lang="en-US" altLang="ko-KR" sz="1600" baseline="-25000" dirty="0">
                <a:solidFill>
                  <a:schemeClr val="tx1"/>
                </a:solidFill>
                <a:latin typeface="Arial" charset="0"/>
                <a:ea typeface="굴림" pitchFamily="34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ea typeface="굴림" pitchFamily="34" charset="-127"/>
              </a:rPr>
              <a:t>= </a:t>
            </a:r>
            <a:r>
              <a:rPr lang="en-US" altLang="ko-KR" sz="1600" dirty="0">
                <a:solidFill>
                  <a:schemeClr val="tx1"/>
                </a:solidFill>
                <a:latin typeface="+mj-lt"/>
                <a:ea typeface="굴림" pitchFamily="34" charset="-127"/>
              </a:rPr>
              <a:t>22%</a:t>
            </a:r>
          </a:p>
          <a:p>
            <a:pPr algn="ctr">
              <a:spcBef>
                <a:spcPct val="10000"/>
              </a:spcBef>
              <a:buClr>
                <a:srgbClr val="5B0193"/>
              </a:buClr>
              <a:defRPr/>
            </a:pPr>
            <a:r>
              <a:rPr lang="en-US" altLang="ko-KR" sz="1600" dirty="0">
                <a:solidFill>
                  <a:schemeClr val="tx1"/>
                </a:solidFill>
                <a:latin typeface="+mj-lt"/>
                <a:ea typeface="굴림" pitchFamily="34" charset="-127"/>
              </a:rPr>
              <a:t>(y=1)</a:t>
            </a:r>
          </a:p>
        </p:txBody>
      </p:sp>
      <p:sp>
        <p:nvSpPr>
          <p:cNvPr id="38" name="Line 6"/>
          <p:cNvSpPr>
            <a:spLocks noChangeShapeType="1"/>
          </p:cNvSpPr>
          <p:nvPr/>
        </p:nvSpPr>
        <p:spPr bwMode="auto">
          <a:xfrm flipH="1">
            <a:off x="4451350" y="3378200"/>
            <a:ext cx="0" cy="2413000"/>
          </a:xfrm>
          <a:prstGeom prst="line">
            <a:avLst/>
          </a:prstGeom>
          <a:noFill/>
          <a:ln w="12700">
            <a:solidFill>
              <a:schemeClr val="accent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5"/>
          <p:cNvSpPr>
            <a:spLocks noChangeShapeType="1"/>
          </p:cNvSpPr>
          <p:nvPr/>
        </p:nvSpPr>
        <p:spPr bwMode="auto">
          <a:xfrm>
            <a:off x="1803400" y="3378200"/>
            <a:ext cx="2647950" cy="0"/>
          </a:xfrm>
          <a:prstGeom prst="line">
            <a:avLst/>
          </a:prstGeom>
          <a:noFill/>
          <a:ln w="12700">
            <a:solidFill>
              <a:schemeClr val="accent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Arc 19"/>
          <p:cNvSpPr>
            <a:spLocks/>
          </p:cNvSpPr>
          <p:nvPr/>
        </p:nvSpPr>
        <p:spPr bwMode="auto">
          <a:xfrm rot="257220" flipV="1">
            <a:off x="1954213" y="779463"/>
            <a:ext cx="4438650" cy="3144837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rgbClr val="393E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Arc 19"/>
          <p:cNvSpPr>
            <a:spLocks/>
          </p:cNvSpPr>
          <p:nvPr/>
        </p:nvSpPr>
        <p:spPr bwMode="auto">
          <a:xfrm rot="257220" flipV="1">
            <a:off x="1968500" y="882650"/>
            <a:ext cx="3863975" cy="2581275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rgbClr val="393E8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92322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6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6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8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1" grpId="0"/>
      <p:bldP spid="26632" grpId="0"/>
      <p:bldP spid="26633" grpId="0"/>
      <p:bldP spid="26634" grpId="0" animBg="1"/>
      <p:bldP spid="26635" grpId="0"/>
      <p:bldP spid="26637" grpId="0"/>
      <p:bldP spid="26638" grpId="0"/>
      <p:bldP spid="26639" grpId="0"/>
      <p:bldP spid="182295" grpId="0"/>
      <p:bldP spid="26646" grpId="0"/>
      <p:bldP spid="26647" grpId="0"/>
      <p:bldP spid="26648" grpId="0"/>
      <p:bldP spid="26" grpId="0" animBg="1"/>
      <p:bldP spid="27" grpId="0" animBg="1"/>
      <p:bldP spid="29" grpId="0" animBg="1"/>
      <p:bldP spid="30" grpId="0"/>
      <p:bldP spid="33" grpId="0"/>
      <p:bldP spid="3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924800" cy="5119688"/>
          </a:xfrm>
          <a:noFill/>
        </p:spPr>
        <p:txBody>
          <a:bodyPr lIns="90488" tIns="44450" rIns="90488" bIns="44450"/>
          <a:lstStyle/>
          <a:p>
            <a:r>
              <a:rPr lang="en-US" altLang="en-US" sz="2400"/>
              <a:t>In absence of the risk-free security, the optimal portfolio will be different for investors with different risk preferences. </a:t>
            </a:r>
          </a:p>
        </p:txBody>
      </p:sp>
      <p:sp>
        <p:nvSpPr>
          <p:cNvPr id="37891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altLang="en-US" sz="2800"/>
              <a:t>Optimal Portfolio – No Risk-free Asset</a:t>
            </a:r>
          </a:p>
        </p:txBody>
      </p:sp>
      <p:sp>
        <p:nvSpPr>
          <p:cNvPr id="70" name="Rectangle 8"/>
          <p:cNvSpPr>
            <a:spLocks noChangeArrowheads="1"/>
          </p:cNvSpPr>
          <p:nvPr/>
        </p:nvSpPr>
        <p:spPr bwMode="auto">
          <a:xfrm>
            <a:off x="1946275" y="2324100"/>
            <a:ext cx="638175" cy="396875"/>
          </a:xfrm>
          <a:prstGeom prst="rect">
            <a:avLst/>
          </a:prstGeom>
          <a:noFill/>
          <a:ln w="1270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chemeClr val="tx2"/>
                </a:solidFill>
                <a:latin typeface="+mj-lt"/>
                <a:ea typeface="굴림" pitchFamily="34" charset="-127"/>
              </a:rPr>
              <a:t>E(</a:t>
            </a:r>
            <a:r>
              <a:rPr lang="en-US" altLang="ko-KR" sz="2000" b="1" i="1" dirty="0">
                <a:solidFill>
                  <a:schemeClr val="tx2"/>
                </a:solidFill>
                <a:latin typeface="+mj-lt"/>
                <a:ea typeface="굴림" pitchFamily="34" charset="-127"/>
              </a:rPr>
              <a:t>r</a:t>
            </a:r>
            <a:r>
              <a:rPr lang="en-US" altLang="ko-KR" sz="2000" b="1" dirty="0">
                <a:solidFill>
                  <a:schemeClr val="tx2"/>
                </a:solidFill>
                <a:latin typeface="+mj-lt"/>
                <a:ea typeface="굴림" pitchFamily="34" charset="-127"/>
              </a:rPr>
              <a:t>)</a:t>
            </a:r>
          </a:p>
        </p:txBody>
      </p:sp>
      <p:sp>
        <p:nvSpPr>
          <p:cNvPr id="73" name="Arc 12"/>
          <p:cNvSpPr>
            <a:spLocks/>
          </p:cNvSpPr>
          <p:nvPr/>
        </p:nvSpPr>
        <p:spPr bwMode="auto">
          <a:xfrm>
            <a:off x="3851275" y="3184525"/>
            <a:ext cx="2286000" cy="28194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212 w 23909"/>
              <a:gd name="T1" fmla="*/ 31121 h 31121"/>
              <a:gd name="T2" fmla="*/ 23909 w 23909"/>
              <a:gd name="T3" fmla="*/ 124 h 31121"/>
              <a:gd name="T4" fmla="*/ 21600 w 23909"/>
              <a:gd name="T5" fmla="*/ 21600 h 31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909" h="31121" fill="none" extrusionOk="0">
                <a:moveTo>
                  <a:pt x="2211" y="31121"/>
                </a:moveTo>
                <a:cubicBezTo>
                  <a:pt x="756" y="28158"/>
                  <a:pt x="0" y="2490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2371" y="-1"/>
                  <a:pt x="23142" y="41"/>
                  <a:pt x="23909" y="123"/>
                </a:cubicBezTo>
              </a:path>
              <a:path w="23909" h="31121" stroke="0" extrusionOk="0">
                <a:moveTo>
                  <a:pt x="2211" y="31121"/>
                </a:moveTo>
                <a:cubicBezTo>
                  <a:pt x="756" y="28158"/>
                  <a:pt x="0" y="2490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2371" y="-1"/>
                  <a:pt x="23142" y="41"/>
                  <a:pt x="23909" y="123"/>
                </a:cubicBezTo>
                <a:lnTo>
                  <a:pt x="21600" y="21600"/>
                </a:lnTo>
                <a:close/>
              </a:path>
            </a:pathLst>
          </a:custGeom>
          <a:noFill/>
          <a:ln>
            <a:solidFill>
              <a:srgbClr val="A50021"/>
            </a:solidFill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4" name="Oval 13"/>
          <p:cNvSpPr>
            <a:spLocks noChangeArrowheads="1"/>
          </p:cNvSpPr>
          <p:nvPr/>
        </p:nvSpPr>
        <p:spPr bwMode="auto">
          <a:xfrm>
            <a:off x="4191000" y="3887788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82" name="Rectangle 23"/>
          <p:cNvSpPr>
            <a:spLocks noChangeArrowheads="1"/>
          </p:cNvSpPr>
          <p:nvPr/>
        </p:nvSpPr>
        <p:spPr bwMode="auto">
          <a:xfrm>
            <a:off x="3851275" y="4937125"/>
            <a:ext cx="4071938" cy="582613"/>
          </a:xfrm>
          <a:prstGeom prst="rect">
            <a:avLst/>
          </a:prstGeom>
          <a:noFill/>
          <a:ln w="1270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ea typeface="굴림" pitchFamily="34" charset="-127"/>
              </a:rPr>
              <a:t>G (</a:t>
            </a: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ea typeface="굴림" pitchFamily="34" charset="-127"/>
              </a:rPr>
              <a:t>Global minimum variance portfolio</a:t>
            </a: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ea typeface="굴림" pitchFamily="34" charset="-127"/>
              </a:rPr>
              <a:t>)</a:t>
            </a:r>
          </a:p>
          <a:p>
            <a:pPr>
              <a:defRPr/>
            </a:pPr>
            <a:endParaRPr lang="en-US" altLang="ko-KR" sz="1600" dirty="0">
              <a:solidFill>
                <a:schemeClr val="tx2"/>
              </a:solidFill>
              <a:ea typeface="굴림" pitchFamily="34" charset="-127"/>
            </a:endParaRPr>
          </a:p>
        </p:txBody>
      </p:sp>
      <p:sp>
        <p:nvSpPr>
          <p:cNvPr id="83" name="Rectangle 24"/>
          <p:cNvSpPr>
            <a:spLocks noChangeArrowheads="1"/>
          </p:cNvSpPr>
          <p:nvPr/>
        </p:nvSpPr>
        <p:spPr bwMode="auto">
          <a:xfrm>
            <a:off x="4422775" y="3802063"/>
            <a:ext cx="3400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ko-KR" sz="1400" b="1">
                <a:solidFill>
                  <a:schemeClr val="tx2"/>
                </a:solidFill>
                <a:latin typeface="Arial" charset="0"/>
                <a:ea typeface="굴림" pitchFamily="34" charset="-127"/>
                <a:cs typeface="Arial" charset="0"/>
              </a:rPr>
              <a:t>B (</a:t>
            </a:r>
            <a:r>
              <a:rPr lang="en-US" altLang="ko-KR" sz="1400" b="1">
                <a:solidFill>
                  <a:srgbClr val="0D0D0D"/>
                </a:solidFill>
                <a:latin typeface="Arial" charset="0"/>
                <a:ea typeface="굴림" pitchFamily="34" charset="-127"/>
                <a:cs typeface="Arial" charset="0"/>
              </a:rPr>
              <a:t>More risk-averse investor’s choice)</a:t>
            </a:r>
            <a:endParaRPr lang="en-US" altLang="ko-KR" sz="1400">
              <a:solidFill>
                <a:schemeClr val="tx2"/>
              </a:solidFill>
              <a:ea typeface="굴림" pitchFamily="34" charset="-127"/>
              <a:cs typeface="Lao UI" pitchFamily="34" charset="0"/>
            </a:endParaRPr>
          </a:p>
        </p:txBody>
      </p:sp>
      <p:sp>
        <p:nvSpPr>
          <p:cNvPr id="84" name="Freeform 26"/>
          <p:cNvSpPr>
            <a:spLocks/>
          </p:cNvSpPr>
          <p:nvPr/>
        </p:nvSpPr>
        <p:spPr bwMode="auto">
          <a:xfrm>
            <a:off x="2555875" y="2663825"/>
            <a:ext cx="4449763" cy="3873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84"/>
              </a:cxn>
              <a:cxn ang="0">
                <a:pos x="3907" y="2984"/>
              </a:cxn>
            </a:cxnLst>
            <a:rect l="0" t="0" r="r" b="b"/>
            <a:pathLst>
              <a:path w="3908" h="2985">
                <a:moveTo>
                  <a:pt x="0" y="0"/>
                </a:moveTo>
                <a:lnTo>
                  <a:pt x="0" y="2984"/>
                </a:lnTo>
                <a:lnTo>
                  <a:pt x="3907" y="2984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5" name="Rectangle 27"/>
          <p:cNvSpPr>
            <a:spLocks noChangeArrowheads="1"/>
          </p:cNvSpPr>
          <p:nvPr/>
        </p:nvSpPr>
        <p:spPr bwMode="auto">
          <a:xfrm>
            <a:off x="6738938" y="6518275"/>
            <a:ext cx="533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굴림" pitchFamily="34" charset="-127"/>
              </a:rPr>
              <a:t>s</a:t>
            </a:r>
          </a:p>
        </p:txBody>
      </p:sp>
      <p:sp>
        <p:nvSpPr>
          <p:cNvPr id="31" name="Arc 12"/>
          <p:cNvSpPr>
            <a:spLocks/>
          </p:cNvSpPr>
          <p:nvPr/>
        </p:nvSpPr>
        <p:spPr bwMode="auto">
          <a:xfrm rot="696604" flipH="1" flipV="1">
            <a:off x="2849563" y="2468563"/>
            <a:ext cx="1652587" cy="2189162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212 w 23909"/>
              <a:gd name="T1" fmla="*/ 31121 h 31121"/>
              <a:gd name="T2" fmla="*/ 23909 w 23909"/>
              <a:gd name="T3" fmla="*/ 124 h 31121"/>
              <a:gd name="T4" fmla="*/ 21600 w 23909"/>
              <a:gd name="T5" fmla="*/ 21600 h 31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909" h="31121" fill="none" extrusionOk="0">
                <a:moveTo>
                  <a:pt x="2211" y="31121"/>
                </a:moveTo>
                <a:cubicBezTo>
                  <a:pt x="756" y="28158"/>
                  <a:pt x="0" y="2490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2371" y="-1"/>
                  <a:pt x="23142" y="41"/>
                  <a:pt x="23909" y="123"/>
                </a:cubicBezTo>
              </a:path>
              <a:path w="23909" h="31121" stroke="0" extrusionOk="0">
                <a:moveTo>
                  <a:pt x="2211" y="31121"/>
                </a:moveTo>
                <a:cubicBezTo>
                  <a:pt x="756" y="28158"/>
                  <a:pt x="0" y="2490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2371" y="-1"/>
                  <a:pt x="23142" y="41"/>
                  <a:pt x="23909" y="123"/>
                </a:cubicBezTo>
                <a:lnTo>
                  <a:pt x="21600" y="21600"/>
                </a:lnTo>
                <a:close/>
              </a:path>
            </a:pathLst>
          </a:custGeom>
          <a:noFill/>
          <a:ln>
            <a:solidFill>
              <a:srgbClr val="00B050"/>
            </a:solidFill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4422775" y="2495550"/>
            <a:ext cx="1851025" cy="336550"/>
          </a:xfrm>
          <a:prstGeom prst="rect">
            <a:avLst/>
          </a:prstGeom>
          <a:noFill/>
          <a:ln>
            <a:noFill/>
          </a:ln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chemeClr val="tx2"/>
                </a:solidFill>
                <a:latin typeface="+mj-lt"/>
                <a:ea typeface="굴림" pitchFamily="34" charset="-127"/>
              </a:rPr>
              <a:t>Indifference Curve</a:t>
            </a:r>
          </a:p>
        </p:txBody>
      </p:sp>
      <p:sp>
        <p:nvSpPr>
          <p:cNvPr id="33" name="Oval 13"/>
          <p:cNvSpPr>
            <a:spLocks noChangeArrowheads="1"/>
          </p:cNvSpPr>
          <p:nvPr/>
        </p:nvSpPr>
        <p:spPr bwMode="auto">
          <a:xfrm>
            <a:off x="3775075" y="502761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34" name="Arc 16"/>
          <p:cNvSpPr>
            <a:spLocks/>
          </p:cNvSpPr>
          <p:nvPr/>
        </p:nvSpPr>
        <p:spPr bwMode="auto">
          <a:xfrm rot="603543" flipV="1">
            <a:off x="3141663" y="2041525"/>
            <a:ext cx="2805112" cy="170815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5" name="Oval 13"/>
          <p:cNvSpPr>
            <a:spLocks noChangeArrowheads="1"/>
          </p:cNvSpPr>
          <p:nvPr/>
        </p:nvSpPr>
        <p:spPr bwMode="auto">
          <a:xfrm>
            <a:off x="5045075" y="3260725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36" name="Rectangle 24"/>
          <p:cNvSpPr>
            <a:spLocks noChangeArrowheads="1"/>
          </p:cNvSpPr>
          <p:nvPr/>
        </p:nvSpPr>
        <p:spPr bwMode="auto">
          <a:xfrm>
            <a:off x="5348288" y="3300413"/>
            <a:ext cx="3643312" cy="304800"/>
          </a:xfrm>
          <a:prstGeom prst="rect">
            <a:avLst/>
          </a:prstGeom>
          <a:noFill/>
          <a:ln w="1270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ea typeface="굴림" pitchFamily="34" charset="-127"/>
              </a:rPr>
              <a:t>C (Less risk-averse investor’s choice)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4" grpId="0" animBg="1"/>
      <p:bldP spid="82" grpId="0"/>
      <p:bldP spid="83" grpId="0"/>
      <p:bldP spid="85" grpId="0"/>
      <p:bldP spid="32" grpId="0"/>
      <p:bldP spid="33" grpId="0" animBg="1"/>
      <p:bldP spid="35" grpId="0" animBg="1"/>
      <p:bldP spid="3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Line 2"/>
          <p:cNvSpPr>
            <a:spLocks noChangeShapeType="1"/>
          </p:cNvSpPr>
          <p:nvPr/>
        </p:nvSpPr>
        <p:spPr bwMode="auto">
          <a:xfrm flipH="1" flipV="1">
            <a:off x="3946525" y="2898775"/>
            <a:ext cx="15875" cy="3959225"/>
          </a:xfrm>
          <a:prstGeom prst="line">
            <a:avLst/>
          </a:prstGeom>
          <a:ln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6803" name="Line 3"/>
          <p:cNvSpPr>
            <a:spLocks noChangeShapeType="1"/>
          </p:cNvSpPr>
          <p:nvPr/>
        </p:nvSpPr>
        <p:spPr bwMode="auto">
          <a:xfrm>
            <a:off x="1657350" y="2895600"/>
            <a:ext cx="2266950" cy="0"/>
          </a:xfrm>
          <a:prstGeom prst="line">
            <a:avLst/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990600" y="914400"/>
            <a:ext cx="684213" cy="428625"/>
          </a:xfrm>
          <a:prstGeom prst="rect">
            <a:avLst/>
          </a:prstGeom>
          <a:noFill/>
          <a:ln>
            <a:noFill/>
          </a:ln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ko-KR" sz="2200" b="1" dirty="0">
                <a:solidFill>
                  <a:schemeClr val="tx2"/>
                </a:solidFill>
                <a:latin typeface="+mj-lt"/>
                <a:ea typeface="굴림" pitchFamily="34" charset="-127"/>
              </a:rPr>
              <a:t>E(</a:t>
            </a:r>
            <a:r>
              <a:rPr lang="en-US" altLang="ko-KR" sz="2200" b="1" i="1" dirty="0">
                <a:solidFill>
                  <a:schemeClr val="tx2"/>
                </a:solidFill>
                <a:latin typeface="+mj-lt"/>
                <a:ea typeface="굴림" pitchFamily="34" charset="-127"/>
              </a:rPr>
              <a:t>r</a:t>
            </a:r>
            <a:r>
              <a:rPr lang="en-US" altLang="ko-KR" sz="2200" b="1" dirty="0">
                <a:solidFill>
                  <a:schemeClr val="tx2"/>
                </a:solidFill>
                <a:latin typeface="+mj-lt"/>
                <a:ea typeface="굴림" pitchFamily="34" charset="-127"/>
              </a:rPr>
              <a:t>)</a:t>
            </a:r>
          </a:p>
        </p:txBody>
      </p:sp>
      <p:sp>
        <p:nvSpPr>
          <p:cNvPr id="76805" name="Line 5"/>
          <p:cNvSpPr>
            <a:spLocks noChangeShapeType="1"/>
          </p:cNvSpPr>
          <p:nvPr/>
        </p:nvSpPr>
        <p:spPr bwMode="auto">
          <a:xfrm flipV="1">
            <a:off x="1676400" y="1104900"/>
            <a:ext cx="4019550" cy="407670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6806" name="Arc 6"/>
          <p:cNvSpPr>
            <a:spLocks/>
          </p:cNvSpPr>
          <p:nvPr/>
        </p:nvSpPr>
        <p:spPr bwMode="auto">
          <a:xfrm>
            <a:off x="3430588" y="1876425"/>
            <a:ext cx="3162300" cy="3455988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735 w 21600"/>
              <a:gd name="T1" fmla="*/ 32119 h 32119"/>
              <a:gd name="T2" fmla="*/ 21589 w 21600"/>
              <a:gd name="T3" fmla="*/ 0 h 32119"/>
              <a:gd name="T4" fmla="*/ 21600 w 21600"/>
              <a:gd name="T5" fmla="*/ 21600 h 32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2119" fill="none" extrusionOk="0">
                <a:moveTo>
                  <a:pt x="2734" y="32119"/>
                </a:moveTo>
                <a:cubicBezTo>
                  <a:pt x="941" y="28903"/>
                  <a:pt x="0" y="25282"/>
                  <a:pt x="0" y="21600"/>
                </a:cubicBezTo>
                <a:cubicBezTo>
                  <a:pt x="-1" y="9674"/>
                  <a:pt x="9663" y="6"/>
                  <a:pt x="21589" y="0"/>
                </a:cubicBezTo>
              </a:path>
              <a:path w="21600" h="32119" stroke="0" extrusionOk="0">
                <a:moveTo>
                  <a:pt x="2734" y="32119"/>
                </a:moveTo>
                <a:cubicBezTo>
                  <a:pt x="941" y="28903"/>
                  <a:pt x="0" y="25282"/>
                  <a:pt x="0" y="21600"/>
                </a:cubicBezTo>
                <a:cubicBezTo>
                  <a:pt x="-1" y="9674"/>
                  <a:pt x="9663" y="6"/>
                  <a:pt x="21589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57150">
            <a:solidFill>
              <a:srgbClr val="A50021"/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3560" name="Oval 7"/>
          <p:cNvSpPr>
            <a:spLocks noChangeArrowheads="1"/>
          </p:cNvSpPr>
          <p:nvPr/>
        </p:nvSpPr>
        <p:spPr bwMode="auto">
          <a:xfrm>
            <a:off x="3870325" y="2819400"/>
            <a:ext cx="1397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76808" name="Rectangle 8"/>
          <p:cNvSpPr>
            <a:spLocks noChangeArrowheads="1"/>
          </p:cNvSpPr>
          <p:nvPr/>
        </p:nvSpPr>
        <p:spPr bwMode="auto">
          <a:xfrm>
            <a:off x="5715000" y="914400"/>
            <a:ext cx="76358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ko-KR" sz="2200" b="1">
                <a:solidFill>
                  <a:schemeClr val="tx2"/>
                </a:solidFill>
                <a:latin typeface="Arial" charset="0"/>
                <a:ea typeface="굴림" pitchFamily="34" charset="-127"/>
              </a:rPr>
              <a:t>CAL</a:t>
            </a:r>
          </a:p>
        </p:txBody>
      </p:sp>
      <p:sp>
        <p:nvSpPr>
          <p:cNvPr id="76809" name="Rectangle 9"/>
          <p:cNvSpPr>
            <a:spLocks noChangeArrowheads="1"/>
          </p:cNvSpPr>
          <p:nvPr/>
        </p:nvSpPr>
        <p:spPr bwMode="auto">
          <a:xfrm>
            <a:off x="914400" y="2667000"/>
            <a:ext cx="914400" cy="428625"/>
          </a:xfrm>
          <a:prstGeom prst="rect">
            <a:avLst/>
          </a:prstGeom>
          <a:noFill/>
          <a:ln>
            <a:noFill/>
          </a:ln>
        </p:spPr>
        <p:txBody>
          <a:bodyPr lIns="90488" tIns="44450" rIns="90488" bIns="44450">
            <a:spAutoFit/>
          </a:bodyPr>
          <a:lstStyle/>
          <a:p>
            <a:pPr>
              <a:defRPr/>
            </a:pPr>
            <a:r>
              <a:rPr lang="en-US" altLang="ko-KR" sz="2200" b="1" dirty="0">
                <a:solidFill>
                  <a:schemeClr val="tx2"/>
                </a:solidFill>
                <a:latin typeface="+mj-lt"/>
                <a:ea typeface="굴림" pitchFamily="34" charset="-127"/>
              </a:rPr>
              <a:t>E(</a:t>
            </a:r>
            <a:r>
              <a:rPr lang="en-US" altLang="ko-KR" sz="2200" b="1" i="1" dirty="0" err="1">
                <a:solidFill>
                  <a:schemeClr val="tx2"/>
                </a:solidFill>
                <a:latin typeface="+mj-lt"/>
                <a:ea typeface="굴림" pitchFamily="34" charset="-127"/>
              </a:rPr>
              <a:t>r</a:t>
            </a:r>
            <a:r>
              <a:rPr lang="en-US" altLang="ko-KR" sz="2200" b="1" baseline="-25000" dirty="0" err="1">
                <a:solidFill>
                  <a:schemeClr val="tx2"/>
                </a:solidFill>
                <a:latin typeface="+mj-lt"/>
                <a:ea typeface="굴림" pitchFamily="34" charset="-127"/>
              </a:rPr>
              <a:t>P</a:t>
            </a:r>
            <a:r>
              <a:rPr lang="en-US" altLang="ko-KR" sz="2200" b="1" dirty="0">
                <a:solidFill>
                  <a:schemeClr val="tx2"/>
                </a:solidFill>
                <a:latin typeface="+mj-lt"/>
                <a:ea typeface="굴림" pitchFamily="34" charset="-127"/>
              </a:rPr>
              <a:t>)</a:t>
            </a:r>
          </a:p>
        </p:txBody>
      </p:sp>
      <p:sp>
        <p:nvSpPr>
          <p:cNvPr id="76810" name="Rectangle 10"/>
          <p:cNvSpPr>
            <a:spLocks noChangeArrowheads="1"/>
          </p:cNvSpPr>
          <p:nvPr/>
        </p:nvSpPr>
        <p:spPr bwMode="auto">
          <a:xfrm>
            <a:off x="1143000" y="5029200"/>
            <a:ext cx="371475" cy="458788"/>
          </a:xfrm>
          <a:prstGeom prst="rect">
            <a:avLst/>
          </a:prstGeom>
          <a:noFill/>
          <a:ln>
            <a:noFill/>
          </a:ln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ko-KR" b="1" i="1" dirty="0" err="1">
                <a:solidFill>
                  <a:schemeClr val="tx2"/>
                </a:solidFill>
                <a:latin typeface="+mj-lt"/>
                <a:ea typeface="굴림" pitchFamily="34" charset="-127"/>
              </a:rPr>
              <a:t>r</a:t>
            </a:r>
            <a:r>
              <a:rPr lang="en-US" altLang="ko-KR" b="1" baseline="-25000" dirty="0" err="1">
                <a:solidFill>
                  <a:schemeClr val="tx2"/>
                </a:solidFill>
                <a:latin typeface="+mj-lt"/>
                <a:ea typeface="굴림" pitchFamily="34" charset="-127"/>
              </a:rPr>
              <a:t>f</a:t>
            </a:r>
            <a:endParaRPr lang="en-US" altLang="ko-KR" b="1" dirty="0">
              <a:solidFill>
                <a:schemeClr val="tx2"/>
              </a:solidFill>
              <a:latin typeface="+mj-lt"/>
              <a:ea typeface="굴림" pitchFamily="34" charset="-127"/>
            </a:endParaRPr>
          </a:p>
        </p:txBody>
      </p:sp>
      <p:sp>
        <p:nvSpPr>
          <p:cNvPr id="76811" name="Rectangle 11"/>
          <p:cNvSpPr>
            <a:spLocks noChangeArrowheads="1"/>
          </p:cNvSpPr>
          <p:nvPr/>
        </p:nvSpPr>
        <p:spPr bwMode="auto">
          <a:xfrm>
            <a:off x="4038600" y="5410200"/>
            <a:ext cx="5588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altLang="ko-KR" sz="2200" b="1">
                <a:solidFill>
                  <a:schemeClr val="tx2"/>
                </a:solidFill>
                <a:latin typeface="Symbol" pitchFamily="18" charset="2"/>
                <a:ea typeface="굴림" pitchFamily="34" charset="-127"/>
              </a:rPr>
              <a:t>s</a:t>
            </a:r>
            <a:r>
              <a:rPr lang="en-US" altLang="ko-KR" sz="2200" b="1" baseline="-25000">
                <a:solidFill>
                  <a:schemeClr val="tx2"/>
                </a:solidFill>
                <a:latin typeface="Arial" charset="0"/>
                <a:ea typeface="굴림" pitchFamily="34" charset="-127"/>
              </a:rPr>
              <a:t>P</a:t>
            </a:r>
          </a:p>
        </p:txBody>
      </p:sp>
      <p:sp>
        <p:nvSpPr>
          <p:cNvPr id="76812" name="Rectangle 12"/>
          <p:cNvSpPr>
            <a:spLocks noChangeArrowheads="1"/>
          </p:cNvSpPr>
          <p:nvPr/>
        </p:nvSpPr>
        <p:spPr bwMode="auto">
          <a:xfrm>
            <a:off x="3962400" y="2743200"/>
            <a:ext cx="26320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ko-KR" sz="1800" b="1">
                <a:solidFill>
                  <a:schemeClr val="tx2"/>
                </a:solidFill>
                <a:latin typeface="Arial" charset="0"/>
                <a:ea typeface="굴림" pitchFamily="34" charset="-127"/>
              </a:rPr>
              <a:t>P (Tangency portfolio)</a:t>
            </a:r>
          </a:p>
        </p:txBody>
      </p:sp>
      <p:sp>
        <p:nvSpPr>
          <p:cNvPr id="76813" name="Freeform 13"/>
          <p:cNvSpPr>
            <a:spLocks/>
          </p:cNvSpPr>
          <p:nvPr/>
        </p:nvSpPr>
        <p:spPr bwMode="auto">
          <a:xfrm>
            <a:off x="1676400" y="1066800"/>
            <a:ext cx="6203950" cy="47386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84"/>
              </a:cxn>
              <a:cxn ang="0">
                <a:pos x="3907" y="2984"/>
              </a:cxn>
            </a:cxnLst>
            <a:rect l="0" t="0" r="r" b="b"/>
            <a:pathLst>
              <a:path w="3908" h="2985">
                <a:moveTo>
                  <a:pt x="0" y="0"/>
                </a:moveTo>
                <a:lnTo>
                  <a:pt x="0" y="2984"/>
                </a:lnTo>
                <a:lnTo>
                  <a:pt x="3907" y="2984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8926" name="Rectangle 14"/>
          <p:cNvSpPr>
            <a:spLocks noChangeArrowheads="1"/>
          </p:cNvSpPr>
          <p:nvPr/>
        </p:nvSpPr>
        <p:spPr bwMode="auto">
          <a:xfrm>
            <a:off x="7467600" y="5791200"/>
            <a:ext cx="457200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600" b="1">
                <a:solidFill>
                  <a:schemeClr val="tx2"/>
                </a:solidFill>
                <a:latin typeface="Symbol" pitchFamily="18" charset="2"/>
                <a:ea typeface="굴림" pitchFamily="34" charset="-127"/>
              </a:rPr>
              <a:t>s</a:t>
            </a:r>
          </a:p>
        </p:txBody>
      </p:sp>
      <p:sp>
        <p:nvSpPr>
          <p:cNvPr id="23568" name="Rectangle 15"/>
          <p:cNvSpPr>
            <a:spLocks noChangeArrowheads="1"/>
          </p:cNvSpPr>
          <p:nvPr/>
        </p:nvSpPr>
        <p:spPr bwMode="auto">
          <a:xfrm>
            <a:off x="1143000" y="228600"/>
            <a:ext cx="7086600" cy="582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sz="3200" dirty="0">
                <a:solidFill>
                  <a:srgbClr val="C00000"/>
                </a:solidFill>
                <a:latin typeface="+mj-lt"/>
                <a:ea typeface="굴림" pitchFamily="34" charset="-127"/>
              </a:rPr>
              <a:t>Two-fund Separation Theorem</a:t>
            </a:r>
          </a:p>
        </p:txBody>
      </p:sp>
      <p:sp>
        <p:nvSpPr>
          <p:cNvPr id="23569" name="Arc 16"/>
          <p:cNvSpPr>
            <a:spLocks/>
          </p:cNvSpPr>
          <p:nvPr/>
        </p:nvSpPr>
        <p:spPr bwMode="auto">
          <a:xfrm flipV="1">
            <a:off x="2133600" y="1066800"/>
            <a:ext cx="3048000" cy="1828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50800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570" name="Oval 17"/>
          <p:cNvSpPr>
            <a:spLocks noChangeArrowheads="1"/>
          </p:cNvSpPr>
          <p:nvPr/>
        </p:nvSpPr>
        <p:spPr bwMode="auto">
          <a:xfrm>
            <a:off x="4800600" y="18288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3571" name="Arc 18"/>
          <p:cNvSpPr>
            <a:spLocks/>
          </p:cNvSpPr>
          <p:nvPr/>
        </p:nvSpPr>
        <p:spPr bwMode="auto">
          <a:xfrm flipV="1">
            <a:off x="1631950" y="1219200"/>
            <a:ext cx="2179638" cy="3200400"/>
          </a:xfrm>
          <a:custGeom>
            <a:avLst/>
            <a:gdLst>
              <a:gd name="T0" fmla="*/ 0 w 22877"/>
              <a:gd name="T1" fmla="*/ 2147483647 h 21600"/>
              <a:gd name="T2" fmla="*/ 2147483647 w 22877"/>
              <a:gd name="T3" fmla="*/ 2147483647 h 21600"/>
              <a:gd name="T4" fmla="*/ 2147483647 w 22877"/>
              <a:gd name="T5" fmla="*/ 2147483647 h 21600"/>
              <a:gd name="T6" fmla="*/ 0 60000 65536"/>
              <a:gd name="T7" fmla="*/ 0 60000 65536"/>
              <a:gd name="T8" fmla="*/ 0 60000 65536"/>
              <a:gd name="T9" fmla="*/ 0 w 22877"/>
              <a:gd name="T10" fmla="*/ 0 h 21600"/>
              <a:gd name="T11" fmla="*/ 22877 w 2287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877" h="21600" fill="none" extrusionOk="0">
                <a:moveTo>
                  <a:pt x="-1" y="37"/>
                </a:moveTo>
                <a:cubicBezTo>
                  <a:pt x="425" y="12"/>
                  <a:pt x="851" y="-1"/>
                  <a:pt x="1277" y="0"/>
                </a:cubicBezTo>
                <a:cubicBezTo>
                  <a:pt x="13206" y="0"/>
                  <a:pt x="22877" y="9670"/>
                  <a:pt x="22877" y="21600"/>
                </a:cubicBezTo>
              </a:path>
              <a:path w="22877" h="21600" stroke="0" extrusionOk="0">
                <a:moveTo>
                  <a:pt x="-1" y="37"/>
                </a:moveTo>
                <a:cubicBezTo>
                  <a:pt x="425" y="12"/>
                  <a:pt x="851" y="-1"/>
                  <a:pt x="1277" y="0"/>
                </a:cubicBezTo>
                <a:cubicBezTo>
                  <a:pt x="13206" y="0"/>
                  <a:pt x="22877" y="9670"/>
                  <a:pt x="22877" y="21600"/>
                </a:cubicBezTo>
                <a:lnTo>
                  <a:pt x="1277" y="21600"/>
                </a:lnTo>
                <a:lnTo>
                  <a:pt x="-1" y="37"/>
                </a:lnTo>
                <a:close/>
              </a:path>
            </a:pathLst>
          </a:custGeom>
          <a:noFill/>
          <a:ln w="508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2" name="Oval 19"/>
          <p:cNvSpPr>
            <a:spLocks noChangeArrowheads="1"/>
          </p:cNvSpPr>
          <p:nvPr/>
        </p:nvSpPr>
        <p:spPr bwMode="auto">
          <a:xfrm>
            <a:off x="2819400" y="38100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 sz="1200"/>
          </a:p>
        </p:txBody>
      </p:sp>
      <p:sp>
        <p:nvSpPr>
          <p:cNvPr id="76820" name="Rectangle 20"/>
          <p:cNvSpPr>
            <a:spLocks noChangeArrowheads="1"/>
          </p:cNvSpPr>
          <p:nvPr/>
        </p:nvSpPr>
        <p:spPr bwMode="auto">
          <a:xfrm>
            <a:off x="4953000" y="1905000"/>
            <a:ext cx="3852863" cy="336550"/>
          </a:xfrm>
          <a:prstGeom prst="rect">
            <a:avLst/>
          </a:prstGeom>
          <a:noFill/>
          <a:ln w="1270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ea typeface="굴림" pitchFamily="34" charset="-127"/>
              </a:rPr>
              <a:t>Y (Less risk-averse investor’s choice)</a:t>
            </a:r>
          </a:p>
        </p:txBody>
      </p:sp>
      <p:sp>
        <p:nvSpPr>
          <p:cNvPr id="76821" name="Rectangle 21"/>
          <p:cNvSpPr>
            <a:spLocks noChangeArrowheads="1"/>
          </p:cNvSpPr>
          <p:nvPr/>
        </p:nvSpPr>
        <p:spPr bwMode="auto">
          <a:xfrm>
            <a:off x="2971800" y="3733800"/>
            <a:ext cx="3881438" cy="336550"/>
          </a:xfrm>
          <a:prstGeom prst="rect">
            <a:avLst/>
          </a:prstGeom>
          <a:noFill/>
          <a:ln w="1270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ea typeface="굴림" pitchFamily="34" charset="-127"/>
              </a:rPr>
              <a:t>X (More risk-averse investor’s choice)</a:t>
            </a:r>
          </a:p>
        </p:txBody>
      </p:sp>
      <p:sp>
        <p:nvSpPr>
          <p:cNvPr id="23575" name="Line 22"/>
          <p:cNvSpPr>
            <a:spLocks noChangeShapeType="1"/>
          </p:cNvSpPr>
          <p:nvPr/>
        </p:nvSpPr>
        <p:spPr bwMode="auto">
          <a:xfrm>
            <a:off x="838200" y="6172200"/>
            <a:ext cx="396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6" name="Line 23"/>
          <p:cNvSpPr>
            <a:spLocks noChangeShapeType="1"/>
          </p:cNvSpPr>
          <p:nvPr/>
        </p:nvSpPr>
        <p:spPr bwMode="auto">
          <a:xfrm flipH="1">
            <a:off x="838200" y="6553200"/>
            <a:ext cx="3886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24" name="Rectangle 24"/>
          <p:cNvSpPr>
            <a:spLocks noChangeArrowheads="1"/>
          </p:cNvSpPr>
          <p:nvPr/>
        </p:nvSpPr>
        <p:spPr bwMode="auto">
          <a:xfrm>
            <a:off x="4800600" y="5978525"/>
            <a:ext cx="228600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 b="1">
                <a:solidFill>
                  <a:schemeClr val="tx2"/>
                </a:solidFill>
                <a:latin typeface="Arial" charset="0"/>
                <a:ea typeface="굴림" pitchFamily="34" charset="-127"/>
              </a:rPr>
              <a:t>w</a:t>
            </a:r>
            <a:r>
              <a:rPr lang="en-US" altLang="ko-KR" sz="1800" b="1" baseline="-25000">
                <a:solidFill>
                  <a:schemeClr val="tx2"/>
                </a:solidFill>
                <a:latin typeface="Arial" charset="0"/>
                <a:ea typeface="굴림" pitchFamily="34" charset="-127"/>
              </a:rPr>
              <a:t>P</a:t>
            </a:r>
            <a:r>
              <a:rPr lang="en-US" altLang="ko-KR" sz="1800" b="1">
                <a:solidFill>
                  <a:schemeClr val="tx2"/>
                </a:solidFill>
                <a:latin typeface="Arial" charset="0"/>
                <a:ea typeface="굴림" pitchFamily="34" charset="-127"/>
              </a:rPr>
              <a:t> (risky asset)</a:t>
            </a:r>
          </a:p>
        </p:txBody>
      </p:sp>
      <p:sp>
        <p:nvSpPr>
          <p:cNvPr id="76825" name="Rectangle 25"/>
          <p:cNvSpPr>
            <a:spLocks noChangeArrowheads="1"/>
          </p:cNvSpPr>
          <p:nvPr/>
        </p:nvSpPr>
        <p:spPr bwMode="auto">
          <a:xfrm>
            <a:off x="4772025" y="6369050"/>
            <a:ext cx="274320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 b="1">
                <a:solidFill>
                  <a:schemeClr val="tx2"/>
                </a:solidFill>
                <a:latin typeface="Arial" charset="0"/>
                <a:ea typeface="굴림" pitchFamily="34" charset="-127"/>
              </a:rPr>
              <a:t>1-w</a:t>
            </a:r>
            <a:r>
              <a:rPr lang="en-US" altLang="ko-KR" sz="1800" b="1" baseline="-25000">
                <a:solidFill>
                  <a:schemeClr val="tx2"/>
                </a:solidFill>
                <a:latin typeface="Arial" charset="0"/>
                <a:ea typeface="굴림" pitchFamily="34" charset="-127"/>
              </a:rPr>
              <a:t>P</a:t>
            </a:r>
            <a:r>
              <a:rPr lang="en-US" altLang="ko-KR" sz="1800" b="1">
                <a:solidFill>
                  <a:schemeClr val="tx2"/>
                </a:solidFill>
                <a:latin typeface="Arial" charset="0"/>
                <a:ea typeface="굴림" pitchFamily="34" charset="-127"/>
              </a:rPr>
              <a:t> (riskfree asset)</a:t>
            </a:r>
          </a:p>
        </p:txBody>
      </p:sp>
      <p:sp>
        <p:nvSpPr>
          <p:cNvPr id="76826" name="Line 26"/>
          <p:cNvSpPr>
            <a:spLocks noChangeShapeType="1"/>
          </p:cNvSpPr>
          <p:nvPr/>
        </p:nvSpPr>
        <p:spPr bwMode="auto">
          <a:xfrm flipH="1" flipV="1">
            <a:off x="1676400" y="5867400"/>
            <a:ext cx="0" cy="990600"/>
          </a:xfrm>
          <a:prstGeom prst="line">
            <a:avLst/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6827" name="Rectangle 27"/>
          <p:cNvSpPr>
            <a:spLocks noChangeArrowheads="1"/>
          </p:cNvSpPr>
          <p:nvPr/>
        </p:nvSpPr>
        <p:spPr bwMode="auto">
          <a:xfrm>
            <a:off x="1676400" y="6172200"/>
            <a:ext cx="3048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600" b="1">
                <a:solidFill>
                  <a:schemeClr val="tx2"/>
                </a:solidFill>
                <a:latin typeface="Arial" charset="0"/>
                <a:ea typeface="굴림" pitchFamily="34" charset="-127"/>
              </a:rPr>
              <a:t>0</a:t>
            </a:r>
          </a:p>
        </p:txBody>
      </p:sp>
      <p:sp>
        <p:nvSpPr>
          <p:cNvPr id="76828" name="Rectangle 28"/>
          <p:cNvSpPr>
            <a:spLocks noChangeArrowheads="1"/>
          </p:cNvSpPr>
          <p:nvPr/>
        </p:nvSpPr>
        <p:spPr bwMode="auto">
          <a:xfrm>
            <a:off x="3517900" y="6145213"/>
            <a:ext cx="5334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600" b="1">
                <a:solidFill>
                  <a:schemeClr val="tx2"/>
                </a:solidFill>
                <a:latin typeface="Arial" charset="0"/>
                <a:ea typeface="굴림" pitchFamily="34" charset="-127"/>
              </a:rPr>
              <a:t>1.0</a:t>
            </a:r>
          </a:p>
        </p:txBody>
      </p:sp>
      <p:sp>
        <p:nvSpPr>
          <p:cNvPr id="76829" name="Rectangle 29"/>
          <p:cNvSpPr>
            <a:spLocks noChangeArrowheads="1"/>
          </p:cNvSpPr>
          <p:nvPr/>
        </p:nvSpPr>
        <p:spPr bwMode="auto">
          <a:xfrm>
            <a:off x="3657600" y="6524625"/>
            <a:ext cx="3810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600" b="1">
                <a:solidFill>
                  <a:schemeClr val="tx2"/>
                </a:solidFill>
                <a:latin typeface="Arial" charset="0"/>
                <a:ea typeface="굴림" pitchFamily="34" charset="-127"/>
              </a:rPr>
              <a:t>0</a:t>
            </a:r>
          </a:p>
        </p:txBody>
      </p:sp>
      <p:sp>
        <p:nvSpPr>
          <p:cNvPr id="76830" name="Rectangle 30"/>
          <p:cNvSpPr>
            <a:spLocks noChangeArrowheads="1"/>
          </p:cNvSpPr>
          <p:nvPr/>
        </p:nvSpPr>
        <p:spPr bwMode="auto">
          <a:xfrm>
            <a:off x="1600200" y="6524625"/>
            <a:ext cx="5334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600" b="1">
                <a:solidFill>
                  <a:schemeClr val="tx2"/>
                </a:solidFill>
                <a:latin typeface="Arial" charset="0"/>
                <a:ea typeface="굴림" pitchFamily="34" charset="-127"/>
              </a:rPr>
              <a:t>1.0</a:t>
            </a:r>
          </a:p>
        </p:txBody>
      </p:sp>
      <p:sp>
        <p:nvSpPr>
          <p:cNvPr id="23584" name="Oval 31"/>
          <p:cNvSpPr>
            <a:spLocks noChangeArrowheads="1"/>
          </p:cNvSpPr>
          <p:nvPr/>
        </p:nvSpPr>
        <p:spPr bwMode="auto">
          <a:xfrm>
            <a:off x="1600200" y="5135563"/>
            <a:ext cx="152400" cy="122237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76832" name="Rectangle 32"/>
          <p:cNvSpPr>
            <a:spLocks noChangeArrowheads="1"/>
          </p:cNvSpPr>
          <p:nvPr/>
        </p:nvSpPr>
        <p:spPr bwMode="auto">
          <a:xfrm>
            <a:off x="609600" y="6124575"/>
            <a:ext cx="6016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600" b="1">
                <a:solidFill>
                  <a:schemeClr val="tx2"/>
                </a:solidFill>
                <a:latin typeface="Arial" charset="0"/>
                <a:ea typeface="굴림" pitchFamily="34" charset="-127"/>
              </a:rPr>
              <a:t>&lt;0</a:t>
            </a:r>
          </a:p>
        </p:txBody>
      </p:sp>
      <p:sp>
        <p:nvSpPr>
          <p:cNvPr id="76833" name="Rectangle 33"/>
          <p:cNvSpPr>
            <a:spLocks noChangeArrowheads="1"/>
          </p:cNvSpPr>
          <p:nvPr/>
        </p:nvSpPr>
        <p:spPr bwMode="auto">
          <a:xfrm>
            <a:off x="609600" y="6524625"/>
            <a:ext cx="6445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600" b="1">
                <a:solidFill>
                  <a:schemeClr val="tx2"/>
                </a:solidFill>
                <a:latin typeface="Arial" charset="0"/>
                <a:ea typeface="굴림" pitchFamily="34" charset="-127"/>
              </a:rPr>
              <a:t>&gt;1.0</a:t>
            </a:r>
          </a:p>
        </p:txBody>
      </p:sp>
      <p:sp>
        <p:nvSpPr>
          <p:cNvPr id="76834" name="Rectangle 34"/>
          <p:cNvSpPr>
            <a:spLocks noChangeArrowheads="1"/>
          </p:cNvSpPr>
          <p:nvPr/>
        </p:nvSpPr>
        <p:spPr bwMode="auto">
          <a:xfrm>
            <a:off x="4343400" y="6172200"/>
            <a:ext cx="6445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600" b="1">
                <a:solidFill>
                  <a:schemeClr val="tx2"/>
                </a:solidFill>
                <a:latin typeface="Arial" charset="0"/>
                <a:ea typeface="굴림" pitchFamily="34" charset="-127"/>
              </a:rPr>
              <a:t>&gt;1.0</a:t>
            </a:r>
          </a:p>
        </p:txBody>
      </p:sp>
      <p:sp>
        <p:nvSpPr>
          <p:cNvPr id="76835" name="Rectangle 35"/>
          <p:cNvSpPr>
            <a:spLocks noChangeArrowheads="1"/>
          </p:cNvSpPr>
          <p:nvPr/>
        </p:nvSpPr>
        <p:spPr bwMode="auto">
          <a:xfrm>
            <a:off x="4343400" y="6524625"/>
            <a:ext cx="6016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600" b="1">
                <a:solidFill>
                  <a:schemeClr val="tx2"/>
                </a:solidFill>
                <a:latin typeface="Arial" charset="0"/>
                <a:ea typeface="굴림" pitchFamily="34" charset="-127"/>
              </a:rPr>
              <a:t>&lt;0</a:t>
            </a:r>
          </a:p>
        </p:txBody>
      </p:sp>
      <p:sp>
        <p:nvSpPr>
          <p:cNvPr id="23589" name="Oval 36"/>
          <p:cNvSpPr>
            <a:spLocks noChangeArrowheads="1"/>
          </p:cNvSpPr>
          <p:nvPr/>
        </p:nvSpPr>
        <p:spPr bwMode="auto">
          <a:xfrm>
            <a:off x="3352800" y="4267200"/>
            <a:ext cx="13335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76837" name="Rectangle 37"/>
          <p:cNvSpPr>
            <a:spLocks noChangeArrowheads="1"/>
          </p:cNvSpPr>
          <p:nvPr/>
        </p:nvSpPr>
        <p:spPr bwMode="auto">
          <a:xfrm>
            <a:off x="3505200" y="4191000"/>
            <a:ext cx="4357688" cy="366713"/>
          </a:xfrm>
          <a:prstGeom prst="rect">
            <a:avLst/>
          </a:prstGeom>
          <a:noFill/>
          <a:ln w="1270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굴림" pitchFamily="34" charset="-127"/>
              </a:rPr>
              <a:t>G (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ea typeface="굴림" pitchFamily="34" charset="-127"/>
              </a:rPr>
              <a:t>Global minimum variance portfolio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굴림" pitchFamily="34" charset="-127"/>
              </a:rPr>
              <a:t>)</a:t>
            </a:r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2362200" y="914400"/>
            <a:ext cx="22082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ko-KR" sz="1800" b="1">
                <a:solidFill>
                  <a:schemeClr val="tx2"/>
                </a:solidFill>
                <a:latin typeface="Arial" charset="0"/>
                <a:ea typeface="굴림" pitchFamily="34" charset="-127"/>
              </a:rPr>
              <a:t>Indifference Curve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6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6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6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6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0" grpId="0" animBg="1"/>
      <p:bldP spid="76808" grpId="0"/>
      <p:bldP spid="76809" grpId="0"/>
      <p:bldP spid="76811" grpId="0"/>
      <p:bldP spid="76812" grpId="0"/>
      <p:bldP spid="23570" grpId="0" animBg="1"/>
      <p:bldP spid="23571" grpId="0" animBg="1"/>
      <p:bldP spid="23572" grpId="0" animBg="1"/>
      <p:bldP spid="76820" grpId="0"/>
      <p:bldP spid="76821" grpId="0"/>
      <p:bldP spid="23584" grpId="0" animBg="1"/>
      <p:bldP spid="23589" grpId="0" animBg="1"/>
      <p:bldP spid="76837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5257800"/>
          </a:xfrm>
        </p:spPr>
        <p:txBody>
          <a:bodyPr/>
          <a:lstStyle/>
          <a:p>
            <a:pPr algn="ctr">
              <a:lnSpc>
                <a:spcPct val="100000"/>
              </a:lnSpc>
              <a:buFontTx/>
              <a:buNone/>
            </a:pPr>
            <a:endParaRPr lang="en-US" altLang="en-US" sz="4400" dirty="0">
              <a:solidFill>
                <a:srgbClr val="C00000"/>
              </a:solidFill>
            </a:endParaRPr>
          </a:p>
          <a:p>
            <a:pPr algn="ctr">
              <a:lnSpc>
                <a:spcPct val="100000"/>
              </a:lnSpc>
              <a:buFontTx/>
              <a:buNone/>
            </a:pPr>
            <a:r>
              <a:rPr lang="en-US" altLang="en-US" sz="4400" dirty="0">
                <a:solidFill>
                  <a:srgbClr val="C00000"/>
                </a:solidFill>
              </a:rPr>
              <a:t> </a:t>
            </a:r>
            <a:endParaRPr lang="en-US" altLang="en-US" dirty="0">
              <a:solidFill>
                <a:srgbClr val="C00000"/>
              </a:solidFill>
            </a:endParaRPr>
          </a:p>
          <a:p>
            <a:pPr algn="ctr">
              <a:buFontTx/>
              <a:buNone/>
            </a:pPr>
            <a:r>
              <a:rPr lang="en-US" altLang="en-US" sz="4400" dirty="0">
                <a:solidFill>
                  <a:srgbClr val="C00000"/>
                </a:solidFill>
              </a:rPr>
              <a:t>Optimal Risky Portfolios</a:t>
            </a:r>
          </a:p>
          <a:p>
            <a:pPr algn="ctr">
              <a:buFontTx/>
              <a:buNone/>
            </a:pPr>
            <a:endParaRPr lang="en-US" altLang="en-US" sz="6000" dirty="0">
              <a:solidFill>
                <a:srgbClr val="C00000"/>
              </a:solidFill>
            </a:endParaRPr>
          </a:p>
          <a:p>
            <a:pPr algn="ctr">
              <a:buFontTx/>
              <a:buNone/>
            </a:pPr>
            <a:endParaRPr lang="en-US" altLang="en-US" sz="6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dirty="0"/>
              <a:t>Construct optimal portfolios of two risky assets</a:t>
            </a:r>
          </a:p>
          <a:p>
            <a:endParaRPr lang="en-US" altLang="en-US" sz="2600" dirty="0"/>
          </a:p>
          <a:p>
            <a:r>
              <a:rPr lang="en-US" altLang="en-US" sz="2600" dirty="0"/>
              <a:t>Combine these two risky assets with the risk-free asset</a:t>
            </a:r>
          </a:p>
          <a:p>
            <a:endParaRPr lang="en-US" altLang="en-US" sz="2600" dirty="0"/>
          </a:p>
          <a:p>
            <a:r>
              <a:rPr lang="en-US" altLang="en-US" sz="2600" dirty="0"/>
              <a:t>Generalize these results to the case of multiple risky assets and one risk-free asset</a:t>
            </a:r>
          </a:p>
        </p:txBody>
      </p:sp>
    </p:spTree>
    <p:extLst>
      <p:ext uri="{BB962C8B-B14F-4D97-AF65-F5344CB8AC3E}">
        <p14:creationId xmlns:p14="http://schemas.microsoft.com/office/powerpoint/2010/main" val="227940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Portfolio Risk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371600"/>
            <a:ext cx="6009610" cy="444001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history…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001000" cy="5257800"/>
          </a:xfrm>
        </p:spPr>
        <p:txBody>
          <a:bodyPr/>
          <a:lstStyle/>
          <a:p>
            <a:r>
              <a:rPr lang="en-US" sz="2200" dirty="0"/>
              <a:t>Mentioned in the book of </a:t>
            </a:r>
            <a:r>
              <a:rPr lang="en-US" sz="2200" i="1" dirty="0"/>
              <a:t>Ecclesiastes</a:t>
            </a:r>
            <a:r>
              <a:rPr lang="en-US" sz="2200" dirty="0"/>
              <a:t>, written in approximately 935 B.C.:</a:t>
            </a:r>
          </a:p>
          <a:p>
            <a:pPr marL="400050" lvl="1" indent="0">
              <a:buNone/>
            </a:pPr>
            <a:r>
              <a:rPr lang="en-US" sz="2200" i="1" dirty="0"/>
              <a:t>“But divide your investments among many places, for you do not know what risks might lie ahead”</a:t>
            </a:r>
          </a:p>
          <a:p>
            <a:pPr marL="400050" lvl="1" indent="0">
              <a:buNone/>
            </a:pPr>
            <a:endParaRPr lang="en-US" sz="2200" i="1" dirty="0"/>
          </a:p>
          <a:p>
            <a:r>
              <a:rPr lang="en-US" sz="2200" dirty="0"/>
              <a:t>Mentioned in Shakespeare’s </a:t>
            </a:r>
            <a:r>
              <a:rPr lang="en-US" sz="2200" i="1" dirty="0"/>
              <a:t>The Merchant of Venice:</a:t>
            </a:r>
          </a:p>
          <a:p>
            <a:pPr marL="400050" lvl="1" indent="0">
              <a:lnSpc>
                <a:spcPct val="100000"/>
              </a:lnSpc>
              <a:buNone/>
            </a:pPr>
            <a:r>
              <a:rPr lang="en-US" sz="2000" i="1" dirty="0"/>
              <a:t>My ventures are not in one bottom trusted, </a:t>
            </a:r>
          </a:p>
          <a:p>
            <a:pPr marL="400050" lvl="1" indent="0">
              <a:lnSpc>
                <a:spcPct val="100000"/>
              </a:lnSpc>
              <a:buNone/>
            </a:pPr>
            <a:r>
              <a:rPr lang="en-US" sz="2000" i="1" dirty="0"/>
              <a:t>Nor to one place; nor is my whole estate</a:t>
            </a:r>
          </a:p>
          <a:p>
            <a:pPr marL="400050" lvl="1" indent="0">
              <a:lnSpc>
                <a:spcPct val="100000"/>
              </a:lnSpc>
              <a:buNone/>
            </a:pPr>
            <a:r>
              <a:rPr lang="en-US" sz="2000" i="1" dirty="0"/>
              <a:t>Upon the fortune of this present year: </a:t>
            </a:r>
          </a:p>
          <a:p>
            <a:pPr marL="400050" lvl="1" indent="0">
              <a:lnSpc>
                <a:spcPct val="100000"/>
              </a:lnSpc>
              <a:buNone/>
            </a:pPr>
            <a:r>
              <a:rPr lang="en-US" sz="2000" i="1" dirty="0"/>
              <a:t>Therefore, my merchandise makes me not sad.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77927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  <a:noFill/>
        </p:spPr>
        <p:txBody>
          <a:bodyPr/>
          <a:lstStyle/>
          <a:p>
            <a:r>
              <a:rPr lang="en-US" altLang="en-US" sz="3200"/>
              <a:t>Systematic vs. Unsystematic Risk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95153"/>
            <a:ext cx="7848600" cy="5410200"/>
          </a:xfrm>
          <a:noFill/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en-US" sz="2400" dirty="0"/>
              <a:t>A portfolio can contain many assets, and it allows an investor to become </a:t>
            </a:r>
            <a:r>
              <a:rPr lang="en-US" altLang="en-US" sz="2400" b="1" i="1" dirty="0"/>
              <a:t>diversified</a:t>
            </a:r>
            <a:r>
              <a:rPr lang="en-US" altLang="en-US" sz="2400" dirty="0"/>
              <a:t>.</a:t>
            </a:r>
          </a:p>
          <a:p>
            <a:pPr>
              <a:spcBef>
                <a:spcPts val="1200"/>
              </a:spcBef>
            </a:pPr>
            <a:r>
              <a:rPr lang="en-US" altLang="en-US" sz="2400" dirty="0"/>
              <a:t>Most risky securities, such as stocks and bonds, have two components of risk:</a:t>
            </a:r>
          </a:p>
          <a:p>
            <a:pPr lvl="1"/>
            <a:r>
              <a:rPr lang="en-US" altLang="en-US" sz="2200" dirty="0"/>
              <a:t>General economic uncertainty</a:t>
            </a:r>
          </a:p>
          <a:p>
            <a:pPr lvl="2">
              <a:lnSpc>
                <a:spcPct val="100000"/>
              </a:lnSpc>
            </a:pPr>
            <a:r>
              <a:rPr lang="en-US" altLang="en-US" sz="2000" dirty="0"/>
              <a:t>Business cycle, inflation rate, interest rate, exchange rate, etc.</a:t>
            </a:r>
          </a:p>
          <a:p>
            <a:pPr lvl="2">
              <a:lnSpc>
                <a:spcPct val="100000"/>
              </a:lnSpc>
            </a:pPr>
            <a:r>
              <a:rPr lang="en-US" altLang="en-US" sz="2000" dirty="0"/>
              <a:t>Affect all firms in the economy, cannot be diversified away</a:t>
            </a:r>
          </a:p>
          <a:p>
            <a:pPr lvl="2">
              <a:lnSpc>
                <a:spcPct val="100000"/>
              </a:lnSpc>
            </a:pPr>
            <a:r>
              <a:rPr lang="en-US" altLang="en-US" sz="2000" b="1" dirty="0" err="1"/>
              <a:t>Nondiversifiable</a:t>
            </a:r>
            <a:r>
              <a:rPr lang="en-US" altLang="en-US" sz="2000" b="1" dirty="0"/>
              <a:t> risk</a:t>
            </a:r>
            <a:r>
              <a:rPr lang="en-US" altLang="en-US" sz="2000" dirty="0"/>
              <a:t>, </a:t>
            </a:r>
            <a:r>
              <a:rPr lang="en-US" altLang="en-US" sz="2000" b="1" dirty="0"/>
              <a:t>systematic risk</a:t>
            </a:r>
            <a:r>
              <a:rPr lang="en-US" altLang="en-US" sz="2000" dirty="0"/>
              <a:t>, or </a:t>
            </a:r>
            <a:r>
              <a:rPr lang="en-US" altLang="en-US" sz="2000" b="1" dirty="0"/>
              <a:t>market risk</a:t>
            </a:r>
          </a:p>
          <a:p>
            <a:pPr lvl="1">
              <a:spcBef>
                <a:spcPct val="50000"/>
              </a:spcBef>
            </a:pPr>
            <a:r>
              <a:rPr lang="en-US" altLang="en-US" sz="2200" dirty="0"/>
              <a:t>Firm-specific uncertainty</a:t>
            </a:r>
          </a:p>
          <a:p>
            <a:pPr lvl="2">
              <a:lnSpc>
                <a:spcPct val="100000"/>
              </a:lnSpc>
            </a:pPr>
            <a:r>
              <a:rPr lang="en-US" altLang="en-US" sz="2000" dirty="0"/>
              <a:t>Sales growth, R&amp;D, relative performance, etc.</a:t>
            </a:r>
          </a:p>
          <a:p>
            <a:pPr lvl="2">
              <a:lnSpc>
                <a:spcPct val="100000"/>
              </a:lnSpc>
            </a:pPr>
            <a:r>
              <a:rPr lang="en-US" altLang="en-US" sz="2000" dirty="0"/>
              <a:t>Peculiar to the firm, and can be eliminated by diversification in a portfolio</a:t>
            </a:r>
          </a:p>
          <a:p>
            <a:pPr lvl="2">
              <a:lnSpc>
                <a:spcPct val="100000"/>
              </a:lnSpc>
            </a:pPr>
            <a:r>
              <a:rPr lang="en-US" altLang="en-US" sz="2000" b="1" dirty="0"/>
              <a:t>Diversifiable risk</a:t>
            </a:r>
            <a:r>
              <a:rPr lang="en-US" altLang="en-US" sz="2000" dirty="0"/>
              <a:t>, </a:t>
            </a:r>
            <a:r>
              <a:rPr lang="en-US" altLang="en-US" sz="2000" b="1" dirty="0"/>
              <a:t>unsystematic risk</a:t>
            </a:r>
            <a:r>
              <a:rPr lang="en-US" altLang="en-US" sz="2000" dirty="0"/>
              <a:t>, or </a:t>
            </a:r>
            <a:r>
              <a:rPr lang="en-US" altLang="en-US" sz="2000" b="1" dirty="0"/>
              <a:t>idiosyncratic risk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cket">
  <a:themeElements>
    <a:clrScheme name="packet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cke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acket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cke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cket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cket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cket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cket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cket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12</Pages>
  <Words>2177</Words>
  <Application>Microsoft Office PowerPoint</Application>
  <PresentationFormat>On-screen Show (4:3)</PresentationFormat>
  <Paragraphs>298</Paragraphs>
  <Slides>41</Slides>
  <Notes>31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굴림</vt:lpstr>
      <vt:lpstr>Lao UI</vt:lpstr>
      <vt:lpstr>Arial</vt:lpstr>
      <vt:lpstr>Cambria Math</vt:lpstr>
      <vt:lpstr>Symbol</vt:lpstr>
      <vt:lpstr>Times New Roman</vt:lpstr>
      <vt:lpstr>Wingdings</vt:lpstr>
      <vt:lpstr>packet</vt:lpstr>
      <vt:lpstr>方程式</vt:lpstr>
      <vt:lpstr>Equation</vt:lpstr>
      <vt:lpstr>Review</vt:lpstr>
      <vt:lpstr>Capital Allocation Line</vt:lpstr>
      <vt:lpstr>What If Lending and Borrowing Rates are Different?</vt:lpstr>
      <vt:lpstr>PowerPoint Presentation</vt:lpstr>
      <vt:lpstr>PowerPoint Presentation</vt:lpstr>
      <vt:lpstr>Objective</vt:lpstr>
      <vt:lpstr>Portfolio Risk</vt:lpstr>
      <vt:lpstr>Long history…</vt:lpstr>
      <vt:lpstr>Systematic vs. Unsystematic Risk</vt:lpstr>
      <vt:lpstr>Portfolio Risk and Number of Securities</vt:lpstr>
      <vt:lpstr>Portfolio Diversification</vt:lpstr>
      <vt:lpstr>Two-Risky-Asset Case</vt:lpstr>
      <vt:lpstr>Role of Correlation r </vt:lpstr>
      <vt:lpstr>Two Risky Assets – An Example</vt:lpstr>
      <vt:lpstr>Two Risky Assets – An Example</vt:lpstr>
      <vt:lpstr>Portfolio Expected Return and Investment Weight</vt:lpstr>
      <vt:lpstr>Portfolio Standard Deviation and Investment Weight</vt:lpstr>
      <vt:lpstr>Portfolio Expected Return and Standard Deviation </vt:lpstr>
      <vt:lpstr>Correlation Effects Continued</vt:lpstr>
      <vt:lpstr>Some Portfolio Frontier Concepts</vt:lpstr>
      <vt:lpstr>How to find the Minimum Variance Portfolio?</vt:lpstr>
      <vt:lpstr>Optimal Risky Portfolio – Two Risky Assets</vt:lpstr>
      <vt:lpstr>Optimal Risky Portfolio – Two Risky Assets</vt:lpstr>
      <vt:lpstr>Extending to Include Riskless Asset – An Example</vt:lpstr>
      <vt:lpstr>The Optimal CAL and the Optimal Risky Portfolio</vt:lpstr>
      <vt:lpstr>How to find the Tangency Portfolio P?</vt:lpstr>
      <vt:lpstr>How to find the Tangency Portfolio P?</vt:lpstr>
      <vt:lpstr>Optimal Complete Portfolio</vt:lpstr>
      <vt:lpstr>Example of the Optimal Complete Portfolio</vt:lpstr>
      <vt:lpstr>Example of the Optimal Complete Portfolio</vt:lpstr>
      <vt:lpstr>Example of the Optimal Complete Portfolio</vt:lpstr>
      <vt:lpstr>PowerPoint Presentation</vt:lpstr>
      <vt:lpstr>PowerPoint Presentation</vt:lpstr>
      <vt:lpstr>Multiple Security Case</vt:lpstr>
      <vt:lpstr>Multiple Security Case</vt:lpstr>
      <vt:lpstr>Extending Concepts to All Securities</vt:lpstr>
      <vt:lpstr>Security Selection – Minimum-Variance Frontier</vt:lpstr>
      <vt:lpstr>Capital Allocation Lines with Various Portfolios</vt:lpstr>
      <vt:lpstr>Separation Property</vt:lpstr>
      <vt:lpstr>Optimal Portfolio – No Risk-free Asset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2021-10-11T07:34:05Z</dcterms:created>
  <dcterms:modified xsi:type="dcterms:W3CDTF">2021-10-11T07:34:34Z</dcterms:modified>
</cp:coreProperties>
</file>