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37" r:id="rId2"/>
    <p:sldId id="341" r:id="rId3"/>
    <p:sldId id="448" r:id="rId4"/>
    <p:sldId id="447" r:id="rId5"/>
    <p:sldId id="453" r:id="rId6"/>
    <p:sldId id="401" r:id="rId7"/>
    <p:sldId id="369" r:id="rId8"/>
    <p:sldId id="371" r:id="rId9"/>
    <p:sldId id="364" r:id="rId10"/>
    <p:sldId id="372" r:id="rId11"/>
    <p:sldId id="373" r:id="rId12"/>
    <p:sldId id="392" r:id="rId13"/>
    <p:sldId id="436" r:id="rId14"/>
    <p:sldId id="393" r:id="rId15"/>
    <p:sldId id="375" r:id="rId16"/>
    <p:sldId id="430" r:id="rId17"/>
    <p:sldId id="379" r:id="rId18"/>
    <p:sldId id="406" r:id="rId19"/>
    <p:sldId id="454" r:id="rId20"/>
    <p:sldId id="380" r:id="rId21"/>
    <p:sldId id="381" r:id="rId22"/>
    <p:sldId id="394" r:id="rId23"/>
    <p:sldId id="382" r:id="rId24"/>
    <p:sldId id="431" r:id="rId25"/>
    <p:sldId id="384" r:id="rId26"/>
    <p:sldId id="383" r:id="rId27"/>
    <p:sldId id="423" r:id="rId28"/>
    <p:sldId id="386" r:id="rId29"/>
    <p:sldId id="395" r:id="rId30"/>
    <p:sldId id="421" r:id="rId31"/>
    <p:sldId id="451" r:id="rId32"/>
    <p:sldId id="385" r:id="rId33"/>
    <p:sldId id="388" r:id="rId34"/>
    <p:sldId id="427" r:id="rId35"/>
    <p:sldId id="428" r:id="rId36"/>
    <p:sldId id="405" r:id="rId37"/>
    <p:sldId id="409" r:id="rId38"/>
    <p:sldId id="433" r:id="rId39"/>
    <p:sldId id="452" r:id="rId40"/>
    <p:sldId id="455" r:id="rId41"/>
    <p:sldId id="456" r:id="rId42"/>
    <p:sldId id="45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6" autoAdjust="0"/>
    <p:restoredTop sz="75453" autoAdjust="0"/>
  </p:normalViewPr>
  <p:slideViewPr>
    <p:cSldViewPr>
      <p:cViewPr varScale="1">
        <p:scale>
          <a:sx n="49" d="100"/>
          <a:sy n="49" d="100"/>
        </p:scale>
        <p:origin x="193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C9D-D3EC-4F38-8DDC-DAB7926EFB76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628D1-8CCF-4AF0-96F6-6A91BD770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1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128D71DB-CFCA-474F-879A-DA67827655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6E218730-9B26-4B87-8EEC-F9470FF9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0488" lvl="1">
              <a:lnSpc>
                <a:spcPts val="3000"/>
              </a:lnSpc>
              <a:spcBef>
                <a:spcPts val="600"/>
              </a:spcBef>
            </a:pPr>
            <a:r>
              <a:rPr lang="en-US" altLang="en-US" sz="2400" i="1" dirty="0">
                <a:solidFill>
                  <a:srgbClr val="C00000"/>
                </a:solidFill>
                <a:sym typeface="Symbol" panose="05050102010706020507" pitchFamily="18" charset="2"/>
              </a:rPr>
              <a:t>Remember the definition of beta, as it is one of the central concepts in finance theory.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beta measures: the risk added by an investment to a well diversified portfolio.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altLang="en-US" sz="2400" dirty="0">
                <a:sym typeface="Symbol" panose="05050102010706020507" pitchFamily="18" charset="2"/>
              </a:rPr>
              <a:t>What is </a:t>
            </a:r>
            <a:r>
              <a:rPr lang="en-US" altLang="en-US" sz="2400" i="1" dirty="0">
                <a:sym typeface="Symbol" panose="05050102010706020507" pitchFamily="18" charset="2"/>
              </a:rPr>
              <a:t>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M </a:t>
            </a:r>
            <a:r>
              <a:rPr lang="en-US" altLang="en-US" sz="2400" dirty="0">
                <a:sym typeface="Symbol" panose="05050102010706020507" pitchFamily="18" charset="2"/>
              </a:rPr>
              <a:t>?</a:t>
            </a:r>
          </a:p>
          <a:p>
            <a:endParaRPr lang="en-US" altLang="en-US" dirty="0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656BACC4-27E4-4FDA-AA7A-A40149BDD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7AF105-3507-4B2B-AF67-E6FFDACFDD60}" type="slidenum">
              <a:rPr lang="en-US" altLang="en-US" sz="1000"/>
              <a:pPr/>
              <a:t>2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In a well-diversified portfolio, nonsystematic risk across firms cancels out. Thus only factor risk (systematic risk of the portfolio) affects the risk premium on the security in market equilibrium.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06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10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A and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09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law of one price states that if two assets are equivalent in all economically relevant respects, then they should have the same market price.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•Otherwise there is a chance for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arbitrage activity-simultaneously buying the asset where it is cheap and selling where it is expensive.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•During the arbitrage activity, investors will bid up the price where it is low and force it down where it is expensive. As a result they eliminate the arbitrage opportunities.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•Security prices should satisfy a “no-arbitrage condition”. </a:t>
            </a:r>
          </a:p>
          <a:p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security prices allow for arbitrage opportunities, the market is not in equilibrium. Regardless of wealth or risk aversion, investors will want an infinite position in the risk-free arbitrage portfolio.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26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 to arbitrage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02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94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25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0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60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3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set of common factors - not just a monolithic market – influence returns.</a:t>
            </a:r>
          </a:p>
          <a:p>
            <a:endParaRPr 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7BE8B-D4E0-4649-BF67-5F8277F77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54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70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Beginning in the early 1980’s a number of studies found that the stocks of small firms typically outperform (on a risk-adjusted basis, CAPM) the stocks of large firms.</a:t>
            </a:r>
          </a:p>
          <a:p>
            <a:r>
              <a:rPr lang="en-US" altLang="en-US" dirty="0"/>
              <a:t>This is even true among the large-capitalization stocks within the S&amp;P 500.  The smaller (but still large) stocks tend to outperform the really large ones.</a:t>
            </a:r>
          </a:p>
          <a:p>
            <a:endParaRPr lang="en-US" alt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75816B-A56B-4AB7-A060-D6EEF567D48F}" type="slidenum">
              <a:rPr lang="en-US" altLang="en-US" sz="1000" smtClean="0"/>
              <a:pPr/>
              <a:t>34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507046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Higher book to market higher return</a:t>
            </a:r>
          </a:p>
          <a:p>
            <a:r>
              <a:rPr lang="en-US" altLang="en-US" dirty="0" smtClean="0"/>
              <a:t>High book to market: Value </a:t>
            </a:r>
            <a:r>
              <a:rPr lang="en-US" altLang="en-US" dirty="0"/>
              <a:t>stock </a:t>
            </a:r>
            <a:endParaRPr lang="en-US" altLang="en-US" dirty="0" smtClean="0"/>
          </a:p>
          <a:p>
            <a:r>
              <a:rPr lang="en-US" altLang="en-US" dirty="0" smtClean="0"/>
              <a:t>Low book to market: growth </a:t>
            </a:r>
            <a:r>
              <a:rPr lang="en-US" altLang="en-US" dirty="0"/>
              <a:t>stock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13DE4A-8664-42DB-A6B6-5936B9272ABF}" type="slidenum">
              <a:rPr lang="en-US" altLang="en-US" sz="1000" smtClean="0"/>
              <a:pPr/>
              <a:t>35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44334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E=0.04+0.92*0.06=0.0952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89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RP2=7.75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52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7BE8B-D4E0-4649-BF67-5F8277F773C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83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 to arbitrage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6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CAPM, beta is the sole factor.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stocks exhibit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sensitivities to the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components of the macro factor</a:t>
            </a:r>
            <a:endParaRPr 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7BE8B-D4E0-4649-BF67-5F8277F77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2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7BE8B-D4E0-4649-BF67-5F8277F77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7BE8B-D4E0-4649-BF67-5F8277F77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central idea behind the APT will be that we can price some assets relative to other assets.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a) We will derive restrictions on the price of assets based on no-arbitrage.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b) We will be able to say something stronger if we exclude “near-arbitrage” or extremely good deals.</a:t>
            </a:r>
            <a:endParaRPr lang="fr-CA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7BE8B-D4E0-4649-BF67-5F8277F773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67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Arbitrage occurs if there is a zero investment portfolio with a sure profit.</a:t>
            </a:r>
            <a:r>
              <a:rPr lang="en-US" baseline="0" dirty="0"/>
              <a:t> </a:t>
            </a:r>
            <a:r>
              <a:rPr lang="en-US" dirty="0"/>
              <a:t>Since no investment is required, investors can create large positions to obtain large profits.</a:t>
            </a:r>
          </a:p>
          <a:p>
            <a:pPr eaLnBrk="1" hangingPunct="1"/>
            <a:r>
              <a:rPr lang="en-US" dirty="0"/>
              <a:t>Regardless of wealth or risk aversion, investors will want an infinite position in the risk-free arbitrage portfolio. In efficient markets, profitable arbitrage opportunities will quickly disappear.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Proceeds from short sales (or borrowing) are used to purchase (take long positions in) other assets</a:t>
            </a:r>
          </a:p>
          <a:p>
            <a:pPr eaLnBrk="1" hangingPunct="1"/>
            <a:r>
              <a:rPr lang="en-US" dirty="0"/>
              <a:t>If this zero-net-investment portfolio can sometimes produce a positive return, but can never produce a negative return, then it represents an arbitrage: starting from zero wealth, a profit can sometimes be made but a loss can never occur.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H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 share price disparity</a:t>
            </a:r>
            <a:endParaRPr lang="en-US" dirty="0"/>
          </a:p>
          <a:p>
            <a:pPr eaLnBrk="1" hangingPunct="1"/>
            <a:endParaRPr lang="en-US" sz="1100" dirty="0"/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•Otherwise there is a chance for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arbitrage activity-simultaneously buying the asset where it is cheap and selling where it is expensive.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•During the arbitrage activity, investors will bid up the price where it is low and force it down where it is expensive. As a result they eliminate the arbitrage opportunities.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•Security prices should satisfy a “no-arbitrage condition”.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36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equivalent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in all economically relevant aspects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If arbitrage rules are violated, then unlimited risk-free profits are possible.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75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628D1-8CCF-4AF0-96F6-6A91BD77023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2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788-3E9B-41F6-AF93-74CF6EF01DF4}" type="datetime1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1A79-943A-4C8C-A9A1-AA255D0F0A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A39F-55FB-4B26-9BC1-A97B3E05A735}" type="datetime1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1A79-943A-4C8C-A9A1-AA255D0F0A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3156-5F5C-4C9A-8AF4-15B7FABCA790}" type="datetime1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1A79-943A-4C8C-A9A1-AA255D0F0A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551-B9FF-409B-8969-C91CC241B721}" type="datetime1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1A79-943A-4C8C-A9A1-AA255D0F0A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D5F1-6317-4246-82FA-D47E5203F43F}" type="datetime1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1A79-943A-4C8C-A9A1-AA255D0F0A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0D81-41D2-4F4A-B200-F2DD0AF8263D}" type="datetime1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1A79-943A-4C8C-A9A1-AA255D0F0A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37DE-D0EA-4E80-999D-3A23A7DC8CC7}" type="datetime1">
              <a:rPr lang="en-US" smtClean="0"/>
              <a:pPr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1A79-943A-4C8C-A9A1-AA255D0F0A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87FA-313C-4450-857C-B807F8F86BC3}" type="datetime1">
              <a:rPr lang="en-US" smtClean="0"/>
              <a:pPr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1A79-943A-4C8C-A9A1-AA255D0F0A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7CFA-1498-48D1-AF95-2AAFB117A120}" type="datetime1">
              <a:rPr lang="en-US" smtClean="0"/>
              <a:pPr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1A79-943A-4C8C-A9A1-AA255D0F0A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6EDB-5094-4DE1-806A-AA8540DA81F8}" type="datetime1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1A79-943A-4C8C-A9A1-AA255D0F0A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9BE5-EF93-4C6F-BB4D-9556935C1DE3}" type="datetime1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1A79-943A-4C8C-A9A1-AA255D0F0A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5246A-D5F1-4CB8-AB7A-F2B984F9B516}" type="datetime1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D1A79-943A-4C8C-A9A1-AA255D0F0A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CAPM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E:\Bodie- Investment &amp; Portfolio Mgmt 9e ( Global Edition)\Digital Image Library\bod30700_ch09\bod30700_09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5562600" cy="525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8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419600" cy="838200"/>
          </a:xfrm>
          <a:noFill/>
        </p:spPr>
        <p:txBody>
          <a:bodyPr lIns="90488" tIns="44450" rIns="90488" bIns="44450" anchor="b">
            <a:no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APT Assumptions</a:t>
            </a:r>
            <a:endParaRPr lang="en-US" altLang="ko-KR" sz="3200" dirty="0">
              <a:solidFill>
                <a:srgbClr val="C00000"/>
              </a:solidFill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029200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Security returns can be described by a </a:t>
            </a:r>
            <a:r>
              <a:rPr lang="en-US" sz="2500" b="1" i="1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(multi-) </a:t>
            </a:r>
            <a:r>
              <a:rPr lang="en-US" sz="2500" b="1" i="1" dirty="0">
                <a:latin typeface="Times New Roman" pitchFamily="18" charset="0"/>
                <a:cs typeface="Times New Roman" pitchFamily="18" charset="0"/>
              </a:rPr>
              <a:t>factor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model. There are a few macroeconomic factors influencing returns.</a:t>
            </a:r>
          </a:p>
          <a:p>
            <a:pPr>
              <a:spcBef>
                <a:spcPts val="1200"/>
              </a:spcBef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There are sufficient securities so that firm specific (idiosyncratic) risk can be diversified away.</a:t>
            </a:r>
          </a:p>
          <a:p>
            <a:pPr>
              <a:spcBef>
                <a:spcPts val="1200"/>
              </a:spcBef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Well-functioning security markets do not allow for persistent </a:t>
            </a:r>
            <a:r>
              <a:rPr lang="en-US" sz="2500" i="1" dirty="0">
                <a:latin typeface="Times New Roman" pitchFamily="18" charset="0"/>
                <a:cs typeface="Times New Roman" pitchFamily="18" charset="0"/>
              </a:rPr>
              <a:t>arbitrage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opportunities.</a:t>
            </a:r>
          </a:p>
          <a:p>
            <a:pPr>
              <a:spcBef>
                <a:spcPts val="1200"/>
              </a:spcBef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480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 Arbitrage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Pricing restriction in the APT come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from 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Absence of Arbitrage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Arbitrage 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risk-free profits made by investors by exploiting security mispricing,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without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net investment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example, IBM sold for $170 per share on the NYSE and $165 on the NASDAQ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security prices allow for arbitrage opportunities, investors will engage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arbitrage activity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buy the cheap one and sell the expensive one.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will be pressures on prices to adjust and eliminate these risk-free profits.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48000" cy="8683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 Arbitrage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768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Absence of Arbitrage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implies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Law of One Price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Assets that always have the same payoff must have the same price.</a:t>
            </a:r>
          </a:p>
          <a:p>
            <a:pPr lvl="1">
              <a:spcBef>
                <a:spcPts val="12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 security exists which has a zero price and a strictly positive payoff.</a:t>
            </a:r>
          </a:p>
          <a:p>
            <a:pPr marL="342900" lvl="1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an efficiently functioning financial market, arbitrage opportunities should not exist (for very long). 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Our goal is to come up with a model of security prices where: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prices/returns obey this model, there is no arbitrage.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prices/returns fail to obey this model, there is arbitrage.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2" descr="C:\Users\qiahuang\Desktop\IMG_31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910834" cy="388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6096000" cy="762000"/>
          </a:xfrm>
        </p:spPr>
        <p:txBody>
          <a:bodyPr lIns="90488" tIns="44450" rIns="90488" bIns="44450" anchorCtr="1">
            <a:normAutofit/>
          </a:bodyPr>
          <a:lstStyle/>
          <a:p>
            <a:pPr algn="l" eaLnBrk="0" hangingPunct="1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Factor Model – start with one factor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143000"/>
            <a:ext cx="7924800" cy="5334000"/>
          </a:xfrm>
        </p:spPr>
        <p:txBody>
          <a:bodyPr lIns="90488" tIns="44450" rIns="90488" bIns="4445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Single-factor model:</a:t>
            </a:r>
          </a:p>
          <a:p>
            <a:pPr marL="731520" lvl="1">
              <a:lnSpc>
                <a:spcPct val="120000"/>
              </a:lnSpc>
              <a:spcBef>
                <a:spcPts val="0"/>
              </a:spcBef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731520" lvl="1">
              <a:lnSpc>
                <a:spcPct val="120000"/>
              </a:lnSpc>
              <a:spcBef>
                <a:spcPts val="0"/>
              </a:spcBef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731520" lvl="1">
              <a:lnSpc>
                <a:spcPct val="120000"/>
              </a:lnSpc>
              <a:spcBef>
                <a:spcPts val="0"/>
              </a:spcBef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731520" lvl="1">
              <a:lnSpc>
                <a:spcPct val="120000"/>
              </a:lnSpc>
              <a:spcBef>
                <a:spcPts val="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Return on security </a:t>
            </a:r>
          </a:p>
          <a:p>
            <a:pPr marL="731520" lvl="1">
              <a:lnSpc>
                <a:spcPct val="120000"/>
              </a:lnSpc>
              <a:spcBef>
                <a:spcPts val="0"/>
              </a:spcBef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Factor sensitivity</a:t>
            </a:r>
          </a:p>
          <a:p>
            <a:pPr marL="731520" lvl="1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Factor = Macro-economic factor, such as business cycles, technology, inflation, interest rate, etc.</a:t>
            </a:r>
          </a:p>
          <a:p>
            <a:pPr marL="731520" lvl="1">
              <a:lnSpc>
                <a:spcPct val="120000"/>
              </a:lnSpc>
              <a:spcBef>
                <a:spcPts val="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Surprise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macro-economic factor.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could be positive or negative but has zero mean.</a:t>
            </a:r>
          </a:p>
          <a:p>
            <a:pPr marL="731520" lvl="1">
              <a:lnSpc>
                <a:spcPct val="120000"/>
              </a:lnSpc>
              <a:spcBef>
                <a:spcPts val="0"/>
              </a:spcBef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Firm specific surprises (zero mean)</a:t>
            </a:r>
          </a:p>
          <a:p>
            <a:pPr marL="731520" lvl="1">
              <a:lnSpc>
                <a:spcPct val="120000"/>
              </a:lnSpc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31470">
              <a:spcBef>
                <a:spcPts val="60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902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843459"/>
              </p:ext>
            </p:extLst>
          </p:nvPr>
        </p:nvGraphicFramePr>
        <p:xfrm>
          <a:off x="2644775" y="1752600"/>
          <a:ext cx="3492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89" name="方程式" r:id="rId4" imgW="1638000" imgH="457200" progId="Equation.3">
                  <p:embed/>
                </p:oleObj>
              </mc:Choice>
              <mc:Fallback>
                <p:oleObj name="方程式" r:id="rId4" imgW="16380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1752600"/>
                        <a:ext cx="3492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29200" y="13070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RP </a:t>
            </a:r>
            <a:r>
              <a:rPr lang="en-US" altLang="zh-CN" dirty="0">
                <a:solidFill>
                  <a:srgbClr val="C00000"/>
                </a:solidFill>
              </a:rPr>
              <a:t>= R</a:t>
            </a:r>
            <a:r>
              <a:rPr lang="en-US" dirty="0">
                <a:solidFill>
                  <a:srgbClr val="C00000"/>
                </a:solidFill>
              </a:rPr>
              <a:t>isk Premium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724400" y="1524000"/>
            <a:ext cx="304800" cy="18913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7543800" cy="5105400"/>
          </a:xfrm>
        </p:spPr>
        <p:txBody>
          <a:bodyPr lIns="90488" tIns="44450" rIns="90488" bIns="44450"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already know: A well-diversified portfolio’s return is determined completely by the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systematic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factor, but the undiversified stock is also subject to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nonsystematic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risk.</a:t>
            </a:r>
          </a:p>
          <a:p>
            <a:pPr>
              <a:spcBef>
                <a:spcPts val="18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well-diversified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= E(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800" i="1" dirty="0" err="1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 +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endParaRPr lang="en-US" sz="2800" i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portfolio such that the firm-specific component of risk is negligible</a:t>
            </a:r>
          </a:p>
          <a:p>
            <a:pPr lvl="1"/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approaches zero as the number of securities in the portfolio increases </a:t>
            </a:r>
          </a:p>
          <a:p>
            <a:pPr marL="347472" indent="-347472">
              <a:spcBef>
                <a:spcPts val="18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200" y="274638"/>
            <a:ext cx="8229600" cy="868362"/>
          </a:xfrm>
          <a:prstGeom prst="rect">
            <a:avLst/>
          </a:prstGeom>
        </p:spPr>
        <p:txBody>
          <a:bodyPr vert="horz" lIns="90488" tIns="44450" rIns="90488" bIns="44450" rtlCol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Well–Diversified Portfolio vs. Security Returns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7391400" cy="5029200"/>
          </a:xfrm>
        </p:spPr>
        <p:txBody>
          <a:bodyPr lIns="90488" tIns="44450" rIns="90488" bIns="4445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Assume the well-diversified portfolio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400" i="1" dirty="0" err="1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Symbol" pitchFamily="18" charset="2"/>
                <a:cs typeface="Times New Roman" pitchFamily="18" charset="0"/>
              </a:rPr>
              <a:t>= 1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 =10%</a:t>
            </a:r>
          </a:p>
          <a:p>
            <a:pPr lvl="1">
              <a:spcBef>
                <a:spcPts val="600"/>
              </a:spcBef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400050"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Assume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another well-diversified portfolio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400" i="1" dirty="0" err="1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Symbol" pitchFamily="18" charset="2"/>
                <a:cs typeface="Times New Roman" pitchFamily="18" charset="0"/>
              </a:rPr>
              <a:t>= 1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 =8%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200" y="274638"/>
            <a:ext cx="8229600" cy="868362"/>
          </a:xfrm>
          <a:prstGeom prst="rect">
            <a:avLst/>
          </a:prstGeom>
        </p:spPr>
        <p:txBody>
          <a:bodyPr vert="horz" lIns="90488" tIns="44450" rIns="90488" bIns="44450" rtlCol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Well–Diversified Portfolio vs. Security Returns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67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5715000" cy="944562"/>
          </a:xfrm>
        </p:spPr>
        <p:txBody>
          <a:bodyPr lIns="90488" tIns="44450" rIns="90488" bIns="44450" anchorCtr="1"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Arbitrage Opportunity</a:t>
            </a:r>
          </a:p>
        </p:txBody>
      </p:sp>
      <p:pic>
        <p:nvPicPr>
          <p:cNvPr id="16387" name="Content Placeholder 5" descr="10.2.bmp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95400" y="2348263"/>
            <a:ext cx="7239000" cy="4509737"/>
          </a:xfr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300069"/>
              </p:ext>
            </p:extLst>
          </p:nvPr>
        </p:nvGraphicFramePr>
        <p:xfrm>
          <a:off x="2819400" y="1295400"/>
          <a:ext cx="2743200" cy="73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36" name="Equation" r:id="rId4" imgW="1726920" imgH="457200" progId="Equation.3">
                  <p:embed/>
                </p:oleObj>
              </mc:Choice>
              <mc:Fallback>
                <p:oleObj name="Equation" r:id="rId4" imgW="172692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2743200" cy="738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5715000" cy="944562"/>
          </a:xfrm>
        </p:spPr>
        <p:txBody>
          <a:bodyPr lIns="90488" tIns="44450" rIns="90488" bIns="44450" anchorCtr="1"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Arbitrage Opportunity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447800"/>
            <a:ext cx="79248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matter what the systematic factor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turns out to be, portfolio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always outperforms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leading to an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arbitrage opportunity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7472" indent="-347472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7472" indent="-347472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How?</a:t>
            </a:r>
          </a:p>
          <a:p>
            <a:pPr marL="804672" lvl="1" indent="-347472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Long A and short B to make positive profits. Such profit is risk-free because the factor risk cancels out across the positions.</a:t>
            </a:r>
          </a:p>
          <a:p>
            <a:pPr marL="804672" lvl="1" indent="-347472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example, sell short $1 million of B and buy $1 million of A, you would have a riskless payoff of $20,000, with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net investment.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28800" y="2057400"/>
                <a:ext cx="5435847" cy="2492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hort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$1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million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:−$1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8%+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</m:d>
                    </m:oMath>
                  </m:oMathPara>
                </a14:m>
                <a:endParaRPr lang="en-US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Long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$1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million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$1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mil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10%+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</m:d>
                    </m:oMath>
                  </m:oMathPara>
                </a14:m>
                <a:endParaRPr lang="en-US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Profit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$1 mil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 2% =  $20,000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057400"/>
                <a:ext cx="5435847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25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CC5AC7E-13B6-44AC-AF5A-68F3329E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CAPM R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eview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82BC791-F94B-4217-9619-3977E16A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5029200"/>
          </a:xfrm>
        </p:spPr>
        <p:txBody>
          <a:bodyPr>
            <a:normAutofit/>
          </a:bodyPr>
          <a:lstStyle/>
          <a:p>
            <a:pPr marL="457200" lvl="1" indent="-457200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Remember, investors can always diversify away all risk except the covariance of an asset with the market portfolio. </a:t>
            </a:r>
          </a:p>
          <a:p>
            <a:pPr marL="457200" lvl="1" indent="-457200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pPr marL="457200" lvl="1" indent="-457200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pPr marL="457200" lvl="1" indent="-457200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Individual security’s risk premium is a function of the </a:t>
            </a:r>
            <a:r>
              <a:rPr lang="en-US" altLang="ko-KR" sz="2400" i="1" u="sng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individual security’s contribution to the risk of the market portfolio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, which is measured by </a:t>
            </a:r>
            <a:r>
              <a:rPr lang="el-GR" altLang="ko-KR" sz="2400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β</a:t>
            </a:r>
            <a:r>
              <a:rPr lang="en-US" altLang="ko-KR" sz="2400" i="1" baseline="-25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s</a:t>
            </a:r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ts val="3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endParaRPr lang="en-US" altLang="en-US" sz="2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508" name="Object 10">
            <a:extLst>
              <a:ext uri="{FF2B5EF4-FFF2-40B4-BE49-F238E27FC236}">
                <a16:creationId xmlns:a16="http://schemas.microsoft.com/office/drawing/2014/main" id="{313DD95B-311B-4F94-A759-A703BCD195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161784"/>
              </p:ext>
            </p:extLst>
          </p:nvPr>
        </p:nvGraphicFramePr>
        <p:xfrm>
          <a:off x="3124200" y="4800600"/>
          <a:ext cx="2133600" cy="849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9" name="Equation" r:id="rId5" imgW="1040948" imgH="431613" progId="Equation.3">
                  <p:embed/>
                </p:oleObj>
              </mc:Choice>
              <mc:Fallback>
                <p:oleObj name="Equation" r:id="rId5" imgW="1040948" imgH="431613" progId="Equation.3">
                  <p:embed/>
                  <p:pic>
                    <p:nvPicPr>
                      <p:cNvPr id="21508" name="Object 10">
                        <a:extLst>
                          <a:ext uri="{FF2B5EF4-FFF2-40B4-BE49-F238E27FC236}">
                            <a16:creationId xmlns:a16="http://schemas.microsoft.com/office/drawing/2014/main" id="{313DD95B-311B-4F94-A759-A703BCD195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00600"/>
                        <a:ext cx="2133600" cy="849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5715000" cy="1143000"/>
          </a:xfrm>
        </p:spPr>
        <p:txBody>
          <a:bodyPr lIns="90488" tIns="44450" rIns="90488" bIns="44450" anchorCtr="1"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Arbitrage Opportunity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Implication: Well-diversified portfolios with equal betas must have equal expected returns, or arbitrage opportunities exist.</a:t>
            </a:r>
          </a:p>
          <a:p>
            <a:pPr marL="347472" indent="-347472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7472" indent="-347472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about portfolios with different betas?</a:t>
            </a:r>
          </a:p>
        </p:txBody>
      </p:sp>
    </p:spTree>
    <p:extLst>
      <p:ext uri="{BB962C8B-B14F-4D97-AF65-F5344CB8AC3E}">
        <p14:creationId xmlns:p14="http://schemas.microsoft.com/office/powerpoint/2010/main" val="2952984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4800600" cy="944562"/>
          </a:xfrm>
        </p:spPr>
        <p:txBody>
          <a:bodyPr lIns="90488" tIns="44450" rIns="90488" bIns="44450" anchorCtr="1">
            <a:normAutofit/>
          </a:bodyPr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Arbitrage Opportunity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295400"/>
            <a:ext cx="7696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Given another well-diversified portfolio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lvl="1">
              <a:spcBef>
                <a:spcPts val="1800"/>
              </a:spcBef>
            </a:pPr>
            <a:r>
              <a:rPr lang="en-US" sz="2400" i="1" dirty="0" err="1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Symbol" pitchFamily="18" charset="2"/>
                <a:cs typeface="Times New Roman" pitchFamily="18" charset="0"/>
              </a:rPr>
              <a:t>=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 0.5</a:t>
            </a:r>
            <a:r>
              <a:rPr lang="en-US" sz="2400" i="1" dirty="0">
                <a:latin typeface="Symbol" pitchFamily="18" charset="2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6%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347472" indent="-347472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Assume portfolio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composed of half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half risk-free asset, with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4%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7472" indent="-347472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has an equal beta but a greater expected return than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800100" lvl="1" indent="-342900">
              <a:buFont typeface="Times New Roman" panose="02020603050405020304" pitchFamily="18" charset="0"/>
              <a:buChar char="−"/>
            </a:pPr>
            <a:r>
              <a:rPr lang="en-US" sz="2400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0.5 ×1 + 0.5 × 0 = 0.5</a:t>
            </a:r>
          </a:p>
          <a:p>
            <a:pPr marL="804672" lvl="1" indent="-347472">
              <a:buFontTx/>
              <a:buChar char="−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 =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0.5 ×10% + 0.5 × 4% = 7%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Arbitrage opportunity?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4800600" cy="944562"/>
          </a:xfrm>
        </p:spPr>
        <p:txBody>
          <a:bodyPr lIns="90488" tIns="44450" rIns="90488" bIns="44450" anchorCtr="1">
            <a:normAutofit/>
          </a:bodyPr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Arbitrage Opportunity</a:t>
            </a:r>
          </a:p>
        </p:txBody>
      </p:sp>
      <p:pic>
        <p:nvPicPr>
          <p:cNvPr id="17411" name="Content Placeholder 5" descr="10.3.bmp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066800"/>
            <a:ext cx="7620000" cy="4972478"/>
          </a:xfrm>
        </p:spPr>
      </p:pic>
      <p:sp>
        <p:nvSpPr>
          <p:cNvPr id="2" name="Rectangle 1"/>
          <p:cNvSpPr/>
          <p:nvPr/>
        </p:nvSpPr>
        <p:spPr>
          <a:xfrm>
            <a:off x="304800" y="59436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preclude arbitrage opportunities, the expected return on all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well-diversified portfolio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must line on the straight line from the risk-free asset.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6477000" cy="609600"/>
          </a:xfrm>
        </p:spPr>
        <p:txBody>
          <a:bodyPr lIns="90488" tIns="44450" rIns="90488" bIns="44450" anchorCtr="1"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APT – One Factor: Market Index M</a:t>
            </a:r>
          </a:p>
        </p:txBody>
      </p:sp>
      <p:pic>
        <p:nvPicPr>
          <p:cNvPr id="18435" name="Content Placeholder 5" descr="10.4.bmp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1524000"/>
            <a:ext cx="6172200" cy="4193742"/>
          </a:xfrm>
        </p:spPr>
      </p:pic>
      <p:sp>
        <p:nvSpPr>
          <p:cNvPr id="5" name="Rectangle 4"/>
          <p:cNvSpPr/>
          <p:nvPr/>
        </p:nvSpPr>
        <p:spPr>
          <a:xfrm>
            <a:off x="457200" y="57912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No-arbitrage condition leads to a SML relation equivalent to that of the CAPM.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9906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Assume the only systematic risk: unexpected return on M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05200" cy="1096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APT and CAPM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of the important differences between CAPM and arbitrage arguments (APT).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Under the CAPM, when a security is mispriced, almost all investors will make limited portfolio changes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restore equilibrium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Under the APT, any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investor who identifies an arbitrage opportunity will want an infinite position in the risk-free arbitrage portfolio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restore equilibrium</a:t>
            </a:r>
          </a:p>
          <a:p>
            <a:pPr lvl="1">
              <a:spcBef>
                <a:spcPts val="18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343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76200" y="381000"/>
            <a:ext cx="38862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APT and CAPM</a:t>
            </a:r>
          </a:p>
        </p:txBody>
      </p:sp>
      <p:sp>
        <p:nvSpPr>
          <p:cNvPr id="20483" name="Text Placeholder 3"/>
          <p:cNvSpPr>
            <a:spLocks noGrp="1"/>
          </p:cNvSpPr>
          <p:nvPr>
            <p:ph type="body" idx="4294967295"/>
          </p:nvPr>
        </p:nvSpPr>
        <p:spPr>
          <a:xfrm>
            <a:off x="228600" y="1371600"/>
            <a:ext cx="4040188" cy="639763"/>
          </a:xfrm>
        </p:spPr>
        <p:txBody>
          <a:bodyPr anchor="b">
            <a:normAutofit/>
          </a:bodyPr>
          <a:lstStyle/>
          <a:p>
            <a:pPr marL="0" indent="0" algn="ctr" eaLnBrk="1" hangingPunct="1"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APT</a:t>
            </a:r>
          </a:p>
        </p:txBody>
      </p:sp>
      <p:sp>
        <p:nvSpPr>
          <p:cNvPr id="19460" name="Content Placeholder 4"/>
          <p:cNvSpPr>
            <a:spLocks noGrp="1"/>
          </p:cNvSpPr>
          <p:nvPr>
            <p:ph sz="half" idx="4294967295"/>
          </p:nvPr>
        </p:nvSpPr>
        <p:spPr>
          <a:xfrm>
            <a:off x="0" y="2057400"/>
            <a:ext cx="4572000" cy="44196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APT equilibrium means no arbitrage opportunities.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APT equilibrium is quickly restored even if only a few investors recognize an arbitrage opportunity.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expected return–beta relationship can be derived without using 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market portfolio.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5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724400" y="1371600"/>
            <a:ext cx="4041775" cy="639763"/>
          </a:xfrm>
        </p:spPr>
        <p:txBody>
          <a:bodyPr anchor="b">
            <a:normAutofit/>
          </a:bodyPr>
          <a:lstStyle/>
          <a:p>
            <a:pPr marL="0" indent="0" algn="ctr" eaLnBrk="1" hangingPunct="1"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CAPM</a:t>
            </a:r>
          </a:p>
        </p:txBody>
      </p:sp>
      <p:sp>
        <p:nvSpPr>
          <p:cNvPr id="19462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645025" y="2103438"/>
            <a:ext cx="4498975" cy="4678362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is based on an inherently unobservable “market” portfolio.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Rests on mean-variance efficiency. The actions of many small investors restore CAPM equilibrium.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CAPM describes equilibrium for all assets.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3657600" cy="1143000"/>
          </a:xfrm>
        </p:spPr>
        <p:txBody>
          <a:bodyPr lIns="90488" tIns="44450" rIns="90488" bIns="44450" anchorCtr="1">
            <a:normAutofit/>
          </a:bodyPr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APT Model - More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57200" y="1447800"/>
            <a:ext cx="8229600" cy="4678363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APT applies 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well-diversified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portfolios, but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 necessarily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individual stocks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the no-arbitrage expected return-beta relationship has to hold for infinitely many different, well-diversified portfolios, it must be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virtually certain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that the relationship holds for all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 small number of individual securities.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APT it is possible for some individual stocks to be mispriced - not lie on the SML.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APT can be extended to multifactor models.</a:t>
            </a:r>
          </a:p>
          <a:p>
            <a:pPr eaLnBrk="1" hangingPunct="1"/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2057400" cy="762000"/>
          </a:xfrm>
        </p:spPr>
        <p:txBody>
          <a:bodyPr lIns="90488" tIns="44450" rIns="90488" bIns="44450" anchorCtr="1">
            <a:no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Exercises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8001000" cy="5334000"/>
          </a:xfrm>
        </p:spPr>
        <p:txBody>
          <a:bodyPr lIns="90488" tIns="44450" rIns="90488" bIns="44450">
            <a:normAutofit/>
          </a:bodyPr>
          <a:lstStyle/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data for a one-factor economy. All portfolios are well diversified. Suppose that another portfolio, portfolio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well diversified with a beta of 0.6 and expected return of 7%. Would an arbitrage opportunity exist? If so, what would be the arbitrage strategy?</a:t>
            </a: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portfolio composed of half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half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200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0.5 ×1.2 + 0.5 × 0 = 0.6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0.5 ×12% + 0.5 × 6% = 9% &gt; 7%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Strategy: short portfolio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and long this new portfolio</a:t>
            </a:r>
          </a:p>
          <a:p>
            <a:pPr marL="0" lv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20653"/>
              </p:ext>
            </p:extLst>
          </p:nvPr>
        </p:nvGraphicFramePr>
        <p:xfrm>
          <a:off x="1828800" y="3048000"/>
          <a:ext cx="5486401" cy="1249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0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Portfolio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Return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Beta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34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4876800" cy="914400"/>
          </a:xfrm>
        </p:spPr>
        <p:txBody>
          <a:bodyPr lIns="90488" tIns="44450" rIns="90488" bIns="44450" anchorCtr="1">
            <a:normAutofit/>
          </a:bodyPr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Two-Factor Model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4294967295"/>
          </p:nvPr>
        </p:nvSpPr>
        <p:spPr>
          <a:xfrm>
            <a:off x="914400" y="1447800"/>
            <a:ext cx="7391400" cy="1295400"/>
          </a:xfrm>
        </p:spPr>
        <p:txBody>
          <a:bodyPr lIns="90488" tIns="44450" rIns="90488" bIns="44450"/>
          <a:lstStyle/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multifactor APT is similar to the one-factor case.</a:t>
            </a:r>
          </a:p>
          <a:p>
            <a:pPr lvl="1" eaLnBrk="1" hangingPunct="1">
              <a:buFontTx/>
              <a:buNone/>
            </a:pPr>
            <a:endParaRPr lang="en-US" dirty="0"/>
          </a:p>
        </p:txBody>
      </p:sp>
      <p:graphicFrame>
        <p:nvGraphicFramePr>
          <p:cNvPr id="12697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483289"/>
              </p:ext>
            </p:extLst>
          </p:nvPr>
        </p:nvGraphicFramePr>
        <p:xfrm>
          <a:off x="1312863" y="2590800"/>
          <a:ext cx="61722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37" name="方程式" r:id="rId4" imgW="2895480" imgH="698400" progId="Equation.3">
                  <p:embed/>
                </p:oleObj>
              </mc:Choice>
              <mc:Fallback>
                <p:oleObj name="方程式" r:id="rId4" imgW="2895480" imgH="698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2590800"/>
                        <a:ext cx="6172200" cy="151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5791200" cy="762000"/>
          </a:xfrm>
        </p:spPr>
        <p:txBody>
          <a:bodyPr lIns="90488" tIns="44450" rIns="90488" bIns="44450" anchorCtr="1"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Two-Factor Model - Example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8001000" cy="5029200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Suppose we believe the only macroeconomic sources of risk are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business cycles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(GDP)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interest rates fluctuations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(IR)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Rates of return should then respond to unanticipated changes in both factors</a:t>
            </a:r>
          </a:p>
          <a:p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Return for security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GDP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Factor sensitivity for GDP </a:t>
            </a:r>
          </a:p>
          <a:p>
            <a:pPr lvl="1">
              <a:spcBef>
                <a:spcPts val="1200"/>
              </a:spcBef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Factor sensitivity for Interest Rate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GDP/IR = Unanticipated changes in macro-factors</a:t>
            </a:r>
          </a:p>
          <a:p>
            <a:pPr lvl="1">
              <a:spcBef>
                <a:spcPts val="12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Firm specific surprises</a:t>
            </a:r>
          </a:p>
          <a:p>
            <a:pPr eaLnBrk="1" hangingPunct="1">
              <a:buFontTx/>
              <a:buNone/>
            </a:pP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dirty="0"/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91794"/>
              </p:ext>
            </p:extLst>
          </p:nvPr>
        </p:nvGraphicFramePr>
        <p:xfrm>
          <a:off x="1119188" y="2971800"/>
          <a:ext cx="631031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09" name="Equation" r:id="rId4" imgW="3390840" imgH="457200" progId="Equation.3">
                  <p:embed/>
                </p:oleObj>
              </mc:Choice>
              <mc:Fallback>
                <p:oleObj name="Equation" r:id="rId4" imgW="33908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971800"/>
                        <a:ext cx="6310312" cy="852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CAPM Review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:\Bodie- Investment &amp; Portfolio Mgmt 9e ( Global Edition)\Digital Image Library\bod30700_ch09\bod30700_09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18" y="1546493"/>
            <a:ext cx="4983163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540A0A90-FA48-47C0-9381-A74BFEB3F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755016"/>
              </p:ext>
            </p:extLst>
          </p:nvPr>
        </p:nvGraphicFramePr>
        <p:xfrm>
          <a:off x="3048000" y="638443"/>
          <a:ext cx="32496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1" name="Equation" r:id="rId4" imgW="1663700" imgH="457200" progId="Equation.3">
                  <p:embed/>
                </p:oleObj>
              </mc:Choice>
              <mc:Fallback>
                <p:oleObj name="Equation" r:id="rId4" imgW="1663700" imgH="457200" progId="Equation.3">
                  <p:embed/>
                  <p:pic>
                    <p:nvPicPr>
                      <p:cNvPr id="46084" name="Object 1">
                        <a:extLst>
                          <a:ext uri="{FF2B5EF4-FFF2-40B4-BE49-F238E27FC236}">
                            <a16:creationId xmlns:a16="http://schemas.microsoft.com/office/drawing/2014/main" id="{1EEDDD96-C1EC-4C3A-8CC0-FCCC31E23B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38443"/>
                        <a:ext cx="32496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2057400" cy="762000"/>
          </a:xfrm>
        </p:spPr>
        <p:txBody>
          <a:bodyPr lIns="90488" tIns="44450" rIns="90488" bIns="44450" anchorCtr="1">
            <a:no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Exercises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8001000" cy="5029200"/>
          </a:xfrm>
        </p:spPr>
        <p:txBody>
          <a:bodyPr lIns="90488" tIns="44450" rIns="90488" bIns="44450">
            <a:normAutofit/>
          </a:bodyPr>
          <a:lstStyle/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there are two independent economic factors,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risk-free rate is 6%, and all stocks have independent firm-specific components with a standard deviation of 45%. The portfolio A and B are well-diversified portfolios. Please use the following information to find the risk premium of each factor and find the expected return-beta relationship in this economy.</a:t>
            </a: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12616"/>
              </p:ext>
            </p:extLst>
          </p:nvPr>
        </p:nvGraphicFramePr>
        <p:xfrm>
          <a:off x="1524000" y="3581400"/>
          <a:ext cx="6553198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9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Portfolio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Beta on F</a:t>
                      </a:r>
                      <a:r>
                        <a:rPr lang="en-US" sz="2000" b="0" baseline="-250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Beta on F</a:t>
                      </a:r>
                      <a:r>
                        <a:rPr lang="en-US" sz="2000" b="0" baseline="-250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Return</a:t>
                      </a:r>
                      <a:endParaRPr lang="en-US" sz="20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23495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31%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23495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27%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691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2057400" cy="762000"/>
          </a:xfrm>
        </p:spPr>
        <p:txBody>
          <a:bodyPr lIns="90488" tIns="44450" rIns="90488" bIns="44450" anchorCtr="1">
            <a:no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Exercises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295399"/>
            <a:ext cx="6019800" cy="3655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E(</a:t>
            </a:r>
            <a:r>
              <a:rPr lang="en-US" sz="22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2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sz="22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2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β</a:t>
            </a:r>
            <a:r>
              <a:rPr 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RP</a:t>
            </a:r>
            <a:r>
              <a:rPr 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β</a:t>
            </a:r>
            <a:r>
              <a:rPr 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RP</a:t>
            </a:r>
            <a:r>
              <a:rPr 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0.31 = 0.06 + (1.5 × RP</a:t>
            </a:r>
            <a:r>
              <a:rPr 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+ (2.0 × RP</a:t>
            </a:r>
            <a:r>
              <a:rPr 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0.27 = 0.06 + (2.2 × RP</a:t>
            </a:r>
            <a:r>
              <a:rPr 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+ [(–0.2) × RP</a:t>
            </a:r>
            <a:r>
              <a:rPr 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endParaRPr 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</a:t>
            </a:r>
            <a:r>
              <a:rPr 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10% and RP</a:t>
            </a:r>
            <a:r>
              <a:rPr 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5%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endParaRPr 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Thus, the expected return-beta relationship is: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E(</a:t>
            </a:r>
            <a:r>
              <a:rPr lang="en-US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2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6% + (β</a:t>
            </a:r>
            <a:r>
              <a:rPr 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× 10%) + (β</a:t>
            </a:r>
            <a:r>
              <a:rPr 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× 5%)  </a:t>
            </a:r>
            <a:endParaRPr lang="en-US" sz="2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533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4724400" cy="838200"/>
          </a:xfrm>
        </p:spPr>
        <p:txBody>
          <a:bodyPr lIns="90488" tIns="44450" rIns="90488" bIns="44450" anchorCtr="1">
            <a:normAutofit/>
          </a:bodyPr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Multifactor APT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7848600" cy="4876800"/>
          </a:xfrm>
        </p:spPr>
        <p:txBody>
          <a:bodyPr lIns="90488" tIns="44450" rIns="90488" bIns="44450"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Its ability to price asset will depend on getting the “right” factors.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Unfortunately, the multifactor APT gives no guidance concerning the determination of the relevant risk factors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factors?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Factors that are important to performance of the general economy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about firm characteristics, i.e., firm size, book/market?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5943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Fama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-French Three-Factor Model</a:t>
            </a:r>
          </a:p>
        </p:txBody>
      </p:sp>
      <p:pic>
        <p:nvPicPr>
          <p:cNvPr id="5" name="Content Placeholder 4" descr="fefama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770529"/>
            <a:ext cx="2438400" cy="3381080"/>
          </a:xfrm>
        </p:spPr>
      </p:pic>
      <p:pic>
        <p:nvPicPr>
          <p:cNvPr id="6" name="Picture 5" descr="Fren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752600"/>
            <a:ext cx="2812428" cy="34289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pPr algn="l"/>
            <a:r>
              <a:rPr lang="en-US" alt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Annual Return for Size-based Portfolios</a:t>
            </a:r>
          </a:p>
        </p:txBody>
      </p:sp>
      <p:pic>
        <p:nvPicPr>
          <p:cNvPr id="44035" name="Content Placeholder 5" descr="11.3.bmp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143000"/>
            <a:ext cx="6757988" cy="5187950"/>
          </a:xfrm>
        </p:spPr>
      </p:pic>
    </p:spTree>
    <p:extLst>
      <p:ext uri="{BB962C8B-B14F-4D97-AF65-F5344CB8AC3E}">
        <p14:creationId xmlns:p14="http://schemas.microsoft.com/office/powerpoint/2010/main" val="465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458200" cy="990600"/>
          </a:xfrm>
        </p:spPr>
        <p:txBody>
          <a:bodyPr/>
          <a:lstStyle/>
          <a:p>
            <a:r>
              <a:rPr lang="en-US" alt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Annual Returns for B/M-based Portfolios</a:t>
            </a:r>
          </a:p>
        </p:txBody>
      </p:sp>
      <p:pic>
        <p:nvPicPr>
          <p:cNvPr id="45059" name="Content Placeholder 5" descr="11.4.bmp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371600"/>
            <a:ext cx="6296025" cy="5105400"/>
          </a:xfrm>
        </p:spPr>
      </p:pic>
    </p:spTree>
    <p:extLst>
      <p:ext uri="{BB962C8B-B14F-4D97-AF65-F5344CB8AC3E}">
        <p14:creationId xmlns:p14="http://schemas.microsoft.com/office/powerpoint/2010/main" val="1755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 idx="4294967295"/>
          </p:nvPr>
        </p:nvSpPr>
        <p:spPr>
          <a:xfrm>
            <a:off x="457200" y="600076"/>
            <a:ext cx="5943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Fama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-French Three-Factor Model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830763"/>
          </a:xfrm>
        </p:spPr>
        <p:txBody>
          <a:bodyPr>
            <a:normAutofit fontScale="92500" lnSpcReduction="20000"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SMB = Small Minus Big, i.e., the return of a portfolio of small stocks in excess of the return on a portfolio of large stocks.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HML = High Minus Low, i.e., the return of a portfolio of stocks with a high book-to-market ratio in excess of the return on a portfolio of stocks with a low book-to-market ratio.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Are these firm characteristics correlated with actual (but currently unknown) systematic risk factors? 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maybe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"/>
              <p:cNvSpPr txBox="1"/>
              <p:nvPr/>
            </p:nvSpPr>
            <p:spPr bwMode="auto">
              <a:xfrm>
                <a:off x="1981200" y="317499"/>
                <a:ext cx="6591300" cy="523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𝐶𝐴𝑃𝑀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𝑒𝑠𝑡𝑖𝑚𝑎𝑡𝑖𝑜𝑛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HK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HK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HK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2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17499"/>
                <a:ext cx="6591300" cy="523875"/>
              </a:xfrm>
              <a:prstGeom prst="rect">
                <a:avLst/>
              </a:prstGeom>
              <a:blipFill>
                <a:blip r:embed="rId2"/>
                <a:stretch>
                  <a:fillRect l="-9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06B1B862-464A-467B-A3AF-43E99C35434F}"/>
                  </a:ext>
                </a:extLst>
              </p:cNvPr>
              <p:cNvSpPr txBox="1"/>
              <p:nvPr/>
            </p:nvSpPr>
            <p:spPr bwMode="auto">
              <a:xfrm>
                <a:off x="1485900" y="1928814"/>
                <a:ext cx="6172200" cy="523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𝑆𝑀𝐵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𝐻𝑀𝐿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06B1B862-464A-467B-A3AF-43E99C354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5900" y="1928814"/>
                <a:ext cx="6172200" cy="523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2209800" cy="1143000"/>
          </a:xfrm>
        </p:spPr>
        <p:txBody>
          <a:bodyPr lIns="90488" tIns="44450" rIns="90488" bIns="44450" anchorCtr="1"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57200" y="1295400"/>
            <a:ext cx="8229600" cy="5181600"/>
          </a:xfrm>
        </p:spPr>
        <p:txBody>
          <a:bodyPr lIns="90488" tIns="44450" rIns="90488" bIns="4445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APT is an alternative model to the CAPM. It makes fewer assumptions, and as a result gets weaker predictions. 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APT does not say what the systematic factors are, whereas the CAPM says that the market portfolio is the only systematic source of risk.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Once the factors are identified, the APT can be used as a performance measurement tool as well.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2819400" cy="1143000"/>
          </a:xfrm>
        </p:spPr>
        <p:txBody>
          <a:bodyPr lIns="90488" tIns="44450" rIns="90488" bIns="44450" anchorCtr="1"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More Exercises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57200" y="1295400"/>
            <a:ext cx="8229600" cy="5181600"/>
          </a:xfrm>
        </p:spPr>
        <p:txBody>
          <a:bodyPr lIns="90488" tIns="44450" rIns="90488" bIns="4445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opinion is that Boeing has an expected rate of return of 0.0952. It has a beta of 0.92. The risk-free rate is 0.04 and the market risk premium is 0.06. According to the Capital Asset Pricing Model, is this security fairly priced? Any misevaluation?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Yes, it is fairly priced.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0" y="3747700"/>
                <a:ext cx="4876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=0.04+0.92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×0.06=0.0952</m:t>
                      </m:r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747700"/>
                <a:ext cx="4876800" cy="369332"/>
              </a:xfrm>
              <a:prstGeom prst="rect">
                <a:avLst/>
              </a:prstGeom>
              <a:blipFill>
                <a:blip r:embed="rId3"/>
                <a:stretch>
                  <a:fillRect l="-500" r="-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429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2819400" cy="1143000"/>
          </a:xfrm>
        </p:spPr>
        <p:txBody>
          <a:bodyPr lIns="90488" tIns="44450" rIns="90488" bIns="44450" anchorCtr="1"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More Exercises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57200" y="1295400"/>
            <a:ext cx="8229600" cy="5181600"/>
          </a:xfrm>
        </p:spPr>
        <p:txBody>
          <a:bodyPr lIns="90488" tIns="44450" rIns="90488" bIns="4445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multifactor APT with two factors. Stock A has an expected return of 16.4%, a beta of 1.4 on factor 1 and a beta of 0.8 on factor 2. The risk premium on the factor 1 portfolio is 3%. The risk-free rate of return is 6%. What is the risk-premium on factor 2 if no arbitrage opportunities exist? 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47800" y="3811388"/>
                <a:ext cx="5521255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=6%+1.4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×3%+0.8×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=16.4%</m:t>
                      </m:r>
                    </m:oMath>
                  </m:oMathPara>
                </a14:m>
                <a:endParaRPr lang="en-US" sz="22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2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2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RP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2=7.75%</m:t>
                      </m:r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11388"/>
                <a:ext cx="5521255" cy="1354217"/>
              </a:xfrm>
              <a:prstGeom prst="rect">
                <a:avLst/>
              </a:prstGeom>
              <a:blipFill>
                <a:blip r:embed="rId3"/>
                <a:stretch>
                  <a:fillRect l="-773" r="-77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664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334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Arbitrage Pricing Theory and Multifactor Models</a:t>
            </a:r>
          </a:p>
          <a:p>
            <a:pPr algn="ctr">
              <a:buFontTx/>
              <a:buNone/>
            </a:pPr>
            <a:endParaRPr lang="en-US" sz="4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</a:pPr>
            <a:endParaRPr lang="en-US" sz="3600" dirty="0">
              <a:solidFill>
                <a:srgbClr val="C00000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5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800600" cy="838200"/>
          </a:xfrm>
          <a:noFill/>
        </p:spPr>
        <p:txBody>
          <a:bodyPr lIns="90488" tIns="44450" rIns="90488" bIns="44450" anchor="b"/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endParaRPr lang="en-US" altLang="ko-KR" sz="3200" dirty="0">
              <a:solidFill>
                <a:srgbClr val="C00000"/>
              </a:solidFill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105400"/>
          </a:xfrm>
          <a:noFill/>
        </p:spPr>
        <p:txBody>
          <a:bodyPr lIns="90488" tIns="44450" rIns="90488" bIns="44450"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APT makes fewer assumptions and is a multi-factor model of asset pricing.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APT does not say what the systematic factors are, whereas the CAPM says that the market portfolio is the only systematic source of risk.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APT is an approach to determine asset values based on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no arbitrage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law of one price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APT equilibrium is quickly restored even if only a few investors recognize an arbitrage opportunity.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APT applies 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well-diversified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portfolios but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 necessarily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individual stocks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539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1600200" cy="609600"/>
          </a:xfrm>
        </p:spPr>
        <p:txBody>
          <a:bodyPr lIns="90488" tIns="44450" rIns="90488" bIns="44450" anchorCtr="1"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</p:txBody>
      </p:sp>
      <p:pic>
        <p:nvPicPr>
          <p:cNvPr id="18435" name="Content Placeholder 5" descr="10.4.bmp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1524000"/>
            <a:ext cx="6172200" cy="4193742"/>
          </a:xfrm>
        </p:spPr>
      </p:pic>
      <p:sp>
        <p:nvSpPr>
          <p:cNvPr id="5" name="Rectangle 4"/>
          <p:cNvSpPr/>
          <p:nvPr/>
        </p:nvSpPr>
        <p:spPr>
          <a:xfrm>
            <a:off x="457200" y="57912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No-arbitrage condition leads to a SML relation equivalent to that of the CAPM.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9906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Assume the only systematic risk: unexpected return on M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98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76200" y="381000"/>
            <a:ext cx="38862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eview</a:t>
            </a:r>
            <a:endParaRPr lang="en-US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Text Placeholder 3"/>
          <p:cNvSpPr>
            <a:spLocks noGrp="1"/>
          </p:cNvSpPr>
          <p:nvPr>
            <p:ph type="body" idx="4294967295"/>
          </p:nvPr>
        </p:nvSpPr>
        <p:spPr>
          <a:xfrm>
            <a:off x="228600" y="1371600"/>
            <a:ext cx="4040188" cy="639763"/>
          </a:xfrm>
        </p:spPr>
        <p:txBody>
          <a:bodyPr anchor="b">
            <a:normAutofit/>
          </a:bodyPr>
          <a:lstStyle/>
          <a:p>
            <a:pPr marL="0" indent="0" algn="ctr" eaLnBrk="1" hangingPunct="1"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APT</a:t>
            </a:r>
          </a:p>
        </p:txBody>
      </p:sp>
      <p:sp>
        <p:nvSpPr>
          <p:cNvPr id="19460" name="Content Placeholder 4"/>
          <p:cNvSpPr>
            <a:spLocks noGrp="1"/>
          </p:cNvSpPr>
          <p:nvPr>
            <p:ph sz="half" idx="4294967295"/>
          </p:nvPr>
        </p:nvSpPr>
        <p:spPr>
          <a:xfrm>
            <a:off x="0" y="2057400"/>
            <a:ext cx="4572000" cy="44196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APT equilibrium means no arbitrage opportunities.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APT equilibrium is quickly restored even if only a few investors recognize an arbitrage opportunity.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expected return–beta relationship can be derived without using 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market portfolio.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5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724400" y="1371600"/>
            <a:ext cx="4041775" cy="639763"/>
          </a:xfrm>
        </p:spPr>
        <p:txBody>
          <a:bodyPr anchor="b">
            <a:normAutofit/>
          </a:bodyPr>
          <a:lstStyle/>
          <a:p>
            <a:pPr marL="0" indent="0" algn="ctr" eaLnBrk="1" hangingPunct="1"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CAPM</a:t>
            </a:r>
          </a:p>
        </p:txBody>
      </p:sp>
      <p:sp>
        <p:nvSpPr>
          <p:cNvPr id="19462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645025" y="2103438"/>
            <a:ext cx="4498975" cy="4678362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is based on an inherently unobservable “market” portfolio.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Rests on mean-variance efficiency. The actions of many small investors restore CAPM equilibrium.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CAPM describes equilibrium for all assets.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3291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CAPM Work Historically?</a:t>
            </a:r>
          </a:p>
        </p:txBody>
      </p:sp>
      <p:sp>
        <p:nvSpPr>
          <p:cNvPr id="870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academic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studies find that CAPM works (in linking historical average stock returns to risk-free rate and betas)</a:t>
            </a:r>
          </a:p>
          <a:p>
            <a:pPr eaLnBrk="1" hangingPunct="1"/>
            <a:r>
              <a:rPr lang="en-US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Recent studies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find that CAPM does not work well for stocks with certain extreme characteristics. Example:</a:t>
            </a:r>
          </a:p>
          <a:p>
            <a:pPr lvl="1" eaLnBrk="1" hangingPunct="1"/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stocks, value stocks, and high-momentum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stocks tend to earn 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than predicted by CAPM </a:t>
            </a:r>
          </a:p>
          <a:p>
            <a:pPr lvl="1" eaLnBrk="1" hangingPunct="1"/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stocks, growth stocks, low-momentum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stocks tend to earn 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than predicted by CAPM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researchers suggest that we need </a:t>
            </a:r>
            <a:r>
              <a:rPr lang="en-US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models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explain these “anomalies”</a:t>
            </a:r>
          </a:p>
        </p:txBody>
      </p:sp>
    </p:spTree>
    <p:extLst>
      <p:ext uri="{BB962C8B-B14F-4D97-AF65-F5344CB8AC3E}">
        <p14:creationId xmlns:p14="http://schemas.microsoft.com/office/powerpoint/2010/main" val="8260095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943600" cy="838200"/>
          </a:xfrm>
          <a:noFill/>
        </p:spPr>
        <p:txBody>
          <a:bodyPr lIns="90488" tIns="44450" rIns="90488" bIns="44450" anchor="b">
            <a:normAutofit/>
          </a:bodyPr>
          <a:lstStyle/>
          <a:p>
            <a:pPr algn="l"/>
            <a:r>
              <a:rPr lang="en-US" altLang="ko-K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 Introduction</a:t>
            </a:r>
            <a:endParaRPr lang="en-US" altLang="ko-KR" sz="3200" dirty="0">
              <a:solidFill>
                <a:srgbClr val="C00000"/>
              </a:solidFill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0292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CAPM has some weakness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had to make several pretty unrealistic assumptions.</a:t>
            </a: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It relies on a hypothetical market portfolio.</a:t>
            </a:r>
          </a:p>
          <a:p>
            <a:endParaRPr lang="en-US" sz="2400" u="sng" dirty="0"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Today we will study a different approach to asset pricing called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Arbitrage Pricing Theory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requires fewer assumptions</a:t>
            </a:r>
            <a:r>
              <a:rPr lang="en-HK" sz="2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considers multiple risks.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APT assumes a “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factor model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 of asset returns and specifies a pricing relationship with a number of “systematic” factors.</a:t>
            </a:r>
          </a:p>
        </p:txBody>
      </p:sp>
    </p:spTree>
    <p:extLst>
      <p:ext uri="{BB962C8B-B14F-4D97-AF65-F5344CB8AC3E}">
        <p14:creationId xmlns:p14="http://schemas.microsoft.com/office/powerpoint/2010/main" val="924573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943600" cy="838200"/>
          </a:xfrm>
          <a:noFill/>
        </p:spPr>
        <p:txBody>
          <a:bodyPr lIns="90488" tIns="44450" rIns="90488" bIns="44450" anchor="b"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Multiple Factors and the CAPM</a:t>
            </a:r>
            <a:endParaRPr lang="en-US" altLang="ko-KR" sz="3200" dirty="0">
              <a:solidFill>
                <a:srgbClr val="C00000"/>
              </a:solidFill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3340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two sources of risk, “technology” and “monetary policy”.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 all stocks respond the same way to technological innovation?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 all stocks respond the same way to changes in interest rates?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Returns are multi-dimensional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Multiple common factors that simultaneously affect returns.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presence of multiple factors makes the CAPM a much more restrictive theory, as CAPM says that each stock has the same relative sensitivity to each component of the macro factor.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73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800600" cy="838200"/>
          </a:xfrm>
          <a:noFill/>
        </p:spPr>
        <p:txBody>
          <a:bodyPr lIns="90488" tIns="44450" rIns="90488" bIns="44450" anchor="b"/>
          <a:lstStyle/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Arbitrage Pricing Theory</a:t>
            </a:r>
            <a:endParaRPr lang="en-US" altLang="ko-KR" sz="3200" dirty="0">
              <a:solidFill>
                <a:srgbClr val="C00000"/>
              </a:solidFill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0292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Arbitrage Pricing Theory (APT) was developed by Ross (1976).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APT predicts a security market line as CAPM and shows a linear relation with expected return and risk.</a:t>
            </a:r>
          </a:p>
        </p:txBody>
      </p:sp>
      <p:pic>
        <p:nvPicPr>
          <p:cNvPr id="62466" name="Picture 2" descr="C:\Users\XINAN\Desktop\untitled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981200"/>
            <a:ext cx="1524000" cy="2057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4910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800600" cy="838200"/>
          </a:xfrm>
          <a:noFill/>
        </p:spPr>
        <p:txBody>
          <a:bodyPr lIns="90488" tIns="44450" rIns="90488" bIns="44450" anchor="b"/>
          <a:lstStyle/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Arbitrage Pricing Theory</a:t>
            </a:r>
            <a:endParaRPr lang="en-US" altLang="ko-KR" sz="3200" dirty="0">
              <a:solidFill>
                <a:srgbClr val="C00000"/>
              </a:solidFill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1054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Unlike the CAPM, we need very few assumptions to get the APT.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APT is a multi-factor model of asset pricing.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an approach to determine asset values based on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no arbitrage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law of one price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derived from 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statistical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model whereas the CAPM is an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equilibrium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asset pricing model.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get the APT, we don’t have to assume that everyone is optimizing.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Recall that we did need this assumption to get the CAPM.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makes the APT a much more “reasonable” theory.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10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8140</TotalTime>
  <Words>3035</Words>
  <Application>Microsoft Office PowerPoint</Application>
  <PresentationFormat>On-screen Show (4:3)</PresentationFormat>
  <Paragraphs>343</Paragraphs>
  <Slides>42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굴림</vt:lpstr>
      <vt:lpstr>맑은 고딕</vt:lpstr>
      <vt:lpstr>宋体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Equation</vt:lpstr>
      <vt:lpstr>方程式</vt:lpstr>
      <vt:lpstr>CAPM Review</vt:lpstr>
      <vt:lpstr>CAPM Review </vt:lpstr>
      <vt:lpstr>CAPM Review</vt:lpstr>
      <vt:lpstr>PowerPoint Presentation</vt:lpstr>
      <vt:lpstr>Does CAPM Work Historically?</vt:lpstr>
      <vt:lpstr>APT Introduction</vt:lpstr>
      <vt:lpstr>Multiple Factors and the CAPM</vt:lpstr>
      <vt:lpstr>Arbitrage Pricing Theory</vt:lpstr>
      <vt:lpstr>Arbitrage Pricing Theory</vt:lpstr>
      <vt:lpstr>APT Assumptions</vt:lpstr>
      <vt:lpstr>No Arbitrage</vt:lpstr>
      <vt:lpstr>No Arbitrage</vt:lpstr>
      <vt:lpstr>PowerPoint Presentation</vt:lpstr>
      <vt:lpstr>Factor Model – start with one factor</vt:lpstr>
      <vt:lpstr>PowerPoint Presentation</vt:lpstr>
      <vt:lpstr>PowerPoint Presentation</vt:lpstr>
      <vt:lpstr>An Arbitrage Opportunity</vt:lpstr>
      <vt:lpstr>An Arbitrage Opportunity</vt:lpstr>
      <vt:lpstr>PowerPoint Presentation</vt:lpstr>
      <vt:lpstr>An Arbitrage Opportunity</vt:lpstr>
      <vt:lpstr>An Arbitrage Opportunity</vt:lpstr>
      <vt:lpstr>An Arbitrage Opportunity</vt:lpstr>
      <vt:lpstr>APT – One Factor: Market Index M</vt:lpstr>
      <vt:lpstr>APT and CAPM</vt:lpstr>
      <vt:lpstr>APT and CAPM</vt:lpstr>
      <vt:lpstr>APT Model - More</vt:lpstr>
      <vt:lpstr>Exercises</vt:lpstr>
      <vt:lpstr>A Two-Factor Model</vt:lpstr>
      <vt:lpstr>A Two-Factor Model - Example</vt:lpstr>
      <vt:lpstr>Exercises</vt:lpstr>
      <vt:lpstr>Exercises</vt:lpstr>
      <vt:lpstr>Multifactor APT</vt:lpstr>
      <vt:lpstr>Fama-French Three-Factor Model</vt:lpstr>
      <vt:lpstr>Average Annual Return for Size-based Portfolios</vt:lpstr>
      <vt:lpstr>Average Annual Returns for B/M-based Portfolios</vt:lpstr>
      <vt:lpstr>Fama-French Three-Factor Model</vt:lpstr>
      <vt:lpstr>Summary</vt:lpstr>
      <vt:lpstr>More Exercises</vt:lpstr>
      <vt:lpstr>More Exercises</vt:lpstr>
      <vt:lpstr>Review</vt:lpstr>
      <vt:lpstr>Review</vt:lpstr>
      <vt:lpstr>Review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XIXI</dc:creator>
  <cp:lastModifiedBy>Dr. HUANG Qianqian</cp:lastModifiedBy>
  <cp:revision>703</cp:revision>
  <dcterms:created xsi:type="dcterms:W3CDTF">2012-10-15T01:55:33Z</dcterms:created>
  <dcterms:modified xsi:type="dcterms:W3CDTF">2021-10-25T03:16:22Z</dcterms:modified>
</cp:coreProperties>
</file>