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44"/>
  </p:notesMasterIdLst>
  <p:handoutMasterIdLst>
    <p:handoutMasterId r:id="rId45"/>
  </p:handoutMasterIdLst>
  <p:sldIdLst>
    <p:sldId id="257" r:id="rId2"/>
    <p:sldId id="390" r:id="rId3"/>
    <p:sldId id="285" r:id="rId4"/>
    <p:sldId id="286" r:id="rId5"/>
    <p:sldId id="317" r:id="rId6"/>
    <p:sldId id="319" r:id="rId7"/>
    <p:sldId id="340" r:id="rId8"/>
    <p:sldId id="341" r:id="rId9"/>
    <p:sldId id="342" r:id="rId10"/>
    <p:sldId id="343" r:id="rId11"/>
    <p:sldId id="344" r:id="rId12"/>
    <p:sldId id="345" r:id="rId13"/>
    <p:sldId id="346" r:id="rId14"/>
    <p:sldId id="347" r:id="rId15"/>
    <p:sldId id="349" r:id="rId16"/>
    <p:sldId id="348" r:id="rId17"/>
    <p:sldId id="350" r:id="rId18"/>
    <p:sldId id="388" r:id="rId19"/>
    <p:sldId id="389" r:id="rId20"/>
    <p:sldId id="351" r:id="rId21"/>
    <p:sldId id="386" r:id="rId22"/>
    <p:sldId id="352" r:id="rId23"/>
    <p:sldId id="354" r:id="rId24"/>
    <p:sldId id="355" r:id="rId25"/>
    <p:sldId id="357" r:id="rId26"/>
    <p:sldId id="356" r:id="rId27"/>
    <p:sldId id="359" r:id="rId28"/>
    <p:sldId id="360" r:id="rId29"/>
    <p:sldId id="361" r:id="rId30"/>
    <p:sldId id="362" r:id="rId31"/>
    <p:sldId id="363" r:id="rId32"/>
    <p:sldId id="364" r:id="rId33"/>
    <p:sldId id="365" r:id="rId34"/>
    <p:sldId id="370" r:id="rId35"/>
    <p:sldId id="367" r:id="rId36"/>
    <p:sldId id="368" r:id="rId37"/>
    <p:sldId id="369" r:id="rId38"/>
    <p:sldId id="372" r:id="rId39"/>
    <p:sldId id="374" r:id="rId40"/>
    <p:sldId id="375" r:id="rId41"/>
    <p:sldId id="376" r:id="rId42"/>
    <p:sldId id="377" r:id="rId43"/>
  </p:sldIdLst>
  <p:sldSz cx="9144000" cy="6858000" type="screen4x3"/>
  <p:notesSz cx="6797675" cy="9928225"/>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78" d="100"/>
          <a:sy n="78" d="100"/>
        </p:scale>
        <p:origin x="1287" y="45"/>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8135"/>
          </a:xfrm>
          <a:prstGeom prst="rect">
            <a:avLst/>
          </a:prstGeom>
        </p:spPr>
        <p:txBody>
          <a:bodyPr vert="horz" lIns="91440" tIns="45720" rIns="91440" bIns="45720" rtlCol="0"/>
          <a:lstStyle>
            <a:lvl1pPr algn="r">
              <a:defRPr sz="1200"/>
            </a:lvl1pPr>
          </a:lstStyle>
          <a:p>
            <a:fld id="{497F1F04-8ABD-4940-9E3F-3EB09F907603}" type="datetimeFigureOut">
              <a:rPr lang="en-US" smtClean="0"/>
              <a:t>4/18/2022</a:t>
            </a:fld>
            <a:endParaRPr lang="en-US"/>
          </a:p>
        </p:txBody>
      </p:sp>
      <p:sp>
        <p:nvSpPr>
          <p:cNvPr id="4" name="Footer Placeholder 3"/>
          <p:cNvSpPr>
            <a:spLocks noGrp="1"/>
          </p:cNvSpPr>
          <p:nvPr>
            <p:ph type="ftr" sz="quarter" idx="2"/>
          </p:nvPr>
        </p:nvSpPr>
        <p:spPr>
          <a:xfrm>
            <a:off x="0" y="9430091"/>
            <a:ext cx="2945659" cy="498134"/>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0443" y="9430091"/>
            <a:ext cx="2945659" cy="498134"/>
          </a:xfrm>
          <a:prstGeom prst="rect">
            <a:avLst/>
          </a:prstGeom>
        </p:spPr>
        <p:txBody>
          <a:bodyPr vert="horz" lIns="91440" tIns="45720" rIns="91440" bIns="45720" rtlCol="0" anchor="b"/>
          <a:lstStyle>
            <a:lvl1pPr algn="r">
              <a:defRPr sz="1200"/>
            </a:lvl1pPr>
          </a:lstStyle>
          <a:p>
            <a:fld id="{8E1C3E4B-23AC-4AA2-A58E-2567227A2732}" type="slidenum">
              <a:rPr lang="en-US" smtClean="0"/>
              <a:t>‹#›</a:t>
            </a:fld>
            <a:endParaRPr lang="en-US"/>
          </a:p>
        </p:txBody>
      </p:sp>
    </p:spTree>
    <p:extLst>
      <p:ext uri="{BB962C8B-B14F-4D97-AF65-F5344CB8AC3E}">
        <p14:creationId xmlns:p14="http://schemas.microsoft.com/office/powerpoint/2010/main" val="36109245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zh-HK" altLang="en-US"/>
          </a:p>
        </p:txBody>
      </p:sp>
      <p:sp>
        <p:nvSpPr>
          <p:cNvPr id="3" name="日期版面配置區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F4D49E31-265E-4130-AA00-1F655C0B314C}" type="datetimeFigureOut">
              <a:rPr lang="zh-HK" altLang="en-US" smtClean="0"/>
              <a:t>18/4/2022</a:t>
            </a:fld>
            <a:endParaRPr lang="zh-HK" altLang="en-US"/>
          </a:p>
        </p:txBody>
      </p:sp>
      <p:sp>
        <p:nvSpPr>
          <p:cNvPr id="4" name="投影片圖像版面配置區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zh-HK" altLang="en-US"/>
          </a:p>
        </p:txBody>
      </p:sp>
      <p:sp>
        <p:nvSpPr>
          <p:cNvPr id="5" name="備忘稿版面配置區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6" name="頁尾版面配置區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zh-HK" altLang="en-US"/>
          </a:p>
        </p:txBody>
      </p:sp>
      <p:sp>
        <p:nvSpPr>
          <p:cNvPr id="7" name="投影片編號版面配置區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E54427D7-8855-42E3-BBF0-FA58E11C0D5C}" type="slidenum">
              <a:rPr lang="zh-HK" altLang="en-US" smtClean="0"/>
              <a:t>‹#›</a:t>
            </a:fld>
            <a:endParaRPr lang="zh-HK" altLang="en-US"/>
          </a:p>
        </p:txBody>
      </p:sp>
    </p:spTree>
    <p:extLst>
      <p:ext uri="{BB962C8B-B14F-4D97-AF65-F5344CB8AC3E}">
        <p14:creationId xmlns:p14="http://schemas.microsoft.com/office/powerpoint/2010/main" val="3036024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8" name="標題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zh-TW" altLang="en-US"/>
              <a:t>按一下以編輯母片標題樣式</a:t>
            </a:r>
            <a:endParaRPr kumimoji="0" lang="en-US"/>
          </a:p>
        </p:txBody>
      </p:sp>
      <p:sp>
        <p:nvSpPr>
          <p:cNvPr id="9" name="副標題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TW" altLang="en-US"/>
              <a:t>按一下以編輯母片副標題樣式</a:t>
            </a:r>
            <a:endParaRPr kumimoji="0" lang="en-US"/>
          </a:p>
        </p:txBody>
      </p:sp>
      <p:sp>
        <p:nvSpPr>
          <p:cNvPr id="28" name="日期版面配置區 27"/>
          <p:cNvSpPr>
            <a:spLocks noGrp="1"/>
          </p:cNvSpPr>
          <p:nvPr>
            <p:ph type="dt" sz="half" idx="10"/>
          </p:nvPr>
        </p:nvSpPr>
        <p:spPr>
          <a:xfrm>
            <a:off x="6400800" y="6355080"/>
            <a:ext cx="2286000" cy="365760"/>
          </a:xfrm>
        </p:spPr>
        <p:txBody>
          <a:bodyPr/>
          <a:lstStyle>
            <a:lvl1pPr>
              <a:defRPr sz="1400"/>
            </a:lvl1pPr>
          </a:lstStyle>
          <a:p>
            <a:r>
              <a:rPr lang="en-US" altLang="zh-HK" dirty="0"/>
              <a:t>Prof. Junbo Wang</a:t>
            </a:r>
            <a:endParaRPr lang="zh-HK" altLang="en-US" dirty="0"/>
          </a:p>
        </p:txBody>
      </p:sp>
      <p:sp>
        <p:nvSpPr>
          <p:cNvPr id="17" name="頁尾版面配置區 16"/>
          <p:cNvSpPr>
            <a:spLocks noGrp="1"/>
          </p:cNvSpPr>
          <p:nvPr>
            <p:ph type="ftr" sz="quarter" idx="11"/>
          </p:nvPr>
        </p:nvSpPr>
        <p:spPr>
          <a:xfrm>
            <a:off x="2898648" y="6355080"/>
            <a:ext cx="3474720" cy="365760"/>
          </a:xfrm>
        </p:spPr>
        <p:txBody>
          <a:bodyPr/>
          <a:lstStyle/>
          <a:p>
            <a:r>
              <a:rPr lang="en-US" altLang="zh-HK" dirty="0"/>
              <a:t>CB3044 Chapter 14</a:t>
            </a:r>
            <a:endParaRPr lang="zh-HK" altLang="en-US" dirty="0"/>
          </a:p>
        </p:txBody>
      </p:sp>
      <p:sp>
        <p:nvSpPr>
          <p:cNvPr id="29" name="投影片編號版面配置區 28"/>
          <p:cNvSpPr>
            <a:spLocks noGrp="1"/>
          </p:cNvSpPr>
          <p:nvPr>
            <p:ph type="sldNum" sz="quarter" idx="12"/>
          </p:nvPr>
        </p:nvSpPr>
        <p:spPr>
          <a:xfrm>
            <a:off x="1216152" y="6355080"/>
            <a:ext cx="1219200" cy="365760"/>
          </a:xfrm>
        </p:spPr>
        <p:txBody>
          <a:bodyPr/>
          <a:lstStyle/>
          <a:p>
            <a:fld id="{330970C4-3F62-4552-864C-5C9CDE9DBDCE}" type="slidenum">
              <a:rPr lang="zh-HK" altLang="en-US" smtClean="0"/>
              <a:t>‹#›</a:t>
            </a:fld>
            <a:endParaRPr lang="zh-HK" altLang="en-US"/>
          </a:p>
        </p:txBody>
      </p:sp>
      <p:sp>
        <p:nvSpPr>
          <p:cNvPr id="21" name="矩形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矩形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矩形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矩形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a:t>按一下以編輯母片標題樣式</a:t>
            </a:r>
            <a:endParaRPr kumimoji="0" lang="en-US"/>
          </a:p>
        </p:txBody>
      </p:sp>
      <p:sp>
        <p:nvSpPr>
          <p:cNvPr id="3" name="直排文字版面配置區 2"/>
          <p:cNvSpPr>
            <a:spLocks noGrp="1"/>
          </p:cNvSpPr>
          <p:nvPr>
            <p:ph type="body" orient="vert" idx="1"/>
          </p:nvPr>
        </p:nvSpPr>
        <p:spPr/>
        <p:txBody>
          <a:bodyPr vert="eaVert"/>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4" name="日期版面配置區 3"/>
          <p:cNvSpPr>
            <a:spLocks noGrp="1"/>
          </p:cNvSpPr>
          <p:nvPr>
            <p:ph type="dt" sz="half" idx="10"/>
          </p:nvPr>
        </p:nvSpPr>
        <p:spPr/>
        <p:txBody>
          <a:bodyPr/>
          <a:lstStyle/>
          <a:p>
            <a:r>
              <a:rPr lang="en-US" altLang="zh-HK" dirty="0"/>
              <a:t>Prof. Junbo Wang</a:t>
            </a:r>
            <a:endParaRPr lang="zh-HK" altLang="en-US" dirty="0"/>
          </a:p>
        </p:txBody>
      </p:sp>
      <p:sp>
        <p:nvSpPr>
          <p:cNvPr id="5" name="頁尾版面配置區 4"/>
          <p:cNvSpPr>
            <a:spLocks noGrp="1"/>
          </p:cNvSpPr>
          <p:nvPr>
            <p:ph type="ftr" sz="quarter" idx="11"/>
          </p:nvPr>
        </p:nvSpPr>
        <p:spPr/>
        <p:txBody>
          <a:bodyPr/>
          <a:lstStyle/>
          <a:p>
            <a:r>
              <a:rPr lang="en-US" altLang="zh-HK" dirty="0"/>
              <a:t>CB3044 Chapter 14</a:t>
            </a:r>
            <a:endParaRPr lang="zh-HK" altLang="en-US" dirty="0"/>
          </a:p>
        </p:txBody>
      </p:sp>
      <p:sp>
        <p:nvSpPr>
          <p:cNvPr id="6" name="投影片編號版面配置區 5"/>
          <p:cNvSpPr>
            <a:spLocks noGrp="1"/>
          </p:cNvSpPr>
          <p:nvPr>
            <p:ph type="sldNum" sz="quarter" idx="12"/>
          </p:nvPr>
        </p:nvSpPr>
        <p:spPr/>
        <p:txBody>
          <a:bodyPr/>
          <a:lstStyle/>
          <a:p>
            <a:fld id="{330970C4-3F62-4552-864C-5C9CDE9DBDCE}" type="slidenum">
              <a:rPr lang="zh-HK" altLang="en-US" smtClean="0"/>
              <a:t>‹#›</a:t>
            </a:fld>
            <a:endParaRPr lang="zh-HK"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kumimoji="0" lang="zh-TW" altLang="en-US"/>
              <a:t>按一下以編輯母片標題樣式</a:t>
            </a:r>
            <a:endParaRPr kumimoji="0" 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4" name="日期版面配置區 3"/>
          <p:cNvSpPr>
            <a:spLocks noGrp="1"/>
          </p:cNvSpPr>
          <p:nvPr>
            <p:ph type="dt" sz="half" idx="10"/>
          </p:nvPr>
        </p:nvSpPr>
        <p:spPr/>
        <p:txBody>
          <a:bodyPr/>
          <a:lstStyle/>
          <a:p>
            <a:r>
              <a:rPr lang="en-US" altLang="zh-HK" dirty="0"/>
              <a:t>Prof. Junbo Wang</a:t>
            </a:r>
            <a:endParaRPr lang="zh-HK" altLang="en-US" dirty="0"/>
          </a:p>
        </p:txBody>
      </p:sp>
      <p:sp>
        <p:nvSpPr>
          <p:cNvPr id="5" name="頁尾版面配置區 4"/>
          <p:cNvSpPr>
            <a:spLocks noGrp="1"/>
          </p:cNvSpPr>
          <p:nvPr>
            <p:ph type="ftr" sz="quarter" idx="11"/>
          </p:nvPr>
        </p:nvSpPr>
        <p:spPr/>
        <p:txBody>
          <a:bodyPr/>
          <a:lstStyle/>
          <a:p>
            <a:r>
              <a:rPr lang="en-US" altLang="zh-HK" dirty="0"/>
              <a:t>CB3044 Chapter 14</a:t>
            </a:r>
            <a:endParaRPr lang="zh-HK" altLang="en-US" dirty="0"/>
          </a:p>
        </p:txBody>
      </p:sp>
      <p:sp>
        <p:nvSpPr>
          <p:cNvPr id="6" name="投影片編號版面配置區 5"/>
          <p:cNvSpPr>
            <a:spLocks noGrp="1"/>
          </p:cNvSpPr>
          <p:nvPr>
            <p:ph type="sldNum" sz="quarter" idx="12"/>
          </p:nvPr>
        </p:nvSpPr>
        <p:spPr/>
        <p:txBody>
          <a:bodyPr/>
          <a:lstStyle/>
          <a:p>
            <a:fld id="{330970C4-3F62-4552-864C-5C9CDE9DBDCE}" type="slidenum">
              <a:rPr lang="zh-HK" altLang="en-US" smtClean="0"/>
              <a:t>‹#›</a:t>
            </a:fld>
            <a:endParaRPr lang="zh-HK" altLang="en-US"/>
          </a:p>
        </p:txBody>
      </p:sp>
      <p:sp>
        <p:nvSpPr>
          <p:cNvPr id="7" name="直線接點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等腰三角形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直線接點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bg>
      <p:bgPr>
        <a:solidFill>
          <a:srgbClr val="FFC000"/>
        </a:solidFill>
        <a:effectLst/>
      </p:bgPr>
    </p:bg>
    <p:spTree>
      <p:nvGrpSpPr>
        <p:cNvPr id="1" name=""/>
        <p:cNvGrpSpPr/>
        <p:nvPr/>
      </p:nvGrpSpPr>
      <p:grpSpPr>
        <a:xfrm>
          <a:off x="0" y="0"/>
          <a:ext cx="0" cy="0"/>
          <a:chOff x="0" y="0"/>
          <a:chExt cx="0" cy="0"/>
        </a:xfrm>
      </p:grpSpPr>
      <p:sp>
        <p:nvSpPr>
          <p:cNvPr id="2" name="Rectangle 2"/>
          <p:cNvSpPr>
            <a:spLocks noChangeArrowheads="1"/>
          </p:cNvSpPr>
          <p:nvPr userDrawn="1"/>
        </p:nvSpPr>
        <p:spPr bwMode="gray">
          <a:xfrm>
            <a:off x="0" y="6400800"/>
            <a:ext cx="9144000" cy="4572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sz="3800">
                <a:solidFill>
                  <a:schemeClr val="tx2"/>
                </a:solidFill>
                <a:latin typeface="Arial" pitchFamily="34" charset="0"/>
                <a:ea typeface="ヒラギノ角ゴ Pro W3" pitchFamily="-84" charset="-128"/>
              </a:defRPr>
            </a:lvl1pPr>
            <a:lvl2pPr marL="742950" indent="-285750">
              <a:defRPr sz="3800">
                <a:solidFill>
                  <a:schemeClr val="tx2"/>
                </a:solidFill>
                <a:latin typeface="Arial" pitchFamily="34" charset="0"/>
                <a:ea typeface="ヒラギノ角ゴ Pro W3" pitchFamily="-84" charset="-128"/>
              </a:defRPr>
            </a:lvl2pPr>
            <a:lvl3pPr marL="1143000" indent="-228600">
              <a:defRPr sz="3800">
                <a:solidFill>
                  <a:schemeClr val="tx2"/>
                </a:solidFill>
                <a:latin typeface="Arial" pitchFamily="34" charset="0"/>
                <a:ea typeface="ヒラギノ角ゴ Pro W3" pitchFamily="-84" charset="-128"/>
              </a:defRPr>
            </a:lvl3pPr>
            <a:lvl4pPr marL="1600200" indent="-228600">
              <a:defRPr sz="3800">
                <a:solidFill>
                  <a:schemeClr val="tx2"/>
                </a:solidFill>
                <a:latin typeface="Arial" pitchFamily="34" charset="0"/>
                <a:ea typeface="ヒラギノ角ゴ Pro W3" pitchFamily="-84" charset="-128"/>
              </a:defRPr>
            </a:lvl4pPr>
            <a:lvl5pPr marL="2057400" indent="-228600">
              <a:defRPr sz="3800">
                <a:solidFill>
                  <a:schemeClr val="tx2"/>
                </a:solidFill>
                <a:latin typeface="Arial" pitchFamily="34" charset="0"/>
                <a:ea typeface="ヒラギノ角ゴ Pro W3" pitchFamily="-84" charset="-128"/>
              </a:defRPr>
            </a:lvl5pPr>
            <a:lvl6pPr marL="25146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6pPr>
            <a:lvl7pPr marL="29718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7pPr>
            <a:lvl8pPr marL="34290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8pPr>
            <a:lvl9pPr marL="38862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9pPr>
          </a:lstStyle>
          <a:p>
            <a:r>
              <a:rPr lang="en-US" altLang="zh-HK">
                <a:latin typeface="Verdana" pitchFamily="34" charset="0"/>
              </a:rPr>
              <a:t> </a:t>
            </a:r>
          </a:p>
        </p:txBody>
      </p:sp>
      <p:pic>
        <p:nvPicPr>
          <p:cNvPr id="3" name="Picture 8" descr="D:\My Doc\GLOBAL EDITIONS\2016\MISHKIN\GE COVER\MishkinEakins_9781292060484.jpg"/>
          <p:cNvPicPr>
            <a:picLocks noChangeAspect="1" noChangeArrowheads="1"/>
          </p:cNvPicPr>
          <p:nvPr userDrawn="1"/>
        </p:nvPicPr>
        <p:blipFill>
          <a:blip r:embed="rId2">
            <a:extLst>
              <a:ext uri="{28A0092B-C50C-407E-A947-70E740481C1C}">
                <a14:useLocalDpi xmlns:a14="http://schemas.microsoft.com/office/drawing/2010/main" val="0"/>
              </a:ext>
            </a:extLst>
          </a:blip>
          <a:srcRect b="7777"/>
          <a:stretch>
            <a:fillRect/>
          </a:stretch>
        </p:blipFill>
        <p:spPr bwMode="auto">
          <a:xfrm>
            <a:off x="0" y="0"/>
            <a:ext cx="5486400" cy="639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8509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2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a:prstGeom prst="rect">
            <a:avLst/>
          </a:prstGeom>
        </p:spPr>
        <p:txBody>
          <a:bodyPr/>
          <a:lstStyle/>
          <a:p>
            <a:fld id="{A9DF6EFB-3F44-496C-A842-1E0B3D3B975A}" type="datetimeFigureOut">
              <a:rPr lang="en-US" smtClean="0"/>
              <a:pPr/>
              <a:t>4/18/2022</a:t>
            </a:fld>
            <a:endParaRPr lang="en-US" dirty="0"/>
          </a:p>
        </p:txBody>
      </p:sp>
    </p:spTree>
    <p:extLst>
      <p:ext uri="{BB962C8B-B14F-4D97-AF65-F5344CB8AC3E}">
        <p14:creationId xmlns:p14="http://schemas.microsoft.com/office/powerpoint/2010/main" val="1981911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a:t>按一下以編輯母片標題樣式</a:t>
            </a:r>
            <a:endParaRPr kumimoji="0" lang="en-US"/>
          </a:p>
        </p:txBody>
      </p:sp>
      <p:sp>
        <p:nvSpPr>
          <p:cNvPr id="4" name="日期版面配置區 3"/>
          <p:cNvSpPr>
            <a:spLocks noGrp="1"/>
          </p:cNvSpPr>
          <p:nvPr>
            <p:ph type="dt" sz="half" idx="10"/>
          </p:nvPr>
        </p:nvSpPr>
        <p:spPr/>
        <p:txBody>
          <a:bodyPr/>
          <a:lstStyle/>
          <a:p>
            <a:r>
              <a:rPr lang="en-US" altLang="zh-HK" dirty="0"/>
              <a:t>Prof. Junbo Wang</a:t>
            </a:r>
            <a:endParaRPr lang="zh-HK" altLang="en-US" dirty="0"/>
          </a:p>
        </p:txBody>
      </p:sp>
      <p:sp>
        <p:nvSpPr>
          <p:cNvPr id="5" name="頁尾版面配置區 4"/>
          <p:cNvSpPr>
            <a:spLocks noGrp="1"/>
          </p:cNvSpPr>
          <p:nvPr>
            <p:ph type="ftr" sz="quarter" idx="11"/>
          </p:nvPr>
        </p:nvSpPr>
        <p:spPr/>
        <p:txBody>
          <a:bodyPr/>
          <a:lstStyle/>
          <a:p>
            <a:r>
              <a:rPr lang="en-US" altLang="zh-HK" dirty="0"/>
              <a:t>CB3044 Chapter 14</a:t>
            </a:r>
            <a:endParaRPr lang="zh-HK" altLang="en-US" dirty="0"/>
          </a:p>
        </p:txBody>
      </p:sp>
      <p:sp>
        <p:nvSpPr>
          <p:cNvPr id="6" name="投影片編號版面配置區 5"/>
          <p:cNvSpPr>
            <a:spLocks noGrp="1"/>
          </p:cNvSpPr>
          <p:nvPr>
            <p:ph type="sldNum" sz="quarter" idx="12"/>
          </p:nvPr>
        </p:nvSpPr>
        <p:spPr/>
        <p:txBody>
          <a:bodyPr/>
          <a:lstStyle/>
          <a:p>
            <a:fld id="{330970C4-3F62-4552-864C-5C9CDE9DBDCE}" type="slidenum">
              <a:rPr lang="zh-HK" altLang="en-US" smtClean="0"/>
              <a:t>‹#›</a:t>
            </a:fld>
            <a:endParaRPr lang="zh-HK" altLang="en-US"/>
          </a:p>
        </p:txBody>
      </p:sp>
      <p:sp>
        <p:nvSpPr>
          <p:cNvPr id="8" name="內容版面配置區 7"/>
          <p:cNvSpPr>
            <a:spLocks noGrp="1"/>
          </p:cNvSpPr>
          <p:nvPr>
            <p:ph sz="quarter" idx="1"/>
          </p:nvPr>
        </p:nvSpPr>
        <p:spPr>
          <a:xfrm>
            <a:off x="457200" y="1219200"/>
            <a:ext cx="8229600" cy="4937760"/>
          </a:xfrm>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Ref idx="1001">
        <a:schemeClr val="bg2"/>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zh-TW" altLang="en-US"/>
              <a:t>按一下以編輯母片標題樣式</a:t>
            </a:r>
            <a:endParaRPr kumimoji="0" lang="en-US"/>
          </a:p>
        </p:txBody>
      </p:sp>
      <p:sp>
        <p:nvSpPr>
          <p:cNvPr id="3" name="文字版面配置區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TW" altLang="en-US"/>
              <a:t>按一下以編輯母片文字樣式</a:t>
            </a:r>
          </a:p>
        </p:txBody>
      </p:sp>
      <p:sp>
        <p:nvSpPr>
          <p:cNvPr id="4" name="日期版面配置區 3"/>
          <p:cNvSpPr>
            <a:spLocks noGrp="1"/>
          </p:cNvSpPr>
          <p:nvPr>
            <p:ph type="dt" sz="half" idx="10"/>
          </p:nvPr>
        </p:nvSpPr>
        <p:spPr>
          <a:xfrm>
            <a:off x="6400800" y="6355080"/>
            <a:ext cx="2286000" cy="365760"/>
          </a:xfrm>
        </p:spPr>
        <p:txBody>
          <a:bodyPr/>
          <a:lstStyle/>
          <a:p>
            <a:r>
              <a:rPr lang="en-US" altLang="zh-HK" dirty="0"/>
              <a:t>Prof. Junbo Wang</a:t>
            </a:r>
            <a:endParaRPr lang="zh-HK" altLang="en-US" dirty="0"/>
          </a:p>
        </p:txBody>
      </p:sp>
      <p:sp>
        <p:nvSpPr>
          <p:cNvPr id="5" name="頁尾版面配置區 4"/>
          <p:cNvSpPr>
            <a:spLocks noGrp="1"/>
          </p:cNvSpPr>
          <p:nvPr>
            <p:ph type="ftr" sz="quarter" idx="11"/>
          </p:nvPr>
        </p:nvSpPr>
        <p:spPr>
          <a:xfrm>
            <a:off x="2898648" y="6355080"/>
            <a:ext cx="3474720" cy="365760"/>
          </a:xfrm>
        </p:spPr>
        <p:txBody>
          <a:bodyPr/>
          <a:lstStyle/>
          <a:p>
            <a:r>
              <a:rPr lang="en-US" altLang="zh-HK" dirty="0"/>
              <a:t>CB3044 Chapter 14</a:t>
            </a:r>
            <a:endParaRPr lang="zh-HK" altLang="en-US" dirty="0"/>
          </a:p>
        </p:txBody>
      </p:sp>
      <p:sp>
        <p:nvSpPr>
          <p:cNvPr id="6" name="投影片編號版面配置區 5"/>
          <p:cNvSpPr>
            <a:spLocks noGrp="1"/>
          </p:cNvSpPr>
          <p:nvPr>
            <p:ph type="sldNum" sz="quarter" idx="12"/>
          </p:nvPr>
        </p:nvSpPr>
        <p:spPr>
          <a:xfrm>
            <a:off x="1069848" y="6355080"/>
            <a:ext cx="1520952" cy="365760"/>
          </a:xfrm>
        </p:spPr>
        <p:txBody>
          <a:bodyPr/>
          <a:lstStyle/>
          <a:p>
            <a:fld id="{330970C4-3F62-4552-864C-5C9CDE9DBDCE}" type="slidenum">
              <a:rPr lang="zh-HK" altLang="en-US" smtClean="0"/>
              <a:t>‹#›</a:t>
            </a:fld>
            <a:endParaRPr lang="zh-HK" altLang="en-US"/>
          </a:p>
        </p:txBody>
      </p:sp>
      <p:sp>
        <p:nvSpPr>
          <p:cNvPr id="7" name="矩形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228600"/>
            <a:ext cx="8229600" cy="914400"/>
          </a:xfrm>
        </p:spPr>
        <p:txBody>
          <a:bodyPr/>
          <a:lstStyle/>
          <a:p>
            <a:r>
              <a:rPr kumimoji="0" lang="zh-TW" altLang="en-US"/>
              <a:t>按一下以編輯母片標題樣式</a:t>
            </a:r>
            <a:endParaRPr kumimoji="0" lang="en-US"/>
          </a:p>
        </p:txBody>
      </p:sp>
      <p:sp>
        <p:nvSpPr>
          <p:cNvPr id="5" name="日期版面配置區 4"/>
          <p:cNvSpPr>
            <a:spLocks noGrp="1"/>
          </p:cNvSpPr>
          <p:nvPr>
            <p:ph type="dt" sz="half" idx="10"/>
          </p:nvPr>
        </p:nvSpPr>
        <p:spPr/>
        <p:txBody>
          <a:bodyPr/>
          <a:lstStyle/>
          <a:p>
            <a:r>
              <a:rPr lang="en-US" altLang="zh-HK" dirty="0"/>
              <a:t>Prof. Junbo Wang</a:t>
            </a:r>
            <a:endParaRPr lang="zh-HK" altLang="en-US" dirty="0"/>
          </a:p>
        </p:txBody>
      </p:sp>
      <p:sp>
        <p:nvSpPr>
          <p:cNvPr id="6" name="頁尾版面配置區 5"/>
          <p:cNvSpPr>
            <a:spLocks noGrp="1"/>
          </p:cNvSpPr>
          <p:nvPr>
            <p:ph type="ftr" sz="quarter" idx="11"/>
          </p:nvPr>
        </p:nvSpPr>
        <p:spPr/>
        <p:txBody>
          <a:bodyPr/>
          <a:lstStyle/>
          <a:p>
            <a:r>
              <a:rPr lang="en-US" altLang="zh-HK" dirty="0"/>
              <a:t>CB3044 Chapter 14</a:t>
            </a:r>
            <a:endParaRPr lang="zh-HK" altLang="en-US" dirty="0"/>
          </a:p>
        </p:txBody>
      </p:sp>
      <p:sp>
        <p:nvSpPr>
          <p:cNvPr id="7" name="投影片編號版面配置區 6"/>
          <p:cNvSpPr>
            <a:spLocks noGrp="1"/>
          </p:cNvSpPr>
          <p:nvPr>
            <p:ph type="sldNum" sz="quarter" idx="12"/>
          </p:nvPr>
        </p:nvSpPr>
        <p:spPr/>
        <p:txBody>
          <a:bodyPr/>
          <a:lstStyle/>
          <a:p>
            <a:fld id="{330970C4-3F62-4552-864C-5C9CDE9DBDCE}" type="slidenum">
              <a:rPr lang="zh-HK" altLang="en-US" smtClean="0"/>
              <a:t>‹#›</a:t>
            </a:fld>
            <a:endParaRPr lang="zh-HK" altLang="en-US"/>
          </a:p>
        </p:txBody>
      </p:sp>
      <p:sp>
        <p:nvSpPr>
          <p:cNvPr id="9" name="內容版面配置區 8"/>
          <p:cNvSpPr>
            <a:spLocks noGrp="1"/>
          </p:cNvSpPr>
          <p:nvPr>
            <p:ph sz="quarter" idx="1"/>
          </p:nvPr>
        </p:nvSpPr>
        <p:spPr>
          <a:xfrm>
            <a:off x="457200" y="1219200"/>
            <a:ext cx="4041648" cy="4937760"/>
          </a:xfrm>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11" name="內容版面配置區 10"/>
          <p:cNvSpPr>
            <a:spLocks noGrp="1"/>
          </p:cNvSpPr>
          <p:nvPr>
            <p:ph sz="quarter" idx="2"/>
          </p:nvPr>
        </p:nvSpPr>
        <p:spPr>
          <a:xfrm>
            <a:off x="4632198" y="1216152"/>
            <a:ext cx="4041648" cy="4937760"/>
          </a:xfrm>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28600"/>
            <a:ext cx="8229600" cy="914400"/>
          </a:xfrm>
        </p:spPr>
        <p:txBody>
          <a:bodyPr anchor="ctr"/>
          <a:lstStyle>
            <a:lvl1pPr>
              <a:defRPr/>
            </a:lvl1pPr>
          </a:lstStyle>
          <a:p>
            <a:r>
              <a:rPr kumimoji="0" lang="zh-TW" altLang="en-US"/>
              <a:t>按一下以編輯母片標題樣式</a:t>
            </a:r>
            <a:endParaRPr kumimoji="0" lang="en-US"/>
          </a:p>
        </p:txBody>
      </p:sp>
      <p:sp>
        <p:nvSpPr>
          <p:cNvPr id="3" name="文字版面配置區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TW" altLang="en-US"/>
              <a:t>按一下以編輯母片文字樣式</a:t>
            </a:r>
          </a:p>
        </p:txBody>
      </p:sp>
      <p:sp>
        <p:nvSpPr>
          <p:cNvPr id="4" name="文字版面配置區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TW" altLang="en-US"/>
              <a:t>按一下以編輯母片文字樣式</a:t>
            </a:r>
          </a:p>
        </p:txBody>
      </p:sp>
      <p:sp>
        <p:nvSpPr>
          <p:cNvPr id="7" name="日期版面配置區 6"/>
          <p:cNvSpPr>
            <a:spLocks noGrp="1"/>
          </p:cNvSpPr>
          <p:nvPr>
            <p:ph type="dt" sz="half" idx="10"/>
          </p:nvPr>
        </p:nvSpPr>
        <p:spPr/>
        <p:txBody>
          <a:bodyPr/>
          <a:lstStyle/>
          <a:p>
            <a:r>
              <a:rPr lang="en-US" altLang="zh-HK" dirty="0"/>
              <a:t>Prof. Junbo Wang</a:t>
            </a:r>
            <a:endParaRPr lang="zh-HK" altLang="en-US" dirty="0"/>
          </a:p>
        </p:txBody>
      </p:sp>
      <p:sp>
        <p:nvSpPr>
          <p:cNvPr id="8" name="頁尾版面配置區 7"/>
          <p:cNvSpPr>
            <a:spLocks noGrp="1"/>
          </p:cNvSpPr>
          <p:nvPr>
            <p:ph type="ftr" sz="quarter" idx="11"/>
          </p:nvPr>
        </p:nvSpPr>
        <p:spPr/>
        <p:txBody>
          <a:bodyPr/>
          <a:lstStyle/>
          <a:p>
            <a:r>
              <a:rPr lang="en-US" altLang="zh-HK" dirty="0"/>
              <a:t>CB3044 Chapter 14</a:t>
            </a:r>
            <a:endParaRPr lang="zh-HK" altLang="en-US" dirty="0"/>
          </a:p>
        </p:txBody>
      </p:sp>
      <p:sp>
        <p:nvSpPr>
          <p:cNvPr id="9" name="投影片編號版面配置區 8"/>
          <p:cNvSpPr>
            <a:spLocks noGrp="1"/>
          </p:cNvSpPr>
          <p:nvPr>
            <p:ph type="sldNum" sz="quarter" idx="12"/>
          </p:nvPr>
        </p:nvSpPr>
        <p:spPr/>
        <p:txBody>
          <a:bodyPr/>
          <a:lstStyle/>
          <a:p>
            <a:fld id="{330970C4-3F62-4552-864C-5C9CDE9DBDCE}" type="slidenum">
              <a:rPr lang="zh-HK" altLang="en-US" smtClean="0"/>
              <a:t>‹#›</a:t>
            </a:fld>
            <a:endParaRPr lang="zh-HK" altLang="en-US"/>
          </a:p>
        </p:txBody>
      </p:sp>
      <p:sp>
        <p:nvSpPr>
          <p:cNvPr id="11" name="內容版面配置區 10"/>
          <p:cNvSpPr>
            <a:spLocks noGrp="1"/>
          </p:cNvSpPr>
          <p:nvPr>
            <p:ph sz="quarter" idx="2"/>
          </p:nvPr>
        </p:nvSpPr>
        <p:spPr>
          <a:xfrm>
            <a:off x="457200" y="2133600"/>
            <a:ext cx="4038600" cy="4038600"/>
          </a:xfrm>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13" name="內容版面配置區 12"/>
          <p:cNvSpPr>
            <a:spLocks noGrp="1"/>
          </p:cNvSpPr>
          <p:nvPr>
            <p:ph sz="quarter" idx="4"/>
          </p:nvPr>
        </p:nvSpPr>
        <p:spPr>
          <a:xfrm>
            <a:off x="4648200" y="2133600"/>
            <a:ext cx="4038600" cy="4038600"/>
          </a:xfrm>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457200" y="228600"/>
            <a:ext cx="8229600" cy="914400"/>
          </a:xfrm>
        </p:spPr>
        <p:txBody>
          <a:bodyPr/>
          <a:lstStyle/>
          <a:p>
            <a:r>
              <a:rPr kumimoji="0" lang="zh-TW" altLang="en-US"/>
              <a:t>按一下以編輯母片標題樣式</a:t>
            </a:r>
            <a:endParaRPr kumimoji="0" lang="en-US"/>
          </a:p>
        </p:txBody>
      </p:sp>
      <p:sp>
        <p:nvSpPr>
          <p:cNvPr id="3" name="日期版面配置區 2"/>
          <p:cNvSpPr>
            <a:spLocks noGrp="1"/>
          </p:cNvSpPr>
          <p:nvPr>
            <p:ph type="dt" sz="half" idx="10"/>
          </p:nvPr>
        </p:nvSpPr>
        <p:spPr/>
        <p:txBody>
          <a:bodyPr/>
          <a:lstStyle/>
          <a:p>
            <a:r>
              <a:rPr lang="en-US" altLang="zh-HK" dirty="0"/>
              <a:t>Prof. Junbo Wang</a:t>
            </a:r>
            <a:endParaRPr lang="zh-HK" altLang="en-US" dirty="0"/>
          </a:p>
        </p:txBody>
      </p:sp>
      <p:sp>
        <p:nvSpPr>
          <p:cNvPr id="4" name="頁尾版面配置區 3"/>
          <p:cNvSpPr>
            <a:spLocks noGrp="1"/>
          </p:cNvSpPr>
          <p:nvPr>
            <p:ph type="ftr" sz="quarter" idx="11"/>
          </p:nvPr>
        </p:nvSpPr>
        <p:spPr/>
        <p:txBody>
          <a:bodyPr/>
          <a:lstStyle/>
          <a:p>
            <a:r>
              <a:rPr lang="en-US" altLang="zh-HK" dirty="0"/>
              <a:t>CB3044 Chapter 14</a:t>
            </a:r>
            <a:endParaRPr lang="zh-HK" altLang="en-US" dirty="0"/>
          </a:p>
        </p:txBody>
      </p:sp>
      <p:sp>
        <p:nvSpPr>
          <p:cNvPr id="5" name="投影片編號版面配置區 4"/>
          <p:cNvSpPr>
            <a:spLocks noGrp="1"/>
          </p:cNvSpPr>
          <p:nvPr>
            <p:ph type="sldNum" sz="quarter" idx="12"/>
          </p:nvPr>
        </p:nvSpPr>
        <p:spPr/>
        <p:txBody>
          <a:bodyPr/>
          <a:lstStyle/>
          <a:p>
            <a:fld id="{330970C4-3F62-4552-864C-5C9CDE9DBDCE}" type="slidenum">
              <a:rPr lang="zh-HK" altLang="en-US" smtClean="0"/>
              <a:t>‹#›</a:t>
            </a:fld>
            <a:endParaRPr lang="zh-HK" altLang="en-US"/>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r>
              <a:rPr lang="en-US" altLang="zh-HK" dirty="0"/>
              <a:t>Prof. Junbo Wang</a:t>
            </a:r>
            <a:endParaRPr lang="zh-HK" altLang="en-US" dirty="0"/>
          </a:p>
        </p:txBody>
      </p:sp>
      <p:sp>
        <p:nvSpPr>
          <p:cNvPr id="3" name="頁尾版面配置區 2"/>
          <p:cNvSpPr>
            <a:spLocks noGrp="1"/>
          </p:cNvSpPr>
          <p:nvPr>
            <p:ph type="ftr" sz="quarter" idx="11"/>
          </p:nvPr>
        </p:nvSpPr>
        <p:spPr/>
        <p:txBody>
          <a:bodyPr/>
          <a:lstStyle/>
          <a:p>
            <a:r>
              <a:rPr lang="en-US" altLang="zh-HK" dirty="0"/>
              <a:t>CB3044 Chapter 14</a:t>
            </a:r>
            <a:endParaRPr lang="zh-HK" altLang="en-US" dirty="0"/>
          </a:p>
        </p:txBody>
      </p:sp>
      <p:sp>
        <p:nvSpPr>
          <p:cNvPr id="4" name="投影片編號版面配置區 3"/>
          <p:cNvSpPr>
            <a:spLocks noGrp="1"/>
          </p:cNvSpPr>
          <p:nvPr>
            <p:ph type="sldNum" sz="quarter" idx="12"/>
          </p:nvPr>
        </p:nvSpPr>
        <p:spPr/>
        <p:txBody>
          <a:bodyPr/>
          <a:lstStyle/>
          <a:p>
            <a:fld id="{330970C4-3F62-4552-864C-5C9CDE9DBDCE}" type="slidenum">
              <a:rPr lang="zh-HK" altLang="en-US" smtClean="0"/>
              <a:t>‹#›</a:t>
            </a:fld>
            <a:endParaRPr lang="zh-HK" altLang="en-US"/>
          </a:p>
        </p:txBody>
      </p:sp>
      <p:sp>
        <p:nvSpPr>
          <p:cNvPr id="5" name="直線接點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zh-TW" altLang="en-US"/>
              <a:t>按一下以編輯母片標題樣式</a:t>
            </a:r>
            <a:endParaRPr kumimoji="0" lang="en-US"/>
          </a:p>
        </p:txBody>
      </p:sp>
      <p:sp>
        <p:nvSpPr>
          <p:cNvPr id="3" name="文字版面配置區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zh-TW" altLang="en-US"/>
              <a:t>按一下以編輯母片文字樣式</a:t>
            </a:r>
          </a:p>
        </p:txBody>
      </p:sp>
      <p:sp>
        <p:nvSpPr>
          <p:cNvPr id="5" name="日期版面配置區 4"/>
          <p:cNvSpPr>
            <a:spLocks noGrp="1"/>
          </p:cNvSpPr>
          <p:nvPr>
            <p:ph type="dt" sz="half" idx="10"/>
          </p:nvPr>
        </p:nvSpPr>
        <p:spPr/>
        <p:txBody>
          <a:bodyPr/>
          <a:lstStyle/>
          <a:p>
            <a:r>
              <a:rPr lang="en-US" altLang="zh-HK" dirty="0"/>
              <a:t>Prof. Junbo Wang</a:t>
            </a:r>
            <a:endParaRPr lang="zh-HK" altLang="en-US" dirty="0"/>
          </a:p>
        </p:txBody>
      </p:sp>
      <p:sp>
        <p:nvSpPr>
          <p:cNvPr id="6" name="頁尾版面配置區 5"/>
          <p:cNvSpPr>
            <a:spLocks noGrp="1"/>
          </p:cNvSpPr>
          <p:nvPr>
            <p:ph type="ftr" sz="quarter" idx="11"/>
          </p:nvPr>
        </p:nvSpPr>
        <p:spPr/>
        <p:txBody>
          <a:bodyPr/>
          <a:lstStyle/>
          <a:p>
            <a:r>
              <a:rPr lang="en-US" altLang="zh-HK" dirty="0"/>
              <a:t>CB3044 Chapter 14</a:t>
            </a:r>
            <a:endParaRPr lang="zh-HK" altLang="en-US" dirty="0"/>
          </a:p>
        </p:txBody>
      </p:sp>
      <p:sp>
        <p:nvSpPr>
          <p:cNvPr id="7" name="投影片編號版面配置區 6"/>
          <p:cNvSpPr>
            <a:spLocks noGrp="1"/>
          </p:cNvSpPr>
          <p:nvPr>
            <p:ph type="sldNum" sz="quarter" idx="12"/>
          </p:nvPr>
        </p:nvSpPr>
        <p:spPr/>
        <p:txBody>
          <a:bodyPr/>
          <a:lstStyle/>
          <a:p>
            <a:fld id="{330970C4-3F62-4552-864C-5C9CDE9DBDCE}" type="slidenum">
              <a:rPr lang="zh-HK" altLang="en-US" smtClean="0"/>
              <a:t>‹#›</a:t>
            </a:fld>
            <a:endParaRPr lang="zh-HK" altLang="en-US"/>
          </a:p>
        </p:txBody>
      </p:sp>
      <p:sp>
        <p:nvSpPr>
          <p:cNvPr id="8" name="直線接點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直線接點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內容版面配置區 11"/>
          <p:cNvSpPr>
            <a:spLocks noGrp="1"/>
          </p:cNvSpPr>
          <p:nvPr>
            <p:ph sz="quarter" idx="1"/>
          </p:nvPr>
        </p:nvSpPr>
        <p:spPr>
          <a:xfrm>
            <a:off x="304800" y="304800"/>
            <a:ext cx="5715000" cy="5715000"/>
          </a:xfrm>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bg>
      <p:bgRef idx="1001">
        <a:schemeClr val="bg2"/>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zh-TW" altLang="en-US"/>
              <a:t>按一下以編輯母片標題樣式</a:t>
            </a:r>
            <a:endParaRPr kumimoji="0" lang="en-US"/>
          </a:p>
        </p:txBody>
      </p:sp>
      <p:sp>
        <p:nvSpPr>
          <p:cNvPr id="3" name="圖片版面配置區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zh-TW" altLang="en-US"/>
              <a:t>按一下圖示以新增圖片</a:t>
            </a:r>
            <a:endParaRPr kumimoji="0" lang="en-US" dirty="0"/>
          </a:p>
        </p:txBody>
      </p:sp>
      <p:sp>
        <p:nvSpPr>
          <p:cNvPr id="4" name="文字版面配置區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zh-TW" altLang="en-US"/>
              <a:t>按一下以編輯母片文字樣式</a:t>
            </a:r>
          </a:p>
        </p:txBody>
      </p:sp>
      <p:sp>
        <p:nvSpPr>
          <p:cNvPr id="5" name="日期版面配置區 4"/>
          <p:cNvSpPr>
            <a:spLocks noGrp="1"/>
          </p:cNvSpPr>
          <p:nvPr>
            <p:ph type="dt" sz="half" idx="10"/>
          </p:nvPr>
        </p:nvSpPr>
        <p:spPr/>
        <p:txBody>
          <a:bodyPr/>
          <a:lstStyle/>
          <a:p>
            <a:r>
              <a:rPr lang="en-US" altLang="zh-HK" dirty="0"/>
              <a:t>Prof. Junbo Wang</a:t>
            </a:r>
            <a:endParaRPr lang="zh-HK" altLang="en-US" dirty="0"/>
          </a:p>
        </p:txBody>
      </p:sp>
      <p:sp>
        <p:nvSpPr>
          <p:cNvPr id="6" name="頁尾版面配置區 5"/>
          <p:cNvSpPr>
            <a:spLocks noGrp="1"/>
          </p:cNvSpPr>
          <p:nvPr>
            <p:ph type="ftr" sz="quarter" idx="11"/>
          </p:nvPr>
        </p:nvSpPr>
        <p:spPr/>
        <p:txBody>
          <a:bodyPr/>
          <a:lstStyle/>
          <a:p>
            <a:r>
              <a:rPr lang="en-US" altLang="zh-HK" dirty="0"/>
              <a:t>CB3044 Chapter 14</a:t>
            </a:r>
            <a:endParaRPr lang="zh-HK" altLang="en-US" dirty="0"/>
          </a:p>
        </p:txBody>
      </p:sp>
      <p:sp>
        <p:nvSpPr>
          <p:cNvPr id="7" name="投影片編號版面配置區 6"/>
          <p:cNvSpPr>
            <a:spLocks noGrp="1"/>
          </p:cNvSpPr>
          <p:nvPr>
            <p:ph type="sldNum" sz="quarter" idx="12"/>
          </p:nvPr>
        </p:nvSpPr>
        <p:spPr/>
        <p:txBody>
          <a:bodyPr/>
          <a:lstStyle/>
          <a:p>
            <a:fld id="{330970C4-3F62-4552-864C-5C9CDE9DBDCE}" type="slidenum">
              <a:rPr lang="zh-HK" altLang="en-US" smtClean="0"/>
              <a:t>‹#›</a:t>
            </a:fld>
            <a:endParaRPr lang="zh-HK" altLang="en-US"/>
          </a:p>
        </p:txBody>
      </p:sp>
      <p:sp>
        <p:nvSpPr>
          <p:cNvPr id="8" name="直線接點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標題版面配置區 21"/>
          <p:cNvSpPr>
            <a:spLocks noGrp="1"/>
          </p:cNvSpPr>
          <p:nvPr>
            <p:ph type="title"/>
          </p:nvPr>
        </p:nvSpPr>
        <p:spPr>
          <a:xfrm>
            <a:off x="457200" y="152400"/>
            <a:ext cx="8229600" cy="990600"/>
          </a:xfrm>
          <a:prstGeom prst="rect">
            <a:avLst/>
          </a:prstGeom>
        </p:spPr>
        <p:txBody>
          <a:bodyPr vert="horz" anchor="b" anchorCtr="0">
            <a:normAutofit/>
          </a:bodyPr>
          <a:lstStyle/>
          <a:p>
            <a:r>
              <a:rPr kumimoji="0" lang="zh-TW" altLang="en-US"/>
              <a:t>按一下以編輯母片標題樣式</a:t>
            </a:r>
            <a:endParaRPr kumimoji="0" lang="en-US"/>
          </a:p>
        </p:txBody>
      </p:sp>
      <p:sp>
        <p:nvSpPr>
          <p:cNvPr id="13" name="文字版面配置區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zh-TW" altLang="en-US"/>
              <a:t>按一下以編輯母片文字樣式</a:t>
            </a:r>
          </a:p>
          <a:p>
            <a:pPr lvl="1" eaLnBrk="1" latinLnBrk="0" hangingPunct="1"/>
            <a:r>
              <a:rPr kumimoji="0" lang="zh-TW" altLang="en-US"/>
              <a:t>第二層</a:t>
            </a:r>
          </a:p>
          <a:p>
            <a:pPr lvl="2" eaLnBrk="1" latinLnBrk="0" hangingPunct="1"/>
            <a:r>
              <a:rPr kumimoji="0" lang="zh-TW" altLang="en-US"/>
              <a:t>第三層</a:t>
            </a:r>
          </a:p>
          <a:p>
            <a:pPr lvl="3" eaLnBrk="1" latinLnBrk="0" hangingPunct="1"/>
            <a:r>
              <a:rPr kumimoji="0" lang="zh-TW" altLang="en-US"/>
              <a:t>第四層</a:t>
            </a:r>
          </a:p>
          <a:p>
            <a:pPr lvl="4" eaLnBrk="1" latinLnBrk="0" hangingPunct="1"/>
            <a:r>
              <a:rPr kumimoji="0" lang="zh-TW" altLang="en-US"/>
              <a:t>第五層</a:t>
            </a:r>
            <a:endParaRPr kumimoji="0" lang="en-US"/>
          </a:p>
        </p:txBody>
      </p:sp>
      <p:sp>
        <p:nvSpPr>
          <p:cNvPr id="14" name="日期版面配置區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r>
              <a:rPr lang="en-US" altLang="zh-HK" dirty="0"/>
              <a:t>Prof. Junbo Wang</a:t>
            </a:r>
            <a:endParaRPr lang="zh-HK" altLang="en-US" dirty="0"/>
          </a:p>
        </p:txBody>
      </p:sp>
      <p:sp>
        <p:nvSpPr>
          <p:cNvPr id="3" name="頁尾版面配置區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r>
              <a:rPr lang="en-US" altLang="zh-HK" dirty="0"/>
              <a:t>CB3044 Chapter 14</a:t>
            </a:r>
            <a:endParaRPr lang="zh-HK" altLang="en-US" dirty="0"/>
          </a:p>
        </p:txBody>
      </p:sp>
      <p:sp>
        <p:nvSpPr>
          <p:cNvPr id="23" name="投影片編號版面配置區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330970C4-3F62-4552-864C-5C9CDE9DBDCE}" type="slidenum">
              <a:rPr lang="zh-HK" altLang="en-US" smtClean="0"/>
              <a:t>‹#›</a:t>
            </a:fld>
            <a:endParaRPr lang="zh-HK" altLang="en-US"/>
          </a:p>
        </p:txBody>
      </p:sp>
      <p:sp>
        <p:nvSpPr>
          <p:cNvPr id="28" name="直線接點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直線接點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等腰三角形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hf hdr="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hyperlink" Target="https://fred.stlouisfed.org/series/CP0000GBM086NEST" TargetMode="External"/><Relationship Id="rId2" Type="http://schemas.openxmlformats.org/officeDocument/2006/relationships/image" Target="../media/image5.png"/><Relationship Id="rId1" Type="http://schemas.openxmlformats.org/officeDocument/2006/relationships/slideLayout" Target="../slideLayouts/slideLayout13.xml"/><Relationship Id="rId5" Type="http://schemas.openxmlformats.org/officeDocument/2006/relationships/hyperlink" Target="https://fred.stlouisfed.org/series/EXUSUK" TargetMode="External"/><Relationship Id="rId4" Type="http://schemas.openxmlformats.org/officeDocument/2006/relationships/hyperlink" Target="https://fred.stlouisfed.org/series/CPIAUCN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hyperlink" Target="https://fred.stlouisfed.org/series/TWEXMMTH" TargetMode="External"/><Relationship Id="rId2" Type="http://schemas.openxmlformats.org/officeDocument/2006/relationships/image" Target="../media/image14.png"/><Relationship Id="rId1" Type="http://schemas.openxmlformats.org/officeDocument/2006/relationships/slideLayout" Target="../slideLayouts/slideLayout13.xml"/><Relationship Id="rId4" Type="http://schemas.openxmlformats.org/officeDocument/2006/relationships/hyperlink" Target="https://fred.stlouisfed.org/series/TB3MS"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hyperlink" Target="https://fred.stlouisfed.org/series/EXCAUS" TargetMode="External"/><Relationship Id="rId2" Type="http://schemas.openxmlformats.org/officeDocument/2006/relationships/image" Target="../media/image4.png"/><Relationship Id="rId1" Type="http://schemas.openxmlformats.org/officeDocument/2006/relationships/slideLayout" Target="../slideLayouts/slideLayout13.xml"/><Relationship Id="rId6" Type="http://schemas.openxmlformats.org/officeDocument/2006/relationships/hyperlink" Target="https://fred.stlouisfed.org/series/EXUSEU" TargetMode="External"/><Relationship Id="rId5" Type="http://schemas.openxmlformats.org/officeDocument/2006/relationships/hyperlink" Target="https://fred.stlouisfed.org/series/EXJPUS" TargetMode="External"/><Relationship Id="rId4" Type="http://schemas.openxmlformats.org/officeDocument/2006/relationships/hyperlink" Target="https://fred.stlouisfed.org/series/EXUSUK"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hyperlink" Target="http://www.finance.yahoo.com/"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txBox="1">
            <a:spLocks/>
          </p:cNvSpPr>
          <p:nvPr/>
        </p:nvSpPr>
        <p:spPr bwMode="auto">
          <a:xfrm>
            <a:off x="5486400" y="9906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sz="3800">
                <a:solidFill>
                  <a:schemeClr val="tx2"/>
                </a:solidFill>
                <a:latin typeface="Arial" pitchFamily="34" charset="0"/>
                <a:ea typeface="ヒラギノ角ゴ Pro W3" pitchFamily="-84" charset="-128"/>
              </a:defRPr>
            </a:lvl1pPr>
            <a:lvl2pPr marL="742950" indent="-285750">
              <a:defRPr sz="3800">
                <a:solidFill>
                  <a:schemeClr val="tx2"/>
                </a:solidFill>
                <a:latin typeface="Arial" pitchFamily="34" charset="0"/>
                <a:ea typeface="ヒラギノ角ゴ Pro W3" pitchFamily="-84" charset="-128"/>
              </a:defRPr>
            </a:lvl2pPr>
            <a:lvl3pPr marL="1143000" indent="-228600">
              <a:defRPr sz="3800">
                <a:solidFill>
                  <a:schemeClr val="tx2"/>
                </a:solidFill>
                <a:latin typeface="Arial" pitchFamily="34" charset="0"/>
                <a:ea typeface="ヒラギノ角ゴ Pro W3" pitchFamily="-84" charset="-128"/>
              </a:defRPr>
            </a:lvl3pPr>
            <a:lvl4pPr marL="1600200" indent="-228600">
              <a:defRPr sz="3800">
                <a:solidFill>
                  <a:schemeClr val="tx2"/>
                </a:solidFill>
                <a:latin typeface="Arial" pitchFamily="34" charset="0"/>
                <a:ea typeface="ヒラギノ角ゴ Pro W3" pitchFamily="-84" charset="-128"/>
              </a:defRPr>
            </a:lvl4pPr>
            <a:lvl5pPr marL="2057400" indent="-228600">
              <a:defRPr sz="3800">
                <a:solidFill>
                  <a:schemeClr val="tx2"/>
                </a:solidFill>
                <a:latin typeface="Arial" pitchFamily="34" charset="0"/>
                <a:ea typeface="ヒラギノ角ゴ Pro W3" pitchFamily="-84" charset="-128"/>
              </a:defRPr>
            </a:lvl5pPr>
            <a:lvl6pPr marL="25146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6pPr>
            <a:lvl7pPr marL="29718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7pPr>
            <a:lvl8pPr marL="34290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8pPr>
            <a:lvl9pPr marL="38862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9pPr>
          </a:lstStyle>
          <a:p>
            <a:pPr algn="ctr" eaLnBrk="1" hangingPunct="1"/>
            <a:r>
              <a:rPr lang="en-AU" altLang="zh-HK" sz="2800" b="1" dirty="0">
                <a:solidFill>
                  <a:schemeClr val="tx1"/>
                </a:solidFill>
                <a:latin typeface="Verdana" pitchFamily="34" charset="0"/>
              </a:rPr>
              <a:t>Chapter 15</a:t>
            </a:r>
            <a:br>
              <a:rPr lang="en-AU" altLang="zh-HK" sz="2800" b="1" dirty="0">
                <a:solidFill>
                  <a:schemeClr val="tx1"/>
                </a:solidFill>
                <a:latin typeface="Verdana" pitchFamily="34" charset="0"/>
              </a:rPr>
            </a:br>
            <a:br>
              <a:rPr lang="en-AU" altLang="zh-HK" sz="2800" b="1" dirty="0">
                <a:solidFill>
                  <a:schemeClr val="tx1"/>
                </a:solidFill>
                <a:latin typeface="Verdana" pitchFamily="34" charset="0"/>
              </a:rPr>
            </a:br>
            <a:r>
              <a:rPr lang="en-US" altLang="zh-HK" sz="2800" b="1" dirty="0">
                <a:latin typeface="Verdana" pitchFamily="34" charset="0"/>
              </a:rPr>
              <a:t>The </a:t>
            </a:r>
            <a:r>
              <a:rPr lang="en-US" altLang="en-US" sz="2800" b="1" dirty="0">
                <a:latin typeface="Verdana" pitchFamily="34" charset="0"/>
              </a:rPr>
              <a:t>Foreign Exchange</a:t>
            </a:r>
            <a:r>
              <a:rPr lang="en-US" altLang="zh-HK" sz="2800" b="1" dirty="0">
                <a:latin typeface="Verdana" pitchFamily="34" charset="0"/>
              </a:rPr>
              <a:t> Markets</a:t>
            </a:r>
            <a:endParaRPr lang="en-US" altLang="zh-HK" sz="2800" b="1" dirty="0">
              <a:solidFill>
                <a:schemeClr val="tx1"/>
              </a:solidFill>
              <a:latin typeface="Verdana" pitchFamily="34" charset="0"/>
            </a:endParaRPr>
          </a:p>
        </p:txBody>
      </p:sp>
    </p:spTree>
    <p:extLst>
      <p:ext uri="{BB962C8B-B14F-4D97-AF65-F5344CB8AC3E}">
        <p14:creationId xmlns:p14="http://schemas.microsoft.com/office/powerpoint/2010/main" val="1603204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ヒラギノ角ゴ Pro W3" charset="-128"/>
              </a:rPr>
              <a:t>How is Foreign Exchange Traded?</a:t>
            </a:r>
            <a:endParaRPr lang="en-US" dirty="0"/>
          </a:p>
        </p:txBody>
      </p:sp>
      <p:sp>
        <p:nvSpPr>
          <p:cNvPr id="3" name="Content Placeholder 2"/>
          <p:cNvSpPr>
            <a:spLocks noGrp="1"/>
          </p:cNvSpPr>
          <p:nvPr>
            <p:ph idx="1"/>
          </p:nvPr>
        </p:nvSpPr>
        <p:spPr/>
        <p:txBody>
          <a:bodyPr/>
          <a:lstStyle/>
          <a:p>
            <a:r>
              <a:rPr lang="en-US" altLang="en-US" sz="2400" dirty="0">
                <a:solidFill>
                  <a:srgbClr val="000000"/>
                </a:solidFill>
                <a:ea typeface="ヒラギノ角ゴ Pro W3" charset="-128"/>
              </a:rPr>
              <a:t>FX traded in over-the-counter market</a:t>
            </a:r>
          </a:p>
          <a:p>
            <a:pPr marL="740664" lvl="1" indent="-402336">
              <a:buFontTx/>
              <a:buAutoNum type="arabicPeriod"/>
            </a:pPr>
            <a:r>
              <a:rPr lang="en-US" altLang="en-US" dirty="0">
                <a:solidFill>
                  <a:srgbClr val="000000"/>
                </a:solidFill>
                <a:ea typeface="ヒラギノ角ゴ Pro W3" charset="-128"/>
              </a:rPr>
              <a:t>Involve buying / selling bank deposits denominated in different currencies.</a:t>
            </a:r>
          </a:p>
          <a:p>
            <a:pPr marL="740664" lvl="1" indent="-402336">
              <a:buFontTx/>
              <a:buAutoNum type="arabicPeriod"/>
            </a:pPr>
            <a:r>
              <a:rPr lang="en-US" altLang="en-US" dirty="0">
                <a:solidFill>
                  <a:srgbClr val="000000"/>
                </a:solidFill>
                <a:ea typeface="ヒラギノ角ゴ Pro W3" charset="-128"/>
              </a:rPr>
              <a:t>Trades involve transactions in excess of $1 million.</a:t>
            </a:r>
          </a:p>
          <a:p>
            <a:pPr marL="740664" lvl="1" indent="-402336">
              <a:buFontTx/>
              <a:buAutoNum type="arabicPeriod"/>
            </a:pPr>
            <a:r>
              <a:rPr lang="en-US" altLang="en-US" dirty="0">
                <a:solidFill>
                  <a:srgbClr val="000000"/>
                </a:solidFill>
                <a:ea typeface="ヒラギノ角ゴ Pro W3" charset="-128"/>
              </a:rPr>
              <a:t>Typical consumers buy foreign currencies from retail dealers, such as banks.</a:t>
            </a:r>
          </a:p>
          <a:p>
            <a:r>
              <a:rPr lang="en-US" altLang="en-US" sz="2400" dirty="0">
                <a:solidFill>
                  <a:srgbClr val="000000"/>
                </a:solidFill>
                <a:ea typeface="ヒラギノ角ゴ Pro W3" charset="-128"/>
              </a:rPr>
              <a:t>FX volume exceeds $5 trillion per day.</a:t>
            </a:r>
            <a:endParaRPr lang="en-US" sz="2400" dirty="0"/>
          </a:p>
        </p:txBody>
      </p:sp>
      <p:sp>
        <p:nvSpPr>
          <p:cNvPr id="4" name="Footer Placeholder 1">
            <a:extLst>
              <a:ext uri="{FF2B5EF4-FFF2-40B4-BE49-F238E27FC236}">
                <a16:creationId xmlns:a16="http://schemas.microsoft.com/office/drawing/2014/main" id="{3D1AE961-4F3F-4880-9E2E-6C5B82B4C390}"/>
              </a:ext>
            </a:extLst>
          </p:cNvPr>
          <p:cNvSpPr>
            <a:spLocks noGrp="1"/>
          </p:cNvSpPr>
          <p:nvPr>
            <p:ph type="ftr" sz="quarter" idx="11"/>
          </p:nvPr>
        </p:nvSpPr>
        <p:spPr>
          <a:xfrm>
            <a:off x="2898648" y="6356350"/>
            <a:ext cx="3505200" cy="365760"/>
          </a:xfrm>
        </p:spPr>
        <p:txBody>
          <a:bodyPr/>
          <a:lstStyle/>
          <a:p>
            <a:pPr algn="ctr"/>
            <a:r>
              <a:rPr lang="en-US" altLang="zh-HK" dirty="0"/>
              <a:t>EF3333 Chapter 15</a:t>
            </a:r>
            <a:endParaRPr lang="zh-HK" altLang="en-US" dirty="0"/>
          </a:p>
        </p:txBody>
      </p:sp>
      <p:sp>
        <p:nvSpPr>
          <p:cNvPr id="5" name="Slide Number Placeholder 2">
            <a:extLst>
              <a:ext uri="{FF2B5EF4-FFF2-40B4-BE49-F238E27FC236}">
                <a16:creationId xmlns:a16="http://schemas.microsoft.com/office/drawing/2014/main" id="{F4489628-950B-437B-ABCD-73AC25726B5D}"/>
              </a:ext>
            </a:extLst>
          </p:cNvPr>
          <p:cNvSpPr txBox="1">
            <a:spLocks/>
          </p:cNvSpPr>
          <p:nvPr/>
        </p:nvSpPr>
        <p:spPr>
          <a:xfrm>
            <a:off x="612648" y="6356350"/>
            <a:ext cx="1981200" cy="365760"/>
          </a:xfrm>
          <a:prstGeom prst="rect">
            <a:avLst/>
          </a:prstGeom>
        </p:spPr>
        <p:txBody>
          <a:bodyPr/>
          <a:ls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1CC9BBA-FF72-4A86-9785-BFC9C4606701}" type="slidenum">
              <a:rPr lang="zh-HK" altLang="en-US" sz="1400">
                <a:solidFill>
                  <a:schemeClr val="tx2"/>
                </a:solidFill>
              </a:rPr>
              <a:pPr/>
              <a:t>10</a:t>
            </a:fld>
            <a:endParaRPr lang="zh-HK" altLang="en-US" sz="1400" dirty="0">
              <a:solidFill>
                <a:schemeClr val="tx2"/>
              </a:solidFill>
            </a:endParaRPr>
          </a:p>
        </p:txBody>
      </p:sp>
    </p:spTree>
    <p:extLst>
      <p:ext uri="{BB962C8B-B14F-4D97-AF65-F5344CB8AC3E}">
        <p14:creationId xmlns:p14="http://schemas.microsoft.com/office/powerpoint/2010/main" val="155652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ヒラギノ角ゴ Pro W3" charset="-128"/>
              </a:rPr>
              <a:t>Exchange Rates in the Long Run</a:t>
            </a:r>
            <a:endParaRPr lang="en-US" dirty="0"/>
          </a:p>
        </p:txBody>
      </p:sp>
      <p:sp>
        <p:nvSpPr>
          <p:cNvPr id="3" name="Content Placeholder 2"/>
          <p:cNvSpPr>
            <a:spLocks noGrp="1"/>
          </p:cNvSpPr>
          <p:nvPr>
            <p:ph idx="1"/>
          </p:nvPr>
        </p:nvSpPr>
        <p:spPr/>
        <p:txBody>
          <a:bodyPr/>
          <a:lstStyle/>
          <a:p>
            <a:r>
              <a:rPr lang="en-US" altLang="en-US" sz="2400" dirty="0">
                <a:solidFill>
                  <a:srgbClr val="000000"/>
                </a:solidFill>
                <a:ea typeface="ヒラギノ角ゴ Pro W3" charset="-128"/>
              </a:rPr>
              <a:t>Exchange rates are determined in markets by the interaction of supply and demand.</a:t>
            </a:r>
          </a:p>
          <a:p>
            <a:r>
              <a:rPr lang="en-US" altLang="en-US" sz="2400" dirty="0">
                <a:solidFill>
                  <a:srgbClr val="000000"/>
                </a:solidFill>
                <a:ea typeface="ヒラギノ角ゴ Pro W3" charset="-128"/>
              </a:rPr>
              <a:t>An important concept that drives the forces of supply and demand is the Law of One Price.</a:t>
            </a:r>
            <a:endParaRPr lang="en-US" sz="2400" dirty="0"/>
          </a:p>
        </p:txBody>
      </p:sp>
      <p:sp>
        <p:nvSpPr>
          <p:cNvPr id="4" name="Footer Placeholder 1">
            <a:extLst>
              <a:ext uri="{FF2B5EF4-FFF2-40B4-BE49-F238E27FC236}">
                <a16:creationId xmlns:a16="http://schemas.microsoft.com/office/drawing/2014/main" id="{7A8A05A0-E26F-4CAA-A8F9-FFCFDA74A8C2}"/>
              </a:ext>
            </a:extLst>
          </p:cNvPr>
          <p:cNvSpPr>
            <a:spLocks noGrp="1"/>
          </p:cNvSpPr>
          <p:nvPr>
            <p:ph type="ftr" sz="quarter" idx="11"/>
          </p:nvPr>
        </p:nvSpPr>
        <p:spPr>
          <a:xfrm>
            <a:off x="2898648" y="6356350"/>
            <a:ext cx="3505200" cy="365760"/>
          </a:xfrm>
        </p:spPr>
        <p:txBody>
          <a:bodyPr/>
          <a:lstStyle/>
          <a:p>
            <a:pPr algn="ctr"/>
            <a:r>
              <a:rPr lang="en-US" altLang="zh-HK" dirty="0"/>
              <a:t>EF3333 Chapter 15</a:t>
            </a:r>
            <a:endParaRPr lang="zh-HK" altLang="en-US" dirty="0"/>
          </a:p>
        </p:txBody>
      </p:sp>
      <p:sp>
        <p:nvSpPr>
          <p:cNvPr id="5" name="Slide Number Placeholder 2">
            <a:extLst>
              <a:ext uri="{FF2B5EF4-FFF2-40B4-BE49-F238E27FC236}">
                <a16:creationId xmlns:a16="http://schemas.microsoft.com/office/drawing/2014/main" id="{6C31A28F-6D20-426A-839C-204167C46492}"/>
              </a:ext>
            </a:extLst>
          </p:cNvPr>
          <p:cNvSpPr txBox="1">
            <a:spLocks/>
          </p:cNvSpPr>
          <p:nvPr/>
        </p:nvSpPr>
        <p:spPr>
          <a:xfrm>
            <a:off x="612648" y="6356350"/>
            <a:ext cx="1981200" cy="365760"/>
          </a:xfrm>
          <a:prstGeom prst="rect">
            <a:avLst/>
          </a:prstGeom>
        </p:spPr>
        <p:txBody>
          <a:bodyPr/>
          <a:ls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1CC9BBA-FF72-4A86-9785-BFC9C4606701}" type="slidenum">
              <a:rPr lang="zh-HK" altLang="en-US" sz="1400">
                <a:solidFill>
                  <a:schemeClr val="tx2"/>
                </a:solidFill>
              </a:rPr>
              <a:pPr/>
              <a:t>11</a:t>
            </a:fld>
            <a:endParaRPr lang="zh-HK" altLang="en-US" sz="1400" dirty="0">
              <a:solidFill>
                <a:schemeClr val="tx2"/>
              </a:solidFill>
            </a:endParaRPr>
          </a:p>
        </p:txBody>
      </p:sp>
    </p:spTree>
    <p:extLst>
      <p:ext uri="{BB962C8B-B14F-4D97-AF65-F5344CB8AC3E}">
        <p14:creationId xmlns:p14="http://schemas.microsoft.com/office/powerpoint/2010/main" val="1905034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ea typeface="ヒラギノ角ゴ Pro W3" charset="-128"/>
              </a:rPr>
              <a:t>Exchange Rates in the Long Run: Law of One Price </a:t>
            </a:r>
            <a:r>
              <a:rPr lang="en-US" altLang="en-US" sz="1800" b="0" dirty="0">
                <a:ea typeface="ヒラギノ角ゴ Pro W3" charset="-128"/>
              </a:rPr>
              <a:t>(1 of 2)</a:t>
            </a:r>
            <a:endParaRPr lang="en-US" dirty="0"/>
          </a:p>
        </p:txBody>
      </p:sp>
      <p:sp>
        <p:nvSpPr>
          <p:cNvPr id="3" name="Content Placeholder 2"/>
          <p:cNvSpPr>
            <a:spLocks noGrp="1"/>
          </p:cNvSpPr>
          <p:nvPr>
            <p:ph idx="1"/>
          </p:nvPr>
        </p:nvSpPr>
        <p:spPr/>
        <p:txBody>
          <a:bodyPr/>
          <a:lstStyle/>
          <a:p>
            <a:r>
              <a:rPr lang="en-US" altLang="en-US" sz="2400" dirty="0">
                <a:solidFill>
                  <a:srgbClr val="000000"/>
                </a:solidFill>
                <a:ea typeface="ヒラギノ角ゴ Pro W3" charset="-128"/>
              </a:rPr>
              <a:t>The Law of One Price states that the price of an identical good will be the same throughout the world, regardless of which country produces it.</a:t>
            </a:r>
          </a:p>
          <a:p>
            <a:r>
              <a:rPr lang="en-US" altLang="en-US" sz="2400" dirty="0">
                <a:solidFill>
                  <a:srgbClr val="000000"/>
                </a:solidFill>
                <a:ea typeface="ヒラギノ角ゴ Pro W3" charset="-128"/>
              </a:rPr>
              <a:t>Example: American steel costs $100 per ton, while Japanese steel costs 10,000 yen per ton.</a:t>
            </a:r>
            <a:endParaRPr lang="en-US" sz="2400" dirty="0"/>
          </a:p>
        </p:txBody>
      </p:sp>
      <p:sp>
        <p:nvSpPr>
          <p:cNvPr id="4" name="Footer Placeholder 1">
            <a:extLst>
              <a:ext uri="{FF2B5EF4-FFF2-40B4-BE49-F238E27FC236}">
                <a16:creationId xmlns:a16="http://schemas.microsoft.com/office/drawing/2014/main" id="{C4675D5E-F558-4384-8C57-74948AA169C3}"/>
              </a:ext>
            </a:extLst>
          </p:cNvPr>
          <p:cNvSpPr>
            <a:spLocks noGrp="1"/>
          </p:cNvSpPr>
          <p:nvPr>
            <p:ph type="ftr" sz="quarter" idx="11"/>
          </p:nvPr>
        </p:nvSpPr>
        <p:spPr>
          <a:xfrm>
            <a:off x="2898648" y="6356350"/>
            <a:ext cx="3505200" cy="365760"/>
          </a:xfrm>
        </p:spPr>
        <p:txBody>
          <a:bodyPr/>
          <a:lstStyle/>
          <a:p>
            <a:pPr algn="ctr"/>
            <a:r>
              <a:rPr lang="en-US" altLang="zh-HK" dirty="0"/>
              <a:t>EF3333 Chapter 15</a:t>
            </a:r>
            <a:endParaRPr lang="zh-HK" altLang="en-US" dirty="0"/>
          </a:p>
        </p:txBody>
      </p:sp>
      <p:sp>
        <p:nvSpPr>
          <p:cNvPr id="5" name="Slide Number Placeholder 2">
            <a:extLst>
              <a:ext uri="{FF2B5EF4-FFF2-40B4-BE49-F238E27FC236}">
                <a16:creationId xmlns:a16="http://schemas.microsoft.com/office/drawing/2014/main" id="{B3C89747-0394-496F-80CE-542043033320}"/>
              </a:ext>
            </a:extLst>
          </p:cNvPr>
          <p:cNvSpPr txBox="1">
            <a:spLocks/>
          </p:cNvSpPr>
          <p:nvPr/>
        </p:nvSpPr>
        <p:spPr>
          <a:xfrm>
            <a:off x="612648" y="6356350"/>
            <a:ext cx="1981200" cy="365760"/>
          </a:xfrm>
          <a:prstGeom prst="rect">
            <a:avLst/>
          </a:prstGeom>
        </p:spPr>
        <p:txBody>
          <a:bodyPr/>
          <a:ls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1CC9BBA-FF72-4A86-9785-BFC9C4606701}" type="slidenum">
              <a:rPr lang="zh-HK" altLang="en-US" sz="1400">
                <a:solidFill>
                  <a:schemeClr val="tx2"/>
                </a:solidFill>
              </a:rPr>
              <a:pPr/>
              <a:t>12</a:t>
            </a:fld>
            <a:endParaRPr lang="zh-HK" altLang="en-US" sz="1400" dirty="0">
              <a:solidFill>
                <a:schemeClr val="tx2"/>
              </a:solidFill>
            </a:endParaRPr>
          </a:p>
        </p:txBody>
      </p:sp>
    </p:spTree>
    <p:extLst>
      <p:ext uri="{BB962C8B-B14F-4D97-AF65-F5344CB8AC3E}">
        <p14:creationId xmlns:p14="http://schemas.microsoft.com/office/powerpoint/2010/main" val="1853029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ea typeface="ヒラギノ角ゴ Pro W3" charset="-128"/>
              </a:rPr>
              <a:t>Exchange Rates in the Long Run: Law of One Price </a:t>
            </a:r>
            <a:r>
              <a:rPr lang="en-US" altLang="en-US" sz="1800" b="0" dirty="0">
                <a:ea typeface="ヒラギノ角ゴ Pro W3" charset="-128"/>
              </a:rPr>
              <a:t>(2 of 2)</a:t>
            </a:r>
            <a:endParaRPr lang="en-US" dirty="0"/>
          </a:p>
        </p:txBody>
      </p:sp>
      <p:graphicFrame>
        <p:nvGraphicFramePr>
          <p:cNvPr id="4" name="Table 3"/>
          <p:cNvGraphicFramePr>
            <a:graphicFrameLocks noGrp="1"/>
          </p:cNvGraphicFramePr>
          <p:nvPr/>
        </p:nvGraphicFramePr>
        <p:xfrm>
          <a:off x="660361" y="1752600"/>
          <a:ext cx="7823279" cy="4105269"/>
        </p:xfrm>
        <a:graphic>
          <a:graphicData uri="http://schemas.openxmlformats.org/drawingml/2006/table">
            <a:tbl>
              <a:tblPr firstRow="1">
                <a:tableStyleId>{2D5ABB26-0587-4C30-8999-92F81FD0307C}</a:tableStyleId>
              </a:tblPr>
              <a:tblGrid>
                <a:gridCol w="3678845">
                  <a:extLst>
                    <a:ext uri="{9D8B030D-6E8A-4147-A177-3AD203B41FA5}">
                      <a16:colId xmlns:a16="http://schemas.microsoft.com/office/drawing/2014/main" val="20000"/>
                    </a:ext>
                  </a:extLst>
                </a:gridCol>
                <a:gridCol w="2072217">
                  <a:extLst>
                    <a:ext uri="{9D8B030D-6E8A-4147-A177-3AD203B41FA5}">
                      <a16:colId xmlns:a16="http://schemas.microsoft.com/office/drawing/2014/main" val="20001"/>
                    </a:ext>
                  </a:extLst>
                </a:gridCol>
                <a:gridCol w="2072217">
                  <a:extLst>
                    <a:ext uri="{9D8B030D-6E8A-4147-A177-3AD203B41FA5}">
                      <a16:colId xmlns:a16="http://schemas.microsoft.com/office/drawing/2014/main" val="20002"/>
                    </a:ext>
                  </a:extLst>
                </a:gridCol>
              </a:tblGrid>
              <a:tr h="567395">
                <a:tc>
                  <a:txBody>
                    <a:bodyPr/>
                    <a:lstStyle/>
                    <a:p>
                      <a:pPr marL="0" marR="0">
                        <a:spcBef>
                          <a:spcPts val="0"/>
                        </a:spcBef>
                        <a:spcAft>
                          <a:spcPts val="0"/>
                        </a:spcAft>
                      </a:pPr>
                      <a:r>
                        <a:rPr lang="en-US" sz="1800" dirty="0">
                          <a:effectLst/>
                          <a:latin typeface="+mn-lt"/>
                        </a:rPr>
                        <a:t>If E = 50 yen/$ then price are:</a:t>
                      </a:r>
                    </a:p>
                    <a:p>
                      <a:pPr marL="0" marR="0">
                        <a:spcBef>
                          <a:spcPts val="0"/>
                        </a:spcBef>
                        <a:spcAft>
                          <a:spcPts val="0"/>
                        </a:spcAft>
                      </a:pPr>
                      <a:endParaRPr lang="en-US" sz="1800" dirty="0">
                        <a:effectLst/>
                        <a:latin typeface="+mn-lt"/>
                        <a:ea typeface="Times" panose="02020603050405020304" pitchFamily="18" charset="0"/>
                        <a:cs typeface="Times New Roman" panose="02020603050405020304" pitchFamily="18" charset="0"/>
                      </a:endParaRPr>
                    </a:p>
                  </a:txBody>
                  <a:tcPr marL="45720" marR="4572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dirty="0">
                          <a:solidFill>
                            <a:schemeClr val="bg1"/>
                          </a:solidFill>
                          <a:effectLst/>
                          <a:latin typeface="+mn-lt"/>
                          <a:ea typeface="Times" panose="02020603050405020304" pitchFamily="18" charset="0"/>
                          <a:cs typeface="Times New Roman" panose="02020603050405020304" pitchFamily="18" charset="0"/>
                        </a:rPr>
                        <a:t>Blank</a:t>
                      </a:r>
                    </a:p>
                  </a:txBody>
                  <a:tcPr marL="45720" marR="4572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effectLst/>
                          <a:latin typeface="+mn-lt"/>
                          <a:ea typeface="Times" panose="02020603050405020304" pitchFamily="18" charset="0"/>
                          <a:cs typeface="Times New Roman" panose="02020603050405020304" pitchFamily="18" charset="0"/>
                        </a:rPr>
                        <a:t>Blank</a:t>
                      </a:r>
                    </a:p>
                  </a:txBody>
                  <a:tcPr marL="45720" marR="4572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6739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effectLst/>
                          <a:latin typeface="+mn-lt"/>
                          <a:ea typeface="Times" panose="02020603050405020304" pitchFamily="18" charset="0"/>
                          <a:cs typeface="Times New Roman" panose="02020603050405020304" pitchFamily="18" charset="0"/>
                        </a:rPr>
                        <a:t>Blank</a:t>
                      </a:r>
                    </a:p>
                  </a:txBody>
                  <a:tcPr marL="45720" marR="4572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dirty="0">
                          <a:effectLst/>
                          <a:latin typeface="+mn-lt"/>
                        </a:rPr>
                        <a:t>American</a:t>
                      </a:r>
                    </a:p>
                    <a:p>
                      <a:pPr marL="0" marR="0">
                        <a:spcBef>
                          <a:spcPts val="0"/>
                        </a:spcBef>
                        <a:spcAft>
                          <a:spcPts val="0"/>
                        </a:spcAft>
                      </a:pPr>
                      <a:r>
                        <a:rPr lang="en-US" sz="1800" b="1" dirty="0">
                          <a:effectLst/>
                          <a:latin typeface="+mn-lt"/>
                        </a:rPr>
                        <a:t>Steel</a:t>
                      </a:r>
                      <a:endParaRPr lang="en-US" sz="1800" b="1" dirty="0">
                        <a:effectLst/>
                        <a:latin typeface="+mn-lt"/>
                        <a:ea typeface="Times" panose="02020603050405020304" pitchFamily="18" charset="0"/>
                        <a:cs typeface="Times New Roman" panose="02020603050405020304" pitchFamily="18" charset="0"/>
                      </a:endParaRPr>
                    </a:p>
                  </a:txBody>
                  <a:tcPr marL="45720" marR="4572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dirty="0">
                          <a:effectLst/>
                          <a:latin typeface="+mn-lt"/>
                        </a:rPr>
                        <a:t>Japanese</a:t>
                      </a:r>
                    </a:p>
                    <a:p>
                      <a:pPr marL="0" marR="0">
                        <a:spcBef>
                          <a:spcPts val="0"/>
                        </a:spcBef>
                        <a:spcAft>
                          <a:spcPts val="0"/>
                        </a:spcAft>
                      </a:pPr>
                      <a:r>
                        <a:rPr lang="en-US" sz="1800" b="1" dirty="0">
                          <a:effectLst/>
                          <a:latin typeface="+mn-lt"/>
                        </a:rPr>
                        <a:t>Steel</a:t>
                      </a:r>
                      <a:endParaRPr lang="en-US" sz="1800" b="1" dirty="0">
                        <a:effectLst/>
                        <a:latin typeface="+mn-lt"/>
                        <a:ea typeface="Times" panose="02020603050405020304" pitchFamily="18" charset="0"/>
                        <a:cs typeface="Times New Roman" panose="02020603050405020304" pitchFamily="18" charset="0"/>
                      </a:endParaRPr>
                    </a:p>
                  </a:txBody>
                  <a:tcPr marL="45720" marR="4572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00514">
                <a:tc>
                  <a:txBody>
                    <a:bodyPr/>
                    <a:lstStyle/>
                    <a:p>
                      <a:pPr marL="0" marR="0">
                        <a:spcBef>
                          <a:spcPts val="0"/>
                        </a:spcBef>
                        <a:spcAft>
                          <a:spcPts val="0"/>
                        </a:spcAft>
                      </a:pPr>
                      <a:r>
                        <a:rPr lang="en-US" sz="1800" b="1" dirty="0">
                          <a:effectLst/>
                          <a:latin typeface="+mn-lt"/>
                        </a:rPr>
                        <a:t>In U.S.</a:t>
                      </a:r>
                      <a:endParaRPr lang="en-US" sz="1800" b="1" dirty="0">
                        <a:effectLst/>
                        <a:latin typeface="+mn-lt"/>
                        <a:ea typeface="Times" panose="02020603050405020304" pitchFamily="18" charset="0"/>
                        <a:cs typeface="Times New Roman" panose="02020603050405020304" pitchFamily="18" charset="0"/>
                      </a:endParaRPr>
                    </a:p>
                  </a:txBody>
                  <a:tcPr marL="45720" marR="4572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dirty="0">
                          <a:effectLst/>
                          <a:latin typeface="+mn-lt"/>
                        </a:rPr>
                        <a:t>$100</a:t>
                      </a:r>
                      <a:endParaRPr lang="en-US" sz="1800" dirty="0">
                        <a:effectLst/>
                        <a:latin typeface="+mn-lt"/>
                        <a:ea typeface="Times" panose="02020603050405020304" pitchFamily="18" charset="0"/>
                        <a:cs typeface="Times New Roman" panose="02020603050405020304" pitchFamily="18" charset="0"/>
                      </a:endParaRPr>
                    </a:p>
                  </a:txBody>
                  <a:tcPr marL="45720" marR="4572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a:effectLst/>
                          <a:latin typeface="+mn-lt"/>
                        </a:rPr>
                        <a:t>$200</a:t>
                      </a:r>
                      <a:endParaRPr lang="en-US" sz="1800">
                        <a:effectLst/>
                        <a:latin typeface="+mn-lt"/>
                        <a:ea typeface="Times" panose="02020603050405020304" pitchFamily="18" charset="0"/>
                        <a:cs typeface="Times New Roman" panose="02020603050405020304" pitchFamily="18" charset="0"/>
                      </a:endParaRPr>
                    </a:p>
                  </a:txBody>
                  <a:tcPr marL="45720" marR="4572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00514">
                <a:tc>
                  <a:txBody>
                    <a:bodyPr/>
                    <a:lstStyle/>
                    <a:p>
                      <a:pPr marL="0" marR="0">
                        <a:spcBef>
                          <a:spcPts val="0"/>
                        </a:spcBef>
                        <a:spcAft>
                          <a:spcPts val="0"/>
                        </a:spcAft>
                      </a:pPr>
                      <a:r>
                        <a:rPr lang="en-US" sz="1800" b="1" dirty="0">
                          <a:effectLst/>
                          <a:latin typeface="+mn-lt"/>
                        </a:rPr>
                        <a:t>In Japan</a:t>
                      </a:r>
                      <a:endParaRPr lang="en-US" sz="1800" b="1" dirty="0">
                        <a:effectLst/>
                        <a:latin typeface="+mn-lt"/>
                        <a:ea typeface="Times" panose="02020603050405020304" pitchFamily="18" charset="0"/>
                        <a:cs typeface="Times New Roman" panose="02020603050405020304" pitchFamily="18" charset="0"/>
                      </a:endParaRPr>
                    </a:p>
                  </a:txBody>
                  <a:tcPr marL="45720" marR="4572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dirty="0">
                          <a:effectLst/>
                          <a:latin typeface="+mn-lt"/>
                        </a:rPr>
                        <a:t>5000 yen</a:t>
                      </a:r>
                      <a:endParaRPr lang="en-US" sz="1800" dirty="0">
                        <a:effectLst/>
                        <a:latin typeface="+mn-lt"/>
                        <a:ea typeface="Times" panose="02020603050405020304" pitchFamily="18" charset="0"/>
                        <a:cs typeface="Times New Roman" panose="02020603050405020304" pitchFamily="18" charset="0"/>
                      </a:endParaRPr>
                    </a:p>
                  </a:txBody>
                  <a:tcPr marL="45720" marR="4572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dirty="0">
                          <a:effectLst/>
                          <a:latin typeface="+mn-lt"/>
                        </a:rPr>
                        <a:t>10,000 yen</a:t>
                      </a:r>
                    </a:p>
                  </a:txBody>
                  <a:tcPr marL="45720" marR="4572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005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effectLst/>
                          <a:latin typeface="+mn-lt"/>
                          <a:ea typeface="Times" panose="02020603050405020304" pitchFamily="18" charset="0"/>
                          <a:cs typeface="Times New Roman" panose="02020603050405020304" pitchFamily="18" charset="0"/>
                        </a:rPr>
                        <a:t>Blank</a:t>
                      </a:r>
                    </a:p>
                  </a:txBody>
                  <a:tcPr marL="45720" marR="4572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solidFill>
                            <a:schemeClr val="bg1"/>
                          </a:solidFill>
                          <a:effectLst/>
                          <a:latin typeface="+mn-lt"/>
                          <a:ea typeface="Times" panose="02020603050405020304" pitchFamily="18" charset="0"/>
                          <a:cs typeface="Times New Roman" panose="02020603050405020304" pitchFamily="18" charset="0"/>
                        </a:rPr>
                        <a:t>Blank</a:t>
                      </a:r>
                      <a:endParaRPr lang="en-US" sz="1400" dirty="0">
                        <a:solidFill>
                          <a:schemeClr val="bg1"/>
                        </a:solidFill>
                        <a:effectLst/>
                        <a:latin typeface="+mn-lt"/>
                        <a:ea typeface="Times" panose="02020603050405020304" pitchFamily="18" charset="0"/>
                        <a:cs typeface="Times New Roman" panose="02020603050405020304" pitchFamily="18" charset="0"/>
                      </a:endParaRPr>
                    </a:p>
                  </a:txBody>
                  <a:tcPr marL="45720" marR="4572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dirty="0">
                          <a:solidFill>
                            <a:schemeClr val="bg1"/>
                          </a:solidFill>
                          <a:effectLst/>
                          <a:latin typeface="+mn-lt"/>
                          <a:ea typeface="Times" panose="02020603050405020304" pitchFamily="18" charset="0"/>
                          <a:cs typeface="Times New Roman" panose="02020603050405020304" pitchFamily="18" charset="0"/>
                        </a:rPr>
                        <a:t>Blank</a:t>
                      </a:r>
                    </a:p>
                  </a:txBody>
                  <a:tcPr marL="45720" marR="4572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00514">
                <a:tc>
                  <a:txBody>
                    <a:bodyPr/>
                    <a:lstStyle/>
                    <a:p>
                      <a:pPr marL="0" marR="0">
                        <a:spcBef>
                          <a:spcPts val="0"/>
                        </a:spcBef>
                        <a:spcAft>
                          <a:spcPts val="0"/>
                        </a:spcAft>
                      </a:pPr>
                      <a:r>
                        <a:rPr lang="en-US" sz="1800" dirty="0">
                          <a:effectLst/>
                          <a:latin typeface="+mn-lt"/>
                        </a:rPr>
                        <a:t>If E = 100 yen/$ then price are:</a:t>
                      </a:r>
                      <a:endParaRPr lang="en-US" sz="1800" dirty="0">
                        <a:effectLst/>
                        <a:latin typeface="+mn-lt"/>
                        <a:ea typeface="Times" panose="02020603050405020304" pitchFamily="18" charset="0"/>
                        <a:cs typeface="Times New Roman" panose="02020603050405020304" pitchFamily="18" charset="0"/>
                      </a:endParaRPr>
                    </a:p>
                  </a:txBody>
                  <a:tcPr marL="45720" marR="4572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solidFill>
                            <a:schemeClr val="bg1"/>
                          </a:solidFill>
                          <a:effectLst/>
                          <a:latin typeface="+mn-lt"/>
                          <a:ea typeface="Times" panose="02020603050405020304" pitchFamily="18" charset="0"/>
                          <a:cs typeface="Times New Roman" panose="02020603050405020304" pitchFamily="18" charset="0"/>
                        </a:rPr>
                        <a:t>Blank</a:t>
                      </a:r>
                      <a:endParaRPr lang="en-US" sz="1400" dirty="0">
                        <a:solidFill>
                          <a:schemeClr val="bg1"/>
                        </a:solidFill>
                        <a:effectLst/>
                        <a:latin typeface="+mn-lt"/>
                        <a:ea typeface="Times" panose="02020603050405020304" pitchFamily="18" charset="0"/>
                        <a:cs typeface="Times New Roman" panose="02020603050405020304" pitchFamily="18" charset="0"/>
                      </a:endParaRPr>
                    </a:p>
                  </a:txBody>
                  <a:tcPr marL="45720" marR="4572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dirty="0">
                          <a:solidFill>
                            <a:schemeClr val="bg1"/>
                          </a:solidFill>
                          <a:effectLst/>
                          <a:latin typeface="+mn-lt"/>
                          <a:ea typeface="Times" panose="02020603050405020304" pitchFamily="18" charset="0"/>
                          <a:cs typeface="Times New Roman" panose="02020603050405020304" pitchFamily="18" charset="0"/>
                        </a:rPr>
                        <a:t>Blank</a:t>
                      </a:r>
                    </a:p>
                  </a:txBody>
                  <a:tcPr marL="45720" marR="4572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56739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effectLst/>
                          <a:latin typeface="+mn-lt"/>
                          <a:ea typeface="Times" panose="02020603050405020304" pitchFamily="18" charset="0"/>
                          <a:cs typeface="Times New Roman" panose="02020603050405020304" pitchFamily="18" charset="0"/>
                        </a:rPr>
                        <a:t>Blank</a:t>
                      </a:r>
                    </a:p>
                  </a:txBody>
                  <a:tcPr marL="45720" marR="4572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dirty="0">
                          <a:effectLst/>
                          <a:latin typeface="+mn-lt"/>
                        </a:rPr>
                        <a:t>American</a:t>
                      </a:r>
                    </a:p>
                    <a:p>
                      <a:pPr marL="0" marR="0">
                        <a:spcBef>
                          <a:spcPts val="0"/>
                        </a:spcBef>
                        <a:spcAft>
                          <a:spcPts val="0"/>
                        </a:spcAft>
                      </a:pPr>
                      <a:r>
                        <a:rPr lang="en-US" sz="1800" b="1" dirty="0">
                          <a:effectLst/>
                          <a:latin typeface="+mn-lt"/>
                        </a:rPr>
                        <a:t>Steel</a:t>
                      </a:r>
                      <a:endParaRPr lang="en-US" sz="1800" b="1" dirty="0">
                        <a:effectLst/>
                        <a:latin typeface="+mn-lt"/>
                        <a:ea typeface="Times" panose="02020603050405020304" pitchFamily="18" charset="0"/>
                        <a:cs typeface="Times New Roman" panose="02020603050405020304" pitchFamily="18" charset="0"/>
                      </a:endParaRPr>
                    </a:p>
                  </a:txBody>
                  <a:tcPr marL="45720" marR="4572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dirty="0">
                          <a:effectLst/>
                          <a:latin typeface="+mn-lt"/>
                        </a:rPr>
                        <a:t>Japanese</a:t>
                      </a:r>
                    </a:p>
                    <a:p>
                      <a:pPr marL="0" marR="0">
                        <a:spcBef>
                          <a:spcPts val="0"/>
                        </a:spcBef>
                        <a:spcAft>
                          <a:spcPts val="0"/>
                        </a:spcAft>
                      </a:pPr>
                      <a:r>
                        <a:rPr lang="en-US" sz="1800" b="1" dirty="0">
                          <a:effectLst/>
                          <a:latin typeface="+mn-lt"/>
                        </a:rPr>
                        <a:t>Steel</a:t>
                      </a:r>
                      <a:endParaRPr lang="en-US" sz="1800" b="1" dirty="0">
                        <a:effectLst/>
                        <a:latin typeface="+mn-lt"/>
                        <a:ea typeface="Times" panose="02020603050405020304" pitchFamily="18" charset="0"/>
                        <a:cs typeface="Times New Roman" panose="02020603050405020304" pitchFamily="18" charset="0"/>
                      </a:endParaRPr>
                    </a:p>
                  </a:txBody>
                  <a:tcPr marL="45720" marR="4572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400514">
                <a:tc>
                  <a:txBody>
                    <a:bodyPr/>
                    <a:lstStyle/>
                    <a:p>
                      <a:pPr marL="0" marR="0">
                        <a:spcBef>
                          <a:spcPts val="0"/>
                        </a:spcBef>
                        <a:spcAft>
                          <a:spcPts val="0"/>
                        </a:spcAft>
                      </a:pPr>
                      <a:r>
                        <a:rPr lang="en-US" sz="1800" b="1" dirty="0">
                          <a:effectLst/>
                          <a:latin typeface="+mn-lt"/>
                        </a:rPr>
                        <a:t>In U.S.</a:t>
                      </a:r>
                      <a:endParaRPr lang="en-US" sz="1800" b="1" dirty="0">
                        <a:effectLst/>
                        <a:latin typeface="+mn-lt"/>
                        <a:ea typeface="Times" panose="02020603050405020304" pitchFamily="18" charset="0"/>
                        <a:cs typeface="Times New Roman" panose="02020603050405020304" pitchFamily="18" charset="0"/>
                      </a:endParaRPr>
                    </a:p>
                  </a:txBody>
                  <a:tcPr marL="45720" marR="4572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dirty="0">
                          <a:effectLst/>
                          <a:latin typeface="+mn-lt"/>
                        </a:rPr>
                        <a:t>$100</a:t>
                      </a:r>
                      <a:endParaRPr lang="en-US" sz="1800" dirty="0">
                        <a:effectLst/>
                        <a:latin typeface="+mn-lt"/>
                        <a:ea typeface="Times" panose="02020603050405020304" pitchFamily="18" charset="0"/>
                        <a:cs typeface="Times New Roman" panose="02020603050405020304" pitchFamily="18" charset="0"/>
                      </a:endParaRPr>
                    </a:p>
                  </a:txBody>
                  <a:tcPr marL="45720" marR="4572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dirty="0">
                          <a:effectLst/>
                          <a:latin typeface="+mn-lt"/>
                        </a:rPr>
                        <a:t>$100</a:t>
                      </a:r>
                      <a:endParaRPr lang="en-US" sz="1800" dirty="0">
                        <a:effectLst/>
                        <a:latin typeface="+mn-lt"/>
                        <a:ea typeface="Times" panose="02020603050405020304" pitchFamily="18" charset="0"/>
                        <a:cs typeface="Times New Roman" panose="02020603050405020304" pitchFamily="18" charset="0"/>
                      </a:endParaRPr>
                    </a:p>
                  </a:txBody>
                  <a:tcPr marL="45720" marR="4572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400514">
                <a:tc>
                  <a:txBody>
                    <a:bodyPr/>
                    <a:lstStyle/>
                    <a:p>
                      <a:pPr marL="0" marR="0">
                        <a:spcBef>
                          <a:spcPts val="0"/>
                        </a:spcBef>
                        <a:spcAft>
                          <a:spcPts val="0"/>
                        </a:spcAft>
                      </a:pPr>
                      <a:r>
                        <a:rPr lang="en-US" sz="1800" b="1" dirty="0">
                          <a:effectLst/>
                          <a:latin typeface="+mn-lt"/>
                        </a:rPr>
                        <a:t>In Japan</a:t>
                      </a:r>
                      <a:endParaRPr lang="en-US" sz="1800" b="1" dirty="0">
                        <a:effectLst/>
                        <a:latin typeface="+mn-lt"/>
                        <a:ea typeface="Times" panose="02020603050405020304" pitchFamily="18" charset="0"/>
                        <a:cs typeface="Times New Roman" panose="02020603050405020304" pitchFamily="18" charset="0"/>
                      </a:endParaRPr>
                    </a:p>
                  </a:txBody>
                  <a:tcPr marL="45720" marR="4572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dirty="0">
                          <a:effectLst/>
                          <a:latin typeface="+mn-lt"/>
                        </a:rPr>
                        <a:t>10,000 yen</a:t>
                      </a:r>
                      <a:endParaRPr lang="en-US" sz="1800" dirty="0">
                        <a:effectLst/>
                        <a:latin typeface="+mn-lt"/>
                        <a:ea typeface="Times" panose="02020603050405020304" pitchFamily="18" charset="0"/>
                        <a:cs typeface="Times New Roman" panose="02020603050405020304" pitchFamily="18" charset="0"/>
                      </a:endParaRPr>
                    </a:p>
                  </a:txBody>
                  <a:tcPr marL="45720" marR="4572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dirty="0">
                          <a:effectLst/>
                          <a:latin typeface="+mn-lt"/>
                        </a:rPr>
                        <a:t>10,000 yen</a:t>
                      </a:r>
                      <a:endParaRPr lang="en-US" sz="1800" dirty="0">
                        <a:effectLst/>
                        <a:latin typeface="+mn-lt"/>
                        <a:ea typeface="Times" panose="02020603050405020304" pitchFamily="18" charset="0"/>
                        <a:cs typeface="Times New Roman" panose="02020603050405020304" pitchFamily="18" charset="0"/>
                      </a:endParaRPr>
                    </a:p>
                  </a:txBody>
                  <a:tcPr marL="45720" marR="4572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5" name="Footer Placeholder 1">
            <a:extLst>
              <a:ext uri="{FF2B5EF4-FFF2-40B4-BE49-F238E27FC236}">
                <a16:creationId xmlns:a16="http://schemas.microsoft.com/office/drawing/2014/main" id="{FEDF0B20-1274-478E-9B8B-681FC2C96D99}"/>
              </a:ext>
            </a:extLst>
          </p:cNvPr>
          <p:cNvSpPr>
            <a:spLocks noGrp="1"/>
          </p:cNvSpPr>
          <p:nvPr>
            <p:ph type="ftr" sz="quarter" idx="11"/>
          </p:nvPr>
        </p:nvSpPr>
        <p:spPr>
          <a:xfrm>
            <a:off x="2898648" y="6356350"/>
            <a:ext cx="3505200" cy="365760"/>
          </a:xfrm>
        </p:spPr>
        <p:txBody>
          <a:bodyPr/>
          <a:lstStyle/>
          <a:p>
            <a:pPr algn="ctr"/>
            <a:r>
              <a:rPr lang="en-US" altLang="zh-HK" dirty="0"/>
              <a:t>EF3333 Chapter 15</a:t>
            </a:r>
            <a:endParaRPr lang="zh-HK" altLang="en-US" dirty="0"/>
          </a:p>
        </p:txBody>
      </p:sp>
      <p:sp>
        <p:nvSpPr>
          <p:cNvPr id="6" name="Slide Number Placeholder 2">
            <a:extLst>
              <a:ext uri="{FF2B5EF4-FFF2-40B4-BE49-F238E27FC236}">
                <a16:creationId xmlns:a16="http://schemas.microsoft.com/office/drawing/2014/main" id="{9EAA2D71-C08B-4BF6-AD12-43AD05D1DDE1}"/>
              </a:ext>
            </a:extLst>
          </p:cNvPr>
          <p:cNvSpPr txBox="1">
            <a:spLocks/>
          </p:cNvSpPr>
          <p:nvPr/>
        </p:nvSpPr>
        <p:spPr>
          <a:xfrm>
            <a:off x="612648" y="6356350"/>
            <a:ext cx="1981200" cy="365760"/>
          </a:xfrm>
          <a:prstGeom prst="rect">
            <a:avLst/>
          </a:prstGeom>
        </p:spPr>
        <p:txBody>
          <a:bodyPr/>
          <a:ls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1CC9BBA-FF72-4A86-9785-BFC9C4606701}" type="slidenum">
              <a:rPr lang="zh-HK" altLang="en-US" sz="1400">
                <a:solidFill>
                  <a:schemeClr val="tx2"/>
                </a:solidFill>
              </a:rPr>
              <a:pPr/>
              <a:t>13</a:t>
            </a:fld>
            <a:endParaRPr lang="zh-HK" altLang="en-US" sz="1400" dirty="0">
              <a:solidFill>
                <a:schemeClr val="tx2"/>
              </a:solidFill>
            </a:endParaRPr>
          </a:p>
        </p:txBody>
      </p:sp>
    </p:spTree>
    <p:extLst>
      <p:ext uri="{BB962C8B-B14F-4D97-AF65-F5344CB8AC3E}">
        <p14:creationId xmlns:p14="http://schemas.microsoft.com/office/powerpoint/2010/main" val="2858546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ea typeface="ヒラギノ角ゴ Pro W3" charset="-128"/>
              </a:rPr>
              <a:t>Exchange Rates in the Long Run: Theory of Purchasing Power Parity (PPP) </a:t>
            </a:r>
            <a:r>
              <a:rPr lang="en-US" altLang="en-US" sz="1800" b="0" dirty="0">
                <a:ea typeface="ヒラギノ角ゴ Pro W3" charset="-128"/>
              </a:rPr>
              <a:t>(1 of 2)</a:t>
            </a:r>
            <a:endParaRPr lang="en-US" dirty="0"/>
          </a:p>
        </p:txBody>
      </p:sp>
      <p:sp>
        <p:nvSpPr>
          <p:cNvPr id="3" name="Content Placeholder 2"/>
          <p:cNvSpPr>
            <a:spLocks noGrp="1"/>
          </p:cNvSpPr>
          <p:nvPr>
            <p:ph idx="1"/>
          </p:nvPr>
        </p:nvSpPr>
        <p:spPr/>
        <p:txBody>
          <a:bodyPr/>
          <a:lstStyle/>
          <a:p>
            <a:r>
              <a:rPr lang="en-US" altLang="en-US" sz="2400" dirty="0">
                <a:solidFill>
                  <a:srgbClr val="000000"/>
                </a:solidFill>
                <a:ea typeface="ヒラギノ角ゴ Pro W3" charset="-128"/>
              </a:rPr>
              <a:t>The theory of PPP states that exchange rates between two currencies will adjust to reflect changes in price levels.</a:t>
            </a:r>
          </a:p>
          <a:p>
            <a:r>
              <a:rPr lang="en-US" altLang="zh-HK" sz="2400" dirty="0">
                <a:solidFill>
                  <a:srgbClr val="000000"/>
                </a:solidFill>
                <a:ea typeface="ヒラギノ角ゴ Pro W3" charset="-128"/>
              </a:rPr>
              <a:t>Real exchange rate (R) = the rate at which domestic goods can be exchanged for foreign goods</a:t>
            </a:r>
          </a:p>
          <a:p>
            <a:pPr marL="0" indent="0" algn="ctr">
              <a:buNone/>
            </a:pPr>
            <a:r>
              <a:rPr lang="en-US" altLang="en-US" sz="2400" dirty="0">
                <a:solidFill>
                  <a:srgbClr val="000000"/>
                </a:solidFill>
                <a:ea typeface="ヒラギノ角ゴ Pro W3" charset="-128"/>
              </a:rPr>
              <a:t>R = E x relative </a:t>
            </a:r>
            <a:r>
              <a:rPr lang="en-US" altLang="en-US" sz="2400" i="1" dirty="0">
                <a:solidFill>
                  <a:srgbClr val="000000"/>
                </a:solidFill>
                <a:ea typeface="ヒラギノ角ゴ Pro W3" charset="-128"/>
              </a:rPr>
              <a:t>domestic</a:t>
            </a:r>
            <a:r>
              <a:rPr lang="en-US" altLang="en-US" sz="2400" dirty="0">
                <a:solidFill>
                  <a:srgbClr val="000000"/>
                </a:solidFill>
                <a:ea typeface="ヒラギノ角ゴ Pro W3" charset="-128"/>
              </a:rPr>
              <a:t> price level </a:t>
            </a:r>
          </a:p>
          <a:p>
            <a:r>
              <a:rPr lang="en-US" altLang="en-US" sz="2400" dirty="0">
                <a:solidFill>
                  <a:srgbClr val="000000"/>
                </a:solidFill>
                <a:ea typeface="ヒラギノ角ゴ Pro W3" charset="-128"/>
              </a:rPr>
              <a:t>PPP </a:t>
            </a:r>
            <a:r>
              <a:rPr lang="en-US" altLang="en-US" sz="2400" dirty="0">
                <a:solidFill>
                  <a:srgbClr val="000000"/>
                </a:solidFill>
                <a:ea typeface="ヒラギノ角ゴ Pro W3" charset="-128"/>
                <a:sym typeface="Symbol" panose="05050102010706020507" pitchFamily="18" charset="2"/>
              </a:rPr>
              <a:t> R = 1, E = relative </a:t>
            </a:r>
            <a:r>
              <a:rPr lang="en-US" altLang="en-US" sz="2400" i="1" dirty="0">
                <a:solidFill>
                  <a:srgbClr val="000000"/>
                </a:solidFill>
                <a:ea typeface="ヒラギノ角ゴ Pro W3" charset="-128"/>
                <a:sym typeface="Symbol" panose="05050102010706020507" pitchFamily="18" charset="2"/>
              </a:rPr>
              <a:t>foreign</a:t>
            </a:r>
            <a:r>
              <a:rPr lang="en-US" altLang="en-US" sz="2400" dirty="0">
                <a:solidFill>
                  <a:srgbClr val="000000"/>
                </a:solidFill>
                <a:ea typeface="ヒラギノ角ゴ Pro W3" charset="-128"/>
                <a:sym typeface="Symbol" panose="05050102010706020507" pitchFamily="18" charset="2"/>
              </a:rPr>
              <a:t> price level</a:t>
            </a:r>
            <a:endParaRPr lang="en-US" altLang="en-US" sz="2400" dirty="0">
              <a:solidFill>
                <a:srgbClr val="000000"/>
              </a:solidFill>
              <a:ea typeface="ヒラギノ角ゴ Pro W3" charset="-128"/>
            </a:endParaRPr>
          </a:p>
          <a:p>
            <a:r>
              <a:rPr lang="en-US" altLang="en-US" sz="2400" dirty="0">
                <a:solidFill>
                  <a:srgbClr val="000000"/>
                </a:solidFill>
                <a:ea typeface="ヒラギノ角ゴ Pro W3" charset="-128"/>
              </a:rPr>
              <a:t>PPP </a:t>
            </a:r>
            <a:r>
              <a:rPr lang="en-US" altLang="en-US" sz="2400" dirty="0">
                <a:solidFill>
                  <a:srgbClr val="000000"/>
                </a:solidFill>
                <a:ea typeface="ヒラギノ角ゴ Pro W3" charset="-128"/>
                <a:sym typeface="Symbol" panose="05050102010706020507" pitchFamily="18" charset="2"/>
              </a:rPr>
              <a:t> Domestic price level ↑ 10%, domestic currency ↓ 10%</a:t>
            </a:r>
          </a:p>
          <a:p>
            <a:pPr lvl="1"/>
            <a:r>
              <a:rPr lang="en-US" altLang="en-US" dirty="0">
                <a:solidFill>
                  <a:srgbClr val="000000"/>
                </a:solidFill>
                <a:ea typeface="ヒラギノ角ゴ Pro W3" charset="-128"/>
              </a:rPr>
              <a:t>Application of law of one price to price levels</a:t>
            </a:r>
            <a:endParaRPr lang="en-US" dirty="0"/>
          </a:p>
          <a:p>
            <a:pPr lvl="1"/>
            <a:r>
              <a:rPr lang="en-US" altLang="en-US" dirty="0">
                <a:solidFill>
                  <a:srgbClr val="000000"/>
                </a:solidFill>
                <a:ea typeface="ヒラギノ角ゴ Pro W3" charset="-128"/>
              </a:rPr>
              <a:t>Works in long run, not short run</a:t>
            </a:r>
            <a:endParaRPr lang="en-US" dirty="0"/>
          </a:p>
        </p:txBody>
      </p:sp>
      <p:sp>
        <p:nvSpPr>
          <p:cNvPr id="4" name="Footer Placeholder 1">
            <a:extLst>
              <a:ext uri="{FF2B5EF4-FFF2-40B4-BE49-F238E27FC236}">
                <a16:creationId xmlns:a16="http://schemas.microsoft.com/office/drawing/2014/main" id="{27956509-348E-4799-82CF-EC2CC6D4A0DD}"/>
              </a:ext>
            </a:extLst>
          </p:cNvPr>
          <p:cNvSpPr>
            <a:spLocks noGrp="1"/>
          </p:cNvSpPr>
          <p:nvPr>
            <p:ph type="ftr" sz="quarter" idx="11"/>
          </p:nvPr>
        </p:nvSpPr>
        <p:spPr>
          <a:xfrm>
            <a:off x="2898648" y="6356350"/>
            <a:ext cx="3505200" cy="365760"/>
          </a:xfrm>
        </p:spPr>
        <p:txBody>
          <a:bodyPr/>
          <a:lstStyle/>
          <a:p>
            <a:pPr algn="ctr"/>
            <a:r>
              <a:rPr lang="en-US" altLang="zh-HK" dirty="0"/>
              <a:t>EF3333 Chapter 15</a:t>
            </a:r>
            <a:endParaRPr lang="zh-HK" altLang="en-US" dirty="0"/>
          </a:p>
        </p:txBody>
      </p:sp>
      <p:sp>
        <p:nvSpPr>
          <p:cNvPr id="5" name="Slide Number Placeholder 2">
            <a:extLst>
              <a:ext uri="{FF2B5EF4-FFF2-40B4-BE49-F238E27FC236}">
                <a16:creationId xmlns:a16="http://schemas.microsoft.com/office/drawing/2014/main" id="{7B827008-F813-4573-99BB-D8018192E38F}"/>
              </a:ext>
            </a:extLst>
          </p:cNvPr>
          <p:cNvSpPr txBox="1">
            <a:spLocks/>
          </p:cNvSpPr>
          <p:nvPr/>
        </p:nvSpPr>
        <p:spPr>
          <a:xfrm>
            <a:off x="612648" y="6356350"/>
            <a:ext cx="1981200" cy="365760"/>
          </a:xfrm>
          <a:prstGeom prst="rect">
            <a:avLst/>
          </a:prstGeom>
        </p:spPr>
        <p:txBody>
          <a:bodyPr/>
          <a:ls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1CC9BBA-FF72-4A86-9785-BFC9C4606701}" type="slidenum">
              <a:rPr lang="zh-HK" altLang="en-US" sz="1400">
                <a:solidFill>
                  <a:schemeClr val="tx2"/>
                </a:solidFill>
              </a:rPr>
              <a:pPr/>
              <a:t>14</a:t>
            </a:fld>
            <a:endParaRPr lang="zh-HK" altLang="en-US" sz="1400" dirty="0">
              <a:solidFill>
                <a:schemeClr val="tx2"/>
              </a:solidFill>
            </a:endParaRPr>
          </a:p>
        </p:txBody>
      </p:sp>
    </p:spTree>
    <p:extLst>
      <p:ext uri="{BB962C8B-B14F-4D97-AF65-F5344CB8AC3E}">
        <p14:creationId xmlns:p14="http://schemas.microsoft.com/office/powerpoint/2010/main" val="2839577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sz="2400" dirty="0">
                <a:ea typeface="ヒラギノ角ゴ Pro W3" charset="-128"/>
              </a:rPr>
              <a:t>Figure 15.2 </a:t>
            </a:r>
            <a:r>
              <a:rPr lang="en-US" altLang="en-US" sz="2400" b="0" dirty="0">
                <a:ea typeface="ヒラギノ角ゴ Pro W3" charset="-128"/>
              </a:rPr>
              <a:t>Purchasing Power Parity, United States/United Kingdom, 1973–2016 (Index: March 1973 = 100)</a:t>
            </a:r>
            <a:endParaRPr lang="en-US" dirty="0"/>
          </a:p>
        </p:txBody>
      </p:sp>
      <p:pic>
        <p:nvPicPr>
          <p:cNvPr id="4" name="Picture 2" descr="A line graph shows purchasing power parity, United States/United Kingdom for the period from 1973 to&#10;2016 (Index: March 1973 equals 100)."/>
          <p:cNvPicPr>
            <a:picLocks noChangeAspect="1" noChangeArrowheads="1"/>
          </p:cNvPicPr>
          <p:nvPr/>
        </p:nvPicPr>
        <p:blipFill>
          <a:blip r:embed="rId2" cstate="print"/>
          <a:srcRect/>
          <a:stretch>
            <a:fillRect/>
          </a:stretch>
        </p:blipFill>
        <p:spPr bwMode="auto">
          <a:xfrm>
            <a:off x="1257300" y="1850119"/>
            <a:ext cx="6629400" cy="3483881"/>
          </a:xfrm>
          <a:prstGeom prst="rect">
            <a:avLst/>
          </a:prstGeom>
          <a:noFill/>
          <a:ln w="9525">
            <a:noFill/>
            <a:miter lim="800000"/>
            <a:headEnd/>
            <a:tailEnd/>
          </a:ln>
        </p:spPr>
      </p:pic>
      <p:sp>
        <p:nvSpPr>
          <p:cNvPr id="3" name="Content Placeholder 2"/>
          <p:cNvSpPr>
            <a:spLocks noGrp="1"/>
          </p:cNvSpPr>
          <p:nvPr>
            <p:ph idx="1"/>
          </p:nvPr>
        </p:nvSpPr>
        <p:spPr>
          <a:xfrm>
            <a:off x="457200" y="5715000"/>
            <a:ext cx="8229600" cy="411163"/>
          </a:xfrm>
        </p:spPr>
        <p:txBody>
          <a:bodyPr>
            <a:normAutofit fontScale="92500" lnSpcReduction="10000"/>
          </a:bodyPr>
          <a:lstStyle/>
          <a:p>
            <a:pPr marL="0" indent="0">
              <a:buNone/>
            </a:pPr>
            <a:r>
              <a:rPr lang="en-IN" sz="1200" i="1" dirty="0"/>
              <a:t>Source</a:t>
            </a:r>
            <a:r>
              <a:rPr lang="en-IN" sz="1200" dirty="0"/>
              <a:t>: Federal Reserve Bank of St. Louis FRED database: </a:t>
            </a:r>
            <a:r>
              <a:rPr lang="en-IN" sz="1200" dirty="0">
                <a:hlinkClick r:id="rId3"/>
              </a:rPr>
              <a:t>https://fred.stlouisfed.org/series/CP0000GBM086NEST</a:t>
            </a:r>
            <a:r>
              <a:rPr lang="en-IN" sz="1200" dirty="0"/>
              <a:t>; </a:t>
            </a:r>
            <a:r>
              <a:rPr lang="en-IN" sz="1200" dirty="0">
                <a:hlinkClick r:id="rId4"/>
              </a:rPr>
              <a:t>https://fred.stlouisfed.org/series/CPIAUCNS</a:t>
            </a:r>
            <a:r>
              <a:rPr lang="en-IN" sz="1200" dirty="0"/>
              <a:t>; </a:t>
            </a:r>
            <a:r>
              <a:rPr lang="en-IN" sz="1200" dirty="0">
                <a:hlinkClick r:id="rId5"/>
              </a:rPr>
              <a:t>https://fred.stlouisfed.org/series/EXUSUK</a:t>
            </a:r>
            <a:r>
              <a:rPr lang="en-IN" sz="1200" dirty="0"/>
              <a:t>.</a:t>
            </a:r>
            <a:endParaRPr lang="en-US" sz="1200" dirty="0"/>
          </a:p>
        </p:txBody>
      </p:sp>
      <p:sp>
        <p:nvSpPr>
          <p:cNvPr id="5" name="Footer Placeholder 1">
            <a:extLst>
              <a:ext uri="{FF2B5EF4-FFF2-40B4-BE49-F238E27FC236}">
                <a16:creationId xmlns:a16="http://schemas.microsoft.com/office/drawing/2014/main" id="{9F5125C0-03EF-4B14-940A-75CF709C0263}"/>
              </a:ext>
            </a:extLst>
          </p:cNvPr>
          <p:cNvSpPr>
            <a:spLocks noGrp="1"/>
          </p:cNvSpPr>
          <p:nvPr>
            <p:ph type="ftr" sz="quarter" idx="11"/>
          </p:nvPr>
        </p:nvSpPr>
        <p:spPr>
          <a:xfrm>
            <a:off x="2898648" y="6356350"/>
            <a:ext cx="3505200" cy="365760"/>
          </a:xfrm>
        </p:spPr>
        <p:txBody>
          <a:bodyPr/>
          <a:lstStyle/>
          <a:p>
            <a:pPr algn="ctr"/>
            <a:r>
              <a:rPr lang="en-US" altLang="zh-HK" dirty="0"/>
              <a:t>EF3333 Chapter 15</a:t>
            </a:r>
            <a:endParaRPr lang="zh-HK" altLang="en-US" dirty="0"/>
          </a:p>
        </p:txBody>
      </p:sp>
      <p:sp>
        <p:nvSpPr>
          <p:cNvPr id="6" name="Slide Number Placeholder 2">
            <a:extLst>
              <a:ext uri="{FF2B5EF4-FFF2-40B4-BE49-F238E27FC236}">
                <a16:creationId xmlns:a16="http://schemas.microsoft.com/office/drawing/2014/main" id="{A110282F-4006-4C72-A13C-802AABBD2D04}"/>
              </a:ext>
            </a:extLst>
          </p:cNvPr>
          <p:cNvSpPr txBox="1">
            <a:spLocks/>
          </p:cNvSpPr>
          <p:nvPr/>
        </p:nvSpPr>
        <p:spPr>
          <a:xfrm>
            <a:off x="612648" y="6356350"/>
            <a:ext cx="1981200" cy="365760"/>
          </a:xfrm>
          <a:prstGeom prst="rect">
            <a:avLst/>
          </a:prstGeom>
        </p:spPr>
        <p:txBody>
          <a:bodyPr/>
          <a:ls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1CC9BBA-FF72-4A86-9785-BFC9C4606701}" type="slidenum">
              <a:rPr lang="zh-HK" altLang="en-US" sz="1400">
                <a:solidFill>
                  <a:schemeClr val="tx2"/>
                </a:solidFill>
              </a:rPr>
              <a:pPr/>
              <a:t>15</a:t>
            </a:fld>
            <a:endParaRPr lang="zh-HK" altLang="en-US" sz="1400" dirty="0">
              <a:solidFill>
                <a:schemeClr val="tx2"/>
              </a:solidFill>
            </a:endParaRPr>
          </a:p>
        </p:txBody>
      </p:sp>
    </p:spTree>
    <p:extLst>
      <p:ext uri="{BB962C8B-B14F-4D97-AF65-F5344CB8AC3E}">
        <p14:creationId xmlns:p14="http://schemas.microsoft.com/office/powerpoint/2010/main" val="1263843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ea typeface="ヒラギノ角ゴ Pro W3" charset="-128"/>
              </a:rPr>
              <a:t>Exchange Rates in the Long Run: Theory of Purchasing Power Parity (PPP) </a:t>
            </a:r>
            <a:r>
              <a:rPr lang="en-US" altLang="en-US" sz="1800" b="0" dirty="0">
                <a:ea typeface="ヒラギノ角ゴ Pro W3" charset="-128"/>
              </a:rPr>
              <a:t>(2 of 2)</a:t>
            </a:r>
            <a:endParaRPr lang="en-US" dirty="0"/>
          </a:p>
        </p:txBody>
      </p:sp>
      <p:sp>
        <p:nvSpPr>
          <p:cNvPr id="3" name="Content Placeholder 2"/>
          <p:cNvSpPr>
            <a:spLocks noGrp="1"/>
          </p:cNvSpPr>
          <p:nvPr>
            <p:ph idx="1"/>
          </p:nvPr>
        </p:nvSpPr>
        <p:spPr/>
        <p:txBody>
          <a:bodyPr/>
          <a:lstStyle/>
          <a:p>
            <a:r>
              <a:rPr lang="en-US" altLang="en-US" sz="2400" dirty="0">
                <a:solidFill>
                  <a:srgbClr val="000000"/>
                </a:solidFill>
                <a:ea typeface="ヒラギノ角ゴ Pro W3" charset="-128"/>
              </a:rPr>
              <a:t>Problems with PPP</a:t>
            </a:r>
          </a:p>
          <a:p>
            <a:pPr lvl="1"/>
            <a:r>
              <a:rPr lang="en-US" altLang="en-US" dirty="0">
                <a:solidFill>
                  <a:srgbClr val="000000"/>
                </a:solidFill>
                <a:ea typeface="ヒラギノ角ゴ Pro W3" charset="-128"/>
              </a:rPr>
              <a:t>All goods are not identical in both countries (i.e., Toyota versus Tesla)</a:t>
            </a:r>
            <a:endParaRPr lang="en-US" dirty="0"/>
          </a:p>
          <a:p>
            <a:pPr lvl="1"/>
            <a:r>
              <a:rPr lang="en-US" altLang="en-US" dirty="0">
                <a:solidFill>
                  <a:srgbClr val="000000"/>
                </a:solidFill>
                <a:ea typeface="ヒラギノ角ゴ Pro W3" charset="-128"/>
              </a:rPr>
              <a:t>Many goods and services are not traded (e.g., haircuts, land, etc.)</a:t>
            </a:r>
            <a:endParaRPr lang="en-US" dirty="0"/>
          </a:p>
        </p:txBody>
      </p:sp>
      <p:sp>
        <p:nvSpPr>
          <p:cNvPr id="4" name="Footer Placeholder 1">
            <a:extLst>
              <a:ext uri="{FF2B5EF4-FFF2-40B4-BE49-F238E27FC236}">
                <a16:creationId xmlns:a16="http://schemas.microsoft.com/office/drawing/2014/main" id="{CE5F2FE2-22A4-4993-9756-5F45714482A6}"/>
              </a:ext>
            </a:extLst>
          </p:cNvPr>
          <p:cNvSpPr>
            <a:spLocks noGrp="1"/>
          </p:cNvSpPr>
          <p:nvPr>
            <p:ph type="ftr" sz="quarter" idx="11"/>
          </p:nvPr>
        </p:nvSpPr>
        <p:spPr>
          <a:xfrm>
            <a:off x="2898648" y="6356350"/>
            <a:ext cx="3505200" cy="365760"/>
          </a:xfrm>
        </p:spPr>
        <p:txBody>
          <a:bodyPr/>
          <a:lstStyle/>
          <a:p>
            <a:pPr algn="ctr"/>
            <a:r>
              <a:rPr lang="en-US" altLang="zh-HK" dirty="0"/>
              <a:t>EF3333 Chapter 15</a:t>
            </a:r>
            <a:endParaRPr lang="zh-HK" altLang="en-US" dirty="0"/>
          </a:p>
        </p:txBody>
      </p:sp>
      <p:sp>
        <p:nvSpPr>
          <p:cNvPr id="5" name="Slide Number Placeholder 2">
            <a:extLst>
              <a:ext uri="{FF2B5EF4-FFF2-40B4-BE49-F238E27FC236}">
                <a16:creationId xmlns:a16="http://schemas.microsoft.com/office/drawing/2014/main" id="{D2A293EE-DA14-4BFA-81C8-A8970CD004DA}"/>
              </a:ext>
            </a:extLst>
          </p:cNvPr>
          <p:cNvSpPr txBox="1">
            <a:spLocks/>
          </p:cNvSpPr>
          <p:nvPr/>
        </p:nvSpPr>
        <p:spPr>
          <a:xfrm>
            <a:off x="612648" y="6356350"/>
            <a:ext cx="1981200" cy="365760"/>
          </a:xfrm>
          <a:prstGeom prst="rect">
            <a:avLst/>
          </a:prstGeom>
        </p:spPr>
        <p:txBody>
          <a:bodyPr/>
          <a:ls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1CC9BBA-FF72-4A86-9785-BFC9C4606701}" type="slidenum">
              <a:rPr lang="zh-HK" altLang="en-US" sz="1400">
                <a:solidFill>
                  <a:schemeClr val="tx2"/>
                </a:solidFill>
              </a:rPr>
              <a:pPr/>
              <a:t>16</a:t>
            </a:fld>
            <a:endParaRPr lang="zh-HK" altLang="en-US" sz="1400" dirty="0">
              <a:solidFill>
                <a:schemeClr val="tx2"/>
              </a:solidFill>
            </a:endParaRPr>
          </a:p>
        </p:txBody>
      </p:sp>
    </p:spTree>
    <p:extLst>
      <p:ext uri="{BB962C8B-B14F-4D97-AF65-F5344CB8AC3E}">
        <p14:creationId xmlns:p14="http://schemas.microsoft.com/office/powerpoint/2010/main" val="2695670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sz="3000" dirty="0">
                <a:ea typeface="ヒラギノ角ゴ Pro W3" charset="-128"/>
              </a:rPr>
              <a:t>Exchange Rates in the Long Run: Factors Affecting Exchange Rates in Long Run</a:t>
            </a:r>
            <a:r>
              <a:rPr lang="en-US" altLang="en-US" sz="2600" dirty="0">
                <a:ea typeface="ヒラギノ角ゴ Pro W3" charset="-128"/>
              </a:rPr>
              <a:t> </a:t>
            </a:r>
            <a:r>
              <a:rPr lang="en-US" altLang="en-US" sz="1800" b="0" dirty="0">
                <a:ea typeface="ヒラギノ角ゴ Pro W3" charset="-128"/>
              </a:rPr>
              <a:t>(1 of 3)</a:t>
            </a:r>
            <a:endParaRPr lang="en-US" sz="1800" dirty="0"/>
          </a:p>
        </p:txBody>
      </p:sp>
      <p:sp>
        <p:nvSpPr>
          <p:cNvPr id="3" name="Content Placeholder 2"/>
          <p:cNvSpPr>
            <a:spLocks noGrp="1"/>
          </p:cNvSpPr>
          <p:nvPr>
            <p:ph idx="1"/>
          </p:nvPr>
        </p:nvSpPr>
        <p:spPr/>
        <p:txBody>
          <a:bodyPr/>
          <a:lstStyle/>
          <a:p>
            <a:r>
              <a:rPr lang="en-US" altLang="en-US" sz="2400" dirty="0">
                <a:solidFill>
                  <a:srgbClr val="000000"/>
                </a:solidFill>
                <a:ea typeface="ヒラギノ角ゴ Pro W3" charset="-128"/>
              </a:rPr>
              <a:t>Basic Principle: If a factor increases demand for domestic goods relative to foreign goods, the exchange rate </a:t>
            </a:r>
            <a:r>
              <a:rPr lang="en-US" altLang="en-US" sz="2400" dirty="0">
                <a:solidFill>
                  <a:srgbClr val="000000"/>
                </a:solidFill>
                <a:ea typeface="ヒラギノ角ゴ Pro W3" charset="-128"/>
                <a:sym typeface="Symbol" panose="05050102010706020507" pitchFamily="18" charset="2"/>
              </a:rPr>
              <a:t>↑</a:t>
            </a:r>
          </a:p>
          <a:p>
            <a:r>
              <a:rPr lang="en-US" altLang="en-US" sz="2400" dirty="0">
                <a:solidFill>
                  <a:srgbClr val="000000"/>
                </a:solidFill>
                <a:ea typeface="ヒラギノ角ゴ Pro W3" charset="-128"/>
              </a:rPr>
              <a:t>The four major factors are relative price levels, tariffs and quotas, preferences for domestic vs. foreign goods, and productivity.</a:t>
            </a:r>
            <a:endParaRPr lang="en-US" sz="2400" dirty="0"/>
          </a:p>
        </p:txBody>
      </p:sp>
      <p:sp>
        <p:nvSpPr>
          <p:cNvPr id="4" name="Footer Placeholder 1">
            <a:extLst>
              <a:ext uri="{FF2B5EF4-FFF2-40B4-BE49-F238E27FC236}">
                <a16:creationId xmlns:a16="http://schemas.microsoft.com/office/drawing/2014/main" id="{F1B7E0D5-B97A-4074-B0FD-0E8669E5573A}"/>
              </a:ext>
            </a:extLst>
          </p:cNvPr>
          <p:cNvSpPr>
            <a:spLocks noGrp="1"/>
          </p:cNvSpPr>
          <p:nvPr>
            <p:ph type="ftr" sz="quarter" idx="11"/>
          </p:nvPr>
        </p:nvSpPr>
        <p:spPr>
          <a:xfrm>
            <a:off x="2898648" y="6356350"/>
            <a:ext cx="3505200" cy="365760"/>
          </a:xfrm>
        </p:spPr>
        <p:txBody>
          <a:bodyPr/>
          <a:lstStyle/>
          <a:p>
            <a:pPr algn="ctr"/>
            <a:r>
              <a:rPr lang="en-US" altLang="zh-HK" dirty="0"/>
              <a:t>EF3333 Chapter 15</a:t>
            </a:r>
            <a:endParaRPr lang="zh-HK" altLang="en-US" dirty="0"/>
          </a:p>
        </p:txBody>
      </p:sp>
      <p:sp>
        <p:nvSpPr>
          <p:cNvPr id="5" name="Slide Number Placeholder 2">
            <a:extLst>
              <a:ext uri="{FF2B5EF4-FFF2-40B4-BE49-F238E27FC236}">
                <a16:creationId xmlns:a16="http://schemas.microsoft.com/office/drawing/2014/main" id="{C138819F-9DFB-4B50-AC57-FE584E057FB9}"/>
              </a:ext>
            </a:extLst>
          </p:cNvPr>
          <p:cNvSpPr txBox="1">
            <a:spLocks/>
          </p:cNvSpPr>
          <p:nvPr/>
        </p:nvSpPr>
        <p:spPr>
          <a:xfrm>
            <a:off x="612648" y="6356350"/>
            <a:ext cx="1981200" cy="365760"/>
          </a:xfrm>
          <a:prstGeom prst="rect">
            <a:avLst/>
          </a:prstGeom>
        </p:spPr>
        <p:txBody>
          <a:bodyPr/>
          <a:ls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1CC9BBA-FF72-4A86-9785-BFC9C4606701}" type="slidenum">
              <a:rPr lang="zh-HK" altLang="en-US" sz="1400">
                <a:solidFill>
                  <a:schemeClr val="tx2"/>
                </a:solidFill>
              </a:rPr>
              <a:pPr/>
              <a:t>17</a:t>
            </a:fld>
            <a:endParaRPr lang="zh-HK" altLang="en-US" sz="1400" dirty="0">
              <a:solidFill>
                <a:schemeClr val="tx2"/>
              </a:solidFill>
            </a:endParaRPr>
          </a:p>
        </p:txBody>
      </p:sp>
    </p:spTree>
    <p:extLst>
      <p:ext uri="{BB962C8B-B14F-4D97-AF65-F5344CB8AC3E}">
        <p14:creationId xmlns:p14="http://schemas.microsoft.com/office/powerpoint/2010/main" val="2900500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sz="3000" dirty="0">
                <a:ea typeface="ヒラギノ角ゴ Pro W3" charset="-128"/>
              </a:rPr>
              <a:t>Exchange Rates in the Long Run: Factors Affecting Exchange Rates in Long Run</a:t>
            </a:r>
            <a:r>
              <a:rPr lang="en-US" altLang="en-US" sz="2600" dirty="0">
                <a:ea typeface="ヒラギノ角ゴ Pro W3" charset="-128"/>
              </a:rPr>
              <a:t> </a:t>
            </a:r>
            <a:r>
              <a:rPr lang="en-US" altLang="en-US" sz="1800" b="0" dirty="0">
                <a:ea typeface="ヒラギノ角ゴ Pro W3" charset="-128"/>
              </a:rPr>
              <a:t>(2 of 3)</a:t>
            </a:r>
            <a:endParaRPr lang="en-US" sz="1800" dirty="0"/>
          </a:p>
        </p:txBody>
      </p:sp>
      <p:sp>
        <p:nvSpPr>
          <p:cNvPr id="3" name="Content Placeholder 2"/>
          <p:cNvSpPr>
            <a:spLocks noGrp="1"/>
          </p:cNvSpPr>
          <p:nvPr>
            <p:ph idx="1"/>
          </p:nvPr>
        </p:nvSpPr>
        <p:spPr/>
        <p:txBody>
          <a:bodyPr/>
          <a:lstStyle/>
          <a:p>
            <a:r>
              <a:rPr lang="en-US" altLang="en-US" sz="2400" dirty="0">
                <a:solidFill>
                  <a:srgbClr val="000000"/>
                </a:solidFill>
                <a:ea typeface="ヒラギノ角ゴ Pro W3" charset="-128"/>
              </a:rPr>
              <a:t>Relative price levels: a rise in relative price levels cause a country</a:t>
            </a:r>
            <a:r>
              <a:rPr lang="ja-JP" altLang="en-US" sz="2400" dirty="0"/>
              <a:t>’</a:t>
            </a:r>
            <a:r>
              <a:rPr lang="en-US" altLang="ja-JP" sz="2400" dirty="0">
                <a:solidFill>
                  <a:srgbClr val="000000"/>
                </a:solidFill>
                <a:ea typeface="ヒラギノ角ゴ Pro W3" charset="-128"/>
              </a:rPr>
              <a:t>s currency to depreciate.</a:t>
            </a:r>
          </a:p>
          <a:p>
            <a:r>
              <a:rPr lang="en-US" altLang="en-US" sz="2400" dirty="0">
                <a:solidFill>
                  <a:srgbClr val="000000"/>
                </a:solidFill>
                <a:ea typeface="ヒラギノ角ゴ Pro W3" charset="-128"/>
              </a:rPr>
              <a:t>Tariffs and quotas: increasing trade barriers causes a country</a:t>
            </a:r>
            <a:r>
              <a:rPr lang="ja-JP" altLang="en-US" sz="2400" dirty="0"/>
              <a:t>’</a:t>
            </a:r>
            <a:r>
              <a:rPr lang="en-US" altLang="ja-JP" sz="2400" dirty="0">
                <a:solidFill>
                  <a:srgbClr val="000000"/>
                </a:solidFill>
                <a:ea typeface="ヒラギノ角ゴ Pro W3" charset="-128"/>
              </a:rPr>
              <a:t>s currency to appreciate.</a:t>
            </a:r>
            <a:endParaRPr lang="en-US" sz="2400" dirty="0"/>
          </a:p>
        </p:txBody>
      </p:sp>
      <p:sp>
        <p:nvSpPr>
          <p:cNvPr id="4" name="Footer Placeholder 1">
            <a:extLst>
              <a:ext uri="{FF2B5EF4-FFF2-40B4-BE49-F238E27FC236}">
                <a16:creationId xmlns:a16="http://schemas.microsoft.com/office/drawing/2014/main" id="{138C8703-4867-42E1-8098-A376314BE64C}"/>
              </a:ext>
            </a:extLst>
          </p:cNvPr>
          <p:cNvSpPr>
            <a:spLocks noGrp="1"/>
          </p:cNvSpPr>
          <p:nvPr>
            <p:ph type="ftr" sz="quarter" idx="11"/>
          </p:nvPr>
        </p:nvSpPr>
        <p:spPr>
          <a:xfrm>
            <a:off x="2898648" y="6356350"/>
            <a:ext cx="3505200" cy="365760"/>
          </a:xfrm>
        </p:spPr>
        <p:txBody>
          <a:bodyPr/>
          <a:lstStyle/>
          <a:p>
            <a:pPr algn="ctr"/>
            <a:r>
              <a:rPr lang="en-US" altLang="zh-HK" dirty="0"/>
              <a:t>EF3333 Chapter 15</a:t>
            </a:r>
            <a:endParaRPr lang="zh-HK" altLang="en-US" dirty="0"/>
          </a:p>
        </p:txBody>
      </p:sp>
      <p:sp>
        <p:nvSpPr>
          <p:cNvPr id="5" name="Slide Number Placeholder 2">
            <a:extLst>
              <a:ext uri="{FF2B5EF4-FFF2-40B4-BE49-F238E27FC236}">
                <a16:creationId xmlns:a16="http://schemas.microsoft.com/office/drawing/2014/main" id="{36FAF7AB-9775-41BE-B52C-7F3E2DA4E395}"/>
              </a:ext>
            </a:extLst>
          </p:cNvPr>
          <p:cNvSpPr txBox="1">
            <a:spLocks/>
          </p:cNvSpPr>
          <p:nvPr/>
        </p:nvSpPr>
        <p:spPr>
          <a:xfrm>
            <a:off x="612648" y="6356350"/>
            <a:ext cx="1981200" cy="365760"/>
          </a:xfrm>
          <a:prstGeom prst="rect">
            <a:avLst/>
          </a:prstGeom>
        </p:spPr>
        <p:txBody>
          <a:bodyPr/>
          <a:ls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1CC9BBA-FF72-4A86-9785-BFC9C4606701}" type="slidenum">
              <a:rPr lang="zh-HK" altLang="en-US" sz="1400">
                <a:solidFill>
                  <a:schemeClr val="tx2"/>
                </a:solidFill>
              </a:rPr>
              <a:pPr/>
              <a:t>18</a:t>
            </a:fld>
            <a:endParaRPr lang="zh-HK" altLang="en-US" sz="1400" dirty="0">
              <a:solidFill>
                <a:schemeClr val="tx2"/>
              </a:solidFill>
            </a:endParaRPr>
          </a:p>
        </p:txBody>
      </p:sp>
    </p:spTree>
    <p:extLst>
      <p:ext uri="{BB962C8B-B14F-4D97-AF65-F5344CB8AC3E}">
        <p14:creationId xmlns:p14="http://schemas.microsoft.com/office/powerpoint/2010/main" val="23338266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sz="3000" dirty="0">
                <a:ea typeface="ヒラギノ角ゴ Pro W3" charset="-128"/>
              </a:rPr>
              <a:t>Exchange Rates in the Long Run: Factors Affecting Exchange Rates in Long Run</a:t>
            </a:r>
            <a:r>
              <a:rPr lang="en-US" altLang="en-US" sz="2600" dirty="0">
                <a:ea typeface="ヒラギノ角ゴ Pro W3" charset="-128"/>
              </a:rPr>
              <a:t> </a:t>
            </a:r>
            <a:r>
              <a:rPr lang="en-US" altLang="en-US" sz="1800" b="0" dirty="0">
                <a:ea typeface="ヒラギノ角ゴ Pro W3" charset="-128"/>
              </a:rPr>
              <a:t>(3 of 3)</a:t>
            </a:r>
            <a:endParaRPr lang="en-US" sz="1800" dirty="0"/>
          </a:p>
        </p:txBody>
      </p:sp>
      <p:sp>
        <p:nvSpPr>
          <p:cNvPr id="3" name="Content Placeholder 2"/>
          <p:cNvSpPr>
            <a:spLocks noGrp="1"/>
          </p:cNvSpPr>
          <p:nvPr>
            <p:ph idx="1"/>
          </p:nvPr>
        </p:nvSpPr>
        <p:spPr/>
        <p:txBody>
          <a:bodyPr/>
          <a:lstStyle/>
          <a:p>
            <a:r>
              <a:rPr lang="en-US" altLang="en-US" sz="2400" dirty="0">
                <a:solidFill>
                  <a:srgbClr val="000000"/>
                </a:solidFill>
                <a:ea typeface="ヒラギノ角ゴ Pro W3" charset="-128"/>
              </a:rPr>
              <a:t>Preferences for domestic vs. foreign goods: increased demand for a country</a:t>
            </a:r>
            <a:r>
              <a:rPr lang="ja-JP" altLang="en-US" sz="2400" dirty="0"/>
              <a:t>’</a:t>
            </a:r>
            <a:r>
              <a:rPr lang="en-US" altLang="ja-JP" sz="2400" dirty="0">
                <a:solidFill>
                  <a:srgbClr val="000000"/>
                </a:solidFill>
                <a:ea typeface="ヒラギノ角ゴ Pro W3" charset="-128"/>
              </a:rPr>
              <a:t>s good causes its currency to appreciate; increased demand for imports causes the domestic currency to depreciate.</a:t>
            </a:r>
          </a:p>
          <a:p>
            <a:r>
              <a:rPr lang="en-US" altLang="en-US" sz="2400" dirty="0">
                <a:solidFill>
                  <a:srgbClr val="000000"/>
                </a:solidFill>
                <a:ea typeface="ヒラギノ角ゴ Pro W3" charset="-128"/>
              </a:rPr>
              <a:t>Productivity: if a country is more productive relative to another, its currency appreciates.</a:t>
            </a:r>
            <a:endParaRPr lang="en-US" sz="2400" dirty="0"/>
          </a:p>
        </p:txBody>
      </p:sp>
      <p:sp>
        <p:nvSpPr>
          <p:cNvPr id="4" name="Footer Placeholder 1">
            <a:extLst>
              <a:ext uri="{FF2B5EF4-FFF2-40B4-BE49-F238E27FC236}">
                <a16:creationId xmlns:a16="http://schemas.microsoft.com/office/drawing/2014/main" id="{5C08CB66-6B15-4EC1-B14B-759C37137555}"/>
              </a:ext>
            </a:extLst>
          </p:cNvPr>
          <p:cNvSpPr>
            <a:spLocks noGrp="1"/>
          </p:cNvSpPr>
          <p:nvPr>
            <p:ph type="ftr" sz="quarter" idx="11"/>
          </p:nvPr>
        </p:nvSpPr>
        <p:spPr>
          <a:xfrm>
            <a:off x="2898648" y="6356350"/>
            <a:ext cx="3505200" cy="365760"/>
          </a:xfrm>
        </p:spPr>
        <p:txBody>
          <a:bodyPr/>
          <a:lstStyle/>
          <a:p>
            <a:pPr algn="ctr"/>
            <a:r>
              <a:rPr lang="en-US" altLang="zh-HK" dirty="0"/>
              <a:t>EF3333 Chapter 15</a:t>
            </a:r>
            <a:endParaRPr lang="zh-HK" altLang="en-US" dirty="0"/>
          </a:p>
        </p:txBody>
      </p:sp>
      <p:sp>
        <p:nvSpPr>
          <p:cNvPr id="5" name="Slide Number Placeholder 2">
            <a:extLst>
              <a:ext uri="{FF2B5EF4-FFF2-40B4-BE49-F238E27FC236}">
                <a16:creationId xmlns:a16="http://schemas.microsoft.com/office/drawing/2014/main" id="{D311AA82-8DA4-4353-A499-D1AA6054B48A}"/>
              </a:ext>
            </a:extLst>
          </p:cNvPr>
          <p:cNvSpPr txBox="1">
            <a:spLocks/>
          </p:cNvSpPr>
          <p:nvPr/>
        </p:nvSpPr>
        <p:spPr>
          <a:xfrm>
            <a:off x="612648" y="6356350"/>
            <a:ext cx="1981200" cy="365760"/>
          </a:xfrm>
          <a:prstGeom prst="rect">
            <a:avLst/>
          </a:prstGeom>
        </p:spPr>
        <p:txBody>
          <a:bodyPr/>
          <a:ls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1CC9BBA-FF72-4A86-9785-BFC9C4606701}" type="slidenum">
              <a:rPr lang="zh-HK" altLang="en-US" sz="1400">
                <a:solidFill>
                  <a:schemeClr val="tx2"/>
                </a:solidFill>
              </a:rPr>
              <a:pPr/>
              <a:t>19</a:t>
            </a:fld>
            <a:endParaRPr lang="zh-HK" altLang="en-US" sz="1400" dirty="0">
              <a:solidFill>
                <a:schemeClr val="tx2"/>
              </a:solidFill>
            </a:endParaRPr>
          </a:p>
        </p:txBody>
      </p:sp>
    </p:spTree>
    <p:extLst>
      <p:ext uri="{BB962C8B-B14F-4D97-AF65-F5344CB8AC3E}">
        <p14:creationId xmlns:p14="http://schemas.microsoft.com/office/powerpoint/2010/main" val="2760914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CFF7071C-182C-4039-9965-F8465180098F}"/>
              </a:ext>
            </a:extLst>
          </p:cNvPr>
          <p:cNvPicPr>
            <a:picLocks noChangeAspect="1"/>
          </p:cNvPicPr>
          <p:nvPr/>
        </p:nvPicPr>
        <p:blipFill rotWithShape="1">
          <a:blip r:embed="rId2"/>
          <a:srcRect l="24801" t="19201" r="25588" b="27600"/>
          <a:stretch/>
        </p:blipFill>
        <p:spPr>
          <a:xfrm>
            <a:off x="-508" y="620688"/>
            <a:ext cx="9144508" cy="5515735"/>
          </a:xfrm>
          <a:prstGeom prst="rect">
            <a:avLst/>
          </a:prstGeom>
        </p:spPr>
      </p:pic>
    </p:spTree>
    <p:extLst>
      <p:ext uri="{BB962C8B-B14F-4D97-AF65-F5344CB8AC3E}">
        <p14:creationId xmlns:p14="http://schemas.microsoft.com/office/powerpoint/2010/main" val="42891874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ea typeface="ヒラギノ角ゴ Pro W3" charset="-128"/>
              </a:rPr>
              <a:t>Table 15.1 </a:t>
            </a:r>
            <a:r>
              <a:rPr lang="en-US" altLang="en-US" sz="2400" b="0" dirty="0">
                <a:ea typeface="ヒラギノ角ゴ Pro W3" charset="-128"/>
              </a:rPr>
              <a:t>Summary Factors That Affect Exchange Rates in the Long Run</a:t>
            </a:r>
            <a:endParaRPr lang="en-US" sz="2400" dirty="0"/>
          </a:p>
        </p:txBody>
      </p:sp>
      <p:graphicFrame>
        <p:nvGraphicFramePr>
          <p:cNvPr id="4" name="Table 3"/>
          <p:cNvGraphicFramePr>
            <a:graphicFrameLocks noGrp="1"/>
          </p:cNvGraphicFramePr>
          <p:nvPr/>
        </p:nvGraphicFramePr>
        <p:xfrm>
          <a:off x="800100" y="1866900"/>
          <a:ext cx="7543800" cy="3124201"/>
        </p:xfrm>
        <a:graphic>
          <a:graphicData uri="http://schemas.openxmlformats.org/drawingml/2006/table">
            <a:tbl>
              <a:tblPr firstRow="1" bandRow="1">
                <a:tableStyleId>{2D5ABB26-0587-4C30-8999-92F81FD0307C}</a:tableStyleId>
              </a:tblPr>
              <a:tblGrid>
                <a:gridCol w="2735664">
                  <a:extLst>
                    <a:ext uri="{9D8B030D-6E8A-4147-A177-3AD203B41FA5}">
                      <a16:colId xmlns:a16="http://schemas.microsoft.com/office/drawing/2014/main" val="20000"/>
                    </a:ext>
                  </a:extLst>
                </a:gridCol>
                <a:gridCol w="1657978">
                  <a:extLst>
                    <a:ext uri="{9D8B030D-6E8A-4147-A177-3AD203B41FA5}">
                      <a16:colId xmlns:a16="http://schemas.microsoft.com/office/drawing/2014/main" val="20001"/>
                    </a:ext>
                  </a:extLst>
                </a:gridCol>
                <a:gridCol w="3150158">
                  <a:extLst>
                    <a:ext uri="{9D8B030D-6E8A-4147-A177-3AD203B41FA5}">
                      <a16:colId xmlns:a16="http://schemas.microsoft.com/office/drawing/2014/main" val="20002"/>
                    </a:ext>
                  </a:extLst>
                </a:gridCol>
              </a:tblGrid>
              <a:tr h="1220471">
                <a:tc>
                  <a:txBody>
                    <a:bodyPr/>
                    <a:lstStyle/>
                    <a:p>
                      <a:pPr algn="ctr"/>
                      <a:r>
                        <a:rPr lang="en-US" sz="1800" b="1" dirty="0"/>
                        <a:t>Factor</a:t>
                      </a:r>
                      <a:endParaRPr lang="en-US" sz="18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1" dirty="0"/>
                        <a:t>Change in Factor</a:t>
                      </a:r>
                      <a:endParaRPr lang="en-US" sz="18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1" dirty="0"/>
                        <a:t>Response of the Exchange Rate, </a:t>
                      </a:r>
                      <a:r>
                        <a:rPr lang="en-US" sz="1800" b="1" i="1" dirty="0"/>
                        <a:t>E</a:t>
                      </a:r>
                      <a:r>
                        <a:rPr lang="en-US" sz="1800" b="1" dirty="0"/>
                        <a:t>*</a:t>
                      </a:r>
                    </a:p>
                    <a:p>
                      <a:pPr algn="ctr"/>
                      <a:r>
                        <a:rPr lang="en-US" sz="1800" b="1" dirty="0"/>
                        <a:t>(in terms of domestic currency)</a:t>
                      </a:r>
                      <a:endParaRPr lang="en-US" sz="18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80746">
                <a:tc>
                  <a:txBody>
                    <a:bodyPr/>
                    <a:lstStyle/>
                    <a:p>
                      <a:r>
                        <a:rPr lang="en-US" sz="1800" dirty="0"/>
                        <a:t>Domestic price</a:t>
                      </a:r>
                      <a:r>
                        <a:rPr lang="en-US" sz="1800" baseline="0" dirty="0"/>
                        <a:t> level</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Increase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Depreciation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80746">
                <a:tc>
                  <a:txBody>
                    <a:bodyPr/>
                    <a:lstStyle/>
                    <a:p>
                      <a:r>
                        <a:rPr lang="en-US" sz="1800" dirty="0"/>
                        <a:t>Trade barriers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a:t>Increase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Appreciation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80746">
                <a:tc>
                  <a:txBody>
                    <a:bodyPr/>
                    <a:lstStyle/>
                    <a:p>
                      <a:r>
                        <a:rPr lang="en-US" sz="1800" dirty="0"/>
                        <a:t>Import demand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a:t>Increase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a:t>Depreciation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80746">
                <a:tc>
                  <a:txBody>
                    <a:bodyPr/>
                    <a:lstStyle/>
                    <a:p>
                      <a:r>
                        <a:rPr lang="en-US" sz="1800" dirty="0"/>
                        <a:t>Export demand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a:t>Increase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a:t>Appreciation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80746">
                <a:tc>
                  <a:txBody>
                    <a:bodyPr/>
                    <a:lstStyle/>
                    <a:p>
                      <a:r>
                        <a:rPr lang="en-US" sz="1800" dirty="0"/>
                        <a:t>Productivity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a:t>Increase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a:t>Appreciation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5" name="Footer Placeholder 1">
            <a:extLst>
              <a:ext uri="{FF2B5EF4-FFF2-40B4-BE49-F238E27FC236}">
                <a16:creationId xmlns:a16="http://schemas.microsoft.com/office/drawing/2014/main" id="{133DDF7C-F245-4AC8-B99B-8643E473C2E1}"/>
              </a:ext>
            </a:extLst>
          </p:cNvPr>
          <p:cNvSpPr>
            <a:spLocks noGrp="1"/>
          </p:cNvSpPr>
          <p:nvPr>
            <p:ph type="ftr" sz="quarter" idx="11"/>
          </p:nvPr>
        </p:nvSpPr>
        <p:spPr>
          <a:xfrm>
            <a:off x="2898648" y="6356350"/>
            <a:ext cx="3505200" cy="365760"/>
          </a:xfrm>
        </p:spPr>
        <p:txBody>
          <a:bodyPr/>
          <a:lstStyle/>
          <a:p>
            <a:pPr algn="ctr"/>
            <a:r>
              <a:rPr lang="en-US" altLang="zh-HK" dirty="0"/>
              <a:t>EF3333 Chapter 15</a:t>
            </a:r>
            <a:endParaRPr lang="zh-HK" altLang="en-US" dirty="0"/>
          </a:p>
        </p:txBody>
      </p:sp>
      <p:sp>
        <p:nvSpPr>
          <p:cNvPr id="6" name="Slide Number Placeholder 2">
            <a:extLst>
              <a:ext uri="{FF2B5EF4-FFF2-40B4-BE49-F238E27FC236}">
                <a16:creationId xmlns:a16="http://schemas.microsoft.com/office/drawing/2014/main" id="{5DDFC172-693A-4DC8-99BF-D801E6A764AD}"/>
              </a:ext>
            </a:extLst>
          </p:cNvPr>
          <p:cNvSpPr txBox="1">
            <a:spLocks/>
          </p:cNvSpPr>
          <p:nvPr/>
        </p:nvSpPr>
        <p:spPr>
          <a:xfrm>
            <a:off x="612648" y="6356350"/>
            <a:ext cx="1981200" cy="365760"/>
          </a:xfrm>
          <a:prstGeom prst="rect">
            <a:avLst/>
          </a:prstGeom>
        </p:spPr>
        <p:txBody>
          <a:bodyPr/>
          <a:ls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1CC9BBA-FF72-4A86-9785-BFC9C4606701}" type="slidenum">
              <a:rPr lang="zh-HK" altLang="en-US" sz="1400">
                <a:solidFill>
                  <a:schemeClr val="tx2"/>
                </a:solidFill>
              </a:rPr>
              <a:pPr/>
              <a:t>20</a:t>
            </a:fld>
            <a:endParaRPr lang="zh-HK" altLang="en-US" sz="1400" dirty="0">
              <a:solidFill>
                <a:schemeClr val="tx2"/>
              </a:solidFill>
            </a:endParaRPr>
          </a:p>
        </p:txBody>
      </p:sp>
    </p:spTree>
    <p:extLst>
      <p:ext uri="{BB962C8B-B14F-4D97-AF65-F5344CB8AC3E}">
        <p14:creationId xmlns:p14="http://schemas.microsoft.com/office/powerpoint/2010/main" val="41271985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dirty="0"/>
              <a:t>The Big Mac theory of exchange rates</a:t>
            </a:r>
          </a:p>
        </p:txBody>
      </p:sp>
      <p:sp>
        <p:nvSpPr>
          <p:cNvPr id="3" name="Content Placeholder 2"/>
          <p:cNvSpPr>
            <a:spLocks noGrp="1"/>
          </p:cNvSpPr>
          <p:nvPr>
            <p:ph idx="1"/>
          </p:nvPr>
        </p:nvSpPr>
        <p:spPr>
          <a:xfrm>
            <a:off x="457200" y="1268760"/>
            <a:ext cx="8171259" cy="4527550"/>
          </a:xfrm>
        </p:spPr>
        <p:txBody>
          <a:bodyPr/>
          <a:lstStyle/>
          <a:p>
            <a:pPr>
              <a:defRPr/>
            </a:pPr>
            <a:r>
              <a:rPr lang="en-US" sz="2800" dirty="0"/>
              <a:t>The </a:t>
            </a:r>
            <a:r>
              <a:rPr lang="en-US" sz="2800" i="1" dirty="0"/>
              <a:t>Economist</a:t>
            </a:r>
            <a:r>
              <a:rPr lang="en-US" sz="2800" dirty="0"/>
              <a:t> collects the prices of Big Macs in different countries.</a:t>
            </a:r>
          </a:p>
          <a:p>
            <a:pPr lvl="1">
              <a:spcBef>
                <a:spcPts val="450"/>
              </a:spcBef>
              <a:buFont typeface="Arial" panose="020B0604020202020204" pitchFamily="34" charset="0"/>
              <a:buChar char="•"/>
              <a:defRPr/>
            </a:pPr>
            <a:r>
              <a:rPr lang="en-US" sz="1800" dirty="0"/>
              <a:t>In July 2015, the average price of a Big Mac was $4.79 in the United States.</a:t>
            </a:r>
          </a:p>
          <a:p>
            <a:pPr lvl="1">
              <a:spcBef>
                <a:spcPts val="450"/>
              </a:spcBef>
              <a:buFont typeface="Arial" panose="020B0604020202020204" pitchFamily="34" charset="0"/>
              <a:buChar char="•"/>
              <a:defRPr/>
            </a:pPr>
            <a:r>
              <a:rPr lang="en-US" sz="1800" dirty="0"/>
              <a:t>Comparing this to the average prices of Big Macs in other countries offers a (light-hearted) test of purchasing power parity:</a:t>
            </a:r>
          </a:p>
          <a:p>
            <a:endParaRPr lang="en-US"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algn="r" rtl="0" fontAlgn="auto">
              <a:spcBef>
                <a:spcPts val="0"/>
              </a:spcBef>
              <a:spcAft>
                <a:spcPts val="0"/>
              </a:spcAft>
              <a:defRPr sz="1200" kern="1200">
                <a:solidFill>
                  <a:schemeClr val="tx1">
                    <a:tint val="75000"/>
                  </a:schemeClr>
                </a:solidFill>
                <a:latin typeface="Verdana"/>
                <a:ea typeface="+mn-ea"/>
                <a:cs typeface="+mn-cs"/>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fld id="{4A83590F-4F9D-40BE-A6A4-19E3E2316843}" type="slidenum">
              <a:rPr lang="en-US" smtClean="0"/>
              <a:pPr>
                <a:defRPr/>
              </a:pPr>
              <a:t>21</a:t>
            </a:fld>
            <a:endParaRPr lang="zh-HK" alt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19672" y="3573016"/>
            <a:ext cx="6138505" cy="2362200"/>
          </a:xfrm>
          <a:prstGeom prst="rect">
            <a:avLst/>
          </a:prstGeom>
        </p:spPr>
      </p:pic>
    </p:spTree>
    <p:extLst>
      <p:ext uri="{BB962C8B-B14F-4D97-AF65-F5344CB8AC3E}">
        <p14:creationId xmlns:p14="http://schemas.microsoft.com/office/powerpoint/2010/main" val="1388186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ヒラギノ角ゴ Pro W3" charset="-128"/>
              </a:rPr>
              <a:t>Exchange Rates in the Short Run</a:t>
            </a:r>
            <a:endParaRPr lang="en-US" dirty="0"/>
          </a:p>
        </p:txBody>
      </p:sp>
      <p:sp>
        <p:nvSpPr>
          <p:cNvPr id="3" name="Content Placeholder 2"/>
          <p:cNvSpPr>
            <a:spLocks noGrp="1"/>
          </p:cNvSpPr>
          <p:nvPr>
            <p:ph idx="1"/>
          </p:nvPr>
        </p:nvSpPr>
        <p:spPr/>
        <p:txBody>
          <a:bodyPr>
            <a:normAutofit fontScale="92500"/>
          </a:bodyPr>
          <a:lstStyle/>
          <a:p>
            <a:r>
              <a:rPr lang="en-US" altLang="en-US" sz="2400" dirty="0">
                <a:solidFill>
                  <a:srgbClr val="000000"/>
                </a:solidFill>
                <a:ea typeface="ヒラギノ角ゴ Pro W3" charset="-128"/>
              </a:rPr>
              <a:t>In the short run, an exchange rate is the price of domestic bank deposits in terms of foreign bank deposits.</a:t>
            </a:r>
          </a:p>
          <a:p>
            <a:r>
              <a:rPr lang="en-US" altLang="en-US" sz="2400" dirty="0">
                <a:solidFill>
                  <a:srgbClr val="000000"/>
                </a:solidFill>
                <a:ea typeface="ヒラギノ角ゴ Pro W3" charset="-128"/>
              </a:rPr>
              <a:t>We will rely on the tools for the determinants of </a:t>
            </a:r>
            <a:r>
              <a:rPr lang="en-US" altLang="en-US" sz="2400" i="1" dirty="0">
                <a:solidFill>
                  <a:srgbClr val="000000"/>
                </a:solidFill>
                <a:ea typeface="ヒラギノ角ゴ Pro W3" charset="-128"/>
              </a:rPr>
              <a:t>asset</a:t>
            </a:r>
            <a:r>
              <a:rPr lang="en-US" altLang="en-US" sz="2400" dirty="0">
                <a:solidFill>
                  <a:srgbClr val="000000"/>
                </a:solidFill>
                <a:ea typeface="ヒラギノ角ゴ Pro W3" charset="-128"/>
              </a:rPr>
              <a:t> demand.</a:t>
            </a:r>
          </a:p>
          <a:p>
            <a:r>
              <a:rPr lang="en-US" altLang="en-US" sz="2400" dirty="0">
                <a:solidFill>
                  <a:srgbClr val="000000"/>
                </a:solidFill>
                <a:ea typeface="ヒラギノ角ゴ Pro W3" charset="-128"/>
              </a:rPr>
              <a:t>The usual approach to supply-demand analysis focused on import/export demand</a:t>
            </a:r>
          </a:p>
          <a:p>
            <a:pPr lvl="1"/>
            <a:r>
              <a:rPr lang="en-US" altLang="zh-HK" sz="2100" dirty="0">
                <a:solidFill>
                  <a:srgbClr val="000000"/>
                </a:solidFill>
                <a:ea typeface="ヒラギノ角ゴ Pro W3" charset="-128"/>
              </a:rPr>
              <a:t>Could not predict substantial fluctuations in exchange rates.</a:t>
            </a:r>
            <a:endParaRPr lang="en-US" altLang="en-US" sz="2100" dirty="0">
              <a:solidFill>
                <a:srgbClr val="000000"/>
              </a:solidFill>
              <a:ea typeface="ヒラギノ角ゴ Pro W3" charset="-128"/>
            </a:endParaRPr>
          </a:p>
          <a:p>
            <a:r>
              <a:rPr lang="en-US" altLang="zh-HK" sz="2400" dirty="0">
                <a:solidFill>
                  <a:srgbClr val="000000"/>
                </a:solidFill>
                <a:ea typeface="ヒラギノ角ゴ Pro W3" charset="-128"/>
              </a:rPr>
              <a:t>The more modern asset market approach used here emphasizes stocks of assets rather than the flows of exports and imports over short periods because export and import transactions are small relative to the amount of domestic and foreign assets at any given time. </a:t>
            </a:r>
          </a:p>
          <a:p>
            <a:pPr lvl="1"/>
            <a:r>
              <a:rPr lang="en-US" altLang="zh-HK" sz="2100" dirty="0">
                <a:solidFill>
                  <a:srgbClr val="000000"/>
                </a:solidFill>
                <a:ea typeface="ヒラギノ角ゴ Pro W3" charset="-128"/>
              </a:rPr>
              <a:t>Foreign exchange transactions in the United States each year are well over 25 times greater than the amount of U.S. exports and imports.</a:t>
            </a:r>
            <a:endParaRPr lang="en-US" sz="2100" dirty="0">
              <a:solidFill>
                <a:srgbClr val="000000"/>
              </a:solidFill>
              <a:ea typeface="ヒラギノ角ゴ Pro W3" charset="-128"/>
            </a:endParaRPr>
          </a:p>
        </p:txBody>
      </p:sp>
      <p:sp>
        <p:nvSpPr>
          <p:cNvPr id="4" name="Footer Placeholder 1">
            <a:extLst>
              <a:ext uri="{FF2B5EF4-FFF2-40B4-BE49-F238E27FC236}">
                <a16:creationId xmlns:a16="http://schemas.microsoft.com/office/drawing/2014/main" id="{DFF8FF31-A8A2-4785-B464-9D37F9A62231}"/>
              </a:ext>
            </a:extLst>
          </p:cNvPr>
          <p:cNvSpPr>
            <a:spLocks noGrp="1"/>
          </p:cNvSpPr>
          <p:nvPr>
            <p:ph type="ftr" sz="quarter" idx="11"/>
          </p:nvPr>
        </p:nvSpPr>
        <p:spPr>
          <a:xfrm>
            <a:off x="2898648" y="6356350"/>
            <a:ext cx="3505200" cy="365760"/>
          </a:xfrm>
        </p:spPr>
        <p:txBody>
          <a:bodyPr/>
          <a:lstStyle/>
          <a:p>
            <a:pPr algn="ctr"/>
            <a:r>
              <a:rPr lang="en-US" altLang="zh-HK" dirty="0"/>
              <a:t>EF3333 Chapter 15</a:t>
            </a:r>
            <a:endParaRPr lang="zh-HK" altLang="en-US" dirty="0"/>
          </a:p>
        </p:txBody>
      </p:sp>
      <p:sp>
        <p:nvSpPr>
          <p:cNvPr id="5" name="Slide Number Placeholder 2">
            <a:extLst>
              <a:ext uri="{FF2B5EF4-FFF2-40B4-BE49-F238E27FC236}">
                <a16:creationId xmlns:a16="http://schemas.microsoft.com/office/drawing/2014/main" id="{69AAE891-2B59-49AC-9C53-36BEC0944C7D}"/>
              </a:ext>
            </a:extLst>
          </p:cNvPr>
          <p:cNvSpPr txBox="1">
            <a:spLocks/>
          </p:cNvSpPr>
          <p:nvPr/>
        </p:nvSpPr>
        <p:spPr>
          <a:xfrm>
            <a:off x="612648" y="6356350"/>
            <a:ext cx="1981200" cy="365760"/>
          </a:xfrm>
          <a:prstGeom prst="rect">
            <a:avLst/>
          </a:prstGeom>
        </p:spPr>
        <p:txBody>
          <a:bodyPr/>
          <a:ls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1CC9BBA-FF72-4A86-9785-BFC9C4606701}" type="slidenum">
              <a:rPr lang="zh-HK" altLang="en-US" sz="1400">
                <a:solidFill>
                  <a:schemeClr val="tx2"/>
                </a:solidFill>
              </a:rPr>
              <a:pPr/>
              <a:t>22</a:t>
            </a:fld>
            <a:endParaRPr lang="zh-HK" altLang="en-US" sz="1400" dirty="0">
              <a:solidFill>
                <a:schemeClr val="tx2"/>
              </a:solidFill>
            </a:endParaRPr>
          </a:p>
        </p:txBody>
      </p:sp>
    </p:spTree>
    <p:extLst>
      <p:ext uri="{BB962C8B-B14F-4D97-AF65-F5344CB8AC3E}">
        <p14:creationId xmlns:p14="http://schemas.microsoft.com/office/powerpoint/2010/main" val="19613541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ea typeface="ヒラギノ角ゴ Pro W3" charset="-128"/>
              </a:rPr>
              <a:t>Exchange Rates in the Short Run: Supply Curve Analysis</a:t>
            </a:r>
            <a:endParaRPr lang="en-US" dirty="0"/>
          </a:p>
        </p:txBody>
      </p:sp>
      <p:sp>
        <p:nvSpPr>
          <p:cNvPr id="3" name="Content Placeholder 2"/>
          <p:cNvSpPr>
            <a:spLocks noGrp="1"/>
          </p:cNvSpPr>
          <p:nvPr>
            <p:ph idx="1"/>
          </p:nvPr>
        </p:nvSpPr>
        <p:spPr/>
        <p:txBody>
          <a:bodyPr/>
          <a:lstStyle/>
          <a:p>
            <a:pPr>
              <a:spcBef>
                <a:spcPts val="1200"/>
              </a:spcBef>
            </a:pPr>
            <a:r>
              <a:rPr lang="en-US" altLang="en-US" sz="2400" dirty="0">
                <a:solidFill>
                  <a:srgbClr val="000000"/>
                </a:solidFill>
                <a:ea typeface="ヒラギノ角ゴ Pro W3" charset="-128"/>
              </a:rPr>
              <a:t>We will use the US as the </a:t>
            </a:r>
            <a:r>
              <a:rPr lang="ja-JP" altLang="en-US" sz="2400" dirty="0"/>
              <a:t>“</a:t>
            </a:r>
            <a:r>
              <a:rPr lang="en-US" altLang="ja-JP" sz="2400" dirty="0">
                <a:solidFill>
                  <a:srgbClr val="000000"/>
                </a:solidFill>
                <a:ea typeface="ヒラギノ角ゴ Pro W3" charset="-128"/>
              </a:rPr>
              <a:t>home country,</a:t>
            </a:r>
            <a:r>
              <a:rPr lang="ja-JP" altLang="en-US" sz="2400" dirty="0"/>
              <a:t>”</a:t>
            </a:r>
            <a:r>
              <a:rPr lang="en-US" altLang="ja-JP" sz="2400" dirty="0">
                <a:solidFill>
                  <a:srgbClr val="000000"/>
                </a:solidFill>
                <a:ea typeface="ヒラギノ角ゴ Pro W3" charset="-128"/>
              </a:rPr>
              <a:t> so domestic assets are denominated in US dollars. We will use </a:t>
            </a:r>
            <a:r>
              <a:rPr lang="ja-JP" altLang="en-US" sz="2400" dirty="0"/>
              <a:t>“</a:t>
            </a:r>
            <a:r>
              <a:rPr lang="en-US" altLang="ja-JP" sz="2400" dirty="0">
                <a:solidFill>
                  <a:srgbClr val="000000"/>
                </a:solidFill>
                <a:ea typeface="ヒラギノ角ゴ Pro W3" charset="-128"/>
              </a:rPr>
              <a:t>euros</a:t>
            </a:r>
            <a:r>
              <a:rPr lang="ja-JP" altLang="en-US" sz="2400" dirty="0"/>
              <a:t>”</a:t>
            </a:r>
            <a:r>
              <a:rPr lang="en-US" altLang="ja-JP" sz="2400" dirty="0">
                <a:solidFill>
                  <a:srgbClr val="000000"/>
                </a:solidFill>
                <a:ea typeface="ヒラギノ角ゴ Pro W3" charset="-128"/>
              </a:rPr>
              <a:t> the generically represent any foreign country's currency.</a:t>
            </a:r>
          </a:p>
          <a:p>
            <a:pPr>
              <a:spcBef>
                <a:spcPts val="1200"/>
              </a:spcBef>
            </a:pPr>
            <a:r>
              <a:rPr lang="en-US" altLang="en-US" sz="2400" dirty="0">
                <a:solidFill>
                  <a:srgbClr val="000000"/>
                </a:solidFill>
                <a:ea typeface="ヒラギノ角ゴ Pro W3" charset="-128"/>
              </a:rPr>
              <a:t>Dollar assets supplied is primarily the quantity of bank deposits, bonds, and equities in the United States. This is fairly fixed in the short-run.</a:t>
            </a:r>
          </a:p>
          <a:p>
            <a:pPr>
              <a:spcBef>
                <a:spcPts val="1200"/>
              </a:spcBef>
            </a:pPr>
            <a:r>
              <a:rPr lang="en-US" altLang="en-US" sz="2400" dirty="0">
                <a:solidFill>
                  <a:srgbClr val="000000"/>
                </a:solidFill>
                <a:ea typeface="ヒラギノ角ゴ Pro W3" charset="-128"/>
              </a:rPr>
              <a:t>The quantity supplied at any exchange rate does not change, so the supply curve, </a:t>
            </a:r>
            <a:r>
              <a:rPr lang="en-US" altLang="en-US" sz="2400" i="1" dirty="0">
                <a:solidFill>
                  <a:srgbClr val="000000"/>
                </a:solidFill>
                <a:ea typeface="ヒラギノ角ゴ Pro W3" charset="-128"/>
              </a:rPr>
              <a:t>S</a:t>
            </a:r>
            <a:r>
              <a:rPr lang="en-US" altLang="en-US" sz="2400" dirty="0">
                <a:solidFill>
                  <a:srgbClr val="000000"/>
                </a:solidFill>
                <a:ea typeface="ヒラギノ角ゴ Pro W3" charset="-128"/>
              </a:rPr>
              <a:t>, is vertical.</a:t>
            </a:r>
            <a:endParaRPr lang="en-US" sz="2400" dirty="0"/>
          </a:p>
        </p:txBody>
      </p:sp>
      <p:sp>
        <p:nvSpPr>
          <p:cNvPr id="4" name="Footer Placeholder 1">
            <a:extLst>
              <a:ext uri="{FF2B5EF4-FFF2-40B4-BE49-F238E27FC236}">
                <a16:creationId xmlns:a16="http://schemas.microsoft.com/office/drawing/2014/main" id="{3E008057-22FE-42DD-9A58-689C992B145F}"/>
              </a:ext>
            </a:extLst>
          </p:cNvPr>
          <p:cNvSpPr>
            <a:spLocks noGrp="1"/>
          </p:cNvSpPr>
          <p:nvPr>
            <p:ph type="ftr" sz="quarter" idx="11"/>
          </p:nvPr>
        </p:nvSpPr>
        <p:spPr>
          <a:xfrm>
            <a:off x="2898648" y="6356350"/>
            <a:ext cx="3505200" cy="365760"/>
          </a:xfrm>
        </p:spPr>
        <p:txBody>
          <a:bodyPr/>
          <a:lstStyle/>
          <a:p>
            <a:pPr algn="ctr"/>
            <a:r>
              <a:rPr lang="en-US" altLang="zh-HK" dirty="0"/>
              <a:t>EF3333 Chapter 15</a:t>
            </a:r>
            <a:endParaRPr lang="zh-HK" altLang="en-US" dirty="0"/>
          </a:p>
        </p:txBody>
      </p:sp>
      <p:sp>
        <p:nvSpPr>
          <p:cNvPr id="5" name="Slide Number Placeholder 2">
            <a:extLst>
              <a:ext uri="{FF2B5EF4-FFF2-40B4-BE49-F238E27FC236}">
                <a16:creationId xmlns:a16="http://schemas.microsoft.com/office/drawing/2014/main" id="{0FC1C170-824F-4EFD-99C2-C4497698662D}"/>
              </a:ext>
            </a:extLst>
          </p:cNvPr>
          <p:cNvSpPr txBox="1">
            <a:spLocks/>
          </p:cNvSpPr>
          <p:nvPr/>
        </p:nvSpPr>
        <p:spPr>
          <a:xfrm>
            <a:off x="612648" y="6356350"/>
            <a:ext cx="1981200" cy="365760"/>
          </a:xfrm>
          <a:prstGeom prst="rect">
            <a:avLst/>
          </a:prstGeom>
        </p:spPr>
        <p:txBody>
          <a:bodyPr/>
          <a:ls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1CC9BBA-FF72-4A86-9785-BFC9C4606701}" type="slidenum">
              <a:rPr lang="zh-HK" altLang="en-US" sz="1400">
                <a:solidFill>
                  <a:schemeClr val="tx2"/>
                </a:solidFill>
              </a:rPr>
              <a:pPr/>
              <a:t>23</a:t>
            </a:fld>
            <a:endParaRPr lang="zh-HK" altLang="en-US" sz="1400" dirty="0">
              <a:solidFill>
                <a:schemeClr val="tx2"/>
              </a:solidFill>
            </a:endParaRPr>
          </a:p>
        </p:txBody>
      </p:sp>
    </p:spTree>
    <p:extLst>
      <p:ext uri="{BB962C8B-B14F-4D97-AF65-F5344CB8AC3E}">
        <p14:creationId xmlns:p14="http://schemas.microsoft.com/office/powerpoint/2010/main" val="7400927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ea typeface="ヒラギノ角ゴ Pro W3" charset="-128"/>
              </a:rPr>
              <a:t>Exchange Rates in the Short Run: Demand Curve Analysis</a:t>
            </a:r>
            <a:endParaRPr lang="en-US" dirty="0"/>
          </a:p>
        </p:txBody>
      </p:sp>
      <p:sp>
        <p:nvSpPr>
          <p:cNvPr id="3" name="Content Placeholder 2"/>
          <p:cNvSpPr>
            <a:spLocks noGrp="1"/>
          </p:cNvSpPr>
          <p:nvPr>
            <p:ph idx="1"/>
          </p:nvPr>
        </p:nvSpPr>
        <p:spPr/>
        <p:txBody>
          <a:bodyPr/>
          <a:lstStyle/>
          <a:p>
            <a:r>
              <a:rPr lang="en-US" altLang="en-US" sz="2400" dirty="0">
                <a:solidFill>
                  <a:srgbClr val="000000"/>
                </a:solidFill>
                <a:ea typeface="ヒラギノ角ゴ Pro W3" charset="-128"/>
              </a:rPr>
              <a:t>The demand curve traces out the quantity demanded at each current exchange rate</a:t>
            </a:r>
          </a:p>
          <a:p>
            <a:r>
              <a:rPr lang="en-US" altLang="en-US" sz="2400" dirty="0">
                <a:solidFill>
                  <a:srgbClr val="000000"/>
                </a:solidFill>
                <a:ea typeface="ヒラギノ角ゴ Pro W3" charset="-128"/>
              </a:rPr>
              <a:t>The current exchange rate and the expected future exchange rate are held constant in this analysis.</a:t>
            </a:r>
          </a:p>
          <a:p>
            <a:r>
              <a:rPr lang="en-US" altLang="en-US" sz="2400" dirty="0">
                <a:solidFill>
                  <a:srgbClr val="000000"/>
                </a:solidFill>
                <a:ea typeface="ヒラギノ角ゴ Pro W3" charset="-128"/>
              </a:rPr>
              <a:t>Let</a:t>
            </a:r>
            <a:r>
              <a:rPr lang="ja-JP" altLang="en-US" sz="2400" dirty="0"/>
              <a:t>’</a:t>
            </a:r>
            <a:r>
              <a:rPr lang="en-US" altLang="ja-JP" sz="2400" dirty="0">
                <a:solidFill>
                  <a:srgbClr val="000000"/>
                </a:solidFill>
                <a:ea typeface="ヒラギノ角ゴ Pro W3" charset="-128"/>
              </a:rPr>
              <a:t>s see a specific example that illustrates this point.</a:t>
            </a:r>
            <a:endParaRPr lang="en-US" sz="2400" dirty="0"/>
          </a:p>
        </p:txBody>
      </p:sp>
      <p:sp>
        <p:nvSpPr>
          <p:cNvPr id="4" name="Footer Placeholder 1">
            <a:extLst>
              <a:ext uri="{FF2B5EF4-FFF2-40B4-BE49-F238E27FC236}">
                <a16:creationId xmlns:a16="http://schemas.microsoft.com/office/drawing/2014/main" id="{BE5730D5-CCE9-4AE1-B6CF-BC2FC6E5EAFB}"/>
              </a:ext>
            </a:extLst>
          </p:cNvPr>
          <p:cNvSpPr>
            <a:spLocks noGrp="1"/>
          </p:cNvSpPr>
          <p:nvPr>
            <p:ph type="ftr" sz="quarter" idx="11"/>
          </p:nvPr>
        </p:nvSpPr>
        <p:spPr>
          <a:xfrm>
            <a:off x="2898648" y="6356350"/>
            <a:ext cx="3505200" cy="365760"/>
          </a:xfrm>
        </p:spPr>
        <p:txBody>
          <a:bodyPr/>
          <a:lstStyle/>
          <a:p>
            <a:pPr algn="ctr"/>
            <a:r>
              <a:rPr lang="en-US" altLang="zh-HK" dirty="0"/>
              <a:t>EF3333 Chapter 15</a:t>
            </a:r>
            <a:endParaRPr lang="zh-HK" altLang="en-US" dirty="0"/>
          </a:p>
        </p:txBody>
      </p:sp>
      <p:sp>
        <p:nvSpPr>
          <p:cNvPr id="5" name="Slide Number Placeholder 2">
            <a:extLst>
              <a:ext uri="{FF2B5EF4-FFF2-40B4-BE49-F238E27FC236}">
                <a16:creationId xmlns:a16="http://schemas.microsoft.com/office/drawing/2014/main" id="{A6F0B770-A2EF-4CB9-9CB2-C1CE4C54E474}"/>
              </a:ext>
            </a:extLst>
          </p:cNvPr>
          <p:cNvSpPr txBox="1">
            <a:spLocks/>
          </p:cNvSpPr>
          <p:nvPr/>
        </p:nvSpPr>
        <p:spPr>
          <a:xfrm>
            <a:off x="612648" y="6356350"/>
            <a:ext cx="1981200" cy="365760"/>
          </a:xfrm>
          <a:prstGeom prst="rect">
            <a:avLst/>
          </a:prstGeom>
        </p:spPr>
        <p:txBody>
          <a:bodyPr/>
          <a:ls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1CC9BBA-FF72-4A86-9785-BFC9C4606701}" type="slidenum">
              <a:rPr lang="zh-HK" altLang="en-US" sz="1400">
                <a:solidFill>
                  <a:schemeClr val="tx2"/>
                </a:solidFill>
              </a:rPr>
              <a:pPr/>
              <a:t>24</a:t>
            </a:fld>
            <a:endParaRPr lang="zh-HK" altLang="en-US" sz="1400" dirty="0">
              <a:solidFill>
                <a:schemeClr val="tx2"/>
              </a:solidFill>
            </a:endParaRPr>
          </a:p>
        </p:txBody>
      </p:sp>
    </p:spTree>
    <p:extLst>
      <p:ext uri="{BB962C8B-B14F-4D97-AF65-F5344CB8AC3E}">
        <p14:creationId xmlns:p14="http://schemas.microsoft.com/office/powerpoint/2010/main" val="31831690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ヒラギノ角ゴ Pro W3" charset="-128"/>
              </a:rPr>
              <a:t>Deriving the Demand Curve</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915007338"/>
              </p:ext>
            </p:extLst>
          </p:nvPr>
        </p:nvGraphicFramePr>
        <p:xfrm>
          <a:off x="1066800" y="1676400"/>
          <a:ext cx="6504940" cy="2600960"/>
        </p:xfrm>
        <a:graphic>
          <a:graphicData uri="http://schemas.openxmlformats.org/drawingml/2006/table">
            <a:tbl>
              <a:tblPr firstRow="1" bandRow="1">
                <a:tableStyleId>{2D5ABB26-0587-4C30-8999-92F81FD0307C}</a:tableStyleId>
              </a:tblPr>
              <a:tblGrid>
                <a:gridCol w="345694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5130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mn-lt"/>
                          <a:ea typeface="Times"/>
                          <a:cs typeface="Times New Roman"/>
                        </a:rPr>
                        <a:t>Assume </a:t>
                      </a:r>
                      <a:r>
                        <a:rPr lang="en-US" sz="1800" i="1" dirty="0">
                          <a:effectLst/>
                          <a:latin typeface="+mn-lt"/>
                          <a:ea typeface="Times"/>
                          <a:cs typeface="Times New Roman"/>
                        </a:rPr>
                        <a:t>E</a:t>
                      </a:r>
                      <a:r>
                        <a:rPr lang="en-US" sz="1800" i="1" baseline="30000" dirty="0">
                          <a:effectLst/>
                          <a:latin typeface="+mn-lt"/>
                          <a:ea typeface="Times"/>
                          <a:cs typeface="Times New Roman"/>
                        </a:rPr>
                        <a:t>e</a:t>
                      </a:r>
                      <a:r>
                        <a:rPr lang="en-US" sz="1800" i="1" baseline="-25000" dirty="0">
                          <a:effectLst/>
                          <a:latin typeface="+mn-lt"/>
                          <a:ea typeface="Times"/>
                          <a:cs typeface="Times New Roman"/>
                        </a:rPr>
                        <a:t>t+1</a:t>
                      </a:r>
                      <a:r>
                        <a:rPr lang="en-US" sz="1800" dirty="0">
                          <a:effectLst/>
                          <a:latin typeface="+mn-lt"/>
                          <a:ea typeface="Times"/>
                          <a:cs typeface="Times New Roman"/>
                        </a:rPr>
                        <a:t> = 1 euro/$</a:t>
                      </a:r>
                    </a:p>
                    <a:p>
                      <a:pPr>
                        <a:spcAft>
                          <a:spcPts val="0"/>
                        </a:spcAft>
                      </a:pPr>
                      <a:endParaRPr lang="en-US" sz="1800" dirty="0">
                        <a:effectLst/>
                        <a:latin typeface="+mn-lt"/>
                        <a:ea typeface="Times"/>
                        <a:cs typeface="Times New Roman"/>
                      </a:endParaRPr>
                    </a:p>
                  </a:txBody>
                  <a:tcPr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en-US" sz="1800" dirty="0">
                          <a:solidFill>
                            <a:schemeClr val="bg1"/>
                          </a:solidFill>
                          <a:effectLst/>
                          <a:latin typeface="+mn-lt"/>
                          <a:ea typeface="Times"/>
                          <a:cs typeface="Times New Roman"/>
                        </a:rPr>
                        <a:t>Blank</a:t>
                      </a:r>
                    </a:p>
                  </a:txBody>
                  <a:tcPr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13080">
                <a:tc>
                  <a:txBody>
                    <a:bodyPr/>
                    <a:lstStyle/>
                    <a:p>
                      <a:pPr>
                        <a:spcAft>
                          <a:spcPts val="0"/>
                        </a:spcAft>
                      </a:pPr>
                      <a:r>
                        <a:rPr lang="en-US" sz="1800" b="1" dirty="0">
                          <a:effectLst/>
                          <a:latin typeface="+mn-lt"/>
                          <a:ea typeface="Times"/>
                          <a:cs typeface="Times New Roman"/>
                        </a:rPr>
                        <a:t>Point</a:t>
                      </a:r>
                      <a:endParaRPr lang="en-US" sz="1800" dirty="0">
                        <a:effectLst/>
                        <a:latin typeface="+mn-lt"/>
                        <a:ea typeface="Times"/>
                        <a:cs typeface="Times New Roman"/>
                      </a:endParaRPr>
                    </a:p>
                  </a:txBody>
                  <a:tcPr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mn-lt"/>
                          <a:ea typeface="Times"/>
                          <a:cs typeface="Times New Roman"/>
                        </a:rPr>
                        <a:t> </a:t>
                      </a:r>
                      <a:r>
                        <a:rPr lang="en-US" sz="1800" dirty="0">
                          <a:solidFill>
                            <a:schemeClr val="bg1"/>
                          </a:solidFill>
                          <a:effectLst/>
                          <a:latin typeface="+mn-lt"/>
                          <a:ea typeface="Times"/>
                          <a:cs typeface="Times New Roman"/>
                        </a:rPr>
                        <a:t>Blank</a:t>
                      </a:r>
                      <a:endParaRPr lang="en-US" sz="1800" dirty="0">
                        <a:effectLst/>
                        <a:latin typeface="+mn-lt"/>
                        <a:ea typeface="Times"/>
                        <a:cs typeface="Times New Roman"/>
                      </a:endParaRPr>
                    </a:p>
                  </a:txBody>
                  <a:tcPr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13080">
                <a:tc>
                  <a:txBody>
                    <a:bodyPr/>
                    <a:lstStyle/>
                    <a:p>
                      <a:pPr>
                        <a:spcAft>
                          <a:spcPts val="0"/>
                        </a:spcAft>
                      </a:pPr>
                      <a:r>
                        <a:rPr lang="en-US" sz="1800" dirty="0">
                          <a:effectLst/>
                          <a:latin typeface="+mn-lt"/>
                          <a:ea typeface="Times"/>
                          <a:cs typeface="Times New Roman"/>
                        </a:rPr>
                        <a:t>A: </a:t>
                      </a:r>
                      <a:r>
                        <a:rPr lang="en-US" sz="1800" i="1" dirty="0">
                          <a:effectLst/>
                          <a:latin typeface="+mn-lt"/>
                          <a:ea typeface="Times"/>
                          <a:cs typeface="Times New Roman"/>
                        </a:rPr>
                        <a:t>E</a:t>
                      </a:r>
                      <a:r>
                        <a:rPr lang="en-US" sz="1800" i="1" baseline="-25000" dirty="0">
                          <a:effectLst/>
                          <a:latin typeface="+mn-lt"/>
                          <a:ea typeface="Times"/>
                          <a:cs typeface="Times New Roman"/>
                        </a:rPr>
                        <a:t>t</a:t>
                      </a:r>
                      <a:r>
                        <a:rPr lang="en-US" sz="1800" dirty="0">
                          <a:effectLst/>
                          <a:latin typeface="+mn-lt"/>
                          <a:ea typeface="Times"/>
                          <a:cs typeface="Times New Roman"/>
                        </a:rPr>
                        <a:t> = 1.05</a:t>
                      </a:r>
                    </a:p>
                  </a:txBody>
                  <a:tcPr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en-US" sz="1800" dirty="0">
                          <a:effectLst/>
                          <a:latin typeface="+mn-lt"/>
                          <a:ea typeface="Times"/>
                          <a:cs typeface="Times New Roman"/>
                        </a:rPr>
                        <a:t>(1.00 – 1.05)/1.05 = −4.8%</a:t>
                      </a:r>
                    </a:p>
                  </a:txBody>
                  <a:tcPr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13080">
                <a:tc>
                  <a:txBody>
                    <a:bodyPr/>
                    <a:lstStyle/>
                    <a:p>
                      <a:pPr>
                        <a:spcAft>
                          <a:spcPts val="0"/>
                        </a:spcAft>
                      </a:pPr>
                      <a:r>
                        <a:rPr lang="en-US" sz="1800">
                          <a:effectLst/>
                          <a:latin typeface="+mn-lt"/>
                          <a:ea typeface="Times"/>
                          <a:cs typeface="Times New Roman"/>
                        </a:rPr>
                        <a:t>B: </a:t>
                      </a:r>
                      <a:r>
                        <a:rPr lang="en-US" sz="1800" i="1">
                          <a:effectLst/>
                          <a:latin typeface="+mn-lt"/>
                          <a:ea typeface="Times"/>
                          <a:cs typeface="Times New Roman"/>
                        </a:rPr>
                        <a:t>E</a:t>
                      </a:r>
                      <a:r>
                        <a:rPr lang="en-US" sz="1800" i="1" baseline="-25000">
                          <a:effectLst/>
                          <a:latin typeface="+mn-lt"/>
                          <a:ea typeface="Times"/>
                          <a:cs typeface="Times New Roman"/>
                        </a:rPr>
                        <a:t>t</a:t>
                      </a:r>
                      <a:r>
                        <a:rPr lang="en-US" sz="1800">
                          <a:effectLst/>
                          <a:latin typeface="+mn-lt"/>
                          <a:ea typeface="Times"/>
                          <a:cs typeface="Times New Roman"/>
                        </a:rPr>
                        <a:t> = 1.00</a:t>
                      </a:r>
                    </a:p>
                  </a:txBody>
                  <a:tcPr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en-US" sz="1800">
                          <a:effectLst/>
                          <a:latin typeface="+mn-lt"/>
                          <a:ea typeface="Times"/>
                          <a:cs typeface="Times New Roman"/>
                        </a:rPr>
                        <a:t>(1.00 – 1.00)/1.00 = 0.0%</a:t>
                      </a:r>
                    </a:p>
                  </a:txBody>
                  <a:tcPr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13080">
                <a:tc>
                  <a:txBody>
                    <a:bodyPr/>
                    <a:lstStyle/>
                    <a:p>
                      <a:pPr>
                        <a:spcAft>
                          <a:spcPts val="0"/>
                        </a:spcAft>
                      </a:pPr>
                      <a:r>
                        <a:rPr lang="en-US" sz="1800" dirty="0">
                          <a:effectLst/>
                          <a:latin typeface="+mn-lt"/>
                          <a:ea typeface="Times"/>
                          <a:cs typeface="Times New Roman"/>
                        </a:rPr>
                        <a:t>C: </a:t>
                      </a:r>
                      <a:r>
                        <a:rPr lang="en-US" sz="1800" i="1" dirty="0">
                          <a:effectLst/>
                          <a:latin typeface="+mn-lt"/>
                          <a:ea typeface="Times"/>
                          <a:cs typeface="Times New Roman"/>
                        </a:rPr>
                        <a:t>E</a:t>
                      </a:r>
                      <a:r>
                        <a:rPr lang="en-US" sz="1800" i="1" baseline="-25000" dirty="0">
                          <a:effectLst/>
                          <a:latin typeface="+mn-lt"/>
                          <a:ea typeface="Times"/>
                          <a:cs typeface="Times New Roman"/>
                        </a:rPr>
                        <a:t>t </a:t>
                      </a:r>
                      <a:r>
                        <a:rPr lang="en-US" sz="1800" dirty="0">
                          <a:effectLst/>
                          <a:latin typeface="+mn-lt"/>
                          <a:ea typeface="Times"/>
                          <a:cs typeface="Times New Roman"/>
                        </a:rPr>
                        <a:t>= 0.95</a:t>
                      </a:r>
                    </a:p>
                  </a:txBody>
                  <a:tcPr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en-US" sz="1800" dirty="0">
                          <a:effectLst/>
                          <a:latin typeface="+mn-lt"/>
                          <a:ea typeface="Times"/>
                          <a:cs typeface="Times New Roman"/>
                        </a:rPr>
                        <a:t>(1.00 – 0.95)/0.95 = 5.2%</a:t>
                      </a:r>
                    </a:p>
                  </a:txBody>
                  <a:tcPr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3" name="Content Placeholder 2"/>
          <p:cNvSpPr>
            <a:spLocks noGrp="1"/>
          </p:cNvSpPr>
          <p:nvPr>
            <p:ph idx="1"/>
          </p:nvPr>
        </p:nvSpPr>
        <p:spPr>
          <a:xfrm>
            <a:off x="457200" y="4648200"/>
            <a:ext cx="8229600" cy="1173163"/>
          </a:xfrm>
        </p:spPr>
        <p:txBody>
          <a:bodyPr>
            <a:normAutofit lnSpcReduction="10000"/>
          </a:bodyPr>
          <a:lstStyle/>
          <a:p>
            <a:r>
              <a:rPr lang="en-US" altLang="en-US" sz="2400" dirty="0">
                <a:solidFill>
                  <a:srgbClr val="000000"/>
                </a:solidFill>
                <a:ea typeface="ヒラギノ角ゴ Pro W3" charset="-128"/>
              </a:rPr>
              <a:t>The demand curve connects these points and is downward sloping because when </a:t>
            </a:r>
            <a:r>
              <a:rPr lang="en-US" altLang="en-US" sz="2400" i="1" dirty="0">
                <a:solidFill>
                  <a:srgbClr val="000000"/>
                </a:solidFill>
                <a:ea typeface="ヒラギノ角ゴ Pro W3" charset="-128"/>
              </a:rPr>
              <a:t>E</a:t>
            </a:r>
            <a:r>
              <a:rPr lang="en-US" altLang="en-US" sz="2400" i="1" baseline="30000" dirty="0">
                <a:solidFill>
                  <a:srgbClr val="000000"/>
                </a:solidFill>
                <a:ea typeface="ヒラギノ角ゴ Pro W3" charset="-128"/>
              </a:rPr>
              <a:t>t</a:t>
            </a:r>
            <a:r>
              <a:rPr lang="en-US" altLang="en-US" sz="2400" dirty="0">
                <a:solidFill>
                  <a:srgbClr val="000000"/>
                </a:solidFill>
                <a:ea typeface="ヒラギノ角ゴ Pro W3" charset="-128"/>
              </a:rPr>
              <a:t> is higher, expected appreciation of the dollar is higher.</a:t>
            </a:r>
            <a:endParaRPr lang="en-US" sz="2400" dirty="0"/>
          </a:p>
        </p:txBody>
      </p:sp>
      <p:sp>
        <p:nvSpPr>
          <p:cNvPr id="6" name="Footer Placeholder 1">
            <a:extLst>
              <a:ext uri="{FF2B5EF4-FFF2-40B4-BE49-F238E27FC236}">
                <a16:creationId xmlns:a16="http://schemas.microsoft.com/office/drawing/2014/main" id="{1168BD22-D3D3-439D-AB7A-597D2A910E7F}"/>
              </a:ext>
            </a:extLst>
          </p:cNvPr>
          <p:cNvSpPr>
            <a:spLocks noGrp="1"/>
          </p:cNvSpPr>
          <p:nvPr>
            <p:ph type="ftr" sz="quarter" idx="11"/>
          </p:nvPr>
        </p:nvSpPr>
        <p:spPr>
          <a:xfrm>
            <a:off x="2898648" y="6356350"/>
            <a:ext cx="3505200" cy="365760"/>
          </a:xfrm>
        </p:spPr>
        <p:txBody>
          <a:bodyPr/>
          <a:lstStyle/>
          <a:p>
            <a:pPr algn="ctr"/>
            <a:r>
              <a:rPr lang="en-US" altLang="zh-HK" dirty="0"/>
              <a:t>EF3333 Chapter 15</a:t>
            </a:r>
            <a:endParaRPr lang="zh-HK" altLang="en-US" dirty="0"/>
          </a:p>
        </p:txBody>
      </p:sp>
      <p:sp>
        <p:nvSpPr>
          <p:cNvPr id="7" name="Slide Number Placeholder 2">
            <a:extLst>
              <a:ext uri="{FF2B5EF4-FFF2-40B4-BE49-F238E27FC236}">
                <a16:creationId xmlns:a16="http://schemas.microsoft.com/office/drawing/2014/main" id="{419B2006-5C39-4BB2-8DF9-8E59291E8BE3}"/>
              </a:ext>
            </a:extLst>
          </p:cNvPr>
          <p:cNvSpPr txBox="1">
            <a:spLocks/>
          </p:cNvSpPr>
          <p:nvPr/>
        </p:nvSpPr>
        <p:spPr>
          <a:xfrm>
            <a:off x="612648" y="6356350"/>
            <a:ext cx="1981200" cy="365760"/>
          </a:xfrm>
          <a:prstGeom prst="rect">
            <a:avLst/>
          </a:prstGeom>
        </p:spPr>
        <p:txBody>
          <a:bodyPr/>
          <a:ls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1CC9BBA-FF72-4A86-9785-BFC9C4606701}" type="slidenum">
              <a:rPr lang="zh-HK" altLang="en-US" sz="1400">
                <a:solidFill>
                  <a:schemeClr val="tx2"/>
                </a:solidFill>
              </a:rPr>
              <a:pPr/>
              <a:t>25</a:t>
            </a:fld>
            <a:endParaRPr lang="zh-HK" altLang="en-US" sz="1400" dirty="0">
              <a:solidFill>
                <a:schemeClr val="tx2"/>
              </a:solidFill>
            </a:endParaRPr>
          </a:p>
        </p:txBody>
      </p:sp>
    </p:spTree>
    <p:extLst>
      <p:ext uri="{BB962C8B-B14F-4D97-AF65-F5344CB8AC3E}">
        <p14:creationId xmlns:p14="http://schemas.microsoft.com/office/powerpoint/2010/main" val="34251343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ea typeface="ヒラギノ角ゴ Pro W3" charset="-128"/>
              </a:rPr>
              <a:t>Figure 15.3 </a:t>
            </a:r>
            <a:r>
              <a:rPr lang="en-US" altLang="en-US" sz="2400" b="0" dirty="0">
                <a:ea typeface="ヒラギノ角ゴ Pro W3" charset="-128"/>
              </a:rPr>
              <a:t>Equilibrium in the Foreign Exchange Market</a:t>
            </a:r>
            <a:endParaRPr lang="en-US" sz="2400" dirty="0"/>
          </a:p>
        </p:txBody>
      </p:sp>
      <p:pic>
        <p:nvPicPr>
          <p:cNvPr id="4" name="Content Placeholder 3" descr="The vertical axis is labeled &quot;Exchange Rate, E sub(t) (euros/dollar)&quot; and shows values 0.95, E star equals 1.00, and 1.05 from bottom to top. The horizontal axis is labeled &quot;Quantity of Dollar Assets.&quot; A line parallel to the vertical axis represents supply S. A downward sloping line from exchange rate equals 1.05 intersects the supply line at point B corresponding to exchange rate of 1.00. A point corresponding to exchange rate of 0.95 in this downward sloping line is labeled C. The part of the graph above point B is labeled &quot;Excess supply at E sub(A) causes the value of the dollar to fall.&quot; The part of the graph below point B is labeled &quot;Excess demand at E sub(C) causes the value of the dollar to rise.&quot;"/>
          <p:cNvPicPr>
            <a:picLocks noGrp="1" noChangeAspect="1" noChangeArrowheads="1"/>
          </p:cNvPicPr>
          <p:nvPr>
            <p:ph idx="1"/>
          </p:nvPr>
        </p:nvPicPr>
        <p:blipFill>
          <a:blip r:embed="rId2" cstate="print"/>
          <a:srcRect/>
          <a:stretch>
            <a:fillRect/>
          </a:stretch>
        </p:blipFill>
        <p:spPr bwMode="auto">
          <a:xfrm>
            <a:off x="3491880" y="2374284"/>
            <a:ext cx="5600379" cy="3868655"/>
          </a:xfrm>
          <a:prstGeom prst="rect">
            <a:avLst/>
          </a:prstGeom>
          <a:noFill/>
          <a:ln w="9525">
            <a:noFill/>
            <a:miter lim="800000"/>
            <a:headEnd/>
            <a:tailEnd/>
          </a:ln>
        </p:spPr>
      </p:pic>
      <p:sp>
        <p:nvSpPr>
          <p:cNvPr id="5" name="Footer Placeholder 1">
            <a:extLst>
              <a:ext uri="{FF2B5EF4-FFF2-40B4-BE49-F238E27FC236}">
                <a16:creationId xmlns:a16="http://schemas.microsoft.com/office/drawing/2014/main" id="{C7727CBC-D29B-47BC-AA5B-24DB487F6398}"/>
              </a:ext>
            </a:extLst>
          </p:cNvPr>
          <p:cNvSpPr>
            <a:spLocks noGrp="1"/>
          </p:cNvSpPr>
          <p:nvPr>
            <p:ph type="ftr" sz="quarter" idx="11"/>
          </p:nvPr>
        </p:nvSpPr>
        <p:spPr>
          <a:xfrm>
            <a:off x="2898648" y="6356350"/>
            <a:ext cx="3505200" cy="365760"/>
          </a:xfrm>
        </p:spPr>
        <p:txBody>
          <a:bodyPr/>
          <a:lstStyle/>
          <a:p>
            <a:pPr algn="ctr"/>
            <a:r>
              <a:rPr lang="en-US" altLang="zh-HK" dirty="0"/>
              <a:t>EF3333 Chapter 15</a:t>
            </a:r>
            <a:endParaRPr lang="zh-HK" altLang="en-US" dirty="0"/>
          </a:p>
        </p:txBody>
      </p:sp>
      <p:sp>
        <p:nvSpPr>
          <p:cNvPr id="6" name="Slide Number Placeholder 2">
            <a:extLst>
              <a:ext uri="{FF2B5EF4-FFF2-40B4-BE49-F238E27FC236}">
                <a16:creationId xmlns:a16="http://schemas.microsoft.com/office/drawing/2014/main" id="{65959D11-EB3B-4B88-8D4E-4F0B0E5791A7}"/>
              </a:ext>
            </a:extLst>
          </p:cNvPr>
          <p:cNvSpPr txBox="1">
            <a:spLocks/>
          </p:cNvSpPr>
          <p:nvPr/>
        </p:nvSpPr>
        <p:spPr>
          <a:xfrm>
            <a:off x="612648" y="6356350"/>
            <a:ext cx="1981200" cy="365760"/>
          </a:xfrm>
          <a:prstGeom prst="rect">
            <a:avLst/>
          </a:prstGeom>
        </p:spPr>
        <p:txBody>
          <a:bodyPr/>
          <a:ls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1CC9BBA-FF72-4A86-9785-BFC9C4606701}" type="slidenum">
              <a:rPr lang="zh-HK" altLang="en-US" sz="1400">
                <a:solidFill>
                  <a:schemeClr val="tx2"/>
                </a:solidFill>
              </a:rPr>
              <a:pPr/>
              <a:t>26</a:t>
            </a:fld>
            <a:endParaRPr lang="zh-HK" altLang="en-US" sz="1400" dirty="0">
              <a:solidFill>
                <a:schemeClr val="tx2"/>
              </a:solidFill>
            </a:endParaRPr>
          </a:p>
        </p:txBody>
      </p:sp>
      <p:sp>
        <p:nvSpPr>
          <p:cNvPr id="7" name="Content Placeholder 2">
            <a:extLst>
              <a:ext uri="{FF2B5EF4-FFF2-40B4-BE49-F238E27FC236}">
                <a16:creationId xmlns:a16="http://schemas.microsoft.com/office/drawing/2014/main" id="{DF6D04D6-6AE6-4DC9-A748-08098A7E472E}"/>
              </a:ext>
            </a:extLst>
          </p:cNvPr>
          <p:cNvSpPr txBox="1">
            <a:spLocks/>
          </p:cNvSpPr>
          <p:nvPr/>
        </p:nvSpPr>
        <p:spPr>
          <a:xfrm>
            <a:off x="457200" y="1219200"/>
            <a:ext cx="3394720" cy="4910328"/>
          </a:xfrm>
          <a:prstGeom prst="rect">
            <a:avLst/>
          </a:prstGeom>
        </p:spPr>
        <p:txBody>
          <a:bodyPr vert="horz">
            <a:normAutofit/>
          </a:bodyPr>
          <a:lstStyle>
            <a:lvl1pPr marL="274320" indent="-274320" algn="l" rtl="0" eaLnBrk="1" latinLnBrk="0" hangingPunct="1">
              <a:spcBef>
                <a:spcPts val="600"/>
              </a:spcBef>
              <a:buClr>
                <a:srgbClr val="007FA3"/>
              </a:buClr>
              <a:buSzPct val="100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rgbClr val="007FA3"/>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rgbClr val="007FA3"/>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rgbClr val="007FA3"/>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rgbClr val="007FA3"/>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007FA3"/>
              </a:buClr>
              <a:buSzPct val="75000"/>
              <a:buFont typeface="Wingdings 3"/>
              <a:buChar char=""/>
              <a:defRPr kumimoji="0" lang="en-US" sz="1600" kern="1200">
                <a:solidFill>
                  <a:schemeClr val="tx1"/>
                </a:solidFill>
                <a:latin typeface="+mn-lt"/>
                <a:ea typeface="+mn-ea"/>
                <a:cs typeface="+mn-cs"/>
              </a:defRPr>
            </a:lvl6pPr>
            <a:lvl7pPr marL="1828800" indent="-182880" algn="l" rtl="0" eaLnBrk="1" latinLnBrk="0" hangingPunct="1">
              <a:spcBef>
                <a:spcPts val="300"/>
              </a:spcBef>
              <a:buClr>
                <a:srgbClr val="007FA3"/>
              </a:buClr>
              <a:buSzPct val="75000"/>
              <a:buFont typeface="Wingdings 3"/>
              <a:buChar char=""/>
              <a:defRPr kumimoji="0" lang="en-US" sz="1400" kern="1200">
                <a:solidFill>
                  <a:schemeClr val="tx1"/>
                </a:solidFill>
                <a:latin typeface="+mn-lt"/>
                <a:ea typeface="+mn-ea"/>
                <a:cs typeface="+mn-cs"/>
              </a:defRPr>
            </a:lvl7pPr>
            <a:lvl8pPr marL="2011680" indent="-182880" algn="l" rtl="0" eaLnBrk="1" latinLnBrk="0" hangingPunct="1">
              <a:spcBef>
                <a:spcPts val="300"/>
              </a:spcBef>
              <a:buClr>
                <a:srgbClr val="007FA3"/>
              </a:buClr>
              <a:buSzPct val="75000"/>
              <a:buFont typeface="Wingdings 3"/>
              <a:buChar char=""/>
              <a:defRPr kumimoji="0" lang="en-US" sz="1400" kern="1200">
                <a:solidFill>
                  <a:schemeClr val="tx1"/>
                </a:solidFill>
                <a:latin typeface="+mn-lt"/>
                <a:ea typeface="+mn-ea"/>
                <a:cs typeface="+mn-cs"/>
              </a:defRPr>
            </a:lvl8pPr>
            <a:lvl9pPr marL="2194560" indent="-182880" algn="l" rtl="0" eaLnBrk="1" latinLnBrk="0" hangingPunct="1">
              <a:spcBef>
                <a:spcPts val="300"/>
              </a:spcBef>
              <a:buClr>
                <a:srgbClr val="007FA3"/>
              </a:buClr>
              <a:buSzPct val="75000"/>
              <a:buFont typeface="Wingdings 3"/>
              <a:buChar char=""/>
              <a:defRPr kumimoji="0" lang="en-US" sz="1200" kern="1200">
                <a:solidFill>
                  <a:schemeClr val="tx1"/>
                </a:solidFill>
                <a:latin typeface="+mn-lt"/>
                <a:ea typeface="+mn-ea"/>
                <a:cs typeface="+mn-cs"/>
              </a:defRPr>
            </a:lvl9pPr>
          </a:lstStyle>
          <a:p>
            <a:r>
              <a:rPr lang="en-US" altLang="en-US" sz="2400" dirty="0">
                <a:solidFill>
                  <a:srgbClr val="000000"/>
                </a:solidFill>
                <a:ea typeface="ヒラギノ角ゴ Pro W3" charset="-128"/>
              </a:rPr>
              <a:t>Equilibrium</a:t>
            </a:r>
          </a:p>
          <a:p>
            <a:pPr lvl="1"/>
            <a:r>
              <a:rPr lang="en-US" altLang="en-US" i="1" dirty="0">
                <a:solidFill>
                  <a:srgbClr val="000000"/>
                </a:solidFill>
                <a:ea typeface="ヒラギノ角ゴ Pro W3" charset="-128"/>
              </a:rPr>
              <a:t>Supply</a:t>
            </a:r>
            <a:r>
              <a:rPr lang="en-US" altLang="en-US" dirty="0">
                <a:solidFill>
                  <a:srgbClr val="000000"/>
                </a:solidFill>
                <a:ea typeface="ヒラギノ角ゴ Pro W3" charset="-128"/>
              </a:rPr>
              <a:t> = </a:t>
            </a:r>
            <a:r>
              <a:rPr lang="en-US" altLang="en-US" i="1" dirty="0">
                <a:solidFill>
                  <a:srgbClr val="000000"/>
                </a:solidFill>
                <a:ea typeface="ヒラギノ角ゴ Pro W3" charset="-128"/>
              </a:rPr>
              <a:t>Demand</a:t>
            </a:r>
            <a:r>
              <a:rPr lang="en-US" altLang="en-US" dirty="0">
                <a:solidFill>
                  <a:srgbClr val="000000"/>
                </a:solidFill>
                <a:ea typeface="ヒラギノ角ゴ Pro W3" charset="-128"/>
              </a:rPr>
              <a:t> at </a:t>
            </a:r>
            <a:r>
              <a:rPr lang="en-US" altLang="en-US" i="1" dirty="0">
                <a:solidFill>
                  <a:srgbClr val="000000"/>
                </a:solidFill>
                <a:ea typeface="ヒラギノ角ゴ Pro W3" charset="-128"/>
              </a:rPr>
              <a:t>E</a:t>
            </a:r>
            <a:r>
              <a:rPr lang="en-US" altLang="en-US" dirty="0">
                <a:solidFill>
                  <a:srgbClr val="000000"/>
                </a:solidFill>
                <a:ea typeface="ヒラギノ角ゴ Pro W3" charset="-128"/>
              </a:rPr>
              <a:t>*</a:t>
            </a:r>
            <a:endParaRPr lang="en-US" dirty="0"/>
          </a:p>
          <a:p>
            <a:pPr lvl="1"/>
            <a:r>
              <a:rPr lang="en-US" altLang="en-US" dirty="0">
                <a:solidFill>
                  <a:srgbClr val="000000"/>
                </a:solidFill>
                <a:ea typeface="ヒラギノ角ゴ Pro W3" charset="-128"/>
              </a:rPr>
              <a:t>If </a:t>
            </a:r>
            <a:r>
              <a:rPr lang="en-US" altLang="en-US" i="1" dirty="0">
                <a:solidFill>
                  <a:srgbClr val="000000"/>
                </a:solidFill>
                <a:ea typeface="ヒラギノ角ゴ Pro W3" charset="-128"/>
              </a:rPr>
              <a:t>E</a:t>
            </a:r>
            <a:r>
              <a:rPr lang="en-US" altLang="en-US" i="1" baseline="-25000" dirty="0">
                <a:solidFill>
                  <a:srgbClr val="000000"/>
                </a:solidFill>
                <a:ea typeface="ヒラギノ角ゴ Pro W3" charset="-128"/>
              </a:rPr>
              <a:t>t</a:t>
            </a:r>
            <a:r>
              <a:rPr lang="en-US" altLang="en-US" dirty="0">
                <a:solidFill>
                  <a:srgbClr val="000000"/>
                </a:solidFill>
                <a:ea typeface="ヒラギノ角ゴ Pro W3" charset="-128"/>
              </a:rPr>
              <a:t> </a:t>
            </a:r>
            <a:r>
              <a:rPr lang="en-US" altLang="en-US" dirty="0">
                <a:solidFill>
                  <a:srgbClr val="000000"/>
                </a:solidFill>
                <a:latin typeface="Symbol" panose="05050102010706020507" pitchFamily="18" charset="2"/>
                <a:ea typeface="ヒラギノ角ゴ Pro W3" charset="-128"/>
              </a:rPr>
              <a:t>&gt;</a:t>
            </a:r>
            <a:r>
              <a:rPr lang="en-US" altLang="en-US" dirty="0">
                <a:solidFill>
                  <a:srgbClr val="000000"/>
                </a:solidFill>
                <a:ea typeface="ヒラギノ角ゴ Pro W3" charset="-128"/>
              </a:rPr>
              <a:t> </a:t>
            </a:r>
            <a:r>
              <a:rPr lang="en-US" altLang="en-US" i="1" dirty="0">
                <a:solidFill>
                  <a:srgbClr val="000000"/>
                </a:solidFill>
                <a:ea typeface="ヒラギノ角ゴ Pro W3" charset="-128"/>
              </a:rPr>
              <a:t>E</a:t>
            </a:r>
            <a:r>
              <a:rPr lang="en-US" altLang="en-US" dirty="0">
                <a:solidFill>
                  <a:srgbClr val="000000"/>
                </a:solidFill>
                <a:ea typeface="ヒラギノ角ゴ Pro W3" charset="-128"/>
              </a:rPr>
              <a:t>*, </a:t>
            </a:r>
            <a:r>
              <a:rPr lang="en-US" altLang="en-US" i="1" dirty="0">
                <a:solidFill>
                  <a:srgbClr val="000000"/>
                </a:solidFill>
                <a:ea typeface="ヒラギノ角ゴ Pro W3" charset="-128"/>
              </a:rPr>
              <a:t>Demand</a:t>
            </a:r>
            <a:r>
              <a:rPr lang="en-US" altLang="en-US" dirty="0">
                <a:solidFill>
                  <a:srgbClr val="000000"/>
                </a:solidFill>
                <a:ea typeface="ヒラギノ角ゴ Pro W3" charset="-128"/>
              </a:rPr>
              <a:t> </a:t>
            </a:r>
            <a:r>
              <a:rPr lang="en-US" altLang="en-US" dirty="0">
                <a:solidFill>
                  <a:srgbClr val="000000"/>
                </a:solidFill>
                <a:latin typeface="Symbol" panose="05050102010706020507" pitchFamily="18" charset="2"/>
                <a:ea typeface="ヒラギノ角ゴ Pro W3" charset="-128"/>
              </a:rPr>
              <a:t>&lt;</a:t>
            </a:r>
            <a:r>
              <a:rPr lang="en-US" altLang="en-US" dirty="0">
                <a:solidFill>
                  <a:srgbClr val="000000"/>
                </a:solidFill>
                <a:ea typeface="ヒラギノ角ゴ Pro W3" charset="-128"/>
              </a:rPr>
              <a:t> </a:t>
            </a:r>
            <a:r>
              <a:rPr lang="en-US" altLang="en-US" i="1" dirty="0">
                <a:solidFill>
                  <a:srgbClr val="000000"/>
                </a:solidFill>
                <a:ea typeface="ヒラギノ角ゴ Pro W3" charset="-128"/>
              </a:rPr>
              <a:t>Supply</a:t>
            </a:r>
            <a:r>
              <a:rPr lang="en-US" altLang="en-US" dirty="0">
                <a:solidFill>
                  <a:srgbClr val="000000"/>
                </a:solidFill>
                <a:ea typeface="ヒラギノ角ゴ Pro W3" charset="-128"/>
              </a:rPr>
              <a:t>, buy $, </a:t>
            </a:r>
            <a:r>
              <a:rPr lang="en-US" altLang="en-US" i="1" dirty="0">
                <a:solidFill>
                  <a:srgbClr val="000000"/>
                </a:solidFill>
                <a:ea typeface="ヒラギノ角ゴ Pro W3" charset="-128"/>
              </a:rPr>
              <a:t>E</a:t>
            </a:r>
            <a:r>
              <a:rPr lang="en-US" altLang="en-US" i="1" baseline="-25000" dirty="0">
                <a:solidFill>
                  <a:srgbClr val="000000"/>
                </a:solidFill>
                <a:ea typeface="ヒラギノ角ゴ Pro W3" charset="-128"/>
              </a:rPr>
              <a:t>t</a:t>
            </a:r>
            <a:r>
              <a:rPr lang="en-US" altLang="en-US" dirty="0">
                <a:solidFill>
                  <a:srgbClr val="000000"/>
                </a:solidFill>
                <a:ea typeface="ヒラギノ角ゴ Pro W3" charset="-128"/>
              </a:rPr>
              <a:t> </a:t>
            </a:r>
            <a:r>
              <a:rPr lang="en-US" altLang="en-US" dirty="0">
                <a:solidFill>
                  <a:srgbClr val="000000"/>
                </a:solidFill>
                <a:latin typeface="Times New Roman"/>
                <a:ea typeface="ヒラギノ角ゴ Pro W3" charset="-128"/>
                <a:cs typeface="Times New Roman"/>
                <a:sym typeface="Symbol" panose="05050102010706020507" pitchFamily="18" charset="2"/>
              </a:rPr>
              <a:t>↑</a:t>
            </a:r>
            <a:endParaRPr lang="en-US" dirty="0"/>
          </a:p>
          <a:p>
            <a:pPr lvl="1"/>
            <a:r>
              <a:rPr lang="en-US" altLang="en-US" dirty="0">
                <a:solidFill>
                  <a:srgbClr val="000000"/>
                </a:solidFill>
                <a:ea typeface="ヒラギノ角ゴ Pro W3" charset="-128"/>
              </a:rPr>
              <a:t>If </a:t>
            </a:r>
            <a:r>
              <a:rPr lang="en-US" altLang="en-US" i="1" dirty="0">
                <a:solidFill>
                  <a:srgbClr val="000000"/>
                </a:solidFill>
                <a:ea typeface="ヒラギノ角ゴ Pro W3" charset="-128"/>
              </a:rPr>
              <a:t>E</a:t>
            </a:r>
            <a:r>
              <a:rPr lang="en-US" altLang="en-US" i="1" baseline="-25000" dirty="0">
                <a:solidFill>
                  <a:srgbClr val="000000"/>
                </a:solidFill>
                <a:ea typeface="ヒラギノ角ゴ Pro W3" charset="-128"/>
              </a:rPr>
              <a:t>t</a:t>
            </a:r>
            <a:r>
              <a:rPr lang="en-US" altLang="en-US" dirty="0">
                <a:solidFill>
                  <a:srgbClr val="000000"/>
                </a:solidFill>
                <a:ea typeface="ヒラギノ角ゴ Pro W3" charset="-128"/>
              </a:rPr>
              <a:t> </a:t>
            </a:r>
            <a:r>
              <a:rPr lang="en-US" altLang="en-US" dirty="0">
                <a:solidFill>
                  <a:srgbClr val="000000"/>
                </a:solidFill>
                <a:latin typeface="Symbol" panose="05050102010706020507" pitchFamily="18" charset="2"/>
                <a:ea typeface="ヒラギノ角ゴ Pro W3" charset="-128"/>
              </a:rPr>
              <a:t>&lt;</a:t>
            </a:r>
            <a:r>
              <a:rPr lang="en-US" altLang="en-US" dirty="0">
                <a:solidFill>
                  <a:srgbClr val="000000"/>
                </a:solidFill>
                <a:ea typeface="ヒラギノ角ゴ Pro W3" charset="-128"/>
              </a:rPr>
              <a:t> </a:t>
            </a:r>
            <a:r>
              <a:rPr lang="en-US" altLang="en-US" i="1" dirty="0">
                <a:solidFill>
                  <a:srgbClr val="000000"/>
                </a:solidFill>
                <a:ea typeface="ヒラギノ角ゴ Pro W3" charset="-128"/>
              </a:rPr>
              <a:t>E</a:t>
            </a:r>
            <a:r>
              <a:rPr lang="en-US" altLang="en-US" dirty="0">
                <a:solidFill>
                  <a:srgbClr val="000000"/>
                </a:solidFill>
                <a:ea typeface="ヒラギノ角ゴ Pro W3" charset="-128"/>
              </a:rPr>
              <a:t>*, </a:t>
            </a:r>
            <a:r>
              <a:rPr lang="en-US" altLang="en-US" i="1" dirty="0">
                <a:solidFill>
                  <a:srgbClr val="000000"/>
                </a:solidFill>
                <a:ea typeface="ヒラギノ角ゴ Pro W3" charset="-128"/>
              </a:rPr>
              <a:t>Demand</a:t>
            </a:r>
            <a:r>
              <a:rPr lang="en-US" altLang="en-US" dirty="0">
                <a:solidFill>
                  <a:srgbClr val="000000"/>
                </a:solidFill>
                <a:ea typeface="ヒラギノ角ゴ Pro W3" charset="-128"/>
              </a:rPr>
              <a:t> </a:t>
            </a:r>
            <a:r>
              <a:rPr lang="en-US" altLang="en-US" dirty="0">
                <a:solidFill>
                  <a:srgbClr val="000000"/>
                </a:solidFill>
                <a:latin typeface="Symbol" panose="05050102010706020507" pitchFamily="18" charset="2"/>
                <a:ea typeface="ヒラギノ角ゴ Pro W3" charset="-128"/>
              </a:rPr>
              <a:t>&gt;</a:t>
            </a:r>
            <a:r>
              <a:rPr lang="en-US" altLang="en-US" dirty="0">
                <a:solidFill>
                  <a:srgbClr val="000000"/>
                </a:solidFill>
                <a:ea typeface="ヒラギノ角ゴ Pro W3" charset="-128"/>
              </a:rPr>
              <a:t> </a:t>
            </a:r>
            <a:r>
              <a:rPr lang="en-US" altLang="en-US" i="1" dirty="0">
                <a:solidFill>
                  <a:srgbClr val="000000"/>
                </a:solidFill>
                <a:ea typeface="ヒラギノ角ゴ Pro W3" charset="-128"/>
              </a:rPr>
              <a:t>Supply</a:t>
            </a:r>
            <a:r>
              <a:rPr lang="en-US" altLang="en-US" dirty="0">
                <a:solidFill>
                  <a:srgbClr val="000000"/>
                </a:solidFill>
                <a:ea typeface="ヒラギノ角ゴ Pro W3" charset="-128"/>
              </a:rPr>
              <a:t>, sell $, </a:t>
            </a:r>
            <a:r>
              <a:rPr lang="en-US" altLang="en-US" i="1" dirty="0">
                <a:solidFill>
                  <a:srgbClr val="000000"/>
                </a:solidFill>
                <a:ea typeface="ヒラギノ角ゴ Pro W3" charset="-128"/>
              </a:rPr>
              <a:t>E</a:t>
            </a:r>
            <a:r>
              <a:rPr lang="en-US" altLang="en-US" i="1" baseline="-25000" dirty="0">
                <a:solidFill>
                  <a:srgbClr val="000000"/>
                </a:solidFill>
                <a:ea typeface="ヒラギノ角ゴ Pro W3" charset="-128"/>
              </a:rPr>
              <a:t>t</a:t>
            </a:r>
            <a:r>
              <a:rPr lang="en-US" altLang="en-US" dirty="0">
                <a:solidFill>
                  <a:srgbClr val="000000"/>
                </a:solidFill>
                <a:ea typeface="ヒラギノ角ゴ Pro W3" charset="-128"/>
              </a:rPr>
              <a:t> </a:t>
            </a:r>
            <a:r>
              <a:rPr lang="en-US" altLang="en-US" dirty="0">
                <a:solidFill>
                  <a:srgbClr val="000000"/>
                </a:solidFill>
                <a:latin typeface="Times New Roman"/>
                <a:ea typeface="ヒラギノ角ゴ Pro W3" charset="-128"/>
                <a:cs typeface="Times New Roman"/>
                <a:sym typeface="Symbol" panose="05050102010706020507" pitchFamily="18" charset="2"/>
              </a:rPr>
              <a:t>↓</a:t>
            </a:r>
            <a:endParaRPr lang="en-US" dirty="0"/>
          </a:p>
        </p:txBody>
      </p:sp>
    </p:spTree>
    <p:extLst>
      <p:ext uri="{BB962C8B-B14F-4D97-AF65-F5344CB8AC3E}">
        <p14:creationId xmlns:p14="http://schemas.microsoft.com/office/powerpoint/2010/main" val="37005392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ヒラギノ角ゴ Pro W3" charset="-128"/>
              </a:rPr>
              <a:t>Explaining Changes in Exchange Rates</a:t>
            </a:r>
            <a:endParaRPr lang="en-US" dirty="0"/>
          </a:p>
        </p:txBody>
      </p:sp>
      <p:sp>
        <p:nvSpPr>
          <p:cNvPr id="3" name="Content Placeholder 2"/>
          <p:cNvSpPr>
            <a:spLocks noGrp="1"/>
          </p:cNvSpPr>
          <p:nvPr>
            <p:ph idx="1"/>
          </p:nvPr>
        </p:nvSpPr>
        <p:spPr/>
        <p:txBody>
          <a:bodyPr>
            <a:normAutofit lnSpcReduction="10000"/>
          </a:bodyPr>
          <a:lstStyle/>
          <a:p>
            <a:r>
              <a:rPr lang="en-US" altLang="zh-HK" sz="2400" dirty="0">
                <a:solidFill>
                  <a:srgbClr val="000000"/>
                </a:solidFill>
                <a:ea typeface="ヒラギノ角ゴ Pro W3" charset="-128"/>
              </a:rPr>
              <a:t>The quantity of domestic (dollar) assets demanded depends on the </a:t>
            </a:r>
            <a:r>
              <a:rPr lang="en-US" altLang="zh-HK" sz="2400" i="1" dirty="0">
                <a:solidFill>
                  <a:srgbClr val="000000"/>
                </a:solidFill>
                <a:ea typeface="ヒラギノ角ゴ Pro W3" charset="-128"/>
              </a:rPr>
              <a:t>relative</a:t>
            </a:r>
            <a:r>
              <a:rPr lang="en-US" altLang="zh-HK" sz="2400" dirty="0">
                <a:solidFill>
                  <a:srgbClr val="000000"/>
                </a:solidFill>
                <a:ea typeface="ヒラギノ角ゴ Pro W3" charset="-128"/>
              </a:rPr>
              <a:t> expected return of dollar assets. </a:t>
            </a:r>
          </a:p>
          <a:p>
            <a:pPr lvl="1"/>
            <a:r>
              <a:rPr lang="en-US" altLang="zh-HK" sz="2100" dirty="0">
                <a:solidFill>
                  <a:srgbClr val="000000"/>
                </a:solidFill>
                <a:ea typeface="ヒラギノ角ゴ Pro W3" charset="-128"/>
              </a:rPr>
              <a:t>When a factor changes, decide whether at a given level of the current exchange rate, holding all other variables constant, you would earn a higher or lower expected return on dollar assets versus foreign assets. </a:t>
            </a:r>
          </a:p>
          <a:p>
            <a:pPr lvl="1"/>
            <a:r>
              <a:rPr lang="en-US" altLang="zh-HK" sz="2100" dirty="0">
                <a:solidFill>
                  <a:srgbClr val="000000"/>
                </a:solidFill>
                <a:ea typeface="ヒラギノ角ゴ Pro W3" charset="-128"/>
              </a:rPr>
              <a:t>If the relative expected return of dollar assets rises, holding the current exchange rate constant, the demand curve shifts to the right. If the relative expected return falls, the demand curve shifts to the left.</a:t>
            </a:r>
          </a:p>
          <a:p>
            <a:r>
              <a:rPr lang="en-US" altLang="en-US" sz="2400" dirty="0">
                <a:solidFill>
                  <a:srgbClr val="000000"/>
                </a:solidFill>
                <a:ea typeface="ヒラギノ角ゴ Pro W3" charset="-128"/>
              </a:rPr>
              <a:t>Factors </a:t>
            </a:r>
          </a:p>
          <a:p>
            <a:pPr lvl="1"/>
            <a:r>
              <a:rPr lang="en-US" altLang="en-US" sz="2000" dirty="0">
                <a:ea typeface="ヒラギノ角ゴ Pro W3" charset="-128"/>
              </a:rPr>
              <a:t>Domestic Interest Rate, </a:t>
            </a:r>
            <a:r>
              <a:rPr lang="en-US" altLang="en-US" sz="2000" i="1" dirty="0" err="1">
                <a:ea typeface="ヒラギノ角ゴ Pro W3" charset="-128"/>
              </a:rPr>
              <a:t>i</a:t>
            </a:r>
            <a:r>
              <a:rPr lang="en-US" altLang="en-US" sz="2000" i="1" baseline="30000" dirty="0" err="1">
                <a:ea typeface="ヒラギノ角ゴ Pro W3" charset="-128"/>
              </a:rPr>
              <a:t>D</a:t>
            </a:r>
            <a:endParaRPr lang="en-US" altLang="en-US" sz="2000" i="1" baseline="30000" dirty="0">
              <a:ea typeface="ヒラギノ角ゴ Pro W3" charset="-128"/>
            </a:endParaRPr>
          </a:p>
          <a:p>
            <a:pPr lvl="1"/>
            <a:r>
              <a:rPr lang="en-US" altLang="en-US" sz="2000" dirty="0">
                <a:ea typeface="ヒラギノ角ゴ Pro W3" charset="-128"/>
              </a:rPr>
              <a:t>Foreign Interest Rate, </a:t>
            </a:r>
            <a:r>
              <a:rPr lang="en-US" altLang="en-US" sz="2000" i="1" dirty="0" err="1">
                <a:ea typeface="ヒラギノ角ゴ Pro W3" charset="-128"/>
              </a:rPr>
              <a:t>i</a:t>
            </a:r>
            <a:r>
              <a:rPr lang="en-US" altLang="en-US" sz="2000" i="1" baseline="30000" dirty="0" err="1">
                <a:ea typeface="ヒラギノ角ゴ Pro W3" charset="-128"/>
              </a:rPr>
              <a:t>F</a:t>
            </a:r>
            <a:endParaRPr lang="en-US" altLang="en-US" sz="2000" i="1" baseline="30000" dirty="0">
              <a:ea typeface="ヒラギノ角ゴ Pro W3" charset="-128"/>
            </a:endParaRPr>
          </a:p>
          <a:p>
            <a:pPr lvl="1"/>
            <a:r>
              <a:rPr lang="en-US" altLang="en-US" sz="2000" b="0" dirty="0">
                <a:ea typeface="ヒラギノ角ゴ Pro W3" charset="-128"/>
              </a:rPr>
              <a:t>Expected Future Exchange Rate, </a:t>
            </a:r>
            <a:r>
              <a:rPr lang="en-US" altLang="en-US" sz="2000" b="0" i="1" dirty="0">
                <a:ea typeface="ヒラギノ角ゴ Pro W3" charset="-128"/>
              </a:rPr>
              <a:t>E</a:t>
            </a:r>
            <a:r>
              <a:rPr lang="en-US" altLang="en-US" sz="2000" b="0" i="1" baseline="30000" dirty="0">
                <a:ea typeface="ヒラギノ角ゴ Pro W3" charset="-128"/>
              </a:rPr>
              <a:t>e</a:t>
            </a:r>
            <a:r>
              <a:rPr lang="en-US" altLang="en-US" sz="2000" b="0" i="1" baseline="-25000" dirty="0">
                <a:ea typeface="ヒラギノ角ゴ Pro W3" charset="-128"/>
              </a:rPr>
              <a:t>t</a:t>
            </a:r>
            <a:r>
              <a:rPr lang="en-US" altLang="en-US" sz="2000" b="0" baseline="-25000" dirty="0">
                <a:ea typeface="ヒラギノ角ゴ Pro W3" charset="-128"/>
              </a:rPr>
              <a:t>+1</a:t>
            </a:r>
            <a:endParaRPr lang="en-US" altLang="en-US" sz="2100" dirty="0">
              <a:solidFill>
                <a:srgbClr val="000000"/>
              </a:solidFill>
              <a:ea typeface="ヒラギノ角ゴ Pro W3" charset="-128"/>
            </a:endParaRPr>
          </a:p>
        </p:txBody>
      </p:sp>
      <p:sp>
        <p:nvSpPr>
          <p:cNvPr id="4" name="Footer Placeholder 1">
            <a:extLst>
              <a:ext uri="{FF2B5EF4-FFF2-40B4-BE49-F238E27FC236}">
                <a16:creationId xmlns:a16="http://schemas.microsoft.com/office/drawing/2014/main" id="{4E8D2490-98E4-4946-AB23-51D550B4FF21}"/>
              </a:ext>
            </a:extLst>
          </p:cNvPr>
          <p:cNvSpPr>
            <a:spLocks noGrp="1"/>
          </p:cNvSpPr>
          <p:nvPr>
            <p:ph type="ftr" sz="quarter" idx="11"/>
          </p:nvPr>
        </p:nvSpPr>
        <p:spPr>
          <a:xfrm>
            <a:off x="2898648" y="6356350"/>
            <a:ext cx="3505200" cy="365760"/>
          </a:xfrm>
        </p:spPr>
        <p:txBody>
          <a:bodyPr/>
          <a:lstStyle/>
          <a:p>
            <a:pPr algn="ctr"/>
            <a:r>
              <a:rPr lang="en-US" altLang="zh-HK" dirty="0"/>
              <a:t>EF3333 Chapter 15</a:t>
            </a:r>
            <a:endParaRPr lang="zh-HK" altLang="en-US" dirty="0"/>
          </a:p>
        </p:txBody>
      </p:sp>
      <p:sp>
        <p:nvSpPr>
          <p:cNvPr id="5" name="Slide Number Placeholder 2">
            <a:extLst>
              <a:ext uri="{FF2B5EF4-FFF2-40B4-BE49-F238E27FC236}">
                <a16:creationId xmlns:a16="http://schemas.microsoft.com/office/drawing/2014/main" id="{4DDDC3B5-B372-4FCF-A8F4-BEC425CDD685}"/>
              </a:ext>
            </a:extLst>
          </p:cNvPr>
          <p:cNvSpPr txBox="1">
            <a:spLocks/>
          </p:cNvSpPr>
          <p:nvPr/>
        </p:nvSpPr>
        <p:spPr>
          <a:xfrm>
            <a:off x="612648" y="6356350"/>
            <a:ext cx="1981200" cy="365760"/>
          </a:xfrm>
          <a:prstGeom prst="rect">
            <a:avLst/>
          </a:prstGeom>
        </p:spPr>
        <p:txBody>
          <a:bodyPr/>
          <a:ls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1CC9BBA-FF72-4A86-9785-BFC9C4606701}" type="slidenum">
              <a:rPr lang="zh-HK" altLang="en-US" sz="1400">
                <a:solidFill>
                  <a:schemeClr val="tx2"/>
                </a:solidFill>
              </a:rPr>
              <a:pPr/>
              <a:t>27</a:t>
            </a:fld>
            <a:endParaRPr lang="zh-HK" altLang="en-US" sz="1400" dirty="0">
              <a:solidFill>
                <a:schemeClr val="tx2"/>
              </a:solidFill>
            </a:endParaRPr>
          </a:p>
        </p:txBody>
      </p:sp>
    </p:spTree>
    <p:extLst>
      <p:ext uri="{BB962C8B-B14F-4D97-AF65-F5344CB8AC3E}">
        <p14:creationId xmlns:p14="http://schemas.microsoft.com/office/powerpoint/2010/main" val="913397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ea typeface="ヒラギノ角ゴ Pro W3" charset="-128"/>
              </a:rPr>
              <a:t>Figure 15.4 </a:t>
            </a:r>
            <a:r>
              <a:rPr lang="en-US" altLang="en-US" sz="2400" b="0" dirty="0">
                <a:ea typeface="ヒラギノ角ゴ Pro W3" charset="-128"/>
              </a:rPr>
              <a:t>Response to an Increase in the Domestic Interest Rate, </a:t>
            </a:r>
            <a:r>
              <a:rPr lang="en-US" altLang="en-US" sz="2400" b="0" i="1" dirty="0" err="1">
                <a:ea typeface="ヒラギノ角ゴ Pro W3" charset="-128"/>
              </a:rPr>
              <a:t>i</a:t>
            </a:r>
            <a:r>
              <a:rPr lang="en-US" altLang="en-US" sz="2400" b="0" i="1" baseline="30000" dirty="0" err="1">
                <a:ea typeface="ヒラギノ角ゴ Pro W3" charset="-128"/>
              </a:rPr>
              <a:t>D</a:t>
            </a:r>
            <a:endParaRPr lang="en-US" sz="2400" dirty="0"/>
          </a:p>
        </p:txBody>
      </p:sp>
      <p:pic>
        <p:nvPicPr>
          <p:cNvPr id="4" name="Picture 2" descr="The vertical axis is labeled &quot;Exchange Rate, E sub(t) (euros/dollar)&quot; and shows values E sub(1) and E sub(2) from bottom to top. The horizontal axis is labeled &quot;Quantity of Dollar Assets.&quot; A line parallel to the vertical axis represents supply S. A downward sloping line from high end of exchange rate slops down to intersects the supply line at point 1 (corresponding to exchange rate E sub(1)) and shows demand D sub(1). A downward sloping line from high end of exchange rate right to the line for D sub(1) slops down to intersects the supply line at point 2 (corresponding to exchange rate E sub(2)) and shows demand D sub(2). The graph shows that:&#10;Step 1. A rise in the domestic interest rate shifts the demand curve to the right . . .&#10;Step 2. leading to a rise in the exchange rate."/>
          <p:cNvPicPr>
            <a:picLocks noGrp="1" noChangeAspect="1" noChangeArrowheads="1"/>
          </p:cNvPicPr>
          <p:nvPr>
            <p:ph idx="1"/>
          </p:nvPr>
        </p:nvPicPr>
        <p:blipFill>
          <a:blip r:embed="rId2" cstate="print"/>
          <a:srcRect/>
          <a:stretch>
            <a:fillRect/>
          </a:stretch>
        </p:blipFill>
        <p:spPr bwMode="auto">
          <a:xfrm>
            <a:off x="1368494" y="1755575"/>
            <a:ext cx="6407012" cy="4416625"/>
          </a:xfrm>
          <a:prstGeom prst="rect">
            <a:avLst/>
          </a:prstGeom>
          <a:noFill/>
          <a:ln w="9525">
            <a:noFill/>
            <a:miter lim="800000"/>
            <a:headEnd/>
            <a:tailEnd/>
          </a:ln>
        </p:spPr>
      </p:pic>
      <p:sp>
        <p:nvSpPr>
          <p:cNvPr id="5" name="Footer Placeholder 1">
            <a:extLst>
              <a:ext uri="{FF2B5EF4-FFF2-40B4-BE49-F238E27FC236}">
                <a16:creationId xmlns:a16="http://schemas.microsoft.com/office/drawing/2014/main" id="{B158D2C9-AA94-4C21-BCBC-B34EF9ED9825}"/>
              </a:ext>
            </a:extLst>
          </p:cNvPr>
          <p:cNvSpPr>
            <a:spLocks noGrp="1"/>
          </p:cNvSpPr>
          <p:nvPr>
            <p:ph type="ftr" sz="quarter" idx="11"/>
          </p:nvPr>
        </p:nvSpPr>
        <p:spPr>
          <a:xfrm>
            <a:off x="2898648" y="6356350"/>
            <a:ext cx="3505200" cy="365760"/>
          </a:xfrm>
        </p:spPr>
        <p:txBody>
          <a:bodyPr/>
          <a:lstStyle/>
          <a:p>
            <a:pPr algn="ctr"/>
            <a:r>
              <a:rPr lang="en-US" altLang="zh-HK" dirty="0"/>
              <a:t>EF3333 Chapter 15</a:t>
            </a:r>
            <a:endParaRPr lang="zh-HK" altLang="en-US" dirty="0"/>
          </a:p>
        </p:txBody>
      </p:sp>
      <p:sp>
        <p:nvSpPr>
          <p:cNvPr id="6" name="Slide Number Placeholder 2">
            <a:extLst>
              <a:ext uri="{FF2B5EF4-FFF2-40B4-BE49-F238E27FC236}">
                <a16:creationId xmlns:a16="http://schemas.microsoft.com/office/drawing/2014/main" id="{A24FB7CE-6488-4250-B16F-DCF1A8E346B6}"/>
              </a:ext>
            </a:extLst>
          </p:cNvPr>
          <p:cNvSpPr txBox="1">
            <a:spLocks/>
          </p:cNvSpPr>
          <p:nvPr/>
        </p:nvSpPr>
        <p:spPr>
          <a:xfrm>
            <a:off x="612648" y="6356350"/>
            <a:ext cx="1981200" cy="365760"/>
          </a:xfrm>
          <a:prstGeom prst="rect">
            <a:avLst/>
          </a:prstGeom>
        </p:spPr>
        <p:txBody>
          <a:bodyPr/>
          <a:ls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1CC9BBA-FF72-4A86-9785-BFC9C4606701}" type="slidenum">
              <a:rPr lang="zh-HK" altLang="en-US" sz="1400">
                <a:solidFill>
                  <a:schemeClr val="tx2"/>
                </a:solidFill>
              </a:rPr>
              <a:pPr/>
              <a:t>28</a:t>
            </a:fld>
            <a:endParaRPr lang="zh-HK" altLang="en-US" sz="1400" dirty="0">
              <a:solidFill>
                <a:schemeClr val="tx2"/>
              </a:solidFill>
            </a:endParaRPr>
          </a:p>
        </p:txBody>
      </p:sp>
    </p:spTree>
    <p:extLst>
      <p:ext uri="{BB962C8B-B14F-4D97-AF65-F5344CB8AC3E}">
        <p14:creationId xmlns:p14="http://schemas.microsoft.com/office/powerpoint/2010/main" val="26944582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ea typeface="ヒラギノ角ゴ Pro W3" charset="-128"/>
              </a:rPr>
              <a:t>Figure 15.5 </a:t>
            </a:r>
            <a:r>
              <a:rPr lang="en-US" altLang="en-US" sz="2400" b="0" dirty="0">
                <a:ea typeface="ヒラギノ角ゴ Pro W3" charset="-128"/>
              </a:rPr>
              <a:t>Response to an Increase in the Foreign Interest Rate, </a:t>
            </a:r>
            <a:r>
              <a:rPr lang="en-US" altLang="en-US" sz="2400" b="0" i="1" dirty="0" err="1">
                <a:ea typeface="ヒラギノ角ゴ Pro W3" charset="-128"/>
              </a:rPr>
              <a:t>i</a:t>
            </a:r>
            <a:r>
              <a:rPr lang="en-US" altLang="en-US" sz="2400" b="0" i="1" baseline="30000" dirty="0" err="1">
                <a:ea typeface="ヒラギノ角ゴ Pro W3" charset="-128"/>
              </a:rPr>
              <a:t>F</a:t>
            </a:r>
            <a:endParaRPr lang="en-US" sz="2400" dirty="0"/>
          </a:p>
        </p:txBody>
      </p:sp>
      <p:pic>
        <p:nvPicPr>
          <p:cNvPr id="4" name="Picture 2" descr="The vertical axis is labeled &quot;Exchange Rate, E sub(t) (euros/dollar)&quot; and shows values E sub(2) and E sub(1) from bottom to top. The horizontal axis is labeled &quot;Quantity of Dollar Assets.&quot; A line parallel to the vertical axis represents supply S. A downward sloping line from high end of exchange rate slops down to intersects the supply line at point 1 (corresponding to exchange rate E sub(1)) and shows demand D sub(1). A downward sloping line from high end of exchange rate left to the line for D sub(1) slops down to intersects the supply line at point 2 (corresponding to exchange rate E sub(2)) and shows demand D sub(2). The graph shows that:&#10;Step 1. A rise in the foreign interest rate shifts the demand curve to the left ...&#10;Step 2. leading to a fall in the exchange rate."/>
          <p:cNvPicPr>
            <a:picLocks noGrp="1" noChangeAspect="1" noChangeArrowheads="1"/>
          </p:cNvPicPr>
          <p:nvPr>
            <p:ph idx="1"/>
          </p:nvPr>
        </p:nvPicPr>
        <p:blipFill>
          <a:blip r:embed="rId2" cstate="print"/>
          <a:srcRect/>
          <a:stretch>
            <a:fillRect/>
          </a:stretch>
        </p:blipFill>
        <p:spPr bwMode="auto">
          <a:xfrm>
            <a:off x="2186195" y="1736654"/>
            <a:ext cx="4771611" cy="3978346"/>
          </a:xfrm>
          <a:prstGeom prst="rect">
            <a:avLst/>
          </a:prstGeom>
          <a:noFill/>
          <a:ln w="9525">
            <a:noFill/>
            <a:miter lim="800000"/>
            <a:headEnd/>
            <a:tailEnd/>
          </a:ln>
        </p:spPr>
      </p:pic>
      <p:sp>
        <p:nvSpPr>
          <p:cNvPr id="5" name="Footer Placeholder 1">
            <a:extLst>
              <a:ext uri="{FF2B5EF4-FFF2-40B4-BE49-F238E27FC236}">
                <a16:creationId xmlns:a16="http://schemas.microsoft.com/office/drawing/2014/main" id="{6C57C3C3-F6FD-4E19-A80E-0F5ADEB623CF}"/>
              </a:ext>
            </a:extLst>
          </p:cNvPr>
          <p:cNvSpPr>
            <a:spLocks noGrp="1"/>
          </p:cNvSpPr>
          <p:nvPr>
            <p:ph type="ftr" sz="quarter" idx="11"/>
          </p:nvPr>
        </p:nvSpPr>
        <p:spPr>
          <a:xfrm>
            <a:off x="2898648" y="6356350"/>
            <a:ext cx="3505200" cy="365760"/>
          </a:xfrm>
        </p:spPr>
        <p:txBody>
          <a:bodyPr/>
          <a:lstStyle/>
          <a:p>
            <a:pPr algn="ctr"/>
            <a:r>
              <a:rPr lang="en-US" altLang="zh-HK" dirty="0"/>
              <a:t>EF3333 Chapter 15</a:t>
            </a:r>
            <a:endParaRPr lang="zh-HK" altLang="en-US" dirty="0"/>
          </a:p>
        </p:txBody>
      </p:sp>
      <p:sp>
        <p:nvSpPr>
          <p:cNvPr id="6" name="Slide Number Placeholder 2">
            <a:extLst>
              <a:ext uri="{FF2B5EF4-FFF2-40B4-BE49-F238E27FC236}">
                <a16:creationId xmlns:a16="http://schemas.microsoft.com/office/drawing/2014/main" id="{F28E21D3-B4D9-4B85-8F2D-0D1970143BA3}"/>
              </a:ext>
            </a:extLst>
          </p:cNvPr>
          <p:cNvSpPr txBox="1">
            <a:spLocks/>
          </p:cNvSpPr>
          <p:nvPr/>
        </p:nvSpPr>
        <p:spPr>
          <a:xfrm>
            <a:off x="612648" y="6356350"/>
            <a:ext cx="1981200" cy="365760"/>
          </a:xfrm>
          <a:prstGeom prst="rect">
            <a:avLst/>
          </a:prstGeom>
        </p:spPr>
        <p:txBody>
          <a:bodyPr/>
          <a:ls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1CC9BBA-FF72-4A86-9785-BFC9C4606701}" type="slidenum">
              <a:rPr lang="zh-HK" altLang="en-US" sz="1400">
                <a:solidFill>
                  <a:schemeClr val="tx2"/>
                </a:solidFill>
              </a:rPr>
              <a:pPr/>
              <a:t>29</a:t>
            </a:fld>
            <a:endParaRPr lang="zh-HK" altLang="en-US" sz="1400" dirty="0">
              <a:solidFill>
                <a:schemeClr val="tx2"/>
              </a:solidFill>
            </a:endParaRPr>
          </a:p>
        </p:txBody>
      </p:sp>
    </p:spTree>
    <p:extLst>
      <p:ext uri="{BB962C8B-B14F-4D97-AF65-F5344CB8AC3E}">
        <p14:creationId xmlns:p14="http://schemas.microsoft.com/office/powerpoint/2010/main" val="3571958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ヒラギノ角ゴ Pro W3" charset="-128"/>
              </a:rPr>
              <a:t>Chapter Preview</a:t>
            </a:r>
            <a:endParaRPr lang="en-US" dirty="0"/>
          </a:p>
        </p:txBody>
      </p:sp>
      <p:sp>
        <p:nvSpPr>
          <p:cNvPr id="3" name="Content Placeholder 2"/>
          <p:cNvSpPr>
            <a:spLocks noGrp="1"/>
          </p:cNvSpPr>
          <p:nvPr>
            <p:ph idx="1"/>
          </p:nvPr>
        </p:nvSpPr>
        <p:spPr/>
        <p:txBody>
          <a:bodyPr/>
          <a:lstStyle/>
          <a:p>
            <a:r>
              <a:rPr lang="en-US" altLang="en-US" sz="2400" dirty="0">
                <a:solidFill>
                  <a:srgbClr val="000000"/>
                </a:solidFill>
                <a:ea typeface="ヒラギノ角ゴ Pro W3" charset="-128"/>
              </a:rPr>
              <a:t>In this chapter, we develop a modern view of exchange rate determination that explains recent behavior in the foreign exchange market. Topics include:</a:t>
            </a:r>
          </a:p>
          <a:p>
            <a:pPr lvl="1"/>
            <a:r>
              <a:rPr lang="en-US" altLang="en-US" dirty="0">
                <a:solidFill>
                  <a:srgbClr val="000000"/>
                </a:solidFill>
                <a:ea typeface="ヒラギノ角ゴ Pro W3" charset="-128"/>
              </a:rPr>
              <a:t>Foreign Exchange Market</a:t>
            </a:r>
            <a:endParaRPr lang="en-US" dirty="0"/>
          </a:p>
          <a:p>
            <a:pPr lvl="1"/>
            <a:r>
              <a:rPr lang="en-US" altLang="en-US" dirty="0">
                <a:solidFill>
                  <a:srgbClr val="000000"/>
                </a:solidFill>
                <a:ea typeface="ヒラギノ角ゴ Pro W3" charset="-128"/>
              </a:rPr>
              <a:t>Exchange Rates in the Long Run</a:t>
            </a:r>
            <a:endParaRPr lang="en-US" dirty="0"/>
          </a:p>
          <a:p>
            <a:pPr lvl="1"/>
            <a:r>
              <a:rPr lang="en-US" altLang="en-US" dirty="0">
                <a:solidFill>
                  <a:srgbClr val="000000"/>
                </a:solidFill>
                <a:ea typeface="ヒラギノ角ゴ Pro W3" charset="-128"/>
              </a:rPr>
              <a:t>Exchange Rates in the Short Run</a:t>
            </a:r>
            <a:endParaRPr lang="en-US" dirty="0"/>
          </a:p>
          <a:p>
            <a:pPr lvl="1"/>
            <a:r>
              <a:rPr lang="en-US" altLang="en-US" dirty="0">
                <a:solidFill>
                  <a:srgbClr val="000000"/>
                </a:solidFill>
                <a:ea typeface="ヒラギノ角ゴ Pro W3" charset="-128"/>
              </a:rPr>
              <a:t>Explaining Changes in Exchange Rates</a:t>
            </a:r>
            <a:endParaRPr lang="en-US" dirty="0"/>
          </a:p>
        </p:txBody>
      </p:sp>
      <p:sp>
        <p:nvSpPr>
          <p:cNvPr id="4" name="Footer Placeholder 1">
            <a:extLst>
              <a:ext uri="{FF2B5EF4-FFF2-40B4-BE49-F238E27FC236}">
                <a16:creationId xmlns:a16="http://schemas.microsoft.com/office/drawing/2014/main" id="{42309458-BA20-4D79-AF0A-F11D9441BC78}"/>
              </a:ext>
            </a:extLst>
          </p:cNvPr>
          <p:cNvSpPr>
            <a:spLocks noGrp="1"/>
          </p:cNvSpPr>
          <p:nvPr>
            <p:ph type="ftr" sz="quarter" idx="11"/>
          </p:nvPr>
        </p:nvSpPr>
        <p:spPr>
          <a:xfrm>
            <a:off x="2898648" y="6356350"/>
            <a:ext cx="3505200" cy="365760"/>
          </a:xfrm>
        </p:spPr>
        <p:txBody>
          <a:bodyPr/>
          <a:lstStyle/>
          <a:p>
            <a:pPr algn="ctr"/>
            <a:r>
              <a:rPr lang="en-US" altLang="zh-HK" dirty="0"/>
              <a:t>EF3333 Chapter 15</a:t>
            </a:r>
            <a:endParaRPr lang="zh-HK" altLang="en-US" dirty="0"/>
          </a:p>
        </p:txBody>
      </p:sp>
      <p:sp>
        <p:nvSpPr>
          <p:cNvPr id="5" name="Slide Number Placeholder 2">
            <a:extLst>
              <a:ext uri="{FF2B5EF4-FFF2-40B4-BE49-F238E27FC236}">
                <a16:creationId xmlns:a16="http://schemas.microsoft.com/office/drawing/2014/main" id="{B4ECBE55-94FC-428B-BC73-5FCC942DA77B}"/>
              </a:ext>
            </a:extLst>
          </p:cNvPr>
          <p:cNvSpPr txBox="1">
            <a:spLocks/>
          </p:cNvSpPr>
          <p:nvPr/>
        </p:nvSpPr>
        <p:spPr>
          <a:xfrm>
            <a:off x="612648" y="6356350"/>
            <a:ext cx="1981200" cy="365760"/>
          </a:xfrm>
          <a:prstGeom prst="rect">
            <a:avLst/>
          </a:prstGeom>
        </p:spPr>
        <p:txBody>
          <a:bodyPr/>
          <a:ls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1CC9BBA-FF72-4A86-9785-BFC9C4606701}" type="slidenum">
              <a:rPr lang="zh-HK" altLang="en-US" sz="1400">
                <a:solidFill>
                  <a:schemeClr val="tx2"/>
                </a:solidFill>
              </a:rPr>
              <a:pPr/>
              <a:t>3</a:t>
            </a:fld>
            <a:endParaRPr lang="zh-HK" altLang="en-US" sz="1400" dirty="0">
              <a:solidFill>
                <a:schemeClr val="tx2"/>
              </a:solidFill>
            </a:endParaRPr>
          </a:p>
        </p:txBody>
      </p:sp>
    </p:spTree>
    <p:extLst>
      <p:ext uri="{BB962C8B-B14F-4D97-AF65-F5344CB8AC3E}">
        <p14:creationId xmlns:p14="http://schemas.microsoft.com/office/powerpoint/2010/main" val="5884660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ea typeface="ヒラギノ角ゴ Pro W3" charset="-128"/>
              </a:rPr>
              <a:t>Figure 15.6 </a:t>
            </a:r>
            <a:r>
              <a:rPr lang="en-US" altLang="en-US" sz="2400" b="0" dirty="0">
                <a:ea typeface="ヒラギノ角ゴ Pro W3" charset="-128"/>
              </a:rPr>
              <a:t>Response to an Increase in the Expected Future Exchange Rate, </a:t>
            </a:r>
            <a:r>
              <a:rPr lang="en-US" altLang="en-US" sz="2400" b="0" i="1" dirty="0">
                <a:ea typeface="ヒラギノ角ゴ Pro W3" charset="-128"/>
              </a:rPr>
              <a:t>E</a:t>
            </a:r>
            <a:r>
              <a:rPr lang="en-US" altLang="en-US" sz="2400" b="0" i="1" baseline="30000" dirty="0">
                <a:ea typeface="ヒラギノ角ゴ Pro W3" charset="-128"/>
              </a:rPr>
              <a:t>e</a:t>
            </a:r>
            <a:r>
              <a:rPr lang="en-US" altLang="en-US" sz="2400" b="0" i="1" baseline="-25000" dirty="0">
                <a:ea typeface="ヒラギノ角ゴ Pro W3" charset="-128"/>
              </a:rPr>
              <a:t>t</a:t>
            </a:r>
            <a:r>
              <a:rPr lang="en-US" altLang="en-US" sz="2400" b="0" baseline="-25000" dirty="0">
                <a:ea typeface="ヒラギノ角ゴ Pro W3" charset="-128"/>
              </a:rPr>
              <a:t>+1</a:t>
            </a:r>
            <a:endParaRPr lang="en-US" sz="2400" dirty="0"/>
          </a:p>
        </p:txBody>
      </p:sp>
      <p:pic>
        <p:nvPicPr>
          <p:cNvPr id="4" name="Picture 2" descr="The vertical axis is labeled &quot;Exchange Rate, E sub(t) (euros/dollar)&quot; and shows values E sub(2) and E sub(1) from bottom to top. The horizontal axis is labeled &quot;Quantity of Dollar Assets.&quot; A line parallel to the vertical axis represents supply S. A downward sloping line from high end of exchange rate slops down to intersects the supply line at point 1 (corresponding to exchange rate E sub(1)) and shows demand D sub(1). A downward sloping line from high end of exchange rate left to the line for D sub(1) slops down to intersects the supply line at point 2 (corresponding to exchange rate E sub(2)) and shows demand D sub(2). The graph shows that:&#10;Step 1. A rise in the foreign interest rate shifts the demand curve to the left ...&#10;Step 2. leading to a fall in the exchange rate."/>
          <p:cNvPicPr>
            <a:picLocks noGrp="1" noChangeAspect="1" noChangeArrowheads="1"/>
          </p:cNvPicPr>
          <p:nvPr>
            <p:ph idx="1"/>
          </p:nvPr>
        </p:nvPicPr>
        <p:blipFill>
          <a:blip r:embed="rId2" cstate="print"/>
          <a:srcRect/>
          <a:stretch>
            <a:fillRect/>
          </a:stretch>
        </p:blipFill>
        <p:spPr bwMode="auto">
          <a:xfrm>
            <a:off x="1587334" y="1929209"/>
            <a:ext cx="5969332" cy="4090591"/>
          </a:xfrm>
          <a:prstGeom prst="rect">
            <a:avLst/>
          </a:prstGeom>
          <a:noFill/>
          <a:ln w="9525">
            <a:noFill/>
            <a:miter lim="800000"/>
            <a:headEnd/>
            <a:tailEnd/>
          </a:ln>
        </p:spPr>
      </p:pic>
      <p:sp>
        <p:nvSpPr>
          <p:cNvPr id="5" name="Footer Placeholder 1">
            <a:extLst>
              <a:ext uri="{FF2B5EF4-FFF2-40B4-BE49-F238E27FC236}">
                <a16:creationId xmlns:a16="http://schemas.microsoft.com/office/drawing/2014/main" id="{E204228B-EF18-40DC-8F79-A5672E9A52C5}"/>
              </a:ext>
            </a:extLst>
          </p:cNvPr>
          <p:cNvSpPr>
            <a:spLocks noGrp="1"/>
          </p:cNvSpPr>
          <p:nvPr>
            <p:ph type="ftr" sz="quarter" idx="11"/>
          </p:nvPr>
        </p:nvSpPr>
        <p:spPr>
          <a:xfrm>
            <a:off x="2898648" y="6356350"/>
            <a:ext cx="3505200" cy="365760"/>
          </a:xfrm>
        </p:spPr>
        <p:txBody>
          <a:bodyPr/>
          <a:lstStyle/>
          <a:p>
            <a:pPr algn="ctr"/>
            <a:r>
              <a:rPr lang="en-US" altLang="zh-HK" dirty="0"/>
              <a:t>EF3333 Chapter 15</a:t>
            </a:r>
            <a:endParaRPr lang="zh-HK" altLang="en-US" dirty="0"/>
          </a:p>
        </p:txBody>
      </p:sp>
      <p:sp>
        <p:nvSpPr>
          <p:cNvPr id="6" name="Slide Number Placeholder 2">
            <a:extLst>
              <a:ext uri="{FF2B5EF4-FFF2-40B4-BE49-F238E27FC236}">
                <a16:creationId xmlns:a16="http://schemas.microsoft.com/office/drawing/2014/main" id="{83CF0AB8-423E-4C83-909D-66D45B1BAF93}"/>
              </a:ext>
            </a:extLst>
          </p:cNvPr>
          <p:cNvSpPr txBox="1">
            <a:spLocks/>
          </p:cNvSpPr>
          <p:nvPr/>
        </p:nvSpPr>
        <p:spPr>
          <a:xfrm>
            <a:off x="612648" y="6356350"/>
            <a:ext cx="1981200" cy="365760"/>
          </a:xfrm>
          <a:prstGeom prst="rect">
            <a:avLst/>
          </a:prstGeom>
        </p:spPr>
        <p:txBody>
          <a:bodyPr/>
          <a:ls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1CC9BBA-FF72-4A86-9785-BFC9C4606701}" type="slidenum">
              <a:rPr lang="zh-HK" altLang="en-US" sz="1400">
                <a:solidFill>
                  <a:schemeClr val="tx2"/>
                </a:solidFill>
              </a:rPr>
              <a:pPr/>
              <a:t>30</a:t>
            </a:fld>
            <a:endParaRPr lang="zh-HK" altLang="en-US" sz="1400" dirty="0">
              <a:solidFill>
                <a:schemeClr val="tx2"/>
              </a:solidFill>
            </a:endParaRPr>
          </a:p>
        </p:txBody>
      </p:sp>
    </p:spTree>
    <p:extLst>
      <p:ext uri="{BB962C8B-B14F-4D97-AF65-F5344CB8AC3E}">
        <p14:creationId xmlns:p14="http://schemas.microsoft.com/office/powerpoint/2010/main" val="10083221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ヒラギノ角ゴ Pro W3" charset="-128"/>
              </a:rPr>
              <a:t>Explaining Changes in Exchanges Rates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altLang="en-US" sz="2400" dirty="0">
                    <a:solidFill>
                      <a:srgbClr val="000000"/>
                    </a:solidFill>
                    <a:ea typeface="ヒラギノ角ゴ Pro W3" charset="-128"/>
                  </a:rPr>
                  <a:t>Similar to determinants of exchange rates in the long-run, the following changes increase the demand for foreign goods (shifting the demand curve to the right), increasing </a:t>
                </a:r>
                <a14:m>
                  <m:oMath xmlns:m="http://schemas.openxmlformats.org/officeDocument/2006/math">
                    <m:sSubSup>
                      <m:sSubSupPr>
                        <m:ctrlPr>
                          <a:rPr lang="en-US" altLang="en-US" sz="2400" i="1">
                            <a:solidFill>
                              <a:srgbClr val="000000"/>
                            </a:solidFill>
                            <a:latin typeface="Cambria Math" panose="02040503050406030204" pitchFamily="18" charset="0"/>
                            <a:ea typeface="ヒラギノ角ゴ Pro W3" charset="-128"/>
                          </a:rPr>
                        </m:ctrlPr>
                      </m:sSubSupPr>
                      <m:e>
                        <m:r>
                          <a:rPr lang="en-US" altLang="en-US" sz="2400" i="1">
                            <a:solidFill>
                              <a:srgbClr val="000000"/>
                            </a:solidFill>
                            <a:latin typeface="Cambria Math"/>
                            <a:ea typeface="ヒラギノ角ゴ Pro W3" charset="-128"/>
                          </a:rPr>
                          <m:t>𝐸</m:t>
                        </m:r>
                        <m:r>
                          <a:rPr lang="en-US" altLang="en-US" sz="2400" i="1" baseline="30000">
                            <a:solidFill>
                              <a:srgbClr val="000000"/>
                            </a:solidFill>
                            <a:latin typeface="Cambria Math"/>
                            <a:ea typeface="ヒラギノ角ゴ Pro W3" charset="-128"/>
                          </a:rPr>
                          <m:t>𝑒</m:t>
                        </m:r>
                      </m:e>
                      <m:sub>
                        <m:r>
                          <a:rPr lang="en-US" altLang="en-US" sz="2400" i="1">
                            <a:solidFill>
                              <a:srgbClr val="000000"/>
                            </a:solidFill>
                            <a:latin typeface="Cambria Math"/>
                            <a:ea typeface="ヒラギノ角ゴ Pro W3" charset="-128"/>
                          </a:rPr>
                          <m:t>𝑡</m:t>
                        </m:r>
                        <m:r>
                          <a:rPr lang="en-US" altLang="en-US" sz="2400" i="1">
                            <a:solidFill>
                              <a:srgbClr val="000000"/>
                            </a:solidFill>
                            <a:latin typeface="Cambria Math"/>
                            <a:ea typeface="ヒラギノ角ゴ Pro W3" charset="-128"/>
                          </a:rPr>
                          <m:t>+1</m:t>
                        </m:r>
                      </m:sub>
                      <m:sup/>
                    </m:sSubSup>
                  </m:oMath>
                </a14:m>
                <a:endParaRPr lang="en-US" altLang="en-US" dirty="0">
                  <a:solidFill>
                    <a:srgbClr val="000000"/>
                  </a:solidFill>
                  <a:ea typeface="ヒラギノ角ゴ Pro W3" charset="-128"/>
                </a:endParaRPr>
              </a:p>
              <a:p>
                <a:pPr lvl="1"/>
                <a:r>
                  <a:rPr lang="en-US" altLang="en-US" dirty="0">
                    <a:solidFill>
                      <a:srgbClr val="000000"/>
                    </a:solidFill>
                    <a:ea typeface="ヒラギノ角ゴ Pro W3" charset="-128"/>
                  </a:rPr>
                  <a:t>Expected fall in relative U.S. price levels</a:t>
                </a:r>
                <a:endParaRPr lang="en-US" dirty="0"/>
              </a:p>
              <a:p>
                <a:pPr lvl="1"/>
                <a:r>
                  <a:rPr lang="en-US" altLang="en-US" dirty="0">
                    <a:solidFill>
                      <a:srgbClr val="000000"/>
                    </a:solidFill>
                    <a:ea typeface="ヒラギノ角ゴ Pro W3" charset="-128"/>
                  </a:rPr>
                  <a:t>Expected increase in relative U.S. trade barriers</a:t>
                </a:r>
                <a:endParaRPr lang="en-US" dirty="0"/>
              </a:p>
              <a:p>
                <a:pPr lvl="1"/>
                <a:r>
                  <a:rPr lang="en-US" altLang="en-US" dirty="0">
                    <a:solidFill>
                      <a:srgbClr val="000000"/>
                    </a:solidFill>
                    <a:ea typeface="ヒラギノ角ゴ Pro W3" charset="-128"/>
                  </a:rPr>
                  <a:t>Expected lower U.S. import demand</a:t>
                </a:r>
                <a:endParaRPr lang="en-US" dirty="0"/>
              </a:p>
              <a:p>
                <a:pPr lvl="1"/>
                <a:r>
                  <a:rPr lang="en-US" altLang="en-US" dirty="0">
                    <a:solidFill>
                      <a:srgbClr val="000000"/>
                    </a:solidFill>
                    <a:ea typeface="ヒラギノ角ゴ Pro W3" charset="-128"/>
                  </a:rPr>
                  <a:t>Expected higher foreign demand for U.S. exports</a:t>
                </a:r>
                <a:endParaRPr lang="en-US" dirty="0"/>
              </a:p>
              <a:p>
                <a:pPr lvl="1"/>
                <a:r>
                  <a:rPr lang="en-US" altLang="en-US" dirty="0">
                    <a:solidFill>
                      <a:srgbClr val="000000"/>
                    </a:solidFill>
                    <a:ea typeface="ヒラギノ角ゴ Pro W3" charset="-128"/>
                  </a:rPr>
                  <a:t>Expected higher relative U.S. productivity</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37" t="-993"/>
                </a:stretch>
              </a:blipFill>
            </p:spPr>
            <p:txBody>
              <a:bodyPr/>
              <a:lstStyle/>
              <a:p>
                <a:r>
                  <a:rPr lang="zh-HK" altLang="en-US">
                    <a:noFill/>
                  </a:rPr>
                  <a:t> </a:t>
                </a:r>
              </a:p>
            </p:txBody>
          </p:sp>
        </mc:Fallback>
      </mc:AlternateContent>
      <p:sp>
        <p:nvSpPr>
          <p:cNvPr id="4" name="Footer Placeholder 1">
            <a:extLst>
              <a:ext uri="{FF2B5EF4-FFF2-40B4-BE49-F238E27FC236}">
                <a16:creationId xmlns:a16="http://schemas.microsoft.com/office/drawing/2014/main" id="{FFA2F6A8-D0FC-4B1B-9C6E-115F38415E8A}"/>
              </a:ext>
            </a:extLst>
          </p:cNvPr>
          <p:cNvSpPr>
            <a:spLocks noGrp="1"/>
          </p:cNvSpPr>
          <p:nvPr>
            <p:ph type="ftr" sz="quarter" idx="11"/>
          </p:nvPr>
        </p:nvSpPr>
        <p:spPr>
          <a:xfrm>
            <a:off x="2898648" y="6356350"/>
            <a:ext cx="3505200" cy="365760"/>
          </a:xfrm>
        </p:spPr>
        <p:txBody>
          <a:bodyPr/>
          <a:lstStyle/>
          <a:p>
            <a:pPr algn="ctr"/>
            <a:r>
              <a:rPr lang="en-US" altLang="zh-HK" dirty="0"/>
              <a:t>EF3333 Chapter 15</a:t>
            </a:r>
            <a:endParaRPr lang="zh-HK" altLang="en-US" dirty="0"/>
          </a:p>
        </p:txBody>
      </p:sp>
      <p:sp>
        <p:nvSpPr>
          <p:cNvPr id="5" name="Slide Number Placeholder 2">
            <a:extLst>
              <a:ext uri="{FF2B5EF4-FFF2-40B4-BE49-F238E27FC236}">
                <a16:creationId xmlns:a16="http://schemas.microsoft.com/office/drawing/2014/main" id="{09AE36AA-28DB-420F-A925-2CC41D662E0A}"/>
              </a:ext>
            </a:extLst>
          </p:cNvPr>
          <p:cNvSpPr txBox="1">
            <a:spLocks/>
          </p:cNvSpPr>
          <p:nvPr/>
        </p:nvSpPr>
        <p:spPr>
          <a:xfrm>
            <a:off x="612648" y="6356350"/>
            <a:ext cx="1981200" cy="365760"/>
          </a:xfrm>
          <a:prstGeom prst="rect">
            <a:avLst/>
          </a:prstGeom>
        </p:spPr>
        <p:txBody>
          <a:bodyPr/>
          <a:ls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1CC9BBA-FF72-4A86-9785-BFC9C4606701}" type="slidenum">
              <a:rPr lang="zh-HK" altLang="en-US" sz="1400">
                <a:solidFill>
                  <a:schemeClr val="tx2"/>
                </a:solidFill>
              </a:rPr>
              <a:pPr/>
              <a:t>31</a:t>
            </a:fld>
            <a:endParaRPr lang="zh-HK" altLang="en-US" sz="1400" dirty="0">
              <a:solidFill>
                <a:schemeClr val="tx2"/>
              </a:solidFill>
            </a:endParaRPr>
          </a:p>
        </p:txBody>
      </p:sp>
    </p:spTree>
    <p:extLst>
      <p:ext uri="{BB962C8B-B14F-4D97-AF65-F5344CB8AC3E}">
        <p14:creationId xmlns:p14="http://schemas.microsoft.com/office/powerpoint/2010/main" val="7565276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sz="2400" dirty="0">
                <a:ea typeface="ヒラギノ角ゴ Pro W3" charset="-128"/>
              </a:rPr>
              <a:t>Table 15.2 </a:t>
            </a:r>
            <a:r>
              <a:rPr lang="en-US" altLang="en-US" sz="2400" b="0" dirty="0">
                <a:ea typeface="ヒラギノ角ゴ Pro W3" charset="-128"/>
              </a:rPr>
              <a:t>Summary: Summary Factors That Shift the Demand Curve for Domestic Assets and Affect the Exchange Rate </a:t>
            </a:r>
            <a:r>
              <a:rPr lang="en-US" altLang="en-US" sz="1800" b="0" dirty="0">
                <a:ea typeface="ヒラギノ角ゴ Pro W3" charset="-128"/>
              </a:rPr>
              <a:t>(1 of 2)</a:t>
            </a:r>
            <a:endParaRPr lang="en-US" sz="2400" dirty="0"/>
          </a:p>
        </p:txBody>
      </p:sp>
      <p:pic>
        <p:nvPicPr>
          <p:cNvPr id="4" name="Picture 2" descr="A table presents summary factors that shift the demand curve for domestic assets and affect the exchange rate."/>
          <p:cNvPicPr>
            <a:picLocks noGrp="1" noChangeAspect="1" noChangeArrowheads="1"/>
          </p:cNvPicPr>
          <p:nvPr>
            <p:ph idx="1"/>
          </p:nvPr>
        </p:nvPicPr>
        <p:blipFill>
          <a:blip r:embed="rId2" cstate="print"/>
          <a:srcRect/>
          <a:stretch>
            <a:fillRect/>
          </a:stretch>
        </p:blipFill>
        <p:spPr bwMode="auto">
          <a:xfrm>
            <a:off x="1257300" y="1752600"/>
            <a:ext cx="6629400" cy="4286771"/>
          </a:xfrm>
          <a:prstGeom prst="rect">
            <a:avLst/>
          </a:prstGeom>
          <a:noFill/>
          <a:ln w="9525">
            <a:noFill/>
            <a:miter lim="800000"/>
            <a:headEnd/>
            <a:tailEnd/>
          </a:ln>
        </p:spPr>
      </p:pic>
      <p:sp>
        <p:nvSpPr>
          <p:cNvPr id="5" name="Footer Placeholder 1">
            <a:extLst>
              <a:ext uri="{FF2B5EF4-FFF2-40B4-BE49-F238E27FC236}">
                <a16:creationId xmlns:a16="http://schemas.microsoft.com/office/drawing/2014/main" id="{C32B61AF-BF24-4380-9805-3BB239562317}"/>
              </a:ext>
            </a:extLst>
          </p:cNvPr>
          <p:cNvSpPr>
            <a:spLocks noGrp="1"/>
          </p:cNvSpPr>
          <p:nvPr>
            <p:ph type="ftr" sz="quarter" idx="11"/>
          </p:nvPr>
        </p:nvSpPr>
        <p:spPr>
          <a:xfrm>
            <a:off x="2898648" y="6356350"/>
            <a:ext cx="3505200" cy="365760"/>
          </a:xfrm>
        </p:spPr>
        <p:txBody>
          <a:bodyPr/>
          <a:lstStyle/>
          <a:p>
            <a:pPr algn="ctr"/>
            <a:r>
              <a:rPr lang="en-US" altLang="zh-HK" dirty="0"/>
              <a:t>EF3333 Chapter 15</a:t>
            </a:r>
            <a:endParaRPr lang="zh-HK" altLang="en-US" dirty="0"/>
          </a:p>
        </p:txBody>
      </p:sp>
      <p:sp>
        <p:nvSpPr>
          <p:cNvPr id="6" name="Slide Number Placeholder 2">
            <a:extLst>
              <a:ext uri="{FF2B5EF4-FFF2-40B4-BE49-F238E27FC236}">
                <a16:creationId xmlns:a16="http://schemas.microsoft.com/office/drawing/2014/main" id="{45D128DD-F859-46D5-8855-F4068204E751}"/>
              </a:ext>
            </a:extLst>
          </p:cNvPr>
          <p:cNvSpPr txBox="1">
            <a:spLocks/>
          </p:cNvSpPr>
          <p:nvPr/>
        </p:nvSpPr>
        <p:spPr>
          <a:xfrm>
            <a:off x="612648" y="6356350"/>
            <a:ext cx="1981200" cy="365760"/>
          </a:xfrm>
          <a:prstGeom prst="rect">
            <a:avLst/>
          </a:prstGeom>
        </p:spPr>
        <p:txBody>
          <a:bodyPr/>
          <a:ls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1CC9BBA-FF72-4A86-9785-BFC9C4606701}" type="slidenum">
              <a:rPr lang="zh-HK" altLang="en-US" sz="1400">
                <a:solidFill>
                  <a:schemeClr val="tx2"/>
                </a:solidFill>
              </a:rPr>
              <a:pPr/>
              <a:t>32</a:t>
            </a:fld>
            <a:endParaRPr lang="zh-HK" altLang="en-US" sz="1400" dirty="0">
              <a:solidFill>
                <a:schemeClr val="tx2"/>
              </a:solidFill>
            </a:endParaRPr>
          </a:p>
        </p:txBody>
      </p:sp>
    </p:spTree>
    <p:extLst>
      <p:ext uri="{BB962C8B-B14F-4D97-AF65-F5344CB8AC3E}">
        <p14:creationId xmlns:p14="http://schemas.microsoft.com/office/powerpoint/2010/main" val="17656123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sz="2400" dirty="0">
                <a:ea typeface="ヒラギノ角ゴ Pro W3" charset="-128"/>
              </a:rPr>
              <a:t>Table 15.2 </a:t>
            </a:r>
            <a:r>
              <a:rPr lang="en-US" altLang="en-US" sz="2400" b="0" dirty="0">
                <a:ea typeface="ヒラギノ角ゴ Pro W3" charset="-128"/>
              </a:rPr>
              <a:t>Summary: Summary Factors That Shift the Demand Curve for Domestic Assets and Affect the Exchange Rate </a:t>
            </a:r>
            <a:r>
              <a:rPr lang="en-US" altLang="en-US" sz="1800" b="0" dirty="0">
                <a:ea typeface="ヒラギノ角ゴ Pro W3" charset="-128"/>
              </a:rPr>
              <a:t>(2 of 2)</a:t>
            </a:r>
            <a:endParaRPr lang="en-US" sz="2400" dirty="0"/>
          </a:p>
        </p:txBody>
      </p:sp>
      <p:pic>
        <p:nvPicPr>
          <p:cNvPr id="4" name="Picture 2" descr="A table presents summary factors that shift the demand curve for domestic assets and affect the exchange rate."/>
          <p:cNvPicPr>
            <a:picLocks noGrp="1" noChangeAspect="1" noChangeArrowheads="1"/>
          </p:cNvPicPr>
          <p:nvPr>
            <p:ph idx="1"/>
          </p:nvPr>
        </p:nvPicPr>
        <p:blipFill>
          <a:blip r:embed="rId2" cstate="print"/>
          <a:srcRect/>
          <a:stretch>
            <a:fillRect/>
          </a:stretch>
        </p:blipFill>
        <p:spPr bwMode="auto">
          <a:xfrm>
            <a:off x="1460434" y="1524000"/>
            <a:ext cx="6223132" cy="4754880"/>
          </a:xfrm>
          <a:prstGeom prst="rect">
            <a:avLst/>
          </a:prstGeom>
          <a:noFill/>
          <a:ln w="9525">
            <a:noFill/>
            <a:miter lim="800000"/>
            <a:headEnd/>
            <a:tailEnd/>
          </a:ln>
        </p:spPr>
      </p:pic>
      <p:sp>
        <p:nvSpPr>
          <p:cNvPr id="5" name="Footer Placeholder 1">
            <a:extLst>
              <a:ext uri="{FF2B5EF4-FFF2-40B4-BE49-F238E27FC236}">
                <a16:creationId xmlns:a16="http://schemas.microsoft.com/office/drawing/2014/main" id="{919D0FF9-9A67-4B57-B8F7-A3F638395B22}"/>
              </a:ext>
            </a:extLst>
          </p:cNvPr>
          <p:cNvSpPr>
            <a:spLocks noGrp="1"/>
          </p:cNvSpPr>
          <p:nvPr>
            <p:ph type="ftr" sz="quarter" idx="11"/>
          </p:nvPr>
        </p:nvSpPr>
        <p:spPr>
          <a:xfrm>
            <a:off x="2898648" y="6356350"/>
            <a:ext cx="3505200" cy="365760"/>
          </a:xfrm>
        </p:spPr>
        <p:txBody>
          <a:bodyPr/>
          <a:lstStyle/>
          <a:p>
            <a:pPr algn="ctr"/>
            <a:r>
              <a:rPr lang="en-US" altLang="zh-HK" dirty="0"/>
              <a:t>EF3333 Chapter 15</a:t>
            </a:r>
            <a:endParaRPr lang="zh-HK" altLang="en-US" dirty="0"/>
          </a:p>
        </p:txBody>
      </p:sp>
      <p:sp>
        <p:nvSpPr>
          <p:cNvPr id="6" name="Slide Number Placeholder 2">
            <a:extLst>
              <a:ext uri="{FF2B5EF4-FFF2-40B4-BE49-F238E27FC236}">
                <a16:creationId xmlns:a16="http://schemas.microsoft.com/office/drawing/2014/main" id="{F680C341-EB98-431C-A6E9-CEF0293B5C41}"/>
              </a:ext>
            </a:extLst>
          </p:cNvPr>
          <p:cNvSpPr txBox="1">
            <a:spLocks/>
          </p:cNvSpPr>
          <p:nvPr/>
        </p:nvSpPr>
        <p:spPr>
          <a:xfrm>
            <a:off x="612648" y="6356350"/>
            <a:ext cx="1981200" cy="365760"/>
          </a:xfrm>
          <a:prstGeom prst="rect">
            <a:avLst/>
          </a:prstGeom>
        </p:spPr>
        <p:txBody>
          <a:bodyPr/>
          <a:ls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1CC9BBA-FF72-4A86-9785-BFC9C4606701}" type="slidenum">
              <a:rPr lang="zh-HK" altLang="en-US" sz="1400">
                <a:solidFill>
                  <a:schemeClr val="tx2"/>
                </a:solidFill>
              </a:rPr>
              <a:pPr/>
              <a:t>33</a:t>
            </a:fld>
            <a:endParaRPr lang="zh-HK" altLang="en-US" sz="1400" dirty="0">
              <a:solidFill>
                <a:schemeClr val="tx2"/>
              </a:solidFill>
            </a:endParaRPr>
          </a:p>
        </p:txBody>
      </p:sp>
    </p:spTree>
    <p:extLst>
      <p:ext uri="{BB962C8B-B14F-4D97-AF65-F5344CB8AC3E}">
        <p14:creationId xmlns:p14="http://schemas.microsoft.com/office/powerpoint/2010/main" val="11442707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ヒラギノ角ゴ Pro W3" charset="-128"/>
              </a:rPr>
              <a:t>Exchange rate volatility</a:t>
            </a:r>
            <a:endParaRPr lang="en-US" dirty="0"/>
          </a:p>
        </p:txBody>
      </p:sp>
      <p:sp>
        <p:nvSpPr>
          <p:cNvPr id="3" name="Content Placeholder 2"/>
          <p:cNvSpPr>
            <a:spLocks noGrp="1"/>
          </p:cNvSpPr>
          <p:nvPr>
            <p:ph idx="1"/>
          </p:nvPr>
        </p:nvSpPr>
        <p:spPr/>
        <p:txBody>
          <a:bodyPr/>
          <a:lstStyle/>
          <a:p>
            <a:r>
              <a:rPr lang="en-US" altLang="en-US" sz="2400" dirty="0">
                <a:solidFill>
                  <a:srgbClr val="000000"/>
                </a:solidFill>
                <a:ea typeface="ヒラギノ角ゴ Pro W3" charset="-128"/>
              </a:rPr>
              <a:t>Changes in the expected appreciation of exchange rates. As </a:t>
            </a:r>
            <a:r>
              <a:rPr lang="en-US" altLang="en-US" sz="2400" i="1" dirty="0">
                <a:solidFill>
                  <a:srgbClr val="000000"/>
                </a:solidFill>
                <a:ea typeface="ヒラギノ角ゴ Pro W3" charset="-128"/>
              </a:rPr>
              <a:t>anything</a:t>
            </a:r>
            <a:r>
              <a:rPr lang="en-US" altLang="en-US" sz="2400" dirty="0">
                <a:solidFill>
                  <a:srgbClr val="000000"/>
                </a:solidFill>
                <a:ea typeface="ヒラギノ角ゴ Pro W3" charset="-128"/>
              </a:rPr>
              <a:t> changes our expectations (price levels, productivity, inflation, etc.), exchange rates will change immediately. </a:t>
            </a:r>
          </a:p>
          <a:p>
            <a:r>
              <a:rPr lang="en-US" altLang="en-US" sz="2400" dirty="0">
                <a:solidFill>
                  <a:srgbClr val="000000"/>
                </a:solidFill>
                <a:ea typeface="ヒラギノ角ゴ Pro W3" charset="-128"/>
              </a:rPr>
              <a:t>Another explanation deals with </a:t>
            </a:r>
            <a:r>
              <a:rPr lang="en-US" altLang="en-US" sz="2400" b="1" dirty="0">
                <a:solidFill>
                  <a:srgbClr val="000000"/>
                </a:solidFill>
                <a:ea typeface="ヒラギノ角ゴ Pro W3" charset="-128"/>
              </a:rPr>
              <a:t>Exchange rate overshooting. </a:t>
            </a:r>
            <a:endParaRPr lang="en-US" altLang="en-US" sz="2400" dirty="0">
              <a:solidFill>
                <a:srgbClr val="000000"/>
              </a:solidFill>
              <a:ea typeface="ヒラギノ角ゴ Pro W3" charset="-128"/>
            </a:endParaRPr>
          </a:p>
          <a:p>
            <a:pPr lvl="1"/>
            <a:r>
              <a:rPr lang="en-US" altLang="zh-HK" sz="2100" dirty="0">
                <a:solidFill>
                  <a:srgbClr val="000000"/>
                </a:solidFill>
                <a:ea typeface="ヒラギノ角ゴ Pro W3" charset="-128"/>
              </a:rPr>
              <a:t>The initial jump takes the exchange rate beyond its new equilibrium level.</a:t>
            </a:r>
            <a:endParaRPr lang="en-US" sz="2100" dirty="0">
              <a:solidFill>
                <a:srgbClr val="000000"/>
              </a:solidFill>
              <a:ea typeface="ヒラギノ角ゴ Pro W3" charset="-128"/>
            </a:endParaRPr>
          </a:p>
        </p:txBody>
      </p:sp>
      <p:sp>
        <p:nvSpPr>
          <p:cNvPr id="4" name="Footer Placeholder 1">
            <a:extLst>
              <a:ext uri="{FF2B5EF4-FFF2-40B4-BE49-F238E27FC236}">
                <a16:creationId xmlns:a16="http://schemas.microsoft.com/office/drawing/2014/main" id="{A20112EE-838A-414D-899A-C2B7C87E076D}"/>
              </a:ext>
            </a:extLst>
          </p:cNvPr>
          <p:cNvSpPr>
            <a:spLocks noGrp="1"/>
          </p:cNvSpPr>
          <p:nvPr>
            <p:ph type="ftr" sz="quarter" idx="11"/>
          </p:nvPr>
        </p:nvSpPr>
        <p:spPr>
          <a:xfrm>
            <a:off x="2898648" y="6356350"/>
            <a:ext cx="3505200" cy="365760"/>
          </a:xfrm>
        </p:spPr>
        <p:txBody>
          <a:bodyPr/>
          <a:lstStyle/>
          <a:p>
            <a:pPr algn="ctr"/>
            <a:r>
              <a:rPr lang="en-US" altLang="zh-HK" dirty="0"/>
              <a:t>EF3333 Chapter 15</a:t>
            </a:r>
            <a:endParaRPr lang="zh-HK" altLang="en-US" dirty="0"/>
          </a:p>
        </p:txBody>
      </p:sp>
      <p:sp>
        <p:nvSpPr>
          <p:cNvPr id="5" name="Slide Number Placeholder 2">
            <a:extLst>
              <a:ext uri="{FF2B5EF4-FFF2-40B4-BE49-F238E27FC236}">
                <a16:creationId xmlns:a16="http://schemas.microsoft.com/office/drawing/2014/main" id="{8FF134D8-4E11-40F9-BB2C-EFE4E46F81AC}"/>
              </a:ext>
            </a:extLst>
          </p:cNvPr>
          <p:cNvSpPr txBox="1">
            <a:spLocks/>
          </p:cNvSpPr>
          <p:nvPr/>
        </p:nvSpPr>
        <p:spPr>
          <a:xfrm>
            <a:off x="612648" y="6356350"/>
            <a:ext cx="1981200" cy="365760"/>
          </a:xfrm>
          <a:prstGeom prst="rect">
            <a:avLst/>
          </a:prstGeom>
        </p:spPr>
        <p:txBody>
          <a:bodyPr/>
          <a:ls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1CC9BBA-FF72-4A86-9785-BFC9C4606701}" type="slidenum">
              <a:rPr lang="zh-HK" altLang="en-US" sz="1400">
                <a:solidFill>
                  <a:schemeClr val="tx2"/>
                </a:solidFill>
              </a:rPr>
              <a:pPr/>
              <a:t>34</a:t>
            </a:fld>
            <a:endParaRPr lang="zh-HK" altLang="en-US" sz="1400" dirty="0">
              <a:solidFill>
                <a:schemeClr val="tx2"/>
              </a:solidFill>
            </a:endParaRPr>
          </a:p>
        </p:txBody>
      </p:sp>
    </p:spTree>
    <p:extLst>
      <p:ext uri="{BB962C8B-B14F-4D97-AF65-F5344CB8AC3E}">
        <p14:creationId xmlns:p14="http://schemas.microsoft.com/office/powerpoint/2010/main" val="2572739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ヒラギノ角ゴ Pro W3" charset="-128"/>
              </a:rPr>
              <a:t>Application: Interest Rate Changes</a:t>
            </a:r>
            <a:endParaRPr lang="en-US" dirty="0"/>
          </a:p>
        </p:txBody>
      </p:sp>
      <p:sp>
        <p:nvSpPr>
          <p:cNvPr id="3" name="Content Placeholder 2"/>
          <p:cNvSpPr>
            <a:spLocks noGrp="1"/>
          </p:cNvSpPr>
          <p:nvPr>
            <p:ph idx="1"/>
          </p:nvPr>
        </p:nvSpPr>
        <p:spPr/>
        <p:txBody>
          <a:bodyPr/>
          <a:lstStyle/>
          <a:p>
            <a:r>
              <a:rPr lang="en-US" altLang="en-US" sz="2400" dirty="0">
                <a:solidFill>
                  <a:srgbClr val="000000"/>
                </a:solidFill>
                <a:ea typeface="ヒラギノ角ゴ Pro W3" charset="-128"/>
              </a:rPr>
              <a:t>Changes in domestic interest rates are often cited in the press as affecting exchange rates.</a:t>
            </a:r>
          </a:p>
          <a:p>
            <a:r>
              <a:rPr lang="en-US" altLang="en-US" sz="2400" dirty="0">
                <a:solidFill>
                  <a:srgbClr val="000000"/>
                </a:solidFill>
                <a:ea typeface="ヒラギノ角ゴ Pro W3" charset="-128"/>
              </a:rPr>
              <a:t>We must carefully examine the source of the change to make such a statement. Interest rates change because either (a) the real rate or (b) the expected inflation is changing. The effect of each differs.</a:t>
            </a:r>
            <a:endParaRPr lang="en-US" sz="2400" dirty="0"/>
          </a:p>
        </p:txBody>
      </p:sp>
      <p:sp>
        <p:nvSpPr>
          <p:cNvPr id="4" name="Footer Placeholder 1">
            <a:extLst>
              <a:ext uri="{FF2B5EF4-FFF2-40B4-BE49-F238E27FC236}">
                <a16:creationId xmlns:a16="http://schemas.microsoft.com/office/drawing/2014/main" id="{929BA6DF-DC79-434F-81B7-58251623F78B}"/>
              </a:ext>
            </a:extLst>
          </p:cNvPr>
          <p:cNvSpPr>
            <a:spLocks noGrp="1"/>
          </p:cNvSpPr>
          <p:nvPr>
            <p:ph type="ftr" sz="quarter" idx="11"/>
          </p:nvPr>
        </p:nvSpPr>
        <p:spPr>
          <a:xfrm>
            <a:off x="2898648" y="6356350"/>
            <a:ext cx="3505200" cy="365760"/>
          </a:xfrm>
        </p:spPr>
        <p:txBody>
          <a:bodyPr/>
          <a:lstStyle/>
          <a:p>
            <a:pPr algn="ctr"/>
            <a:r>
              <a:rPr lang="en-US" altLang="zh-HK" dirty="0"/>
              <a:t>EF3333 Chapter 15</a:t>
            </a:r>
            <a:endParaRPr lang="zh-HK" altLang="en-US" dirty="0"/>
          </a:p>
        </p:txBody>
      </p:sp>
      <p:sp>
        <p:nvSpPr>
          <p:cNvPr id="5" name="Slide Number Placeholder 2">
            <a:extLst>
              <a:ext uri="{FF2B5EF4-FFF2-40B4-BE49-F238E27FC236}">
                <a16:creationId xmlns:a16="http://schemas.microsoft.com/office/drawing/2014/main" id="{CFA87FAC-3E5C-4E02-8C44-5C1E4854F28D}"/>
              </a:ext>
            </a:extLst>
          </p:cNvPr>
          <p:cNvSpPr txBox="1">
            <a:spLocks/>
          </p:cNvSpPr>
          <p:nvPr/>
        </p:nvSpPr>
        <p:spPr>
          <a:xfrm>
            <a:off x="612648" y="6356350"/>
            <a:ext cx="1981200" cy="365760"/>
          </a:xfrm>
          <a:prstGeom prst="rect">
            <a:avLst/>
          </a:prstGeom>
        </p:spPr>
        <p:txBody>
          <a:bodyPr/>
          <a:ls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1CC9BBA-FF72-4A86-9785-BFC9C4606701}" type="slidenum">
              <a:rPr lang="zh-HK" altLang="en-US" sz="1400">
                <a:solidFill>
                  <a:schemeClr val="tx2"/>
                </a:solidFill>
              </a:rPr>
              <a:pPr/>
              <a:t>35</a:t>
            </a:fld>
            <a:endParaRPr lang="zh-HK" altLang="en-US" sz="1400" dirty="0">
              <a:solidFill>
                <a:schemeClr val="tx2"/>
              </a:solidFill>
            </a:endParaRPr>
          </a:p>
        </p:txBody>
      </p:sp>
    </p:spTree>
    <p:extLst>
      <p:ext uri="{BB962C8B-B14F-4D97-AF65-F5344CB8AC3E}">
        <p14:creationId xmlns:p14="http://schemas.microsoft.com/office/powerpoint/2010/main" val="34878330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ea typeface="ヒラギノ角ゴ Pro W3" charset="-128"/>
              </a:rPr>
              <a:t>Effect of Changes in Interest Rates on the Equilibrium Exchange Rate</a:t>
            </a:r>
            <a:endParaRPr lang="en-US" dirty="0"/>
          </a:p>
        </p:txBody>
      </p:sp>
      <p:sp>
        <p:nvSpPr>
          <p:cNvPr id="3" name="Content Placeholder 2"/>
          <p:cNvSpPr>
            <a:spLocks noGrp="1"/>
          </p:cNvSpPr>
          <p:nvPr>
            <p:ph idx="1"/>
          </p:nvPr>
        </p:nvSpPr>
        <p:spPr/>
        <p:txBody>
          <a:bodyPr>
            <a:normAutofit lnSpcReduction="10000"/>
          </a:bodyPr>
          <a:lstStyle/>
          <a:p>
            <a:r>
              <a:rPr lang="en-US" altLang="en-US" sz="2400" dirty="0">
                <a:solidFill>
                  <a:srgbClr val="000000"/>
                </a:solidFill>
                <a:ea typeface="ヒラギノ角ゴ Pro W3" charset="-128"/>
              </a:rPr>
              <a:t>When the </a:t>
            </a:r>
            <a:r>
              <a:rPr lang="en-US" altLang="en-US" sz="2400" b="1" dirty="0">
                <a:solidFill>
                  <a:srgbClr val="000000"/>
                </a:solidFill>
                <a:ea typeface="ヒラギノ角ゴ Pro W3" charset="-128"/>
              </a:rPr>
              <a:t>domestic real interest rate</a:t>
            </a:r>
            <a:r>
              <a:rPr lang="en-US" altLang="en-US" sz="2400" dirty="0">
                <a:solidFill>
                  <a:srgbClr val="000000"/>
                </a:solidFill>
                <a:ea typeface="ヒラギノ角ゴ Pro W3" charset="-128"/>
              </a:rPr>
              <a:t> increases, the domestic currency appreciates. </a:t>
            </a:r>
          </a:p>
          <a:p>
            <a:pPr lvl="1"/>
            <a:r>
              <a:rPr lang="en-US" altLang="ja-JP" sz="2000" dirty="0">
                <a:solidFill>
                  <a:srgbClr val="000000"/>
                </a:solidFill>
                <a:ea typeface="ヒラギノ角ゴ Pro W3" charset="-128"/>
              </a:rPr>
              <a:t>T</a:t>
            </a:r>
            <a:r>
              <a:rPr lang="en-US" altLang="zh-HK" sz="2000" dirty="0">
                <a:solidFill>
                  <a:srgbClr val="000000"/>
                </a:solidFill>
                <a:ea typeface="ヒラギノ角ゴ Pro W3" charset="-128"/>
              </a:rPr>
              <a:t>he domestic real interest rate increases so that the nominal interest rate </a:t>
            </a:r>
            <a:r>
              <a:rPr lang="en-US" altLang="zh-HK" sz="2000" i="1" dirty="0" err="1">
                <a:solidFill>
                  <a:srgbClr val="000000"/>
                </a:solidFill>
                <a:ea typeface="ヒラギノ角ゴ Pro W3" charset="-128"/>
              </a:rPr>
              <a:t>i</a:t>
            </a:r>
            <a:r>
              <a:rPr lang="en-US" altLang="zh-HK" sz="2000" i="1" baseline="30000" dirty="0" err="1">
                <a:solidFill>
                  <a:srgbClr val="000000"/>
                </a:solidFill>
                <a:ea typeface="ヒラギノ角ゴ Pro W3" charset="-128"/>
              </a:rPr>
              <a:t>D</a:t>
            </a:r>
            <a:r>
              <a:rPr lang="en-US" altLang="zh-HK" sz="2000" dirty="0">
                <a:solidFill>
                  <a:srgbClr val="000000"/>
                </a:solidFill>
                <a:ea typeface="ヒラギノ角ゴ Pro W3" charset="-128"/>
              </a:rPr>
              <a:t> rises while expected inflation remains unchanged. </a:t>
            </a:r>
          </a:p>
          <a:p>
            <a:pPr lvl="1"/>
            <a:r>
              <a:rPr lang="en-US" altLang="ja-JP" sz="2000" dirty="0">
                <a:solidFill>
                  <a:srgbClr val="000000"/>
                </a:solidFill>
                <a:ea typeface="ヒラギノ角ゴ Pro W3" charset="-128"/>
              </a:rPr>
              <a:t>I</a:t>
            </a:r>
            <a:r>
              <a:rPr lang="en-US" altLang="zh-HK" sz="2000" dirty="0">
                <a:solidFill>
                  <a:srgbClr val="000000"/>
                </a:solidFill>
                <a:ea typeface="ヒラギノ角ゴ Pro W3" charset="-128"/>
              </a:rPr>
              <a:t>t is reasonable to assume that the expected future exchange rate is unchanged because expected inflation is unchanged. </a:t>
            </a:r>
          </a:p>
          <a:p>
            <a:pPr lvl="1"/>
            <a:r>
              <a:rPr lang="en-US" altLang="ja-JP" sz="2000" dirty="0">
                <a:solidFill>
                  <a:srgbClr val="000000"/>
                </a:solidFill>
                <a:ea typeface="ヒラギノ角ゴ Pro W3" charset="-128"/>
              </a:rPr>
              <a:t>T</a:t>
            </a:r>
            <a:r>
              <a:rPr lang="en-US" altLang="zh-HK" sz="2000" dirty="0">
                <a:solidFill>
                  <a:srgbClr val="000000"/>
                </a:solidFill>
                <a:ea typeface="ヒラギノ角ゴ Pro W3" charset="-128"/>
              </a:rPr>
              <a:t>he increase in </a:t>
            </a:r>
            <a:r>
              <a:rPr lang="en-US" altLang="zh-HK" sz="2000" i="1" dirty="0" err="1">
                <a:solidFill>
                  <a:srgbClr val="000000"/>
                </a:solidFill>
                <a:ea typeface="ヒラギノ角ゴ Pro W3" charset="-128"/>
              </a:rPr>
              <a:t>i</a:t>
            </a:r>
            <a:r>
              <a:rPr lang="en-US" altLang="zh-HK" sz="2000" i="1" baseline="30000" dirty="0" err="1">
                <a:solidFill>
                  <a:srgbClr val="000000"/>
                </a:solidFill>
                <a:ea typeface="ヒラギノ角ゴ Pro W3" charset="-128"/>
              </a:rPr>
              <a:t>D</a:t>
            </a:r>
            <a:r>
              <a:rPr lang="en-US" altLang="zh-HK" sz="2000" dirty="0">
                <a:solidFill>
                  <a:srgbClr val="000000"/>
                </a:solidFill>
                <a:ea typeface="ヒラギノ角ゴ Pro W3" charset="-128"/>
              </a:rPr>
              <a:t> increases the relative expected return on dollar assets.</a:t>
            </a:r>
            <a:endParaRPr lang="en-US" altLang="en-US" sz="2000" dirty="0">
              <a:solidFill>
                <a:srgbClr val="000000"/>
              </a:solidFill>
              <a:ea typeface="ヒラギノ角ゴ Pro W3" charset="-128"/>
            </a:endParaRPr>
          </a:p>
          <a:p>
            <a:r>
              <a:rPr lang="en-US" altLang="en-US" sz="2400" dirty="0">
                <a:solidFill>
                  <a:srgbClr val="000000"/>
                </a:solidFill>
                <a:ea typeface="ヒラギノ角ゴ Pro W3" charset="-128"/>
              </a:rPr>
              <a:t>When the </a:t>
            </a:r>
            <a:r>
              <a:rPr lang="en-US" altLang="en-US" sz="2400" b="1" dirty="0">
                <a:solidFill>
                  <a:srgbClr val="000000"/>
                </a:solidFill>
                <a:ea typeface="ヒラギノ角ゴ Pro W3" charset="-128"/>
              </a:rPr>
              <a:t>domestic expected inflation</a:t>
            </a:r>
            <a:r>
              <a:rPr lang="en-US" altLang="en-US" sz="2400" dirty="0">
                <a:solidFill>
                  <a:srgbClr val="000000"/>
                </a:solidFill>
                <a:ea typeface="ヒラギノ角ゴ Pro W3" charset="-128"/>
              </a:rPr>
              <a:t> increases, the domestic currency reacts in the opposite direction—it depreciates. </a:t>
            </a:r>
          </a:p>
          <a:p>
            <a:pPr lvl="1"/>
            <a:r>
              <a:rPr lang="en-US" altLang="zh-HK" sz="2000" dirty="0">
                <a:solidFill>
                  <a:srgbClr val="000000"/>
                </a:solidFill>
                <a:ea typeface="ヒラギノ角ゴ Pro W3" charset="-128"/>
              </a:rPr>
              <a:t>The rise in expected domestic inflation leads to a decline in the expected appreciation of the dollar.</a:t>
            </a:r>
          </a:p>
          <a:p>
            <a:pPr lvl="1"/>
            <a:r>
              <a:rPr lang="en-US" altLang="zh-HK" sz="2000" dirty="0">
                <a:solidFill>
                  <a:srgbClr val="000000"/>
                </a:solidFill>
                <a:ea typeface="ヒラギノ角ゴ Pro W3" charset="-128"/>
              </a:rPr>
              <a:t>As a result, at any given exchange rate, the relative expected return on domestic (dollar) assets falls, the demand curve shifts to the left.</a:t>
            </a:r>
            <a:endParaRPr lang="en-US" sz="2000" dirty="0">
              <a:solidFill>
                <a:srgbClr val="000000"/>
              </a:solidFill>
              <a:ea typeface="ヒラギノ角ゴ Pro W3" charset="-128"/>
            </a:endParaRPr>
          </a:p>
        </p:txBody>
      </p:sp>
      <p:sp>
        <p:nvSpPr>
          <p:cNvPr id="4" name="Footer Placeholder 1">
            <a:extLst>
              <a:ext uri="{FF2B5EF4-FFF2-40B4-BE49-F238E27FC236}">
                <a16:creationId xmlns:a16="http://schemas.microsoft.com/office/drawing/2014/main" id="{4794A6C2-ABA0-4F0E-98EB-1B8B6D2D79B6}"/>
              </a:ext>
            </a:extLst>
          </p:cNvPr>
          <p:cNvSpPr>
            <a:spLocks noGrp="1"/>
          </p:cNvSpPr>
          <p:nvPr>
            <p:ph type="ftr" sz="quarter" idx="11"/>
          </p:nvPr>
        </p:nvSpPr>
        <p:spPr>
          <a:xfrm>
            <a:off x="2898648" y="6356350"/>
            <a:ext cx="3505200" cy="365760"/>
          </a:xfrm>
        </p:spPr>
        <p:txBody>
          <a:bodyPr/>
          <a:lstStyle/>
          <a:p>
            <a:pPr algn="ctr"/>
            <a:r>
              <a:rPr lang="en-US" altLang="zh-HK" dirty="0"/>
              <a:t>EF3333 Chapter 15</a:t>
            </a:r>
            <a:endParaRPr lang="zh-HK" altLang="en-US" dirty="0"/>
          </a:p>
        </p:txBody>
      </p:sp>
      <p:sp>
        <p:nvSpPr>
          <p:cNvPr id="5" name="Slide Number Placeholder 2">
            <a:extLst>
              <a:ext uri="{FF2B5EF4-FFF2-40B4-BE49-F238E27FC236}">
                <a16:creationId xmlns:a16="http://schemas.microsoft.com/office/drawing/2014/main" id="{D2C16979-79A7-4DDF-9DFC-F049785F7821}"/>
              </a:ext>
            </a:extLst>
          </p:cNvPr>
          <p:cNvSpPr txBox="1">
            <a:spLocks/>
          </p:cNvSpPr>
          <p:nvPr/>
        </p:nvSpPr>
        <p:spPr>
          <a:xfrm>
            <a:off x="612648" y="6356350"/>
            <a:ext cx="1981200" cy="365760"/>
          </a:xfrm>
          <a:prstGeom prst="rect">
            <a:avLst/>
          </a:prstGeom>
        </p:spPr>
        <p:txBody>
          <a:bodyPr/>
          <a:ls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1CC9BBA-FF72-4A86-9785-BFC9C4606701}" type="slidenum">
              <a:rPr lang="zh-HK" altLang="en-US" sz="1400">
                <a:solidFill>
                  <a:schemeClr val="tx2"/>
                </a:solidFill>
              </a:rPr>
              <a:pPr/>
              <a:t>36</a:t>
            </a:fld>
            <a:endParaRPr lang="zh-HK" altLang="en-US" sz="1400" dirty="0">
              <a:solidFill>
                <a:schemeClr val="tx2"/>
              </a:solidFill>
            </a:endParaRPr>
          </a:p>
        </p:txBody>
      </p:sp>
    </p:spTree>
    <p:extLst>
      <p:ext uri="{BB962C8B-B14F-4D97-AF65-F5344CB8AC3E}">
        <p14:creationId xmlns:p14="http://schemas.microsoft.com/office/powerpoint/2010/main" val="2749522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ea typeface="ヒラギノ角ゴ Pro W3" charset="-128"/>
              </a:rPr>
              <a:t>Figure 15.7 </a:t>
            </a:r>
            <a:r>
              <a:rPr lang="en-US" altLang="en-US" sz="2400" b="0" dirty="0">
                <a:ea typeface="ヒラギノ角ゴ Pro W3" charset="-128"/>
              </a:rPr>
              <a:t>Effect of a Rise in the Domestic Interest Rate as a Result of an Increase in Expected Inflation</a:t>
            </a:r>
            <a:endParaRPr lang="en-US" sz="2400" dirty="0"/>
          </a:p>
        </p:txBody>
      </p:sp>
      <p:pic>
        <p:nvPicPr>
          <p:cNvPr id="4" name="Picture 2" descr="The vertical axis is labeled &quot;Exchange Rate, E sub(t) (euros/dollar)&quot; and shows values E sub(2) and E sub(1) from bottom to top. The horizontal axis is labeled &quot;Quantity of Dollar Assets.&quot; A line parallel to the vertical axis represents supply S. A downward sloping line from high end of exchange rate slops down to intersects the supply line at point 1 (corresponding to exchange rate E sub(1)) and shows demand D sub(1). A downward sloping line from high end of exchange rate left to the line for D sub(1) slops down to intersects the supply line at point 2 (corresponding to exchange rate E sub(2)) and shows demand D sub(2). The graph shows that:&#10;Step 1. A rise in the domestic real interest as a result of an increase in expected inflation shifts the demand curve to the left ...&#10;Step 2. leading to a fall in the exchange rate."/>
          <p:cNvPicPr>
            <a:picLocks noGrp="1" noChangeAspect="1" noChangeArrowheads="1"/>
          </p:cNvPicPr>
          <p:nvPr>
            <p:ph idx="1"/>
          </p:nvPr>
        </p:nvPicPr>
        <p:blipFill>
          <a:blip r:embed="rId2" cstate="print"/>
          <a:srcRect/>
          <a:stretch>
            <a:fillRect/>
          </a:stretch>
        </p:blipFill>
        <p:spPr bwMode="auto">
          <a:xfrm>
            <a:off x="2125037" y="1646237"/>
            <a:ext cx="4893927" cy="4525963"/>
          </a:xfrm>
          <a:prstGeom prst="rect">
            <a:avLst/>
          </a:prstGeom>
          <a:noFill/>
          <a:ln w="9525">
            <a:noFill/>
            <a:miter lim="800000"/>
            <a:headEnd/>
            <a:tailEnd/>
          </a:ln>
        </p:spPr>
      </p:pic>
      <p:sp>
        <p:nvSpPr>
          <p:cNvPr id="5" name="Footer Placeholder 1">
            <a:extLst>
              <a:ext uri="{FF2B5EF4-FFF2-40B4-BE49-F238E27FC236}">
                <a16:creationId xmlns:a16="http://schemas.microsoft.com/office/drawing/2014/main" id="{EB5E56EC-3576-41FE-8DFD-128532657712}"/>
              </a:ext>
            </a:extLst>
          </p:cNvPr>
          <p:cNvSpPr>
            <a:spLocks noGrp="1"/>
          </p:cNvSpPr>
          <p:nvPr>
            <p:ph type="ftr" sz="quarter" idx="11"/>
          </p:nvPr>
        </p:nvSpPr>
        <p:spPr>
          <a:xfrm>
            <a:off x="2898648" y="6356350"/>
            <a:ext cx="3505200" cy="365760"/>
          </a:xfrm>
        </p:spPr>
        <p:txBody>
          <a:bodyPr/>
          <a:lstStyle/>
          <a:p>
            <a:pPr algn="ctr"/>
            <a:r>
              <a:rPr lang="en-US" altLang="zh-HK" dirty="0"/>
              <a:t>EF3333 Chapter 15</a:t>
            </a:r>
            <a:endParaRPr lang="zh-HK" altLang="en-US" dirty="0"/>
          </a:p>
        </p:txBody>
      </p:sp>
      <p:sp>
        <p:nvSpPr>
          <p:cNvPr id="6" name="Slide Number Placeholder 2">
            <a:extLst>
              <a:ext uri="{FF2B5EF4-FFF2-40B4-BE49-F238E27FC236}">
                <a16:creationId xmlns:a16="http://schemas.microsoft.com/office/drawing/2014/main" id="{A0D59DE4-83F3-4EDD-B8AD-79F749EDFCB2}"/>
              </a:ext>
            </a:extLst>
          </p:cNvPr>
          <p:cNvSpPr txBox="1">
            <a:spLocks/>
          </p:cNvSpPr>
          <p:nvPr/>
        </p:nvSpPr>
        <p:spPr>
          <a:xfrm>
            <a:off x="612648" y="6356350"/>
            <a:ext cx="1981200" cy="365760"/>
          </a:xfrm>
          <a:prstGeom prst="rect">
            <a:avLst/>
          </a:prstGeom>
        </p:spPr>
        <p:txBody>
          <a:bodyPr/>
          <a:ls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1CC9BBA-FF72-4A86-9785-BFC9C4606701}" type="slidenum">
              <a:rPr lang="zh-HK" altLang="en-US" sz="1400">
                <a:solidFill>
                  <a:schemeClr val="tx2"/>
                </a:solidFill>
              </a:rPr>
              <a:pPr/>
              <a:t>37</a:t>
            </a:fld>
            <a:endParaRPr lang="zh-HK" altLang="en-US" sz="1400" dirty="0">
              <a:solidFill>
                <a:schemeClr val="tx2"/>
              </a:solidFill>
            </a:endParaRPr>
          </a:p>
        </p:txBody>
      </p:sp>
    </p:spTree>
    <p:extLst>
      <p:ext uri="{BB962C8B-B14F-4D97-AF65-F5344CB8AC3E}">
        <p14:creationId xmlns:p14="http://schemas.microsoft.com/office/powerpoint/2010/main" val="13670082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ea typeface="ヒラギノ角ゴ Pro W3" charset="-128"/>
              </a:rPr>
              <a:t>Figure 15.8 </a:t>
            </a:r>
            <a:r>
              <a:rPr lang="en-US" altLang="en-US" sz="2400" b="0" dirty="0">
                <a:ea typeface="ヒラギノ角ゴ Pro W3" charset="-128"/>
              </a:rPr>
              <a:t>Value of the Dollar and Interest Rates, 1973–2016</a:t>
            </a:r>
            <a:endParaRPr lang="en-US" sz="2400" dirty="0"/>
          </a:p>
        </p:txBody>
      </p:sp>
      <p:pic>
        <p:nvPicPr>
          <p:cNvPr id="4" name="Picture 2" descr="A line graph shows value of the dollar and interest rates for the period from 1973 to 2016."/>
          <p:cNvPicPr>
            <a:picLocks noChangeAspect="1" noChangeArrowheads="1"/>
          </p:cNvPicPr>
          <p:nvPr/>
        </p:nvPicPr>
        <p:blipFill>
          <a:blip r:embed="rId2" cstate="print"/>
          <a:srcRect/>
          <a:stretch>
            <a:fillRect/>
          </a:stretch>
        </p:blipFill>
        <p:spPr bwMode="auto">
          <a:xfrm>
            <a:off x="1732492" y="1600200"/>
            <a:ext cx="5679017" cy="3906585"/>
          </a:xfrm>
          <a:prstGeom prst="rect">
            <a:avLst/>
          </a:prstGeom>
          <a:noFill/>
          <a:ln w="9525">
            <a:noFill/>
            <a:miter lim="800000"/>
            <a:headEnd/>
            <a:tailEnd/>
          </a:ln>
        </p:spPr>
      </p:pic>
      <p:sp>
        <p:nvSpPr>
          <p:cNvPr id="3" name="Content Placeholder 2"/>
          <p:cNvSpPr>
            <a:spLocks noGrp="1"/>
          </p:cNvSpPr>
          <p:nvPr>
            <p:ph idx="1"/>
          </p:nvPr>
        </p:nvSpPr>
        <p:spPr>
          <a:xfrm>
            <a:off x="457200" y="5715000"/>
            <a:ext cx="8229600" cy="411163"/>
          </a:xfrm>
        </p:spPr>
        <p:txBody>
          <a:bodyPr>
            <a:normAutofit fontScale="92500" lnSpcReduction="10000"/>
          </a:bodyPr>
          <a:lstStyle/>
          <a:p>
            <a:pPr marL="0" indent="0">
              <a:buNone/>
            </a:pPr>
            <a:r>
              <a:rPr lang="en-IN" sz="1200" i="1" dirty="0"/>
              <a:t>Source</a:t>
            </a:r>
            <a:r>
              <a:rPr lang="en-IN" sz="1200" dirty="0"/>
              <a:t>: Federal Reserve Bank of St. Louis FRED database: </a:t>
            </a:r>
            <a:r>
              <a:rPr lang="en-IN" sz="1200" dirty="0">
                <a:hlinkClick r:id="rId3"/>
              </a:rPr>
              <a:t>https://fred.stlouisfed.org/series/TWEXMMTH</a:t>
            </a:r>
            <a:r>
              <a:rPr lang="en-IN" sz="1200" dirty="0"/>
              <a:t>; </a:t>
            </a:r>
            <a:r>
              <a:rPr lang="en-IN" sz="1200" dirty="0">
                <a:hlinkClick r:id="rId4"/>
              </a:rPr>
              <a:t>https://fred.stlouisfed.org/series/TB3MS</a:t>
            </a:r>
            <a:r>
              <a:rPr lang="en-IN" sz="1200" dirty="0"/>
              <a:t>; real interest rate from Figure 3.1 in Chapter 3.</a:t>
            </a:r>
            <a:endParaRPr lang="en-US" sz="1200" dirty="0"/>
          </a:p>
        </p:txBody>
      </p:sp>
      <p:sp>
        <p:nvSpPr>
          <p:cNvPr id="5" name="Footer Placeholder 1">
            <a:extLst>
              <a:ext uri="{FF2B5EF4-FFF2-40B4-BE49-F238E27FC236}">
                <a16:creationId xmlns:a16="http://schemas.microsoft.com/office/drawing/2014/main" id="{090323A7-9FD4-43B4-A69B-8ABF5937CF2A}"/>
              </a:ext>
            </a:extLst>
          </p:cNvPr>
          <p:cNvSpPr>
            <a:spLocks noGrp="1"/>
          </p:cNvSpPr>
          <p:nvPr>
            <p:ph type="ftr" sz="quarter" idx="11"/>
          </p:nvPr>
        </p:nvSpPr>
        <p:spPr>
          <a:xfrm>
            <a:off x="2898648" y="6356350"/>
            <a:ext cx="3505200" cy="365760"/>
          </a:xfrm>
        </p:spPr>
        <p:txBody>
          <a:bodyPr/>
          <a:lstStyle/>
          <a:p>
            <a:pPr algn="ctr"/>
            <a:r>
              <a:rPr lang="en-US" altLang="zh-HK" dirty="0"/>
              <a:t>EF3333 Chapter 15</a:t>
            </a:r>
            <a:endParaRPr lang="zh-HK" altLang="en-US" dirty="0"/>
          </a:p>
        </p:txBody>
      </p:sp>
      <p:sp>
        <p:nvSpPr>
          <p:cNvPr id="6" name="Slide Number Placeholder 2">
            <a:extLst>
              <a:ext uri="{FF2B5EF4-FFF2-40B4-BE49-F238E27FC236}">
                <a16:creationId xmlns:a16="http://schemas.microsoft.com/office/drawing/2014/main" id="{447C39BD-4B9E-4349-BE1A-2B43D8505BCF}"/>
              </a:ext>
            </a:extLst>
          </p:cNvPr>
          <p:cNvSpPr txBox="1">
            <a:spLocks/>
          </p:cNvSpPr>
          <p:nvPr/>
        </p:nvSpPr>
        <p:spPr>
          <a:xfrm>
            <a:off x="612648" y="6356350"/>
            <a:ext cx="1981200" cy="365760"/>
          </a:xfrm>
          <a:prstGeom prst="rect">
            <a:avLst/>
          </a:prstGeom>
        </p:spPr>
        <p:txBody>
          <a:bodyPr/>
          <a:ls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1CC9BBA-FF72-4A86-9785-BFC9C4606701}" type="slidenum">
              <a:rPr lang="zh-HK" altLang="en-US" sz="1400">
                <a:solidFill>
                  <a:schemeClr val="tx2"/>
                </a:solidFill>
              </a:rPr>
              <a:pPr/>
              <a:t>38</a:t>
            </a:fld>
            <a:endParaRPr lang="zh-HK" altLang="en-US" sz="1400" dirty="0">
              <a:solidFill>
                <a:schemeClr val="tx2"/>
              </a:solidFill>
            </a:endParaRPr>
          </a:p>
        </p:txBody>
      </p:sp>
      <p:sp>
        <p:nvSpPr>
          <p:cNvPr id="7" name="文字方塊 6">
            <a:extLst>
              <a:ext uri="{FF2B5EF4-FFF2-40B4-BE49-F238E27FC236}">
                <a16:creationId xmlns:a16="http://schemas.microsoft.com/office/drawing/2014/main" id="{A0BF79C4-F19B-47B3-BD21-20FAD036834F}"/>
              </a:ext>
            </a:extLst>
          </p:cNvPr>
          <p:cNvSpPr txBox="1"/>
          <p:nvPr/>
        </p:nvSpPr>
        <p:spPr>
          <a:xfrm>
            <a:off x="6834844" y="2182504"/>
            <a:ext cx="2304256" cy="830997"/>
          </a:xfrm>
          <a:prstGeom prst="rect">
            <a:avLst/>
          </a:prstGeom>
          <a:noFill/>
        </p:spPr>
        <p:txBody>
          <a:bodyPr wrap="square" rtlCol="0">
            <a:spAutoFit/>
          </a:bodyPr>
          <a:lstStyle/>
          <a:p>
            <a:r>
              <a:rPr lang="en-US" altLang="zh-HK" sz="1600" b="0" i="0" dirty="0">
                <a:solidFill>
                  <a:srgbClr val="555555"/>
                </a:solidFill>
                <a:effectLst/>
                <a:latin typeface="robotoregular"/>
              </a:rPr>
              <a:t>the value of the dollar in terms of a basket of foreign currencies</a:t>
            </a:r>
            <a:endParaRPr lang="zh-HK" altLang="en-US" sz="1600" dirty="0"/>
          </a:p>
        </p:txBody>
      </p:sp>
      <p:sp>
        <p:nvSpPr>
          <p:cNvPr id="8" name="文字方塊 7">
            <a:extLst>
              <a:ext uri="{FF2B5EF4-FFF2-40B4-BE49-F238E27FC236}">
                <a16:creationId xmlns:a16="http://schemas.microsoft.com/office/drawing/2014/main" id="{DFF87CE7-5342-4854-B99E-E5329C975978}"/>
              </a:ext>
            </a:extLst>
          </p:cNvPr>
          <p:cNvSpPr txBox="1"/>
          <p:nvPr/>
        </p:nvSpPr>
        <p:spPr>
          <a:xfrm>
            <a:off x="354597" y="2260830"/>
            <a:ext cx="1954560" cy="2585323"/>
          </a:xfrm>
          <a:prstGeom prst="rect">
            <a:avLst/>
          </a:prstGeom>
          <a:noFill/>
        </p:spPr>
        <p:txBody>
          <a:bodyPr wrap="square" rtlCol="0">
            <a:spAutoFit/>
          </a:bodyPr>
          <a:lstStyle/>
          <a:p>
            <a:r>
              <a:rPr lang="en-US" altLang="en-US" sz="1800" dirty="0">
                <a:solidFill>
                  <a:srgbClr val="000000"/>
                </a:solidFill>
                <a:ea typeface="ヒラギノ角ゴ Pro W3" charset="-128"/>
              </a:rPr>
              <a:t>A failure to distinguish between real and nominal interest rates can lead to poor predictions of exchange rate movements!</a:t>
            </a:r>
          </a:p>
          <a:p>
            <a:endParaRPr lang="zh-HK" altLang="en-US" dirty="0"/>
          </a:p>
        </p:txBody>
      </p:sp>
    </p:spTree>
    <p:extLst>
      <p:ext uri="{BB962C8B-B14F-4D97-AF65-F5344CB8AC3E}">
        <p14:creationId xmlns:p14="http://schemas.microsoft.com/office/powerpoint/2010/main" val="32197509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ea typeface="ヒラギノ角ゴ Pro W3" charset="-128"/>
              </a:rPr>
              <a:t>Case: The Global Financial Crisis and the Dollar </a:t>
            </a:r>
            <a:r>
              <a:rPr lang="en-US" altLang="en-US" sz="1800" b="0" dirty="0">
                <a:ea typeface="ヒラギノ角ゴ Pro W3" charset="-128"/>
              </a:rPr>
              <a:t>(1 of 2)</a:t>
            </a:r>
            <a:endParaRPr lang="en-US" dirty="0"/>
          </a:p>
        </p:txBody>
      </p:sp>
      <p:sp>
        <p:nvSpPr>
          <p:cNvPr id="3" name="Content Placeholder 2"/>
          <p:cNvSpPr>
            <a:spLocks noGrp="1"/>
          </p:cNvSpPr>
          <p:nvPr>
            <p:ph idx="1"/>
          </p:nvPr>
        </p:nvSpPr>
        <p:spPr/>
        <p:txBody>
          <a:bodyPr/>
          <a:lstStyle/>
          <a:p>
            <a:pPr marL="0" indent="0">
              <a:buNone/>
              <a:defRPr/>
            </a:pPr>
            <a:r>
              <a:rPr lang="en-US" sz="2400" dirty="0">
                <a:solidFill>
                  <a:prstClr val="black"/>
                </a:solidFill>
              </a:rPr>
              <a:t>Is there a relationship between the subprime crisis and swings in the value of the dollar?</a:t>
            </a:r>
          </a:p>
          <a:p>
            <a:pPr>
              <a:buFont typeface="Arial"/>
              <a:buChar char="•"/>
              <a:defRPr/>
            </a:pPr>
            <a:r>
              <a:rPr lang="en-US" sz="2400" dirty="0">
                <a:solidFill>
                  <a:prstClr val="black"/>
                </a:solidFill>
              </a:rPr>
              <a:t>In August 2007, the dollar began an accelerated decline in value, falling by 9% against the euro through July 2008</a:t>
            </a:r>
          </a:p>
          <a:p>
            <a:pPr>
              <a:buFont typeface="Arial"/>
              <a:buChar char="•"/>
              <a:defRPr/>
            </a:pPr>
            <a:r>
              <a:rPr lang="en-US" sz="2400" dirty="0">
                <a:solidFill>
                  <a:prstClr val="black"/>
                </a:solidFill>
              </a:rPr>
              <a:t>The dollar suddenly shot upward, by over 20% against the euro by the end of October 2008.</a:t>
            </a:r>
            <a:endParaRPr lang="en-US" sz="2400" dirty="0"/>
          </a:p>
        </p:txBody>
      </p:sp>
      <p:sp>
        <p:nvSpPr>
          <p:cNvPr id="4" name="Footer Placeholder 1">
            <a:extLst>
              <a:ext uri="{FF2B5EF4-FFF2-40B4-BE49-F238E27FC236}">
                <a16:creationId xmlns:a16="http://schemas.microsoft.com/office/drawing/2014/main" id="{3380AC9E-377C-4E3C-8E9A-A9D48187697E}"/>
              </a:ext>
            </a:extLst>
          </p:cNvPr>
          <p:cNvSpPr>
            <a:spLocks noGrp="1"/>
          </p:cNvSpPr>
          <p:nvPr>
            <p:ph type="ftr" sz="quarter" idx="11"/>
          </p:nvPr>
        </p:nvSpPr>
        <p:spPr>
          <a:xfrm>
            <a:off x="2898648" y="6356350"/>
            <a:ext cx="3505200" cy="365760"/>
          </a:xfrm>
        </p:spPr>
        <p:txBody>
          <a:bodyPr/>
          <a:lstStyle/>
          <a:p>
            <a:pPr algn="ctr"/>
            <a:r>
              <a:rPr lang="en-US" altLang="zh-HK" dirty="0"/>
              <a:t>EF3333 Chapter 15</a:t>
            </a:r>
            <a:endParaRPr lang="zh-HK" altLang="en-US" dirty="0"/>
          </a:p>
        </p:txBody>
      </p:sp>
      <p:sp>
        <p:nvSpPr>
          <p:cNvPr id="5" name="Slide Number Placeholder 2">
            <a:extLst>
              <a:ext uri="{FF2B5EF4-FFF2-40B4-BE49-F238E27FC236}">
                <a16:creationId xmlns:a16="http://schemas.microsoft.com/office/drawing/2014/main" id="{AC6EAF67-F736-46E7-B577-5101092E8248}"/>
              </a:ext>
            </a:extLst>
          </p:cNvPr>
          <p:cNvSpPr txBox="1">
            <a:spLocks/>
          </p:cNvSpPr>
          <p:nvPr/>
        </p:nvSpPr>
        <p:spPr>
          <a:xfrm>
            <a:off x="612648" y="6356350"/>
            <a:ext cx="1981200" cy="365760"/>
          </a:xfrm>
          <a:prstGeom prst="rect">
            <a:avLst/>
          </a:prstGeom>
        </p:spPr>
        <p:txBody>
          <a:bodyPr/>
          <a:ls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1CC9BBA-FF72-4A86-9785-BFC9C4606701}" type="slidenum">
              <a:rPr lang="zh-HK" altLang="en-US" sz="1400">
                <a:solidFill>
                  <a:schemeClr val="tx2"/>
                </a:solidFill>
              </a:rPr>
              <a:pPr/>
              <a:t>39</a:t>
            </a:fld>
            <a:endParaRPr lang="zh-HK" altLang="en-US" sz="1400" dirty="0">
              <a:solidFill>
                <a:schemeClr val="tx2"/>
              </a:solidFill>
            </a:endParaRPr>
          </a:p>
        </p:txBody>
      </p:sp>
    </p:spTree>
    <p:extLst>
      <p:ext uri="{BB962C8B-B14F-4D97-AF65-F5344CB8AC3E}">
        <p14:creationId xmlns:p14="http://schemas.microsoft.com/office/powerpoint/2010/main" val="3082300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ヒラギノ角ゴ Pro W3" charset="-128"/>
              </a:rPr>
              <a:t>Foreign Exchange Market</a:t>
            </a:r>
            <a:endParaRPr lang="en-US" dirty="0"/>
          </a:p>
        </p:txBody>
      </p:sp>
      <p:sp>
        <p:nvSpPr>
          <p:cNvPr id="3" name="Content Placeholder 2"/>
          <p:cNvSpPr>
            <a:spLocks noGrp="1"/>
          </p:cNvSpPr>
          <p:nvPr>
            <p:ph idx="1"/>
          </p:nvPr>
        </p:nvSpPr>
        <p:spPr/>
        <p:txBody>
          <a:bodyPr/>
          <a:lstStyle/>
          <a:p>
            <a:r>
              <a:rPr lang="en-US" altLang="en-US" sz="2400" dirty="0">
                <a:solidFill>
                  <a:srgbClr val="000000"/>
                </a:solidFill>
                <a:ea typeface="ヒラギノ角ゴ Pro W3" charset="-128"/>
              </a:rPr>
              <a:t>Most countries of the world have their own currencies: the U.S dollar., the euro in Europe, the Brazilian real, and the Chinese yuan, just to name a few.</a:t>
            </a:r>
          </a:p>
          <a:p>
            <a:r>
              <a:rPr lang="en-US" altLang="en-US" sz="2400" dirty="0">
                <a:solidFill>
                  <a:srgbClr val="000000"/>
                </a:solidFill>
                <a:ea typeface="ヒラギノ角ゴ Pro W3" charset="-128"/>
              </a:rPr>
              <a:t>The trading of currencies and banks deposits is what makes up the foreign exchange market.</a:t>
            </a:r>
            <a:endParaRPr lang="en-US" sz="2400" dirty="0"/>
          </a:p>
        </p:txBody>
      </p:sp>
      <p:sp>
        <p:nvSpPr>
          <p:cNvPr id="4" name="Footer Placeholder 1">
            <a:extLst>
              <a:ext uri="{FF2B5EF4-FFF2-40B4-BE49-F238E27FC236}">
                <a16:creationId xmlns:a16="http://schemas.microsoft.com/office/drawing/2014/main" id="{8D26BD60-B223-41BF-BF14-8E6F7EFEC790}"/>
              </a:ext>
            </a:extLst>
          </p:cNvPr>
          <p:cNvSpPr>
            <a:spLocks noGrp="1"/>
          </p:cNvSpPr>
          <p:nvPr>
            <p:ph type="ftr" sz="quarter" idx="11"/>
          </p:nvPr>
        </p:nvSpPr>
        <p:spPr>
          <a:xfrm>
            <a:off x="2898648" y="6356350"/>
            <a:ext cx="3505200" cy="365760"/>
          </a:xfrm>
        </p:spPr>
        <p:txBody>
          <a:bodyPr/>
          <a:lstStyle/>
          <a:p>
            <a:pPr algn="ctr"/>
            <a:r>
              <a:rPr lang="en-US" altLang="zh-HK" dirty="0"/>
              <a:t>EF3333 Chapter 15</a:t>
            </a:r>
            <a:endParaRPr lang="zh-HK" altLang="en-US" dirty="0"/>
          </a:p>
        </p:txBody>
      </p:sp>
      <p:sp>
        <p:nvSpPr>
          <p:cNvPr id="5" name="Slide Number Placeholder 2">
            <a:extLst>
              <a:ext uri="{FF2B5EF4-FFF2-40B4-BE49-F238E27FC236}">
                <a16:creationId xmlns:a16="http://schemas.microsoft.com/office/drawing/2014/main" id="{DB3194CF-B15F-4BF8-BADC-1E48C43B55A3}"/>
              </a:ext>
            </a:extLst>
          </p:cNvPr>
          <p:cNvSpPr txBox="1">
            <a:spLocks/>
          </p:cNvSpPr>
          <p:nvPr/>
        </p:nvSpPr>
        <p:spPr>
          <a:xfrm>
            <a:off x="612648" y="6356350"/>
            <a:ext cx="1981200" cy="365760"/>
          </a:xfrm>
          <a:prstGeom prst="rect">
            <a:avLst/>
          </a:prstGeom>
        </p:spPr>
        <p:txBody>
          <a:bodyPr/>
          <a:ls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1CC9BBA-FF72-4A86-9785-BFC9C4606701}" type="slidenum">
              <a:rPr lang="zh-HK" altLang="en-US" sz="1400">
                <a:solidFill>
                  <a:schemeClr val="tx2"/>
                </a:solidFill>
              </a:rPr>
              <a:pPr/>
              <a:t>4</a:t>
            </a:fld>
            <a:endParaRPr lang="zh-HK" altLang="en-US" sz="1400" dirty="0">
              <a:solidFill>
                <a:schemeClr val="tx2"/>
              </a:solidFill>
            </a:endParaRPr>
          </a:p>
        </p:txBody>
      </p:sp>
    </p:spTree>
    <p:extLst>
      <p:ext uri="{BB962C8B-B14F-4D97-AF65-F5344CB8AC3E}">
        <p14:creationId xmlns:p14="http://schemas.microsoft.com/office/powerpoint/2010/main" val="20383088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ea typeface="ヒラギノ角ゴ Pro W3" charset="-128"/>
              </a:rPr>
              <a:t>Case: The Global Financial Crisis and the Dollar</a:t>
            </a:r>
            <a:endParaRPr lang="en-US" dirty="0"/>
          </a:p>
        </p:txBody>
      </p:sp>
      <p:sp>
        <p:nvSpPr>
          <p:cNvPr id="3" name="Content Placeholder 2"/>
          <p:cNvSpPr>
            <a:spLocks noGrp="1"/>
          </p:cNvSpPr>
          <p:nvPr>
            <p:ph idx="1"/>
          </p:nvPr>
        </p:nvSpPr>
        <p:spPr/>
        <p:txBody>
          <a:bodyPr/>
          <a:lstStyle/>
          <a:p>
            <a:r>
              <a:rPr lang="en-US" altLang="en-US" sz="2400" dirty="0">
                <a:solidFill>
                  <a:srgbClr val="000000"/>
                </a:solidFill>
                <a:ea typeface="ヒラギノ角ゴ Pro W3" charset="-128"/>
              </a:rPr>
              <a:t>In 2007, the Fed lowered the fed funds rate by 325 bps, while ECBs did not need to do this. Relative return on the dollar fell, shifting demand to the left.</a:t>
            </a:r>
          </a:p>
          <a:p>
            <a:r>
              <a:rPr lang="en-US" altLang="en-US" sz="2400" dirty="0">
                <a:solidFill>
                  <a:srgbClr val="000000"/>
                </a:solidFill>
                <a:ea typeface="ヒラギノ角ゴ Pro W3" charset="-128"/>
              </a:rPr>
              <a:t>By mid-2008, ECBs starting cutting their domestic rates, increasing the relative expected return of the US dollar (a rightward shift). A </a:t>
            </a:r>
            <a:r>
              <a:rPr lang="ja-JP" altLang="en-US" sz="2400" dirty="0"/>
              <a:t>“</a:t>
            </a:r>
            <a:r>
              <a:rPr lang="en-US" altLang="ja-JP" sz="2400" dirty="0">
                <a:solidFill>
                  <a:srgbClr val="000000"/>
                </a:solidFill>
                <a:ea typeface="ヒラギノ角ゴ Pro W3" charset="-128"/>
              </a:rPr>
              <a:t>flight to quality</a:t>
            </a:r>
            <a:r>
              <a:rPr lang="ja-JP" altLang="en-US" sz="2400" dirty="0"/>
              <a:t>”</a:t>
            </a:r>
            <a:r>
              <a:rPr lang="en-US" altLang="ja-JP" sz="2400" dirty="0">
                <a:solidFill>
                  <a:srgbClr val="000000"/>
                </a:solidFill>
                <a:ea typeface="ヒラギノ角ゴ Pro W3" charset="-128"/>
              </a:rPr>
              <a:t> in T-bonds also increased the demand for dollars.</a:t>
            </a:r>
            <a:endParaRPr lang="en-US" sz="2400" dirty="0"/>
          </a:p>
        </p:txBody>
      </p:sp>
      <p:sp>
        <p:nvSpPr>
          <p:cNvPr id="4" name="Footer Placeholder 1">
            <a:extLst>
              <a:ext uri="{FF2B5EF4-FFF2-40B4-BE49-F238E27FC236}">
                <a16:creationId xmlns:a16="http://schemas.microsoft.com/office/drawing/2014/main" id="{1B77F1DC-69B0-4603-89A3-D62235EAD2EC}"/>
              </a:ext>
            </a:extLst>
          </p:cNvPr>
          <p:cNvSpPr>
            <a:spLocks noGrp="1"/>
          </p:cNvSpPr>
          <p:nvPr>
            <p:ph type="ftr" sz="quarter" idx="11"/>
          </p:nvPr>
        </p:nvSpPr>
        <p:spPr>
          <a:xfrm>
            <a:off x="2898648" y="6356350"/>
            <a:ext cx="3505200" cy="365760"/>
          </a:xfrm>
        </p:spPr>
        <p:txBody>
          <a:bodyPr/>
          <a:lstStyle/>
          <a:p>
            <a:pPr algn="ctr"/>
            <a:r>
              <a:rPr lang="en-US" altLang="zh-HK" dirty="0"/>
              <a:t>EF3333 Chapter 15</a:t>
            </a:r>
            <a:endParaRPr lang="zh-HK" altLang="en-US" dirty="0"/>
          </a:p>
        </p:txBody>
      </p:sp>
      <p:sp>
        <p:nvSpPr>
          <p:cNvPr id="5" name="Slide Number Placeholder 2">
            <a:extLst>
              <a:ext uri="{FF2B5EF4-FFF2-40B4-BE49-F238E27FC236}">
                <a16:creationId xmlns:a16="http://schemas.microsoft.com/office/drawing/2014/main" id="{D5F559AB-E1A1-4609-B2A6-B2CE2274DA7C}"/>
              </a:ext>
            </a:extLst>
          </p:cNvPr>
          <p:cNvSpPr txBox="1">
            <a:spLocks/>
          </p:cNvSpPr>
          <p:nvPr/>
        </p:nvSpPr>
        <p:spPr>
          <a:xfrm>
            <a:off x="612648" y="6356350"/>
            <a:ext cx="1981200" cy="365760"/>
          </a:xfrm>
          <a:prstGeom prst="rect">
            <a:avLst/>
          </a:prstGeom>
        </p:spPr>
        <p:txBody>
          <a:bodyPr/>
          <a:ls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1CC9BBA-FF72-4A86-9785-BFC9C4606701}" type="slidenum">
              <a:rPr lang="zh-HK" altLang="en-US" sz="1400">
                <a:solidFill>
                  <a:schemeClr val="tx2"/>
                </a:solidFill>
              </a:rPr>
              <a:pPr/>
              <a:t>40</a:t>
            </a:fld>
            <a:endParaRPr lang="zh-HK" altLang="en-US" sz="1400" dirty="0">
              <a:solidFill>
                <a:schemeClr val="tx2"/>
              </a:solidFill>
            </a:endParaRPr>
          </a:p>
        </p:txBody>
      </p:sp>
    </p:spTree>
    <p:extLst>
      <p:ext uri="{BB962C8B-B14F-4D97-AF65-F5344CB8AC3E}">
        <p14:creationId xmlns:p14="http://schemas.microsoft.com/office/powerpoint/2010/main" val="23356261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ea typeface="ヒラギノ角ゴ Pro W3" charset="-128"/>
              </a:rPr>
              <a:t>The Practicing Manger: Profiting from FX Forecasts</a:t>
            </a:r>
            <a:endParaRPr lang="en-US" dirty="0"/>
          </a:p>
        </p:txBody>
      </p:sp>
      <p:sp>
        <p:nvSpPr>
          <p:cNvPr id="3" name="Content Placeholder 2"/>
          <p:cNvSpPr>
            <a:spLocks noGrp="1"/>
          </p:cNvSpPr>
          <p:nvPr>
            <p:ph idx="1"/>
          </p:nvPr>
        </p:nvSpPr>
        <p:spPr/>
        <p:txBody>
          <a:bodyPr/>
          <a:lstStyle/>
          <a:p>
            <a:r>
              <a:rPr lang="en-US" altLang="zh-HK" sz="2400" dirty="0">
                <a:solidFill>
                  <a:srgbClr val="000000"/>
                </a:solidFill>
                <a:ea typeface="ヒラギノ角ゴ Pro W3" charset="-128"/>
              </a:rPr>
              <a:t>Managers of financial institutions care a great deal about what foreign exchange rates will be in the future </a:t>
            </a:r>
          </a:p>
          <a:p>
            <a:pPr lvl="1"/>
            <a:r>
              <a:rPr lang="en-US" altLang="zh-HK" sz="2100" dirty="0">
                <a:solidFill>
                  <a:srgbClr val="000000"/>
                </a:solidFill>
                <a:ea typeface="ヒラギノ角ゴ Pro W3" charset="-128"/>
              </a:rPr>
              <a:t>Affect the value of assets on their balance sheet that are denominated in foreign currencies.</a:t>
            </a:r>
          </a:p>
          <a:p>
            <a:pPr lvl="1"/>
            <a:r>
              <a:rPr lang="en-US" altLang="zh-HK" sz="2100" dirty="0">
                <a:solidFill>
                  <a:srgbClr val="000000"/>
                </a:solidFill>
                <a:ea typeface="ヒラギノ角ゴ Pro W3" charset="-128"/>
              </a:rPr>
              <a:t>Engage in trading foreign exchange both for their own account and for their customers</a:t>
            </a:r>
            <a:endParaRPr lang="en-US" altLang="en-US" sz="2100" dirty="0">
              <a:solidFill>
                <a:srgbClr val="000000"/>
              </a:solidFill>
              <a:ea typeface="ヒラギノ角ゴ Pro W3" charset="-128"/>
            </a:endParaRPr>
          </a:p>
          <a:p>
            <a:r>
              <a:rPr lang="en-US" altLang="en-US" sz="2400" dirty="0">
                <a:solidFill>
                  <a:srgbClr val="000000"/>
                </a:solidFill>
                <a:ea typeface="ヒラギノ角ゴ Pro W3" charset="-128"/>
              </a:rPr>
              <a:t>Forecasters look at factors discussed here</a:t>
            </a:r>
          </a:p>
          <a:p>
            <a:r>
              <a:rPr lang="en-US" altLang="en-US" sz="2400" dirty="0">
                <a:solidFill>
                  <a:srgbClr val="000000"/>
                </a:solidFill>
                <a:ea typeface="ヒラギノ角ゴ Pro W3" charset="-128"/>
              </a:rPr>
              <a:t>FX forecasts affect financial institutions managers' decisions</a:t>
            </a:r>
          </a:p>
          <a:p>
            <a:r>
              <a:rPr lang="en-US" altLang="en-US" sz="2400" dirty="0">
                <a:solidFill>
                  <a:srgbClr val="000000"/>
                </a:solidFill>
                <a:ea typeface="ヒラギノ角ゴ Pro W3" charset="-128"/>
              </a:rPr>
              <a:t>If forecast euro appreciates and yen depreciates against USD,</a:t>
            </a:r>
          </a:p>
          <a:p>
            <a:pPr lvl="1"/>
            <a:r>
              <a:rPr lang="en-US" altLang="en-US" dirty="0">
                <a:solidFill>
                  <a:srgbClr val="000000"/>
                </a:solidFill>
                <a:ea typeface="ヒラギノ角ゴ Pro W3" charset="-128"/>
              </a:rPr>
              <a:t>Sell USD assets, buy euro assets</a:t>
            </a:r>
            <a:endParaRPr lang="en-US" dirty="0"/>
          </a:p>
          <a:p>
            <a:pPr lvl="1"/>
            <a:r>
              <a:rPr lang="en-US" altLang="en-US" dirty="0">
                <a:solidFill>
                  <a:srgbClr val="000000"/>
                </a:solidFill>
                <a:ea typeface="ヒラギノ角ゴ Pro W3" charset="-128"/>
              </a:rPr>
              <a:t>Make more euros loans, less yen loans</a:t>
            </a:r>
            <a:endParaRPr lang="en-US" dirty="0"/>
          </a:p>
          <a:p>
            <a:pPr lvl="1"/>
            <a:r>
              <a:rPr lang="en-US" altLang="en-US" dirty="0">
                <a:solidFill>
                  <a:srgbClr val="000000"/>
                </a:solidFill>
                <a:ea typeface="ヒラギノ角ゴ Pro W3" charset="-128"/>
              </a:rPr>
              <a:t>FX traders sell yen, buy euros</a:t>
            </a:r>
            <a:endParaRPr lang="en-US" dirty="0"/>
          </a:p>
        </p:txBody>
      </p:sp>
      <p:sp>
        <p:nvSpPr>
          <p:cNvPr id="4" name="Footer Placeholder 1">
            <a:extLst>
              <a:ext uri="{FF2B5EF4-FFF2-40B4-BE49-F238E27FC236}">
                <a16:creationId xmlns:a16="http://schemas.microsoft.com/office/drawing/2014/main" id="{D0293A0F-24F4-4792-A236-5CC6DCAD9623}"/>
              </a:ext>
            </a:extLst>
          </p:cNvPr>
          <p:cNvSpPr>
            <a:spLocks noGrp="1"/>
          </p:cNvSpPr>
          <p:nvPr>
            <p:ph type="ftr" sz="quarter" idx="11"/>
          </p:nvPr>
        </p:nvSpPr>
        <p:spPr>
          <a:xfrm>
            <a:off x="2898648" y="6356350"/>
            <a:ext cx="3505200" cy="365760"/>
          </a:xfrm>
        </p:spPr>
        <p:txBody>
          <a:bodyPr/>
          <a:lstStyle/>
          <a:p>
            <a:pPr algn="ctr"/>
            <a:r>
              <a:rPr lang="en-US" altLang="zh-HK" dirty="0"/>
              <a:t>EF3333 Chapter 15</a:t>
            </a:r>
            <a:endParaRPr lang="zh-HK" altLang="en-US" dirty="0"/>
          </a:p>
        </p:txBody>
      </p:sp>
      <p:sp>
        <p:nvSpPr>
          <p:cNvPr id="5" name="Slide Number Placeholder 2">
            <a:extLst>
              <a:ext uri="{FF2B5EF4-FFF2-40B4-BE49-F238E27FC236}">
                <a16:creationId xmlns:a16="http://schemas.microsoft.com/office/drawing/2014/main" id="{3C59DA91-3FAB-4AC5-ADA4-0CDF49ACDF45}"/>
              </a:ext>
            </a:extLst>
          </p:cNvPr>
          <p:cNvSpPr txBox="1">
            <a:spLocks/>
          </p:cNvSpPr>
          <p:nvPr/>
        </p:nvSpPr>
        <p:spPr>
          <a:xfrm>
            <a:off x="612648" y="6356350"/>
            <a:ext cx="1981200" cy="365760"/>
          </a:xfrm>
          <a:prstGeom prst="rect">
            <a:avLst/>
          </a:prstGeom>
        </p:spPr>
        <p:txBody>
          <a:bodyPr/>
          <a:ls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1CC9BBA-FF72-4A86-9785-BFC9C4606701}" type="slidenum">
              <a:rPr lang="zh-HK" altLang="en-US" sz="1400">
                <a:solidFill>
                  <a:schemeClr val="tx2"/>
                </a:solidFill>
              </a:rPr>
              <a:pPr/>
              <a:t>41</a:t>
            </a:fld>
            <a:endParaRPr lang="zh-HK" altLang="en-US" sz="1400" dirty="0">
              <a:solidFill>
                <a:schemeClr val="tx2"/>
              </a:solidFill>
            </a:endParaRPr>
          </a:p>
        </p:txBody>
      </p:sp>
    </p:spTree>
    <p:extLst>
      <p:ext uri="{BB962C8B-B14F-4D97-AF65-F5344CB8AC3E}">
        <p14:creationId xmlns:p14="http://schemas.microsoft.com/office/powerpoint/2010/main" val="2755614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ヒラギノ角ゴ Pro W3" charset="-128"/>
              </a:rPr>
              <a:t>Chapter Summary</a:t>
            </a:r>
            <a:endParaRPr lang="en-US" dirty="0"/>
          </a:p>
        </p:txBody>
      </p:sp>
      <p:sp>
        <p:nvSpPr>
          <p:cNvPr id="3" name="Content Placeholder 2"/>
          <p:cNvSpPr>
            <a:spLocks noGrp="1"/>
          </p:cNvSpPr>
          <p:nvPr>
            <p:ph idx="1"/>
          </p:nvPr>
        </p:nvSpPr>
        <p:spPr/>
        <p:txBody>
          <a:bodyPr/>
          <a:lstStyle/>
          <a:p>
            <a:r>
              <a:rPr lang="en-US" altLang="en-US" sz="2400" dirty="0">
                <a:solidFill>
                  <a:srgbClr val="000000"/>
                </a:solidFill>
                <a:ea typeface="ヒラギノ角ゴ Pro W3" charset="-128"/>
              </a:rPr>
              <a:t>Foreign Exchange Market: the market for deposits in one currency versus deposits in another.</a:t>
            </a:r>
          </a:p>
          <a:p>
            <a:r>
              <a:rPr lang="en-US" altLang="en-US" sz="2400" dirty="0">
                <a:solidFill>
                  <a:srgbClr val="000000"/>
                </a:solidFill>
                <a:ea typeface="ヒラギノ角ゴ Pro W3" charset="-128"/>
              </a:rPr>
              <a:t>Exchange Rates in the Long Run: driven primarily by the law of one price as it affects the four factors discussed.</a:t>
            </a:r>
          </a:p>
          <a:p>
            <a:r>
              <a:rPr lang="en-US" altLang="en-US" sz="2400" dirty="0">
                <a:solidFill>
                  <a:srgbClr val="000000"/>
                </a:solidFill>
                <a:ea typeface="ヒラギノ角ゴ Pro W3" charset="-128"/>
              </a:rPr>
              <a:t>Exchange Rates in the Short Run: short-run rates are determined by the demand for assets denominated in both domestic and foreign currencies.</a:t>
            </a:r>
          </a:p>
          <a:p>
            <a:r>
              <a:rPr lang="en-US" altLang="en-US" sz="2400" dirty="0">
                <a:solidFill>
                  <a:srgbClr val="000000"/>
                </a:solidFill>
                <a:ea typeface="ヒラギノ角ゴ Pro W3" charset="-128"/>
              </a:rPr>
              <a:t>Explaining Changes in Exchange Rates: factors leading to shifts in the demand and supply schedules were explored.</a:t>
            </a:r>
            <a:endParaRPr lang="en-US" altLang="zh-HK" sz="2400" dirty="0"/>
          </a:p>
          <a:p>
            <a:endParaRPr lang="en-US" sz="2400" dirty="0"/>
          </a:p>
        </p:txBody>
      </p:sp>
      <p:sp>
        <p:nvSpPr>
          <p:cNvPr id="4" name="Footer Placeholder 1">
            <a:extLst>
              <a:ext uri="{FF2B5EF4-FFF2-40B4-BE49-F238E27FC236}">
                <a16:creationId xmlns:a16="http://schemas.microsoft.com/office/drawing/2014/main" id="{B2F3DA3C-BE72-433C-8B32-657FB9DAABEB}"/>
              </a:ext>
            </a:extLst>
          </p:cNvPr>
          <p:cNvSpPr>
            <a:spLocks noGrp="1"/>
          </p:cNvSpPr>
          <p:nvPr>
            <p:ph type="ftr" sz="quarter" idx="11"/>
          </p:nvPr>
        </p:nvSpPr>
        <p:spPr>
          <a:xfrm>
            <a:off x="2898648" y="6356350"/>
            <a:ext cx="3505200" cy="365760"/>
          </a:xfrm>
        </p:spPr>
        <p:txBody>
          <a:bodyPr/>
          <a:lstStyle/>
          <a:p>
            <a:pPr algn="ctr"/>
            <a:r>
              <a:rPr lang="en-US" altLang="zh-HK" dirty="0"/>
              <a:t>EF3333 Chapter 15</a:t>
            </a:r>
            <a:endParaRPr lang="zh-HK" altLang="en-US" dirty="0"/>
          </a:p>
        </p:txBody>
      </p:sp>
      <p:sp>
        <p:nvSpPr>
          <p:cNvPr id="5" name="Slide Number Placeholder 2">
            <a:extLst>
              <a:ext uri="{FF2B5EF4-FFF2-40B4-BE49-F238E27FC236}">
                <a16:creationId xmlns:a16="http://schemas.microsoft.com/office/drawing/2014/main" id="{2C6D4B83-976B-42AD-8A16-9F539636CE9C}"/>
              </a:ext>
            </a:extLst>
          </p:cNvPr>
          <p:cNvSpPr txBox="1">
            <a:spLocks/>
          </p:cNvSpPr>
          <p:nvPr/>
        </p:nvSpPr>
        <p:spPr>
          <a:xfrm>
            <a:off x="612648" y="6356350"/>
            <a:ext cx="1981200" cy="365760"/>
          </a:xfrm>
          <a:prstGeom prst="rect">
            <a:avLst/>
          </a:prstGeom>
        </p:spPr>
        <p:txBody>
          <a:bodyPr/>
          <a:ls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1CC9BBA-FF72-4A86-9785-BFC9C4606701}" type="slidenum">
              <a:rPr lang="zh-HK" altLang="en-US" sz="1400">
                <a:solidFill>
                  <a:schemeClr val="tx2"/>
                </a:solidFill>
              </a:rPr>
              <a:pPr/>
              <a:t>42</a:t>
            </a:fld>
            <a:endParaRPr lang="zh-HK" altLang="en-US" sz="1400" dirty="0">
              <a:solidFill>
                <a:schemeClr val="tx2"/>
              </a:solidFill>
            </a:endParaRPr>
          </a:p>
        </p:txBody>
      </p:sp>
    </p:spTree>
    <p:extLst>
      <p:ext uri="{BB962C8B-B14F-4D97-AF65-F5344CB8AC3E}">
        <p14:creationId xmlns:p14="http://schemas.microsoft.com/office/powerpoint/2010/main" val="3273548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ヒラギノ角ゴ Pro W3" charset="-128"/>
              </a:rPr>
              <a:t>What are Foreign Exchange Rates?</a:t>
            </a:r>
            <a:endParaRPr lang="en-US" dirty="0"/>
          </a:p>
        </p:txBody>
      </p:sp>
      <p:sp>
        <p:nvSpPr>
          <p:cNvPr id="3" name="Content Placeholder 2"/>
          <p:cNvSpPr>
            <a:spLocks noGrp="1"/>
          </p:cNvSpPr>
          <p:nvPr>
            <p:ph idx="1"/>
          </p:nvPr>
        </p:nvSpPr>
        <p:spPr/>
        <p:txBody>
          <a:bodyPr/>
          <a:lstStyle/>
          <a:p>
            <a:r>
              <a:rPr lang="en-US" altLang="en-US" sz="2400" dirty="0">
                <a:solidFill>
                  <a:srgbClr val="000000"/>
                </a:solidFill>
                <a:ea typeface="ヒラギノ角ゴ Pro W3" charset="-128"/>
              </a:rPr>
              <a:t>Two kinds of exchange rate transactions make up the foreign exchange market:</a:t>
            </a:r>
          </a:p>
          <a:p>
            <a:pPr lvl="1"/>
            <a:r>
              <a:rPr lang="en-US" altLang="en-US" b="1" dirty="0">
                <a:solidFill>
                  <a:srgbClr val="000000"/>
                </a:solidFill>
                <a:ea typeface="ヒラギノ角ゴ Pro W3" charset="-128"/>
              </a:rPr>
              <a:t>Spot transactions</a:t>
            </a:r>
            <a:r>
              <a:rPr lang="en-US" altLang="en-US" dirty="0">
                <a:solidFill>
                  <a:srgbClr val="000000"/>
                </a:solidFill>
                <a:ea typeface="ヒラギノ角ゴ Pro W3" charset="-128"/>
              </a:rPr>
              <a:t> involve the near-immediate exchange of bank deposits, completed at the </a:t>
            </a:r>
            <a:r>
              <a:rPr lang="en-US" altLang="en-US" b="1" dirty="0">
                <a:solidFill>
                  <a:srgbClr val="000000"/>
                </a:solidFill>
                <a:ea typeface="ヒラギノ角ゴ Pro W3" charset="-128"/>
              </a:rPr>
              <a:t>spot rate</a:t>
            </a:r>
            <a:r>
              <a:rPr lang="en-US" altLang="en-US" dirty="0">
                <a:solidFill>
                  <a:srgbClr val="000000"/>
                </a:solidFill>
                <a:ea typeface="ヒラギノ角ゴ Pro W3" charset="-128"/>
              </a:rPr>
              <a:t>.</a:t>
            </a:r>
            <a:endParaRPr lang="en-US" dirty="0"/>
          </a:p>
          <a:p>
            <a:pPr lvl="1"/>
            <a:r>
              <a:rPr lang="en-US" altLang="en-US" b="1" dirty="0">
                <a:solidFill>
                  <a:srgbClr val="000000"/>
                </a:solidFill>
                <a:ea typeface="ヒラギノ角ゴ Pro W3" charset="-128"/>
              </a:rPr>
              <a:t>Forward transactions</a:t>
            </a:r>
            <a:r>
              <a:rPr lang="en-US" altLang="en-US" dirty="0">
                <a:solidFill>
                  <a:srgbClr val="000000"/>
                </a:solidFill>
                <a:ea typeface="ヒラギノ角ゴ Pro W3" charset="-128"/>
              </a:rPr>
              <a:t> involve exchanges at some future date, completed at the </a:t>
            </a:r>
            <a:r>
              <a:rPr lang="en-US" altLang="en-US" b="1" dirty="0">
                <a:solidFill>
                  <a:srgbClr val="000000"/>
                </a:solidFill>
                <a:ea typeface="ヒラギノ角ゴ Pro W3" charset="-128"/>
              </a:rPr>
              <a:t>forward rate</a:t>
            </a:r>
            <a:r>
              <a:rPr lang="en-US" altLang="en-US" dirty="0">
                <a:solidFill>
                  <a:srgbClr val="000000"/>
                </a:solidFill>
                <a:ea typeface="ヒラギノ角ゴ Pro W3" charset="-128"/>
              </a:rPr>
              <a:t>.</a:t>
            </a:r>
            <a:endParaRPr lang="en-US" dirty="0"/>
          </a:p>
        </p:txBody>
      </p:sp>
      <p:sp>
        <p:nvSpPr>
          <p:cNvPr id="4" name="Footer Placeholder 1">
            <a:extLst>
              <a:ext uri="{FF2B5EF4-FFF2-40B4-BE49-F238E27FC236}">
                <a16:creationId xmlns:a16="http://schemas.microsoft.com/office/drawing/2014/main" id="{804B2542-0402-4CEF-BCE5-7CF7C5B77A71}"/>
              </a:ext>
            </a:extLst>
          </p:cNvPr>
          <p:cNvSpPr>
            <a:spLocks noGrp="1"/>
          </p:cNvSpPr>
          <p:nvPr>
            <p:ph type="ftr" sz="quarter" idx="11"/>
          </p:nvPr>
        </p:nvSpPr>
        <p:spPr>
          <a:xfrm>
            <a:off x="2898648" y="6356350"/>
            <a:ext cx="3505200" cy="365760"/>
          </a:xfrm>
        </p:spPr>
        <p:txBody>
          <a:bodyPr/>
          <a:lstStyle/>
          <a:p>
            <a:pPr algn="ctr"/>
            <a:r>
              <a:rPr lang="en-US" altLang="zh-HK" dirty="0"/>
              <a:t>EF3333 Chapter 15</a:t>
            </a:r>
            <a:endParaRPr lang="zh-HK" altLang="en-US" dirty="0"/>
          </a:p>
        </p:txBody>
      </p:sp>
      <p:sp>
        <p:nvSpPr>
          <p:cNvPr id="5" name="Slide Number Placeholder 2">
            <a:extLst>
              <a:ext uri="{FF2B5EF4-FFF2-40B4-BE49-F238E27FC236}">
                <a16:creationId xmlns:a16="http://schemas.microsoft.com/office/drawing/2014/main" id="{F9F24A42-A046-4F8D-9F26-B31418AE67FA}"/>
              </a:ext>
            </a:extLst>
          </p:cNvPr>
          <p:cNvSpPr txBox="1">
            <a:spLocks/>
          </p:cNvSpPr>
          <p:nvPr/>
        </p:nvSpPr>
        <p:spPr>
          <a:xfrm>
            <a:off x="612648" y="6356350"/>
            <a:ext cx="1981200" cy="365760"/>
          </a:xfrm>
          <a:prstGeom prst="rect">
            <a:avLst/>
          </a:prstGeom>
        </p:spPr>
        <p:txBody>
          <a:bodyPr/>
          <a:ls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1CC9BBA-FF72-4A86-9785-BFC9C4606701}" type="slidenum">
              <a:rPr lang="zh-HK" altLang="en-US" sz="1400">
                <a:solidFill>
                  <a:schemeClr val="tx2"/>
                </a:solidFill>
              </a:rPr>
              <a:pPr/>
              <a:t>5</a:t>
            </a:fld>
            <a:endParaRPr lang="zh-HK" altLang="en-US" sz="1400" dirty="0">
              <a:solidFill>
                <a:schemeClr val="tx2"/>
              </a:solidFill>
            </a:endParaRPr>
          </a:p>
        </p:txBody>
      </p:sp>
    </p:spTree>
    <p:extLst>
      <p:ext uri="{BB962C8B-B14F-4D97-AF65-F5344CB8AC3E}">
        <p14:creationId xmlns:p14="http://schemas.microsoft.com/office/powerpoint/2010/main" val="1053462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ea typeface="ヒラギノ角ゴ Pro W3" charset="-128"/>
              </a:rPr>
              <a:t>Figure 15.1 </a:t>
            </a:r>
            <a:r>
              <a:rPr lang="en-US" altLang="en-US" sz="2400" b="0" dirty="0">
                <a:ea typeface="ヒラギノ角ゴ Pro W3" charset="-128"/>
              </a:rPr>
              <a:t>Exchange Rates, 1990–2016</a:t>
            </a:r>
            <a:endParaRPr lang="en-US" dirty="0"/>
          </a:p>
        </p:txBody>
      </p:sp>
      <p:pic>
        <p:nvPicPr>
          <p:cNvPr id="4" name="Picture 2" descr="The first line graph shows exchange rate for the Canadian dollar. The vertical axis is labeled &quot;Dollars&quot; and ranges from 0.50 to 1.20 in increments of 0.10. The horizontal axis lists dates from 1990 to 2010. The line shows exchange rate of 0.85 dollars for 1990 which with a consistent decline over the years falls down to a value of 0.7 by the year 2000. The exchange rate for Canadian dollar shows a net growth after 2000 and reaches to a value of 0.90 by the year 2010. The exchange rate shows a declining trend thereafter.&#10;The second line graph shows exchange rate for the British pound. The vertical axis is labeled &quot;Dollars&quot; and ranges from 1.00 to 2.20 in increments of 0.20. The horizontal axis lists dates from 1990 to 2010. The line shows exchange rate of 1.65 dollars for 1990 which with a overall decline over the years falls down to a value of 1.60 dollars by the year 2000. With a fluctuating trend over the years the exchange rate for British pound falls down further to 1.50 by 2010.&#10;The third line graph shows exchange rate for the Japanese yen. The vertical axis is labeled &quot;Dollars&quot; and ranges from 0.006 to 0.014 in increments of 0.001. The horizontal axis lists dates from 1990 to 2010. The line shows exchange rate of 0.0065 dollars for 1990. The exchange rate shows a growing trend for few years and then declines suddenly to a value of 0.0085 by 2000. With a fluctuating trend over the years the exchange rate for Japanese yen shows a net growth to reach to a value of 0.011 by 2010. The exchange rate shows declining trend thereafter.&#10;The fourth line graph shows exchange rate for the Euro. The vertical axis is labeled &quot;Dollars&quot; and ranges from 0.60 to 1.60 in increments of 0.1. The horizontal axis lists dates from 1990 to 2010. The line shows exchange rate of 1.0 dollars for 2000. The exchange rate shows a growing trend over the years and reaches to a value of 1.35 by the year 2010."/>
          <p:cNvPicPr>
            <a:picLocks noChangeAspect="1" noChangeArrowheads="1"/>
          </p:cNvPicPr>
          <p:nvPr/>
        </p:nvPicPr>
        <p:blipFill>
          <a:blip r:embed="rId2" cstate="print"/>
          <a:srcRect/>
          <a:stretch>
            <a:fillRect/>
          </a:stretch>
        </p:blipFill>
        <p:spPr bwMode="auto">
          <a:xfrm>
            <a:off x="1840424" y="1595140"/>
            <a:ext cx="5463153" cy="3891260"/>
          </a:xfrm>
          <a:prstGeom prst="rect">
            <a:avLst/>
          </a:prstGeom>
          <a:noFill/>
          <a:ln w="9525">
            <a:noFill/>
            <a:miter lim="800000"/>
            <a:headEnd/>
            <a:tailEnd/>
          </a:ln>
        </p:spPr>
      </p:pic>
      <p:sp>
        <p:nvSpPr>
          <p:cNvPr id="3" name="Content Placeholder 2"/>
          <p:cNvSpPr>
            <a:spLocks noGrp="1"/>
          </p:cNvSpPr>
          <p:nvPr>
            <p:ph idx="1"/>
          </p:nvPr>
        </p:nvSpPr>
        <p:spPr>
          <a:xfrm>
            <a:off x="457200" y="5562600"/>
            <a:ext cx="8229600" cy="563563"/>
          </a:xfrm>
        </p:spPr>
        <p:txBody>
          <a:bodyPr/>
          <a:lstStyle/>
          <a:p>
            <a:pPr marL="0" indent="0">
              <a:buNone/>
            </a:pPr>
            <a:r>
              <a:rPr lang="en-IN" sz="1200" i="1" dirty="0"/>
              <a:t>Source</a:t>
            </a:r>
            <a:r>
              <a:rPr lang="en-IN" sz="1200" dirty="0"/>
              <a:t>: Federal Reserve Bank of St. Louis FRED database: </a:t>
            </a:r>
            <a:r>
              <a:rPr lang="en-IN" sz="1200" dirty="0">
                <a:hlinkClick r:id="rId3"/>
              </a:rPr>
              <a:t>https://fred.stlouisfed.org/series/EXCAUS</a:t>
            </a:r>
            <a:r>
              <a:rPr lang="en-IN" sz="1200" dirty="0"/>
              <a:t>; </a:t>
            </a:r>
            <a:r>
              <a:rPr lang="en-IN" sz="1200" dirty="0">
                <a:hlinkClick r:id="rId4"/>
              </a:rPr>
              <a:t>https://fred.stlouisfed.org/series/EXUSUK</a:t>
            </a:r>
            <a:r>
              <a:rPr lang="en-IN" sz="1200" dirty="0"/>
              <a:t>; </a:t>
            </a:r>
            <a:r>
              <a:rPr lang="en-IN" sz="1200" dirty="0">
                <a:hlinkClick r:id="rId5"/>
              </a:rPr>
              <a:t>https://fred.stlouisfed.org/series/EXJPUS</a:t>
            </a:r>
            <a:r>
              <a:rPr lang="en-IN" sz="1200" dirty="0"/>
              <a:t>; </a:t>
            </a:r>
            <a:r>
              <a:rPr lang="en-IN" sz="1200" dirty="0">
                <a:hlinkClick r:id="rId6"/>
              </a:rPr>
              <a:t>https://fred.stlouisfed.org/series/EXUSEU</a:t>
            </a:r>
            <a:r>
              <a:rPr lang="en-IN" sz="1200" dirty="0"/>
              <a:t>.</a:t>
            </a:r>
            <a:endParaRPr lang="en-US" sz="1200" dirty="0"/>
          </a:p>
        </p:txBody>
      </p:sp>
      <p:sp>
        <p:nvSpPr>
          <p:cNvPr id="5" name="Footer Placeholder 1">
            <a:extLst>
              <a:ext uri="{FF2B5EF4-FFF2-40B4-BE49-F238E27FC236}">
                <a16:creationId xmlns:a16="http://schemas.microsoft.com/office/drawing/2014/main" id="{93E3C167-29D1-4B02-BED4-60449F23994C}"/>
              </a:ext>
            </a:extLst>
          </p:cNvPr>
          <p:cNvSpPr>
            <a:spLocks noGrp="1"/>
          </p:cNvSpPr>
          <p:nvPr>
            <p:ph type="ftr" sz="quarter" idx="11"/>
          </p:nvPr>
        </p:nvSpPr>
        <p:spPr>
          <a:xfrm>
            <a:off x="2898648" y="6356350"/>
            <a:ext cx="3505200" cy="365760"/>
          </a:xfrm>
        </p:spPr>
        <p:txBody>
          <a:bodyPr/>
          <a:lstStyle/>
          <a:p>
            <a:pPr algn="ctr"/>
            <a:r>
              <a:rPr lang="en-US" altLang="zh-HK" dirty="0"/>
              <a:t>EF3333 Chapter 15</a:t>
            </a:r>
            <a:endParaRPr lang="zh-HK" altLang="en-US" dirty="0"/>
          </a:p>
        </p:txBody>
      </p:sp>
      <p:sp>
        <p:nvSpPr>
          <p:cNvPr id="6" name="Slide Number Placeholder 2">
            <a:extLst>
              <a:ext uri="{FF2B5EF4-FFF2-40B4-BE49-F238E27FC236}">
                <a16:creationId xmlns:a16="http://schemas.microsoft.com/office/drawing/2014/main" id="{5609298F-72BC-4CCA-872A-E527FC08C753}"/>
              </a:ext>
            </a:extLst>
          </p:cNvPr>
          <p:cNvSpPr txBox="1">
            <a:spLocks/>
          </p:cNvSpPr>
          <p:nvPr/>
        </p:nvSpPr>
        <p:spPr>
          <a:xfrm>
            <a:off x="612648" y="6356350"/>
            <a:ext cx="1981200" cy="365760"/>
          </a:xfrm>
          <a:prstGeom prst="rect">
            <a:avLst/>
          </a:prstGeom>
        </p:spPr>
        <p:txBody>
          <a:bodyPr/>
          <a:ls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1CC9BBA-FF72-4A86-9785-BFC9C4606701}" type="slidenum">
              <a:rPr lang="zh-HK" altLang="en-US" sz="1400">
                <a:solidFill>
                  <a:schemeClr val="tx2"/>
                </a:solidFill>
              </a:rPr>
              <a:pPr/>
              <a:t>6</a:t>
            </a:fld>
            <a:endParaRPr lang="zh-HK" altLang="en-US" sz="1400" dirty="0">
              <a:solidFill>
                <a:schemeClr val="tx2"/>
              </a:solidFill>
            </a:endParaRPr>
          </a:p>
        </p:txBody>
      </p:sp>
    </p:spTree>
    <p:extLst>
      <p:ext uri="{BB962C8B-B14F-4D97-AF65-F5344CB8AC3E}">
        <p14:creationId xmlns:p14="http://schemas.microsoft.com/office/powerpoint/2010/main" val="1261306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ヒラギノ角ゴ Pro W3" charset="-128"/>
              </a:rPr>
              <a:t>Why Are Exchange Rates Important? </a:t>
            </a:r>
            <a:r>
              <a:rPr lang="en-US" altLang="en-US" sz="1800" b="0" dirty="0">
                <a:ea typeface="ヒラギノ角ゴ Pro W3" charset="-128"/>
              </a:rPr>
              <a:t>(1 of 2)</a:t>
            </a:r>
            <a:endParaRPr lang="en-US" dirty="0"/>
          </a:p>
        </p:txBody>
      </p:sp>
      <p:sp>
        <p:nvSpPr>
          <p:cNvPr id="3" name="Content Placeholder 2"/>
          <p:cNvSpPr>
            <a:spLocks noGrp="1"/>
          </p:cNvSpPr>
          <p:nvPr>
            <p:ph idx="1"/>
          </p:nvPr>
        </p:nvSpPr>
        <p:spPr/>
        <p:txBody>
          <a:bodyPr/>
          <a:lstStyle/>
          <a:p>
            <a:r>
              <a:rPr lang="en-US" altLang="en-US" sz="2400" dirty="0">
                <a:solidFill>
                  <a:srgbClr val="000000"/>
                </a:solidFill>
                <a:ea typeface="ヒラギノ角ゴ Pro W3" charset="-128"/>
              </a:rPr>
              <a:t>When the currency of your country appreciates relative to another country, your country</a:t>
            </a:r>
            <a:r>
              <a:rPr lang="ja-JP" altLang="en-US" sz="2400" dirty="0"/>
              <a:t>’</a:t>
            </a:r>
            <a:r>
              <a:rPr lang="en-US" altLang="ja-JP" sz="2400" dirty="0">
                <a:solidFill>
                  <a:srgbClr val="000000"/>
                </a:solidFill>
                <a:ea typeface="ヒラギノ角ゴ Pro W3" charset="-128"/>
              </a:rPr>
              <a:t>s goods prices </a:t>
            </a:r>
            <a:r>
              <a:rPr lang="en-US" altLang="ja-JP" sz="2400" dirty="0">
                <a:solidFill>
                  <a:srgbClr val="000000"/>
                </a:solidFill>
                <a:ea typeface="ヒラギノ角ゴ Pro W3" charset="-128"/>
                <a:sym typeface="Symbol" panose="05050102010706020507" pitchFamily="18" charset="2"/>
              </a:rPr>
              <a:t>↑ abroad and foreign goods prices ↓ in your country.</a:t>
            </a:r>
          </a:p>
          <a:p>
            <a:pPr lvl="1"/>
            <a:r>
              <a:rPr lang="en-US" altLang="en-US" dirty="0">
                <a:solidFill>
                  <a:srgbClr val="000000"/>
                </a:solidFill>
                <a:ea typeface="ヒラギノ角ゴ Pro W3" charset="-128"/>
              </a:rPr>
              <a:t>Makes domestic businesses less competitive</a:t>
            </a:r>
            <a:endParaRPr lang="en-US" dirty="0"/>
          </a:p>
          <a:p>
            <a:pPr lvl="1"/>
            <a:r>
              <a:rPr lang="en-US" altLang="en-US" dirty="0">
                <a:solidFill>
                  <a:srgbClr val="000000"/>
                </a:solidFill>
                <a:ea typeface="ヒラギノ角ゴ Pro W3" charset="-128"/>
              </a:rPr>
              <a:t>Benefits domestic consumers (you)</a:t>
            </a:r>
            <a:endParaRPr lang="en-US" dirty="0"/>
          </a:p>
        </p:txBody>
      </p:sp>
      <p:sp>
        <p:nvSpPr>
          <p:cNvPr id="4" name="Footer Placeholder 1">
            <a:extLst>
              <a:ext uri="{FF2B5EF4-FFF2-40B4-BE49-F238E27FC236}">
                <a16:creationId xmlns:a16="http://schemas.microsoft.com/office/drawing/2014/main" id="{55B78084-1DBC-40E6-A6A1-B0DBA4295E9A}"/>
              </a:ext>
            </a:extLst>
          </p:cNvPr>
          <p:cNvSpPr>
            <a:spLocks noGrp="1"/>
          </p:cNvSpPr>
          <p:nvPr>
            <p:ph type="ftr" sz="quarter" idx="11"/>
          </p:nvPr>
        </p:nvSpPr>
        <p:spPr>
          <a:xfrm>
            <a:off x="2898648" y="6356350"/>
            <a:ext cx="3505200" cy="365760"/>
          </a:xfrm>
        </p:spPr>
        <p:txBody>
          <a:bodyPr/>
          <a:lstStyle/>
          <a:p>
            <a:pPr algn="ctr"/>
            <a:r>
              <a:rPr lang="en-US" altLang="zh-HK" dirty="0"/>
              <a:t>EF3333 Chapter 15</a:t>
            </a:r>
            <a:endParaRPr lang="zh-HK" altLang="en-US" dirty="0"/>
          </a:p>
        </p:txBody>
      </p:sp>
      <p:sp>
        <p:nvSpPr>
          <p:cNvPr id="5" name="Slide Number Placeholder 2">
            <a:extLst>
              <a:ext uri="{FF2B5EF4-FFF2-40B4-BE49-F238E27FC236}">
                <a16:creationId xmlns:a16="http://schemas.microsoft.com/office/drawing/2014/main" id="{34BB749D-47A8-471D-B30A-B6B20261D052}"/>
              </a:ext>
            </a:extLst>
          </p:cNvPr>
          <p:cNvSpPr txBox="1">
            <a:spLocks/>
          </p:cNvSpPr>
          <p:nvPr/>
        </p:nvSpPr>
        <p:spPr>
          <a:xfrm>
            <a:off x="612648" y="6356350"/>
            <a:ext cx="1981200" cy="365760"/>
          </a:xfrm>
          <a:prstGeom prst="rect">
            <a:avLst/>
          </a:prstGeom>
        </p:spPr>
        <p:txBody>
          <a:bodyPr/>
          <a:ls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1CC9BBA-FF72-4A86-9785-BFC9C4606701}" type="slidenum">
              <a:rPr lang="zh-HK" altLang="en-US" sz="1400">
                <a:solidFill>
                  <a:schemeClr val="tx2"/>
                </a:solidFill>
              </a:rPr>
              <a:pPr/>
              <a:t>7</a:t>
            </a:fld>
            <a:endParaRPr lang="zh-HK" altLang="en-US" sz="1400" dirty="0">
              <a:solidFill>
                <a:schemeClr val="tx2"/>
              </a:solidFill>
            </a:endParaRPr>
          </a:p>
        </p:txBody>
      </p:sp>
    </p:spTree>
    <p:extLst>
      <p:ext uri="{BB962C8B-B14F-4D97-AF65-F5344CB8AC3E}">
        <p14:creationId xmlns:p14="http://schemas.microsoft.com/office/powerpoint/2010/main" val="1356096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ヒラギノ角ゴ Pro W3" charset="-128"/>
              </a:rPr>
              <a:t>Why Are Exchange Rates Important? </a:t>
            </a:r>
            <a:r>
              <a:rPr lang="en-US" altLang="en-US" sz="1800" b="0" dirty="0">
                <a:ea typeface="ヒラギノ角ゴ Pro W3" charset="-128"/>
              </a:rPr>
              <a:t>(2 of 2)</a:t>
            </a:r>
            <a:endParaRPr lang="en-US" dirty="0"/>
          </a:p>
        </p:txBody>
      </p:sp>
      <p:sp>
        <p:nvSpPr>
          <p:cNvPr id="3" name="Content Placeholder 2"/>
          <p:cNvSpPr>
            <a:spLocks noGrp="1"/>
          </p:cNvSpPr>
          <p:nvPr>
            <p:ph idx="1"/>
          </p:nvPr>
        </p:nvSpPr>
        <p:spPr/>
        <p:txBody>
          <a:bodyPr/>
          <a:lstStyle/>
          <a:p>
            <a:r>
              <a:rPr lang="en-US" altLang="en-US" sz="2400" dirty="0">
                <a:solidFill>
                  <a:srgbClr val="000000"/>
                </a:solidFill>
                <a:ea typeface="ヒラギノ角ゴ Pro W3" charset="-128"/>
              </a:rPr>
              <a:t>For example, in 1999, the euro was valued at $1.18. On June 16, 2016, it was valued at $1.1132.</a:t>
            </a:r>
          </a:p>
          <a:p>
            <a:pPr lvl="1"/>
            <a:r>
              <a:rPr lang="it-IT" altLang="en-US" dirty="0">
                <a:solidFill>
                  <a:srgbClr val="000000"/>
                </a:solidFill>
                <a:ea typeface="ヒラギノ角ゴ Pro W3" charset="-128"/>
              </a:rPr>
              <a:t>Euro depreciated 5.6% (1.1132 </a:t>
            </a:r>
            <a:r>
              <a:rPr lang="it-IT" altLang="en-US" dirty="0">
                <a:solidFill>
                  <a:srgbClr val="000000"/>
                </a:solidFill>
                <a:ea typeface="Verdana"/>
                <a:cs typeface="Verdana"/>
              </a:rPr>
              <a:t>−</a:t>
            </a:r>
            <a:r>
              <a:rPr lang="it-IT" altLang="en-US" dirty="0">
                <a:solidFill>
                  <a:srgbClr val="000000"/>
                </a:solidFill>
                <a:ea typeface="ヒラギノ角ゴ Pro W3" charset="-128"/>
              </a:rPr>
              <a:t> 1.18) / 1.18</a:t>
            </a:r>
            <a:endParaRPr lang="en-US" dirty="0"/>
          </a:p>
          <a:p>
            <a:pPr lvl="1"/>
            <a:r>
              <a:rPr lang="en-US" altLang="en-US" dirty="0">
                <a:solidFill>
                  <a:srgbClr val="000000"/>
                </a:solidFill>
                <a:ea typeface="ヒラギノ角ゴ Pro W3" charset="-128"/>
              </a:rPr>
              <a:t>Dollar appreciated 6.0% (0.898</a:t>
            </a:r>
            <a:r>
              <a:rPr lang="it-IT" altLang="en-US" dirty="0">
                <a:solidFill>
                  <a:srgbClr val="000000"/>
                </a:solidFill>
                <a:ea typeface="ヒラギノ角ゴ Pro W3" charset="-128"/>
              </a:rPr>
              <a:t> </a:t>
            </a:r>
            <a:r>
              <a:rPr lang="it-IT" altLang="en-US" dirty="0">
                <a:solidFill>
                  <a:srgbClr val="000000"/>
                </a:solidFill>
                <a:ea typeface="Verdana"/>
                <a:cs typeface="Verdana"/>
              </a:rPr>
              <a:t>−</a:t>
            </a:r>
            <a:r>
              <a:rPr lang="it-IT" altLang="en-US" dirty="0">
                <a:solidFill>
                  <a:srgbClr val="000000"/>
                </a:solidFill>
                <a:ea typeface="ヒラギノ角ゴ Pro W3" charset="-128"/>
              </a:rPr>
              <a:t> </a:t>
            </a:r>
            <a:r>
              <a:rPr lang="en-US" altLang="en-US" dirty="0">
                <a:solidFill>
                  <a:srgbClr val="000000"/>
                </a:solidFill>
                <a:ea typeface="ヒラギノ角ゴ Pro W3" charset="-128"/>
              </a:rPr>
              <a:t>0.847) / 0.847</a:t>
            </a:r>
            <a:endParaRPr lang="en-US" dirty="0"/>
          </a:p>
          <a:p>
            <a:pPr lvl="2"/>
            <a:r>
              <a:rPr lang="en-US" altLang="en-US" sz="2400" dirty="0">
                <a:solidFill>
                  <a:srgbClr val="000000"/>
                </a:solidFill>
                <a:ea typeface="ヒラギノ角ゴ Pro W3" charset="-128"/>
              </a:rPr>
              <a:t>Note: 0.89 </a:t>
            </a:r>
            <a:r>
              <a:rPr lang="it-IT" altLang="en-US" sz="2400" dirty="0">
                <a:solidFill>
                  <a:srgbClr val="000000"/>
                </a:solidFill>
                <a:ea typeface="ヒラギノ角ゴ Pro W3" charset="-128"/>
              </a:rPr>
              <a:t>=</a:t>
            </a:r>
            <a:r>
              <a:rPr lang="en-US" altLang="en-US" sz="2400" dirty="0">
                <a:solidFill>
                  <a:srgbClr val="000000"/>
                </a:solidFill>
                <a:ea typeface="ヒラギノ角ゴ Pro W3" charset="-128"/>
              </a:rPr>
              <a:t> 1 / 1.11, and 0.847</a:t>
            </a:r>
            <a:r>
              <a:rPr lang="it-IT" altLang="en-US" sz="2400" dirty="0">
                <a:solidFill>
                  <a:srgbClr val="000000"/>
                </a:solidFill>
                <a:ea typeface="ヒラギノ角ゴ Pro W3" charset="-128"/>
              </a:rPr>
              <a:t> = </a:t>
            </a:r>
            <a:r>
              <a:rPr lang="en-US" altLang="en-US" sz="2400" dirty="0">
                <a:solidFill>
                  <a:srgbClr val="000000"/>
                </a:solidFill>
                <a:ea typeface="ヒラギノ角ゴ Pro W3" charset="-128"/>
              </a:rPr>
              <a:t>1 / 1.18</a:t>
            </a:r>
            <a:endParaRPr lang="en-US" sz="2400" dirty="0"/>
          </a:p>
        </p:txBody>
      </p:sp>
      <p:sp>
        <p:nvSpPr>
          <p:cNvPr id="4" name="Footer Placeholder 1">
            <a:extLst>
              <a:ext uri="{FF2B5EF4-FFF2-40B4-BE49-F238E27FC236}">
                <a16:creationId xmlns:a16="http://schemas.microsoft.com/office/drawing/2014/main" id="{B0B7160C-C706-47BC-8CD2-94B93BDC1EA6}"/>
              </a:ext>
            </a:extLst>
          </p:cNvPr>
          <p:cNvSpPr>
            <a:spLocks noGrp="1"/>
          </p:cNvSpPr>
          <p:nvPr>
            <p:ph type="ftr" sz="quarter" idx="11"/>
          </p:nvPr>
        </p:nvSpPr>
        <p:spPr>
          <a:xfrm>
            <a:off x="2898648" y="6356350"/>
            <a:ext cx="3505200" cy="365760"/>
          </a:xfrm>
        </p:spPr>
        <p:txBody>
          <a:bodyPr/>
          <a:lstStyle/>
          <a:p>
            <a:pPr algn="ctr"/>
            <a:r>
              <a:rPr lang="en-US" altLang="zh-HK" dirty="0"/>
              <a:t>EF3333 Chapter 15</a:t>
            </a:r>
            <a:endParaRPr lang="zh-HK" altLang="en-US" dirty="0"/>
          </a:p>
        </p:txBody>
      </p:sp>
      <p:sp>
        <p:nvSpPr>
          <p:cNvPr id="5" name="Slide Number Placeholder 2">
            <a:extLst>
              <a:ext uri="{FF2B5EF4-FFF2-40B4-BE49-F238E27FC236}">
                <a16:creationId xmlns:a16="http://schemas.microsoft.com/office/drawing/2014/main" id="{8254DE58-9174-4071-91BA-3D00498126C4}"/>
              </a:ext>
            </a:extLst>
          </p:cNvPr>
          <p:cNvSpPr txBox="1">
            <a:spLocks/>
          </p:cNvSpPr>
          <p:nvPr/>
        </p:nvSpPr>
        <p:spPr>
          <a:xfrm>
            <a:off x="612648" y="6356350"/>
            <a:ext cx="1981200" cy="365760"/>
          </a:xfrm>
          <a:prstGeom prst="rect">
            <a:avLst/>
          </a:prstGeom>
        </p:spPr>
        <p:txBody>
          <a:bodyPr/>
          <a:ls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1CC9BBA-FF72-4A86-9785-BFC9C4606701}" type="slidenum">
              <a:rPr lang="zh-HK" altLang="en-US" sz="1400">
                <a:solidFill>
                  <a:schemeClr val="tx2"/>
                </a:solidFill>
              </a:rPr>
              <a:pPr/>
              <a:t>8</a:t>
            </a:fld>
            <a:endParaRPr lang="zh-HK" altLang="en-US" sz="1400" dirty="0">
              <a:solidFill>
                <a:schemeClr val="tx2"/>
              </a:solidFill>
            </a:endParaRPr>
          </a:p>
        </p:txBody>
      </p:sp>
    </p:spTree>
    <p:extLst>
      <p:ext uri="{BB962C8B-B14F-4D97-AF65-F5344CB8AC3E}">
        <p14:creationId xmlns:p14="http://schemas.microsoft.com/office/powerpoint/2010/main" val="762810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ea typeface="ヒラギノ角ゴ Pro W3" charset="-128"/>
              </a:rPr>
              <a:t>Foreign Exchange Market: Exchange Rates</a:t>
            </a:r>
            <a:endParaRPr lang="en-US" dirty="0"/>
          </a:p>
        </p:txBody>
      </p:sp>
      <p:sp>
        <p:nvSpPr>
          <p:cNvPr id="3" name="Content Placeholder 2"/>
          <p:cNvSpPr>
            <a:spLocks noGrp="1"/>
          </p:cNvSpPr>
          <p:nvPr>
            <p:ph idx="1"/>
          </p:nvPr>
        </p:nvSpPr>
        <p:spPr/>
        <p:txBody>
          <a:bodyPr/>
          <a:lstStyle/>
          <a:p>
            <a:pPr marL="0" indent="0">
              <a:spcBef>
                <a:spcPts val="600"/>
              </a:spcBef>
              <a:buNone/>
            </a:pPr>
            <a:r>
              <a:rPr lang="en-IN" sz="2000" dirty="0"/>
              <a:t>FOLLOWING THE FINANCIAL NEWS</a:t>
            </a:r>
          </a:p>
          <a:p>
            <a:pPr marL="0" indent="0">
              <a:spcBef>
                <a:spcPts val="600"/>
              </a:spcBef>
              <a:buNone/>
            </a:pPr>
            <a:r>
              <a:rPr lang="en-IN" sz="2000" b="1" dirty="0"/>
              <a:t>Foreign Exchange Rates</a:t>
            </a:r>
          </a:p>
          <a:p>
            <a:pPr marL="0" indent="0">
              <a:buNone/>
            </a:pPr>
            <a:r>
              <a:rPr lang="en-IN" sz="2000" dirty="0"/>
              <a:t>Foreign exchange rates are published daily in newspapers and Internet sites such as </a:t>
            </a:r>
            <a:r>
              <a:rPr lang="en-IN" sz="2000" dirty="0">
                <a:hlinkClick r:id="rId2"/>
              </a:rPr>
              <a:t>www.finance.yahoo.com</a:t>
            </a:r>
            <a:r>
              <a:rPr lang="en-IN" sz="2000" dirty="0"/>
              <a:t>. Exchange rates for a currency such as the euro are quoted in two ways: U.S. dollars per unit of domestic currency or domestic currency per U.S. dollar. For example, on June 16, 2016, the euro exchange rate was quoted as $1.1132 per euro and 0.8983 euro per dollar. Americans generally would regard the exchange rate with the euro as $1.11 per euro, while Europeans think of it as 0.90 euro per dollar.</a:t>
            </a:r>
          </a:p>
          <a:p>
            <a:pPr marL="0" indent="0">
              <a:buNone/>
            </a:pPr>
            <a:r>
              <a:rPr lang="en-IN" sz="2000" dirty="0"/>
              <a:t>Exchange rates are quoted for the spot transaction (the spot exchange rate) and for forward transactions (the forward exchange rates) that will take place one month, three months, and six months in the future.</a:t>
            </a:r>
            <a:endParaRPr lang="en-US" sz="2000" dirty="0"/>
          </a:p>
        </p:txBody>
      </p:sp>
      <p:sp>
        <p:nvSpPr>
          <p:cNvPr id="4" name="Footer Placeholder 1">
            <a:extLst>
              <a:ext uri="{FF2B5EF4-FFF2-40B4-BE49-F238E27FC236}">
                <a16:creationId xmlns:a16="http://schemas.microsoft.com/office/drawing/2014/main" id="{0C0FA983-37E0-4612-A984-F4FE2FC406F8}"/>
              </a:ext>
            </a:extLst>
          </p:cNvPr>
          <p:cNvSpPr>
            <a:spLocks noGrp="1"/>
          </p:cNvSpPr>
          <p:nvPr>
            <p:ph type="ftr" sz="quarter" idx="11"/>
          </p:nvPr>
        </p:nvSpPr>
        <p:spPr>
          <a:xfrm>
            <a:off x="2898648" y="6356350"/>
            <a:ext cx="3505200" cy="365760"/>
          </a:xfrm>
        </p:spPr>
        <p:txBody>
          <a:bodyPr/>
          <a:lstStyle/>
          <a:p>
            <a:pPr algn="ctr"/>
            <a:r>
              <a:rPr lang="en-US" altLang="zh-HK" dirty="0"/>
              <a:t>EF3333 Chapter 15</a:t>
            </a:r>
            <a:endParaRPr lang="zh-HK" altLang="en-US" dirty="0"/>
          </a:p>
        </p:txBody>
      </p:sp>
      <p:sp>
        <p:nvSpPr>
          <p:cNvPr id="5" name="Slide Number Placeholder 2">
            <a:extLst>
              <a:ext uri="{FF2B5EF4-FFF2-40B4-BE49-F238E27FC236}">
                <a16:creationId xmlns:a16="http://schemas.microsoft.com/office/drawing/2014/main" id="{DD471A67-DCE2-45F8-BC3F-3B1C8A0A9A7B}"/>
              </a:ext>
            </a:extLst>
          </p:cNvPr>
          <p:cNvSpPr txBox="1">
            <a:spLocks/>
          </p:cNvSpPr>
          <p:nvPr/>
        </p:nvSpPr>
        <p:spPr>
          <a:xfrm>
            <a:off x="612648" y="6356350"/>
            <a:ext cx="1981200" cy="365760"/>
          </a:xfrm>
          <a:prstGeom prst="rect">
            <a:avLst/>
          </a:prstGeom>
        </p:spPr>
        <p:txBody>
          <a:bodyPr/>
          <a:ls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1CC9BBA-FF72-4A86-9785-BFC9C4606701}" type="slidenum">
              <a:rPr lang="zh-HK" altLang="en-US" sz="1400">
                <a:solidFill>
                  <a:schemeClr val="tx2"/>
                </a:solidFill>
              </a:rPr>
              <a:pPr/>
              <a:t>9</a:t>
            </a:fld>
            <a:endParaRPr lang="zh-HK" altLang="en-US" sz="1400" dirty="0">
              <a:solidFill>
                <a:schemeClr val="tx2"/>
              </a:solidFill>
            </a:endParaRPr>
          </a:p>
        </p:txBody>
      </p:sp>
    </p:spTree>
    <p:extLst>
      <p:ext uri="{BB962C8B-B14F-4D97-AF65-F5344CB8AC3E}">
        <p14:creationId xmlns:p14="http://schemas.microsoft.com/office/powerpoint/2010/main" val="12165511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原創">
  <a:themeElements>
    <a:clrScheme name="原創">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原創">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原創">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836</TotalTime>
  <Words>2851</Words>
  <Application>Microsoft Office PowerPoint</Application>
  <PresentationFormat>全屏显示(4:3)</PresentationFormat>
  <Paragraphs>294</Paragraphs>
  <Slides>42</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42</vt:i4>
      </vt:variant>
    </vt:vector>
  </HeadingPairs>
  <TitlesOfParts>
    <vt:vector size="54" baseType="lpstr">
      <vt:lpstr>robotoregular</vt:lpstr>
      <vt:lpstr>Arial</vt:lpstr>
      <vt:lpstr>Bookman Old Style</vt:lpstr>
      <vt:lpstr>Calibri</vt:lpstr>
      <vt:lpstr>Cambria Math</vt:lpstr>
      <vt:lpstr>Gill Sans MT</vt:lpstr>
      <vt:lpstr>Symbol</vt:lpstr>
      <vt:lpstr>Times New Roman</vt:lpstr>
      <vt:lpstr>Verdana</vt:lpstr>
      <vt:lpstr>Wingdings</vt:lpstr>
      <vt:lpstr>Wingdings 3</vt:lpstr>
      <vt:lpstr>原創</vt:lpstr>
      <vt:lpstr>PowerPoint 演示文稿</vt:lpstr>
      <vt:lpstr>PowerPoint 演示文稿</vt:lpstr>
      <vt:lpstr>Chapter Preview</vt:lpstr>
      <vt:lpstr>Foreign Exchange Market</vt:lpstr>
      <vt:lpstr>What are Foreign Exchange Rates?</vt:lpstr>
      <vt:lpstr>Figure 15.1 Exchange Rates, 1990–2016</vt:lpstr>
      <vt:lpstr>Why Are Exchange Rates Important? (1 of 2)</vt:lpstr>
      <vt:lpstr>Why Are Exchange Rates Important? (2 of 2)</vt:lpstr>
      <vt:lpstr>Foreign Exchange Market: Exchange Rates</vt:lpstr>
      <vt:lpstr>How is Foreign Exchange Traded?</vt:lpstr>
      <vt:lpstr>Exchange Rates in the Long Run</vt:lpstr>
      <vt:lpstr>Exchange Rates in the Long Run: Law of One Price (1 of 2)</vt:lpstr>
      <vt:lpstr>Exchange Rates in the Long Run: Law of One Price (2 of 2)</vt:lpstr>
      <vt:lpstr>Exchange Rates in the Long Run: Theory of Purchasing Power Parity (PPP) (1 of 2)</vt:lpstr>
      <vt:lpstr>Figure 15.2 Purchasing Power Parity, United States/United Kingdom, 1973–2016 (Index: March 1973 = 100)</vt:lpstr>
      <vt:lpstr>Exchange Rates in the Long Run: Theory of Purchasing Power Parity (PPP) (2 of 2)</vt:lpstr>
      <vt:lpstr>Exchange Rates in the Long Run: Factors Affecting Exchange Rates in Long Run (1 of 3)</vt:lpstr>
      <vt:lpstr>Exchange Rates in the Long Run: Factors Affecting Exchange Rates in Long Run (2 of 3)</vt:lpstr>
      <vt:lpstr>Exchange Rates in the Long Run: Factors Affecting Exchange Rates in Long Run (3 of 3)</vt:lpstr>
      <vt:lpstr>Table 15.1 Summary Factors That Affect Exchange Rates in the Long Run</vt:lpstr>
      <vt:lpstr>The Big Mac theory of exchange rates</vt:lpstr>
      <vt:lpstr>Exchange Rates in the Short Run</vt:lpstr>
      <vt:lpstr>Exchange Rates in the Short Run: Supply Curve Analysis</vt:lpstr>
      <vt:lpstr>Exchange Rates in the Short Run: Demand Curve Analysis</vt:lpstr>
      <vt:lpstr>Deriving the Demand Curve</vt:lpstr>
      <vt:lpstr>Figure 15.3 Equilibrium in the Foreign Exchange Market</vt:lpstr>
      <vt:lpstr>Explaining Changes in Exchange Rates</vt:lpstr>
      <vt:lpstr>Figure 15.4 Response to an Increase in the Domestic Interest Rate, iD</vt:lpstr>
      <vt:lpstr>Figure 15.5 Response to an Increase in the Foreign Interest Rate, iF</vt:lpstr>
      <vt:lpstr>Figure 15.6 Response to an Increase in the Expected Future Exchange Rate, Eet+1</vt:lpstr>
      <vt:lpstr>Explaining Changes in Exchanges Rates</vt:lpstr>
      <vt:lpstr>Table 15.2 Summary: Summary Factors That Shift the Demand Curve for Domestic Assets and Affect the Exchange Rate (1 of 2)</vt:lpstr>
      <vt:lpstr>Table 15.2 Summary: Summary Factors That Shift the Demand Curve for Domestic Assets and Affect the Exchange Rate (2 of 2)</vt:lpstr>
      <vt:lpstr>Exchange rate volatility</vt:lpstr>
      <vt:lpstr>Application: Interest Rate Changes</vt:lpstr>
      <vt:lpstr>Effect of Changes in Interest Rates on the Equilibrium Exchange Rate</vt:lpstr>
      <vt:lpstr>Figure 15.7 Effect of a Rise in the Domestic Interest Rate as a Result of an Increase in Expected Inflation</vt:lpstr>
      <vt:lpstr>Figure 15.8 Value of the Dollar and Interest Rates, 1973–2016</vt:lpstr>
      <vt:lpstr>Case: The Global Financial Crisis and the Dollar (1 of 2)</vt:lpstr>
      <vt:lpstr>Case: The Global Financial Crisis and the Dollar</vt:lpstr>
      <vt:lpstr>The Practicing Manger: Profiting from FX Forecasts</vt:lpstr>
      <vt:lpstr>Chapter Summary</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hwkot</dc:creator>
  <cp:lastModifiedBy>Cai Adny</cp:lastModifiedBy>
  <cp:revision>75</cp:revision>
  <cp:lastPrinted>2016-09-28T08:58:34Z</cp:lastPrinted>
  <dcterms:created xsi:type="dcterms:W3CDTF">2016-08-05T07:19:29Z</dcterms:created>
  <dcterms:modified xsi:type="dcterms:W3CDTF">2022-04-18T05:41:12Z</dcterms:modified>
</cp:coreProperties>
</file>