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53"/>
  </p:notesMasterIdLst>
  <p:handoutMasterIdLst>
    <p:handoutMasterId r:id="rId54"/>
  </p:handoutMasterIdLst>
  <p:sldIdLst>
    <p:sldId id="258" r:id="rId2"/>
    <p:sldId id="336" r:id="rId3"/>
    <p:sldId id="260" r:id="rId4"/>
    <p:sldId id="334" r:id="rId5"/>
    <p:sldId id="262" r:id="rId6"/>
    <p:sldId id="316" r:id="rId7"/>
    <p:sldId id="265" r:id="rId8"/>
    <p:sldId id="264" r:id="rId9"/>
    <p:sldId id="325" r:id="rId10"/>
    <p:sldId id="267" r:id="rId11"/>
    <p:sldId id="269" r:id="rId12"/>
    <p:sldId id="271" r:id="rId13"/>
    <p:sldId id="273" r:id="rId14"/>
    <p:sldId id="274" r:id="rId15"/>
    <p:sldId id="275" r:id="rId16"/>
    <p:sldId id="276" r:id="rId17"/>
    <p:sldId id="277" r:id="rId18"/>
    <p:sldId id="279" r:id="rId19"/>
    <p:sldId id="280" r:id="rId20"/>
    <p:sldId id="326" r:id="rId21"/>
    <p:sldId id="282" r:id="rId22"/>
    <p:sldId id="283" r:id="rId23"/>
    <p:sldId id="324" r:id="rId24"/>
    <p:sldId id="284" r:id="rId25"/>
    <p:sldId id="285" r:id="rId26"/>
    <p:sldId id="286" r:id="rId27"/>
    <p:sldId id="287" r:id="rId28"/>
    <p:sldId id="317" r:id="rId29"/>
    <p:sldId id="318" r:id="rId30"/>
    <p:sldId id="319" r:id="rId31"/>
    <p:sldId id="320" r:id="rId32"/>
    <p:sldId id="290" r:id="rId33"/>
    <p:sldId id="291" r:id="rId34"/>
    <p:sldId id="292" r:id="rId35"/>
    <p:sldId id="293" r:id="rId36"/>
    <p:sldId id="327" r:id="rId37"/>
    <p:sldId id="298" r:id="rId38"/>
    <p:sldId id="321" r:id="rId39"/>
    <p:sldId id="299" r:id="rId40"/>
    <p:sldId id="322" r:id="rId41"/>
    <p:sldId id="301" r:id="rId42"/>
    <p:sldId id="302" r:id="rId43"/>
    <p:sldId id="303" r:id="rId44"/>
    <p:sldId id="304" r:id="rId45"/>
    <p:sldId id="305" r:id="rId46"/>
    <p:sldId id="307" r:id="rId47"/>
    <p:sldId id="308" r:id="rId48"/>
    <p:sldId id="309" r:id="rId49"/>
    <p:sldId id="310" r:id="rId50"/>
    <p:sldId id="323" r:id="rId51"/>
    <p:sldId id="335" r:id="rId52"/>
  </p:sldIdLst>
  <p:sldSz cx="9144000" cy="6858000" type="screen4x3"/>
  <p:notesSz cx="6797675" cy="9928225"/>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15620"/>
    <p:restoredTop sz="94681" autoAdjust="0"/>
  </p:normalViewPr>
  <p:slideViewPr>
    <p:cSldViewPr>
      <p:cViewPr varScale="1">
        <p:scale>
          <a:sx n="90" d="100"/>
          <a:sy n="90" d="100"/>
        </p:scale>
        <p:origin x="309" y="45"/>
      </p:cViewPr>
      <p:guideLst>
        <p:guide orient="horz" pos="2160"/>
        <p:guide pos="288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CE192C-5B38-438D-8327-59CFC58E08E0}"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2505D256-632D-41AB-8143-2368D8D0DCE3}">
      <dgm:prSet phldrT="[Text]">
        <dgm:style>
          <a:lnRef idx="3">
            <a:schemeClr val="lt1"/>
          </a:lnRef>
          <a:fillRef idx="1">
            <a:schemeClr val="accent1"/>
          </a:fillRef>
          <a:effectRef idx="1">
            <a:schemeClr val="accent1"/>
          </a:effectRef>
          <a:fontRef idx="minor">
            <a:schemeClr val="lt1"/>
          </a:fontRef>
        </dgm:style>
      </dgm:prSet>
      <dgm:spPr/>
      <dgm:t>
        <a:bodyPr/>
        <a:lstStyle/>
        <a:p>
          <a:r>
            <a:rPr lang="en-US" dirty="0"/>
            <a:t>Financial System Overview (2)</a:t>
          </a:r>
        </a:p>
      </dgm:t>
    </dgm:pt>
    <dgm:pt modelId="{7895EF1B-A461-4805-9508-024A913E97CE}" type="parTrans" cxnId="{681CD69E-5AA4-41DE-8165-C4E4B3EE2464}">
      <dgm:prSet/>
      <dgm:spPr/>
      <dgm:t>
        <a:bodyPr/>
        <a:lstStyle/>
        <a:p>
          <a:endParaRPr lang="en-US">
            <a:solidFill>
              <a:schemeClr val="tx1"/>
            </a:solidFill>
          </a:endParaRPr>
        </a:p>
      </dgm:t>
    </dgm:pt>
    <dgm:pt modelId="{EA44D30A-2DE7-47C4-BE7B-87A0EC6D0D9B}" type="sibTrans" cxnId="{681CD69E-5AA4-41DE-8165-C4E4B3EE2464}">
      <dgm:prSet/>
      <dgm:spPr/>
      <dgm:t>
        <a:bodyPr/>
        <a:lstStyle/>
        <a:p>
          <a:endParaRPr lang="en-US">
            <a:solidFill>
              <a:schemeClr val="tx1"/>
            </a:solidFill>
          </a:endParaRPr>
        </a:p>
      </dgm:t>
    </dgm:pt>
    <dgm:pt modelId="{DB8C2AE1-C607-46D9-B7BC-9C079F154EDB}">
      <dgm:prSet phldrT="[Text]">
        <dgm:style>
          <a:lnRef idx="3">
            <a:schemeClr val="lt1"/>
          </a:lnRef>
          <a:fillRef idx="1">
            <a:schemeClr val="accent1"/>
          </a:fillRef>
          <a:effectRef idx="1">
            <a:schemeClr val="accent1"/>
          </a:effectRef>
          <a:fontRef idx="minor">
            <a:schemeClr val="lt1"/>
          </a:fontRef>
        </dgm:style>
      </dgm:prSet>
      <dgm:spPr/>
      <dgm:t>
        <a:bodyPr/>
        <a:lstStyle/>
        <a:p>
          <a:r>
            <a:rPr lang="en-US" dirty="0"/>
            <a:t>Financial Markets</a:t>
          </a:r>
        </a:p>
      </dgm:t>
    </dgm:pt>
    <dgm:pt modelId="{5133BE77-4562-47A2-9241-7C7268CD54BA}" type="parTrans" cxnId="{6C7554A5-0C0E-40A5-918B-23325D808E56}">
      <dgm:prSet/>
      <dgm:spPr/>
      <dgm:t>
        <a:bodyPr/>
        <a:lstStyle/>
        <a:p>
          <a:endParaRPr lang="en-US">
            <a:solidFill>
              <a:schemeClr val="tx1"/>
            </a:solidFill>
          </a:endParaRPr>
        </a:p>
      </dgm:t>
    </dgm:pt>
    <dgm:pt modelId="{861C31A7-F4ED-49AD-A6B3-6AB12CE8101A}" type="sibTrans" cxnId="{6C7554A5-0C0E-40A5-918B-23325D808E56}">
      <dgm:prSet/>
      <dgm:spPr/>
      <dgm:t>
        <a:bodyPr/>
        <a:lstStyle/>
        <a:p>
          <a:endParaRPr lang="en-US">
            <a:solidFill>
              <a:schemeClr val="tx1"/>
            </a:solidFill>
          </a:endParaRPr>
        </a:p>
      </dgm:t>
    </dgm:pt>
    <dgm:pt modelId="{5468CCFA-C375-4F43-B8EF-EB8E04F05ECA}">
      <dgm:prSet phldrT="[Text]">
        <dgm:style>
          <a:lnRef idx="3">
            <a:schemeClr val="lt1"/>
          </a:lnRef>
          <a:fillRef idx="1">
            <a:schemeClr val="accent1"/>
          </a:fillRef>
          <a:effectRef idx="1">
            <a:schemeClr val="accent1"/>
          </a:effectRef>
          <a:fontRef idx="minor">
            <a:schemeClr val="lt1"/>
          </a:fontRef>
        </dgm:style>
      </dgm:prSet>
      <dgm:spPr/>
      <dgm:t>
        <a:bodyPr/>
        <a:lstStyle/>
        <a:p>
          <a:r>
            <a:rPr lang="en-US" dirty="0"/>
            <a:t>Financial Institutions</a:t>
          </a:r>
        </a:p>
      </dgm:t>
    </dgm:pt>
    <dgm:pt modelId="{2753CF90-C8DC-4E71-8F9F-9E59A3F3F343}" type="parTrans" cxnId="{E8FA2FE7-8C40-4F8E-97A4-1799480FCA64}">
      <dgm:prSet/>
      <dgm:spPr/>
      <dgm:t>
        <a:bodyPr/>
        <a:lstStyle/>
        <a:p>
          <a:endParaRPr lang="en-US">
            <a:solidFill>
              <a:schemeClr val="tx1"/>
            </a:solidFill>
          </a:endParaRPr>
        </a:p>
      </dgm:t>
    </dgm:pt>
    <dgm:pt modelId="{199E86E7-D47E-424E-89B7-6A599EE25664}" type="sibTrans" cxnId="{E8FA2FE7-8C40-4F8E-97A4-1799480FCA64}">
      <dgm:prSet/>
      <dgm:spPr/>
      <dgm:t>
        <a:bodyPr/>
        <a:lstStyle/>
        <a:p>
          <a:endParaRPr lang="en-US">
            <a:solidFill>
              <a:schemeClr val="tx1"/>
            </a:solidFill>
          </a:endParaRPr>
        </a:p>
      </dgm:t>
    </dgm:pt>
    <dgm:pt modelId="{AD11CE10-E146-46B7-8766-0214B70AFB41}">
      <dgm:prSet>
        <dgm:style>
          <a:lnRef idx="3">
            <a:schemeClr val="lt1"/>
          </a:lnRef>
          <a:fillRef idx="1">
            <a:schemeClr val="accent1"/>
          </a:fillRef>
          <a:effectRef idx="1">
            <a:schemeClr val="accent1"/>
          </a:effectRef>
          <a:fontRef idx="minor">
            <a:schemeClr val="lt1"/>
          </a:fontRef>
        </dgm:style>
      </dgm:prSet>
      <dgm:spPr/>
      <dgm:t>
        <a:bodyPr/>
        <a:lstStyle/>
        <a:p>
          <a:r>
            <a:rPr lang="en-US" dirty="0"/>
            <a:t>Bond Market (3,5,12)</a:t>
          </a:r>
        </a:p>
      </dgm:t>
    </dgm:pt>
    <dgm:pt modelId="{B038C4E9-B403-47F3-ACAB-9BD2C9E13838}" type="parTrans" cxnId="{FAEC3A2A-1179-4E98-9BDE-3035732C1E92}">
      <dgm:prSet/>
      <dgm:spPr/>
      <dgm:t>
        <a:bodyPr/>
        <a:lstStyle/>
        <a:p>
          <a:endParaRPr lang="en-US">
            <a:solidFill>
              <a:schemeClr val="tx1"/>
            </a:solidFill>
          </a:endParaRPr>
        </a:p>
      </dgm:t>
    </dgm:pt>
    <dgm:pt modelId="{7F059A29-8F30-48C0-8123-33AAE9DCA1EE}" type="sibTrans" cxnId="{FAEC3A2A-1179-4E98-9BDE-3035732C1E92}">
      <dgm:prSet/>
      <dgm:spPr/>
      <dgm:t>
        <a:bodyPr/>
        <a:lstStyle/>
        <a:p>
          <a:endParaRPr lang="en-US">
            <a:solidFill>
              <a:schemeClr val="tx1"/>
            </a:solidFill>
          </a:endParaRPr>
        </a:p>
      </dgm:t>
    </dgm:pt>
    <dgm:pt modelId="{4F020579-8143-4DA4-9C45-EF76927620B0}">
      <dgm:prSet>
        <dgm:style>
          <a:lnRef idx="3">
            <a:schemeClr val="lt1"/>
          </a:lnRef>
          <a:fillRef idx="1">
            <a:schemeClr val="accent1"/>
          </a:fillRef>
          <a:effectRef idx="1">
            <a:schemeClr val="accent1"/>
          </a:effectRef>
          <a:fontRef idx="minor">
            <a:schemeClr val="lt1"/>
          </a:fontRef>
        </dgm:style>
      </dgm:prSet>
      <dgm:spPr/>
      <dgm:t>
        <a:bodyPr/>
        <a:lstStyle/>
        <a:p>
          <a:r>
            <a:rPr lang="en-US" dirty="0"/>
            <a:t>Stock Market (13,6)</a:t>
          </a:r>
        </a:p>
      </dgm:t>
    </dgm:pt>
    <dgm:pt modelId="{D67FEEA1-B2E3-4110-AA03-2A30A235F720}" type="parTrans" cxnId="{7CA92EE9-EA1C-4A8C-B30B-BD36F9CC4751}">
      <dgm:prSet/>
      <dgm:spPr/>
      <dgm:t>
        <a:bodyPr/>
        <a:lstStyle/>
        <a:p>
          <a:endParaRPr lang="en-US">
            <a:solidFill>
              <a:schemeClr val="tx1"/>
            </a:solidFill>
          </a:endParaRPr>
        </a:p>
      </dgm:t>
    </dgm:pt>
    <dgm:pt modelId="{6BD375EA-8D17-4A3E-BBDD-E8C65F2BE2E9}" type="sibTrans" cxnId="{7CA92EE9-EA1C-4A8C-B30B-BD36F9CC4751}">
      <dgm:prSet/>
      <dgm:spPr/>
      <dgm:t>
        <a:bodyPr/>
        <a:lstStyle/>
        <a:p>
          <a:endParaRPr lang="en-US">
            <a:solidFill>
              <a:schemeClr val="tx1"/>
            </a:solidFill>
          </a:endParaRPr>
        </a:p>
      </dgm:t>
    </dgm:pt>
    <dgm:pt modelId="{9977BC23-DC69-4E9B-BCD8-C013A39082B4}">
      <dgm:prSet>
        <dgm:style>
          <a:lnRef idx="3">
            <a:schemeClr val="lt1"/>
          </a:lnRef>
          <a:fillRef idx="1">
            <a:schemeClr val="accent1"/>
          </a:fillRef>
          <a:effectRef idx="1">
            <a:schemeClr val="accent1"/>
          </a:effectRef>
          <a:fontRef idx="minor">
            <a:schemeClr val="lt1"/>
          </a:fontRef>
        </dgm:style>
      </dgm:prSet>
      <dgm:spPr/>
      <dgm:t>
        <a:bodyPr/>
        <a:lstStyle/>
        <a:p>
          <a:r>
            <a:rPr lang="en-US" dirty="0"/>
            <a:t>Money Market (11)</a:t>
          </a:r>
        </a:p>
      </dgm:t>
    </dgm:pt>
    <dgm:pt modelId="{9EA48992-1B93-407C-BCFF-B26184B98EBF}" type="parTrans" cxnId="{AF5BFFDB-BAE0-4E8E-A085-38891F377CFD}">
      <dgm:prSet/>
      <dgm:spPr/>
      <dgm:t>
        <a:bodyPr/>
        <a:lstStyle/>
        <a:p>
          <a:endParaRPr lang="en-US">
            <a:solidFill>
              <a:schemeClr val="tx1"/>
            </a:solidFill>
          </a:endParaRPr>
        </a:p>
      </dgm:t>
    </dgm:pt>
    <dgm:pt modelId="{DE0FCEBA-14E8-4A47-9D4B-E343B33D840D}" type="sibTrans" cxnId="{AF5BFFDB-BAE0-4E8E-A085-38891F377CFD}">
      <dgm:prSet/>
      <dgm:spPr/>
      <dgm:t>
        <a:bodyPr/>
        <a:lstStyle/>
        <a:p>
          <a:endParaRPr lang="en-US">
            <a:solidFill>
              <a:schemeClr val="tx1"/>
            </a:solidFill>
          </a:endParaRPr>
        </a:p>
      </dgm:t>
    </dgm:pt>
    <dgm:pt modelId="{4A84F4E2-901D-46CB-9BD2-D4857AC558EB}">
      <dgm:prSet>
        <dgm:style>
          <a:lnRef idx="3">
            <a:schemeClr val="lt1"/>
          </a:lnRef>
          <a:fillRef idx="1">
            <a:schemeClr val="accent1"/>
          </a:fillRef>
          <a:effectRef idx="1">
            <a:schemeClr val="accent1"/>
          </a:effectRef>
          <a:fontRef idx="minor">
            <a:schemeClr val="lt1"/>
          </a:fontRef>
        </dgm:style>
      </dgm:prSet>
      <dgm:spPr/>
      <dgm:t>
        <a:bodyPr/>
        <a:lstStyle/>
        <a:p>
          <a:r>
            <a:rPr lang="en-US" dirty="0"/>
            <a:t>Mortgage Market (14)</a:t>
          </a:r>
        </a:p>
      </dgm:t>
    </dgm:pt>
    <dgm:pt modelId="{64D4AF11-05F3-483B-9A74-E780FBCD1DA1}" type="parTrans" cxnId="{F4F3E8A0-27B6-4592-B31D-81E5FB776FD5}">
      <dgm:prSet/>
      <dgm:spPr/>
      <dgm:t>
        <a:bodyPr/>
        <a:lstStyle/>
        <a:p>
          <a:endParaRPr lang="en-US">
            <a:solidFill>
              <a:schemeClr val="tx1"/>
            </a:solidFill>
          </a:endParaRPr>
        </a:p>
      </dgm:t>
    </dgm:pt>
    <dgm:pt modelId="{9F03C556-D999-4D1A-A297-53D835A36266}" type="sibTrans" cxnId="{F4F3E8A0-27B6-4592-B31D-81E5FB776FD5}">
      <dgm:prSet/>
      <dgm:spPr/>
      <dgm:t>
        <a:bodyPr/>
        <a:lstStyle/>
        <a:p>
          <a:endParaRPr lang="en-US">
            <a:solidFill>
              <a:schemeClr val="tx1"/>
            </a:solidFill>
          </a:endParaRPr>
        </a:p>
      </dgm:t>
    </dgm:pt>
    <dgm:pt modelId="{9BD4052D-381B-4199-9CDD-79A2696BFCE0}">
      <dgm:prSet/>
      <dgm:spPr>
        <a:solidFill>
          <a:srgbClr val="00CC00"/>
        </a:solidFill>
      </dgm:spPr>
      <dgm:t>
        <a:bodyPr/>
        <a:lstStyle/>
        <a:p>
          <a:r>
            <a:rPr lang="en-US" dirty="0"/>
            <a:t>Why Exists (7)</a:t>
          </a:r>
        </a:p>
      </dgm:t>
    </dgm:pt>
    <dgm:pt modelId="{F8823F64-0AB5-4A7A-A3B2-00F5C3298998}" type="parTrans" cxnId="{1F215E9B-AF70-4DE0-8B01-4C397B7D97A5}">
      <dgm:prSet/>
      <dgm:spPr/>
      <dgm:t>
        <a:bodyPr/>
        <a:lstStyle/>
        <a:p>
          <a:endParaRPr lang="en-US">
            <a:solidFill>
              <a:schemeClr val="tx1"/>
            </a:solidFill>
          </a:endParaRPr>
        </a:p>
      </dgm:t>
    </dgm:pt>
    <dgm:pt modelId="{D4FCF99D-CFDB-4FDA-A22C-368A4E75CE02}" type="sibTrans" cxnId="{1F215E9B-AF70-4DE0-8B01-4C397B7D97A5}">
      <dgm:prSet/>
      <dgm:spPr/>
      <dgm:t>
        <a:bodyPr/>
        <a:lstStyle/>
        <a:p>
          <a:endParaRPr lang="en-US">
            <a:solidFill>
              <a:schemeClr val="tx1"/>
            </a:solidFill>
          </a:endParaRPr>
        </a:p>
      </dgm:t>
    </dgm:pt>
    <dgm:pt modelId="{5E319B0B-5AA0-4FBC-91DE-946BEADDB831}">
      <dgm:prSet>
        <dgm:style>
          <a:lnRef idx="3">
            <a:schemeClr val="lt1"/>
          </a:lnRef>
          <a:fillRef idx="1">
            <a:schemeClr val="accent1"/>
          </a:fillRef>
          <a:effectRef idx="1">
            <a:schemeClr val="accent1"/>
          </a:effectRef>
          <a:fontRef idx="minor">
            <a:schemeClr val="lt1"/>
          </a:fontRef>
        </dgm:style>
      </dgm:prSet>
      <dgm:spPr/>
      <dgm:t>
        <a:bodyPr/>
        <a:lstStyle/>
        <a:p>
          <a:r>
            <a:rPr lang="en-US" dirty="0"/>
            <a:t>Banking Industry (19)</a:t>
          </a:r>
        </a:p>
      </dgm:t>
    </dgm:pt>
    <dgm:pt modelId="{1D53FBAD-6015-4443-8C85-D79EBBE8A557}" type="parTrans" cxnId="{294C332F-7E97-46FF-854F-8D5B86E4CE9A}">
      <dgm:prSet/>
      <dgm:spPr/>
      <dgm:t>
        <a:bodyPr/>
        <a:lstStyle/>
        <a:p>
          <a:endParaRPr lang="en-US">
            <a:solidFill>
              <a:schemeClr val="tx1"/>
            </a:solidFill>
          </a:endParaRPr>
        </a:p>
      </dgm:t>
    </dgm:pt>
    <dgm:pt modelId="{3DE125DE-4FA0-4C38-85FF-DEFD1A3D3572}" type="sibTrans" cxnId="{294C332F-7E97-46FF-854F-8D5B86E4CE9A}">
      <dgm:prSet/>
      <dgm:spPr/>
      <dgm:t>
        <a:bodyPr/>
        <a:lstStyle/>
        <a:p>
          <a:endParaRPr lang="en-US">
            <a:solidFill>
              <a:schemeClr val="tx1"/>
            </a:solidFill>
          </a:endParaRPr>
        </a:p>
      </dgm:t>
    </dgm:pt>
    <dgm:pt modelId="{2562C2C8-3D72-400F-968E-57A4622CFC48}">
      <dgm:prSet>
        <dgm:style>
          <a:lnRef idx="3">
            <a:schemeClr val="lt1"/>
          </a:lnRef>
          <a:fillRef idx="1">
            <a:schemeClr val="accent1"/>
          </a:fillRef>
          <a:effectRef idx="1">
            <a:schemeClr val="accent1"/>
          </a:effectRef>
          <a:fontRef idx="minor">
            <a:schemeClr val="lt1"/>
          </a:fontRef>
        </dgm:style>
      </dgm:prSet>
      <dgm:spPr/>
      <dgm:t>
        <a:bodyPr/>
        <a:lstStyle/>
        <a:p>
          <a:r>
            <a:rPr lang="en-US" dirty="0"/>
            <a:t>Mutual Fund Industry(20)</a:t>
          </a:r>
        </a:p>
      </dgm:t>
    </dgm:pt>
    <dgm:pt modelId="{918D5C68-3C1D-425F-BC57-4CEB4C2B6C59}" type="parTrans" cxnId="{5CB18ADA-C1B9-4706-BDE2-2CC7EFA4FBAC}">
      <dgm:prSet/>
      <dgm:spPr/>
      <dgm:t>
        <a:bodyPr/>
        <a:lstStyle/>
        <a:p>
          <a:endParaRPr lang="en-US">
            <a:solidFill>
              <a:schemeClr val="tx1"/>
            </a:solidFill>
          </a:endParaRPr>
        </a:p>
      </dgm:t>
    </dgm:pt>
    <dgm:pt modelId="{176BAF94-88D9-4F3B-981E-EDFB241BA64A}" type="sibTrans" cxnId="{5CB18ADA-C1B9-4706-BDE2-2CC7EFA4FBAC}">
      <dgm:prSet/>
      <dgm:spPr/>
      <dgm:t>
        <a:bodyPr/>
        <a:lstStyle/>
        <a:p>
          <a:endParaRPr lang="en-US">
            <a:solidFill>
              <a:schemeClr val="tx1"/>
            </a:solidFill>
          </a:endParaRPr>
        </a:p>
      </dgm:t>
    </dgm:pt>
    <dgm:pt modelId="{ACADB673-10C5-458F-9F9D-7E3825FA946A}" type="pres">
      <dgm:prSet presAssocID="{23CE192C-5B38-438D-8327-59CFC58E08E0}" presName="hierChild1" presStyleCnt="0">
        <dgm:presLayoutVars>
          <dgm:orgChart val="1"/>
          <dgm:chPref val="1"/>
          <dgm:dir/>
          <dgm:animOne val="branch"/>
          <dgm:animLvl val="lvl"/>
          <dgm:resizeHandles/>
        </dgm:presLayoutVars>
      </dgm:prSet>
      <dgm:spPr/>
    </dgm:pt>
    <dgm:pt modelId="{324C4A52-F45A-4CCF-A157-0FC11971F8D1}" type="pres">
      <dgm:prSet presAssocID="{2505D256-632D-41AB-8143-2368D8D0DCE3}" presName="hierRoot1" presStyleCnt="0">
        <dgm:presLayoutVars>
          <dgm:hierBranch val="init"/>
        </dgm:presLayoutVars>
      </dgm:prSet>
      <dgm:spPr/>
    </dgm:pt>
    <dgm:pt modelId="{96B4E56A-9BDC-4F5A-9711-304F166B4B7D}" type="pres">
      <dgm:prSet presAssocID="{2505D256-632D-41AB-8143-2368D8D0DCE3}" presName="rootComposite1" presStyleCnt="0"/>
      <dgm:spPr/>
    </dgm:pt>
    <dgm:pt modelId="{A87B3E25-BA8F-4795-B6D0-6960469CD281}" type="pres">
      <dgm:prSet presAssocID="{2505D256-632D-41AB-8143-2368D8D0DCE3}" presName="rootText1" presStyleLbl="node0" presStyleIdx="0" presStyleCnt="1" custScaleX="323182">
        <dgm:presLayoutVars>
          <dgm:chPref val="3"/>
        </dgm:presLayoutVars>
      </dgm:prSet>
      <dgm:spPr/>
    </dgm:pt>
    <dgm:pt modelId="{AC4FB714-64C5-4DB4-9221-0590F7CD8904}" type="pres">
      <dgm:prSet presAssocID="{2505D256-632D-41AB-8143-2368D8D0DCE3}" presName="rootConnector1" presStyleLbl="node1" presStyleIdx="0" presStyleCnt="0"/>
      <dgm:spPr/>
    </dgm:pt>
    <dgm:pt modelId="{C3B5B445-53FC-485C-93A9-109D361EEDEF}" type="pres">
      <dgm:prSet presAssocID="{2505D256-632D-41AB-8143-2368D8D0DCE3}" presName="hierChild2" presStyleCnt="0"/>
      <dgm:spPr/>
    </dgm:pt>
    <dgm:pt modelId="{B06D3122-7921-4829-8E05-711DFD0E20AF}" type="pres">
      <dgm:prSet presAssocID="{5133BE77-4562-47A2-9241-7C7268CD54BA}" presName="Name37" presStyleLbl="parChTrans1D2" presStyleIdx="0" presStyleCnt="2"/>
      <dgm:spPr/>
    </dgm:pt>
    <dgm:pt modelId="{9CC81FB9-C8D5-4BD5-82D8-5E65BE540F48}" type="pres">
      <dgm:prSet presAssocID="{DB8C2AE1-C607-46D9-B7BC-9C079F154EDB}" presName="hierRoot2" presStyleCnt="0">
        <dgm:presLayoutVars>
          <dgm:hierBranch val="init"/>
        </dgm:presLayoutVars>
      </dgm:prSet>
      <dgm:spPr/>
    </dgm:pt>
    <dgm:pt modelId="{6CD2D8C3-7B79-425A-9D87-45ABD17BE6C0}" type="pres">
      <dgm:prSet presAssocID="{DB8C2AE1-C607-46D9-B7BC-9C079F154EDB}" presName="rootComposite" presStyleCnt="0"/>
      <dgm:spPr/>
    </dgm:pt>
    <dgm:pt modelId="{CF7A6C0C-74A2-4697-80F3-459D235103BB}" type="pres">
      <dgm:prSet presAssocID="{DB8C2AE1-C607-46D9-B7BC-9C079F154EDB}" presName="rootText" presStyleLbl="node2" presStyleIdx="0" presStyleCnt="2" custScaleX="286853">
        <dgm:presLayoutVars>
          <dgm:chPref val="3"/>
        </dgm:presLayoutVars>
      </dgm:prSet>
      <dgm:spPr/>
    </dgm:pt>
    <dgm:pt modelId="{6198F528-E6BD-4532-A9DC-6FEAEB167A51}" type="pres">
      <dgm:prSet presAssocID="{DB8C2AE1-C607-46D9-B7BC-9C079F154EDB}" presName="rootConnector" presStyleLbl="node2" presStyleIdx="0" presStyleCnt="2"/>
      <dgm:spPr/>
    </dgm:pt>
    <dgm:pt modelId="{9D5973CF-4960-426E-BE49-C774143549BF}" type="pres">
      <dgm:prSet presAssocID="{DB8C2AE1-C607-46D9-B7BC-9C079F154EDB}" presName="hierChild4" presStyleCnt="0"/>
      <dgm:spPr/>
    </dgm:pt>
    <dgm:pt modelId="{6814A1D3-FFD9-4713-A717-84A4EA0F8F7D}" type="pres">
      <dgm:prSet presAssocID="{B038C4E9-B403-47F3-ACAB-9BD2C9E13838}" presName="Name37" presStyleLbl="parChTrans1D3" presStyleIdx="0" presStyleCnt="7"/>
      <dgm:spPr/>
    </dgm:pt>
    <dgm:pt modelId="{0EF4C44B-5320-4500-AA2F-7018599CC129}" type="pres">
      <dgm:prSet presAssocID="{AD11CE10-E146-46B7-8766-0214B70AFB41}" presName="hierRoot2" presStyleCnt="0">
        <dgm:presLayoutVars>
          <dgm:hierBranch val="init"/>
        </dgm:presLayoutVars>
      </dgm:prSet>
      <dgm:spPr/>
    </dgm:pt>
    <dgm:pt modelId="{EE0C1F96-452D-4B2A-ABD5-8BFF0A7A0F6B}" type="pres">
      <dgm:prSet presAssocID="{AD11CE10-E146-46B7-8766-0214B70AFB41}" presName="rootComposite" presStyleCnt="0"/>
      <dgm:spPr/>
    </dgm:pt>
    <dgm:pt modelId="{E4E3309F-268C-4D71-87B6-8EE7E746AD0B}" type="pres">
      <dgm:prSet presAssocID="{AD11CE10-E146-46B7-8766-0214B70AFB41}" presName="rootText" presStyleLbl="node3" presStyleIdx="0" presStyleCnt="7" custScaleX="205698" custScaleY="83259">
        <dgm:presLayoutVars>
          <dgm:chPref val="3"/>
        </dgm:presLayoutVars>
      </dgm:prSet>
      <dgm:spPr/>
    </dgm:pt>
    <dgm:pt modelId="{9FE9EE7F-DB95-4081-B39A-92C50A80C58D}" type="pres">
      <dgm:prSet presAssocID="{AD11CE10-E146-46B7-8766-0214B70AFB41}" presName="rootConnector" presStyleLbl="node3" presStyleIdx="0" presStyleCnt="7"/>
      <dgm:spPr/>
    </dgm:pt>
    <dgm:pt modelId="{C9BD0461-DE06-4AE3-BAFF-E946AB9D1669}" type="pres">
      <dgm:prSet presAssocID="{AD11CE10-E146-46B7-8766-0214B70AFB41}" presName="hierChild4" presStyleCnt="0"/>
      <dgm:spPr/>
    </dgm:pt>
    <dgm:pt modelId="{CB872C14-DB07-4421-B530-9415FE944ABD}" type="pres">
      <dgm:prSet presAssocID="{AD11CE10-E146-46B7-8766-0214B70AFB41}" presName="hierChild5" presStyleCnt="0"/>
      <dgm:spPr/>
    </dgm:pt>
    <dgm:pt modelId="{F1D73D6F-BEA7-41D9-8C05-899A4CE0C46F}" type="pres">
      <dgm:prSet presAssocID="{D67FEEA1-B2E3-4110-AA03-2A30A235F720}" presName="Name37" presStyleLbl="parChTrans1D3" presStyleIdx="1" presStyleCnt="7"/>
      <dgm:spPr/>
    </dgm:pt>
    <dgm:pt modelId="{672DCC59-C386-412D-B8F7-86D760BEA3B4}" type="pres">
      <dgm:prSet presAssocID="{4F020579-8143-4DA4-9C45-EF76927620B0}" presName="hierRoot2" presStyleCnt="0">
        <dgm:presLayoutVars>
          <dgm:hierBranch val="init"/>
        </dgm:presLayoutVars>
      </dgm:prSet>
      <dgm:spPr/>
    </dgm:pt>
    <dgm:pt modelId="{EE5F3342-4070-443A-B52A-1ACAFC1DCB10}" type="pres">
      <dgm:prSet presAssocID="{4F020579-8143-4DA4-9C45-EF76927620B0}" presName="rootComposite" presStyleCnt="0"/>
      <dgm:spPr/>
    </dgm:pt>
    <dgm:pt modelId="{43D79A57-7CEC-430B-99B0-71D254D28F0F}" type="pres">
      <dgm:prSet presAssocID="{4F020579-8143-4DA4-9C45-EF76927620B0}" presName="rootText" presStyleLbl="node3" presStyleIdx="1" presStyleCnt="7" custScaleX="208032" custScaleY="84486">
        <dgm:presLayoutVars>
          <dgm:chPref val="3"/>
        </dgm:presLayoutVars>
      </dgm:prSet>
      <dgm:spPr/>
    </dgm:pt>
    <dgm:pt modelId="{8C0928BF-6D38-4A8D-9B37-DA240ED2945A}" type="pres">
      <dgm:prSet presAssocID="{4F020579-8143-4DA4-9C45-EF76927620B0}" presName="rootConnector" presStyleLbl="node3" presStyleIdx="1" presStyleCnt="7"/>
      <dgm:spPr/>
    </dgm:pt>
    <dgm:pt modelId="{02BC1A01-87C2-4BDF-B04B-4EA59FF39014}" type="pres">
      <dgm:prSet presAssocID="{4F020579-8143-4DA4-9C45-EF76927620B0}" presName="hierChild4" presStyleCnt="0"/>
      <dgm:spPr/>
    </dgm:pt>
    <dgm:pt modelId="{04F6FABE-3F89-4F4E-84D0-31EA66C2BE55}" type="pres">
      <dgm:prSet presAssocID="{4F020579-8143-4DA4-9C45-EF76927620B0}" presName="hierChild5" presStyleCnt="0"/>
      <dgm:spPr/>
    </dgm:pt>
    <dgm:pt modelId="{C4234D43-8AFE-4899-8968-6B6FFF0F865E}" type="pres">
      <dgm:prSet presAssocID="{9EA48992-1B93-407C-BCFF-B26184B98EBF}" presName="Name37" presStyleLbl="parChTrans1D3" presStyleIdx="2" presStyleCnt="7"/>
      <dgm:spPr/>
    </dgm:pt>
    <dgm:pt modelId="{4511BC26-24BA-4422-B9C0-6065B100C13D}" type="pres">
      <dgm:prSet presAssocID="{9977BC23-DC69-4E9B-BCD8-C013A39082B4}" presName="hierRoot2" presStyleCnt="0">
        <dgm:presLayoutVars>
          <dgm:hierBranch val="init"/>
        </dgm:presLayoutVars>
      </dgm:prSet>
      <dgm:spPr/>
    </dgm:pt>
    <dgm:pt modelId="{D1539C87-B4ED-4BBD-B5C2-B7EC745B00E7}" type="pres">
      <dgm:prSet presAssocID="{9977BC23-DC69-4E9B-BCD8-C013A39082B4}" presName="rootComposite" presStyleCnt="0"/>
      <dgm:spPr/>
    </dgm:pt>
    <dgm:pt modelId="{CECA9B9B-C008-4D5E-94A2-1C2919922015}" type="pres">
      <dgm:prSet presAssocID="{9977BC23-DC69-4E9B-BCD8-C013A39082B4}" presName="rootText" presStyleLbl="node3" presStyleIdx="2" presStyleCnt="7" custScaleX="208617" custScaleY="84485">
        <dgm:presLayoutVars>
          <dgm:chPref val="3"/>
        </dgm:presLayoutVars>
      </dgm:prSet>
      <dgm:spPr/>
    </dgm:pt>
    <dgm:pt modelId="{8602FA81-84A0-496E-9971-F01C7A787C90}" type="pres">
      <dgm:prSet presAssocID="{9977BC23-DC69-4E9B-BCD8-C013A39082B4}" presName="rootConnector" presStyleLbl="node3" presStyleIdx="2" presStyleCnt="7"/>
      <dgm:spPr/>
    </dgm:pt>
    <dgm:pt modelId="{706ED406-A05B-40D9-BD4B-021F4BA0BFF3}" type="pres">
      <dgm:prSet presAssocID="{9977BC23-DC69-4E9B-BCD8-C013A39082B4}" presName="hierChild4" presStyleCnt="0"/>
      <dgm:spPr/>
    </dgm:pt>
    <dgm:pt modelId="{6F5B63C9-05E0-4736-AD0A-351E6F8EF81D}" type="pres">
      <dgm:prSet presAssocID="{9977BC23-DC69-4E9B-BCD8-C013A39082B4}" presName="hierChild5" presStyleCnt="0"/>
      <dgm:spPr/>
    </dgm:pt>
    <dgm:pt modelId="{F1B82673-0E19-4F1C-8107-E91815F265D3}" type="pres">
      <dgm:prSet presAssocID="{64D4AF11-05F3-483B-9A74-E780FBCD1DA1}" presName="Name37" presStyleLbl="parChTrans1D3" presStyleIdx="3" presStyleCnt="7"/>
      <dgm:spPr/>
    </dgm:pt>
    <dgm:pt modelId="{280A2748-1EE5-4FD3-8D9F-5620AEC92C67}" type="pres">
      <dgm:prSet presAssocID="{4A84F4E2-901D-46CB-9BD2-D4857AC558EB}" presName="hierRoot2" presStyleCnt="0">
        <dgm:presLayoutVars>
          <dgm:hierBranch val="init"/>
        </dgm:presLayoutVars>
      </dgm:prSet>
      <dgm:spPr/>
    </dgm:pt>
    <dgm:pt modelId="{6AC3968C-F099-46BC-A69B-6B91A2FDEC2A}" type="pres">
      <dgm:prSet presAssocID="{4A84F4E2-901D-46CB-9BD2-D4857AC558EB}" presName="rootComposite" presStyleCnt="0"/>
      <dgm:spPr/>
    </dgm:pt>
    <dgm:pt modelId="{5157D73C-7E76-4AB9-8416-981C7621888A}" type="pres">
      <dgm:prSet presAssocID="{4A84F4E2-901D-46CB-9BD2-D4857AC558EB}" presName="rootText" presStyleLbl="node3" presStyleIdx="3" presStyleCnt="7" custScaleX="208033" custScaleY="84486">
        <dgm:presLayoutVars>
          <dgm:chPref val="3"/>
        </dgm:presLayoutVars>
      </dgm:prSet>
      <dgm:spPr/>
    </dgm:pt>
    <dgm:pt modelId="{13BC4EFF-1D56-4761-B4DF-A9DA0C92094F}" type="pres">
      <dgm:prSet presAssocID="{4A84F4E2-901D-46CB-9BD2-D4857AC558EB}" presName="rootConnector" presStyleLbl="node3" presStyleIdx="3" presStyleCnt="7"/>
      <dgm:spPr/>
    </dgm:pt>
    <dgm:pt modelId="{F4644200-0012-4D4E-8508-7B72AA6C56A0}" type="pres">
      <dgm:prSet presAssocID="{4A84F4E2-901D-46CB-9BD2-D4857AC558EB}" presName="hierChild4" presStyleCnt="0"/>
      <dgm:spPr/>
    </dgm:pt>
    <dgm:pt modelId="{3480C398-1BDC-4B4D-8607-080688770A5C}" type="pres">
      <dgm:prSet presAssocID="{4A84F4E2-901D-46CB-9BD2-D4857AC558EB}" presName="hierChild5" presStyleCnt="0"/>
      <dgm:spPr/>
    </dgm:pt>
    <dgm:pt modelId="{9163A41B-BE59-4EEC-9319-C7B1B3780591}" type="pres">
      <dgm:prSet presAssocID="{DB8C2AE1-C607-46D9-B7BC-9C079F154EDB}" presName="hierChild5" presStyleCnt="0"/>
      <dgm:spPr/>
    </dgm:pt>
    <dgm:pt modelId="{3D367E92-86C4-4800-890D-E420390834F5}" type="pres">
      <dgm:prSet presAssocID="{2753CF90-C8DC-4E71-8F9F-9E59A3F3F343}" presName="Name37" presStyleLbl="parChTrans1D2" presStyleIdx="1" presStyleCnt="2"/>
      <dgm:spPr/>
    </dgm:pt>
    <dgm:pt modelId="{BCB8A5CE-D988-44F9-9D02-0C3A0AE8921F}" type="pres">
      <dgm:prSet presAssocID="{5468CCFA-C375-4F43-B8EF-EB8E04F05ECA}" presName="hierRoot2" presStyleCnt="0">
        <dgm:presLayoutVars>
          <dgm:hierBranch val="init"/>
        </dgm:presLayoutVars>
      </dgm:prSet>
      <dgm:spPr/>
    </dgm:pt>
    <dgm:pt modelId="{33018D0C-6560-45C3-A00F-F1B6EEB3F544}" type="pres">
      <dgm:prSet presAssocID="{5468CCFA-C375-4F43-B8EF-EB8E04F05ECA}" presName="rootComposite" presStyleCnt="0"/>
      <dgm:spPr/>
    </dgm:pt>
    <dgm:pt modelId="{AB53A8D1-72AE-4ADD-B21C-1A8119F79543}" type="pres">
      <dgm:prSet presAssocID="{5468CCFA-C375-4F43-B8EF-EB8E04F05ECA}" presName="rootText" presStyleLbl="node2" presStyleIdx="1" presStyleCnt="2" custScaleX="296727">
        <dgm:presLayoutVars>
          <dgm:chPref val="3"/>
        </dgm:presLayoutVars>
      </dgm:prSet>
      <dgm:spPr/>
    </dgm:pt>
    <dgm:pt modelId="{023038BA-4E9A-4F8B-99B8-2ACC67A977E8}" type="pres">
      <dgm:prSet presAssocID="{5468CCFA-C375-4F43-B8EF-EB8E04F05ECA}" presName="rootConnector" presStyleLbl="node2" presStyleIdx="1" presStyleCnt="2"/>
      <dgm:spPr/>
    </dgm:pt>
    <dgm:pt modelId="{D4BBFF5E-DEE5-4CE9-A83C-00B2F7EBD579}" type="pres">
      <dgm:prSet presAssocID="{5468CCFA-C375-4F43-B8EF-EB8E04F05ECA}" presName="hierChild4" presStyleCnt="0"/>
      <dgm:spPr/>
    </dgm:pt>
    <dgm:pt modelId="{61FBF8BD-0CB8-4BC1-AC97-84554451CCDF}" type="pres">
      <dgm:prSet presAssocID="{F8823F64-0AB5-4A7A-A3B2-00F5C3298998}" presName="Name37" presStyleLbl="parChTrans1D3" presStyleIdx="4" presStyleCnt="7"/>
      <dgm:spPr/>
    </dgm:pt>
    <dgm:pt modelId="{A548C117-5962-4AE7-B890-F7E812AE79FC}" type="pres">
      <dgm:prSet presAssocID="{9BD4052D-381B-4199-9CDD-79A2696BFCE0}" presName="hierRoot2" presStyleCnt="0">
        <dgm:presLayoutVars>
          <dgm:hierBranch val="init"/>
        </dgm:presLayoutVars>
      </dgm:prSet>
      <dgm:spPr/>
    </dgm:pt>
    <dgm:pt modelId="{0EE34E23-173D-4043-8BA3-30233D960976}" type="pres">
      <dgm:prSet presAssocID="{9BD4052D-381B-4199-9CDD-79A2696BFCE0}" presName="rootComposite" presStyleCnt="0"/>
      <dgm:spPr/>
    </dgm:pt>
    <dgm:pt modelId="{0B2B7975-F0E4-4792-981A-64BB44A9A79B}" type="pres">
      <dgm:prSet presAssocID="{9BD4052D-381B-4199-9CDD-79A2696BFCE0}" presName="rootText" presStyleLbl="node3" presStyleIdx="4" presStyleCnt="7" custScaleX="207676" custScaleY="121566">
        <dgm:presLayoutVars>
          <dgm:chPref val="3"/>
        </dgm:presLayoutVars>
      </dgm:prSet>
      <dgm:spPr/>
    </dgm:pt>
    <dgm:pt modelId="{1001176A-95BF-47E7-8370-9A39C3C6DBCB}" type="pres">
      <dgm:prSet presAssocID="{9BD4052D-381B-4199-9CDD-79A2696BFCE0}" presName="rootConnector" presStyleLbl="node3" presStyleIdx="4" presStyleCnt="7"/>
      <dgm:spPr/>
    </dgm:pt>
    <dgm:pt modelId="{60B9F219-83A9-42DA-8CD3-BC7629F49FEB}" type="pres">
      <dgm:prSet presAssocID="{9BD4052D-381B-4199-9CDD-79A2696BFCE0}" presName="hierChild4" presStyleCnt="0"/>
      <dgm:spPr/>
    </dgm:pt>
    <dgm:pt modelId="{4B64A420-34FC-492C-9391-7E92BE2BDA6C}" type="pres">
      <dgm:prSet presAssocID="{9BD4052D-381B-4199-9CDD-79A2696BFCE0}" presName="hierChild5" presStyleCnt="0"/>
      <dgm:spPr/>
    </dgm:pt>
    <dgm:pt modelId="{9508E336-93A8-40B3-8417-857BAF094448}" type="pres">
      <dgm:prSet presAssocID="{1D53FBAD-6015-4443-8C85-D79EBBE8A557}" presName="Name37" presStyleLbl="parChTrans1D3" presStyleIdx="5" presStyleCnt="7"/>
      <dgm:spPr/>
    </dgm:pt>
    <dgm:pt modelId="{C3E9532D-1586-40AD-8EE7-7E2DAE181C3D}" type="pres">
      <dgm:prSet presAssocID="{5E319B0B-5AA0-4FBC-91DE-946BEADDB831}" presName="hierRoot2" presStyleCnt="0">
        <dgm:presLayoutVars>
          <dgm:hierBranch val="init"/>
        </dgm:presLayoutVars>
      </dgm:prSet>
      <dgm:spPr/>
    </dgm:pt>
    <dgm:pt modelId="{7E2E50D5-3604-4080-8B02-F435F966BCC9}" type="pres">
      <dgm:prSet presAssocID="{5E319B0B-5AA0-4FBC-91DE-946BEADDB831}" presName="rootComposite" presStyleCnt="0"/>
      <dgm:spPr/>
    </dgm:pt>
    <dgm:pt modelId="{913E3CFF-6DA2-4145-8C16-26E7C7437F90}" type="pres">
      <dgm:prSet presAssocID="{5E319B0B-5AA0-4FBC-91DE-946BEADDB831}" presName="rootText" presStyleLbl="node3" presStyleIdx="5" presStyleCnt="7" custScaleX="207676" custScaleY="131836">
        <dgm:presLayoutVars>
          <dgm:chPref val="3"/>
        </dgm:presLayoutVars>
      </dgm:prSet>
      <dgm:spPr/>
    </dgm:pt>
    <dgm:pt modelId="{88EE44DB-C3CA-49DB-A5A6-162B2A84A913}" type="pres">
      <dgm:prSet presAssocID="{5E319B0B-5AA0-4FBC-91DE-946BEADDB831}" presName="rootConnector" presStyleLbl="node3" presStyleIdx="5" presStyleCnt="7"/>
      <dgm:spPr/>
    </dgm:pt>
    <dgm:pt modelId="{496E5ED3-B05C-4D09-A08D-F60092B11DC8}" type="pres">
      <dgm:prSet presAssocID="{5E319B0B-5AA0-4FBC-91DE-946BEADDB831}" presName="hierChild4" presStyleCnt="0"/>
      <dgm:spPr/>
    </dgm:pt>
    <dgm:pt modelId="{82DF7304-2FEE-4EE8-93B7-A09DF3E986F0}" type="pres">
      <dgm:prSet presAssocID="{5E319B0B-5AA0-4FBC-91DE-946BEADDB831}" presName="hierChild5" presStyleCnt="0"/>
      <dgm:spPr/>
    </dgm:pt>
    <dgm:pt modelId="{3538E69E-8F57-419C-906D-E53677ACCF0F}" type="pres">
      <dgm:prSet presAssocID="{918D5C68-3C1D-425F-BC57-4CEB4C2B6C59}" presName="Name37" presStyleLbl="parChTrans1D3" presStyleIdx="6" presStyleCnt="7"/>
      <dgm:spPr/>
    </dgm:pt>
    <dgm:pt modelId="{A5BB9773-AD43-451C-AB33-7701ACCC5A15}" type="pres">
      <dgm:prSet presAssocID="{2562C2C8-3D72-400F-968E-57A4622CFC48}" presName="hierRoot2" presStyleCnt="0">
        <dgm:presLayoutVars>
          <dgm:hierBranch val="init"/>
        </dgm:presLayoutVars>
      </dgm:prSet>
      <dgm:spPr/>
    </dgm:pt>
    <dgm:pt modelId="{47962756-040A-45EB-9332-E831CD118CFA}" type="pres">
      <dgm:prSet presAssocID="{2562C2C8-3D72-400F-968E-57A4622CFC48}" presName="rootComposite" presStyleCnt="0"/>
      <dgm:spPr/>
    </dgm:pt>
    <dgm:pt modelId="{20E8093F-61AF-4E27-978D-C2B7627C9374}" type="pres">
      <dgm:prSet presAssocID="{2562C2C8-3D72-400F-968E-57A4622CFC48}" presName="rootText" presStyleLbl="node3" presStyleIdx="6" presStyleCnt="7" custScaleX="248583" custScaleY="124100">
        <dgm:presLayoutVars>
          <dgm:chPref val="3"/>
        </dgm:presLayoutVars>
      </dgm:prSet>
      <dgm:spPr/>
    </dgm:pt>
    <dgm:pt modelId="{48C640DA-26DC-45AE-8F35-81EDEDAA9ED5}" type="pres">
      <dgm:prSet presAssocID="{2562C2C8-3D72-400F-968E-57A4622CFC48}" presName="rootConnector" presStyleLbl="node3" presStyleIdx="6" presStyleCnt="7"/>
      <dgm:spPr/>
    </dgm:pt>
    <dgm:pt modelId="{5615A261-6FB9-4F68-8845-19C258483AE9}" type="pres">
      <dgm:prSet presAssocID="{2562C2C8-3D72-400F-968E-57A4622CFC48}" presName="hierChild4" presStyleCnt="0"/>
      <dgm:spPr/>
    </dgm:pt>
    <dgm:pt modelId="{D5864186-EE60-4044-B8A0-92B6857B589F}" type="pres">
      <dgm:prSet presAssocID="{2562C2C8-3D72-400F-968E-57A4622CFC48}" presName="hierChild5" presStyleCnt="0"/>
      <dgm:spPr/>
    </dgm:pt>
    <dgm:pt modelId="{38D6C1EF-FC96-4ECA-BD00-0522FA1A4BE3}" type="pres">
      <dgm:prSet presAssocID="{5468CCFA-C375-4F43-B8EF-EB8E04F05ECA}" presName="hierChild5" presStyleCnt="0"/>
      <dgm:spPr/>
    </dgm:pt>
    <dgm:pt modelId="{CDD839C0-0AF7-4964-8708-3C81E7EACDDB}" type="pres">
      <dgm:prSet presAssocID="{2505D256-632D-41AB-8143-2368D8D0DCE3}" presName="hierChild3" presStyleCnt="0"/>
      <dgm:spPr/>
    </dgm:pt>
  </dgm:ptLst>
  <dgm:cxnLst>
    <dgm:cxn modelId="{E8DD6005-E2DE-42C5-867A-DCFACE06140F}" type="presOf" srcId="{5468CCFA-C375-4F43-B8EF-EB8E04F05ECA}" destId="{AB53A8D1-72AE-4ADD-B21C-1A8119F79543}" srcOrd="0" destOrd="0" presId="urn:microsoft.com/office/officeart/2005/8/layout/orgChart1"/>
    <dgm:cxn modelId="{9BB6D407-2D19-47C1-A9F8-B81EBE1F2358}" type="presOf" srcId="{B038C4E9-B403-47F3-ACAB-9BD2C9E13838}" destId="{6814A1D3-FFD9-4713-A717-84A4EA0F8F7D}" srcOrd="0" destOrd="0" presId="urn:microsoft.com/office/officeart/2005/8/layout/orgChart1"/>
    <dgm:cxn modelId="{4955A70F-B602-4175-8B10-EF0E8AB72FA5}" type="presOf" srcId="{AD11CE10-E146-46B7-8766-0214B70AFB41}" destId="{9FE9EE7F-DB95-4081-B39A-92C50A80C58D}" srcOrd="1" destOrd="0" presId="urn:microsoft.com/office/officeart/2005/8/layout/orgChart1"/>
    <dgm:cxn modelId="{ABBC5712-8CE0-4E32-BE07-647E1D6FA5B2}" type="presOf" srcId="{5468CCFA-C375-4F43-B8EF-EB8E04F05ECA}" destId="{023038BA-4E9A-4F8B-99B8-2ACC67A977E8}" srcOrd="1" destOrd="0" presId="urn:microsoft.com/office/officeart/2005/8/layout/orgChart1"/>
    <dgm:cxn modelId="{7B717217-0066-4242-B31A-72698EECD71E}" type="presOf" srcId="{DB8C2AE1-C607-46D9-B7BC-9C079F154EDB}" destId="{6198F528-E6BD-4532-A9DC-6FEAEB167A51}" srcOrd="1" destOrd="0" presId="urn:microsoft.com/office/officeart/2005/8/layout/orgChart1"/>
    <dgm:cxn modelId="{0AFFD31A-4843-49C8-8C74-708BF4B710C4}" type="presOf" srcId="{9977BC23-DC69-4E9B-BCD8-C013A39082B4}" destId="{CECA9B9B-C008-4D5E-94A2-1C2919922015}" srcOrd="0" destOrd="0" presId="urn:microsoft.com/office/officeart/2005/8/layout/orgChart1"/>
    <dgm:cxn modelId="{5AE4801B-E22F-4B84-B22B-45B9E9B35CEF}" type="presOf" srcId="{918D5C68-3C1D-425F-BC57-4CEB4C2B6C59}" destId="{3538E69E-8F57-419C-906D-E53677ACCF0F}" srcOrd="0" destOrd="0" presId="urn:microsoft.com/office/officeart/2005/8/layout/orgChart1"/>
    <dgm:cxn modelId="{FAEC3A2A-1179-4E98-9BDE-3035732C1E92}" srcId="{DB8C2AE1-C607-46D9-B7BC-9C079F154EDB}" destId="{AD11CE10-E146-46B7-8766-0214B70AFB41}" srcOrd="0" destOrd="0" parTransId="{B038C4E9-B403-47F3-ACAB-9BD2C9E13838}" sibTransId="{7F059A29-8F30-48C0-8123-33AAE9DCA1EE}"/>
    <dgm:cxn modelId="{67E4C62E-3EC4-4DC8-8B5F-4870AE9F4BDD}" type="presOf" srcId="{AD11CE10-E146-46B7-8766-0214B70AFB41}" destId="{E4E3309F-268C-4D71-87B6-8EE7E746AD0B}" srcOrd="0" destOrd="0" presId="urn:microsoft.com/office/officeart/2005/8/layout/orgChart1"/>
    <dgm:cxn modelId="{294C332F-7E97-46FF-854F-8D5B86E4CE9A}" srcId="{5468CCFA-C375-4F43-B8EF-EB8E04F05ECA}" destId="{5E319B0B-5AA0-4FBC-91DE-946BEADDB831}" srcOrd="1" destOrd="0" parTransId="{1D53FBAD-6015-4443-8C85-D79EBBE8A557}" sibTransId="{3DE125DE-4FA0-4C38-85FF-DEFD1A3D3572}"/>
    <dgm:cxn modelId="{C0FDCE3B-2DA4-4AFE-8ACF-8F2599E3F9B6}" type="presOf" srcId="{5133BE77-4562-47A2-9241-7C7268CD54BA}" destId="{B06D3122-7921-4829-8E05-711DFD0E20AF}" srcOrd="0" destOrd="0" presId="urn:microsoft.com/office/officeart/2005/8/layout/orgChart1"/>
    <dgm:cxn modelId="{C3603540-93B8-4BBF-8543-59E7A0EC77C8}" type="presOf" srcId="{9EA48992-1B93-407C-BCFF-B26184B98EBF}" destId="{C4234D43-8AFE-4899-8968-6B6FFF0F865E}" srcOrd="0" destOrd="0" presId="urn:microsoft.com/office/officeart/2005/8/layout/orgChart1"/>
    <dgm:cxn modelId="{8F130A5E-3BEC-4444-AAFF-840780766EB5}" type="presOf" srcId="{23CE192C-5B38-438D-8327-59CFC58E08E0}" destId="{ACADB673-10C5-458F-9F9D-7E3825FA946A}" srcOrd="0" destOrd="0" presId="urn:microsoft.com/office/officeart/2005/8/layout/orgChart1"/>
    <dgm:cxn modelId="{863DF06A-84B2-42C4-B471-CB9704329A55}" type="presOf" srcId="{2562C2C8-3D72-400F-968E-57A4622CFC48}" destId="{20E8093F-61AF-4E27-978D-C2B7627C9374}" srcOrd="0" destOrd="0" presId="urn:microsoft.com/office/officeart/2005/8/layout/orgChart1"/>
    <dgm:cxn modelId="{E83B086B-34CA-4270-B0A1-637A3B229E51}" type="presOf" srcId="{D67FEEA1-B2E3-4110-AA03-2A30A235F720}" destId="{F1D73D6F-BEA7-41D9-8C05-899A4CE0C46F}" srcOrd="0" destOrd="0" presId="urn:microsoft.com/office/officeart/2005/8/layout/orgChart1"/>
    <dgm:cxn modelId="{052FD074-6D1E-4B71-8BF5-4D5A6835C79D}" type="presOf" srcId="{2505D256-632D-41AB-8143-2368D8D0DCE3}" destId="{A87B3E25-BA8F-4795-B6D0-6960469CD281}" srcOrd="0" destOrd="0" presId="urn:microsoft.com/office/officeart/2005/8/layout/orgChart1"/>
    <dgm:cxn modelId="{FDF13155-165F-4D51-B409-4CBD7810BF0C}" type="presOf" srcId="{4F020579-8143-4DA4-9C45-EF76927620B0}" destId="{43D79A57-7CEC-430B-99B0-71D254D28F0F}" srcOrd="0" destOrd="0" presId="urn:microsoft.com/office/officeart/2005/8/layout/orgChart1"/>
    <dgm:cxn modelId="{1DDB1557-60F1-4148-B167-A1378E58894C}" type="presOf" srcId="{DB8C2AE1-C607-46D9-B7BC-9C079F154EDB}" destId="{CF7A6C0C-74A2-4697-80F3-459D235103BB}" srcOrd="0" destOrd="0" presId="urn:microsoft.com/office/officeart/2005/8/layout/orgChart1"/>
    <dgm:cxn modelId="{3BF59959-8940-4F59-BCB7-4A62E2569CCC}" type="presOf" srcId="{2753CF90-C8DC-4E71-8F9F-9E59A3F3F343}" destId="{3D367E92-86C4-4800-890D-E420390834F5}" srcOrd="0" destOrd="0" presId="urn:microsoft.com/office/officeart/2005/8/layout/orgChart1"/>
    <dgm:cxn modelId="{64328293-D704-4336-B031-E151363A8BD3}" type="presOf" srcId="{4F020579-8143-4DA4-9C45-EF76927620B0}" destId="{8C0928BF-6D38-4A8D-9B37-DA240ED2945A}" srcOrd="1" destOrd="0" presId="urn:microsoft.com/office/officeart/2005/8/layout/orgChart1"/>
    <dgm:cxn modelId="{1F215E9B-AF70-4DE0-8B01-4C397B7D97A5}" srcId="{5468CCFA-C375-4F43-B8EF-EB8E04F05ECA}" destId="{9BD4052D-381B-4199-9CDD-79A2696BFCE0}" srcOrd="0" destOrd="0" parTransId="{F8823F64-0AB5-4A7A-A3B2-00F5C3298998}" sibTransId="{D4FCF99D-CFDB-4FDA-A22C-368A4E75CE02}"/>
    <dgm:cxn modelId="{681CD69E-5AA4-41DE-8165-C4E4B3EE2464}" srcId="{23CE192C-5B38-438D-8327-59CFC58E08E0}" destId="{2505D256-632D-41AB-8143-2368D8D0DCE3}" srcOrd="0" destOrd="0" parTransId="{7895EF1B-A461-4805-9508-024A913E97CE}" sibTransId="{EA44D30A-2DE7-47C4-BE7B-87A0EC6D0D9B}"/>
    <dgm:cxn modelId="{F4F3E8A0-27B6-4592-B31D-81E5FB776FD5}" srcId="{DB8C2AE1-C607-46D9-B7BC-9C079F154EDB}" destId="{4A84F4E2-901D-46CB-9BD2-D4857AC558EB}" srcOrd="3" destOrd="0" parTransId="{64D4AF11-05F3-483B-9A74-E780FBCD1DA1}" sibTransId="{9F03C556-D999-4D1A-A297-53D835A36266}"/>
    <dgm:cxn modelId="{6B60C0A1-6432-43B7-904F-7557A889AE87}" type="presOf" srcId="{F8823F64-0AB5-4A7A-A3B2-00F5C3298998}" destId="{61FBF8BD-0CB8-4BC1-AC97-84554451CCDF}" srcOrd="0" destOrd="0" presId="urn:microsoft.com/office/officeart/2005/8/layout/orgChart1"/>
    <dgm:cxn modelId="{57F42CA4-2F69-4534-8912-E78C63097F6C}" type="presOf" srcId="{5E319B0B-5AA0-4FBC-91DE-946BEADDB831}" destId="{88EE44DB-C3CA-49DB-A5A6-162B2A84A913}" srcOrd="1" destOrd="0" presId="urn:microsoft.com/office/officeart/2005/8/layout/orgChart1"/>
    <dgm:cxn modelId="{6C7554A5-0C0E-40A5-918B-23325D808E56}" srcId="{2505D256-632D-41AB-8143-2368D8D0DCE3}" destId="{DB8C2AE1-C607-46D9-B7BC-9C079F154EDB}" srcOrd="0" destOrd="0" parTransId="{5133BE77-4562-47A2-9241-7C7268CD54BA}" sibTransId="{861C31A7-F4ED-49AD-A6B3-6AB12CE8101A}"/>
    <dgm:cxn modelId="{ED2CA2AE-1B6C-4258-A4DB-692101637943}" type="presOf" srcId="{9977BC23-DC69-4E9B-BCD8-C013A39082B4}" destId="{8602FA81-84A0-496E-9971-F01C7A787C90}" srcOrd="1" destOrd="0" presId="urn:microsoft.com/office/officeart/2005/8/layout/orgChart1"/>
    <dgm:cxn modelId="{24C66CB1-DC32-4B1C-B7DC-231DF4635718}" type="presOf" srcId="{1D53FBAD-6015-4443-8C85-D79EBBE8A557}" destId="{9508E336-93A8-40B3-8417-857BAF094448}" srcOrd="0" destOrd="0" presId="urn:microsoft.com/office/officeart/2005/8/layout/orgChart1"/>
    <dgm:cxn modelId="{12437EB1-22E4-45B8-8D96-80BEB4E3EAC4}" type="presOf" srcId="{9BD4052D-381B-4199-9CDD-79A2696BFCE0}" destId="{0B2B7975-F0E4-4792-981A-64BB44A9A79B}" srcOrd="0" destOrd="0" presId="urn:microsoft.com/office/officeart/2005/8/layout/orgChart1"/>
    <dgm:cxn modelId="{5CB18ADA-C1B9-4706-BDE2-2CC7EFA4FBAC}" srcId="{5468CCFA-C375-4F43-B8EF-EB8E04F05ECA}" destId="{2562C2C8-3D72-400F-968E-57A4622CFC48}" srcOrd="2" destOrd="0" parTransId="{918D5C68-3C1D-425F-BC57-4CEB4C2B6C59}" sibTransId="{176BAF94-88D9-4F3B-981E-EDFB241BA64A}"/>
    <dgm:cxn modelId="{AF5BFFDB-BAE0-4E8E-A085-38891F377CFD}" srcId="{DB8C2AE1-C607-46D9-B7BC-9C079F154EDB}" destId="{9977BC23-DC69-4E9B-BCD8-C013A39082B4}" srcOrd="2" destOrd="0" parTransId="{9EA48992-1B93-407C-BCFF-B26184B98EBF}" sibTransId="{DE0FCEBA-14E8-4A47-9D4B-E343B33D840D}"/>
    <dgm:cxn modelId="{E8FA2FE7-8C40-4F8E-97A4-1799480FCA64}" srcId="{2505D256-632D-41AB-8143-2368D8D0DCE3}" destId="{5468CCFA-C375-4F43-B8EF-EB8E04F05ECA}" srcOrd="1" destOrd="0" parTransId="{2753CF90-C8DC-4E71-8F9F-9E59A3F3F343}" sibTransId="{199E86E7-D47E-424E-89B7-6A599EE25664}"/>
    <dgm:cxn modelId="{7CA92EE9-EA1C-4A8C-B30B-BD36F9CC4751}" srcId="{DB8C2AE1-C607-46D9-B7BC-9C079F154EDB}" destId="{4F020579-8143-4DA4-9C45-EF76927620B0}" srcOrd="1" destOrd="0" parTransId="{D67FEEA1-B2E3-4110-AA03-2A30A235F720}" sibTransId="{6BD375EA-8D17-4A3E-BBDD-E8C65F2BE2E9}"/>
    <dgm:cxn modelId="{8B0F98EC-BCDF-47A7-8380-B20AE0916A26}" type="presOf" srcId="{9BD4052D-381B-4199-9CDD-79A2696BFCE0}" destId="{1001176A-95BF-47E7-8370-9A39C3C6DBCB}" srcOrd="1" destOrd="0" presId="urn:microsoft.com/office/officeart/2005/8/layout/orgChart1"/>
    <dgm:cxn modelId="{E7880BF1-A126-4389-9044-D6A600DF2445}" type="presOf" srcId="{5E319B0B-5AA0-4FBC-91DE-946BEADDB831}" destId="{913E3CFF-6DA2-4145-8C16-26E7C7437F90}" srcOrd="0" destOrd="0" presId="urn:microsoft.com/office/officeart/2005/8/layout/orgChart1"/>
    <dgm:cxn modelId="{EB9832F2-3E2B-458E-BBF7-12B3392F2705}" type="presOf" srcId="{2505D256-632D-41AB-8143-2368D8D0DCE3}" destId="{AC4FB714-64C5-4DB4-9221-0590F7CD8904}" srcOrd="1" destOrd="0" presId="urn:microsoft.com/office/officeart/2005/8/layout/orgChart1"/>
    <dgm:cxn modelId="{C5DF74F2-294A-4B4D-9924-0D7AD8510319}" type="presOf" srcId="{4A84F4E2-901D-46CB-9BD2-D4857AC558EB}" destId="{13BC4EFF-1D56-4761-B4DF-A9DA0C92094F}" srcOrd="1" destOrd="0" presId="urn:microsoft.com/office/officeart/2005/8/layout/orgChart1"/>
    <dgm:cxn modelId="{42A105FC-3528-4E8D-BA93-B4A013908D6D}" type="presOf" srcId="{64D4AF11-05F3-483B-9A74-E780FBCD1DA1}" destId="{F1B82673-0E19-4F1C-8107-E91815F265D3}" srcOrd="0" destOrd="0" presId="urn:microsoft.com/office/officeart/2005/8/layout/orgChart1"/>
    <dgm:cxn modelId="{87BA51FC-8755-4047-8E48-1A4C847C1F00}" type="presOf" srcId="{4A84F4E2-901D-46CB-9BD2-D4857AC558EB}" destId="{5157D73C-7E76-4AB9-8416-981C7621888A}" srcOrd="0" destOrd="0" presId="urn:microsoft.com/office/officeart/2005/8/layout/orgChart1"/>
    <dgm:cxn modelId="{EBC9F4FD-100D-4B54-910D-7E8E2B1031D1}" type="presOf" srcId="{2562C2C8-3D72-400F-968E-57A4622CFC48}" destId="{48C640DA-26DC-45AE-8F35-81EDEDAA9ED5}" srcOrd="1" destOrd="0" presId="urn:microsoft.com/office/officeart/2005/8/layout/orgChart1"/>
    <dgm:cxn modelId="{A9D356B7-976B-472A-96DD-527853E1C5F6}" type="presParOf" srcId="{ACADB673-10C5-458F-9F9D-7E3825FA946A}" destId="{324C4A52-F45A-4CCF-A157-0FC11971F8D1}" srcOrd="0" destOrd="0" presId="urn:microsoft.com/office/officeart/2005/8/layout/orgChart1"/>
    <dgm:cxn modelId="{B6DC4772-7895-403F-B14B-47097BD75C7E}" type="presParOf" srcId="{324C4A52-F45A-4CCF-A157-0FC11971F8D1}" destId="{96B4E56A-9BDC-4F5A-9711-304F166B4B7D}" srcOrd="0" destOrd="0" presId="urn:microsoft.com/office/officeart/2005/8/layout/orgChart1"/>
    <dgm:cxn modelId="{EAB552AA-493A-4C2E-8299-430949905CC4}" type="presParOf" srcId="{96B4E56A-9BDC-4F5A-9711-304F166B4B7D}" destId="{A87B3E25-BA8F-4795-B6D0-6960469CD281}" srcOrd="0" destOrd="0" presId="urn:microsoft.com/office/officeart/2005/8/layout/orgChart1"/>
    <dgm:cxn modelId="{3EC99546-A6AB-4DCA-9A1B-5E62786199DD}" type="presParOf" srcId="{96B4E56A-9BDC-4F5A-9711-304F166B4B7D}" destId="{AC4FB714-64C5-4DB4-9221-0590F7CD8904}" srcOrd="1" destOrd="0" presId="urn:microsoft.com/office/officeart/2005/8/layout/orgChart1"/>
    <dgm:cxn modelId="{4F462AFF-6382-4248-B0FD-9F27D45DC9AD}" type="presParOf" srcId="{324C4A52-F45A-4CCF-A157-0FC11971F8D1}" destId="{C3B5B445-53FC-485C-93A9-109D361EEDEF}" srcOrd="1" destOrd="0" presId="urn:microsoft.com/office/officeart/2005/8/layout/orgChart1"/>
    <dgm:cxn modelId="{1801C9FA-B07C-4869-B639-BE80B060F183}" type="presParOf" srcId="{C3B5B445-53FC-485C-93A9-109D361EEDEF}" destId="{B06D3122-7921-4829-8E05-711DFD0E20AF}" srcOrd="0" destOrd="0" presId="urn:microsoft.com/office/officeart/2005/8/layout/orgChart1"/>
    <dgm:cxn modelId="{8AD6FB0D-DECE-4CF2-859E-8B156903615F}" type="presParOf" srcId="{C3B5B445-53FC-485C-93A9-109D361EEDEF}" destId="{9CC81FB9-C8D5-4BD5-82D8-5E65BE540F48}" srcOrd="1" destOrd="0" presId="urn:microsoft.com/office/officeart/2005/8/layout/orgChart1"/>
    <dgm:cxn modelId="{8F1A3E84-C499-4FBC-B2DD-584DBF671353}" type="presParOf" srcId="{9CC81FB9-C8D5-4BD5-82D8-5E65BE540F48}" destId="{6CD2D8C3-7B79-425A-9D87-45ABD17BE6C0}" srcOrd="0" destOrd="0" presId="urn:microsoft.com/office/officeart/2005/8/layout/orgChart1"/>
    <dgm:cxn modelId="{46F55CA5-DEDB-4B2D-8545-ECD01910C7FB}" type="presParOf" srcId="{6CD2D8C3-7B79-425A-9D87-45ABD17BE6C0}" destId="{CF7A6C0C-74A2-4697-80F3-459D235103BB}" srcOrd="0" destOrd="0" presId="urn:microsoft.com/office/officeart/2005/8/layout/orgChart1"/>
    <dgm:cxn modelId="{56532210-EEDF-4DCF-8DEE-4F27A6EB1E9E}" type="presParOf" srcId="{6CD2D8C3-7B79-425A-9D87-45ABD17BE6C0}" destId="{6198F528-E6BD-4532-A9DC-6FEAEB167A51}" srcOrd="1" destOrd="0" presId="urn:microsoft.com/office/officeart/2005/8/layout/orgChart1"/>
    <dgm:cxn modelId="{17FCEA00-6CEB-45F9-B2CE-9AAE2CB8D8F1}" type="presParOf" srcId="{9CC81FB9-C8D5-4BD5-82D8-5E65BE540F48}" destId="{9D5973CF-4960-426E-BE49-C774143549BF}" srcOrd="1" destOrd="0" presId="urn:microsoft.com/office/officeart/2005/8/layout/orgChart1"/>
    <dgm:cxn modelId="{F0B160EC-D4DE-47DA-8E47-1EF0E76A4A13}" type="presParOf" srcId="{9D5973CF-4960-426E-BE49-C774143549BF}" destId="{6814A1D3-FFD9-4713-A717-84A4EA0F8F7D}" srcOrd="0" destOrd="0" presId="urn:microsoft.com/office/officeart/2005/8/layout/orgChart1"/>
    <dgm:cxn modelId="{3F1DA764-7F68-40E9-BD13-CB2FCC1DC46B}" type="presParOf" srcId="{9D5973CF-4960-426E-BE49-C774143549BF}" destId="{0EF4C44B-5320-4500-AA2F-7018599CC129}" srcOrd="1" destOrd="0" presId="urn:microsoft.com/office/officeart/2005/8/layout/orgChart1"/>
    <dgm:cxn modelId="{E8D8D973-E7C7-48B6-8F19-6B898B400CCC}" type="presParOf" srcId="{0EF4C44B-5320-4500-AA2F-7018599CC129}" destId="{EE0C1F96-452D-4B2A-ABD5-8BFF0A7A0F6B}" srcOrd="0" destOrd="0" presId="urn:microsoft.com/office/officeart/2005/8/layout/orgChart1"/>
    <dgm:cxn modelId="{A2E359EC-DE70-4015-8437-A155CFB3827D}" type="presParOf" srcId="{EE0C1F96-452D-4B2A-ABD5-8BFF0A7A0F6B}" destId="{E4E3309F-268C-4D71-87B6-8EE7E746AD0B}" srcOrd="0" destOrd="0" presId="urn:microsoft.com/office/officeart/2005/8/layout/orgChart1"/>
    <dgm:cxn modelId="{A80830CC-E398-456D-B5B4-C6D318BE70E4}" type="presParOf" srcId="{EE0C1F96-452D-4B2A-ABD5-8BFF0A7A0F6B}" destId="{9FE9EE7F-DB95-4081-B39A-92C50A80C58D}" srcOrd="1" destOrd="0" presId="urn:microsoft.com/office/officeart/2005/8/layout/orgChart1"/>
    <dgm:cxn modelId="{AC056598-2067-44CC-8044-FF7202CEBAD7}" type="presParOf" srcId="{0EF4C44B-5320-4500-AA2F-7018599CC129}" destId="{C9BD0461-DE06-4AE3-BAFF-E946AB9D1669}" srcOrd="1" destOrd="0" presId="urn:microsoft.com/office/officeart/2005/8/layout/orgChart1"/>
    <dgm:cxn modelId="{172BE068-CEC6-408A-98B0-3076F19E335C}" type="presParOf" srcId="{0EF4C44B-5320-4500-AA2F-7018599CC129}" destId="{CB872C14-DB07-4421-B530-9415FE944ABD}" srcOrd="2" destOrd="0" presId="urn:microsoft.com/office/officeart/2005/8/layout/orgChart1"/>
    <dgm:cxn modelId="{DE210755-4E4E-42E3-8C30-2F81E4819412}" type="presParOf" srcId="{9D5973CF-4960-426E-BE49-C774143549BF}" destId="{F1D73D6F-BEA7-41D9-8C05-899A4CE0C46F}" srcOrd="2" destOrd="0" presId="urn:microsoft.com/office/officeart/2005/8/layout/orgChart1"/>
    <dgm:cxn modelId="{4C3C1BCE-241F-47E1-B8B2-A4706C3EAA05}" type="presParOf" srcId="{9D5973CF-4960-426E-BE49-C774143549BF}" destId="{672DCC59-C386-412D-B8F7-86D760BEA3B4}" srcOrd="3" destOrd="0" presId="urn:microsoft.com/office/officeart/2005/8/layout/orgChart1"/>
    <dgm:cxn modelId="{D81C4D84-5B72-45D1-B158-A256C85F55B9}" type="presParOf" srcId="{672DCC59-C386-412D-B8F7-86D760BEA3B4}" destId="{EE5F3342-4070-443A-B52A-1ACAFC1DCB10}" srcOrd="0" destOrd="0" presId="urn:microsoft.com/office/officeart/2005/8/layout/orgChart1"/>
    <dgm:cxn modelId="{7BB3BA9A-642E-47DB-863F-F4847BABDCDB}" type="presParOf" srcId="{EE5F3342-4070-443A-B52A-1ACAFC1DCB10}" destId="{43D79A57-7CEC-430B-99B0-71D254D28F0F}" srcOrd="0" destOrd="0" presId="urn:microsoft.com/office/officeart/2005/8/layout/orgChart1"/>
    <dgm:cxn modelId="{3919AB35-672B-4F1F-94C1-4CF5FA4852F2}" type="presParOf" srcId="{EE5F3342-4070-443A-B52A-1ACAFC1DCB10}" destId="{8C0928BF-6D38-4A8D-9B37-DA240ED2945A}" srcOrd="1" destOrd="0" presId="urn:microsoft.com/office/officeart/2005/8/layout/orgChart1"/>
    <dgm:cxn modelId="{CDB6AB09-2FE6-4615-A7E0-4D860769EE59}" type="presParOf" srcId="{672DCC59-C386-412D-B8F7-86D760BEA3B4}" destId="{02BC1A01-87C2-4BDF-B04B-4EA59FF39014}" srcOrd="1" destOrd="0" presId="urn:microsoft.com/office/officeart/2005/8/layout/orgChart1"/>
    <dgm:cxn modelId="{BC9B679A-74DA-4BE2-BCB7-E3D87E46024A}" type="presParOf" srcId="{672DCC59-C386-412D-B8F7-86D760BEA3B4}" destId="{04F6FABE-3F89-4F4E-84D0-31EA66C2BE55}" srcOrd="2" destOrd="0" presId="urn:microsoft.com/office/officeart/2005/8/layout/orgChart1"/>
    <dgm:cxn modelId="{70871B5C-A13A-450F-9E06-BFDCE2F505AB}" type="presParOf" srcId="{9D5973CF-4960-426E-BE49-C774143549BF}" destId="{C4234D43-8AFE-4899-8968-6B6FFF0F865E}" srcOrd="4" destOrd="0" presId="urn:microsoft.com/office/officeart/2005/8/layout/orgChart1"/>
    <dgm:cxn modelId="{98CE793F-808F-4468-8F71-4A4130A3D293}" type="presParOf" srcId="{9D5973CF-4960-426E-BE49-C774143549BF}" destId="{4511BC26-24BA-4422-B9C0-6065B100C13D}" srcOrd="5" destOrd="0" presId="urn:microsoft.com/office/officeart/2005/8/layout/orgChart1"/>
    <dgm:cxn modelId="{B33DFD34-F194-444F-9967-870582E3629D}" type="presParOf" srcId="{4511BC26-24BA-4422-B9C0-6065B100C13D}" destId="{D1539C87-B4ED-4BBD-B5C2-B7EC745B00E7}" srcOrd="0" destOrd="0" presId="urn:microsoft.com/office/officeart/2005/8/layout/orgChart1"/>
    <dgm:cxn modelId="{FB7D7914-1FAF-4B87-8AC4-74391925D0B4}" type="presParOf" srcId="{D1539C87-B4ED-4BBD-B5C2-B7EC745B00E7}" destId="{CECA9B9B-C008-4D5E-94A2-1C2919922015}" srcOrd="0" destOrd="0" presId="urn:microsoft.com/office/officeart/2005/8/layout/orgChart1"/>
    <dgm:cxn modelId="{99F4A7A9-36E5-4C36-BF74-625B7E32F6E4}" type="presParOf" srcId="{D1539C87-B4ED-4BBD-B5C2-B7EC745B00E7}" destId="{8602FA81-84A0-496E-9971-F01C7A787C90}" srcOrd="1" destOrd="0" presId="urn:microsoft.com/office/officeart/2005/8/layout/orgChart1"/>
    <dgm:cxn modelId="{3C137224-7FE3-4E26-A137-D951A9550EF8}" type="presParOf" srcId="{4511BC26-24BA-4422-B9C0-6065B100C13D}" destId="{706ED406-A05B-40D9-BD4B-021F4BA0BFF3}" srcOrd="1" destOrd="0" presId="urn:microsoft.com/office/officeart/2005/8/layout/orgChart1"/>
    <dgm:cxn modelId="{B38984DE-EBA0-456F-9B88-40E7C8851C1A}" type="presParOf" srcId="{4511BC26-24BA-4422-B9C0-6065B100C13D}" destId="{6F5B63C9-05E0-4736-AD0A-351E6F8EF81D}" srcOrd="2" destOrd="0" presId="urn:microsoft.com/office/officeart/2005/8/layout/orgChart1"/>
    <dgm:cxn modelId="{4AB712B4-1154-4A7D-9993-DB9C3EB40FDA}" type="presParOf" srcId="{9D5973CF-4960-426E-BE49-C774143549BF}" destId="{F1B82673-0E19-4F1C-8107-E91815F265D3}" srcOrd="6" destOrd="0" presId="urn:microsoft.com/office/officeart/2005/8/layout/orgChart1"/>
    <dgm:cxn modelId="{782D9D3A-B64C-4325-AD12-7EB8AC385128}" type="presParOf" srcId="{9D5973CF-4960-426E-BE49-C774143549BF}" destId="{280A2748-1EE5-4FD3-8D9F-5620AEC92C67}" srcOrd="7" destOrd="0" presId="urn:microsoft.com/office/officeart/2005/8/layout/orgChart1"/>
    <dgm:cxn modelId="{BCCA8DF3-4F30-4D4D-BD19-1E2FD64209E2}" type="presParOf" srcId="{280A2748-1EE5-4FD3-8D9F-5620AEC92C67}" destId="{6AC3968C-F099-46BC-A69B-6B91A2FDEC2A}" srcOrd="0" destOrd="0" presId="urn:microsoft.com/office/officeart/2005/8/layout/orgChart1"/>
    <dgm:cxn modelId="{9903A7FD-DD5E-4FBD-8BA2-F9937FF183DB}" type="presParOf" srcId="{6AC3968C-F099-46BC-A69B-6B91A2FDEC2A}" destId="{5157D73C-7E76-4AB9-8416-981C7621888A}" srcOrd="0" destOrd="0" presId="urn:microsoft.com/office/officeart/2005/8/layout/orgChart1"/>
    <dgm:cxn modelId="{9948088B-AE7D-467F-B108-2CC5F17B24D5}" type="presParOf" srcId="{6AC3968C-F099-46BC-A69B-6B91A2FDEC2A}" destId="{13BC4EFF-1D56-4761-B4DF-A9DA0C92094F}" srcOrd="1" destOrd="0" presId="urn:microsoft.com/office/officeart/2005/8/layout/orgChart1"/>
    <dgm:cxn modelId="{0B52DC7F-C601-4F75-8C33-6CB948577A6E}" type="presParOf" srcId="{280A2748-1EE5-4FD3-8D9F-5620AEC92C67}" destId="{F4644200-0012-4D4E-8508-7B72AA6C56A0}" srcOrd="1" destOrd="0" presId="urn:microsoft.com/office/officeart/2005/8/layout/orgChart1"/>
    <dgm:cxn modelId="{174F41D9-CDAF-4494-9772-3BD741D44FC8}" type="presParOf" srcId="{280A2748-1EE5-4FD3-8D9F-5620AEC92C67}" destId="{3480C398-1BDC-4B4D-8607-080688770A5C}" srcOrd="2" destOrd="0" presId="urn:microsoft.com/office/officeart/2005/8/layout/orgChart1"/>
    <dgm:cxn modelId="{81CEB113-1836-4F65-863A-12B9AA403B66}" type="presParOf" srcId="{9CC81FB9-C8D5-4BD5-82D8-5E65BE540F48}" destId="{9163A41B-BE59-4EEC-9319-C7B1B3780591}" srcOrd="2" destOrd="0" presId="urn:microsoft.com/office/officeart/2005/8/layout/orgChart1"/>
    <dgm:cxn modelId="{317B81BF-788B-46F0-A424-2840A43E4C43}" type="presParOf" srcId="{C3B5B445-53FC-485C-93A9-109D361EEDEF}" destId="{3D367E92-86C4-4800-890D-E420390834F5}" srcOrd="2" destOrd="0" presId="urn:microsoft.com/office/officeart/2005/8/layout/orgChart1"/>
    <dgm:cxn modelId="{7261B009-CF29-45AE-AE1E-9BAF8B69002E}" type="presParOf" srcId="{C3B5B445-53FC-485C-93A9-109D361EEDEF}" destId="{BCB8A5CE-D988-44F9-9D02-0C3A0AE8921F}" srcOrd="3" destOrd="0" presId="urn:microsoft.com/office/officeart/2005/8/layout/orgChart1"/>
    <dgm:cxn modelId="{8BB1866A-6F4B-4784-BB93-83404B0204CB}" type="presParOf" srcId="{BCB8A5CE-D988-44F9-9D02-0C3A0AE8921F}" destId="{33018D0C-6560-45C3-A00F-F1B6EEB3F544}" srcOrd="0" destOrd="0" presId="urn:microsoft.com/office/officeart/2005/8/layout/orgChart1"/>
    <dgm:cxn modelId="{C57D05C1-EBB9-4771-A43F-AF720D98C8D1}" type="presParOf" srcId="{33018D0C-6560-45C3-A00F-F1B6EEB3F544}" destId="{AB53A8D1-72AE-4ADD-B21C-1A8119F79543}" srcOrd="0" destOrd="0" presId="urn:microsoft.com/office/officeart/2005/8/layout/orgChart1"/>
    <dgm:cxn modelId="{B4F610A7-8A17-4AD9-9270-C155141CDBDF}" type="presParOf" srcId="{33018D0C-6560-45C3-A00F-F1B6EEB3F544}" destId="{023038BA-4E9A-4F8B-99B8-2ACC67A977E8}" srcOrd="1" destOrd="0" presId="urn:microsoft.com/office/officeart/2005/8/layout/orgChart1"/>
    <dgm:cxn modelId="{47A2E084-3981-47B4-97B1-145E3D7D2182}" type="presParOf" srcId="{BCB8A5CE-D988-44F9-9D02-0C3A0AE8921F}" destId="{D4BBFF5E-DEE5-4CE9-A83C-00B2F7EBD579}" srcOrd="1" destOrd="0" presId="urn:microsoft.com/office/officeart/2005/8/layout/orgChart1"/>
    <dgm:cxn modelId="{88F27ADD-941A-41C3-B6E9-272CF43AB5CD}" type="presParOf" srcId="{D4BBFF5E-DEE5-4CE9-A83C-00B2F7EBD579}" destId="{61FBF8BD-0CB8-4BC1-AC97-84554451CCDF}" srcOrd="0" destOrd="0" presId="urn:microsoft.com/office/officeart/2005/8/layout/orgChart1"/>
    <dgm:cxn modelId="{E86D8CDC-00DF-4D8D-A646-62CF8858B736}" type="presParOf" srcId="{D4BBFF5E-DEE5-4CE9-A83C-00B2F7EBD579}" destId="{A548C117-5962-4AE7-B890-F7E812AE79FC}" srcOrd="1" destOrd="0" presId="urn:microsoft.com/office/officeart/2005/8/layout/orgChart1"/>
    <dgm:cxn modelId="{7C8F4BC2-51CA-4148-AC6D-C34D5AD2CB00}" type="presParOf" srcId="{A548C117-5962-4AE7-B890-F7E812AE79FC}" destId="{0EE34E23-173D-4043-8BA3-30233D960976}" srcOrd="0" destOrd="0" presId="urn:microsoft.com/office/officeart/2005/8/layout/orgChart1"/>
    <dgm:cxn modelId="{BD25DBAC-E233-4D8A-BD8F-CF74F464B3B9}" type="presParOf" srcId="{0EE34E23-173D-4043-8BA3-30233D960976}" destId="{0B2B7975-F0E4-4792-981A-64BB44A9A79B}" srcOrd="0" destOrd="0" presId="urn:microsoft.com/office/officeart/2005/8/layout/orgChart1"/>
    <dgm:cxn modelId="{596FA29F-5AD7-4D7D-B969-21CD92FB9152}" type="presParOf" srcId="{0EE34E23-173D-4043-8BA3-30233D960976}" destId="{1001176A-95BF-47E7-8370-9A39C3C6DBCB}" srcOrd="1" destOrd="0" presId="urn:microsoft.com/office/officeart/2005/8/layout/orgChart1"/>
    <dgm:cxn modelId="{D0C9BADD-926F-4215-9B8C-421257946B4A}" type="presParOf" srcId="{A548C117-5962-4AE7-B890-F7E812AE79FC}" destId="{60B9F219-83A9-42DA-8CD3-BC7629F49FEB}" srcOrd="1" destOrd="0" presId="urn:microsoft.com/office/officeart/2005/8/layout/orgChart1"/>
    <dgm:cxn modelId="{F6CF6BB2-045E-401F-9499-05A78E438894}" type="presParOf" srcId="{A548C117-5962-4AE7-B890-F7E812AE79FC}" destId="{4B64A420-34FC-492C-9391-7E92BE2BDA6C}" srcOrd="2" destOrd="0" presId="urn:microsoft.com/office/officeart/2005/8/layout/orgChart1"/>
    <dgm:cxn modelId="{E53613A9-8E0B-4362-905C-449D149FE290}" type="presParOf" srcId="{D4BBFF5E-DEE5-4CE9-A83C-00B2F7EBD579}" destId="{9508E336-93A8-40B3-8417-857BAF094448}" srcOrd="2" destOrd="0" presId="urn:microsoft.com/office/officeart/2005/8/layout/orgChart1"/>
    <dgm:cxn modelId="{BD5E70D4-C772-4BDC-A820-E7E866C5FEDC}" type="presParOf" srcId="{D4BBFF5E-DEE5-4CE9-A83C-00B2F7EBD579}" destId="{C3E9532D-1586-40AD-8EE7-7E2DAE181C3D}" srcOrd="3" destOrd="0" presId="urn:microsoft.com/office/officeart/2005/8/layout/orgChart1"/>
    <dgm:cxn modelId="{6BC6B0C9-FADD-4FAD-901E-523651A7315D}" type="presParOf" srcId="{C3E9532D-1586-40AD-8EE7-7E2DAE181C3D}" destId="{7E2E50D5-3604-4080-8B02-F435F966BCC9}" srcOrd="0" destOrd="0" presId="urn:microsoft.com/office/officeart/2005/8/layout/orgChart1"/>
    <dgm:cxn modelId="{6271D04C-1F90-4658-9991-8EB89A7A635B}" type="presParOf" srcId="{7E2E50D5-3604-4080-8B02-F435F966BCC9}" destId="{913E3CFF-6DA2-4145-8C16-26E7C7437F90}" srcOrd="0" destOrd="0" presId="urn:microsoft.com/office/officeart/2005/8/layout/orgChart1"/>
    <dgm:cxn modelId="{4766CB86-631F-43C1-B182-2A4CE228C150}" type="presParOf" srcId="{7E2E50D5-3604-4080-8B02-F435F966BCC9}" destId="{88EE44DB-C3CA-49DB-A5A6-162B2A84A913}" srcOrd="1" destOrd="0" presId="urn:microsoft.com/office/officeart/2005/8/layout/orgChart1"/>
    <dgm:cxn modelId="{A6207069-0546-408C-A204-76C0A389195F}" type="presParOf" srcId="{C3E9532D-1586-40AD-8EE7-7E2DAE181C3D}" destId="{496E5ED3-B05C-4D09-A08D-F60092B11DC8}" srcOrd="1" destOrd="0" presId="urn:microsoft.com/office/officeart/2005/8/layout/orgChart1"/>
    <dgm:cxn modelId="{8C5CEAE1-8F55-471E-9F99-738BC0169E30}" type="presParOf" srcId="{C3E9532D-1586-40AD-8EE7-7E2DAE181C3D}" destId="{82DF7304-2FEE-4EE8-93B7-A09DF3E986F0}" srcOrd="2" destOrd="0" presId="urn:microsoft.com/office/officeart/2005/8/layout/orgChart1"/>
    <dgm:cxn modelId="{6E434EA0-BF43-4A40-96EC-6059CFD70543}" type="presParOf" srcId="{D4BBFF5E-DEE5-4CE9-A83C-00B2F7EBD579}" destId="{3538E69E-8F57-419C-906D-E53677ACCF0F}" srcOrd="4" destOrd="0" presId="urn:microsoft.com/office/officeart/2005/8/layout/orgChart1"/>
    <dgm:cxn modelId="{6D20D7F7-AACD-4BD8-876E-B8D965A36218}" type="presParOf" srcId="{D4BBFF5E-DEE5-4CE9-A83C-00B2F7EBD579}" destId="{A5BB9773-AD43-451C-AB33-7701ACCC5A15}" srcOrd="5" destOrd="0" presId="urn:microsoft.com/office/officeart/2005/8/layout/orgChart1"/>
    <dgm:cxn modelId="{E38F3F73-B2A9-407F-843E-EA4DFD0AA68B}" type="presParOf" srcId="{A5BB9773-AD43-451C-AB33-7701ACCC5A15}" destId="{47962756-040A-45EB-9332-E831CD118CFA}" srcOrd="0" destOrd="0" presId="urn:microsoft.com/office/officeart/2005/8/layout/orgChart1"/>
    <dgm:cxn modelId="{C492DAA3-40BF-44AE-85CB-83A153923F06}" type="presParOf" srcId="{47962756-040A-45EB-9332-E831CD118CFA}" destId="{20E8093F-61AF-4E27-978D-C2B7627C9374}" srcOrd="0" destOrd="0" presId="urn:microsoft.com/office/officeart/2005/8/layout/orgChart1"/>
    <dgm:cxn modelId="{99922A49-FE1B-4A81-A1C7-AD11781E8FF0}" type="presParOf" srcId="{47962756-040A-45EB-9332-E831CD118CFA}" destId="{48C640DA-26DC-45AE-8F35-81EDEDAA9ED5}" srcOrd="1" destOrd="0" presId="urn:microsoft.com/office/officeart/2005/8/layout/orgChart1"/>
    <dgm:cxn modelId="{802BC9CD-AF73-469C-BA0E-0441024DE91B}" type="presParOf" srcId="{A5BB9773-AD43-451C-AB33-7701ACCC5A15}" destId="{5615A261-6FB9-4F68-8845-19C258483AE9}" srcOrd="1" destOrd="0" presId="urn:microsoft.com/office/officeart/2005/8/layout/orgChart1"/>
    <dgm:cxn modelId="{5E0DA9D3-2F34-4CCB-ADE7-AF3A99680102}" type="presParOf" srcId="{A5BB9773-AD43-451C-AB33-7701ACCC5A15}" destId="{D5864186-EE60-4044-B8A0-92B6857B589F}" srcOrd="2" destOrd="0" presId="urn:microsoft.com/office/officeart/2005/8/layout/orgChart1"/>
    <dgm:cxn modelId="{235FF6B4-B481-4052-AC1A-1775EA207075}" type="presParOf" srcId="{BCB8A5CE-D988-44F9-9D02-0C3A0AE8921F}" destId="{38D6C1EF-FC96-4ECA-BD00-0522FA1A4BE3}" srcOrd="2" destOrd="0" presId="urn:microsoft.com/office/officeart/2005/8/layout/orgChart1"/>
    <dgm:cxn modelId="{3E2ECE79-2E51-49D9-B350-C60AFF29CA2E}" type="presParOf" srcId="{324C4A52-F45A-4CCF-A157-0FC11971F8D1}" destId="{CDD839C0-0AF7-4964-8708-3C81E7EACDDB}"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A83FF9-26D6-472A-92ED-BF864D283B0F}" type="doc">
      <dgm:prSet loTypeId="urn:microsoft.com/office/officeart/2011/layout/HexagonRadial" loCatId="officeonline" qsTypeId="urn:microsoft.com/office/officeart/2005/8/quickstyle/simple1" qsCatId="simple" csTypeId="urn:microsoft.com/office/officeart/2005/8/colors/accent1_2" csCatId="accent1" phldr="1"/>
      <dgm:spPr/>
      <dgm:t>
        <a:bodyPr/>
        <a:lstStyle/>
        <a:p>
          <a:endParaRPr lang="en-US"/>
        </a:p>
      </dgm:t>
    </dgm:pt>
    <dgm:pt modelId="{E7C31A76-6AC1-4681-B0C5-1755F9EC6EC4}">
      <dgm:prSet phldrT="[Text]"/>
      <dgm:spPr/>
      <dgm:t>
        <a:bodyPr/>
        <a:lstStyle/>
        <a:p>
          <a:r>
            <a:rPr lang="en-US" altLang="zh-HK" dirty="0">
              <a:ea typeface="ヒラギノ角ゴ Pro W3" pitchFamily="-84" charset="-128"/>
            </a:rPr>
            <a:t>financial institutions</a:t>
          </a:r>
          <a:endParaRPr lang="en-US" dirty="0"/>
        </a:p>
      </dgm:t>
    </dgm:pt>
    <dgm:pt modelId="{CE17D45C-D932-4AB3-A4E2-0EA744C3166B}" type="parTrans" cxnId="{31F74893-1E5F-40D4-9892-E4DFD1CE3517}">
      <dgm:prSet/>
      <dgm:spPr/>
      <dgm:t>
        <a:bodyPr/>
        <a:lstStyle/>
        <a:p>
          <a:endParaRPr lang="en-US"/>
        </a:p>
      </dgm:t>
    </dgm:pt>
    <dgm:pt modelId="{C336F834-3DB0-4F43-A3EA-18623921B6B6}" type="sibTrans" cxnId="{31F74893-1E5F-40D4-9892-E4DFD1CE3517}">
      <dgm:prSet/>
      <dgm:spPr/>
      <dgm:t>
        <a:bodyPr/>
        <a:lstStyle/>
        <a:p>
          <a:endParaRPr lang="en-US"/>
        </a:p>
      </dgm:t>
    </dgm:pt>
    <dgm:pt modelId="{066D1FCA-A2BE-4FEF-A368-A34E00FE048E}">
      <dgm:prSet phldrT="[Text]"/>
      <dgm:spPr/>
      <dgm:t>
        <a:bodyPr/>
        <a:lstStyle/>
        <a:p>
          <a:r>
            <a:rPr lang="en-US" altLang="zh-HK" dirty="0">
              <a:ea typeface="ヒラギノ角ゴ Pro W3" pitchFamily="-84" charset="-128"/>
            </a:rPr>
            <a:t>banks</a:t>
          </a:r>
          <a:endParaRPr lang="en-US" dirty="0"/>
        </a:p>
      </dgm:t>
    </dgm:pt>
    <dgm:pt modelId="{5BE2F760-D71F-4D58-8F08-C2BFA422DF7A}" type="parTrans" cxnId="{405ED669-E332-48DD-B9C7-FBFBD076821B}">
      <dgm:prSet/>
      <dgm:spPr/>
      <dgm:t>
        <a:bodyPr/>
        <a:lstStyle/>
        <a:p>
          <a:endParaRPr lang="en-US"/>
        </a:p>
      </dgm:t>
    </dgm:pt>
    <dgm:pt modelId="{1C141A86-15F3-4EE2-B409-564677ABA217}" type="sibTrans" cxnId="{405ED669-E332-48DD-B9C7-FBFBD076821B}">
      <dgm:prSet/>
      <dgm:spPr/>
      <dgm:t>
        <a:bodyPr/>
        <a:lstStyle/>
        <a:p>
          <a:endParaRPr lang="en-US"/>
        </a:p>
      </dgm:t>
    </dgm:pt>
    <dgm:pt modelId="{50B04A83-CC8A-462E-8456-7E9D41412E9F}">
      <dgm:prSet phldrT="[Text]"/>
      <dgm:spPr/>
      <dgm:t>
        <a:bodyPr/>
        <a:lstStyle/>
        <a:p>
          <a:r>
            <a:rPr lang="en-US" altLang="zh-HK" dirty="0">
              <a:ea typeface="ヒラギノ角ゴ Pro W3" pitchFamily="-84" charset="-128"/>
            </a:rPr>
            <a:t>insurance companies</a:t>
          </a:r>
          <a:endParaRPr lang="en-US" dirty="0"/>
        </a:p>
      </dgm:t>
    </dgm:pt>
    <dgm:pt modelId="{58490844-FE8B-41B0-9037-E3510A7B3AF8}" type="parTrans" cxnId="{94679F82-2073-4165-A7D8-8C4445AA3A9A}">
      <dgm:prSet/>
      <dgm:spPr/>
      <dgm:t>
        <a:bodyPr/>
        <a:lstStyle/>
        <a:p>
          <a:endParaRPr lang="en-US"/>
        </a:p>
      </dgm:t>
    </dgm:pt>
    <dgm:pt modelId="{F1F637DC-C640-4A23-BD9C-9E4D3378B968}" type="sibTrans" cxnId="{94679F82-2073-4165-A7D8-8C4445AA3A9A}">
      <dgm:prSet/>
      <dgm:spPr/>
      <dgm:t>
        <a:bodyPr/>
        <a:lstStyle/>
        <a:p>
          <a:endParaRPr lang="en-US"/>
        </a:p>
      </dgm:t>
    </dgm:pt>
    <dgm:pt modelId="{BFA44ACB-F6F4-4D16-9169-2161E88FE43C}">
      <dgm:prSet phldrT="[Text]"/>
      <dgm:spPr/>
      <dgm:t>
        <a:bodyPr/>
        <a:lstStyle/>
        <a:p>
          <a:r>
            <a:rPr lang="en-US" altLang="zh-HK" dirty="0">
              <a:ea typeface="ヒラギノ角ゴ Pro W3" pitchFamily="-84" charset="-128"/>
            </a:rPr>
            <a:t>mutual funds</a:t>
          </a:r>
          <a:endParaRPr lang="en-US" dirty="0"/>
        </a:p>
      </dgm:t>
    </dgm:pt>
    <dgm:pt modelId="{D122257B-FB51-448E-90B4-DEDAD9973D4D}" type="parTrans" cxnId="{030C1742-1FB6-41BD-8354-A6B151C91909}">
      <dgm:prSet/>
      <dgm:spPr/>
      <dgm:t>
        <a:bodyPr/>
        <a:lstStyle/>
        <a:p>
          <a:endParaRPr lang="en-US"/>
        </a:p>
      </dgm:t>
    </dgm:pt>
    <dgm:pt modelId="{36A95925-398C-4918-B28A-DA035065EC5A}" type="sibTrans" cxnId="{030C1742-1FB6-41BD-8354-A6B151C91909}">
      <dgm:prSet/>
      <dgm:spPr/>
      <dgm:t>
        <a:bodyPr/>
        <a:lstStyle/>
        <a:p>
          <a:endParaRPr lang="en-US"/>
        </a:p>
      </dgm:t>
    </dgm:pt>
    <dgm:pt modelId="{D067485D-D301-49EA-9D72-6EF4327F2566}">
      <dgm:prSet phldrT="[Text]"/>
      <dgm:spPr/>
      <dgm:t>
        <a:bodyPr/>
        <a:lstStyle/>
        <a:p>
          <a:r>
            <a:rPr lang="en-US" altLang="zh-HK" dirty="0">
              <a:ea typeface="ヒラギノ角ゴ Pro W3" pitchFamily="-84" charset="-128"/>
            </a:rPr>
            <a:t>stock</a:t>
          </a:r>
          <a:br>
            <a:rPr lang="en-US" altLang="zh-HK" dirty="0">
              <a:ea typeface="ヒラギノ角ゴ Pro W3" pitchFamily="-84" charset="-128"/>
            </a:rPr>
          </a:br>
          <a:r>
            <a:rPr lang="en-US" altLang="zh-HK" dirty="0">
              <a:ea typeface="ヒラギノ角ゴ Pro W3" pitchFamily="-84" charset="-128"/>
            </a:rPr>
            <a:t>markets</a:t>
          </a:r>
          <a:endParaRPr lang="en-US" dirty="0"/>
        </a:p>
      </dgm:t>
    </dgm:pt>
    <dgm:pt modelId="{AFE3A3BC-79F9-471F-B6AE-80CB5A01F793}" type="parTrans" cxnId="{E4C50DDC-0319-4431-999A-6E73E39CEEA4}">
      <dgm:prSet/>
      <dgm:spPr/>
      <dgm:t>
        <a:bodyPr/>
        <a:lstStyle/>
        <a:p>
          <a:endParaRPr lang="en-US"/>
        </a:p>
      </dgm:t>
    </dgm:pt>
    <dgm:pt modelId="{821A4BA4-B439-4BC6-9B98-C0E3310B2CFB}" type="sibTrans" cxnId="{E4C50DDC-0319-4431-999A-6E73E39CEEA4}">
      <dgm:prSet/>
      <dgm:spPr/>
      <dgm:t>
        <a:bodyPr/>
        <a:lstStyle/>
        <a:p>
          <a:endParaRPr lang="en-US"/>
        </a:p>
      </dgm:t>
    </dgm:pt>
    <dgm:pt modelId="{5D684F14-B186-44A8-8631-EC9541E09F65}">
      <dgm:prSet phldrT="[Text]"/>
      <dgm:spPr/>
      <dgm:t>
        <a:bodyPr/>
        <a:lstStyle/>
        <a:p>
          <a:r>
            <a:rPr lang="en-US" altLang="zh-HK" dirty="0">
              <a:ea typeface="ヒラギノ角ゴ Pro W3" pitchFamily="-84" charset="-128"/>
            </a:rPr>
            <a:t>bonds </a:t>
          </a:r>
          <a:br>
            <a:rPr lang="en-US" altLang="zh-HK" dirty="0">
              <a:ea typeface="ヒラギノ角ゴ Pro W3" pitchFamily="-84" charset="-128"/>
            </a:rPr>
          </a:br>
          <a:r>
            <a:rPr lang="en-US" altLang="zh-HK" dirty="0">
              <a:ea typeface="ヒラギノ角ゴ Pro W3" pitchFamily="-84" charset="-128"/>
            </a:rPr>
            <a:t>markets</a:t>
          </a:r>
          <a:endParaRPr lang="en-US" dirty="0"/>
        </a:p>
      </dgm:t>
    </dgm:pt>
    <dgm:pt modelId="{F9A3468B-CC74-471F-BD3A-8B124DFAF2BE}" type="parTrans" cxnId="{50FFDABE-ADC9-47BA-81C8-824043CB9E92}">
      <dgm:prSet/>
      <dgm:spPr/>
      <dgm:t>
        <a:bodyPr/>
        <a:lstStyle/>
        <a:p>
          <a:endParaRPr lang="en-US"/>
        </a:p>
      </dgm:t>
    </dgm:pt>
    <dgm:pt modelId="{1631D9FE-0064-40E2-9585-3FA004EB4038}" type="sibTrans" cxnId="{50FFDABE-ADC9-47BA-81C8-824043CB9E92}">
      <dgm:prSet/>
      <dgm:spPr/>
      <dgm:t>
        <a:bodyPr/>
        <a:lstStyle/>
        <a:p>
          <a:endParaRPr lang="en-US"/>
        </a:p>
      </dgm:t>
    </dgm:pt>
    <dgm:pt modelId="{FA81BD24-3608-4DC1-B27A-61D7EDAEBFC2}">
      <dgm:prSet phldrT="[Text]"/>
      <dgm:spPr/>
      <dgm:t>
        <a:bodyPr/>
        <a:lstStyle/>
        <a:p>
          <a:r>
            <a:rPr lang="en-US" dirty="0"/>
            <a:t>Etc.</a:t>
          </a:r>
        </a:p>
      </dgm:t>
    </dgm:pt>
    <dgm:pt modelId="{6C9EEAC1-1CF1-41FB-AD4F-37BD11F51758}" type="parTrans" cxnId="{6D520C0F-E70B-4A5C-AFDE-40786E924A9B}">
      <dgm:prSet/>
      <dgm:spPr/>
      <dgm:t>
        <a:bodyPr/>
        <a:lstStyle/>
        <a:p>
          <a:endParaRPr lang="en-US"/>
        </a:p>
      </dgm:t>
    </dgm:pt>
    <dgm:pt modelId="{CB8376A9-F419-47FF-BFA0-0FF951CB5806}" type="sibTrans" cxnId="{6D520C0F-E70B-4A5C-AFDE-40786E924A9B}">
      <dgm:prSet/>
      <dgm:spPr/>
      <dgm:t>
        <a:bodyPr/>
        <a:lstStyle/>
        <a:p>
          <a:endParaRPr lang="en-US"/>
        </a:p>
      </dgm:t>
    </dgm:pt>
    <dgm:pt modelId="{15E7208C-2EB7-46D5-8912-7129C2F2F8B3}" type="pres">
      <dgm:prSet presAssocID="{A1A83FF9-26D6-472A-92ED-BF864D283B0F}" presName="Name0" presStyleCnt="0">
        <dgm:presLayoutVars>
          <dgm:chMax val="1"/>
          <dgm:chPref val="1"/>
          <dgm:dir/>
          <dgm:animOne val="branch"/>
          <dgm:animLvl val="lvl"/>
        </dgm:presLayoutVars>
      </dgm:prSet>
      <dgm:spPr/>
    </dgm:pt>
    <dgm:pt modelId="{1DE133C8-0742-41AF-BEB9-527366FFE507}" type="pres">
      <dgm:prSet presAssocID="{E7C31A76-6AC1-4681-B0C5-1755F9EC6EC4}" presName="Parent" presStyleLbl="node0" presStyleIdx="0" presStyleCnt="1">
        <dgm:presLayoutVars>
          <dgm:chMax val="6"/>
          <dgm:chPref val="6"/>
        </dgm:presLayoutVars>
      </dgm:prSet>
      <dgm:spPr/>
    </dgm:pt>
    <dgm:pt modelId="{8C511043-5E6E-42F9-9493-5E9E42625BB9}" type="pres">
      <dgm:prSet presAssocID="{066D1FCA-A2BE-4FEF-A368-A34E00FE048E}" presName="Accent1" presStyleCnt="0"/>
      <dgm:spPr/>
    </dgm:pt>
    <dgm:pt modelId="{BC363A6C-3650-47B1-B61F-0AD65245687F}" type="pres">
      <dgm:prSet presAssocID="{066D1FCA-A2BE-4FEF-A368-A34E00FE048E}" presName="Accent" presStyleLbl="bgShp" presStyleIdx="0" presStyleCnt="6"/>
      <dgm:spPr/>
    </dgm:pt>
    <dgm:pt modelId="{48C8B4BE-A414-4174-AE5A-C80C9F493A53}" type="pres">
      <dgm:prSet presAssocID="{066D1FCA-A2BE-4FEF-A368-A34E00FE048E}" presName="Child1" presStyleLbl="node1" presStyleIdx="0" presStyleCnt="6">
        <dgm:presLayoutVars>
          <dgm:chMax val="0"/>
          <dgm:chPref val="0"/>
          <dgm:bulletEnabled val="1"/>
        </dgm:presLayoutVars>
      </dgm:prSet>
      <dgm:spPr/>
    </dgm:pt>
    <dgm:pt modelId="{B435243E-834C-4D82-98DF-8F7F0FC1B738}" type="pres">
      <dgm:prSet presAssocID="{50B04A83-CC8A-462E-8456-7E9D41412E9F}" presName="Accent2" presStyleCnt="0"/>
      <dgm:spPr/>
    </dgm:pt>
    <dgm:pt modelId="{DB2DFA74-3425-46D2-85E6-0F54DC39EA95}" type="pres">
      <dgm:prSet presAssocID="{50B04A83-CC8A-462E-8456-7E9D41412E9F}" presName="Accent" presStyleLbl="bgShp" presStyleIdx="1" presStyleCnt="6"/>
      <dgm:spPr/>
    </dgm:pt>
    <dgm:pt modelId="{F6F6EFE6-5ADB-487A-90E5-7F4B1CB1969A}" type="pres">
      <dgm:prSet presAssocID="{50B04A83-CC8A-462E-8456-7E9D41412E9F}" presName="Child2" presStyleLbl="node1" presStyleIdx="1" presStyleCnt="6">
        <dgm:presLayoutVars>
          <dgm:chMax val="0"/>
          <dgm:chPref val="0"/>
          <dgm:bulletEnabled val="1"/>
        </dgm:presLayoutVars>
      </dgm:prSet>
      <dgm:spPr/>
    </dgm:pt>
    <dgm:pt modelId="{44F43B83-03E2-4F74-96D3-DAC712B3A8BF}" type="pres">
      <dgm:prSet presAssocID="{BFA44ACB-F6F4-4D16-9169-2161E88FE43C}" presName="Accent3" presStyleCnt="0"/>
      <dgm:spPr/>
    </dgm:pt>
    <dgm:pt modelId="{A37105E2-5157-4BAC-83B3-4CC9EA98ACB2}" type="pres">
      <dgm:prSet presAssocID="{BFA44ACB-F6F4-4D16-9169-2161E88FE43C}" presName="Accent" presStyleLbl="bgShp" presStyleIdx="2" presStyleCnt="6"/>
      <dgm:spPr/>
    </dgm:pt>
    <dgm:pt modelId="{9446E14F-AB60-45EB-9BFD-ED352FE3E644}" type="pres">
      <dgm:prSet presAssocID="{BFA44ACB-F6F4-4D16-9169-2161E88FE43C}" presName="Child3" presStyleLbl="node1" presStyleIdx="2" presStyleCnt="6">
        <dgm:presLayoutVars>
          <dgm:chMax val="0"/>
          <dgm:chPref val="0"/>
          <dgm:bulletEnabled val="1"/>
        </dgm:presLayoutVars>
      </dgm:prSet>
      <dgm:spPr/>
    </dgm:pt>
    <dgm:pt modelId="{965467A6-7596-45F4-8C45-ABE2E81CDCAF}" type="pres">
      <dgm:prSet presAssocID="{D067485D-D301-49EA-9D72-6EF4327F2566}" presName="Accent4" presStyleCnt="0"/>
      <dgm:spPr/>
    </dgm:pt>
    <dgm:pt modelId="{F2C41A93-2FEB-46F3-978F-F7C9070593F1}" type="pres">
      <dgm:prSet presAssocID="{D067485D-D301-49EA-9D72-6EF4327F2566}" presName="Accent" presStyleLbl="bgShp" presStyleIdx="3" presStyleCnt="6"/>
      <dgm:spPr/>
    </dgm:pt>
    <dgm:pt modelId="{12BE51FE-082E-45CF-9F75-2DEAA0A4D013}" type="pres">
      <dgm:prSet presAssocID="{D067485D-D301-49EA-9D72-6EF4327F2566}" presName="Child4" presStyleLbl="node1" presStyleIdx="3" presStyleCnt="6">
        <dgm:presLayoutVars>
          <dgm:chMax val="0"/>
          <dgm:chPref val="0"/>
          <dgm:bulletEnabled val="1"/>
        </dgm:presLayoutVars>
      </dgm:prSet>
      <dgm:spPr/>
    </dgm:pt>
    <dgm:pt modelId="{35020CB2-E2FE-429F-A9D4-0DAB68D94CB8}" type="pres">
      <dgm:prSet presAssocID="{5D684F14-B186-44A8-8631-EC9541E09F65}" presName="Accent5" presStyleCnt="0"/>
      <dgm:spPr/>
    </dgm:pt>
    <dgm:pt modelId="{A8969B4A-4FBE-4F1C-8C1C-507BD5AB8731}" type="pres">
      <dgm:prSet presAssocID="{5D684F14-B186-44A8-8631-EC9541E09F65}" presName="Accent" presStyleLbl="bgShp" presStyleIdx="4" presStyleCnt="6"/>
      <dgm:spPr/>
    </dgm:pt>
    <dgm:pt modelId="{05BD2AD9-EADF-42E5-A225-78069E760C18}" type="pres">
      <dgm:prSet presAssocID="{5D684F14-B186-44A8-8631-EC9541E09F65}" presName="Child5" presStyleLbl="node1" presStyleIdx="4" presStyleCnt="6">
        <dgm:presLayoutVars>
          <dgm:chMax val="0"/>
          <dgm:chPref val="0"/>
          <dgm:bulletEnabled val="1"/>
        </dgm:presLayoutVars>
      </dgm:prSet>
      <dgm:spPr/>
    </dgm:pt>
    <dgm:pt modelId="{59D80794-C213-46F9-BC88-F50F132D6F98}" type="pres">
      <dgm:prSet presAssocID="{FA81BD24-3608-4DC1-B27A-61D7EDAEBFC2}" presName="Accent6" presStyleCnt="0"/>
      <dgm:spPr/>
    </dgm:pt>
    <dgm:pt modelId="{50AD8646-A5FB-4B09-BD56-4B83DD92405E}" type="pres">
      <dgm:prSet presAssocID="{FA81BD24-3608-4DC1-B27A-61D7EDAEBFC2}" presName="Accent" presStyleLbl="bgShp" presStyleIdx="5" presStyleCnt="6"/>
      <dgm:spPr/>
    </dgm:pt>
    <dgm:pt modelId="{D3D2F2D8-3EAB-4399-A8ED-2B6F1E8BD828}" type="pres">
      <dgm:prSet presAssocID="{FA81BD24-3608-4DC1-B27A-61D7EDAEBFC2}" presName="Child6" presStyleLbl="node1" presStyleIdx="5" presStyleCnt="6">
        <dgm:presLayoutVars>
          <dgm:chMax val="0"/>
          <dgm:chPref val="0"/>
          <dgm:bulletEnabled val="1"/>
        </dgm:presLayoutVars>
      </dgm:prSet>
      <dgm:spPr/>
    </dgm:pt>
  </dgm:ptLst>
  <dgm:cxnLst>
    <dgm:cxn modelId="{6D520C0F-E70B-4A5C-AFDE-40786E924A9B}" srcId="{E7C31A76-6AC1-4681-B0C5-1755F9EC6EC4}" destId="{FA81BD24-3608-4DC1-B27A-61D7EDAEBFC2}" srcOrd="5" destOrd="0" parTransId="{6C9EEAC1-1CF1-41FB-AD4F-37BD11F51758}" sibTransId="{CB8376A9-F419-47FF-BFA0-0FF951CB5806}"/>
    <dgm:cxn modelId="{581C3C17-AB22-4005-AA3D-1972FECD3D32}" type="presOf" srcId="{E7C31A76-6AC1-4681-B0C5-1755F9EC6EC4}" destId="{1DE133C8-0742-41AF-BEB9-527366FFE507}" srcOrd="0" destOrd="0" presId="urn:microsoft.com/office/officeart/2011/layout/HexagonRadial"/>
    <dgm:cxn modelId="{340AB11C-BB44-4B92-8C3C-FB75A40CCA2E}" type="presOf" srcId="{5D684F14-B186-44A8-8631-EC9541E09F65}" destId="{05BD2AD9-EADF-42E5-A225-78069E760C18}" srcOrd="0" destOrd="0" presId="urn:microsoft.com/office/officeart/2011/layout/HexagonRadial"/>
    <dgm:cxn modelId="{02BAB029-9F7B-443D-B00E-5BA49DAD9CCF}" type="presOf" srcId="{50B04A83-CC8A-462E-8456-7E9D41412E9F}" destId="{F6F6EFE6-5ADB-487A-90E5-7F4B1CB1969A}" srcOrd="0" destOrd="0" presId="urn:microsoft.com/office/officeart/2011/layout/HexagonRadial"/>
    <dgm:cxn modelId="{030C1742-1FB6-41BD-8354-A6B151C91909}" srcId="{E7C31A76-6AC1-4681-B0C5-1755F9EC6EC4}" destId="{BFA44ACB-F6F4-4D16-9169-2161E88FE43C}" srcOrd="2" destOrd="0" parTransId="{D122257B-FB51-448E-90B4-DEDAD9973D4D}" sibTransId="{36A95925-398C-4918-B28A-DA035065EC5A}"/>
    <dgm:cxn modelId="{405ED669-E332-48DD-B9C7-FBFBD076821B}" srcId="{E7C31A76-6AC1-4681-B0C5-1755F9EC6EC4}" destId="{066D1FCA-A2BE-4FEF-A368-A34E00FE048E}" srcOrd="0" destOrd="0" parTransId="{5BE2F760-D71F-4D58-8F08-C2BFA422DF7A}" sibTransId="{1C141A86-15F3-4EE2-B409-564677ABA217}"/>
    <dgm:cxn modelId="{7D734D56-9EAD-4954-9837-968C61F53A93}" type="presOf" srcId="{FA81BD24-3608-4DC1-B27A-61D7EDAEBFC2}" destId="{D3D2F2D8-3EAB-4399-A8ED-2B6F1E8BD828}" srcOrd="0" destOrd="0" presId="urn:microsoft.com/office/officeart/2011/layout/HexagonRadial"/>
    <dgm:cxn modelId="{94679F82-2073-4165-A7D8-8C4445AA3A9A}" srcId="{E7C31A76-6AC1-4681-B0C5-1755F9EC6EC4}" destId="{50B04A83-CC8A-462E-8456-7E9D41412E9F}" srcOrd="1" destOrd="0" parTransId="{58490844-FE8B-41B0-9037-E3510A7B3AF8}" sibTransId="{F1F637DC-C640-4A23-BD9C-9E4D3378B968}"/>
    <dgm:cxn modelId="{C5E6458A-63B7-44CF-948D-AC6750E1495B}" type="presOf" srcId="{BFA44ACB-F6F4-4D16-9169-2161E88FE43C}" destId="{9446E14F-AB60-45EB-9BFD-ED352FE3E644}" srcOrd="0" destOrd="0" presId="urn:microsoft.com/office/officeart/2011/layout/HexagonRadial"/>
    <dgm:cxn modelId="{31F74893-1E5F-40D4-9892-E4DFD1CE3517}" srcId="{A1A83FF9-26D6-472A-92ED-BF864D283B0F}" destId="{E7C31A76-6AC1-4681-B0C5-1755F9EC6EC4}" srcOrd="0" destOrd="0" parTransId="{CE17D45C-D932-4AB3-A4E2-0EA744C3166B}" sibTransId="{C336F834-3DB0-4F43-A3EA-18623921B6B6}"/>
    <dgm:cxn modelId="{C351E0B3-4BFF-4EC4-9FCC-6E8E3F04421D}" type="presOf" srcId="{D067485D-D301-49EA-9D72-6EF4327F2566}" destId="{12BE51FE-082E-45CF-9F75-2DEAA0A4D013}" srcOrd="0" destOrd="0" presId="urn:microsoft.com/office/officeart/2011/layout/HexagonRadial"/>
    <dgm:cxn modelId="{50FFDABE-ADC9-47BA-81C8-824043CB9E92}" srcId="{E7C31A76-6AC1-4681-B0C5-1755F9EC6EC4}" destId="{5D684F14-B186-44A8-8631-EC9541E09F65}" srcOrd="4" destOrd="0" parTransId="{F9A3468B-CC74-471F-BD3A-8B124DFAF2BE}" sibTransId="{1631D9FE-0064-40E2-9585-3FA004EB4038}"/>
    <dgm:cxn modelId="{C0D163C2-B764-49A2-90BE-C20E6DB90C57}" type="presOf" srcId="{A1A83FF9-26D6-472A-92ED-BF864D283B0F}" destId="{15E7208C-2EB7-46D5-8912-7129C2F2F8B3}" srcOrd="0" destOrd="0" presId="urn:microsoft.com/office/officeart/2011/layout/HexagonRadial"/>
    <dgm:cxn modelId="{64BCD1CB-9150-4BE9-BE41-C610DE0CF776}" type="presOf" srcId="{066D1FCA-A2BE-4FEF-A368-A34E00FE048E}" destId="{48C8B4BE-A414-4174-AE5A-C80C9F493A53}" srcOrd="0" destOrd="0" presId="urn:microsoft.com/office/officeart/2011/layout/HexagonRadial"/>
    <dgm:cxn modelId="{E4C50DDC-0319-4431-999A-6E73E39CEEA4}" srcId="{E7C31A76-6AC1-4681-B0C5-1755F9EC6EC4}" destId="{D067485D-D301-49EA-9D72-6EF4327F2566}" srcOrd="3" destOrd="0" parTransId="{AFE3A3BC-79F9-471F-B6AE-80CB5A01F793}" sibTransId="{821A4BA4-B439-4BC6-9B98-C0E3310B2CFB}"/>
    <dgm:cxn modelId="{21453C84-6523-4534-A143-C86E3CE36EE3}" type="presParOf" srcId="{15E7208C-2EB7-46D5-8912-7129C2F2F8B3}" destId="{1DE133C8-0742-41AF-BEB9-527366FFE507}" srcOrd="0" destOrd="0" presId="urn:microsoft.com/office/officeart/2011/layout/HexagonRadial"/>
    <dgm:cxn modelId="{2B523173-8504-490E-9CF6-A67F088C5AED}" type="presParOf" srcId="{15E7208C-2EB7-46D5-8912-7129C2F2F8B3}" destId="{8C511043-5E6E-42F9-9493-5E9E42625BB9}" srcOrd="1" destOrd="0" presId="urn:microsoft.com/office/officeart/2011/layout/HexagonRadial"/>
    <dgm:cxn modelId="{A68225A6-8598-4A64-BD6D-F5746FC94F94}" type="presParOf" srcId="{8C511043-5E6E-42F9-9493-5E9E42625BB9}" destId="{BC363A6C-3650-47B1-B61F-0AD65245687F}" srcOrd="0" destOrd="0" presId="urn:microsoft.com/office/officeart/2011/layout/HexagonRadial"/>
    <dgm:cxn modelId="{9DD3B9FA-0F0F-426B-8C61-DAD068CC8D7D}" type="presParOf" srcId="{15E7208C-2EB7-46D5-8912-7129C2F2F8B3}" destId="{48C8B4BE-A414-4174-AE5A-C80C9F493A53}" srcOrd="2" destOrd="0" presId="urn:microsoft.com/office/officeart/2011/layout/HexagonRadial"/>
    <dgm:cxn modelId="{9CCFB421-6CED-4E02-915C-975A9C0FAD96}" type="presParOf" srcId="{15E7208C-2EB7-46D5-8912-7129C2F2F8B3}" destId="{B435243E-834C-4D82-98DF-8F7F0FC1B738}" srcOrd="3" destOrd="0" presId="urn:microsoft.com/office/officeart/2011/layout/HexagonRadial"/>
    <dgm:cxn modelId="{1B774E6B-36BF-41D6-91CB-C979355500C8}" type="presParOf" srcId="{B435243E-834C-4D82-98DF-8F7F0FC1B738}" destId="{DB2DFA74-3425-46D2-85E6-0F54DC39EA95}" srcOrd="0" destOrd="0" presId="urn:microsoft.com/office/officeart/2011/layout/HexagonRadial"/>
    <dgm:cxn modelId="{9A2ADF3A-7E27-4A25-8AFF-E34857CF55C7}" type="presParOf" srcId="{15E7208C-2EB7-46D5-8912-7129C2F2F8B3}" destId="{F6F6EFE6-5ADB-487A-90E5-7F4B1CB1969A}" srcOrd="4" destOrd="0" presId="urn:microsoft.com/office/officeart/2011/layout/HexagonRadial"/>
    <dgm:cxn modelId="{544DE63F-7B97-46E4-A77E-B02475497782}" type="presParOf" srcId="{15E7208C-2EB7-46D5-8912-7129C2F2F8B3}" destId="{44F43B83-03E2-4F74-96D3-DAC712B3A8BF}" srcOrd="5" destOrd="0" presId="urn:microsoft.com/office/officeart/2011/layout/HexagonRadial"/>
    <dgm:cxn modelId="{B09AE1E9-F3AB-42F7-81DE-2150BF44CEC5}" type="presParOf" srcId="{44F43B83-03E2-4F74-96D3-DAC712B3A8BF}" destId="{A37105E2-5157-4BAC-83B3-4CC9EA98ACB2}" srcOrd="0" destOrd="0" presId="urn:microsoft.com/office/officeart/2011/layout/HexagonRadial"/>
    <dgm:cxn modelId="{BB0629F8-1A99-4EB0-9419-1C0A14DADF1A}" type="presParOf" srcId="{15E7208C-2EB7-46D5-8912-7129C2F2F8B3}" destId="{9446E14F-AB60-45EB-9BFD-ED352FE3E644}" srcOrd="6" destOrd="0" presId="urn:microsoft.com/office/officeart/2011/layout/HexagonRadial"/>
    <dgm:cxn modelId="{BE335545-51CF-488A-AA6B-6BDCD292813E}" type="presParOf" srcId="{15E7208C-2EB7-46D5-8912-7129C2F2F8B3}" destId="{965467A6-7596-45F4-8C45-ABE2E81CDCAF}" srcOrd="7" destOrd="0" presId="urn:microsoft.com/office/officeart/2011/layout/HexagonRadial"/>
    <dgm:cxn modelId="{0AF50F36-8526-448F-8A2B-B2584D55C3C0}" type="presParOf" srcId="{965467A6-7596-45F4-8C45-ABE2E81CDCAF}" destId="{F2C41A93-2FEB-46F3-978F-F7C9070593F1}" srcOrd="0" destOrd="0" presId="urn:microsoft.com/office/officeart/2011/layout/HexagonRadial"/>
    <dgm:cxn modelId="{D0546344-4BAB-4847-8A17-47848843A09A}" type="presParOf" srcId="{15E7208C-2EB7-46D5-8912-7129C2F2F8B3}" destId="{12BE51FE-082E-45CF-9F75-2DEAA0A4D013}" srcOrd="8" destOrd="0" presId="urn:microsoft.com/office/officeart/2011/layout/HexagonRadial"/>
    <dgm:cxn modelId="{28DB1333-90C7-48FD-9DA2-C05B57645603}" type="presParOf" srcId="{15E7208C-2EB7-46D5-8912-7129C2F2F8B3}" destId="{35020CB2-E2FE-429F-A9D4-0DAB68D94CB8}" srcOrd="9" destOrd="0" presId="urn:microsoft.com/office/officeart/2011/layout/HexagonRadial"/>
    <dgm:cxn modelId="{0CBC5976-3FA2-487A-BF48-1F8C196A080C}" type="presParOf" srcId="{35020CB2-E2FE-429F-A9D4-0DAB68D94CB8}" destId="{A8969B4A-4FBE-4F1C-8C1C-507BD5AB8731}" srcOrd="0" destOrd="0" presId="urn:microsoft.com/office/officeart/2011/layout/HexagonRadial"/>
    <dgm:cxn modelId="{0E6E2872-7291-49E5-8DD9-5B1253B6EA54}" type="presParOf" srcId="{15E7208C-2EB7-46D5-8912-7129C2F2F8B3}" destId="{05BD2AD9-EADF-42E5-A225-78069E760C18}" srcOrd="10" destOrd="0" presId="urn:microsoft.com/office/officeart/2011/layout/HexagonRadial"/>
    <dgm:cxn modelId="{21CB87DA-F59A-49F1-935B-75347D61FE1F}" type="presParOf" srcId="{15E7208C-2EB7-46D5-8912-7129C2F2F8B3}" destId="{59D80794-C213-46F9-BC88-F50F132D6F98}" srcOrd="11" destOrd="0" presId="urn:microsoft.com/office/officeart/2011/layout/HexagonRadial"/>
    <dgm:cxn modelId="{56BD9D29-3ABC-4E9F-ADAE-7F9AEF21A303}" type="presParOf" srcId="{59D80794-C213-46F9-BC88-F50F132D6F98}" destId="{50AD8646-A5FB-4B09-BD56-4B83DD92405E}" srcOrd="0" destOrd="0" presId="urn:microsoft.com/office/officeart/2011/layout/HexagonRadial"/>
    <dgm:cxn modelId="{6EA42CBB-05FE-4E16-850A-2852A0C2BA0A}" type="presParOf" srcId="{15E7208C-2EB7-46D5-8912-7129C2F2F8B3}" destId="{D3D2F2D8-3EAB-4399-A8ED-2B6F1E8BD828}"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0106AB1-5649-4485-80E8-D18AF653FD2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A3832273-1E41-4F53-AA49-79712EB3DE71}">
      <dgm:prSet phldrT="[Text]"/>
      <dgm:spPr/>
      <dgm:t>
        <a:bodyPr/>
        <a:lstStyle/>
        <a:p>
          <a:r>
            <a:rPr lang="en-US" altLang="zh-HK" u="sng" dirty="0">
              <a:ea typeface="ヒラギノ角ゴ Pro W3" pitchFamily="-84" charset="-128"/>
            </a:rPr>
            <a:t>Underwriting</a:t>
          </a:r>
          <a:r>
            <a:rPr lang="en-US" altLang="zh-HK" dirty="0">
              <a:ea typeface="ヒラギノ角ゴ Pro W3" pitchFamily="-84" charset="-128"/>
            </a:rPr>
            <a:t> and </a:t>
          </a:r>
          <a:r>
            <a:rPr lang="en-US" altLang="zh-HK" u="sng" dirty="0">
              <a:ea typeface="ヒラギノ角ゴ Pro W3" pitchFamily="-84" charset="-128"/>
            </a:rPr>
            <a:t>Research</a:t>
          </a:r>
          <a:r>
            <a:rPr lang="en-US" altLang="zh-HK" dirty="0">
              <a:ea typeface="ヒラギノ角ゴ Pro W3" pitchFamily="-84" charset="-128"/>
            </a:rPr>
            <a:t> in Investment Banking</a:t>
          </a:r>
          <a:endParaRPr lang="en-US" dirty="0"/>
        </a:p>
      </dgm:t>
    </dgm:pt>
    <dgm:pt modelId="{BE0A513F-47C4-4D3C-BEB7-7F53B4C701BE}" type="parTrans" cxnId="{4872CADC-37B0-4059-BBAF-E9515ADBA814}">
      <dgm:prSet/>
      <dgm:spPr/>
      <dgm:t>
        <a:bodyPr/>
        <a:lstStyle/>
        <a:p>
          <a:endParaRPr lang="en-US"/>
        </a:p>
      </dgm:t>
    </dgm:pt>
    <dgm:pt modelId="{823B5EB8-54B6-404D-B8D8-C58F8C7A81FC}" type="sibTrans" cxnId="{4872CADC-37B0-4059-BBAF-E9515ADBA814}">
      <dgm:prSet/>
      <dgm:spPr/>
      <dgm:t>
        <a:bodyPr/>
        <a:lstStyle/>
        <a:p>
          <a:endParaRPr lang="en-US"/>
        </a:p>
      </dgm:t>
    </dgm:pt>
    <dgm:pt modelId="{A1E3C832-3140-4032-A23B-3274DC051ACD}">
      <dgm:prSet phldrT="[Text]"/>
      <dgm:spPr/>
      <dgm:t>
        <a:bodyPr/>
        <a:lstStyle/>
        <a:p>
          <a:r>
            <a:rPr lang="en-US" altLang="zh-HK" u="sng" dirty="0">
              <a:ea typeface="ヒラギノ角ゴ Pro W3" pitchFamily="-84" charset="-128"/>
            </a:rPr>
            <a:t>Auditing</a:t>
          </a:r>
          <a:r>
            <a:rPr lang="en-US" altLang="zh-HK" dirty="0">
              <a:ea typeface="ヒラギノ角ゴ Pro W3" pitchFamily="-84" charset="-128"/>
            </a:rPr>
            <a:t> and </a:t>
          </a:r>
          <a:r>
            <a:rPr lang="en-US" altLang="zh-HK" u="sng" dirty="0">
              <a:ea typeface="ヒラギノ角ゴ Pro W3" pitchFamily="-84" charset="-128"/>
            </a:rPr>
            <a:t>Consulting</a:t>
          </a:r>
          <a:r>
            <a:rPr lang="en-US" altLang="zh-HK" dirty="0">
              <a:ea typeface="ヒラギノ角ゴ Pro W3" pitchFamily="-84" charset="-128"/>
            </a:rPr>
            <a:t> in Accounting Firms</a:t>
          </a:r>
          <a:endParaRPr lang="en-US" dirty="0"/>
        </a:p>
      </dgm:t>
    </dgm:pt>
    <dgm:pt modelId="{611E19FF-8093-4282-AF26-B7F5B5AD369D}" type="parTrans" cxnId="{B5812F8D-99A0-4A60-B829-E0B2650407C7}">
      <dgm:prSet/>
      <dgm:spPr/>
      <dgm:t>
        <a:bodyPr/>
        <a:lstStyle/>
        <a:p>
          <a:endParaRPr lang="en-US"/>
        </a:p>
      </dgm:t>
    </dgm:pt>
    <dgm:pt modelId="{30FB87DD-54F7-4DFB-A0B8-95F27DEDFC26}" type="sibTrans" cxnId="{B5812F8D-99A0-4A60-B829-E0B2650407C7}">
      <dgm:prSet/>
      <dgm:spPr/>
      <dgm:t>
        <a:bodyPr/>
        <a:lstStyle/>
        <a:p>
          <a:endParaRPr lang="en-US"/>
        </a:p>
      </dgm:t>
    </dgm:pt>
    <dgm:pt modelId="{278F22E3-2DFA-449D-92D6-2ADDA8B19455}">
      <dgm:prSet phldrT="[Text]"/>
      <dgm:spPr/>
      <dgm:t>
        <a:bodyPr/>
        <a:lstStyle/>
        <a:p>
          <a:r>
            <a:rPr lang="en-US" altLang="zh-HK" u="sng" dirty="0">
              <a:ea typeface="ヒラギノ角ゴ Pro W3" pitchFamily="-84" charset="-128"/>
            </a:rPr>
            <a:t>Credit Assessment</a:t>
          </a:r>
          <a:r>
            <a:rPr lang="en-US" altLang="zh-HK" dirty="0">
              <a:ea typeface="ヒラギノ角ゴ Pro W3" pitchFamily="-84" charset="-128"/>
            </a:rPr>
            <a:t> and </a:t>
          </a:r>
          <a:r>
            <a:rPr lang="en-US" altLang="zh-HK" u="sng" dirty="0">
              <a:ea typeface="ヒラギノ角ゴ Pro W3" pitchFamily="-84" charset="-128"/>
            </a:rPr>
            <a:t>Consulting</a:t>
          </a:r>
          <a:r>
            <a:rPr lang="en-US" altLang="zh-HK" dirty="0">
              <a:ea typeface="ヒラギノ角ゴ Pro W3" pitchFamily="-84" charset="-128"/>
            </a:rPr>
            <a:t> in Rating Agencies</a:t>
          </a:r>
          <a:endParaRPr lang="en-US" dirty="0"/>
        </a:p>
      </dgm:t>
    </dgm:pt>
    <dgm:pt modelId="{38824DB0-7EB6-4D79-9403-01DA0CCED72D}" type="parTrans" cxnId="{CD5EFDCE-3CBA-4663-898A-958D48DC7E9B}">
      <dgm:prSet/>
      <dgm:spPr/>
      <dgm:t>
        <a:bodyPr/>
        <a:lstStyle/>
        <a:p>
          <a:endParaRPr lang="en-US"/>
        </a:p>
      </dgm:t>
    </dgm:pt>
    <dgm:pt modelId="{D3618175-0435-4685-AE88-D1A80B3C4CE2}" type="sibTrans" cxnId="{CD5EFDCE-3CBA-4663-898A-958D48DC7E9B}">
      <dgm:prSet/>
      <dgm:spPr/>
      <dgm:t>
        <a:bodyPr/>
        <a:lstStyle/>
        <a:p>
          <a:endParaRPr lang="en-US"/>
        </a:p>
      </dgm:t>
    </dgm:pt>
    <dgm:pt modelId="{5CBDC9FD-E7C5-43F6-A754-84FB4D9467CD}" type="pres">
      <dgm:prSet presAssocID="{10106AB1-5649-4485-80E8-D18AF653FD25}" presName="linear" presStyleCnt="0">
        <dgm:presLayoutVars>
          <dgm:dir/>
          <dgm:animLvl val="lvl"/>
          <dgm:resizeHandles val="exact"/>
        </dgm:presLayoutVars>
      </dgm:prSet>
      <dgm:spPr/>
    </dgm:pt>
    <dgm:pt modelId="{4A5FA9B4-CFED-4959-917B-07082D261B40}" type="pres">
      <dgm:prSet presAssocID="{A3832273-1E41-4F53-AA49-79712EB3DE71}" presName="parentLin" presStyleCnt="0"/>
      <dgm:spPr/>
    </dgm:pt>
    <dgm:pt modelId="{F8CBD1BA-5EC9-42E3-BBF1-0A83B3D0EB44}" type="pres">
      <dgm:prSet presAssocID="{A3832273-1E41-4F53-AA49-79712EB3DE71}" presName="parentLeftMargin" presStyleLbl="node1" presStyleIdx="0" presStyleCnt="3"/>
      <dgm:spPr/>
    </dgm:pt>
    <dgm:pt modelId="{C623A99B-D304-4C39-ADA9-DE80925206FB}" type="pres">
      <dgm:prSet presAssocID="{A3832273-1E41-4F53-AA49-79712EB3DE71}" presName="parentText" presStyleLbl="node1" presStyleIdx="0" presStyleCnt="3">
        <dgm:presLayoutVars>
          <dgm:chMax val="0"/>
          <dgm:bulletEnabled val="1"/>
        </dgm:presLayoutVars>
      </dgm:prSet>
      <dgm:spPr/>
    </dgm:pt>
    <dgm:pt modelId="{558154F8-4DA1-476E-9D05-1A505B63B4EC}" type="pres">
      <dgm:prSet presAssocID="{A3832273-1E41-4F53-AA49-79712EB3DE71}" presName="negativeSpace" presStyleCnt="0"/>
      <dgm:spPr/>
    </dgm:pt>
    <dgm:pt modelId="{91243C40-4F18-4CE8-90EB-DDC6EE1C241D}" type="pres">
      <dgm:prSet presAssocID="{A3832273-1E41-4F53-AA49-79712EB3DE71}" presName="childText" presStyleLbl="conFgAcc1" presStyleIdx="0" presStyleCnt="3">
        <dgm:presLayoutVars>
          <dgm:bulletEnabled val="1"/>
        </dgm:presLayoutVars>
      </dgm:prSet>
      <dgm:spPr/>
    </dgm:pt>
    <dgm:pt modelId="{A90BC910-C4E3-4A48-B281-1CD156E62858}" type="pres">
      <dgm:prSet presAssocID="{823B5EB8-54B6-404D-B8D8-C58F8C7A81FC}" presName="spaceBetweenRectangles" presStyleCnt="0"/>
      <dgm:spPr/>
    </dgm:pt>
    <dgm:pt modelId="{CD3D10D3-15E7-4B9F-BE69-FF8414287D33}" type="pres">
      <dgm:prSet presAssocID="{A1E3C832-3140-4032-A23B-3274DC051ACD}" presName="parentLin" presStyleCnt="0"/>
      <dgm:spPr/>
    </dgm:pt>
    <dgm:pt modelId="{72CC0F94-6D48-4B4E-AAA1-37F8CC464FE0}" type="pres">
      <dgm:prSet presAssocID="{A1E3C832-3140-4032-A23B-3274DC051ACD}" presName="parentLeftMargin" presStyleLbl="node1" presStyleIdx="0" presStyleCnt="3"/>
      <dgm:spPr/>
    </dgm:pt>
    <dgm:pt modelId="{41B18389-F119-46A5-8B96-95F8488C96D2}" type="pres">
      <dgm:prSet presAssocID="{A1E3C832-3140-4032-A23B-3274DC051ACD}" presName="parentText" presStyleLbl="node1" presStyleIdx="1" presStyleCnt="3">
        <dgm:presLayoutVars>
          <dgm:chMax val="0"/>
          <dgm:bulletEnabled val="1"/>
        </dgm:presLayoutVars>
      </dgm:prSet>
      <dgm:spPr/>
    </dgm:pt>
    <dgm:pt modelId="{19745C92-98D8-48F9-AD10-5B3BE1F08953}" type="pres">
      <dgm:prSet presAssocID="{A1E3C832-3140-4032-A23B-3274DC051ACD}" presName="negativeSpace" presStyleCnt="0"/>
      <dgm:spPr/>
    </dgm:pt>
    <dgm:pt modelId="{C578346D-B517-4744-9701-95E734742C80}" type="pres">
      <dgm:prSet presAssocID="{A1E3C832-3140-4032-A23B-3274DC051ACD}" presName="childText" presStyleLbl="conFgAcc1" presStyleIdx="1" presStyleCnt="3">
        <dgm:presLayoutVars>
          <dgm:bulletEnabled val="1"/>
        </dgm:presLayoutVars>
      </dgm:prSet>
      <dgm:spPr/>
    </dgm:pt>
    <dgm:pt modelId="{96A08C15-2B23-46E9-A428-0AF0986DBFAD}" type="pres">
      <dgm:prSet presAssocID="{30FB87DD-54F7-4DFB-A0B8-95F27DEDFC26}" presName="spaceBetweenRectangles" presStyleCnt="0"/>
      <dgm:spPr/>
    </dgm:pt>
    <dgm:pt modelId="{EF1F381F-CD92-49BA-9FC2-D2F929F1ABC2}" type="pres">
      <dgm:prSet presAssocID="{278F22E3-2DFA-449D-92D6-2ADDA8B19455}" presName="parentLin" presStyleCnt="0"/>
      <dgm:spPr/>
    </dgm:pt>
    <dgm:pt modelId="{9F57A207-DE02-468D-BFF7-A92BEB43096A}" type="pres">
      <dgm:prSet presAssocID="{278F22E3-2DFA-449D-92D6-2ADDA8B19455}" presName="parentLeftMargin" presStyleLbl="node1" presStyleIdx="1" presStyleCnt="3"/>
      <dgm:spPr/>
    </dgm:pt>
    <dgm:pt modelId="{36753BAB-8994-4237-86BA-3C18065C828C}" type="pres">
      <dgm:prSet presAssocID="{278F22E3-2DFA-449D-92D6-2ADDA8B19455}" presName="parentText" presStyleLbl="node1" presStyleIdx="2" presStyleCnt="3">
        <dgm:presLayoutVars>
          <dgm:chMax val="0"/>
          <dgm:bulletEnabled val="1"/>
        </dgm:presLayoutVars>
      </dgm:prSet>
      <dgm:spPr/>
    </dgm:pt>
    <dgm:pt modelId="{0699D26D-4DFC-43F4-8F8C-7AC11E89AB5F}" type="pres">
      <dgm:prSet presAssocID="{278F22E3-2DFA-449D-92D6-2ADDA8B19455}" presName="negativeSpace" presStyleCnt="0"/>
      <dgm:spPr/>
    </dgm:pt>
    <dgm:pt modelId="{1090DC24-0301-47A2-A6D3-C4904FFA7BF0}" type="pres">
      <dgm:prSet presAssocID="{278F22E3-2DFA-449D-92D6-2ADDA8B19455}" presName="childText" presStyleLbl="conFgAcc1" presStyleIdx="2" presStyleCnt="3">
        <dgm:presLayoutVars>
          <dgm:bulletEnabled val="1"/>
        </dgm:presLayoutVars>
      </dgm:prSet>
      <dgm:spPr/>
    </dgm:pt>
  </dgm:ptLst>
  <dgm:cxnLst>
    <dgm:cxn modelId="{FDDB3C1A-22D7-4214-8219-967F29E82C6A}" type="presOf" srcId="{A3832273-1E41-4F53-AA49-79712EB3DE71}" destId="{F8CBD1BA-5EC9-42E3-BBF1-0A83B3D0EB44}" srcOrd="0" destOrd="0" presId="urn:microsoft.com/office/officeart/2005/8/layout/list1"/>
    <dgm:cxn modelId="{9F0E0B37-DC6B-4D5D-B945-B6518A288192}" type="presOf" srcId="{A1E3C832-3140-4032-A23B-3274DC051ACD}" destId="{41B18389-F119-46A5-8B96-95F8488C96D2}" srcOrd="1" destOrd="0" presId="urn:microsoft.com/office/officeart/2005/8/layout/list1"/>
    <dgm:cxn modelId="{36290C3C-3DED-4303-BF1D-27D56F4A9AB1}" type="presOf" srcId="{10106AB1-5649-4485-80E8-D18AF653FD25}" destId="{5CBDC9FD-E7C5-43F6-A754-84FB4D9467CD}" srcOrd="0" destOrd="0" presId="urn:microsoft.com/office/officeart/2005/8/layout/list1"/>
    <dgm:cxn modelId="{28BF3E64-0F84-4155-9955-9C5067B0831E}" type="presOf" srcId="{A1E3C832-3140-4032-A23B-3274DC051ACD}" destId="{72CC0F94-6D48-4B4E-AAA1-37F8CC464FE0}" srcOrd="0" destOrd="0" presId="urn:microsoft.com/office/officeart/2005/8/layout/list1"/>
    <dgm:cxn modelId="{B5812F8D-99A0-4A60-B829-E0B2650407C7}" srcId="{10106AB1-5649-4485-80E8-D18AF653FD25}" destId="{A1E3C832-3140-4032-A23B-3274DC051ACD}" srcOrd="1" destOrd="0" parTransId="{611E19FF-8093-4282-AF26-B7F5B5AD369D}" sibTransId="{30FB87DD-54F7-4DFB-A0B8-95F27DEDFC26}"/>
    <dgm:cxn modelId="{15571296-04D5-4635-99D1-D9A9E4FFE223}" type="presOf" srcId="{A3832273-1E41-4F53-AA49-79712EB3DE71}" destId="{C623A99B-D304-4C39-ADA9-DE80925206FB}" srcOrd="1" destOrd="0" presId="urn:microsoft.com/office/officeart/2005/8/layout/list1"/>
    <dgm:cxn modelId="{F42FDDB0-2803-4F62-97FC-980ED8E7895E}" type="presOf" srcId="{278F22E3-2DFA-449D-92D6-2ADDA8B19455}" destId="{9F57A207-DE02-468D-BFF7-A92BEB43096A}" srcOrd="0" destOrd="0" presId="urn:microsoft.com/office/officeart/2005/8/layout/list1"/>
    <dgm:cxn modelId="{7D11E0C4-A196-4F27-8B6E-CA787064029F}" type="presOf" srcId="{278F22E3-2DFA-449D-92D6-2ADDA8B19455}" destId="{36753BAB-8994-4237-86BA-3C18065C828C}" srcOrd="1" destOrd="0" presId="urn:microsoft.com/office/officeart/2005/8/layout/list1"/>
    <dgm:cxn modelId="{CD5EFDCE-3CBA-4663-898A-958D48DC7E9B}" srcId="{10106AB1-5649-4485-80E8-D18AF653FD25}" destId="{278F22E3-2DFA-449D-92D6-2ADDA8B19455}" srcOrd="2" destOrd="0" parTransId="{38824DB0-7EB6-4D79-9403-01DA0CCED72D}" sibTransId="{D3618175-0435-4685-AE88-D1A80B3C4CE2}"/>
    <dgm:cxn modelId="{4872CADC-37B0-4059-BBAF-E9515ADBA814}" srcId="{10106AB1-5649-4485-80E8-D18AF653FD25}" destId="{A3832273-1E41-4F53-AA49-79712EB3DE71}" srcOrd="0" destOrd="0" parTransId="{BE0A513F-47C4-4D3C-BEB7-7F53B4C701BE}" sibTransId="{823B5EB8-54B6-404D-B8D8-C58F8C7A81FC}"/>
    <dgm:cxn modelId="{19C83BD0-D0C7-4ABD-8965-35DE580F58F8}" type="presParOf" srcId="{5CBDC9FD-E7C5-43F6-A754-84FB4D9467CD}" destId="{4A5FA9B4-CFED-4959-917B-07082D261B40}" srcOrd="0" destOrd="0" presId="urn:microsoft.com/office/officeart/2005/8/layout/list1"/>
    <dgm:cxn modelId="{4D118CE9-F51F-4B0B-A12A-4CBB60BDBF6F}" type="presParOf" srcId="{4A5FA9B4-CFED-4959-917B-07082D261B40}" destId="{F8CBD1BA-5EC9-42E3-BBF1-0A83B3D0EB44}" srcOrd="0" destOrd="0" presId="urn:microsoft.com/office/officeart/2005/8/layout/list1"/>
    <dgm:cxn modelId="{32546BBF-69A0-4B16-9EC9-F69330DE992A}" type="presParOf" srcId="{4A5FA9B4-CFED-4959-917B-07082D261B40}" destId="{C623A99B-D304-4C39-ADA9-DE80925206FB}" srcOrd="1" destOrd="0" presId="urn:microsoft.com/office/officeart/2005/8/layout/list1"/>
    <dgm:cxn modelId="{AFC606AC-97F6-45A1-9F97-F3FDD4B0399C}" type="presParOf" srcId="{5CBDC9FD-E7C5-43F6-A754-84FB4D9467CD}" destId="{558154F8-4DA1-476E-9D05-1A505B63B4EC}" srcOrd="1" destOrd="0" presId="urn:microsoft.com/office/officeart/2005/8/layout/list1"/>
    <dgm:cxn modelId="{64B67DE8-D19D-429C-874D-42CE03F75E35}" type="presParOf" srcId="{5CBDC9FD-E7C5-43F6-A754-84FB4D9467CD}" destId="{91243C40-4F18-4CE8-90EB-DDC6EE1C241D}" srcOrd="2" destOrd="0" presId="urn:microsoft.com/office/officeart/2005/8/layout/list1"/>
    <dgm:cxn modelId="{F13E188A-FC9C-4BFA-AE08-61C999DFB1E6}" type="presParOf" srcId="{5CBDC9FD-E7C5-43F6-A754-84FB4D9467CD}" destId="{A90BC910-C4E3-4A48-B281-1CD156E62858}" srcOrd="3" destOrd="0" presId="urn:microsoft.com/office/officeart/2005/8/layout/list1"/>
    <dgm:cxn modelId="{14E487B5-41F8-41A1-BD75-2D1E8F9C8D42}" type="presParOf" srcId="{5CBDC9FD-E7C5-43F6-A754-84FB4D9467CD}" destId="{CD3D10D3-15E7-4B9F-BE69-FF8414287D33}" srcOrd="4" destOrd="0" presId="urn:microsoft.com/office/officeart/2005/8/layout/list1"/>
    <dgm:cxn modelId="{B5ECA5BC-4273-4CA1-AEE7-74B6B1C91726}" type="presParOf" srcId="{CD3D10D3-15E7-4B9F-BE69-FF8414287D33}" destId="{72CC0F94-6D48-4B4E-AAA1-37F8CC464FE0}" srcOrd="0" destOrd="0" presId="urn:microsoft.com/office/officeart/2005/8/layout/list1"/>
    <dgm:cxn modelId="{A9BA3C6E-3949-4807-A4EC-35EA61BF3471}" type="presParOf" srcId="{CD3D10D3-15E7-4B9F-BE69-FF8414287D33}" destId="{41B18389-F119-46A5-8B96-95F8488C96D2}" srcOrd="1" destOrd="0" presId="urn:microsoft.com/office/officeart/2005/8/layout/list1"/>
    <dgm:cxn modelId="{AF087A9E-D642-4233-BDD0-008D8893AB58}" type="presParOf" srcId="{5CBDC9FD-E7C5-43F6-A754-84FB4D9467CD}" destId="{19745C92-98D8-48F9-AD10-5B3BE1F08953}" srcOrd="5" destOrd="0" presId="urn:microsoft.com/office/officeart/2005/8/layout/list1"/>
    <dgm:cxn modelId="{6570D53A-953B-45B2-A427-FF7196088B0B}" type="presParOf" srcId="{5CBDC9FD-E7C5-43F6-A754-84FB4D9467CD}" destId="{C578346D-B517-4744-9701-95E734742C80}" srcOrd="6" destOrd="0" presId="urn:microsoft.com/office/officeart/2005/8/layout/list1"/>
    <dgm:cxn modelId="{45CD9EB9-3DD3-46E3-906F-515FA77BB3EB}" type="presParOf" srcId="{5CBDC9FD-E7C5-43F6-A754-84FB4D9467CD}" destId="{96A08C15-2B23-46E9-A428-0AF0986DBFAD}" srcOrd="7" destOrd="0" presId="urn:microsoft.com/office/officeart/2005/8/layout/list1"/>
    <dgm:cxn modelId="{F075C4C6-D897-4E05-8715-3AB85B45C285}" type="presParOf" srcId="{5CBDC9FD-E7C5-43F6-A754-84FB4D9467CD}" destId="{EF1F381F-CD92-49BA-9FC2-D2F929F1ABC2}" srcOrd="8" destOrd="0" presId="urn:microsoft.com/office/officeart/2005/8/layout/list1"/>
    <dgm:cxn modelId="{955B2318-5C19-4E1E-993A-5C5E14232C78}" type="presParOf" srcId="{EF1F381F-CD92-49BA-9FC2-D2F929F1ABC2}" destId="{9F57A207-DE02-468D-BFF7-A92BEB43096A}" srcOrd="0" destOrd="0" presId="urn:microsoft.com/office/officeart/2005/8/layout/list1"/>
    <dgm:cxn modelId="{BDBC27ED-3A67-49C1-9532-0C213F5747FD}" type="presParOf" srcId="{EF1F381F-CD92-49BA-9FC2-D2F929F1ABC2}" destId="{36753BAB-8994-4237-86BA-3C18065C828C}" srcOrd="1" destOrd="0" presId="urn:microsoft.com/office/officeart/2005/8/layout/list1"/>
    <dgm:cxn modelId="{24A3A495-0664-493F-8C6E-CE0452B5874B}" type="presParOf" srcId="{5CBDC9FD-E7C5-43F6-A754-84FB4D9467CD}" destId="{0699D26D-4DFC-43F4-8F8C-7AC11E89AB5F}" srcOrd="9" destOrd="0" presId="urn:microsoft.com/office/officeart/2005/8/layout/list1"/>
    <dgm:cxn modelId="{128FAA28-EEB3-4FE3-9F05-B03000752749}" type="presParOf" srcId="{5CBDC9FD-E7C5-43F6-A754-84FB4D9467CD}" destId="{1090DC24-0301-47A2-A6D3-C4904FFA7BF0}"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38E69E-8F57-419C-906D-E53677ACCF0F}">
      <dsp:nvSpPr>
        <dsp:cNvPr id="0" name=""/>
        <dsp:cNvSpPr/>
      </dsp:nvSpPr>
      <dsp:spPr>
        <a:xfrm>
          <a:off x="4350011" y="1863806"/>
          <a:ext cx="572993" cy="2841545"/>
        </a:xfrm>
        <a:custGeom>
          <a:avLst/>
          <a:gdLst/>
          <a:ahLst/>
          <a:cxnLst/>
          <a:rect l="0" t="0" r="0" b="0"/>
          <a:pathLst>
            <a:path>
              <a:moveTo>
                <a:pt x="0" y="0"/>
              </a:moveTo>
              <a:lnTo>
                <a:pt x="0" y="2841545"/>
              </a:lnTo>
              <a:lnTo>
                <a:pt x="572993" y="2841545"/>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08E336-93A8-40B3-8417-857BAF094448}">
      <dsp:nvSpPr>
        <dsp:cNvPr id="0" name=""/>
        <dsp:cNvSpPr/>
      </dsp:nvSpPr>
      <dsp:spPr>
        <a:xfrm>
          <a:off x="4350011" y="1863806"/>
          <a:ext cx="572993" cy="1747492"/>
        </a:xfrm>
        <a:custGeom>
          <a:avLst/>
          <a:gdLst/>
          <a:ahLst/>
          <a:cxnLst/>
          <a:rect l="0" t="0" r="0" b="0"/>
          <a:pathLst>
            <a:path>
              <a:moveTo>
                <a:pt x="0" y="0"/>
              </a:moveTo>
              <a:lnTo>
                <a:pt x="0" y="1747492"/>
              </a:lnTo>
              <a:lnTo>
                <a:pt x="572993" y="1747492"/>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FBF8BD-0CB8-4BC1-AC97-84554451CCDF}">
      <dsp:nvSpPr>
        <dsp:cNvPr id="0" name=""/>
        <dsp:cNvSpPr/>
      </dsp:nvSpPr>
      <dsp:spPr>
        <a:xfrm>
          <a:off x="4350011" y="1863806"/>
          <a:ext cx="572993" cy="661595"/>
        </a:xfrm>
        <a:custGeom>
          <a:avLst/>
          <a:gdLst/>
          <a:ahLst/>
          <a:cxnLst/>
          <a:rect l="0" t="0" r="0" b="0"/>
          <a:pathLst>
            <a:path>
              <a:moveTo>
                <a:pt x="0" y="0"/>
              </a:moveTo>
              <a:lnTo>
                <a:pt x="0" y="661595"/>
              </a:lnTo>
              <a:lnTo>
                <a:pt x="572993" y="661595"/>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367E92-86C4-4800-890D-E420390834F5}">
      <dsp:nvSpPr>
        <dsp:cNvPr id="0" name=""/>
        <dsp:cNvSpPr/>
      </dsp:nvSpPr>
      <dsp:spPr>
        <a:xfrm>
          <a:off x="3896399" y="949778"/>
          <a:ext cx="1981593" cy="270346"/>
        </a:xfrm>
        <a:custGeom>
          <a:avLst/>
          <a:gdLst/>
          <a:ahLst/>
          <a:cxnLst/>
          <a:rect l="0" t="0" r="0" b="0"/>
          <a:pathLst>
            <a:path>
              <a:moveTo>
                <a:pt x="0" y="0"/>
              </a:moveTo>
              <a:lnTo>
                <a:pt x="0" y="135173"/>
              </a:lnTo>
              <a:lnTo>
                <a:pt x="1981593" y="135173"/>
              </a:lnTo>
              <a:lnTo>
                <a:pt x="1981593" y="270346"/>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B82673-0E19-4F1C-8107-E91815F265D3}">
      <dsp:nvSpPr>
        <dsp:cNvPr id="0" name=""/>
        <dsp:cNvSpPr/>
      </dsp:nvSpPr>
      <dsp:spPr>
        <a:xfrm>
          <a:off x="374113" y="1863806"/>
          <a:ext cx="553926" cy="2976853"/>
        </a:xfrm>
        <a:custGeom>
          <a:avLst/>
          <a:gdLst/>
          <a:ahLst/>
          <a:cxnLst/>
          <a:rect l="0" t="0" r="0" b="0"/>
          <a:pathLst>
            <a:path>
              <a:moveTo>
                <a:pt x="0" y="0"/>
              </a:moveTo>
              <a:lnTo>
                <a:pt x="0" y="2976853"/>
              </a:lnTo>
              <a:lnTo>
                <a:pt x="553926" y="2976853"/>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234D43-8AFE-4899-8968-6B6FFF0F865E}">
      <dsp:nvSpPr>
        <dsp:cNvPr id="0" name=""/>
        <dsp:cNvSpPr/>
      </dsp:nvSpPr>
      <dsp:spPr>
        <a:xfrm>
          <a:off x="374113" y="1863806"/>
          <a:ext cx="553926" cy="2162689"/>
        </a:xfrm>
        <a:custGeom>
          <a:avLst/>
          <a:gdLst/>
          <a:ahLst/>
          <a:cxnLst/>
          <a:rect l="0" t="0" r="0" b="0"/>
          <a:pathLst>
            <a:path>
              <a:moveTo>
                <a:pt x="0" y="0"/>
              </a:moveTo>
              <a:lnTo>
                <a:pt x="0" y="2162689"/>
              </a:lnTo>
              <a:lnTo>
                <a:pt x="553926" y="2162689"/>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D73D6F-BEA7-41D9-8C05-899A4CE0C46F}">
      <dsp:nvSpPr>
        <dsp:cNvPr id="0" name=""/>
        <dsp:cNvSpPr/>
      </dsp:nvSpPr>
      <dsp:spPr>
        <a:xfrm>
          <a:off x="374113" y="1863806"/>
          <a:ext cx="553926" cy="1348525"/>
        </a:xfrm>
        <a:custGeom>
          <a:avLst/>
          <a:gdLst/>
          <a:ahLst/>
          <a:cxnLst/>
          <a:rect l="0" t="0" r="0" b="0"/>
          <a:pathLst>
            <a:path>
              <a:moveTo>
                <a:pt x="0" y="0"/>
              </a:moveTo>
              <a:lnTo>
                <a:pt x="0" y="1348525"/>
              </a:lnTo>
              <a:lnTo>
                <a:pt x="553926" y="1348525"/>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14A1D3-FFD9-4713-A717-84A4EA0F8F7D}">
      <dsp:nvSpPr>
        <dsp:cNvPr id="0" name=""/>
        <dsp:cNvSpPr/>
      </dsp:nvSpPr>
      <dsp:spPr>
        <a:xfrm>
          <a:off x="374113" y="1863806"/>
          <a:ext cx="553926" cy="538307"/>
        </a:xfrm>
        <a:custGeom>
          <a:avLst/>
          <a:gdLst/>
          <a:ahLst/>
          <a:cxnLst/>
          <a:rect l="0" t="0" r="0" b="0"/>
          <a:pathLst>
            <a:path>
              <a:moveTo>
                <a:pt x="0" y="0"/>
              </a:moveTo>
              <a:lnTo>
                <a:pt x="0" y="538307"/>
              </a:lnTo>
              <a:lnTo>
                <a:pt x="553926" y="538307"/>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6D3122-7921-4829-8E05-711DFD0E20AF}">
      <dsp:nvSpPr>
        <dsp:cNvPr id="0" name=""/>
        <dsp:cNvSpPr/>
      </dsp:nvSpPr>
      <dsp:spPr>
        <a:xfrm>
          <a:off x="1851249" y="949778"/>
          <a:ext cx="2045150" cy="270346"/>
        </a:xfrm>
        <a:custGeom>
          <a:avLst/>
          <a:gdLst/>
          <a:ahLst/>
          <a:cxnLst/>
          <a:rect l="0" t="0" r="0" b="0"/>
          <a:pathLst>
            <a:path>
              <a:moveTo>
                <a:pt x="2045150" y="0"/>
              </a:moveTo>
              <a:lnTo>
                <a:pt x="2045150" y="135173"/>
              </a:lnTo>
              <a:lnTo>
                <a:pt x="0" y="135173"/>
              </a:lnTo>
              <a:lnTo>
                <a:pt x="0" y="270346"/>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7B3E25-BA8F-4795-B6D0-6960469CD281}">
      <dsp:nvSpPr>
        <dsp:cNvPr id="0" name=""/>
        <dsp:cNvSpPr/>
      </dsp:nvSpPr>
      <dsp:spPr>
        <a:xfrm>
          <a:off x="1816136" y="306096"/>
          <a:ext cx="4160526" cy="643681"/>
        </a:xfrm>
        <a:prstGeom prst="rect">
          <a:avLst/>
        </a:prstGeom>
        <a:solidFill>
          <a:schemeClr val="accent1"/>
        </a:solidFill>
        <a:ln w="25400" cap="flat" cmpd="sng" algn="ctr">
          <a:solidFill>
            <a:schemeClr val="lt1"/>
          </a:solidFill>
          <a:prstDash val="solid"/>
        </a:ln>
        <a:effectLst>
          <a:outerShdw blurRad="38100" dist="25400" dir="5400000" rotWithShape="0">
            <a:srgbClr val="000000">
              <a:alpha val="40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Financial System Overview (2)</a:t>
          </a:r>
        </a:p>
      </dsp:txBody>
      <dsp:txXfrm>
        <a:off x="1816136" y="306096"/>
        <a:ext cx="4160526" cy="643681"/>
      </dsp:txXfrm>
    </dsp:sp>
    <dsp:sp modelId="{CF7A6C0C-74A2-4697-80F3-459D235103BB}">
      <dsp:nvSpPr>
        <dsp:cNvPr id="0" name=""/>
        <dsp:cNvSpPr/>
      </dsp:nvSpPr>
      <dsp:spPr>
        <a:xfrm>
          <a:off x="4829" y="1220124"/>
          <a:ext cx="3692840" cy="643681"/>
        </a:xfrm>
        <a:prstGeom prst="rect">
          <a:avLst/>
        </a:prstGeom>
        <a:solidFill>
          <a:schemeClr val="accent1"/>
        </a:solidFill>
        <a:ln w="25400" cap="flat" cmpd="sng" algn="ctr">
          <a:solidFill>
            <a:schemeClr val="lt1"/>
          </a:solidFill>
          <a:prstDash val="solid"/>
        </a:ln>
        <a:effectLst>
          <a:outerShdw blurRad="38100" dist="25400" dir="5400000" rotWithShape="0">
            <a:srgbClr val="000000">
              <a:alpha val="40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Financial Markets</a:t>
          </a:r>
        </a:p>
      </dsp:txBody>
      <dsp:txXfrm>
        <a:off x="4829" y="1220124"/>
        <a:ext cx="3692840" cy="643681"/>
      </dsp:txXfrm>
    </dsp:sp>
    <dsp:sp modelId="{E4E3309F-268C-4D71-87B6-8EE7E746AD0B}">
      <dsp:nvSpPr>
        <dsp:cNvPr id="0" name=""/>
        <dsp:cNvSpPr/>
      </dsp:nvSpPr>
      <dsp:spPr>
        <a:xfrm>
          <a:off x="928039" y="2134152"/>
          <a:ext cx="2648080" cy="535922"/>
        </a:xfrm>
        <a:prstGeom prst="rect">
          <a:avLst/>
        </a:prstGeom>
        <a:solidFill>
          <a:schemeClr val="accent1"/>
        </a:solidFill>
        <a:ln w="25400" cap="flat" cmpd="sng" algn="ctr">
          <a:solidFill>
            <a:schemeClr val="lt1"/>
          </a:solidFill>
          <a:prstDash val="solid"/>
        </a:ln>
        <a:effectLst>
          <a:outerShdw blurRad="38100" dist="25400" dir="5400000" rotWithShape="0">
            <a:srgbClr val="000000">
              <a:alpha val="40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Bond Market (3,5,12)</a:t>
          </a:r>
        </a:p>
      </dsp:txBody>
      <dsp:txXfrm>
        <a:off x="928039" y="2134152"/>
        <a:ext cx="2648080" cy="535922"/>
      </dsp:txXfrm>
    </dsp:sp>
    <dsp:sp modelId="{43D79A57-7CEC-430B-99B0-71D254D28F0F}">
      <dsp:nvSpPr>
        <dsp:cNvPr id="0" name=""/>
        <dsp:cNvSpPr/>
      </dsp:nvSpPr>
      <dsp:spPr>
        <a:xfrm>
          <a:off x="928039" y="2940421"/>
          <a:ext cx="2678127" cy="543820"/>
        </a:xfrm>
        <a:prstGeom prst="rect">
          <a:avLst/>
        </a:prstGeom>
        <a:solidFill>
          <a:schemeClr val="accent1"/>
        </a:solidFill>
        <a:ln w="25400" cap="flat" cmpd="sng" algn="ctr">
          <a:solidFill>
            <a:schemeClr val="lt1"/>
          </a:solidFill>
          <a:prstDash val="solid"/>
        </a:ln>
        <a:effectLst>
          <a:outerShdw blurRad="38100" dist="25400" dir="5400000" rotWithShape="0">
            <a:srgbClr val="000000">
              <a:alpha val="40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Stock Market (13,6)</a:t>
          </a:r>
        </a:p>
      </dsp:txBody>
      <dsp:txXfrm>
        <a:off x="928039" y="2940421"/>
        <a:ext cx="2678127" cy="543820"/>
      </dsp:txXfrm>
    </dsp:sp>
    <dsp:sp modelId="{CECA9B9B-C008-4D5E-94A2-1C2919922015}">
      <dsp:nvSpPr>
        <dsp:cNvPr id="0" name=""/>
        <dsp:cNvSpPr/>
      </dsp:nvSpPr>
      <dsp:spPr>
        <a:xfrm>
          <a:off x="928039" y="3754588"/>
          <a:ext cx="2685658" cy="543814"/>
        </a:xfrm>
        <a:prstGeom prst="rect">
          <a:avLst/>
        </a:prstGeom>
        <a:solidFill>
          <a:schemeClr val="accent1"/>
        </a:solidFill>
        <a:ln w="25400" cap="flat" cmpd="sng" algn="ctr">
          <a:solidFill>
            <a:schemeClr val="lt1"/>
          </a:solidFill>
          <a:prstDash val="solid"/>
        </a:ln>
        <a:effectLst>
          <a:outerShdw blurRad="38100" dist="25400" dir="5400000" rotWithShape="0">
            <a:srgbClr val="000000">
              <a:alpha val="40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Money Market (11)</a:t>
          </a:r>
        </a:p>
      </dsp:txBody>
      <dsp:txXfrm>
        <a:off x="928039" y="3754588"/>
        <a:ext cx="2685658" cy="543814"/>
      </dsp:txXfrm>
    </dsp:sp>
    <dsp:sp modelId="{5157D73C-7E76-4AB9-8416-981C7621888A}">
      <dsp:nvSpPr>
        <dsp:cNvPr id="0" name=""/>
        <dsp:cNvSpPr/>
      </dsp:nvSpPr>
      <dsp:spPr>
        <a:xfrm>
          <a:off x="928039" y="4568749"/>
          <a:ext cx="2678140" cy="543820"/>
        </a:xfrm>
        <a:prstGeom prst="rect">
          <a:avLst/>
        </a:prstGeom>
        <a:solidFill>
          <a:schemeClr val="accent1"/>
        </a:solidFill>
        <a:ln w="25400" cap="flat" cmpd="sng" algn="ctr">
          <a:solidFill>
            <a:schemeClr val="lt1"/>
          </a:solidFill>
          <a:prstDash val="solid"/>
        </a:ln>
        <a:effectLst>
          <a:outerShdw blurRad="38100" dist="25400" dir="5400000" rotWithShape="0">
            <a:srgbClr val="000000">
              <a:alpha val="40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Mortgage Market (14)</a:t>
          </a:r>
        </a:p>
      </dsp:txBody>
      <dsp:txXfrm>
        <a:off x="928039" y="4568749"/>
        <a:ext cx="2678140" cy="543820"/>
      </dsp:txXfrm>
    </dsp:sp>
    <dsp:sp modelId="{AB53A8D1-72AE-4ADD-B21C-1A8119F79543}">
      <dsp:nvSpPr>
        <dsp:cNvPr id="0" name=""/>
        <dsp:cNvSpPr/>
      </dsp:nvSpPr>
      <dsp:spPr>
        <a:xfrm>
          <a:off x="3968015" y="1220124"/>
          <a:ext cx="3819954" cy="643681"/>
        </a:xfrm>
        <a:prstGeom prst="rect">
          <a:avLst/>
        </a:prstGeom>
        <a:solidFill>
          <a:schemeClr val="accent1"/>
        </a:solidFill>
        <a:ln w="25400" cap="flat" cmpd="sng" algn="ctr">
          <a:solidFill>
            <a:schemeClr val="lt1"/>
          </a:solidFill>
          <a:prstDash val="solid"/>
        </a:ln>
        <a:effectLst>
          <a:outerShdw blurRad="38100" dist="25400" dir="5400000" rotWithShape="0">
            <a:srgbClr val="000000">
              <a:alpha val="40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Financial Institutions</a:t>
          </a:r>
        </a:p>
      </dsp:txBody>
      <dsp:txXfrm>
        <a:off x="3968015" y="1220124"/>
        <a:ext cx="3819954" cy="643681"/>
      </dsp:txXfrm>
    </dsp:sp>
    <dsp:sp modelId="{0B2B7975-F0E4-4792-981A-64BB44A9A79B}">
      <dsp:nvSpPr>
        <dsp:cNvPr id="0" name=""/>
        <dsp:cNvSpPr/>
      </dsp:nvSpPr>
      <dsp:spPr>
        <a:xfrm>
          <a:off x="4923004" y="2134152"/>
          <a:ext cx="2673544" cy="782498"/>
        </a:xfrm>
        <a:prstGeom prst="rect">
          <a:avLst/>
        </a:prstGeom>
        <a:solidFill>
          <a:srgbClr val="00CC0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Why Exists (7)</a:t>
          </a:r>
        </a:p>
      </dsp:txBody>
      <dsp:txXfrm>
        <a:off x="4923004" y="2134152"/>
        <a:ext cx="2673544" cy="782498"/>
      </dsp:txXfrm>
    </dsp:sp>
    <dsp:sp modelId="{913E3CFF-6DA2-4145-8C16-26E7C7437F90}">
      <dsp:nvSpPr>
        <dsp:cNvPr id="0" name=""/>
        <dsp:cNvSpPr/>
      </dsp:nvSpPr>
      <dsp:spPr>
        <a:xfrm>
          <a:off x="4923004" y="3186996"/>
          <a:ext cx="2673544" cy="848604"/>
        </a:xfrm>
        <a:prstGeom prst="rect">
          <a:avLst/>
        </a:prstGeom>
        <a:solidFill>
          <a:schemeClr val="accent1"/>
        </a:solidFill>
        <a:ln w="25400" cap="flat" cmpd="sng" algn="ctr">
          <a:solidFill>
            <a:schemeClr val="lt1"/>
          </a:solidFill>
          <a:prstDash val="solid"/>
        </a:ln>
        <a:effectLst>
          <a:outerShdw blurRad="38100" dist="25400" dir="5400000" rotWithShape="0">
            <a:srgbClr val="000000">
              <a:alpha val="40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Banking Industry (19)</a:t>
          </a:r>
        </a:p>
      </dsp:txBody>
      <dsp:txXfrm>
        <a:off x="4923004" y="3186996"/>
        <a:ext cx="2673544" cy="848604"/>
      </dsp:txXfrm>
    </dsp:sp>
    <dsp:sp modelId="{20E8093F-61AF-4E27-978D-C2B7627C9374}">
      <dsp:nvSpPr>
        <dsp:cNvPr id="0" name=""/>
        <dsp:cNvSpPr/>
      </dsp:nvSpPr>
      <dsp:spPr>
        <a:xfrm>
          <a:off x="4923004" y="4305947"/>
          <a:ext cx="3200166" cy="798808"/>
        </a:xfrm>
        <a:prstGeom prst="rect">
          <a:avLst/>
        </a:prstGeom>
        <a:solidFill>
          <a:schemeClr val="accent1"/>
        </a:solidFill>
        <a:ln w="25400" cap="flat" cmpd="sng" algn="ctr">
          <a:solidFill>
            <a:schemeClr val="lt1"/>
          </a:solidFill>
          <a:prstDash val="solid"/>
        </a:ln>
        <a:effectLst>
          <a:outerShdw blurRad="38100" dist="25400" dir="5400000" rotWithShape="0">
            <a:srgbClr val="000000">
              <a:alpha val="40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Mutual Fund Industry(20)</a:t>
          </a:r>
        </a:p>
      </dsp:txBody>
      <dsp:txXfrm>
        <a:off x="4923004" y="4305947"/>
        <a:ext cx="3200166" cy="7988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E133C8-0742-41AF-BEB9-527366FFE507}">
      <dsp:nvSpPr>
        <dsp:cNvPr id="0" name=""/>
        <dsp:cNvSpPr/>
      </dsp:nvSpPr>
      <dsp:spPr>
        <a:xfrm>
          <a:off x="2270413" y="1346804"/>
          <a:ext cx="1711846" cy="1480816"/>
        </a:xfrm>
        <a:prstGeom prst="hexagon">
          <a:avLst>
            <a:gd name="adj" fmla="val 28570"/>
            <a:gd name="vf" fmla="val 1154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altLang="zh-HK" sz="1600" kern="1200" dirty="0">
              <a:ea typeface="ヒラギノ角ゴ Pro W3" pitchFamily="-84" charset="-128"/>
            </a:rPr>
            <a:t>financial institutions</a:t>
          </a:r>
          <a:endParaRPr lang="en-US" sz="1600" kern="1200" dirty="0"/>
        </a:p>
      </dsp:txBody>
      <dsp:txXfrm>
        <a:off x="2554090" y="1592196"/>
        <a:ext cx="1144492" cy="990032"/>
      </dsp:txXfrm>
    </dsp:sp>
    <dsp:sp modelId="{DB2DFA74-3425-46D2-85E6-0F54DC39EA95}">
      <dsp:nvSpPr>
        <dsp:cNvPr id="0" name=""/>
        <dsp:cNvSpPr/>
      </dsp:nvSpPr>
      <dsp:spPr>
        <a:xfrm>
          <a:off x="3342358" y="638333"/>
          <a:ext cx="645874" cy="556506"/>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C8B4BE-A414-4174-AE5A-C80C9F493A53}">
      <dsp:nvSpPr>
        <dsp:cNvPr id="0" name=""/>
        <dsp:cNvSpPr/>
      </dsp:nvSpPr>
      <dsp:spPr>
        <a:xfrm>
          <a:off x="2428099" y="0"/>
          <a:ext cx="1402846" cy="1213626"/>
        </a:xfrm>
        <a:prstGeom prst="hexagon">
          <a:avLst>
            <a:gd name="adj" fmla="val 28570"/>
            <a:gd name="vf" fmla="val 1154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altLang="zh-HK" sz="1600" kern="1200" dirty="0">
              <a:ea typeface="ヒラギノ角ゴ Pro W3" pitchFamily="-84" charset="-128"/>
            </a:rPr>
            <a:t>banks</a:t>
          </a:r>
          <a:endParaRPr lang="en-US" sz="1600" kern="1200" dirty="0"/>
        </a:p>
      </dsp:txBody>
      <dsp:txXfrm>
        <a:off x="2660580" y="201124"/>
        <a:ext cx="937884" cy="811378"/>
      </dsp:txXfrm>
    </dsp:sp>
    <dsp:sp modelId="{A37105E2-5157-4BAC-83B3-4CC9EA98ACB2}">
      <dsp:nvSpPr>
        <dsp:cNvPr id="0" name=""/>
        <dsp:cNvSpPr/>
      </dsp:nvSpPr>
      <dsp:spPr>
        <a:xfrm>
          <a:off x="4096144" y="1678703"/>
          <a:ext cx="645874" cy="556506"/>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F6EFE6-5ADB-487A-90E5-7F4B1CB1969A}">
      <dsp:nvSpPr>
        <dsp:cNvPr id="0" name=""/>
        <dsp:cNvSpPr/>
      </dsp:nvSpPr>
      <dsp:spPr>
        <a:xfrm>
          <a:off x="3714672" y="746461"/>
          <a:ext cx="1402846" cy="1213626"/>
        </a:xfrm>
        <a:prstGeom prst="hexagon">
          <a:avLst>
            <a:gd name="adj" fmla="val 28570"/>
            <a:gd name="vf" fmla="val 1154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altLang="zh-HK" sz="1600" kern="1200" dirty="0">
              <a:ea typeface="ヒラギノ角ゴ Pro W3" pitchFamily="-84" charset="-128"/>
            </a:rPr>
            <a:t>insurance companies</a:t>
          </a:r>
          <a:endParaRPr lang="en-US" sz="1600" kern="1200" dirty="0"/>
        </a:p>
      </dsp:txBody>
      <dsp:txXfrm>
        <a:off x="3947153" y="947585"/>
        <a:ext cx="937884" cy="811378"/>
      </dsp:txXfrm>
    </dsp:sp>
    <dsp:sp modelId="{F2C41A93-2FEB-46F3-978F-F7C9070593F1}">
      <dsp:nvSpPr>
        <dsp:cNvPr id="0" name=""/>
        <dsp:cNvSpPr/>
      </dsp:nvSpPr>
      <dsp:spPr>
        <a:xfrm>
          <a:off x="3572516" y="2853087"/>
          <a:ext cx="645874" cy="556506"/>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46E14F-AB60-45EB-9BFD-ED352FE3E644}">
      <dsp:nvSpPr>
        <dsp:cNvPr id="0" name=""/>
        <dsp:cNvSpPr/>
      </dsp:nvSpPr>
      <dsp:spPr>
        <a:xfrm>
          <a:off x="3714672" y="2213918"/>
          <a:ext cx="1402846" cy="1213626"/>
        </a:xfrm>
        <a:prstGeom prst="hexagon">
          <a:avLst>
            <a:gd name="adj" fmla="val 28570"/>
            <a:gd name="vf" fmla="val 1154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altLang="zh-HK" sz="1600" kern="1200" dirty="0">
              <a:ea typeface="ヒラギノ角ゴ Pro W3" pitchFamily="-84" charset="-128"/>
            </a:rPr>
            <a:t>mutual funds</a:t>
          </a:r>
          <a:endParaRPr lang="en-US" sz="1600" kern="1200" dirty="0"/>
        </a:p>
      </dsp:txBody>
      <dsp:txXfrm>
        <a:off x="3947153" y="2415042"/>
        <a:ext cx="937884" cy="811378"/>
      </dsp:txXfrm>
    </dsp:sp>
    <dsp:sp modelId="{A8969B4A-4FBE-4F1C-8C1C-507BD5AB8731}">
      <dsp:nvSpPr>
        <dsp:cNvPr id="0" name=""/>
        <dsp:cNvSpPr/>
      </dsp:nvSpPr>
      <dsp:spPr>
        <a:xfrm>
          <a:off x="2273599" y="2974992"/>
          <a:ext cx="645874" cy="556506"/>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BE51FE-082E-45CF-9F75-2DEAA0A4D013}">
      <dsp:nvSpPr>
        <dsp:cNvPr id="0" name=""/>
        <dsp:cNvSpPr/>
      </dsp:nvSpPr>
      <dsp:spPr>
        <a:xfrm>
          <a:off x="2428099" y="2961215"/>
          <a:ext cx="1402846" cy="1213626"/>
        </a:xfrm>
        <a:prstGeom prst="hexagon">
          <a:avLst>
            <a:gd name="adj" fmla="val 28570"/>
            <a:gd name="vf" fmla="val 1154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altLang="zh-HK" sz="1600" kern="1200" dirty="0">
              <a:ea typeface="ヒラギノ角ゴ Pro W3" pitchFamily="-84" charset="-128"/>
            </a:rPr>
            <a:t>stock</a:t>
          </a:r>
          <a:br>
            <a:rPr lang="en-US" altLang="zh-HK" sz="1600" kern="1200" dirty="0">
              <a:ea typeface="ヒラギノ角ゴ Pro W3" pitchFamily="-84" charset="-128"/>
            </a:rPr>
          </a:br>
          <a:r>
            <a:rPr lang="en-US" altLang="zh-HK" sz="1600" kern="1200" dirty="0">
              <a:ea typeface="ヒラギノ角ゴ Pro W3" pitchFamily="-84" charset="-128"/>
            </a:rPr>
            <a:t>markets</a:t>
          </a:r>
          <a:endParaRPr lang="en-US" sz="1600" kern="1200" dirty="0"/>
        </a:p>
      </dsp:txBody>
      <dsp:txXfrm>
        <a:off x="2660580" y="3162339"/>
        <a:ext cx="937884" cy="811378"/>
      </dsp:txXfrm>
    </dsp:sp>
    <dsp:sp modelId="{50AD8646-A5FB-4B09-BD56-4B83DD92405E}">
      <dsp:nvSpPr>
        <dsp:cNvPr id="0" name=""/>
        <dsp:cNvSpPr/>
      </dsp:nvSpPr>
      <dsp:spPr>
        <a:xfrm>
          <a:off x="1507469" y="1935039"/>
          <a:ext cx="645874" cy="556506"/>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BD2AD9-EADF-42E5-A225-78069E760C18}">
      <dsp:nvSpPr>
        <dsp:cNvPr id="0" name=""/>
        <dsp:cNvSpPr/>
      </dsp:nvSpPr>
      <dsp:spPr>
        <a:xfrm>
          <a:off x="1135553" y="2214753"/>
          <a:ext cx="1402846" cy="1213626"/>
        </a:xfrm>
        <a:prstGeom prst="hexagon">
          <a:avLst>
            <a:gd name="adj" fmla="val 28570"/>
            <a:gd name="vf" fmla="val 1154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altLang="zh-HK" sz="1600" kern="1200" dirty="0">
              <a:ea typeface="ヒラギノ角ゴ Pro W3" pitchFamily="-84" charset="-128"/>
            </a:rPr>
            <a:t>bonds </a:t>
          </a:r>
          <a:br>
            <a:rPr lang="en-US" altLang="zh-HK" sz="1600" kern="1200" dirty="0">
              <a:ea typeface="ヒラギノ角ゴ Pro W3" pitchFamily="-84" charset="-128"/>
            </a:rPr>
          </a:br>
          <a:r>
            <a:rPr lang="en-US" altLang="zh-HK" sz="1600" kern="1200" dirty="0">
              <a:ea typeface="ヒラギノ角ゴ Pro W3" pitchFamily="-84" charset="-128"/>
            </a:rPr>
            <a:t>markets</a:t>
          </a:r>
          <a:endParaRPr lang="en-US" sz="1600" kern="1200" dirty="0"/>
        </a:p>
      </dsp:txBody>
      <dsp:txXfrm>
        <a:off x="1368034" y="2415877"/>
        <a:ext cx="937884" cy="811378"/>
      </dsp:txXfrm>
    </dsp:sp>
    <dsp:sp modelId="{D3D2F2D8-3EAB-4399-A8ED-2B6F1E8BD828}">
      <dsp:nvSpPr>
        <dsp:cNvPr id="0" name=""/>
        <dsp:cNvSpPr/>
      </dsp:nvSpPr>
      <dsp:spPr>
        <a:xfrm>
          <a:off x="1135553" y="744791"/>
          <a:ext cx="1402846" cy="1213626"/>
        </a:xfrm>
        <a:prstGeom prst="hexagon">
          <a:avLst>
            <a:gd name="adj" fmla="val 28570"/>
            <a:gd name="vf" fmla="val 1154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Etc.</a:t>
          </a:r>
        </a:p>
      </dsp:txBody>
      <dsp:txXfrm>
        <a:off x="1368034" y="945915"/>
        <a:ext cx="937884" cy="8113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243C40-4F18-4CE8-90EB-DDC6EE1C241D}">
      <dsp:nvSpPr>
        <dsp:cNvPr id="0" name=""/>
        <dsp:cNvSpPr/>
      </dsp:nvSpPr>
      <dsp:spPr>
        <a:xfrm>
          <a:off x="0" y="767499"/>
          <a:ext cx="6096000" cy="630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623A99B-D304-4C39-ADA9-DE80925206FB}">
      <dsp:nvSpPr>
        <dsp:cNvPr id="0" name=""/>
        <dsp:cNvSpPr/>
      </dsp:nvSpPr>
      <dsp:spPr>
        <a:xfrm>
          <a:off x="304800" y="398499"/>
          <a:ext cx="4267200" cy="7380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111250">
            <a:lnSpc>
              <a:spcPct val="90000"/>
            </a:lnSpc>
            <a:spcBef>
              <a:spcPct val="0"/>
            </a:spcBef>
            <a:spcAft>
              <a:spcPct val="35000"/>
            </a:spcAft>
            <a:buNone/>
          </a:pPr>
          <a:r>
            <a:rPr lang="en-US" altLang="zh-HK" sz="2500" u="sng" kern="1200" dirty="0">
              <a:ea typeface="ヒラギノ角ゴ Pro W3" pitchFamily="-84" charset="-128"/>
            </a:rPr>
            <a:t>Underwriting</a:t>
          </a:r>
          <a:r>
            <a:rPr lang="en-US" altLang="zh-HK" sz="2500" kern="1200" dirty="0">
              <a:ea typeface="ヒラギノ角ゴ Pro W3" pitchFamily="-84" charset="-128"/>
            </a:rPr>
            <a:t> and </a:t>
          </a:r>
          <a:r>
            <a:rPr lang="en-US" altLang="zh-HK" sz="2500" u="sng" kern="1200" dirty="0">
              <a:ea typeface="ヒラギノ角ゴ Pro W3" pitchFamily="-84" charset="-128"/>
            </a:rPr>
            <a:t>Research</a:t>
          </a:r>
          <a:r>
            <a:rPr lang="en-US" altLang="zh-HK" sz="2500" kern="1200" dirty="0">
              <a:ea typeface="ヒラギノ角ゴ Pro W3" pitchFamily="-84" charset="-128"/>
            </a:rPr>
            <a:t> in Investment Banking</a:t>
          </a:r>
          <a:endParaRPr lang="en-US" sz="2500" kern="1200" dirty="0"/>
        </a:p>
      </dsp:txBody>
      <dsp:txXfrm>
        <a:off x="340826" y="434525"/>
        <a:ext cx="4195148" cy="665948"/>
      </dsp:txXfrm>
    </dsp:sp>
    <dsp:sp modelId="{C578346D-B517-4744-9701-95E734742C80}">
      <dsp:nvSpPr>
        <dsp:cNvPr id="0" name=""/>
        <dsp:cNvSpPr/>
      </dsp:nvSpPr>
      <dsp:spPr>
        <a:xfrm>
          <a:off x="0" y="1901500"/>
          <a:ext cx="6096000" cy="630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1B18389-F119-46A5-8B96-95F8488C96D2}">
      <dsp:nvSpPr>
        <dsp:cNvPr id="0" name=""/>
        <dsp:cNvSpPr/>
      </dsp:nvSpPr>
      <dsp:spPr>
        <a:xfrm>
          <a:off x="304800" y="1532500"/>
          <a:ext cx="4267200" cy="7380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111250">
            <a:lnSpc>
              <a:spcPct val="90000"/>
            </a:lnSpc>
            <a:spcBef>
              <a:spcPct val="0"/>
            </a:spcBef>
            <a:spcAft>
              <a:spcPct val="35000"/>
            </a:spcAft>
            <a:buNone/>
          </a:pPr>
          <a:r>
            <a:rPr lang="en-US" altLang="zh-HK" sz="2500" u="sng" kern="1200" dirty="0">
              <a:ea typeface="ヒラギノ角ゴ Pro W3" pitchFamily="-84" charset="-128"/>
            </a:rPr>
            <a:t>Auditing</a:t>
          </a:r>
          <a:r>
            <a:rPr lang="en-US" altLang="zh-HK" sz="2500" kern="1200" dirty="0">
              <a:ea typeface="ヒラギノ角ゴ Pro W3" pitchFamily="-84" charset="-128"/>
            </a:rPr>
            <a:t> and </a:t>
          </a:r>
          <a:r>
            <a:rPr lang="en-US" altLang="zh-HK" sz="2500" u="sng" kern="1200" dirty="0">
              <a:ea typeface="ヒラギノ角ゴ Pro W3" pitchFamily="-84" charset="-128"/>
            </a:rPr>
            <a:t>Consulting</a:t>
          </a:r>
          <a:r>
            <a:rPr lang="en-US" altLang="zh-HK" sz="2500" kern="1200" dirty="0">
              <a:ea typeface="ヒラギノ角ゴ Pro W3" pitchFamily="-84" charset="-128"/>
            </a:rPr>
            <a:t> in Accounting Firms</a:t>
          </a:r>
          <a:endParaRPr lang="en-US" sz="2500" kern="1200" dirty="0"/>
        </a:p>
      </dsp:txBody>
      <dsp:txXfrm>
        <a:off x="340826" y="1568526"/>
        <a:ext cx="4195148" cy="665948"/>
      </dsp:txXfrm>
    </dsp:sp>
    <dsp:sp modelId="{1090DC24-0301-47A2-A6D3-C4904FFA7BF0}">
      <dsp:nvSpPr>
        <dsp:cNvPr id="0" name=""/>
        <dsp:cNvSpPr/>
      </dsp:nvSpPr>
      <dsp:spPr>
        <a:xfrm>
          <a:off x="0" y="3035500"/>
          <a:ext cx="6096000" cy="630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6753BAB-8994-4237-86BA-3C18065C828C}">
      <dsp:nvSpPr>
        <dsp:cNvPr id="0" name=""/>
        <dsp:cNvSpPr/>
      </dsp:nvSpPr>
      <dsp:spPr>
        <a:xfrm>
          <a:off x="304800" y="2666500"/>
          <a:ext cx="4267200" cy="7380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111250">
            <a:lnSpc>
              <a:spcPct val="90000"/>
            </a:lnSpc>
            <a:spcBef>
              <a:spcPct val="0"/>
            </a:spcBef>
            <a:spcAft>
              <a:spcPct val="35000"/>
            </a:spcAft>
            <a:buNone/>
          </a:pPr>
          <a:r>
            <a:rPr lang="en-US" altLang="zh-HK" sz="2500" u="sng" kern="1200" dirty="0">
              <a:ea typeface="ヒラギノ角ゴ Pro W3" pitchFamily="-84" charset="-128"/>
            </a:rPr>
            <a:t>Credit Assessment</a:t>
          </a:r>
          <a:r>
            <a:rPr lang="en-US" altLang="zh-HK" sz="2500" kern="1200" dirty="0">
              <a:ea typeface="ヒラギノ角ゴ Pro W3" pitchFamily="-84" charset="-128"/>
            </a:rPr>
            <a:t> and </a:t>
          </a:r>
          <a:r>
            <a:rPr lang="en-US" altLang="zh-HK" sz="2500" u="sng" kern="1200" dirty="0">
              <a:ea typeface="ヒラギノ角ゴ Pro W3" pitchFamily="-84" charset="-128"/>
            </a:rPr>
            <a:t>Consulting</a:t>
          </a:r>
          <a:r>
            <a:rPr lang="en-US" altLang="zh-HK" sz="2500" kern="1200" dirty="0">
              <a:ea typeface="ヒラギノ角ゴ Pro W3" pitchFamily="-84" charset="-128"/>
            </a:rPr>
            <a:t> in Rating Agencies</a:t>
          </a:r>
          <a:endParaRPr lang="en-US" sz="2500" kern="1200" dirty="0"/>
        </a:p>
      </dsp:txBody>
      <dsp:txXfrm>
        <a:off x="340826" y="2702526"/>
        <a:ext cx="4195148" cy="66594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1" y="0"/>
            <a:ext cx="2945659" cy="496411"/>
          </a:xfrm>
          <a:prstGeom prst="rect">
            <a:avLst/>
          </a:prstGeom>
        </p:spPr>
        <p:txBody>
          <a:bodyPr vert="horz" lIns="91440" tIns="45720" rIns="91440" bIns="45720" rtlCol="0"/>
          <a:lstStyle>
            <a:lvl1pPr algn="l">
              <a:defRPr sz="1200"/>
            </a:lvl1pPr>
          </a:lstStyle>
          <a:p>
            <a:endParaRPr lang="zh-HK" altLang="en-US"/>
          </a:p>
        </p:txBody>
      </p:sp>
      <p:sp>
        <p:nvSpPr>
          <p:cNvPr id="3" name="日期版面配置區 2"/>
          <p:cNvSpPr>
            <a:spLocks noGrp="1"/>
          </p:cNvSpPr>
          <p:nvPr>
            <p:ph type="dt" sz="quarter" idx="1"/>
          </p:nvPr>
        </p:nvSpPr>
        <p:spPr>
          <a:xfrm>
            <a:off x="3850444" y="0"/>
            <a:ext cx="2945659" cy="496411"/>
          </a:xfrm>
          <a:prstGeom prst="rect">
            <a:avLst/>
          </a:prstGeom>
        </p:spPr>
        <p:txBody>
          <a:bodyPr vert="horz" lIns="91440" tIns="45720" rIns="91440" bIns="45720" rtlCol="0"/>
          <a:lstStyle>
            <a:lvl1pPr algn="r">
              <a:defRPr sz="1200"/>
            </a:lvl1pPr>
          </a:lstStyle>
          <a:p>
            <a:fld id="{D9793EE6-ADDF-46E6-A40C-FFEA24A25EBE}" type="datetimeFigureOut">
              <a:rPr lang="zh-HK" altLang="en-US" smtClean="0"/>
              <a:t>24/3/2022</a:t>
            </a:fld>
            <a:endParaRPr lang="zh-HK" altLang="en-US"/>
          </a:p>
        </p:txBody>
      </p:sp>
      <p:sp>
        <p:nvSpPr>
          <p:cNvPr id="4" name="頁尾版面配置區 3"/>
          <p:cNvSpPr>
            <a:spLocks noGrp="1"/>
          </p:cNvSpPr>
          <p:nvPr>
            <p:ph type="ftr" sz="quarter" idx="2"/>
          </p:nvPr>
        </p:nvSpPr>
        <p:spPr>
          <a:xfrm>
            <a:off x="1" y="9430091"/>
            <a:ext cx="2945659" cy="496411"/>
          </a:xfrm>
          <a:prstGeom prst="rect">
            <a:avLst/>
          </a:prstGeom>
        </p:spPr>
        <p:txBody>
          <a:bodyPr vert="horz" lIns="91440" tIns="45720" rIns="91440" bIns="45720" rtlCol="0" anchor="b"/>
          <a:lstStyle>
            <a:lvl1pPr algn="l">
              <a:defRPr sz="1200"/>
            </a:lvl1pPr>
          </a:lstStyle>
          <a:p>
            <a:endParaRPr lang="zh-HK" altLang="en-US"/>
          </a:p>
        </p:txBody>
      </p:sp>
      <p:sp>
        <p:nvSpPr>
          <p:cNvPr id="5" name="投影片編號版面配置區 4"/>
          <p:cNvSpPr>
            <a:spLocks noGrp="1"/>
          </p:cNvSpPr>
          <p:nvPr>
            <p:ph type="sldNum" sz="quarter" idx="3"/>
          </p:nvPr>
        </p:nvSpPr>
        <p:spPr>
          <a:xfrm>
            <a:off x="3850444" y="9430091"/>
            <a:ext cx="2945659" cy="496411"/>
          </a:xfrm>
          <a:prstGeom prst="rect">
            <a:avLst/>
          </a:prstGeom>
        </p:spPr>
        <p:txBody>
          <a:bodyPr vert="horz" lIns="91440" tIns="45720" rIns="91440" bIns="45720" rtlCol="0" anchor="b"/>
          <a:lstStyle>
            <a:lvl1pPr algn="r">
              <a:defRPr sz="1200"/>
            </a:lvl1pPr>
          </a:lstStyle>
          <a:p>
            <a:fld id="{5B26970D-53FA-4B51-81FD-EC7F7CF2DC6E}" type="slidenum">
              <a:rPr lang="zh-HK" altLang="en-US" smtClean="0"/>
              <a:t>‹#›</a:t>
            </a:fld>
            <a:endParaRPr lang="zh-HK" altLang="en-US"/>
          </a:p>
        </p:txBody>
      </p:sp>
    </p:spTree>
    <p:extLst>
      <p:ext uri="{BB962C8B-B14F-4D97-AF65-F5344CB8AC3E}">
        <p14:creationId xmlns:p14="http://schemas.microsoft.com/office/powerpoint/2010/main" val="27598634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1" y="0"/>
            <a:ext cx="2945659" cy="496411"/>
          </a:xfrm>
          <a:prstGeom prst="rect">
            <a:avLst/>
          </a:prstGeom>
        </p:spPr>
        <p:txBody>
          <a:bodyPr vert="horz" lIns="91440" tIns="45720" rIns="91440" bIns="45720" rtlCol="0"/>
          <a:lstStyle>
            <a:lvl1pPr algn="l">
              <a:defRPr sz="1200"/>
            </a:lvl1pPr>
          </a:lstStyle>
          <a:p>
            <a:endParaRPr lang="zh-HK" altLang="en-US"/>
          </a:p>
        </p:txBody>
      </p:sp>
      <p:sp>
        <p:nvSpPr>
          <p:cNvPr id="3" name="日期版面配置區 2"/>
          <p:cNvSpPr>
            <a:spLocks noGrp="1"/>
          </p:cNvSpPr>
          <p:nvPr>
            <p:ph type="dt" idx="1"/>
          </p:nvPr>
        </p:nvSpPr>
        <p:spPr>
          <a:xfrm>
            <a:off x="3850444" y="0"/>
            <a:ext cx="2945659" cy="496411"/>
          </a:xfrm>
          <a:prstGeom prst="rect">
            <a:avLst/>
          </a:prstGeom>
        </p:spPr>
        <p:txBody>
          <a:bodyPr vert="horz" lIns="91440" tIns="45720" rIns="91440" bIns="45720" rtlCol="0"/>
          <a:lstStyle>
            <a:lvl1pPr algn="r">
              <a:defRPr sz="1200"/>
            </a:lvl1pPr>
          </a:lstStyle>
          <a:p>
            <a:fld id="{1178DED5-9CA1-4AD3-8CF3-851AB87B45B5}" type="datetimeFigureOut">
              <a:rPr lang="zh-HK" altLang="en-US" smtClean="0"/>
              <a:t>24/3/2022</a:t>
            </a:fld>
            <a:endParaRPr lang="zh-HK" altLang="en-US"/>
          </a:p>
        </p:txBody>
      </p:sp>
      <p:sp>
        <p:nvSpPr>
          <p:cNvPr id="4" name="投影片圖像版面配置區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zh-HK" altLang="en-US"/>
          </a:p>
        </p:txBody>
      </p:sp>
      <p:sp>
        <p:nvSpPr>
          <p:cNvPr id="5" name="備忘稿版面配置區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6" name="頁尾版面配置區 5"/>
          <p:cNvSpPr>
            <a:spLocks noGrp="1"/>
          </p:cNvSpPr>
          <p:nvPr>
            <p:ph type="ftr" sz="quarter" idx="4"/>
          </p:nvPr>
        </p:nvSpPr>
        <p:spPr>
          <a:xfrm>
            <a:off x="1" y="9430091"/>
            <a:ext cx="2945659" cy="496411"/>
          </a:xfrm>
          <a:prstGeom prst="rect">
            <a:avLst/>
          </a:prstGeom>
        </p:spPr>
        <p:txBody>
          <a:bodyPr vert="horz" lIns="91440" tIns="45720" rIns="91440" bIns="45720" rtlCol="0" anchor="b"/>
          <a:lstStyle>
            <a:lvl1pPr algn="l">
              <a:defRPr sz="1200"/>
            </a:lvl1pPr>
          </a:lstStyle>
          <a:p>
            <a:endParaRPr lang="zh-HK" altLang="en-US"/>
          </a:p>
        </p:txBody>
      </p:sp>
      <p:sp>
        <p:nvSpPr>
          <p:cNvPr id="7" name="投影片編號版面配置區 6"/>
          <p:cNvSpPr>
            <a:spLocks noGrp="1"/>
          </p:cNvSpPr>
          <p:nvPr>
            <p:ph type="sldNum" sz="quarter" idx="5"/>
          </p:nvPr>
        </p:nvSpPr>
        <p:spPr>
          <a:xfrm>
            <a:off x="3850444" y="9430091"/>
            <a:ext cx="2945659" cy="496411"/>
          </a:xfrm>
          <a:prstGeom prst="rect">
            <a:avLst/>
          </a:prstGeom>
        </p:spPr>
        <p:txBody>
          <a:bodyPr vert="horz" lIns="91440" tIns="45720" rIns="91440" bIns="45720" rtlCol="0" anchor="b"/>
          <a:lstStyle>
            <a:lvl1pPr algn="r">
              <a:defRPr sz="1200"/>
            </a:lvl1pPr>
          </a:lstStyle>
          <a:p>
            <a:fld id="{35E8122E-3E44-4C22-95D1-E834A06D45A4}" type="slidenum">
              <a:rPr lang="zh-HK" altLang="en-US" smtClean="0"/>
              <a:t>‹#›</a:t>
            </a:fld>
            <a:endParaRPr lang="zh-HK" altLang="en-US"/>
          </a:p>
        </p:txBody>
      </p:sp>
    </p:spTree>
    <p:extLst>
      <p:ext uri="{BB962C8B-B14F-4D97-AF65-F5344CB8AC3E}">
        <p14:creationId xmlns:p14="http://schemas.microsoft.com/office/powerpoint/2010/main" val="2600487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FB6638E-62BD-4B55-A49A-9D9256299ABE}" type="slidenum">
              <a:rPr lang="zh-HK" altLang="en-US" smtClean="0"/>
              <a:t>2</a:t>
            </a:fld>
            <a:endParaRPr lang="zh-HK" altLang="en-US"/>
          </a:p>
        </p:txBody>
      </p:sp>
    </p:spTree>
    <p:extLst>
      <p:ext uri="{BB962C8B-B14F-4D97-AF65-F5344CB8AC3E}">
        <p14:creationId xmlns:p14="http://schemas.microsoft.com/office/powerpoint/2010/main" val="3512636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E8122E-3E44-4C22-95D1-E834A06D45A4}" type="slidenum">
              <a:rPr lang="zh-HK" altLang="en-US" smtClean="0"/>
              <a:t>36</a:t>
            </a:fld>
            <a:endParaRPr lang="zh-HK" altLang="en-US"/>
          </a:p>
        </p:txBody>
      </p:sp>
    </p:spTree>
    <p:extLst>
      <p:ext uri="{BB962C8B-B14F-4D97-AF65-F5344CB8AC3E}">
        <p14:creationId xmlns:p14="http://schemas.microsoft.com/office/powerpoint/2010/main" val="559235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E8122E-3E44-4C22-95D1-E834A06D45A4}" type="slidenum">
              <a:rPr lang="zh-HK" altLang="en-US" smtClean="0"/>
              <a:t>48</a:t>
            </a:fld>
            <a:endParaRPr lang="zh-HK" altLang="en-US"/>
          </a:p>
        </p:txBody>
      </p:sp>
    </p:spTree>
    <p:extLst>
      <p:ext uri="{BB962C8B-B14F-4D97-AF65-F5344CB8AC3E}">
        <p14:creationId xmlns:p14="http://schemas.microsoft.com/office/powerpoint/2010/main" val="1166052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8" name="標題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zh-TW" altLang="en-US"/>
              <a:t>按一下以編輯母片標題樣式</a:t>
            </a:r>
            <a:endParaRPr kumimoji="0" lang="en-US"/>
          </a:p>
        </p:txBody>
      </p:sp>
      <p:sp>
        <p:nvSpPr>
          <p:cNvPr id="9" name="副標題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TW" altLang="en-US"/>
              <a:t>按一下以編輯母片副標題樣式</a:t>
            </a:r>
            <a:endParaRPr kumimoji="0" lang="en-US"/>
          </a:p>
        </p:txBody>
      </p:sp>
      <p:sp>
        <p:nvSpPr>
          <p:cNvPr id="28" name="日期版面配置區 27"/>
          <p:cNvSpPr>
            <a:spLocks noGrp="1"/>
          </p:cNvSpPr>
          <p:nvPr>
            <p:ph type="dt" sz="half" idx="10"/>
          </p:nvPr>
        </p:nvSpPr>
        <p:spPr>
          <a:xfrm>
            <a:off x="6400800" y="6355080"/>
            <a:ext cx="2286000" cy="365760"/>
          </a:xfrm>
        </p:spPr>
        <p:txBody>
          <a:bodyPr/>
          <a:lstStyle>
            <a:lvl1pPr>
              <a:defRPr sz="1400"/>
            </a:lvl1pPr>
          </a:lstStyle>
          <a:p>
            <a:r>
              <a:rPr lang="en-US" altLang="zh-HK" dirty="0"/>
              <a:t>Prof. Junbo Wang</a:t>
            </a:r>
            <a:endParaRPr lang="zh-HK" altLang="en-US" dirty="0"/>
          </a:p>
        </p:txBody>
      </p:sp>
      <p:sp>
        <p:nvSpPr>
          <p:cNvPr id="17" name="頁尾版面配置區 16"/>
          <p:cNvSpPr>
            <a:spLocks noGrp="1"/>
          </p:cNvSpPr>
          <p:nvPr>
            <p:ph type="ftr" sz="quarter" idx="11"/>
          </p:nvPr>
        </p:nvSpPr>
        <p:spPr>
          <a:xfrm>
            <a:off x="2898648" y="6355080"/>
            <a:ext cx="3474720" cy="365760"/>
          </a:xfrm>
        </p:spPr>
        <p:txBody>
          <a:bodyPr/>
          <a:lstStyle/>
          <a:p>
            <a:r>
              <a:rPr lang="en-US" altLang="zh-HK" dirty="0"/>
              <a:t>CB3044 Chapter 7</a:t>
            </a:r>
            <a:endParaRPr lang="zh-HK" altLang="en-US" dirty="0"/>
          </a:p>
        </p:txBody>
      </p:sp>
      <p:sp>
        <p:nvSpPr>
          <p:cNvPr id="29" name="投影片編號版面配置區 28"/>
          <p:cNvSpPr>
            <a:spLocks noGrp="1"/>
          </p:cNvSpPr>
          <p:nvPr>
            <p:ph type="sldNum" sz="quarter" idx="12"/>
          </p:nvPr>
        </p:nvSpPr>
        <p:spPr>
          <a:xfrm>
            <a:off x="1216152" y="6355080"/>
            <a:ext cx="1219200" cy="365760"/>
          </a:xfrm>
        </p:spPr>
        <p:txBody>
          <a:bodyPr/>
          <a:lstStyle/>
          <a:p>
            <a:fld id="{1BAF3A84-07B6-4118-A70C-A2B31A21460E}" type="slidenum">
              <a:rPr lang="zh-HK" altLang="en-US" smtClean="0"/>
              <a:t>‹#›</a:t>
            </a:fld>
            <a:endParaRPr lang="zh-HK" altLang="en-US"/>
          </a:p>
        </p:txBody>
      </p:sp>
      <p:sp>
        <p:nvSpPr>
          <p:cNvPr id="21" name="矩形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矩形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矩形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4" name="日期版面配置區 3"/>
          <p:cNvSpPr>
            <a:spLocks noGrp="1"/>
          </p:cNvSpPr>
          <p:nvPr>
            <p:ph type="dt" sz="half" idx="10"/>
          </p:nvPr>
        </p:nvSpPr>
        <p:spPr/>
        <p:txBody>
          <a:bodyPr/>
          <a:lstStyle/>
          <a:p>
            <a:r>
              <a:rPr lang="en-US" altLang="zh-HK" dirty="0"/>
              <a:t>Prof. Junbo Wang</a:t>
            </a:r>
            <a:endParaRPr lang="zh-HK" altLang="en-US" dirty="0"/>
          </a:p>
        </p:txBody>
      </p:sp>
      <p:sp>
        <p:nvSpPr>
          <p:cNvPr id="5" name="頁尾版面配置區 4"/>
          <p:cNvSpPr>
            <a:spLocks noGrp="1"/>
          </p:cNvSpPr>
          <p:nvPr>
            <p:ph type="ftr" sz="quarter" idx="11"/>
          </p:nvPr>
        </p:nvSpPr>
        <p:spPr/>
        <p:txBody>
          <a:bodyPr/>
          <a:lstStyle/>
          <a:p>
            <a:r>
              <a:rPr lang="en-US" altLang="zh-HK" dirty="0"/>
              <a:t>CB3044 Chapter 7</a:t>
            </a:r>
            <a:endParaRPr lang="zh-HK" altLang="en-US" dirty="0"/>
          </a:p>
        </p:txBody>
      </p:sp>
      <p:sp>
        <p:nvSpPr>
          <p:cNvPr id="6" name="投影片編號版面配置區 5"/>
          <p:cNvSpPr>
            <a:spLocks noGrp="1"/>
          </p:cNvSpPr>
          <p:nvPr>
            <p:ph type="sldNum" sz="quarter" idx="12"/>
          </p:nvPr>
        </p:nvSpPr>
        <p:spPr/>
        <p:txBody>
          <a:bodyPr/>
          <a:lstStyle/>
          <a:p>
            <a:fld id="{1BAF3A84-07B6-4118-A70C-A2B31A21460E}" type="slidenum">
              <a:rPr lang="zh-HK" altLang="en-US" smtClean="0"/>
              <a:t>‹#›</a:t>
            </a:fld>
            <a:endParaRPr lang="zh-HK"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kumimoji="0" lang="zh-TW" altLang="en-US"/>
              <a:t>按一下以編輯母片標題樣式</a:t>
            </a:r>
            <a:endParaRPr kumimoji="0" 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4" name="日期版面配置區 3"/>
          <p:cNvSpPr>
            <a:spLocks noGrp="1"/>
          </p:cNvSpPr>
          <p:nvPr>
            <p:ph type="dt" sz="half" idx="10"/>
          </p:nvPr>
        </p:nvSpPr>
        <p:spPr/>
        <p:txBody>
          <a:bodyPr/>
          <a:lstStyle/>
          <a:p>
            <a:r>
              <a:rPr lang="en-US" altLang="zh-HK" dirty="0"/>
              <a:t>Prof. Junbo Wang</a:t>
            </a:r>
            <a:endParaRPr lang="zh-HK" altLang="en-US" dirty="0"/>
          </a:p>
        </p:txBody>
      </p:sp>
      <p:sp>
        <p:nvSpPr>
          <p:cNvPr id="5" name="頁尾版面配置區 4"/>
          <p:cNvSpPr>
            <a:spLocks noGrp="1"/>
          </p:cNvSpPr>
          <p:nvPr>
            <p:ph type="ftr" sz="quarter" idx="11"/>
          </p:nvPr>
        </p:nvSpPr>
        <p:spPr/>
        <p:txBody>
          <a:bodyPr/>
          <a:lstStyle/>
          <a:p>
            <a:r>
              <a:rPr lang="en-US" altLang="zh-HK" dirty="0"/>
              <a:t>CB3044 Chapter 7</a:t>
            </a:r>
            <a:endParaRPr lang="zh-HK" altLang="en-US" dirty="0"/>
          </a:p>
        </p:txBody>
      </p:sp>
      <p:sp>
        <p:nvSpPr>
          <p:cNvPr id="6" name="投影片編號版面配置區 5"/>
          <p:cNvSpPr>
            <a:spLocks noGrp="1"/>
          </p:cNvSpPr>
          <p:nvPr>
            <p:ph type="sldNum" sz="quarter" idx="12"/>
          </p:nvPr>
        </p:nvSpPr>
        <p:spPr/>
        <p:txBody>
          <a:bodyPr/>
          <a:lstStyle/>
          <a:p>
            <a:fld id="{1BAF3A84-07B6-4118-A70C-A2B31A21460E}" type="slidenum">
              <a:rPr lang="zh-HK" altLang="en-US" smtClean="0"/>
              <a:t>‹#›</a:t>
            </a:fld>
            <a:endParaRPr lang="zh-HK" altLang="en-US"/>
          </a:p>
        </p:txBody>
      </p:sp>
      <p:sp>
        <p:nvSpPr>
          <p:cNvPr id="7" name="直線接點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等腰三角形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直線接點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bg>
      <p:bgPr>
        <a:solidFill>
          <a:srgbClr val="FFC000"/>
        </a:solidFill>
        <a:effectLst/>
      </p:bgPr>
    </p:bg>
    <p:spTree>
      <p:nvGrpSpPr>
        <p:cNvPr id="1" name=""/>
        <p:cNvGrpSpPr/>
        <p:nvPr/>
      </p:nvGrpSpPr>
      <p:grpSpPr>
        <a:xfrm>
          <a:off x="0" y="0"/>
          <a:ext cx="0" cy="0"/>
          <a:chOff x="0" y="0"/>
          <a:chExt cx="0" cy="0"/>
        </a:xfrm>
      </p:grpSpPr>
      <p:sp>
        <p:nvSpPr>
          <p:cNvPr id="2" name="Rectangle 2"/>
          <p:cNvSpPr>
            <a:spLocks noChangeArrowheads="1"/>
          </p:cNvSpPr>
          <p:nvPr userDrawn="1"/>
        </p:nvSpPr>
        <p:spPr bwMode="gray">
          <a:xfrm>
            <a:off x="0" y="6400800"/>
            <a:ext cx="9144000" cy="457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sz="3800">
                <a:solidFill>
                  <a:schemeClr val="tx2"/>
                </a:solidFill>
                <a:latin typeface="Arial" pitchFamily="34" charset="0"/>
                <a:ea typeface="ヒラギノ角ゴ Pro W3" pitchFamily="-84" charset="-128"/>
              </a:defRPr>
            </a:lvl1pPr>
            <a:lvl2pPr marL="742950" indent="-285750">
              <a:defRPr sz="3800">
                <a:solidFill>
                  <a:schemeClr val="tx2"/>
                </a:solidFill>
                <a:latin typeface="Arial" pitchFamily="34" charset="0"/>
                <a:ea typeface="ヒラギノ角ゴ Pro W3" pitchFamily="-84" charset="-128"/>
              </a:defRPr>
            </a:lvl2pPr>
            <a:lvl3pPr marL="1143000" indent="-228600">
              <a:defRPr sz="3800">
                <a:solidFill>
                  <a:schemeClr val="tx2"/>
                </a:solidFill>
                <a:latin typeface="Arial" pitchFamily="34" charset="0"/>
                <a:ea typeface="ヒラギノ角ゴ Pro W3" pitchFamily="-84" charset="-128"/>
              </a:defRPr>
            </a:lvl3pPr>
            <a:lvl4pPr marL="1600200" indent="-228600">
              <a:defRPr sz="3800">
                <a:solidFill>
                  <a:schemeClr val="tx2"/>
                </a:solidFill>
                <a:latin typeface="Arial" pitchFamily="34" charset="0"/>
                <a:ea typeface="ヒラギノ角ゴ Pro W3" pitchFamily="-84" charset="-128"/>
              </a:defRPr>
            </a:lvl4pPr>
            <a:lvl5pPr marL="2057400" indent="-228600">
              <a:defRPr sz="3800">
                <a:solidFill>
                  <a:schemeClr val="tx2"/>
                </a:solidFill>
                <a:latin typeface="Arial" pitchFamily="34" charset="0"/>
                <a:ea typeface="ヒラギノ角ゴ Pro W3" pitchFamily="-84" charset="-128"/>
              </a:defRPr>
            </a:lvl5pPr>
            <a:lvl6pPr marL="25146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6pPr>
            <a:lvl7pPr marL="29718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7pPr>
            <a:lvl8pPr marL="34290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8pPr>
            <a:lvl9pPr marL="38862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9pPr>
          </a:lstStyle>
          <a:p>
            <a:r>
              <a:rPr lang="en-US" altLang="zh-HK">
                <a:latin typeface="Verdana" pitchFamily="34" charset="0"/>
              </a:rPr>
              <a:t> </a:t>
            </a:r>
          </a:p>
        </p:txBody>
      </p:sp>
      <p:pic>
        <p:nvPicPr>
          <p:cNvPr id="3" name="Picture 8" descr="D:\My Doc\GLOBAL EDITIONS\2016\MISHKIN\GE COVER\MishkinEakins_9781292060484.jpg"/>
          <p:cNvPicPr>
            <a:picLocks noChangeAspect="1" noChangeArrowheads="1"/>
          </p:cNvPicPr>
          <p:nvPr userDrawn="1"/>
        </p:nvPicPr>
        <p:blipFill>
          <a:blip r:embed="rId2">
            <a:extLst>
              <a:ext uri="{28A0092B-C50C-407E-A947-70E740481C1C}">
                <a14:useLocalDpi xmlns:a14="http://schemas.microsoft.com/office/drawing/2010/main" val="0"/>
              </a:ext>
            </a:extLst>
          </a:blip>
          <a:srcRect b="7777"/>
          <a:stretch>
            <a:fillRect/>
          </a:stretch>
        </p:blipFill>
        <p:spPr bwMode="auto">
          <a:xfrm>
            <a:off x="0" y="0"/>
            <a:ext cx="5486400" cy="639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9452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a:t>按一下以編輯母片標題樣式</a:t>
            </a:r>
            <a:endParaRPr kumimoji="0" lang="en-US"/>
          </a:p>
        </p:txBody>
      </p:sp>
      <p:sp>
        <p:nvSpPr>
          <p:cNvPr id="4" name="日期版面配置區 3"/>
          <p:cNvSpPr>
            <a:spLocks noGrp="1"/>
          </p:cNvSpPr>
          <p:nvPr>
            <p:ph type="dt" sz="half" idx="10"/>
          </p:nvPr>
        </p:nvSpPr>
        <p:spPr/>
        <p:txBody>
          <a:bodyPr/>
          <a:lstStyle/>
          <a:p>
            <a:r>
              <a:rPr lang="en-US" altLang="zh-HK" dirty="0"/>
              <a:t>Prof. Junbo Wang</a:t>
            </a:r>
            <a:endParaRPr lang="zh-HK" altLang="en-US" dirty="0"/>
          </a:p>
        </p:txBody>
      </p:sp>
      <p:sp>
        <p:nvSpPr>
          <p:cNvPr id="5" name="頁尾版面配置區 4"/>
          <p:cNvSpPr>
            <a:spLocks noGrp="1"/>
          </p:cNvSpPr>
          <p:nvPr>
            <p:ph type="ftr" sz="quarter" idx="11"/>
          </p:nvPr>
        </p:nvSpPr>
        <p:spPr/>
        <p:txBody>
          <a:bodyPr/>
          <a:lstStyle/>
          <a:p>
            <a:r>
              <a:rPr lang="en-US" altLang="zh-HK" dirty="0"/>
              <a:t>CB3044 Chapter 7</a:t>
            </a:r>
            <a:endParaRPr lang="zh-HK" altLang="en-US" dirty="0"/>
          </a:p>
        </p:txBody>
      </p:sp>
      <p:sp>
        <p:nvSpPr>
          <p:cNvPr id="6" name="投影片編號版面配置區 5"/>
          <p:cNvSpPr>
            <a:spLocks noGrp="1"/>
          </p:cNvSpPr>
          <p:nvPr>
            <p:ph type="sldNum" sz="quarter" idx="12"/>
          </p:nvPr>
        </p:nvSpPr>
        <p:spPr/>
        <p:txBody>
          <a:bodyPr/>
          <a:lstStyle/>
          <a:p>
            <a:fld id="{1BAF3A84-07B6-4118-A70C-A2B31A21460E}" type="slidenum">
              <a:rPr lang="zh-HK" altLang="en-US" smtClean="0"/>
              <a:t>‹#›</a:t>
            </a:fld>
            <a:endParaRPr lang="zh-HK" altLang="en-US"/>
          </a:p>
        </p:txBody>
      </p:sp>
      <p:sp>
        <p:nvSpPr>
          <p:cNvPr id="8" name="內容版面配置區 7"/>
          <p:cNvSpPr>
            <a:spLocks noGrp="1"/>
          </p:cNvSpPr>
          <p:nvPr>
            <p:ph sz="quarter" idx="1"/>
          </p:nvPr>
        </p:nvSpPr>
        <p:spPr>
          <a:xfrm>
            <a:off x="457200" y="1219200"/>
            <a:ext cx="8229600" cy="4937760"/>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Ref idx="1001">
        <a:schemeClr val="bg2"/>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zh-TW" altLang="en-US"/>
              <a:t>按一下以編輯母片標題樣式</a:t>
            </a:r>
            <a:endParaRPr kumimoji="0" lang="en-US"/>
          </a:p>
        </p:txBody>
      </p:sp>
      <p:sp>
        <p:nvSpPr>
          <p:cNvPr id="3" name="文字版面配置區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TW" altLang="en-US"/>
              <a:t>按一下以編輯母片文字樣式</a:t>
            </a:r>
          </a:p>
        </p:txBody>
      </p:sp>
      <p:sp>
        <p:nvSpPr>
          <p:cNvPr id="4" name="日期版面配置區 3"/>
          <p:cNvSpPr>
            <a:spLocks noGrp="1"/>
          </p:cNvSpPr>
          <p:nvPr>
            <p:ph type="dt" sz="half" idx="10"/>
          </p:nvPr>
        </p:nvSpPr>
        <p:spPr>
          <a:xfrm>
            <a:off x="6400800" y="6355080"/>
            <a:ext cx="2286000" cy="365760"/>
          </a:xfrm>
        </p:spPr>
        <p:txBody>
          <a:bodyPr/>
          <a:lstStyle/>
          <a:p>
            <a:r>
              <a:rPr lang="en-US" altLang="zh-HK" dirty="0"/>
              <a:t>Prof. Junbo Wang</a:t>
            </a:r>
            <a:endParaRPr lang="zh-HK" altLang="en-US" dirty="0"/>
          </a:p>
        </p:txBody>
      </p:sp>
      <p:sp>
        <p:nvSpPr>
          <p:cNvPr id="5" name="頁尾版面配置區 4"/>
          <p:cNvSpPr>
            <a:spLocks noGrp="1"/>
          </p:cNvSpPr>
          <p:nvPr>
            <p:ph type="ftr" sz="quarter" idx="11"/>
          </p:nvPr>
        </p:nvSpPr>
        <p:spPr>
          <a:xfrm>
            <a:off x="2898648" y="6355080"/>
            <a:ext cx="3474720" cy="365760"/>
          </a:xfrm>
        </p:spPr>
        <p:txBody>
          <a:bodyPr/>
          <a:lstStyle/>
          <a:p>
            <a:r>
              <a:rPr lang="en-US" altLang="zh-HK" dirty="0"/>
              <a:t>CB3044 Chapter 7</a:t>
            </a:r>
            <a:endParaRPr lang="zh-HK" altLang="en-US" dirty="0"/>
          </a:p>
        </p:txBody>
      </p:sp>
      <p:sp>
        <p:nvSpPr>
          <p:cNvPr id="6" name="投影片編號版面配置區 5"/>
          <p:cNvSpPr>
            <a:spLocks noGrp="1"/>
          </p:cNvSpPr>
          <p:nvPr>
            <p:ph type="sldNum" sz="quarter" idx="12"/>
          </p:nvPr>
        </p:nvSpPr>
        <p:spPr>
          <a:xfrm>
            <a:off x="1069848" y="6355080"/>
            <a:ext cx="1520952" cy="365760"/>
          </a:xfrm>
        </p:spPr>
        <p:txBody>
          <a:bodyPr/>
          <a:lstStyle/>
          <a:p>
            <a:fld id="{1BAF3A84-07B6-4118-A70C-A2B31A21460E}" type="slidenum">
              <a:rPr lang="zh-HK" altLang="en-US" smtClean="0"/>
              <a:t>‹#›</a:t>
            </a:fld>
            <a:endParaRPr lang="zh-HK" altLang="en-US"/>
          </a:p>
        </p:txBody>
      </p:sp>
      <p:sp>
        <p:nvSpPr>
          <p:cNvPr id="7" name="矩形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228600"/>
            <a:ext cx="8229600" cy="914400"/>
          </a:xfrm>
        </p:spPr>
        <p:txBody>
          <a:bodyPr/>
          <a:lstStyle/>
          <a:p>
            <a:r>
              <a:rPr kumimoji="0" lang="zh-TW" altLang="en-US"/>
              <a:t>按一下以編輯母片標題樣式</a:t>
            </a:r>
            <a:endParaRPr kumimoji="0" lang="en-US"/>
          </a:p>
        </p:txBody>
      </p:sp>
      <p:sp>
        <p:nvSpPr>
          <p:cNvPr id="5" name="日期版面配置區 4"/>
          <p:cNvSpPr>
            <a:spLocks noGrp="1"/>
          </p:cNvSpPr>
          <p:nvPr>
            <p:ph type="dt" sz="half" idx="10"/>
          </p:nvPr>
        </p:nvSpPr>
        <p:spPr/>
        <p:txBody>
          <a:bodyPr/>
          <a:lstStyle/>
          <a:p>
            <a:r>
              <a:rPr lang="en-US" altLang="zh-HK" dirty="0"/>
              <a:t>Prof. Junbo Wang</a:t>
            </a:r>
            <a:endParaRPr lang="zh-HK" altLang="en-US" dirty="0"/>
          </a:p>
        </p:txBody>
      </p:sp>
      <p:sp>
        <p:nvSpPr>
          <p:cNvPr id="6" name="頁尾版面配置區 5"/>
          <p:cNvSpPr>
            <a:spLocks noGrp="1"/>
          </p:cNvSpPr>
          <p:nvPr>
            <p:ph type="ftr" sz="quarter" idx="11"/>
          </p:nvPr>
        </p:nvSpPr>
        <p:spPr/>
        <p:txBody>
          <a:bodyPr/>
          <a:lstStyle/>
          <a:p>
            <a:r>
              <a:rPr lang="en-US" altLang="zh-HK" dirty="0"/>
              <a:t>CB3044 Chapter 7</a:t>
            </a:r>
            <a:endParaRPr lang="zh-HK" altLang="en-US" dirty="0"/>
          </a:p>
        </p:txBody>
      </p:sp>
      <p:sp>
        <p:nvSpPr>
          <p:cNvPr id="7" name="投影片編號版面配置區 6"/>
          <p:cNvSpPr>
            <a:spLocks noGrp="1"/>
          </p:cNvSpPr>
          <p:nvPr>
            <p:ph type="sldNum" sz="quarter" idx="12"/>
          </p:nvPr>
        </p:nvSpPr>
        <p:spPr/>
        <p:txBody>
          <a:bodyPr/>
          <a:lstStyle/>
          <a:p>
            <a:fld id="{1BAF3A84-07B6-4118-A70C-A2B31A21460E}" type="slidenum">
              <a:rPr lang="zh-HK" altLang="en-US" smtClean="0"/>
              <a:t>‹#›</a:t>
            </a:fld>
            <a:endParaRPr lang="zh-HK" altLang="en-US"/>
          </a:p>
        </p:txBody>
      </p:sp>
      <p:sp>
        <p:nvSpPr>
          <p:cNvPr id="9" name="內容版面配置區 8"/>
          <p:cNvSpPr>
            <a:spLocks noGrp="1"/>
          </p:cNvSpPr>
          <p:nvPr>
            <p:ph sz="quarter" idx="1"/>
          </p:nvPr>
        </p:nvSpPr>
        <p:spPr>
          <a:xfrm>
            <a:off x="457200" y="1219200"/>
            <a:ext cx="4041648" cy="4937760"/>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11" name="內容版面配置區 10"/>
          <p:cNvSpPr>
            <a:spLocks noGrp="1"/>
          </p:cNvSpPr>
          <p:nvPr>
            <p:ph sz="quarter" idx="2"/>
          </p:nvPr>
        </p:nvSpPr>
        <p:spPr>
          <a:xfrm>
            <a:off x="4632198" y="1216152"/>
            <a:ext cx="4041648" cy="4937760"/>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28600"/>
            <a:ext cx="8229600" cy="914400"/>
          </a:xfrm>
        </p:spPr>
        <p:txBody>
          <a:bodyPr anchor="ctr"/>
          <a:lstStyle>
            <a:lvl1pPr>
              <a:defRPr/>
            </a:lvl1pPr>
          </a:lstStyle>
          <a:p>
            <a:r>
              <a:rPr kumimoji="0" lang="zh-TW" altLang="en-US"/>
              <a:t>按一下以編輯母片標題樣式</a:t>
            </a:r>
            <a:endParaRPr kumimoji="0" lang="en-US"/>
          </a:p>
        </p:txBody>
      </p:sp>
      <p:sp>
        <p:nvSpPr>
          <p:cNvPr id="3" name="文字版面配置區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a:t>按一下以編輯母片文字樣式</a:t>
            </a:r>
          </a:p>
        </p:txBody>
      </p:sp>
      <p:sp>
        <p:nvSpPr>
          <p:cNvPr id="4" name="文字版面配置區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a:t>按一下以編輯母片文字樣式</a:t>
            </a:r>
          </a:p>
        </p:txBody>
      </p:sp>
      <p:sp>
        <p:nvSpPr>
          <p:cNvPr id="7" name="日期版面配置區 6"/>
          <p:cNvSpPr>
            <a:spLocks noGrp="1"/>
          </p:cNvSpPr>
          <p:nvPr>
            <p:ph type="dt" sz="half" idx="10"/>
          </p:nvPr>
        </p:nvSpPr>
        <p:spPr/>
        <p:txBody>
          <a:bodyPr/>
          <a:lstStyle/>
          <a:p>
            <a:r>
              <a:rPr lang="en-US" altLang="zh-HK" dirty="0"/>
              <a:t>Prof. Junbo Wang</a:t>
            </a:r>
            <a:endParaRPr lang="zh-HK" altLang="en-US" dirty="0"/>
          </a:p>
        </p:txBody>
      </p:sp>
      <p:sp>
        <p:nvSpPr>
          <p:cNvPr id="8" name="頁尾版面配置區 7"/>
          <p:cNvSpPr>
            <a:spLocks noGrp="1"/>
          </p:cNvSpPr>
          <p:nvPr>
            <p:ph type="ftr" sz="quarter" idx="11"/>
          </p:nvPr>
        </p:nvSpPr>
        <p:spPr/>
        <p:txBody>
          <a:bodyPr/>
          <a:lstStyle/>
          <a:p>
            <a:r>
              <a:rPr lang="en-US" altLang="zh-HK" dirty="0"/>
              <a:t>CB3044 Chapter 7</a:t>
            </a:r>
            <a:endParaRPr lang="zh-HK" altLang="en-US" dirty="0"/>
          </a:p>
        </p:txBody>
      </p:sp>
      <p:sp>
        <p:nvSpPr>
          <p:cNvPr id="9" name="投影片編號版面配置區 8"/>
          <p:cNvSpPr>
            <a:spLocks noGrp="1"/>
          </p:cNvSpPr>
          <p:nvPr>
            <p:ph type="sldNum" sz="quarter" idx="12"/>
          </p:nvPr>
        </p:nvSpPr>
        <p:spPr/>
        <p:txBody>
          <a:bodyPr/>
          <a:lstStyle/>
          <a:p>
            <a:fld id="{1BAF3A84-07B6-4118-A70C-A2B31A21460E}" type="slidenum">
              <a:rPr lang="zh-HK" altLang="en-US" smtClean="0"/>
              <a:t>‹#›</a:t>
            </a:fld>
            <a:endParaRPr lang="zh-HK" altLang="en-US"/>
          </a:p>
        </p:txBody>
      </p:sp>
      <p:sp>
        <p:nvSpPr>
          <p:cNvPr id="11" name="內容版面配置區 10"/>
          <p:cNvSpPr>
            <a:spLocks noGrp="1"/>
          </p:cNvSpPr>
          <p:nvPr>
            <p:ph sz="quarter" idx="2"/>
          </p:nvPr>
        </p:nvSpPr>
        <p:spPr>
          <a:xfrm>
            <a:off x="457200" y="2133600"/>
            <a:ext cx="4038600" cy="4038600"/>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13" name="內容版面配置區 12"/>
          <p:cNvSpPr>
            <a:spLocks noGrp="1"/>
          </p:cNvSpPr>
          <p:nvPr>
            <p:ph sz="quarter" idx="4"/>
          </p:nvPr>
        </p:nvSpPr>
        <p:spPr>
          <a:xfrm>
            <a:off x="4648200" y="2133600"/>
            <a:ext cx="4038600" cy="4038600"/>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457200" y="228600"/>
            <a:ext cx="8229600" cy="914400"/>
          </a:xfrm>
        </p:spPr>
        <p:txBody>
          <a:bodyPr/>
          <a:lstStyle/>
          <a:p>
            <a:r>
              <a:rPr kumimoji="0" lang="zh-TW" altLang="en-US"/>
              <a:t>按一下以編輯母片標題樣式</a:t>
            </a:r>
            <a:endParaRPr kumimoji="0" lang="en-US"/>
          </a:p>
        </p:txBody>
      </p:sp>
      <p:sp>
        <p:nvSpPr>
          <p:cNvPr id="3" name="日期版面配置區 2"/>
          <p:cNvSpPr>
            <a:spLocks noGrp="1"/>
          </p:cNvSpPr>
          <p:nvPr>
            <p:ph type="dt" sz="half" idx="10"/>
          </p:nvPr>
        </p:nvSpPr>
        <p:spPr/>
        <p:txBody>
          <a:bodyPr/>
          <a:lstStyle/>
          <a:p>
            <a:r>
              <a:rPr lang="en-US" altLang="zh-HK" dirty="0"/>
              <a:t>Prof. Junbo Wang</a:t>
            </a:r>
            <a:endParaRPr lang="zh-HK" altLang="en-US" dirty="0"/>
          </a:p>
        </p:txBody>
      </p:sp>
      <p:sp>
        <p:nvSpPr>
          <p:cNvPr id="4" name="頁尾版面配置區 3"/>
          <p:cNvSpPr>
            <a:spLocks noGrp="1"/>
          </p:cNvSpPr>
          <p:nvPr>
            <p:ph type="ftr" sz="quarter" idx="11"/>
          </p:nvPr>
        </p:nvSpPr>
        <p:spPr/>
        <p:txBody>
          <a:bodyPr/>
          <a:lstStyle/>
          <a:p>
            <a:r>
              <a:rPr lang="en-US" altLang="zh-HK" dirty="0"/>
              <a:t>CB3044 Chapter 7</a:t>
            </a:r>
            <a:endParaRPr lang="zh-HK" altLang="en-US" dirty="0"/>
          </a:p>
        </p:txBody>
      </p:sp>
      <p:sp>
        <p:nvSpPr>
          <p:cNvPr id="5" name="投影片編號版面配置區 4"/>
          <p:cNvSpPr>
            <a:spLocks noGrp="1"/>
          </p:cNvSpPr>
          <p:nvPr>
            <p:ph type="sldNum" sz="quarter" idx="12"/>
          </p:nvPr>
        </p:nvSpPr>
        <p:spPr/>
        <p:txBody>
          <a:bodyPr/>
          <a:lstStyle/>
          <a:p>
            <a:fld id="{1BAF3A84-07B6-4118-A70C-A2B31A21460E}" type="slidenum">
              <a:rPr lang="zh-HK" altLang="en-US" smtClean="0"/>
              <a:t>‹#›</a:t>
            </a:fld>
            <a:endParaRPr lang="zh-HK" alt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r>
              <a:rPr lang="en-US" altLang="zh-HK" dirty="0"/>
              <a:t>Prof. Junbo Wang</a:t>
            </a:r>
            <a:endParaRPr lang="zh-HK" altLang="en-US" dirty="0"/>
          </a:p>
        </p:txBody>
      </p:sp>
      <p:sp>
        <p:nvSpPr>
          <p:cNvPr id="3" name="頁尾版面配置區 2"/>
          <p:cNvSpPr>
            <a:spLocks noGrp="1"/>
          </p:cNvSpPr>
          <p:nvPr>
            <p:ph type="ftr" sz="quarter" idx="11"/>
          </p:nvPr>
        </p:nvSpPr>
        <p:spPr/>
        <p:txBody>
          <a:bodyPr/>
          <a:lstStyle/>
          <a:p>
            <a:r>
              <a:rPr lang="en-US" altLang="zh-HK" dirty="0"/>
              <a:t>CB3044 Chapter 7</a:t>
            </a:r>
            <a:endParaRPr lang="zh-HK" altLang="en-US" dirty="0"/>
          </a:p>
        </p:txBody>
      </p:sp>
      <p:sp>
        <p:nvSpPr>
          <p:cNvPr id="4" name="投影片編號版面配置區 3"/>
          <p:cNvSpPr>
            <a:spLocks noGrp="1"/>
          </p:cNvSpPr>
          <p:nvPr>
            <p:ph type="sldNum" sz="quarter" idx="12"/>
          </p:nvPr>
        </p:nvSpPr>
        <p:spPr/>
        <p:txBody>
          <a:bodyPr/>
          <a:lstStyle/>
          <a:p>
            <a:fld id="{1BAF3A84-07B6-4118-A70C-A2B31A21460E}" type="slidenum">
              <a:rPr lang="zh-HK" altLang="en-US" smtClean="0"/>
              <a:t>‹#›</a:t>
            </a:fld>
            <a:endParaRPr lang="zh-HK" altLang="en-US"/>
          </a:p>
        </p:txBody>
      </p:sp>
      <p:sp>
        <p:nvSpPr>
          <p:cNvPr id="5" name="直線接點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zh-TW" altLang="en-US"/>
              <a:t>按一下以編輯母片標題樣式</a:t>
            </a:r>
            <a:endParaRPr kumimoji="0" lang="en-US"/>
          </a:p>
        </p:txBody>
      </p:sp>
      <p:sp>
        <p:nvSpPr>
          <p:cNvPr id="3" name="文字版面配置區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zh-TW" altLang="en-US"/>
              <a:t>按一下以編輯母片文字樣式</a:t>
            </a:r>
          </a:p>
        </p:txBody>
      </p:sp>
      <p:sp>
        <p:nvSpPr>
          <p:cNvPr id="5" name="日期版面配置區 4"/>
          <p:cNvSpPr>
            <a:spLocks noGrp="1"/>
          </p:cNvSpPr>
          <p:nvPr>
            <p:ph type="dt" sz="half" idx="10"/>
          </p:nvPr>
        </p:nvSpPr>
        <p:spPr/>
        <p:txBody>
          <a:bodyPr/>
          <a:lstStyle/>
          <a:p>
            <a:r>
              <a:rPr lang="en-US" altLang="zh-HK" dirty="0"/>
              <a:t>Prof. Junbo Wang</a:t>
            </a:r>
            <a:endParaRPr lang="zh-HK" altLang="en-US" dirty="0"/>
          </a:p>
        </p:txBody>
      </p:sp>
      <p:sp>
        <p:nvSpPr>
          <p:cNvPr id="6" name="頁尾版面配置區 5"/>
          <p:cNvSpPr>
            <a:spLocks noGrp="1"/>
          </p:cNvSpPr>
          <p:nvPr>
            <p:ph type="ftr" sz="quarter" idx="11"/>
          </p:nvPr>
        </p:nvSpPr>
        <p:spPr/>
        <p:txBody>
          <a:bodyPr/>
          <a:lstStyle/>
          <a:p>
            <a:r>
              <a:rPr lang="en-US" altLang="zh-HK" dirty="0"/>
              <a:t>CB3044 Chapter 7</a:t>
            </a:r>
            <a:endParaRPr lang="zh-HK" altLang="en-US" dirty="0"/>
          </a:p>
        </p:txBody>
      </p:sp>
      <p:sp>
        <p:nvSpPr>
          <p:cNvPr id="7" name="投影片編號版面配置區 6"/>
          <p:cNvSpPr>
            <a:spLocks noGrp="1"/>
          </p:cNvSpPr>
          <p:nvPr>
            <p:ph type="sldNum" sz="quarter" idx="12"/>
          </p:nvPr>
        </p:nvSpPr>
        <p:spPr/>
        <p:txBody>
          <a:bodyPr/>
          <a:lstStyle/>
          <a:p>
            <a:fld id="{1BAF3A84-07B6-4118-A70C-A2B31A21460E}" type="slidenum">
              <a:rPr lang="zh-HK" altLang="en-US" smtClean="0"/>
              <a:t>‹#›</a:t>
            </a:fld>
            <a:endParaRPr lang="zh-HK" altLang="en-US"/>
          </a:p>
        </p:txBody>
      </p:sp>
      <p:sp>
        <p:nvSpPr>
          <p:cNvPr id="8" name="直線接點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直線接點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內容版面配置區 11"/>
          <p:cNvSpPr>
            <a:spLocks noGrp="1"/>
          </p:cNvSpPr>
          <p:nvPr>
            <p:ph sz="quarter" idx="1"/>
          </p:nvPr>
        </p:nvSpPr>
        <p:spPr>
          <a:xfrm>
            <a:off x="304800" y="304800"/>
            <a:ext cx="5715000" cy="5715000"/>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bg>
      <p:bgRef idx="1001">
        <a:schemeClr val="bg2"/>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zh-TW" altLang="en-US"/>
              <a:t>按一下以編輯母片標題樣式</a:t>
            </a:r>
            <a:endParaRPr kumimoji="0" lang="en-US"/>
          </a:p>
        </p:txBody>
      </p:sp>
      <p:sp>
        <p:nvSpPr>
          <p:cNvPr id="3" name="圖片版面配置區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zh-TW" altLang="en-US"/>
              <a:t>按一下圖示以新增圖片</a:t>
            </a:r>
            <a:endParaRPr kumimoji="0" lang="en-US" dirty="0"/>
          </a:p>
        </p:txBody>
      </p:sp>
      <p:sp>
        <p:nvSpPr>
          <p:cNvPr id="4" name="文字版面配置區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zh-TW" altLang="en-US"/>
              <a:t>按一下以編輯母片文字樣式</a:t>
            </a:r>
          </a:p>
        </p:txBody>
      </p:sp>
      <p:sp>
        <p:nvSpPr>
          <p:cNvPr id="5" name="日期版面配置區 4"/>
          <p:cNvSpPr>
            <a:spLocks noGrp="1"/>
          </p:cNvSpPr>
          <p:nvPr>
            <p:ph type="dt" sz="half" idx="10"/>
          </p:nvPr>
        </p:nvSpPr>
        <p:spPr/>
        <p:txBody>
          <a:bodyPr/>
          <a:lstStyle/>
          <a:p>
            <a:r>
              <a:rPr lang="en-US" altLang="zh-HK" dirty="0"/>
              <a:t>Prof. Junbo Wang</a:t>
            </a:r>
            <a:endParaRPr lang="zh-HK" altLang="en-US" dirty="0"/>
          </a:p>
        </p:txBody>
      </p:sp>
      <p:sp>
        <p:nvSpPr>
          <p:cNvPr id="6" name="頁尾版面配置區 5"/>
          <p:cNvSpPr>
            <a:spLocks noGrp="1"/>
          </p:cNvSpPr>
          <p:nvPr>
            <p:ph type="ftr" sz="quarter" idx="11"/>
          </p:nvPr>
        </p:nvSpPr>
        <p:spPr/>
        <p:txBody>
          <a:bodyPr/>
          <a:lstStyle/>
          <a:p>
            <a:r>
              <a:rPr lang="en-US" altLang="zh-HK" dirty="0"/>
              <a:t>CB3044 Chapter 7</a:t>
            </a:r>
            <a:endParaRPr lang="zh-HK" altLang="en-US" dirty="0"/>
          </a:p>
        </p:txBody>
      </p:sp>
      <p:sp>
        <p:nvSpPr>
          <p:cNvPr id="7" name="投影片編號版面配置區 6"/>
          <p:cNvSpPr>
            <a:spLocks noGrp="1"/>
          </p:cNvSpPr>
          <p:nvPr>
            <p:ph type="sldNum" sz="quarter" idx="12"/>
          </p:nvPr>
        </p:nvSpPr>
        <p:spPr/>
        <p:txBody>
          <a:bodyPr/>
          <a:lstStyle/>
          <a:p>
            <a:fld id="{1BAF3A84-07B6-4118-A70C-A2B31A21460E}" type="slidenum">
              <a:rPr lang="zh-HK" altLang="en-US" smtClean="0"/>
              <a:t>‹#›</a:t>
            </a:fld>
            <a:endParaRPr lang="zh-HK" altLang="en-US"/>
          </a:p>
        </p:txBody>
      </p:sp>
      <p:sp>
        <p:nvSpPr>
          <p:cNvPr id="8" name="直線接點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標題版面配置區 21"/>
          <p:cNvSpPr>
            <a:spLocks noGrp="1"/>
          </p:cNvSpPr>
          <p:nvPr>
            <p:ph type="title"/>
          </p:nvPr>
        </p:nvSpPr>
        <p:spPr>
          <a:xfrm>
            <a:off x="457200" y="152400"/>
            <a:ext cx="8229600" cy="990600"/>
          </a:xfrm>
          <a:prstGeom prst="rect">
            <a:avLst/>
          </a:prstGeom>
        </p:spPr>
        <p:txBody>
          <a:bodyPr vert="horz" anchor="b" anchorCtr="0">
            <a:normAutofit/>
          </a:bodyPr>
          <a:lstStyle/>
          <a:p>
            <a:r>
              <a:rPr kumimoji="0" lang="zh-TW" altLang="en-US"/>
              <a:t>按一下以編輯母片標題樣式</a:t>
            </a:r>
            <a:endParaRPr kumimoji="0" lang="en-US"/>
          </a:p>
        </p:txBody>
      </p:sp>
      <p:sp>
        <p:nvSpPr>
          <p:cNvPr id="13" name="文字版面配置區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zh-TW" altLang="en-US"/>
              <a:t>按一下以編輯母片文字樣式</a:t>
            </a:r>
          </a:p>
          <a:p>
            <a:pPr lvl="1" eaLnBrk="1" latinLnBrk="0" hangingPunct="1"/>
            <a:r>
              <a:rPr kumimoji="0" lang="zh-TW" altLang="en-US"/>
              <a:t>第二層</a:t>
            </a:r>
          </a:p>
          <a:p>
            <a:pPr lvl="2" eaLnBrk="1" latinLnBrk="0" hangingPunct="1"/>
            <a:r>
              <a:rPr kumimoji="0" lang="zh-TW" altLang="en-US"/>
              <a:t>第三層</a:t>
            </a:r>
          </a:p>
          <a:p>
            <a:pPr lvl="3" eaLnBrk="1" latinLnBrk="0" hangingPunct="1"/>
            <a:r>
              <a:rPr kumimoji="0" lang="zh-TW" altLang="en-US"/>
              <a:t>第四層</a:t>
            </a:r>
          </a:p>
          <a:p>
            <a:pPr lvl="4" eaLnBrk="1" latinLnBrk="0" hangingPunct="1"/>
            <a:r>
              <a:rPr kumimoji="0" lang="zh-TW" altLang="en-US"/>
              <a:t>第五層</a:t>
            </a:r>
            <a:endParaRPr kumimoji="0" lang="en-US"/>
          </a:p>
        </p:txBody>
      </p:sp>
      <p:sp>
        <p:nvSpPr>
          <p:cNvPr id="14" name="日期版面配置區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r>
              <a:rPr lang="en-US" altLang="zh-HK" dirty="0"/>
              <a:t>Prof. Junbo Wang</a:t>
            </a:r>
            <a:endParaRPr lang="zh-HK" altLang="en-US" dirty="0"/>
          </a:p>
        </p:txBody>
      </p:sp>
      <p:sp>
        <p:nvSpPr>
          <p:cNvPr id="3" name="頁尾版面配置區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r>
              <a:rPr lang="en-US" altLang="zh-HK" dirty="0"/>
              <a:t>CB3044 Chapter 7</a:t>
            </a:r>
            <a:endParaRPr lang="zh-HK" altLang="en-US" dirty="0"/>
          </a:p>
        </p:txBody>
      </p:sp>
      <p:sp>
        <p:nvSpPr>
          <p:cNvPr id="23" name="投影片編號版面配置區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1BAF3A84-07B6-4118-A70C-A2B31A21460E}" type="slidenum">
              <a:rPr lang="zh-HK" altLang="en-US" smtClean="0"/>
              <a:t>‹#›</a:t>
            </a:fld>
            <a:endParaRPr lang="zh-HK" altLang="en-US"/>
          </a:p>
        </p:txBody>
      </p:sp>
      <p:sp>
        <p:nvSpPr>
          <p:cNvPr id="28" name="直線接點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直線接點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等腰三角形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txBox="1">
            <a:spLocks/>
          </p:cNvSpPr>
          <p:nvPr/>
        </p:nvSpPr>
        <p:spPr bwMode="auto">
          <a:xfrm>
            <a:off x="5410200" y="914400"/>
            <a:ext cx="3733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sz="3800">
                <a:solidFill>
                  <a:schemeClr val="tx2"/>
                </a:solidFill>
                <a:latin typeface="Arial" pitchFamily="34" charset="0"/>
                <a:ea typeface="ヒラギノ角ゴ Pro W3" pitchFamily="-84" charset="-128"/>
              </a:defRPr>
            </a:lvl1pPr>
            <a:lvl2pPr marL="742950" indent="-285750">
              <a:defRPr sz="3800">
                <a:solidFill>
                  <a:schemeClr val="tx2"/>
                </a:solidFill>
                <a:latin typeface="Arial" pitchFamily="34" charset="0"/>
                <a:ea typeface="ヒラギノ角ゴ Pro W3" pitchFamily="-84" charset="-128"/>
              </a:defRPr>
            </a:lvl2pPr>
            <a:lvl3pPr marL="1143000" indent="-228600">
              <a:defRPr sz="3800">
                <a:solidFill>
                  <a:schemeClr val="tx2"/>
                </a:solidFill>
                <a:latin typeface="Arial" pitchFamily="34" charset="0"/>
                <a:ea typeface="ヒラギノ角ゴ Pro W3" pitchFamily="-84" charset="-128"/>
              </a:defRPr>
            </a:lvl3pPr>
            <a:lvl4pPr marL="1600200" indent="-228600">
              <a:defRPr sz="3800">
                <a:solidFill>
                  <a:schemeClr val="tx2"/>
                </a:solidFill>
                <a:latin typeface="Arial" pitchFamily="34" charset="0"/>
                <a:ea typeface="ヒラギノ角ゴ Pro W3" pitchFamily="-84" charset="-128"/>
              </a:defRPr>
            </a:lvl4pPr>
            <a:lvl5pPr marL="2057400" indent="-228600">
              <a:defRPr sz="3800">
                <a:solidFill>
                  <a:schemeClr val="tx2"/>
                </a:solidFill>
                <a:latin typeface="Arial" pitchFamily="34" charset="0"/>
                <a:ea typeface="ヒラギノ角ゴ Pro W3" pitchFamily="-84" charset="-128"/>
              </a:defRPr>
            </a:lvl5pPr>
            <a:lvl6pPr marL="25146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6pPr>
            <a:lvl7pPr marL="29718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7pPr>
            <a:lvl8pPr marL="34290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8pPr>
            <a:lvl9pPr marL="38862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9pPr>
          </a:lstStyle>
          <a:p>
            <a:pPr algn="ctr" eaLnBrk="1" hangingPunct="1"/>
            <a:r>
              <a:rPr lang="en-AU" altLang="zh-HK" sz="2800" b="1">
                <a:solidFill>
                  <a:schemeClr val="tx1"/>
                </a:solidFill>
                <a:latin typeface="Verdana" pitchFamily="34" charset="0"/>
              </a:rPr>
              <a:t>Chapter 7</a:t>
            </a:r>
            <a:br>
              <a:rPr lang="en-AU" altLang="zh-HK" sz="2800" b="1">
                <a:solidFill>
                  <a:schemeClr val="tx1"/>
                </a:solidFill>
                <a:latin typeface="Verdana" pitchFamily="34" charset="0"/>
              </a:rPr>
            </a:br>
            <a:br>
              <a:rPr lang="en-AU" altLang="zh-HK" sz="2800" b="1">
                <a:solidFill>
                  <a:schemeClr val="tx1"/>
                </a:solidFill>
                <a:latin typeface="Verdana" pitchFamily="34" charset="0"/>
              </a:rPr>
            </a:br>
            <a:r>
              <a:rPr lang="en-US" altLang="zh-HK" sz="2800" b="1">
                <a:solidFill>
                  <a:schemeClr val="tx1"/>
                </a:solidFill>
                <a:latin typeface="Verdana" pitchFamily="34" charset="0"/>
              </a:rPr>
              <a:t>Why Do </a:t>
            </a:r>
            <a:br>
              <a:rPr lang="en-US" altLang="zh-HK" sz="2800" b="1">
                <a:solidFill>
                  <a:schemeClr val="tx1"/>
                </a:solidFill>
                <a:latin typeface="Verdana" pitchFamily="34" charset="0"/>
              </a:rPr>
            </a:br>
            <a:r>
              <a:rPr lang="en-US" altLang="zh-HK" sz="2800" b="1">
                <a:solidFill>
                  <a:schemeClr val="tx1"/>
                </a:solidFill>
                <a:latin typeface="Verdana" pitchFamily="34" charset="0"/>
              </a:rPr>
              <a:t>Financial</a:t>
            </a:r>
          </a:p>
          <a:p>
            <a:pPr algn="ctr" eaLnBrk="1" hangingPunct="1"/>
            <a:r>
              <a:rPr lang="en-US" altLang="zh-HK" sz="2800" b="1">
                <a:solidFill>
                  <a:schemeClr val="tx1"/>
                </a:solidFill>
                <a:latin typeface="Verdana" pitchFamily="34" charset="0"/>
              </a:rPr>
              <a:t>Institutions</a:t>
            </a:r>
            <a:br>
              <a:rPr lang="en-US" altLang="zh-HK" sz="2800" b="1">
                <a:solidFill>
                  <a:schemeClr val="tx1"/>
                </a:solidFill>
                <a:latin typeface="Verdana" pitchFamily="34" charset="0"/>
              </a:rPr>
            </a:br>
            <a:r>
              <a:rPr lang="en-US" altLang="zh-HK" sz="2800" b="1">
                <a:solidFill>
                  <a:schemeClr val="tx1"/>
                </a:solidFill>
                <a:latin typeface="Verdana" pitchFamily="34" charset="0"/>
              </a:rPr>
              <a:t>Exist?</a:t>
            </a:r>
          </a:p>
        </p:txBody>
      </p:sp>
    </p:spTree>
    <p:extLst>
      <p:ext uri="{BB962C8B-B14F-4D97-AF65-F5344CB8AC3E}">
        <p14:creationId xmlns:p14="http://schemas.microsoft.com/office/powerpoint/2010/main" val="3882129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altLang="zh-HK" dirty="0">
                <a:ea typeface="ヒラギノ角ゴ Pro W3" pitchFamily="-84" charset="-128"/>
              </a:rPr>
              <a:t>Facts of Financial Structure</a:t>
            </a:r>
          </a:p>
        </p:txBody>
      </p:sp>
      <p:sp>
        <p:nvSpPr>
          <p:cNvPr id="15363" name="Text Placeholder 2"/>
          <p:cNvSpPr>
            <a:spLocks noGrp="1"/>
          </p:cNvSpPr>
          <p:nvPr>
            <p:ph sz="quarter" idx="1"/>
          </p:nvPr>
        </p:nvSpPr>
        <p:spPr/>
        <p:txBody>
          <a:bodyPr/>
          <a:lstStyle/>
          <a:p>
            <a:pPr marL="514350" indent="-514350" eaLnBrk="1" hangingPunct="1">
              <a:buFontTx/>
              <a:buAutoNum type="arabicPeriod" startAt="5"/>
            </a:pPr>
            <a:r>
              <a:rPr lang="en-US" altLang="zh-HK" dirty="0">
                <a:ea typeface="ヒラギノ角ゴ Pro W3" pitchFamily="-84" charset="-128"/>
              </a:rPr>
              <a:t>The financial system is among the most heavily regulated sectors of economy.</a:t>
            </a:r>
          </a:p>
          <a:p>
            <a:pPr marL="514350" indent="-514350" eaLnBrk="1" hangingPunct="1">
              <a:buFontTx/>
              <a:buAutoNum type="arabicPeriod" startAt="5"/>
            </a:pPr>
            <a:r>
              <a:rPr lang="en-US" altLang="zh-HK" dirty="0">
                <a:ea typeface="ヒラギノ角ゴ Pro W3" pitchFamily="-84" charset="-128"/>
              </a:rPr>
              <a:t>Only large, well-established corporations have easy access to securities markets to finance their activities.</a:t>
            </a:r>
          </a:p>
          <a:p>
            <a:pPr marL="514350" indent="-514350">
              <a:buFontTx/>
              <a:buAutoNum type="arabicPeriod" startAt="7"/>
            </a:pPr>
            <a:r>
              <a:rPr lang="en-US" altLang="zh-HK" dirty="0">
                <a:ea typeface="ヒラギノ角ゴ Pro W3" pitchFamily="-84" charset="-128"/>
              </a:rPr>
              <a:t>Collateral is a prevalent feature of debt contracts for both households and businesses.</a:t>
            </a:r>
          </a:p>
          <a:p>
            <a:pPr marL="514350" indent="-514350">
              <a:buFontTx/>
              <a:buAutoNum type="arabicPeriod" startAt="7"/>
            </a:pPr>
            <a:r>
              <a:rPr lang="en-US" altLang="zh-HK" dirty="0">
                <a:ea typeface="ヒラギノ角ゴ Pro W3" pitchFamily="-84" charset="-128"/>
              </a:rPr>
              <a:t>Debt contracts are typically extremely complicated legal documents that place substantial restrictions on the behavior of the borrowers.</a:t>
            </a:r>
          </a:p>
          <a:p>
            <a:pPr marL="514350" indent="-514350" eaLnBrk="1" hangingPunct="1">
              <a:buFontTx/>
              <a:buAutoNum type="arabicPeriod" startAt="5"/>
            </a:pPr>
            <a:endParaRPr lang="en-US" altLang="zh-HK" dirty="0">
              <a:ea typeface="ヒラギノ角ゴ Pro W3" pitchFamily="-84" charset="-128"/>
            </a:endParaRPr>
          </a:p>
        </p:txBody>
      </p:sp>
      <p:sp>
        <p:nvSpPr>
          <p:cNvPr id="2" name="頁尾版面配置區 1"/>
          <p:cNvSpPr>
            <a:spLocks noGrp="1"/>
          </p:cNvSpPr>
          <p:nvPr>
            <p:ph type="ftr" sz="quarter" idx="11"/>
          </p:nvPr>
        </p:nvSpPr>
        <p:spPr/>
        <p:txBody>
          <a:bodyPr/>
          <a:lstStyle/>
          <a:p>
            <a:pPr algn="ctr"/>
            <a:r>
              <a:rPr lang="en-US" altLang="zh-HK" dirty="0"/>
              <a:t>EF3333 Chapter 7</a:t>
            </a:r>
            <a:endParaRPr lang="zh-HK" altLang="en-US" dirty="0"/>
          </a:p>
        </p:txBody>
      </p:sp>
      <p:sp>
        <p:nvSpPr>
          <p:cNvPr id="3" name="投影片編號版面配置區 2"/>
          <p:cNvSpPr>
            <a:spLocks noGrp="1"/>
          </p:cNvSpPr>
          <p:nvPr>
            <p:ph type="sldNum" sz="quarter" idx="12"/>
          </p:nvPr>
        </p:nvSpPr>
        <p:spPr/>
        <p:txBody>
          <a:bodyPr/>
          <a:lstStyle/>
          <a:p>
            <a:fld id="{1BAF3A84-07B6-4118-A70C-A2B31A21460E}" type="slidenum">
              <a:rPr lang="zh-HK" altLang="en-US" smtClean="0"/>
              <a:t>10</a:t>
            </a:fld>
            <a:endParaRPr lang="zh-HK" altLang="en-US"/>
          </a:p>
        </p:txBody>
      </p:sp>
    </p:spTree>
    <p:extLst>
      <p:ext uri="{BB962C8B-B14F-4D97-AF65-F5344CB8AC3E}">
        <p14:creationId xmlns:p14="http://schemas.microsoft.com/office/powerpoint/2010/main" val="1310120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zh-HK">
                <a:ea typeface="ヒラギノ角ゴ Pro W3" pitchFamily="-84" charset="-128"/>
              </a:rPr>
              <a:t>Transaction Costs</a:t>
            </a:r>
          </a:p>
        </p:txBody>
      </p:sp>
      <p:sp>
        <p:nvSpPr>
          <p:cNvPr id="17411" name="Text Placeholder 2"/>
          <p:cNvSpPr>
            <a:spLocks noGrp="1"/>
          </p:cNvSpPr>
          <p:nvPr>
            <p:ph sz="quarter" idx="1"/>
          </p:nvPr>
        </p:nvSpPr>
        <p:spPr/>
        <p:txBody>
          <a:bodyPr/>
          <a:lstStyle/>
          <a:p>
            <a:pPr eaLnBrk="1" hangingPunct="1">
              <a:spcBef>
                <a:spcPts val="800"/>
              </a:spcBef>
            </a:pPr>
            <a:r>
              <a:rPr lang="en-US" altLang="zh-HK" dirty="0">
                <a:ea typeface="ヒラギノ角ゴ Pro W3" pitchFamily="-84" charset="-128"/>
              </a:rPr>
              <a:t>Transactions costs influence financial structure</a:t>
            </a:r>
          </a:p>
          <a:p>
            <a:pPr lvl="1" eaLnBrk="1" hangingPunct="1">
              <a:spcBef>
                <a:spcPts val="800"/>
              </a:spcBef>
              <a:buFont typeface="Arial" pitchFamily="34" charset="0"/>
              <a:buChar char="─"/>
            </a:pPr>
            <a:r>
              <a:rPr lang="en-US" altLang="zh-HK" dirty="0">
                <a:ea typeface="ヒラギノ角ゴ Pro W3" pitchFamily="-84" charset="-128"/>
              </a:rPr>
              <a:t>E.g., a $5,000 investment only allows you to purchase 100 shares @ $50 / share (equity)</a:t>
            </a:r>
          </a:p>
          <a:p>
            <a:pPr lvl="1" eaLnBrk="1" hangingPunct="1">
              <a:spcBef>
                <a:spcPts val="800"/>
              </a:spcBef>
              <a:buFont typeface="Arial" pitchFamily="34" charset="0"/>
              <a:buChar char="─"/>
            </a:pPr>
            <a:r>
              <a:rPr lang="en-US" altLang="zh-HK" dirty="0">
                <a:ea typeface="ヒラギノ角ゴ Pro W3" pitchFamily="-84" charset="-128"/>
              </a:rPr>
              <a:t>No diversification</a:t>
            </a:r>
          </a:p>
          <a:p>
            <a:pPr lvl="1" eaLnBrk="1" hangingPunct="1">
              <a:spcBef>
                <a:spcPts val="800"/>
              </a:spcBef>
              <a:buFont typeface="Arial" pitchFamily="34" charset="0"/>
              <a:buChar char="─"/>
            </a:pPr>
            <a:r>
              <a:rPr lang="en-US" altLang="zh-HK" dirty="0">
                <a:ea typeface="ヒラギノ角ゴ Pro W3" pitchFamily="-84" charset="-128"/>
              </a:rPr>
              <a:t>Bonds even worse—most have a $10,000 size</a:t>
            </a:r>
          </a:p>
          <a:p>
            <a:r>
              <a:rPr lang="en-US" altLang="zh-HK" dirty="0">
                <a:ea typeface="ヒラギノ角ゴ Pro W3" pitchFamily="-84" charset="-128"/>
              </a:rPr>
              <a:t>Financial intermediaries make profits by reducing transactions costs </a:t>
            </a:r>
          </a:p>
          <a:p>
            <a:pPr marL="860425" lvl="1" indent="-514350">
              <a:buFontTx/>
              <a:buAutoNum type="arabicPeriod"/>
            </a:pPr>
            <a:r>
              <a:rPr lang="en-US" altLang="zh-HK" dirty="0">
                <a:ea typeface="ヒラギノ角ゴ Pro W3" pitchFamily="-84" charset="-128"/>
              </a:rPr>
              <a:t>Take advantage of economies of scale </a:t>
            </a:r>
            <a:br>
              <a:rPr lang="en-US" altLang="zh-HK" dirty="0">
                <a:ea typeface="ヒラギノ角ゴ Pro W3" pitchFamily="-84" charset="-128"/>
              </a:rPr>
            </a:br>
            <a:r>
              <a:rPr lang="en-US" altLang="zh-HK" dirty="0">
                <a:ea typeface="ヒラギノ角ゴ Pro W3" pitchFamily="-84" charset="-128"/>
              </a:rPr>
              <a:t>(example: mutual funds)</a:t>
            </a:r>
          </a:p>
          <a:p>
            <a:pPr marL="860425" lvl="1" indent="-514350">
              <a:buFontTx/>
              <a:buAutoNum type="arabicPeriod"/>
            </a:pPr>
            <a:r>
              <a:rPr lang="en-US" altLang="zh-HK" dirty="0">
                <a:ea typeface="ヒラギノ角ゴ Pro W3" pitchFamily="-84" charset="-128"/>
              </a:rPr>
              <a:t>Develop expertise to lower transactions costs</a:t>
            </a:r>
          </a:p>
          <a:p>
            <a:pPr>
              <a:spcBef>
                <a:spcPts val="800"/>
              </a:spcBef>
              <a:buFont typeface="Arial" pitchFamily="34" charset="0"/>
              <a:buChar char="─"/>
            </a:pPr>
            <a:endParaRPr lang="en-US" altLang="zh-HK" dirty="0">
              <a:ea typeface="ヒラギノ角ゴ Pro W3" pitchFamily="-84" charset="-128"/>
            </a:endParaRPr>
          </a:p>
        </p:txBody>
      </p:sp>
      <p:sp>
        <p:nvSpPr>
          <p:cNvPr id="2" name="頁尾版面配置區 1"/>
          <p:cNvSpPr>
            <a:spLocks noGrp="1"/>
          </p:cNvSpPr>
          <p:nvPr>
            <p:ph type="ftr" sz="quarter" idx="11"/>
          </p:nvPr>
        </p:nvSpPr>
        <p:spPr/>
        <p:txBody>
          <a:bodyPr/>
          <a:lstStyle/>
          <a:p>
            <a:pPr algn="ctr"/>
            <a:r>
              <a:rPr lang="en-US" altLang="zh-HK" dirty="0"/>
              <a:t>EF3333 Chapter 7</a:t>
            </a:r>
            <a:endParaRPr lang="zh-HK" altLang="en-US" dirty="0"/>
          </a:p>
        </p:txBody>
      </p:sp>
      <p:sp>
        <p:nvSpPr>
          <p:cNvPr id="3" name="投影片編號版面配置區 2"/>
          <p:cNvSpPr>
            <a:spLocks noGrp="1"/>
          </p:cNvSpPr>
          <p:nvPr>
            <p:ph type="sldNum" sz="quarter" idx="12"/>
          </p:nvPr>
        </p:nvSpPr>
        <p:spPr/>
        <p:txBody>
          <a:bodyPr/>
          <a:lstStyle/>
          <a:p>
            <a:fld id="{1BAF3A84-07B6-4118-A70C-A2B31A21460E}" type="slidenum">
              <a:rPr lang="zh-HK" altLang="en-US" smtClean="0"/>
              <a:t>11</a:t>
            </a:fld>
            <a:endParaRPr lang="zh-HK" altLang="en-US"/>
          </a:p>
        </p:txBody>
      </p:sp>
    </p:spTree>
    <p:extLst>
      <p:ext uri="{BB962C8B-B14F-4D97-AF65-F5344CB8AC3E}">
        <p14:creationId xmlns:p14="http://schemas.microsoft.com/office/powerpoint/2010/main" val="1875677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395536" y="54496"/>
            <a:ext cx="8153400" cy="1143000"/>
          </a:xfrm>
        </p:spPr>
        <p:txBody>
          <a:bodyPr/>
          <a:lstStyle/>
          <a:p>
            <a:pPr eaLnBrk="1" hangingPunct="1"/>
            <a:r>
              <a:rPr lang="en-US" altLang="zh-HK" dirty="0">
                <a:ea typeface="ヒラギノ角ゴ Pro W3" pitchFamily="-84" charset="-128"/>
              </a:rPr>
              <a:t>Asymmetric Information: Adverse Selection and Moral Hazard</a:t>
            </a:r>
          </a:p>
        </p:txBody>
      </p:sp>
      <p:sp>
        <p:nvSpPr>
          <p:cNvPr id="19459" name="Text Placeholder 2"/>
          <p:cNvSpPr>
            <a:spLocks noGrp="1"/>
          </p:cNvSpPr>
          <p:nvPr>
            <p:ph sz="quarter" idx="1"/>
          </p:nvPr>
        </p:nvSpPr>
        <p:spPr/>
        <p:txBody>
          <a:bodyPr/>
          <a:lstStyle/>
          <a:p>
            <a:pPr eaLnBrk="1" hangingPunct="1"/>
            <a:r>
              <a:rPr lang="en-US" altLang="zh-HK" dirty="0">
                <a:ea typeface="ヒラギノ角ゴ Pro W3" pitchFamily="-84" charset="-128"/>
              </a:rPr>
              <a:t>Asymmetric information: a situation that arises when one party’s insufficient knowledge about the other party involved in a transaction makes it impossible to make accurate decisions when conducting the transaction.</a:t>
            </a:r>
          </a:p>
          <a:p>
            <a:pPr>
              <a:spcBef>
                <a:spcPts val="1200"/>
              </a:spcBef>
            </a:pPr>
            <a:r>
              <a:rPr lang="en-US" altLang="zh-HK" dirty="0">
                <a:ea typeface="ヒラギノ角ゴ Pro W3" pitchFamily="-84" charset="-128"/>
              </a:rPr>
              <a:t>To begin to understand the implications of asymmetric information, we will focus on two specific forms:</a:t>
            </a:r>
          </a:p>
          <a:p>
            <a:pPr lvl="1">
              <a:spcBef>
                <a:spcPts val="1200"/>
              </a:spcBef>
              <a:buFont typeface="Arial" pitchFamily="34" charset="0"/>
              <a:buChar char="─"/>
            </a:pPr>
            <a:r>
              <a:rPr lang="en-US" altLang="zh-HK" dirty="0">
                <a:ea typeface="ヒラギノ角ゴ Pro W3" pitchFamily="-84" charset="-128"/>
              </a:rPr>
              <a:t>Adverse selection</a:t>
            </a:r>
          </a:p>
          <a:p>
            <a:pPr lvl="1">
              <a:spcBef>
                <a:spcPts val="1200"/>
              </a:spcBef>
              <a:buFont typeface="Arial" pitchFamily="34" charset="0"/>
              <a:buChar char="─"/>
            </a:pPr>
            <a:r>
              <a:rPr lang="en-US" altLang="zh-HK" dirty="0">
                <a:ea typeface="ヒラギノ角ゴ Pro W3" pitchFamily="-84" charset="-128"/>
              </a:rPr>
              <a:t>Moral hazard</a:t>
            </a:r>
          </a:p>
          <a:p>
            <a:pPr eaLnBrk="1" hangingPunct="1"/>
            <a:endParaRPr lang="en-US" altLang="zh-HK" dirty="0">
              <a:ea typeface="ヒラギノ角ゴ Pro W3" pitchFamily="-84" charset="-128"/>
            </a:endParaRPr>
          </a:p>
          <a:p>
            <a:pPr eaLnBrk="1" hangingPunct="1"/>
            <a:endParaRPr lang="en-US" altLang="zh-HK" dirty="0">
              <a:ea typeface="ヒラギノ角ゴ Pro W3" pitchFamily="-84" charset="-128"/>
            </a:endParaRPr>
          </a:p>
        </p:txBody>
      </p:sp>
      <p:sp>
        <p:nvSpPr>
          <p:cNvPr id="2" name="頁尾版面配置區 1"/>
          <p:cNvSpPr>
            <a:spLocks noGrp="1"/>
          </p:cNvSpPr>
          <p:nvPr>
            <p:ph type="ftr" sz="quarter" idx="11"/>
          </p:nvPr>
        </p:nvSpPr>
        <p:spPr/>
        <p:txBody>
          <a:bodyPr/>
          <a:lstStyle/>
          <a:p>
            <a:pPr algn="ctr"/>
            <a:r>
              <a:rPr lang="en-US" altLang="zh-HK" dirty="0"/>
              <a:t>EF3333 Chapter 7</a:t>
            </a:r>
            <a:endParaRPr lang="zh-HK" altLang="en-US" dirty="0"/>
          </a:p>
        </p:txBody>
      </p:sp>
      <p:sp>
        <p:nvSpPr>
          <p:cNvPr id="3" name="投影片編號版面配置區 2"/>
          <p:cNvSpPr>
            <a:spLocks noGrp="1"/>
          </p:cNvSpPr>
          <p:nvPr>
            <p:ph type="sldNum" sz="quarter" idx="12"/>
          </p:nvPr>
        </p:nvSpPr>
        <p:spPr/>
        <p:txBody>
          <a:bodyPr/>
          <a:lstStyle/>
          <a:p>
            <a:fld id="{1BAF3A84-07B6-4118-A70C-A2B31A21460E}" type="slidenum">
              <a:rPr lang="zh-HK" altLang="en-US" smtClean="0"/>
              <a:t>12</a:t>
            </a:fld>
            <a:endParaRPr lang="zh-HK" altLang="en-US"/>
          </a:p>
        </p:txBody>
      </p:sp>
    </p:spTree>
    <p:extLst>
      <p:ext uri="{BB962C8B-B14F-4D97-AF65-F5344CB8AC3E}">
        <p14:creationId xmlns:p14="http://schemas.microsoft.com/office/powerpoint/2010/main" val="1856042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15551"/>
            <a:ext cx="8153400" cy="1143000"/>
          </a:xfrm>
        </p:spPr>
        <p:txBody>
          <a:bodyPr/>
          <a:lstStyle/>
          <a:p>
            <a:pPr eaLnBrk="1" hangingPunct="1"/>
            <a:r>
              <a:rPr lang="en-US" altLang="zh-HK" dirty="0">
                <a:ea typeface="ヒラギノ角ゴ Pro W3" pitchFamily="-84" charset="-128"/>
              </a:rPr>
              <a:t>Asymmetric Information: Adverse Selection and Moral Hazard</a:t>
            </a:r>
          </a:p>
        </p:txBody>
      </p:sp>
      <p:sp>
        <p:nvSpPr>
          <p:cNvPr id="21507" name="Text Placeholder 2"/>
          <p:cNvSpPr>
            <a:spLocks noGrp="1"/>
          </p:cNvSpPr>
          <p:nvPr>
            <p:ph sz="quarter" idx="1"/>
          </p:nvPr>
        </p:nvSpPr>
        <p:spPr/>
        <p:txBody>
          <a:bodyPr/>
          <a:lstStyle/>
          <a:p>
            <a:pPr eaLnBrk="1" hangingPunct="1"/>
            <a:r>
              <a:rPr lang="en-US" altLang="zh-HK" dirty="0">
                <a:ea typeface="ヒラギノ角ゴ Pro W3" pitchFamily="-84" charset="-128"/>
              </a:rPr>
              <a:t>Adverse Selection</a:t>
            </a:r>
          </a:p>
          <a:p>
            <a:pPr marL="860425" lvl="1" indent="-514350" eaLnBrk="1" hangingPunct="1">
              <a:spcBef>
                <a:spcPts val="1200"/>
              </a:spcBef>
              <a:buFontTx/>
              <a:buAutoNum type="arabicPeriod"/>
            </a:pPr>
            <a:r>
              <a:rPr lang="en-US" altLang="zh-HK" dirty="0">
                <a:ea typeface="ヒラギノ角ゴ Pro W3" pitchFamily="-84" charset="-128"/>
              </a:rPr>
              <a:t>Occurs when one party in a transaction has better information than the other party</a:t>
            </a:r>
          </a:p>
          <a:p>
            <a:pPr marL="860425" lvl="1" indent="-514350" eaLnBrk="1" hangingPunct="1">
              <a:spcBef>
                <a:spcPts val="1200"/>
              </a:spcBef>
              <a:buFontTx/>
              <a:buAutoNum type="arabicPeriod"/>
            </a:pPr>
            <a:r>
              <a:rPr lang="en-US" altLang="zh-HK" dirty="0">
                <a:ea typeface="ヒラギノ角ゴ Pro W3" pitchFamily="-84" charset="-128"/>
              </a:rPr>
              <a:t>Before transaction occurs</a:t>
            </a:r>
          </a:p>
          <a:p>
            <a:pPr marL="860425" lvl="1" indent="-514350" eaLnBrk="1" hangingPunct="1">
              <a:spcBef>
                <a:spcPts val="1200"/>
              </a:spcBef>
              <a:buFontTx/>
              <a:buAutoNum type="arabicPeriod"/>
            </a:pPr>
            <a:r>
              <a:rPr lang="en-US" altLang="zh-HK" dirty="0">
                <a:ea typeface="ヒラギノ角ゴ Pro W3" pitchFamily="-84" charset="-128"/>
              </a:rPr>
              <a:t>Potential borrowers most likely to produce adverse outcome are ones most likely to seek loan and be </a:t>
            </a:r>
            <a:r>
              <a:rPr lang="en-US" altLang="zh-HK" u="sng" dirty="0">
                <a:ea typeface="ヒラギノ角ゴ Pro W3" pitchFamily="-84" charset="-128"/>
              </a:rPr>
              <a:t>selected</a:t>
            </a:r>
          </a:p>
        </p:txBody>
      </p:sp>
      <p:sp>
        <p:nvSpPr>
          <p:cNvPr id="2" name="頁尾版面配置區 1"/>
          <p:cNvSpPr>
            <a:spLocks noGrp="1"/>
          </p:cNvSpPr>
          <p:nvPr>
            <p:ph type="ftr" sz="quarter" idx="11"/>
          </p:nvPr>
        </p:nvSpPr>
        <p:spPr/>
        <p:txBody>
          <a:bodyPr/>
          <a:lstStyle/>
          <a:p>
            <a:pPr algn="ctr"/>
            <a:r>
              <a:rPr lang="en-US" altLang="zh-HK" dirty="0"/>
              <a:t>EF3333 Chapter 7</a:t>
            </a:r>
            <a:endParaRPr lang="zh-HK" altLang="en-US" dirty="0"/>
          </a:p>
        </p:txBody>
      </p:sp>
      <p:sp>
        <p:nvSpPr>
          <p:cNvPr id="3" name="投影片編號版面配置區 2"/>
          <p:cNvSpPr>
            <a:spLocks noGrp="1"/>
          </p:cNvSpPr>
          <p:nvPr>
            <p:ph type="sldNum" sz="quarter" idx="12"/>
          </p:nvPr>
        </p:nvSpPr>
        <p:spPr/>
        <p:txBody>
          <a:bodyPr/>
          <a:lstStyle/>
          <a:p>
            <a:fld id="{1BAF3A84-07B6-4118-A70C-A2B31A21460E}" type="slidenum">
              <a:rPr lang="zh-HK" altLang="en-US" smtClean="0"/>
              <a:t>13</a:t>
            </a:fld>
            <a:endParaRPr lang="zh-HK" altLang="en-US"/>
          </a:p>
        </p:txBody>
      </p:sp>
    </p:spTree>
    <p:extLst>
      <p:ext uri="{BB962C8B-B14F-4D97-AF65-F5344CB8AC3E}">
        <p14:creationId xmlns:p14="http://schemas.microsoft.com/office/powerpoint/2010/main" val="1288927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5071"/>
            <a:ext cx="8153400" cy="1143000"/>
          </a:xfrm>
        </p:spPr>
        <p:txBody>
          <a:bodyPr/>
          <a:lstStyle/>
          <a:p>
            <a:pPr eaLnBrk="1" hangingPunct="1"/>
            <a:r>
              <a:rPr lang="en-US" altLang="zh-HK" dirty="0">
                <a:ea typeface="ヒラギノ角ゴ Pro W3" pitchFamily="-84" charset="-128"/>
              </a:rPr>
              <a:t>Asymmetric Information: Adverse Selection and Moral Hazard</a:t>
            </a:r>
          </a:p>
        </p:txBody>
      </p:sp>
      <p:sp>
        <p:nvSpPr>
          <p:cNvPr id="22531" name="Text Placeholder 2"/>
          <p:cNvSpPr>
            <a:spLocks noGrp="1"/>
          </p:cNvSpPr>
          <p:nvPr>
            <p:ph sz="quarter" idx="1"/>
          </p:nvPr>
        </p:nvSpPr>
        <p:spPr/>
        <p:txBody>
          <a:bodyPr/>
          <a:lstStyle/>
          <a:p>
            <a:pPr eaLnBrk="1" hangingPunct="1"/>
            <a:r>
              <a:rPr lang="en-US" altLang="zh-HK" dirty="0">
                <a:ea typeface="ヒラギノ角ゴ Pro W3" pitchFamily="-84" charset="-128"/>
              </a:rPr>
              <a:t>Moral Hazard</a:t>
            </a:r>
          </a:p>
          <a:p>
            <a:pPr marL="860425" lvl="1" indent="-514350" eaLnBrk="1" hangingPunct="1">
              <a:spcBef>
                <a:spcPts val="1200"/>
              </a:spcBef>
              <a:buFontTx/>
              <a:buAutoNum type="arabicPeriod"/>
            </a:pPr>
            <a:r>
              <a:rPr lang="en-US" altLang="zh-HK" dirty="0">
                <a:ea typeface="ヒラギノ角ゴ Pro W3" pitchFamily="-84" charset="-128"/>
              </a:rPr>
              <a:t>Occurs when one party has an incentive to behave differently once an agreement is made between parties</a:t>
            </a:r>
          </a:p>
          <a:p>
            <a:pPr marL="860425" lvl="1" indent="-514350" eaLnBrk="1" hangingPunct="1">
              <a:spcBef>
                <a:spcPts val="1200"/>
              </a:spcBef>
              <a:buFontTx/>
              <a:buAutoNum type="arabicPeriod"/>
            </a:pPr>
            <a:r>
              <a:rPr lang="en-US" altLang="zh-HK" dirty="0">
                <a:ea typeface="ヒラギノ角ゴ Pro W3" pitchFamily="-84" charset="-128"/>
              </a:rPr>
              <a:t>After transaction occurs</a:t>
            </a:r>
          </a:p>
          <a:p>
            <a:pPr marL="860425" lvl="1" indent="-514350" eaLnBrk="1" hangingPunct="1">
              <a:spcBef>
                <a:spcPts val="1200"/>
              </a:spcBef>
              <a:buFontTx/>
              <a:buAutoNum type="arabicPeriod"/>
            </a:pPr>
            <a:r>
              <a:rPr lang="en-US" altLang="zh-HK" u="sng" dirty="0">
                <a:ea typeface="ヒラギノ角ゴ Pro W3" pitchFamily="-84" charset="-128"/>
              </a:rPr>
              <a:t>Hazard</a:t>
            </a:r>
            <a:r>
              <a:rPr lang="en-US" altLang="zh-HK" dirty="0">
                <a:ea typeface="ヒラギノ角ゴ Pro W3" pitchFamily="-84" charset="-128"/>
              </a:rPr>
              <a:t> that borrower has incentives to engage in undesirable (</a:t>
            </a:r>
            <a:r>
              <a:rPr lang="en-US" altLang="zh-HK" u="sng" dirty="0">
                <a:ea typeface="ヒラギノ角ゴ Pro W3" pitchFamily="-84" charset="-128"/>
              </a:rPr>
              <a:t>immoral</a:t>
            </a:r>
            <a:r>
              <a:rPr lang="en-US" altLang="zh-HK" dirty="0">
                <a:ea typeface="ヒラギノ角ゴ Pro W3" pitchFamily="-84" charset="-128"/>
              </a:rPr>
              <a:t>) activities making it more likely that won't pay loan back</a:t>
            </a:r>
          </a:p>
        </p:txBody>
      </p:sp>
      <p:sp>
        <p:nvSpPr>
          <p:cNvPr id="2" name="頁尾版面配置區 1"/>
          <p:cNvSpPr>
            <a:spLocks noGrp="1"/>
          </p:cNvSpPr>
          <p:nvPr>
            <p:ph type="ftr" sz="quarter" idx="11"/>
          </p:nvPr>
        </p:nvSpPr>
        <p:spPr/>
        <p:txBody>
          <a:bodyPr/>
          <a:lstStyle/>
          <a:p>
            <a:pPr algn="ctr"/>
            <a:r>
              <a:rPr lang="en-US" altLang="zh-HK" dirty="0"/>
              <a:t>EF3333 Chapter 7</a:t>
            </a:r>
            <a:endParaRPr lang="zh-HK" altLang="en-US" dirty="0"/>
          </a:p>
        </p:txBody>
      </p:sp>
      <p:sp>
        <p:nvSpPr>
          <p:cNvPr id="3" name="投影片編號版面配置區 2"/>
          <p:cNvSpPr>
            <a:spLocks noGrp="1"/>
          </p:cNvSpPr>
          <p:nvPr>
            <p:ph type="sldNum" sz="quarter" idx="12"/>
          </p:nvPr>
        </p:nvSpPr>
        <p:spPr/>
        <p:txBody>
          <a:bodyPr/>
          <a:lstStyle/>
          <a:p>
            <a:fld id="{1BAF3A84-07B6-4118-A70C-A2B31A21460E}" type="slidenum">
              <a:rPr lang="zh-HK" altLang="en-US" smtClean="0"/>
              <a:t>14</a:t>
            </a:fld>
            <a:endParaRPr lang="zh-HK" altLang="en-US"/>
          </a:p>
        </p:txBody>
      </p:sp>
    </p:spTree>
    <p:extLst>
      <p:ext uri="{BB962C8B-B14F-4D97-AF65-F5344CB8AC3E}">
        <p14:creationId xmlns:p14="http://schemas.microsoft.com/office/powerpoint/2010/main" val="2582022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95300" y="-23495"/>
            <a:ext cx="8153400" cy="1143000"/>
          </a:xfrm>
        </p:spPr>
        <p:txBody>
          <a:bodyPr/>
          <a:lstStyle/>
          <a:p>
            <a:pPr eaLnBrk="1" hangingPunct="1"/>
            <a:r>
              <a:rPr lang="en-US" altLang="zh-HK" dirty="0">
                <a:ea typeface="ヒラギノ角ゴ Pro W3" pitchFamily="-84" charset="-128"/>
              </a:rPr>
              <a:t>Asymmetric Information: Adverse Selection and Moral Hazard</a:t>
            </a:r>
          </a:p>
        </p:txBody>
      </p:sp>
      <p:sp>
        <p:nvSpPr>
          <p:cNvPr id="23555" name="Text Placeholder 2"/>
          <p:cNvSpPr>
            <a:spLocks noGrp="1"/>
          </p:cNvSpPr>
          <p:nvPr>
            <p:ph sz="quarter" idx="1"/>
          </p:nvPr>
        </p:nvSpPr>
        <p:spPr/>
        <p:txBody>
          <a:bodyPr/>
          <a:lstStyle/>
          <a:p>
            <a:pPr eaLnBrk="1" hangingPunct="1"/>
            <a:r>
              <a:rPr lang="en-US" altLang="zh-HK" dirty="0">
                <a:ea typeface="ヒラギノ角ゴ Pro W3" pitchFamily="-84" charset="-128"/>
              </a:rPr>
              <a:t>The analysis of how asymmetric information problems affect behavior is known as </a:t>
            </a:r>
            <a:r>
              <a:rPr lang="en-US" altLang="zh-HK" b="1" dirty="0">
                <a:ea typeface="ヒラギノ角ゴ Pro W3" pitchFamily="-84" charset="-128"/>
              </a:rPr>
              <a:t>agency theory</a:t>
            </a:r>
            <a:r>
              <a:rPr lang="en-US" altLang="zh-HK" dirty="0">
                <a:ea typeface="ヒラギノ角ゴ Pro W3" pitchFamily="-84" charset="-128"/>
              </a:rPr>
              <a:t>. </a:t>
            </a:r>
          </a:p>
          <a:p>
            <a:pPr eaLnBrk="1" hangingPunct="1"/>
            <a:r>
              <a:rPr lang="en-US" altLang="zh-HK" dirty="0">
                <a:ea typeface="ヒラギノ角ゴ Pro W3" pitchFamily="-84" charset="-128"/>
              </a:rPr>
              <a:t>We will now use these ideas of adverse selection and moral hazard to explain how they influence financial structure.</a:t>
            </a:r>
          </a:p>
        </p:txBody>
      </p:sp>
      <p:sp>
        <p:nvSpPr>
          <p:cNvPr id="2" name="頁尾版面配置區 1"/>
          <p:cNvSpPr>
            <a:spLocks noGrp="1"/>
          </p:cNvSpPr>
          <p:nvPr>
            <p:ph type="ftr" sz="quarter" idx="11"/>
          </p:nvPr>
        </p:nvSpPr>
        <p:spPr/>
        <p:txBody>
          <a:bodyPr/>
          <a:lstStyle/>
          <a:p>
            <a:pPr algn="ctr"/>
            <a:r>
              <a:rPr lang="en-US" altLang="zh-HK" dirty="0"/>
              <a:t>EF3333 Chapter 7</a:t>
            </a:r>
            <a:endParaRPr lang="zh-HK" altLang="en-US" dirty="0"/>
          </a:p>
        </p:txBody>
      </p:sp>
      <p:sp>
        <p:nvSpPr>
          <p:cNvPr id="3" name="投影片編號版面配置區 2"/>
          <p:cNvSpPr>
            <a:spLocks noGrp="1"/>
          </p:cNvSpPr>
          <p:nvPr>
            <p:ph type="sldNum" sz="quarter" idx="12"/>
          </p:nvPr>
        </p:nvSpPr>
        <p:spPr/>
        <p:txBody>
          <a:bodyPr/>
          <a:lstStyle/>
          <a:p>
            <a:fld id="{1BAF3A84-07B6-4118-A70C-A2B31A21460E}" type="slidenum">
              <a:rPr lang="zh-HK" altLang="en-US" smtClean="0"/>
              <a:t>15</a:t>
            </a:fld>
            <a:endParaRPr lang="zh-HK" altLang="en-US"/>
          </a:p>
        </p:txBody>
      </p:sp>
    </p:spTree>
    <p:extLst>
      <p:ext uri="{BB962C8B-B14F-4D97-AF65-F5344CB8AC3E}">
        <p14:creationId xmlns:p14="http://schemas.microsoft.com/office/powerpoint/2010/main" val="1745443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95536" y="-13591"/>
            <a:ext cx="8153400" cy="1143000"/>
          </a:xfrm>
        </p:spPr>
        <p:txBody>
          <a:bodyPr/>
          <a:lstStyle/>
          <a:p>
            <a:pPr eaLnBrk="1" hangingPunct="1"/>
            <a:r>
              <a:rPr lang="en-US" altLang="zh-HK" sz="2800" dirty="0">
                <a:solidFill>
                  <a:srgbClr val="000000"/>
                </a:solidFill>
                <a:ea typeface="ヒラギノ角ゴ Pro W3" pitchFamily="-84" charset="-128"/>
              </a:rPr>
              <a:t>The Lemons Problem: How Adverse Selection Influences Financial Structure</a:t>
            </a:r>
            <a:endParaRPr lang="en-US" altLang="zh-HK" sz="2800" dirty="0">
              <a:ea typeface="ヒラギノ角ゴ Pro W3" pitchFamily="-84" charset="-128"/>
            </a:endParaRPr>
          </a:p>
        </p:txBody>
      </p:sp>
      <p:sp>
        <p:nvSpPr>
          <p:cNvPr id="24579" name="Text Placeholder 2"/>
          <p:cNvSpPr>
            <a:spLocks noGrp="1"/>
          </p:cNvSpPr>
          <p:nvPr>
            <p:ph idx="4294967295"/>
          </p:nvPr>
        </p:nvSpPr>
        <p:spPr>
          <a:xfrm>
            <a:off x="411560" y="1418779"/>
            <a:ext cx="8382000" cy="4648200"/>
          </a:xfrm>
        </p:spPr>
        <p:txBody>
          <a:bodyPr/>
          <a:lstStyle/>
          <a:p>
            <a:pPr eaLnBrk="1" hangingPunct="1"/>
            <a:r>
              <a:rPr lang="en-US" altLang="zh-HK" dirty="0">
                <a:ea typeface="ヒラギノ角ゴ Pro W3" pitchFamily="-84" charset="-128"/>
              </a:rPr>
              <a:t>Lemons Problem in Used Cars</a:t>
            </a:r>
          </a:p>
          <a:p>
            <a:pPr marL="860425" lvl="1" indent="-514350" eaLnBrk="1" hangingPunct="1">
              <a:spcBef>
                <a:spcPts val="1200"/>
              </a:spcBef>
              <a:buFontTx/>
              <a:buAutoNum type="arabicPeriod"/>
            </a:pPr>
            <a:r>
              <a:rPr lang="en-US" altLang="zh-HK" dirty="0">
                <a:ea typeface="ヒラギノ角ゴ Pro W3" pitchFamily="-84" charset="-128"/>
              </a:rPr>
              <a:t>If we can't distinguish between </a:t>
            </a:r>
            <a:r>
              <a:rPr lang="ja-JP" altLang="en-US" dirty="0">
                <a:ea typeface="ヒラギノ角ゴ Pro W3" pitchFamily="-84" charset="-128"/>
              </a:rPr>
              <a:t>“</a:t>
            </a:r>
            <a:r>
              <a:rPr lang="en-US" altLang="ja-JP" dirty="0">
                <a:ea typeface="ヒラギノ角ゴ Pro W3" pitchFamily="-84" charset="-128"/>
              </a:rPr>
              <a:t>good</a:t>
            </a:r>
            <a:r>
              <a:rPr lang="ja-JP" altLang="en-US" dirty="0">
                <a:ea typeface="ヒラギノ角ゴ Pro W3" pitchFamily="-84" charset="-128"/>
              </a:rPr>
              <a:t>”</a:t>
            </a:r>
            <a:r>
              <a:rPr lang="en-US" altLang="ja-JP" dirty="0">
                <a:ea typeface="ヒラギノ角ゴ Pro W3" pitchFamily="-84" charset="-128"/>
              </a:rPr>
              <a:t> and </a:t>
            </a:r>
            <a:r>
              <a:rPr lang="ja-JP" altLang="en-US" dirty="0">
                <a:ea typeface="ヒラギノ角ゴ Pro W3" pitchFamily="-84" charset="-128"/>
              </a:rPr>
              <a:t>“</a:t>
            </a:r>
            <a:r>
              <a:rPr lang="en-US" altLang="ja-JP" dirty="0">
                <a:ea typeface="ヒラギノ角ゴ Pro W3" pitchFamily="-84" charset="-128"/>
              </a:rPr>
              <a:t>bad</a:t>
            </a:r>
            <a:r>
              <a:rPr lang="ja-JP" altLang="en-US" dirty="0">
                <a:ea typeface="ヒラギノ角ゴ Pro W3" pitchFamily="-84" charset="-128"/>
              </a:rPr>
              <a:t>”</a:t>
            </a:r>
            <a:r>
              <a:rPr lang="en-US" altLang="ja-JP" dirty="0">
                <a:ea typeface="ヒラギノ角ゴ Pro W3" pitchFamily="-84" charset="-128"/>
              </a:rPr>
              <a:t> (lemons) used cars, we are willing pay only an </a:t>
            </a:r>
            <a:r>
              <a:rPr lang="en-US" altLang="ja-JP" u="sng" dirty="0">
                <a:ea typeface="ヒラギノ角ゴ Pro W3" pitchFamily="-84" charset="-128"/>
              </a:rPr>
              <a:t>average</a:t>
            </a:r>
            <a:r>
              <a:rPr lang="en-US" altLang="ja-JP" dirty="0">
                <a:ea typeface="ヒラギノ角ゴ Pro W3" pitchFamily="-84" charset="-128"/>
              </a:rPr>
              <a:t> of good and bad car values</a:t>
            </a:r>
          </a:p>
          <a:p>
            <a:pPr marL="860425" lvl="1" indent="-514350" eaLnBrk="1" hangingPunct="1">
              <a:spcBef>
                <a:spcPts val="1200"/>
              </a:spcBef>
              <a:buFontTx/>
              <a:buAutoNum type="arabicPeriod"/>
            </a:pPr>
            <a:r>
              <a:rPr lang="en-US" altLang="zh-HK" dirty="0">
                <a:ea typeface="ヒラギノ角ゴ Pro W3" pitchFamily="-84" charset="-128"/>
              </a:rPr>
              <a:t>Result: Good cars won</a:t>
            </a:r>
            <a:r>
              <a:rPr lang="ja-JP" altLang="en-US" dirty="0">
                <a:ea typeface="ヒラギノ角ゴ Pro W3" pitchFamily="-84" charset="-128"/>
              </a:rPr>
              <a:t>’</a:t>
            </a:r>
            <a:r>
              <a:rPr lang="en-US" altLang="ja-JP" dirty="0">
                <a:ea typeface="ヒラギノ角ゴ Pro W3" pitchFamily="-84" charset="-128"/>
              </a:rPr>
              <a:t>t be sold, and the used car market will function inefficiently.</a:t>
            </a:r>
          </a:p>
          <a:p>
            <a:pPr eaLnBrk="1" hangingPunct="1"/>
            <a:r>
              <a:rPr lang="en-US" altLang="zh-HK" dirty="0">
                <a:ea typeface="ヒラギノ角ゴ Pro W3" pitchFamily="-84" charset="-128"/>
              </a:rPr>
              <a:t>What helps us avoid this problem with used cars?</a:t>
            </a:r>
          </a:p>
        </p:txBody>
      </p:sp>
      <p:sp>
        <p:nvSpPr>
          <p:cNvPr id="2" name="頁尾版面配置區 1"/>
          <p:cNvSpPr>
            <a:spLocks noGrp="1"/>
          </p:cNvSpPr>
          <p:nvPr>
            <p:ph type="ftr" sz="quarter" idx="11"/>
          </p:nvPr>
        </p:nvSpPr>
        <p:spPr/>
        <p:txBody>
          <a:bodyPr/>
          <a:lstStyle/>
          <a:p>
            <a:pPr algn="ctr"/>
            <a:r>
              <a:rPr lang="en-US" altLang="zh-HK" dirty="0"/>
              <a:t>EF3333 Chapter 7</a:t>
            </a:r>
            <a:endParaRPr lang="zh-HK" altLang="en-US" dirty="0"/>
          </a:p>
        </p:txBody>
      </p:sp>
      <p:sp>
        <p:nvSpPr>
          <p:cNvPr id="3" name="投影片編號版面配置區 2"/>
          <p:cNvSpPr>
            <a:spLocks noGrp="1"/>
          </p:cNvSpPr>
          <p:nvPr>
            <p:ph type="sldNum" sz="quarter" idx="12"/>
          </p:nvPr>
        </p:nvSpPr>
        <p:spPr/>
        <p:txBody>
          <a:bodyPr/>
          <a:lstStyle/>
          <a:p>
            <a:fld id="{1BAF3A84-07B6-4118-A70C-A2B31A21460E}" type="slidenum">
              <a:rPr lang="zh-HK" altLang="en-US" smtClean="0"/>
              <a:t>16</a:t>
            </a:fld>
            <a:endParaRPr lang="zh-HK" alt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63812" y="4869160"/>
            <a:ext cx="2285124" cy="1295152"/>
          </a:xfrm>
          <a:prstGeom prst="rect">
            <a:avLst/>
          </a:prstGeom>
        </p:spPr>
      </p:pic>
    </p:spTree>
    <p:extLst>
      <p:ext uri="{BB962C8B-B14F-4D97-AF65-F5344CB8AC3E}">
        <p14:creationId xmlns:p14="http://schemas.microsoft.com/office/powerpoint/2010/main" val="1165173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22921"/>
            <a:ext cx="8153400" cy="1143000"/>
          </a:xfrm>
        </p:spPr>
        <p:txBody>
          <a:bodyPr/>
          <a:lstStyle/>
          <a:p>
            <a:pPr eaLnBrk="1" hangingPunct="1"/>
            <a:r>
              <a:rPr lang="en-US" altLang="zh-HK" sz="2800" dirty="0">
                <a:solidFill>
                  <a:srgbClr val="000000"/>
                </a:solidFill>
                <a:ea typeface="ヒラギノ角ゴ Pro W3" pitchFamily="-84" charset="-128"/>
              </a:rPr>
              <a:t>The Lemons Problem: How Adverse Selection Influences Financial Structure</a:t>
            </a:r>
            <a:endParaRPr lang="en-US" altLang="zh-HK" sz="2800" dirty="0">
              <a:ea typeface="ヒラギノ角ゴ Pro W3" pitchFamily="-84" charset="-128"/>
            </a:endParaRPr>
          </a:p>
        </p:txBody>
      </p:sp>
      <p:sp>
        <p:nvSpPr>
          <p:cNvPr id="25603" name="Text Placeholder 2"/>
          <p:cNvSpPr>
            <a:spLocks noGrp="1"/>
          </p:cNvSpPr>
          <p:nvPr>
            <p:ph sz="quarter" idx="1"/>
          </p:nvPr>
        </p:nvSpPr>
        <p:spPr/>
        <p:txBody>
          <a:bodyPr/>
          <a:lstStyle/>
          <a:p>
            <a:pPr eaLnBrk="1" hangingPunct="1"/>
            <a:r>
              <a:rPr lang="en-US" altLang="zh-HK" dirty="0">
                <a:ea typeface="ヒラギノ角ゴ Pro W3" pitchFamily="-84" charset="-128"/>
              </a:rPr>
              <a:t>Lemons Problem in Securities Markets</a:t>
            </a:r>
          </a:p>
          <a:p>
            <a:pPr marL="731520" lvl="1" indent="-457200">
              <a:buFont typeface="+mj-lt"/>
              <a:buAutoNum type="arabicPeriod"/>
            </a:pPr>
            <a:r>
              <a:rPr lang="en-US" altLang="zh-HK" dirty="0">
                <a:ea typeface="ヒラギノ角ゴ Pro W3" pitchFamily="-84" charset="-128"/>
              </a:rPr>
              <a:t>If we can't distinguish between good and bad securities, willing to pay only </a:t>
            </a:r>
            <a:r>
              <a:rPr lang="en-US" altLang="zh-HK" u="sng" dirty="0">
                <a:ea typeface="ヒラギノ角ゴ Pro W3" pitchFamily="-84" charset="-128"/>
              </a:rPr>
              <a:t>average</a:t>
            </a:r>
            <a:r>
              <a:rPr lang="en-US" altLang="zh-HK" dirty="0">
                <a:ea typeface="ヒラギノ角ゴ Pro W3" pitchFamily="-84" charset="-128"/>
              </a:rPr>
              <a:t> of good and bad securities</a:t>
            </a:r>
            <a:r>
              <a:rPr lang="ja-JP" altLang="en-US" dirty="0">
                <a:ea typeface="ヒラギノ角ゴ Pro W3" pitchFamily="-84" charset="-128"/>
              </a:rPr>
              <a:t>’</a:t>
            </a:r>
            <a:r>
              <a:rPr lang="en-US" altLang="ja-JP" dirty="0">
                <a:ea typeface="ヒラギノ角ゴ Pro W3" pitchFamily="-84" charset="-128"/>
              </a:rPr>
              <a:t> value</a:t>
            </a:r>
          </a:p>
          <a:p>
            <a:pPr marL="731520" lvl="1" indent="-457200">
              <a:buFont typeface="+mj-lt"/>
              <a:buAutoNum type="arabicPeriod"/>
            </a:pPr>
            <a:r>
              <a:rPr lang="en-US" altLang="zh-HK" dirty="0">
                <a:ea typeface="ヒラギノ角ゴ Pro W3" pitchFamily="-84" charset="-128"/>
              </a:rPr>
              <a:t>Result: Good securities undervalued and firms won't issue them; bad securities overvalued, so too many issued</a:t>
            </a:r>
          </a:p>
          <a:p>
            <a:pPr marL="731520" lvl="1" indent="-457200">
              <a:buFont typeface="+mj-lt"/>
              <a:buAutoNum type="arabicPeriod"/>
            </a:pPr>
            <a:r>
              <a:rPr lang="en-US" altLang="zh-HK" dirty="0">
                <a:ea typeface="ヒラギノ角ゴ Pro W3" pitchFamily="-84" charset="-128"/>
              </a:rPr>
              <a:t>Investors don't want buy bad securities, so market don't function well</a:t>
            </a:r>
          </a:p>
          <a:p>
            <a:pPr marL="860425" lvl="1" indent="-514350">
              <a:buFont typeface="Arial" pitchFamily="34" charset="0"/>
              <a:buChar char="─"/>
            </a:pPr>
            <a:r>
              <a:rPr lang="en-US" altLang="zh-HK" dirty="0">
                <a:ea typeface="ヒラギノ角ゴ Pro W3" pitchFamily="-84" charset="-128"/>
              </a:rPr>
              <a:t>Explains Fact # 1 and # 2</a:t>
            </a:r>
          </a:p>
          <a:p>
            <a:pPr marL="860425" lvl="1" indent="-514350">
              <a:buFont typeface="Arial" pitchFamily="34" charset="0"/>
              <a:buChar char="─"/>
            </a:pPr>
            <a:r>
              <a:rPr lang="en-US" altLang="zh-HK" dirty="0">
                <a:ea typeface="ヒラギノ角ゴ Pro W3" pitchFamily="-84" charset="-128"/>
              </a:rPr>
              <a:t>Also explains Fact # 6 : Less asymmetric info for well known firms, so smaller lemons problem</a:t>
            </a:r>
          </a:p>
          <a:p>
            <a:pPr lvl="1" eaLnBrk="1" hangingPunct="1">
              <a:buFont typeface="Arial" pitchFamily="34" charset="0"/>
              <a:buChar char="─"/>
            </a:pPr>
            <a:endParaRPr lang="en-US" altLang="zh-HK" dirty="0">
              <a:ea typeface="ヒラギノ角ゴ Pro W3" pitchFamily="-84" charset="-128"/>
            </a:endParaRPr>
          </a:p>
        </p:txBody>
      </p:sp>
      <p:sp>
        <p:nvSpPr>
          <p:cNvPr id="2" name="頁尾版面配置區 1"/>
          <p:cNvSpPr>
            <a:spLocks noGrp="1"/>
          </p:cNvSpPr>
          <p:nvPr>
            <p:ph type="ftr" sz="quarter" idx="11"/>
          </p:nvPr>
        </p:nvSpPr>
        <p:spPr/>
        <p:txBody>
          <a:bodyPr/>
          <a:lstStyle/>
          <a:p>
            <a:pPr algn="ctr"/>
            <a:r>
              <a:rPr lang="en-US" altLang="zh-HK" dirty="0"/>
              <a:t>EF3333 Chapter 7</a:t>
            </a:r>
            <a:endParaRPr lang="zh-HK" altLang="en-US" dirty="0"/>
          </a:p>
        </p:txBody>
      </p:sp>
      <p:sp>
        <p:nvSpPr>
          <p:cNvPr id="3" name="投影片編號版面配置區 2"/>
          <p:cNvSpPr>
            <a:spLocks noGrp="1"/>
          </p:cNvSpPr>
          <p:nvPr>
            <p:ph type="sldNum" sz="quarter" idx="12"/>
          </p:nvPr>
        </p:nvSpPr>
        <p:spPr/>
        <p:txBody>
          <a:bodyPr/>
          <a:lstStyle/>
          <a:p>
            <a:fld id="{1BAF3A84-07B6-4118-A70C-A2B31A21460E}" type="slidenum">
              <a:rPr lang="zh-HK" altLang="en-US" smtClean="0"/>
              <a:t>17</a:t>
            </a:fld>
            <a:endParaRPr lang="zh-HK" altLang="en-US"/>
          </a:p>
        </p:txBody>
      </p:sp>
    </p:spTree>
    <p:extLst>
      <p:ext uri="{BB962C8B-B14F-4D97-AF65-F5344CB8AC3E}">
        <p14:creationId xmlns:p14="http://schemas.microsoft.com/office/powerpoint/2010/main" val="88236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normAutofit fontScale="90000"/>
          </a:bodyPr>
          <a:lstStyle/>
          <a:p>
            <a:pPr eaLnBrk="1" hangingPunct="1"/>
            <a:r>
              <a:rPr lang="en-US" altLang="zh-HK">
                <a:ea typeface="ヒラギノ角ゴ Pro W3" pitchFamily="-84" charset="-128"/>
              </a:rPr>
              <a:t>Tools to Help Solve Adverse Selection (Lemons) Problems</a:t>
            </a:r>
          </a:p>
        </p:txBody>
      </p:sp>
      <p:sp>
        <p:nvSpPr>
          <p:cNvPr id="27651" name="Text Placeholder 2"/>
          <p:cNvSpPr>
            <a:spLocks noGrp="1"/>
          </p:cNvSpPr>
          <p:nvPr>
            <p:ph sz="quarter" idx="1"/>
          </p:nvPr>
        </p:nvSpPr>
        <p:spPr/>
        <p:txBody>
          <a:bodyPr/>
          <a:lstStyle/>
          <a:p>
            <a:pPr marL="514350" indent="-514350" eaLnBrk="1" hangingPunct="1">
              <a:buFontTx/>
              <a:buAutoNum type="arabicPeriod"/>
            </a:pPr>
            <a:r>
              <a:rPr lang="en-US" altLang="zh-HK" dirty="0">
                <a:ea typeface="ヒラギノ角ゴ Pro W3" pitchFamily="-84" charset="-128"/>
              </a:rPr>
              <a:t>Private Production and Sale of Information</a:t>
            </a:r>
          </a:p>
          <a:p>
            <a:pPr marL="1031875" lvl="1" eaLnBrk="1" hangingPunct="1">
              <a:buFont typeface="Arial" pitchFamily="34" charset="0"/>
              <a:buChar char="─"/>
            </a:pPr>
            <a:r>
              <a:rPr lang="en-US" altLang="zh-HK" dirty="0">
                <a:ea typeface="ヒラギノ角ゴ Pro W3" pitchFamily="-84" charset="-128"/>
              </a:rPr>
              <a:t>Free-rider problem interferes with this solution</a:t>
            </a:r>
          </a:p>
          <a:p>
            <a:pPr marL="514350" indent="-514350" eaLnBrk="1" hangingPunct="1">
              <a:buFontTx/>
              <a:buAutoNum type="arabicPeriod"/>
            </a:pPr>
            <a:r>
              <a:rPr lang="en-US" altLang="zh-HK" dirty="0">
                <a:ea typeface="ヒラギノ角ゴ Pro W3" pitchFamily="-84" charset="-128"/>
              </a:rPr>
              <a:t>Government Regulation to Increase Information (explains Fact # 5)</a:t>
            </a:r>
          </a:p>
          <a:p>
            <a:pPr marL="1031875" lvl="1" eaLnBrk="1" hangingPunct="1">
              <a:buFont typeface="Arial" pitchFamily="34" charset="0"/>
              <a:buChar char="─"/>
            </a:pPr>
            <a:r>
              <a:rPr lang="en-US" altLang="zh-HK" dirty="0">
                <a:ea typeface="ヒラギノ角ゴ Pro W3" pitchFamily="-84" charset="-128"/>
              </a:rPr>
              <a:t>For example, annual audits of public corporations (although </a:t>
            </a:r>
            <a:r>
              <a:rPr lang="en-US" altLang="zh-HK" dirty="0" err="1">
                <a:ea typeface="ヒラギノ角ゴ Pro W3" pitchFamily="-84" charset="-128"/>
              </a:rPr>
              <a:t>Ernon</a:t>
            </a:r>
            <a:r>
              <a:rPr lang="en-US" altLang="zh-HK" dirty="0">
                <a:ea typeface="ヒラギノ角ゴ Pro W3" pitchFamily="-84" charset="-128"/>
              </a:rPr>
              <a:t> is a shining example of why this does not eliminate the problem—we</a:t>
            </a:r>
            <a:r>
              <a:rPr lang="ja-JP" altLang="en-US" dirty="0">
                <a:ea typeface="ヒラギノ角ゴ Pro W3" pitchFamily="-84" charset="-128"/>
              </a:rPr>
              <a:t>’</a:t>
            </a:r>
            <a:r>
              <a:rPr lang="en-US" altLang="ja-JP" dirty="0" err="1">
                <a:ea typeface="ヒラギノ角ゴ Pro W3" pitchFamily="-84" charset="-128"/>
              </a:rPr>
              <a:t>ll</a:t>
            </a:r>
            <a:r>
              <a:rPr lang="en-US" altLang="ja-JP" dirty="0">
                <a:ea typeface="ヒラギノ角ゴ Pro W3" pitchFamily="-84" charset="-128"/>
              </a:rPr>
              <a:t> discuss that briefly)</a:t>
            </a:r>
            <a:endParaRPr lang="en-US" altLang="zh-HK" dirty="0">
              <a:ea typeface="ヒラギノ角ゴ Pro W3" pitchFamily="-84" charset="-128"/>
            </a:endParaRPr>
          </a:p>
        </p:txBody>
      </p:sp>
      <p:sp>
        <p:nvSpPr>
          <p:cNvPr id="2" name="頁尾版面配置區 1"/>
          <p:cNvSpPr>
            <a:spLocks noGrp="1"/>
          </p:cNvSpPr>
          <p:nvPr>
            <p:ph type="ftr" sz="quarter" idx="11"/>
          </p:nvPr>
        </p:nvSpPr>
        <p:spPr/>
        <p:txBody>
          <a:bodyPr/>
          <a:lstStyle/>
          <a:p>
            <a:pPr algn="ctr"/>
            <a:r>
              <a:rPr lang="en-US" altLang="zh-HK" dirty="0"/>
              <a:t>EF3333 Chapter 7</a:t>
            </a:r>
            <a:endParaRPr lang="zh-HK" altLang="en-US" dirty="0"/>
          </a:p>
        </p:txBody>
      </p:sp>
      <p:sp>
        <p:nvSpPr>
          <p:cNvPr id="3" name="投影片編號版面配置區 2"/>
          <p:cNvSpPr>
            <a:spLocks noGrp="1"/>
          </p:cNvSpPr>
          <p:nvPr>
            <p:ph type="sldNum" sz="quarter" idx="12"/>
          </p:nvPr>
        </p:nvSpPr>
        <p:spPr/>
        <p:txBody>
          <a:bodyPr/>
          <a:lstStyle/>
          <a:p>
            <a:fld id="{1BAF3A84-07B6-4118-A70C-A2B31A21460E}" type="slidenum">
              <a:rPr lang="zh-HK" altLang="en-US" smtClean="0"/>
              <a:t>18</a:t>
            </a:fld>
            <a:endParaRPr lang="zh-HK" altLang="en-US"/>
          </a:p>
        </p:txBody>
      </p:sp>
    </p:spTree>
    <p:extLst>
      <p:ext uri="{BB962C8B-B14F-4D97-AF65-F5344CB8AC3E}">
        <p14:creationId xmlns:p14="http://schemas.microsoft.com/office/powerpoint/2010/main" val="116985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normAutofit fontScale="90000"/>
          </a:bodyPr>
          <a:lstStyle/>
          <a:p>
            <a:pPr eaLnBrk="1" hangingPunct="1"/>
            <a:r>
              <a:rPr lang="en-US" altLang="zh-HK">
                <a:ea typeface="ヒラギノ角ゴ Pro W3" pitchFamily="-84" charset="-128"/>
              </a:rPr>
              <a:t>Tools to Help Solve Adverse Selection (Lemons) Problems</a:t>
            </a:r>
          </a:p>
        </p:txBody>
      </p:sp>
      <p:sp>
        <p:nvSpPr>
          <p:cNvPr id="28675" name="Text Placeholder 2"/>
          <p:cNvSpPr>
            <a:spLocks noGrp="1"/>
          </p:cNvSpPr>
          <p:nvPr>
            <p:ph sz="quarter" idx="1"/>
          </p:nvPr>
        </p:nvSpPr>
        <p:spPr/>
        <p:txBody>
          <a:bodyPr/>
          <a:lstStyle/>
          <a:p>
            <a:pPr marL="514350" indent="-514350" eaLnBrk="1" hangingPunct="1">
              <a:buFontTx/>
              <a:buAutoNum type="arabicPeriod" startAt="3"/>
            </a:pPr>
            <a:r>
              <a:rPr lang="en-US" altLang="zh-HK" dirty="0">
                <a:ea typeface="ヒラギノ角ゴ Pro W3" pitchFamily="-84" charset="-128"/>
              </a:rPr>
              <a:t>Financial Intermediation</a:t>
            </a:r>
          </a:p>
          <a:p>
            <a:pPr marL="1031875" lvl="1">
              <a:buFont typeface="Arial" pitchFamily="34" charset="0"/>
              <a:buChar char="─"/>
            </a:pPr>
            <a:r>
              <a:rPr lang="en-US" altLang="zh-HK" dirty="0">
                <a:ea typeface="ヒラギノ角ゴ Pro W3" pitchFamily="-84" charset="-128"/>
              </a:rPr>
              <a:t>Example: used cars are not sold directly by one individual to another. Instead, they are sold by an intermediary, a used-car dealer.</a:t>
            </a:r>
          </a:p>
          <a:p>
            <a:pPr marL="1031875" lvl="1" eaLnBrk="1" hangingPunct="1">
              <a:buFont typeface="Arial" pitchFamily="34" charset="0"/>
              <a:buChar char="─"/>
            </a:pPr>
            <a:r>
              <a:rPr lang="en-US" altLang="zh-HK" dirty="0">
                <a:ea typeface="ヒラギノ角ゴ Pro W3" pitchFamily="-84" charset="-128"/>
              </a:rPr>
              <a:t>Avoid free-rider problem by making private loans (explains Fact # 3 and # 4)</a:t>
            </a:r>
          </a:p>
          <a:p>
            <a:pPr marL="1031875" lvl="1" eaLnBrk="1" hangingPunct="1">
              <a:buFont typeface="Arial" pitchFamily="34" charset="0"/>
              <a:buChar char="─"/>
            </a:pPr>
            <a:r>
              <a:rPr lang="en-US" altLang="zh-HK" dirty="0">
                <a:ea typeface="ヒラギノ角ゴ Pro W3" pitchFamily="-84" charset="-128"/>
              </a:rPr>
              <a:t>Also explains fact #6—large firms are more likely to use direct instead of indirect financing</a:t>
            </a:r>
          </a:p>
          <a:p>
            <a:pPr marL="514350" indent="-514350">
              <a:buFontTx/>
              <a:buAutoNum type="arabicPeriod" startAt="4"/>
            </a:pPr>
            <a:r>
              <a:rPr lang="en-US" altLang="zh-HK" dirty="0">
                <a:ea typeface="ヒラギノ角ゴ Pro W3" pitchFamily="-84" charset="-128"/>
              </a:rPr>
              <a:t>Collateral and Net Worth </a:t>
            </a:r>
          </a:p>
          <a:p>
            <a:pPr marL="1031875" lvl="1">
              <a:buFont typeface="Arial" pitchFamily="34" charset="0"/>
              <a:buChar char="─"/>
            </a:pPr>
            <a:r>
              <a:rPr lang="en-US" altLang="zh-HK" dirty="0">
                <a:ea typeface="ヒラギノ角ゴ Pro W3" pitchFamily="-84" charset="-128"/>
              </a:rPr>
              <a:t>Explains Fact # 7</a:t>
            </a:r>
          </a:p>
          <a:p>
            <a:pPr marL="757555">
              <a:buFont typeface="Arial" pitchFamily="34" charset="0"/>
              <a:buChar char="─"/>
            </a:pPr>
            <a:endParaRPr lang="en-US" altLang="zh-HK" dirty="0">
              <a:ea typeface="ヒラギノ角ゴ Pro W3" pitchFamily="-84" charset="-128"/>
            </a:endParaRPr>
          </a:p>
        </p:txBody>
      </p:sp>
      <p:sp>
        <p:nvSpPr>
          <p:cNvPr id="2" name="頁尾版面配置區 1"/>
          <p:cNvSpPr>
            <a:spLocks noGrp="1"/>
          </p:cNvSpPr>
          <p:nvPr>
            <p:ph type="ftr" sz="quarter" idx="11"/>
          </p:nvPr>
        </p:nvSpPr>
        <p:spPr/>
        <p:txBody>
          <a:bodyPr/>
          <a:lstStyle/>
          <a:p>
            <a:pPr algn="ctr"/>
            <a:r>
              <a:rPr lang="en-US" altLang="zh-HK" dirty="0"/>
              <a:t>EF3333 Chapter 7</a:t>
            </a:r>
            <a:endParaRPr lang="zh-HK" altLang="en-US" dirty="0"/>
          </a:p>
        </p:txBody>
      </p:sp>
      <p:sp>
        <p:nvSpPr>
          <p:cNvPr id="3" name="投影片編號版面配置區 2"/>
          <p:cNvSpPr>
            <a:spLocks noGrp="1"/>
          </p:cNvSpPr>
          <p:nvPr>
            <p:ph type="sldNum" sz="quarter" idx="12"/>
          </p:nvPr>
        </p:nvSpPr>
        <p:spPr/>
        <p:txBody>
          <a:bodyPr/>
          <a:lstStyle/>
          <a:p>
            <a:fld id="{1BAF3A84-07B6-4118-A70C-A2B31A21460E}" type="slidenum">
              <a:rPr lang="zh-HK" altLang="en-US" smtClean="0"/>
              <a:t>19</a:t>
            </a:fld>
            <a:endParaRPr lang="zh-HK" altLang="en-US"/>
          </a:p>
        </p:txBody>
      </p:sp>
    </p:spTree>
    <p:extLst>
      <p:ext uri="{BB962C8B-B14F-4D97-AF65-F5344CB8AC3E}">
        <p14:creationId xmlns:p14="http://schemas.microsoft.com/office/powerpoint/2010/main" val="2028501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lgn="ctr"/>
            <a:r>
              <a:rPr lang="en-US" altLang="zh-HK" dirty="0"/>
              <a:t>EF3333 Chapter 7</a:t>
            </a:r>
            <a:endParaRPr lang="zh-HK" altLang="en-US" dirty="0"/>
          </a:p>
        </p:txBody>
      </p:sp>
      <p:sp>
        <p:nvSpPr>
          <p:cNvPr id="3" name="Slide Number Placeholder 2"/>
          <p:cNvSpPr>
            <a:spLocks noGrp="1"/>
          </p:cNvSpPr>
          <p:nvPr>
            <p:ph type="sldNum" sz="quarter" idx="12"/>
          </p:nvPr>
        </p:nvSpPr>
        <p:spPr/>
        <p:txBody>
          <a:bodyPr/>
          <a:lstStyle/>
          <a:p>
            <a:fld id="{D1CC9BBA-FF72-4A86-9785-BFC9C4606701}" type="slidenum">
              <a:rPr lang="zh-HK" altLang="en-US" smtClean="0"/>
              <a:t>2</a:t>
            </a:fld>
            <a:endParaRPr lang="zh-HK" altLang="en-US"/>
          </a:p>
        </p:txBody>
      </p:sp>
      <p:graphicFrame>
        <p:nvGraphicFramePr>
          <p:cNvPr id="6" name="Diagram 5"/>
          <p:cNvGraphicFramePr/>
          <p:nvPr>
            <p:extLst>
              <p:ext uri="{D42A27DB-BD31-4B8C-83A1-F6EECF244321}">
                <p14:modId xmlns:p14="http://schemas.microsoft.com/office/powerpoint/2010/main" val="171447708"/>
              </p:ext>
            </p:extLst>
          </p:nvPr>
        </p:nvGraphicFramePr>
        <p:xfrm>
          <a:off x="467544" y="172768"/>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7" name="Group 6"/>
          <p:cNvGrpSpPr/>
          <p:nvPr/>
        </p:nvGrpSpPr>
        <p:grpSpPr>
          <a:xfrm>
            <a:off x="2267744" y="5517232"/>
            <a:ext cx="4968552" cy="717884"/>
            <a:chOff x="2171677" y="-219419"/>
            <a:chExt cx="3593456" cy="792088"/>
          </a:xfrm>
        </p:grpSpPr>
        <p:sp>
          <p:nvSpPr>
            <p:cNvPr id="8" name="Rectangle 7"/>
            <p:cNvSpPr/>
            <p:nvPr/>
          </p:nvSpPr>
          <p:spPr>
            <a:xfrm>
              <a:off x="2171678" y="-219419"/>
              <a:ext cx="3593455" cy="792088"/>
            </a:xfrm>
            <a:prstGeom prst="rect">
              <a:avLst/>
            </a:prstGeom>
            <a:solidFill>
              <a:srgbClr val="33CC33"/>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Rectangle 8"/>
            <p:cNvSpPr/>
            <p:nvPr/>
          </p:nvSpPr>
          <p:spPr>
            <a:xfrm>
              <a:off x="2171677" y="-219419"/>
              <a:ext cx="3593455" cy="792088"/>
            </a:xfrm>
            <a:prstGeom prst="rect">
              <a:avLst/>
            </a:prstGeom>
          </p:spPr>
          <p:style>
            <a:lnRef idx="3">
              <a:schemeClr val="lt1"/>
            </a:lnRef>
            <a:fillRef idx="1">
              <a:schemeClr val="accent1"/>
            </a:fillRef>
            <a:effectRef idx="1">
              <a:schemeClr val="accent1"/>
            </a:effectRef>
            <a:fontRef idx="minor">
              <a:schemeClr val="lt1"/>
            </a:fontRef>
          </p:style>
          <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a:t>Hedging with Financial Derivatives (24)</a:t>
              </a:r>
            </a:p>
          </p:txBody>
        </p:sp>
      </p:grpSp>
      <p:sp>
        <p:nvSpPr>
          <p:cNvPr id="10" name="Straight Connector 3"/>
          <p:cNvSpPr/>
          <p:nvPr/>
        </p:nvSpPr>
        <p:spPr>
          <a:xfrm rot="10800000">
            <a:off x="2543325" y="5261007"/>
            <a:ext cx="1981593" cy="270346"/>
          </a:xfrm>
          <a:custGeom>
            <a:avLst/>
            <a:gdLst/>
            <a:ahLst/>
            <a:cxnLst/>
            <a:rect l="0" t="0" r="0" b="0"/>
            <a:pathLst>
              <a:path>
                <a:moveTo>
                  <a:pt x="0" y="0"/>
                </a:moveTo>
                <a:lnTo>
                  <a:pt x="0" y="135173"/>
                </a:lnTo>
                <a:lnTo>
                  <a:pt x="1981593" y="135173"/>
                </a:lnTo>
                <a:lnTo>
                  <a:pt x="1981593" y="270346"/>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1" name="Straight Connector 4"/>
          <p:cNvSpPr/>
          <p:nvPr/>
        </p:nvSpPr>
        <p:spPr>
          <a:xfrm rot="10800000">
            <a:off x="4524918" y="4869160"/>
            <a:ext cx="2045150" cy="662193"/>
          </a:xfrm>
          <a:custGeom>
            <a:avLst/>
            <a:gdLst/>
            <a:ahLst/>
            <a:cxnLst/>
            <a:rect l="0" t="0" r="0" b="0"/>
            <a:pathLst>
              <a:path>
                <a:moveTo>
                  <a:pt x="2045150" y="0"/>
                </a:moveTo>
                <a:lnTo>
                  <a:pt x="2045150" y="135173"/>
                </a:lnTo>
                <a:lnTo>
                  <a:pt x="0" y="135173"/>
                </a:lnTo>
                <a:lnTo>
                  <a:pt x="0" y="270346"/>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Tree>
    <p:extLst>
      <p:ext uri="{BB962C8B-B14F-4D97-AF65-F5344CB8AC3E}">
        <p14:creationId xmlns:p14="http://schemas.microsoft.com/office/powerpoint/2010/main" val="36708660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 of Banks</a:t>
            </a:r>
          </a:p>
        </p:txBody>
      </p:sp>
      <p:sp>
        <p:nvSpPr>
          <p:cNvPr id="4" name="Footer Placeholder 3"/>
          <p:cNvSpPr>
            <a:spLocks noGrp="1"/>
          </p:cNvSpPr>
          <p:nvPr>
            <p:ph type="ftr" sz="quarter" idx="11"/>
          </p:nvPr>
        </p:nvSpPr>
        <p:spPr/>
        <p:txBody>
          <a:bodyPr/>
          <a:lstStyle/>
          <a:p>
            <a:pPr algn="ctr"/>
            <a:r>
              <a:rPr lang="en-US" altLang="zh-HK" dirty="0"/>
              <a:t>EF3333 Chapter 7</a:t>
            </a:r>
            <a:endParaRPr lang="zh-HK" altLang="en-US" dirty="0"/>
          </a:p>
        </p:txBody>
      </p:sp>
      <p:sp>
        <p:nvSpPr>
          <p:cNvPr id="5" name="Slide Number Placeholder 4"/>
          <p:cNvSpPr>
            <a:spLocks noGrp="1"/>
          </p:cNvSpPr>
          <p:nvPr>
            <p:ph type="sldNum" sz="quarter" idx="12"/>
          </p:nvPr>
        </p:nvSpPr>
        <p:spPr/>
        <p:txBody>
          <a:bodyPr/>
          <a:lstStyle/>
          <a:p>
            <a:fld id="{1BAF3A84-07B6-4118-A70C-A2B31A21460E}" type="slidenum">
              <a:rPr lang="zh-HK" altLang="en-US" smtClean="0"/>
              <a:t>20</a:t>
            </a:fld>
            <a:endParaRPr lang="zh-HK" altLang="en-US"/>
          </a:p>
        </p:txBody>
      </p:sp>
      <p:sp>
        <p:nvSpPr>
          <p:cNvPr id="6" name="Content Placeholder 5"/>
          <p:cNvSpPr>
            <a:spLocks noGrp="1"/>
          </p:cNvSpPr>
          <p:nvPr>
            <p:ph sz="quarter" idx="1"/>
          </p:nvPr>
        </p:nvSpPr>
        <p:spPr/>
        <p:txBody>
          <a:bodyPr/>
          <a:lstStyle/>
          <a:p>
            <a:r>
              <a:rPr lang="en-US" dirty="0"/>
              <a:t>An expert in producing information about firms, so that it can sort out good credit risks from bad ones.</a:t>
            </a:r>
          </a:p>
          <a:p>
            <a:r>
              <a:rPr lang="en-US" dirty="0"/>
              <a:t>It can acquire funds from depositors and lend them to the good ones.</a:t>
            </a:r>
          </a:p>
          <a:p>
            <a:r>
              <a:rPr lang="en-US" dirty="0"/>
              <a:t>Banks primarily making private loans, which are not traded. (avoid free rider problem)</a:t>
            </a:r>
          </a:p>
          <a:p>
            <a:r>
              <a:rPr lang="en-US" dirty="0"/>
              <a:t>The bank’s role as an intermediary that holds mostly nontraded loans is the key to its success in reducing asymmetric information in financial markets.</a:t>
            </a:r>
          </a:p>
        </p:txBody>
      </p:sp>
    </p:spTree>
    <p:extLst>
      <p:ext uri="{BB962C8B-B14F-4D97-AF65-F5344CB8AC3E}">
        <p14:creationId xmlns:p14="http://schemas.microsoft.com/office/powerpoint/2010/main" val="29222068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altLang="zh-HK" dirty="0">
                <a:ea typeface="ヒラギノ角ゴ Pro W3" pitchFamily="-84" charset="-128"/>
              </a:rPr>
              <a:t>The Enron Implosion</a:t>
            </a:r>
          </a:p>
        </p:txBody>
      </p:sp>
      <p:sp>
        <p:nvSpPr>
          <p:cNvPr id="30723" name="Text Placeholder 2"/>
          <p:cNvSpPr>
            <a:spLocks noGrp="1"/>
          </p:cNvSpPr>
          <p:nvPr>
            <p:ph sz="quarter" idx="1"/>
          </p:nvPr>
        </p:nvSpPr>
        <p:spPr/>
        <p:txBody>
          <a:bodyPr/>
          <a:lstStyle/>
          <a:p>
            <a:pPr eaLnBrk="1" hangingPunct="1"/>
            <a:r>
              <a:rPr lang="en-US" altLang="zh-HK" dirty="0">
                <a:ea typeface="ヒラギノ角ゴ Pro W3" pitchFamily="-84" charset="-128"/>
              </a:rPr>
              <a:t>Up to 2001, Enron appeared to be a very successful firm engaged in energy trading.</a:t>
            </a:r>
          </a:p>
          <a:p>
            <a:pPr eaLnBrk="1" hangingPunct="1"/>
            <a:r>
              <a:rPr lang="en-US" altLang="zh-HK" dirty="0">
                <a:ea typeface="ヒラギノ角ゴ Pro W3" pitchFamily="-84" charset="-128"/>
              </a:rPr>
              <a:t>However, that the firm had severe financial problems, and hid many of its problems in complex financial structures that allowed Enron to </a:t>
            </a:r>
            <a:r>
              <a:rPr lang="en-US" altLang="zh-HK" i="1" dirty="0">
                <a:ea typeface="ヒラギノ角ゴ Pro W3" pitchFamily="-84" charset="-128"/>
              </a:rPr>
              <a:t>not</a:t>
            </a:r>
            <a:r>
              <a:rPr lang="en-US" altLang="zh-HK" dirty="0">
                <a:ea typeface="ヒラギノ角ゴ Pro W3" pitchFamily="-84" charset="-128"/>
              </a:rPr>
              <a:t> report them.</a:t>
            </a:r>
          </a:p>
          <a:p>
            <a:pPr eaLnBrk="1" hangingPunct="1"/>
            <a:r>
              <a:rPr lang="en-US" altLang="zh-HK" dirty="0">
                <a:ea typeface="ヒラギノ角ゴ Pro W3" pitchFamily="-84" charset="-128"/>
              </a:rPr>
              <a:t>Even though Enron regularly filed records with the SEC, the problem was not prevented.</a:t>
            </a:r>
          </a:p>
          <a:p>
            <a:pPr marL="0" indent="0" eaLnBrk="1" hangingPunct="1">
              <a:buNone/>
            </a:pPr>
            <a:r>
              <a:rPr lang="en-US" altLang="zh-HK" i="1" dirty="0">
                <a:ea typeface="ヒラギノ角ゴ Pro W3" pitchFamily="-84" charset="-128"/>
              </a:rPr>
              <a:t>Government regulation can lessen asymmetric information problem, but cannot eliminate them</a:t>
            </a:r>
          </a:p>
        </p:txBody>
      </p:sp>
      <p:sp>
        <p:nvSpPr>
          <p:cNvPr id="2" name="頁尾版面配置區 1"/>
          <p:cNvSpPr>
            <a:spLocks noGrp="1"/>
          </p:cNvSpPr>
          <p:nvPr>
            <p:ph type="ftr" sz="quarter" idx="11"/>
          </p:nvPr>
        </p:nvSpPr>
        <p:spPr/>
        <p:txBody>
          <a:bodyPr/>
          <a:lstStyle/>
          <a:p>
            <a:pPr algn="ctr"/>
            <a:r>
              <a:rPr lang="en-US" altLang="zh-HK" dirty="0"/>
              <a:t>EF3333 Chapter 7</a:t>
            </a:r>
            <a:endParaRPr lang="zh-HK" altLang="en-US" dirty="0"/>
          </a:p>
        </p:txBody>
      </p:sp>
      <p:sp>
        <p:nvSpPr>
          <p:cNvPr id="3" name="投影片編號版面配置區 2"/>
          <p:cNvSpPr>
            <a:spLocks noGrp="1"/>
          </p:cNvSpPr>
          <p:nvPr>
            <p:ph type="sldNum" sz="quarter" idx="12"/>
          </p:nvPr>
        </p:nvSpPr>
        <p:spPr/>
        <p:txBody>
          <a:bodyPr/>
          <a:lstStyle/>
          <a:p>
            <a:fld id="{1BAF3A84-07B6-4118-A70C-A2B31A21460E}" type="slidenum">
              <a:rPr lang="zh-HK" altLang="en-US" smtClean="0"/>
              <a:t>21</a:t>
            </a:fld>
            <a:endParaRPr lang="zh-HK" alt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4208" y="4674406"/>
            <a:ext cx="2242592" cy="1681944"/>
          </a:xfrm>
          <a:prstGeom prst="rect">
            <a:avLst/>
          </a:prstGeom>
        </p:spPr>
      </p:pic>
    </p:spTree>
    <p:extLst>
      <p:ext uri="{BB962C8B-B14F-4D97-AF65-F5344CB8AC3E}">
        <p14:creationId xmlns:p14="http://schemas.microsoft.com/office/powerpoint/2010/main" val="33322842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altLang="zh-HK">
                <a:ea typeface="ヒラギノ角ゴ Pro W3" pitchFamily="-84" charset="-128"/>
              </a:rPr>
              <a:t>The Enron Implosion</a:t>
            </a:r>
          </a:p>
        </p:txBody>
      </p:sp>
      <p:sp>
        <p:nvSpPr>
          <p:cNvPr id="31747" name="Text Placeholder 2"/>
          <p:cNvSpPr>
            <a:spLocks noGrp="1"/>
          </p:cNvSpPr>
          <p:nvPr>
            <p:ph sz="quarter" idx="1"/>
          </p:nvPr>
        </p:nvSpPr>
        <p:spPr/>
        <p:txBody>
          <a:bodyPr/>
          <a:lstStyle/>
          <a:p>
            <a:pPr eaLnBrk="1" hangingPunct="1"/>
            <a:r>
              <a:rPr lang="en-US" altLang="zh-HK" dirty="0">
                <a:ea typeface="ヒラギノ角ゴ Pro W3" pitchFamily="-84" charset="-128"/>
              </a:rPr>
              <a:t>Even worse, its auditor </a:t>
            </a:r>
            <a:r>
              <a:rPr lang="en-US" altLang="zh-HK" i="1" dirty="0">
                <a:ea typeface="ヒラギノ角ゴ Pro W3" pitchFamily="-84" charset="-128"/>
              </a:rPr>
              <a:t>Arthur Andersen </a:t>
            </a:r>
            <a:r>
              <a:rPr lang="en-US" altLang="zh-HK" dirty="0">
                <a:ea typeface="ヒラギノ角ゴ Pro W3" pitchFamily="-84" charset="-128"/>
              </a:rPr>
              <a:t>eventually plead guilty to obstruction of justice charges. With that plea, one the largest </a:t>
            </a:r>
            <a:r>
              <a:rPr lang="en-US" altLang="zh-HK" i="1" dirty="0">
                <a:ea typeface="ヒラギノ角ゴ Pro W3" pitchFamily="-84" charset="-128"/>
              </a:rPr>
              <a:t>and trusted</a:t>
            </a:r>
            <a:r>
              <a:rPr lang="en-US" altLang="zh-HK" dirty="0">
                <a:ea typeface="ヒラギノ角ゴ Pro W3" pitchFamily="-84" charset="-128"/>
              </a:rPr>
              <a:t> auditors closed its doors forever.</a:t>
            </a:r>
          </a:p>
        </p:txBody>
      </p:sp>
      <p:sp>
        <p:nvSpPr>
          <p:cNvPr id="2" name="頁尾版面配置區 1"/>
          <p:cNvSpPr>
            <a:spLocks noGrp="1"/>
          </p:cNvSpPr>
          <p:nvPr>
            <p:ph type="ftr" sz="quarter" idx="11"/>
          </p:nvPr>
        </p:nvSpPr>
        <p:spPr/>
        <p:txBody>
          <a:bodyPr/>
          <a:lstStyle/>
          <a:p>
            <a:pPr algn="ctr"/>
            <a:r>
              <a:rPr lang="en-US" altLang="zh-HK" dirty="0"/>
              <a:t>EF3333 Chapter 7</a:t>
            </a:r>
            <a:endParaRPr lang="zh-HK" altLang="en-US" dirty="0"/>
          </a:p>
        </p:txBody>
      </p:sp>
      <p:sp>
        <p:nvSpPr>
          <p:cNvPr id="3" name="投影片編號版面配置區 2"/>
          <p:cNvSpPr>
            <a:spLocks noGrp="1"/>
          </p:cNvSpPr>
          <p:nvPr>
            <p:ph type="sldNum" sz="quarter" idx="12"/>
          </p:nvPr>
        </p:nvSpPr>
        <p:spPr/>
        <p:txBody>
          <a:bodyPr/>
          <a:lstStyle/>
          <a:p>
            <a:fld id="{1BAF3A84-07B6-4118-A70C-A2B31A21460E}" type="slidenum">
              <a:rPr lang="zh-HK" altLang="en-US" smtClean="0"/>
              <a:t>22</a:t>
            </a:fld>
            <a:endParaRPr lang="zh-HK" alt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3409500"/>
            <a:ext cx="3412654" cy="256216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7725" y="3399155"/>
            <a:ext cx="4029075" cy="2857500"/>
          </a:xfrm>
          <a:prstGeom prst="rect">
            <a:avLst/>
          </a:prstGeom>
        </p:spPr>
      </p:pic>
    </p:spTree>
    <p:extLst>
      <p:ext uri="{BB962C8B-B14F-4D97-AF65-F5344CB8AC3E}">
        <p14:creationId xmlns:p14="http://schemas.microsoft.com/office/powerpoint/2010/main" val="34807918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altLang="zh-HK" dirty="0">
                <a:ea typeface="ヒラギノ角ゴ Pro W3" pitchFamily="-84" charset="-128"/>
              </a:rPr>
              <a:t>Chapter Outline</a:t>
            </a:r>
          </a:p>
        </p:txBody>
      </p:sp>
      <p:sp>
        <p:nvSpPr>
          <p:cNvPr id="3" name="Text Placeholder 2"/>
          <p:cNvSpPr>
            <a:spLocks noGrp="1"/>
          </p:cNvSpPr>
          <p:nvPr>
            <p:ph sz="quarter" idx="1"/>
          </p:nvPr>
        </p:nvSpPr>
        <p:spPr>
          <a:xfrm>
            <a:off x="457200" y="1340768"/>
            <a:ext cx="8229600" cy="4824536"/>
          </a:xfrm>
        </p:spPr>
        <p:txBody>
          <a:bodyPr>
            <a:noAutofit/>
          </a:bodyPr>
          <a:lstStyle/>
          <a:p>
            <a:pPr eaLnBrk="1" hangingPunct="1">
              <a:defRPr/>
            </a:pPr>
            <a:r>
              <a:rPr lang="en-US" sz="2400" dirty="0">
                <a:solidFill>
                  <a:schemeClr val="bg1">
                    <a:lumMod val="65000"/>
                  </a:schemeClr>
                </a:solidFill>
              </a:rPr>
              <a:t>Basic Facts About Financial Structure Throughout the World</a:t>
            </a:r>
          </a:p>
          <a:p>
            <a:pPr eaLnBrk="1" hangingPunct="1">
              <a:defRPr/>
            </a:pPr>
            <a:r>
              <a:rPr lang="en-US" sz="2400" dirty="0">
                <a:solidFill>
                  <a:schemeClr val="bg1">
                    <a:lumMod val="65000"/>
                  </a:schemeClr>
                </a:solidFill>
              </a:rPr>
              <a:t>Transaction Costs</a:t>
            </a:r>
          </a:p>
          <a:p>
            <a:pPr eaLnBrk="1" hangingPunct="1">
              <a:defRPr/>
            </a:pPr>
            <a:r>
              <a:rPr lang="en-US" sz="2400" dirty="0">
                <a:solidFill>
                  <a:schemeClr val="bg1">
                    <a:lumMod val="65000"/>
                  </a:schemeClr>
                </a:solidFill>
              </a:rPr>
              <a:t>Asymmetric Information: Adverse Selection and Moral Hazard</a:t>
            </a:r>
          </a:p>
          <a:p>
            <a:r>
              <a:rPr lang="en-US" altLang="zh-HK" sz="2400" dirty="0">
                <a:solidFill>
                  <a:schemeClr val="bg1">
                    <a:lumMod val="65000"/>
                  </a:schemeClr>
                </a:solidFill>
                <a:ea typeface="ヒラギノ角ゴ Pro W3" pitchFamily="-84" charset="-128"/>
              </a:rPr>
              <a:t>The Lemons Problem: How Adverse Selection Influences Financial Structure</a:t>
            </a:r>
          </a:p>
          <a:p>
            <a:r>
              <a:rPr lang="en-US" altLang="zh-HK" sz="2400" dirty="0">
                <a:ea typeface="ヒラギノ角ゴ Pro W3" pitchFamily="-84" charset="-128"/>
              </a:rPr>
              <a:t>How Moral Hazard Affects the Choice Between Debt and Equity Contracts</a:t>
            </a:r>
          </a:p>
          <a:p>
            <a:r>
              <a:rPr lang="en-US" altLang="zh-HK" sz="2400" dirty="0">
                <a:ea typeface="ヒラギノ角ゴ Pro W3" pitchFamily="-84" charset="-128"/>
              </a:rPr>
              <a:t>How Moral Hazard Influences Financial Structure in Debt Markets</a:t>
            </a:r>
          </a:p>
          <a:p>
            <a:r>
              <a:rPr lang="en-US" altLang="zh-HK" sz="2400" dirty="0">
                <a:solidFill>
                  <a:schemeClr val="bg1">
                    <a:lumMod val="65000"/>
                  </a:schemeClr>
                </a:solidFill>
                <a:ea typeface="ヒラギノ角ゴ Pro W3" pitchFamily="-84" charset="-128"/>
              </a:rPr>
              <a:t>Conflicts of Interest</a:t>
            </a:r>
          </a:p>
        </p:txBody>
      </p:sp>
      <p:sp>
        <p:nvSpPr>
          <p:cNvPr id="2" name="頁尾版面配置區 1"/>
          <p:cNvSpPr>
            <a:spLocks noGrp="1"/>
          </p:cNvSpPr>
          <p:nvPr>
            <p:ph type="ftr" sz="quarter" idx="11"/>
          </p:nvPr>
        </p:nvSpPr>
        <p:spPr/>
        <p:txBody>
          <a:bodyPr/>
          <a:lstStyle/>
          <a:p>
            <a:pPr algn="ctr"/>
            <a:r>
              <a:rPr lang="en-US" altLang="zh-HK" dirty="0"/>
              <a:t>EF3333 Chapter 7</a:t>
            </a:r>
            <a:endParaRPr lang="zh-HK" altLang="en-US" dirty="0"/>
          </a:p>
        </p:txBody>
      </p:sp>
      <p:sp>
        <p:nvSpPr>
          <p:cNvPr id="4" name="投影片編號版面配置區 3"/>
          <p:cNvSpPr>
            <a:spLocks noGrp="1"/>
          </p:cNvSpPr>
          <p:nvPr>
            <p:ph type="sldNum" sz="quarter" idx="12"/>
          </p:nvPr>
        </p:nvSpPr>
        <p:spPr/>
        <p:txBody>
          <a:bodyPr/>
          <a:lstStyle/>
          <a:p>
            <a:fld id="{1BAF3A84-07B6-4118-A70C-A2B31A21460E}" type="slidenum">
              <a:rPr lang="zh-HK" altLang="en-US" smtClean="0"/>
              <a:t>23</a:t>
            </a:fld>
            <a:endParaRPr lang="zh-HK" altLang="en-US"/>
          </a:p>
        </p:txBody>
      </p:sp>
    </p:spTree>
    <p:extLst>
      <p:ext uri="{BB962C8B-B14F-4D97-AF65-F5344CB8AC3E}">
        <p14:creationId xmlns:p14="http://schemas.microsoft.com/office/powerpoint/2010/main" val="34511992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altLang="zh-HK" sz="2800">
                <a:ea typeface="ヒラギノ角ゴ Pro W3" pitchFamily="-84" charset="-128"/>
              </a:rPr>
              <a:t>How Moral Hazard Affects the Choice Between Debt and Equity Contracts</a:t>
            </a:r>
          </a:p>
        </p:txBody>
      </p:sp>
      <p:sp>
        <p:nvSpPr>
          <p:cNvPr id="32771" name="Text Placeholder 2"/>
          <p:cNvSpPr>
            <a:spLocks noGrp="1"/>
          </p:cNvSpPr>
          <p:nvPr>
            <p:ph sz="quarter" idx="1"/>
          </p:nvPr>
        </p:nvSpPr>
        <p:spPr/>
        <p:txBody>
          <a:bodyPr/>
          <a:lstStyle/>
          <a:p>
            <a:pPr eaLnBrk="1" hangingPunct="1"/>
            <a:r>
              <a:rPr lang="en-US" altLang="zh-HK" dirty="0">
                <a:ea typeface="ヒラギノ角ゴ Pro W3" pitchFamily="-84" charset="-128"/>
              </a:rPr>
              <a:t>Moral Hazard in Equity Contracts: </a:t>
            </a:r>
            <a:br>
              <a:rPr lang="en-US" altLang="zh-HK" dirty="0">
                <a:ea typeface="ヒラギノ角ゴ Pro W3" pitchFamily="-84" charset="-128"/>
              </a:rPr>
            </a:br>
            <a:r>
              <a:rPr lang="en-US" altLang="zh-HK" dirty="0">
                <a:ea typeface="ヒラギノ角ゴ Pro W3" pitchFamily="-84" charset="-128"/>
              </a:rPr>
              <a:t>the Principal-Agent Problem</a:t>
            </a:r>
          </a:p>
          <a:p>
            <a:pPr marL="860425" lvl="1" indent="-514350" eaLnBrk="1" hangingPunct="1">
              <a:buFontTx/>
              <a:buAutoNum type="arabicPeriod"/>
            </a:pPr>
            <a:r>
              <a:rPr lang="en-US" altLang="zh-HK" dirty="0">
                <a:ea typeface="ヒラギノ角ゴ Pro W3" pitchFamily="-84" charset="-128"/>
              </a:rPr>
              <a:t>Result of separation of ownership by stockholders (</a:t>
            </a:r>
            <a:r>
              <a:rPr lang="en-US" altLang="zh-HK" i="1" dirty="0">
                <a:ea typeface="ヒラギノ角ゴ Pro W3" pitchFamily="-84" charset="-128"/>
              </a:rPr>
              <a:t>principals</a:t>
            </a:r>
            <a:r>
              <a:rPr lang="en-US" altLang="zh-HK" dirty="0">
                <a:ea typeface="ヒラギノ角ゴ Pro W3" pitchFamily="-84" charset="-128"/>
              </a:rPr>
              <a:t>) from control by managers (</a:t>
            </a:r>
            <a:r>
              <a:rPr lang="en-US" altLang="zh-HK" i="1" dirty="0">
                <a:ea typeface="ヒラギノ角ゴ Pro W3" pitchFamily="-84" charset="-128"/>
              </a:rPr>
              <a:t>agents</a:t>
            </a:r>
            <a:r>
              <a:rPr lang="en-US" altLang="zh-HK" dirty="0">
                <a:ea typeface="ヒラギノ角ゴ Pro W3" pitchFamily="-84" charset="-128"/>
              </a:rPr>
              <a:t>)</a:t>
            </a:r>
          </a:p>
          <a:p>
            <a:pPr marL="860425" lvl="1" indent="-514350" eaLnBrk="1" hangingPunct="1">
              <a:buFontTx/>
              <a:buAutoNum type="arabicPeriod"/>
            </a:pPr>
            <a:r>
              <a:rPr lang="en-US" altLang="zh-HK" dirty="0">
                <a:ea typeface="ヒラギノ角ゴ Pro W3" pitchFamily="-84" charset="-128"/>
              </a:rPr>
              <a:t>Managers act in own rather than stockholders' interest</a:t>
            </a:r>
          </a:p>
        </p:txBody>
      </p:sp>
      <p:sp>
        <p:nvSpPr>
          <p:cNvPr id="2" name="頁尾版面配置區 1"/>
          <p:cNvSpPr>
            <a:spLocks noGrp="1"/>
          </p:cNvSpPr>
          <p:nvPr>
            <p:ph type="ftr" sz="quarter" idx="11"/>
          </p:nvPr>
        </p:nvSpPr>
        <p:spPr/>
        <p:txBody>
          <a:bodyPr/>
          <a:lstStyle/>
          <a:p>
            <a:pPr algn="ctr"/>
            <a:r>
              <a:rPr lang="en-US" altLang="zh-HK" dirty="0"/>
              <a:t>EF3333 Chapter 7</a:t>
            </a:r>
            <a:endParaRPr lang="zh-HK" altLang="en-US" dirty="0"/>
          </a:p>
        </p:txBody>
      </p:sp>
      <p:sp>
        <p:nvSpPr>
          <p:cNvPr id="3" name="投影片編號版面配置區 2"/>
          <p:cNvSpPr>
            <a:spLocks noGrp="1"/>
          </p:cNvSpPr>
          <p:nvPr>
            <p:ph type="sldNum" sz="quarter" idx="12"/>
          </p:nvPr>
        </p:nvSpPr>
        <p:spPr/>
        <p:txBody>
          <a:bodyPr/>
          <a:lstStyle/>
          <a:p>
            <a:fld id="{1BAF3A84-07B6-4118-A70C-A2B31A21460E}" type="slidenum">
              <a:rPr lang="zh-HK" altLang="en-US" smtClean="0"/>
              <a:t>24</a:t>
            </a:fld>
            <a:endParaRPr lang="zh-HK" alt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99992" y="3825310"/>
            <a:ext cx="4002832" cy="2331650"/>
          </a:xfrm>
          <a:prstGeom prst="rect">
            <a:avLst/>
          </a:prstGeom>
        </p:spPr>
      </p:pic>
    </p:spTree>
    <p:extLst>
      <p:ext uri="{BB962C8B-B14F-4D97-AF65-F5344CB8AC3E}">
        <p14:creationId xmlns:p14="http://schemas.microsoft.com/office/powerpoint/2010/main" val="25443158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altLang="zh-HK" sz="2800">
                <a:ea typeface="ヒラギノ角ゴ Pro W3" pitchFamily="-84" charset="-128"/>
              </a:rPr>
              <a:t>How Moral Hazard Affects the Choice Between Debt and Equity Contracts</a:t>
            </a:r>
          </a:p>
        </p:txBody>
      </p:sp>
      <p:sp>
        <p:nvSpPr>
          <p:cNvPr id="33795" name="Text Placeholder 2"/>
          <p:cNvSpPr>
            <a:spLocks noGrp="1"/>
          </p:cNvSpPr>
          <p:nvPr>
            <p:ph sz="quarter" idx="1"/>
          </p:nvPr>
        </p:nvSpPr>
        <p:spPr/>
        <p:txBody>
          <a:bodyPr/>
          <a:lstStyle/>
          <a:p>
            <a:r>
              <a:rPr lang="en-US" altLang="zh-HK" dirty="0">
                <a:ea typeface="ヒラギノ角ゴ Pro W3" pitchFamily="-84" charset="-128"/>
              </a:rPr>
              <a:t>Suppose you become a silent partner in an ice cream store, providing 90% of the equity capital ($9,000). </a:t>
            </a:r>
          </a:p>
          <a:p>
            <a:r>
              <a:rPr lang="en-US" altLang="zh-HK" dirty="0">
                <a:ea typeface="ヒラギノ角ゴ Pro W3" pitchFamily="-84" charset="-128"/>
              </a:rPr>
              <a:t>The other owner, Steve, provides the remaining $1,000 and will act as the manager. </a:t>
            </a:r>
          </a:p>
          <a:p>
            <a:r>
              <a:rPr lang="en-US" altLang="zh-HK" dirty="0">
                <a:ea typeface="ヒラギノ角ゴ Pro W3" pitchFamily="-84" charset="-128"/>
              </a:rPr>
              <a:t>If Steve works hard, the store will make $50,000 after expenses, and you are entitled to $45,000 of it.</a:t>
            </a:r>
          </a:p>
        </p:txBody>
      </p:sp>
      <p:sp>
        <p:nvSpPr>
          <p:cNvPr id="2" name="頁尾版面配置區 1"/>
          <p:cNvSpPr>
            <a:spLocks noGrp="1"/>
          </p:cNvSpPr>
          <p:nvPr>
            <p:ph type="ftr" sz="quarter" idx="11"/>
          </p:nvPr>
        </p:nvSpPr>
        <p:spPr/>
        <p:txBody>
          <a:bodyPr/>
          <a:lstStyle/>
          <a:p>
            <a:pPr algn="ctr"/>
            <a:r>
              <a:rPr lang="en-US" altLang="zh-HK" dirty="0"/>
              <a:t>EF3333 Chapter 7</a:t>
            </a:r>
            <a:endParaRPr lang="zh-HK" altLang="en-US" dirty="0"/>
          </a:p>
        </p:txBody>
      </p:sp>
      <p:sp>
        <p:nvSpPr>
          <p:cNvPr id="3" name="投影片編號版面配置區 2"/>
          <p:cNvSpPr>
            <a:spLocks noGrp="1"/>
          </p:cNvSpPr>
          <p:nvPr>
            <p:ph type="sldNum" sz="quarter" idx="12"/>
          </p:nvPr>
        </p:nvSpPr>
        <p:spPr/>
        <p:txBody>
          <a:bodyPr/>
          <a:lstStyle/>
          <a:p>
            <a:fld id="{1BAF3A84-07B6-4118-A70C-A2B31A21460E}" type="slidenum">
              <a:rPr lang="zh-HK" altLang="en-US" smtClean="0"/>
              <a:t>25</a:t>
            </a:fld>
            <a:endParaRPr lang="zh-HK" alt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12160" y="4365104"/>
            <a:ext cx="2411760" cy="1607840"/>
          </a:xfrm>
          <a:prstGeom prst="rect">
            <a:avLst/>
          </a:prstGeom>
        </p:spPr>
      </p:pic>
    </p:spTree>
    <p:extLst>
      <p:ext uri="{BB962C8B-B14F-4D97-AF65-F5344CB8AC3E}">
        <p14:creationId xmlns:p14="http://schemas.microsoft.com/office/powerpoint/2010/main" val="29134532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altLang="zh-HK" sz="2800">
                <a:ea typeface="ヒラギノ角ゴ Pro W3" pitchFamily="-84" charset="-128"/>
              </a:rPr>
              <a:t>How Moral Hazard Affects the Choice Between Debt and Equity Contracts</a:t>
            </a:r>
          </a:p>
        </p:txBody>
      </p:sp>
      <p:sp>
        <p:nvSpPr>
          <p:cNvPr id="34819" name="Text Placeholder 2"/>
          <p:cNvSpPr>
            <a:spLocks noGrp="1"/>
          </p:cNvSpPr>
          <p:nvPr>
            <p:ph sz="quarter" idx="1"/>
          </p:nvPr>
        </p:nvSpPr>
        <p:spPr/>
        <p:txBody>
          <a:bodyPr/>
          <a:lstStyle/>
          <a:p>
            <a:r>
              <a:rPr lang="en-US" altLang="zh-HK" dirty="0">
                <a:ea typeface="ヒラギノ角ゴ Pro W3" pitchFamily="-84" charset="-128"/>
              </a:rPr>
              <a:t>However, Steve doesn't</a:t>
            </a:r>
            <a:r>
              <a:rPr lang="en-US" altLang="ja-JP" dirty="0">
                <a:ea typeface="ヒラギノ角ゴ Pro W3" pitchFamily="-84" charset="-128"/>
              </a:rPr>
              <a:t> really value the $5,000 (his part), so he goes to the beach, relaxes, and even spends some of the </a:t>
            </a:r>
            <a:r>
              <a:rPr lang="ja-JP" altLang="en-US" dirty="0">
                <a:ea typeface="ヒラギノ角ゴ Pro W3" pitchFamily="-84" charset="-128"/>
              </a:rPr>
              <a:t>“</a:t>
            </a:r>
            <a:r>
              <a:rPr lang="en-US" altLang="ja-JP" dirty="0">
                <a:ea typeface="ヒラギノ角ゴ Pro W3" pitchFamily="-84" charset="-128"/>
              </a:rPr>
              <a:t>profit</a:t>
            </a:r>
            <a:r>
              <a:rPr lang="ja-JP" altLang="en-US" dirty="0">
                <a:ea typeface="ヒラギノ角ゴ Pro W3" pitchFamily="-84" charset="-128"/>
              </a:rPr>
              <a:t>”</a:t>
            </a:r>
            <a:r>
              <a:rPr lang="en-US" altLang="ja-JP" dirty="0">
                <a:ea typeface="ヒラギノ角ゴ Pro W3" pitchFamily="-84" charset="-128"/>
              </a:rPr>
              <a:t> on art for his office. </a:t>
            </a:r>
          </a:p>
          <a:p>
            <a:r>
              <a:rPr lang="en-US" altLang="ja-JP" dirty="0">
                <a:ea typeface="ヒラギノ角ゴ Pro W3" pitchFamily="-84" charset="-128"/>
              </a:rPr>
              <a:t>How do you, as a 90% owner, give Steve the proper incentives to work hard?</a:t>
            </a:r>
            <a:endParaRPr lang="en-US" altLang="zh-HK" dirty="0">
              <a:ea typeface="ヒラギノ角ゴ Pro W3" pitchFamily="-84" charset="-128"/>
            </a:endParaRPr>
          </a:p>
        </p:txBody>
      </p:sp>
      <p:sp>
        <p:nvSpPr>
          <p:cNvPr id="2" name="頁尾版面配置區 1"/>
          <p:cNvSpPr>
            <a:spLocks noGrp="1"/>
          </p:cNvSpPr>
          <p:nvPr>
            <p:ph type="ftr" sz="quarter" idx="11"/>
          </p:nvPr>
        </p:nvSpPr>
        <p:spPr/>
        <p:txBody>
          <a:bodyPr/>
          <a:lstStyle/>
          <a:p>
            <a:pPr algn="ctr"/>
            <a:r>
              <a:rPr lang="en-US" altLang="zh-HK" dirty="0"/>
              <a:t>EF3333 Chapter 7</a:t>
            </a:r>
            <a:endParaRPr lang="zh-HK" altLang="en-US" dirty="0"/>
          </a:p>
        </p:txBody>
      </p:sp>
      <p:sp>
        <p:nvSpPr>
          <p:cNvPr id="3" name="投影片編號版面配置區 2"/>
          <p:cNvSpPr>
            <a:spLocks noGrp="1"/>
          </p:cNvSpPr>
          <p:nvPr>
            <p:ph type="sldNum" sz="quarter" idx="12"/>
          </p:nvPr>
        </p:nvSpPr>
        <p:spPr/>
        <p:txBody>
          <a:bodyPr/>
          <a:lstStyle/>
          <a:p>
            <a:fld id="{1BAF3A84-07B6-4118-A70C-A2B31A21460E}" type="slidenum">
              <a:rPr lang="zh-HK" altLang="en-US" smtClean="0"/>
              <a:t>26</a:t>
            </a:fld>
            <a:endParaRPr lang="zh-HK" alt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0232" y="4340620"/>
            <a:ext cx="1633364" cy="1600697"/>
          </a:xfrm>
          <a:prstGeom prst="rect">
            <a:avLst/>
          </a:prstGeom>
        </p:spPr>
      </p:pic>
    </p:spTree>
    <p:extLst>
      <p:ext uri="{BB962C8B-B14F-4D97-AF65-F5344CB8AC3E}">
        <p14:creationId xmlns:p14="http://schemas.microsoft.com/office/powerpoint/2010/main" val="25512508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altLang="zh-HK" sz="2800">
                <a:ea typeface="ヒラギノ角ゴ Pro W3" pitchFamily="-84" charset="-128"/>
              </a:rPr>
              <a:t>How Moral Hazard Affects the Choice Between Debt and Equity Contracts</a:t>
            </a:r>
          </a:p>
        </p:txBody>
      </p:sp>
      <p:sp>
        <p:nvSpPr>
          <p:cNvPr id="35843" name="Text Placeholder 2"/>
          <p:cNvSpPr>
            <a:spLocks noGrp="1"/>
          </p:cNvSpPr>
          <p:nvPr>
            <p:ph sz="quarter" idx="1"/>
          </p:nvPr>
        </p:nvSpPr>
        <p:spPr/>
        <p:txBody>
          <a:bodyPr/>
          <a:lstStyle/>
          <a:p>
            <a:pPr eaLnBrk="1" hangingPunct="1"/>
            <a:r>
              <a:rPr lang="en-US" altLang="zh-HK" dirty="0">
                <a:ea typeface="ヒラギノ角ゴ Pro W3" pitchFamily="-84" charset="-128"/>
              </a:rPr>
              <a:t>Tools to Help Solve the Principal-Agent Problem</a:t>
            </a:r>
          </a:p>
          <a:p>
            <a:pPr marL="860425" lvl="1" indent="-514350">
              <a:buFontTx/>
              <a:buAutoNum type="arabicPeriod"/>
            </a:pPr>
            <a:r>
              <a:rPr lang="en-US" altLang="zh-HK" dirty="0">
                <a:ea typeface="ヒラギノ角ゴ Pro W3" pitchFamily="-84" charset="-128"/>
              </a:rPr>
              <a:t>Production of Information: Monitoring (costly state verification, free rider problem)</a:t>
            </a:r>
          </a:p>
          <a:p>
            <a:pPr marL="860425" lvl="1" indent="-514350">
              <a:buFontTx/>
              <a:buAutoNum type="arabicPeriod"/>
            </a:pPr>
            <a:r>
              <a:rPr lang="en-US" altLang="zh-HK" dirty="0">
                <a:ea typeface="ヒラギノ角ゴ Pro W3" pitchFamily="-84" charset="-128"/>
              </a:rPr>
              <a:t>Government Regulation to Increase Information (explains Fact #5: heavily regulated)</a:t>
            </a:r>
          </a:p>
          <a:p>
            <a:pPr marL="860425" lvl="1" indent="-514350">
              <a:buFontTx/>
              <a:buAutoNum type="arabicPeriod"/>
            </a:pPr>
            <a:r>
              <a:rPr lang="en-US" altLang="zh-HK" dirty="0">
                <a:ea typeface="ヒラギノ角ゴ Pro W3" pitchFamily="-84" charset="-128"/>
              </a:rPr>
              <a:t>Financial Intermediation (e.g., venture capital, put their own people as members of the managing body of the firm)</a:t>
            </a:r>
          </a:p>
          <a:p>
            <a:pPr marL="860425" lvl="1" indent="-514350">
              <a:buFontTx/>
              <a:buAutoNum type="arabicPeriod"/>
            </a:pPr>
            <a:r>
              <a:rPr lang="en-US" altLang="zh-HK" dirty="0">
                <a:ea typeface="ヒラギノ角ゴ Pro W3" pitchFamily="-84" charset="-128"/>
              </a:rPr>
              <a:t>Debt Contracts (less frequent need to monitor the firm, and thus the lower cost of state verification).</a:t>
            </a:r>
          </a:p>
          <a:p>
            <a:pPr eaLnBrk="1" hangingPunct="1"/>
            <a:r>
              <a:rPr lang="en-US" altLang="zh-HK" dirty="0">
                <a:ea typeface="ヒラギノ角ゴ Pro W3" pitchFamily="-84" charset="-128"/>
              </a:rPr>
              <a:t>Explains Fact # 1: Why debt is used more than equity</a:t>
            </a:r>
          </a:p>
        </p:txBody>
      </p:sp>
      <p:sp>
        <p:nvSpPr>
          <p:cNvPr id="2" name="頁尾版面配置區 1"/>
          <p:cNvSpPr>
            <a:spLocks noGrp="1"/>
          </p:cNvSpPr>
          <p:nvPr>
            <p:ph type="ftr" sz="quarter" idx="11"/>
          </p:nvPr>
        </p:nvSpPr>
        <p:spPr/>
        <p:txBody>
          <a:bodyPr/>
          <a:lstStyle/>
          <a:p>
            <a:pPr algn="ctr"/>
            <a:r>
              <a:rPr lang="en-US" altLang="zh-HK" dirty="0"/>
              <a:t>EF3333 Chapter 7</a:t>
            </a:r>
            <a:endParaRPr lang="zh-HK" altLang="en-US" dirty="0"/>
          </a:p>
        </p:txBody>
      </p:sp>
      <p:sp>
        <p:nvSpPr>
          <p:cNvPr id="3" name="投影片編號版面配置區 2"/>
          <p:cNvSpPr>
            <a:spLocks noGrp="1"/>
          </p:cNvSpPr>
          <p:nvPr>
            <p:ph type="sldNum" sz="quarter" idx="12"/>
          </p:nvPr>
        </p:nvSpPr>
        <p:spPr/>
        <p:txBody>
          <a:bodyPr/>
          <a:lstStyle/>
          <a:p>
            <a:fld id="{1BAF3A84-07B6-4118-A70C-A2B31A21460E}" type="slidenum">
              <a:rPr lang="zh-HK" altLang="en-US" smtClean="0"/>
              <a:t>27</a:t>
            </a:fld>
            <a:endParaRPr lang="zh-HK" altLang="en-US"/>
          </a:p>
        </p:txBody>
      </p:sp>
    </p:spTree>
    <p:extLst>
      <p:ext uri="{BB962C8B-B14F-4D97-AF65-F5344CB8AC3E}">
        <p14:creationId xmlns:p14="http://schemas.microsoft.com/office/powerpoint/2010/main" val="38604914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HK" dirty="0">
                <a:ea typeface="ヒラギノ角ゴ Pro W3" pitchFamily="-84" charset="-128"/>
              </a:rPr>
              <a:t>Production of Information: Monitoring</a:t>
            </a:r>
            <a:endParaRPr lang="en-US" dirty="0"/>
          </a:p>
        </p:txBody>
      </p:sp>
      <p:sp>
        <p:nvSpPr>
          <p:cNvPr id="4" name="Footer Placeholder 3"/>
          <p:cNvSpPr>
            <a:spLocks noGrp="1"/>
          </p:cNvSpPr>
          <p:nvPr>
            <p:ph type="ftr" sz="quarter" idx="11"/>
          </p:nvPr>
        </p:nvSpPr>
        <p:spPr/>
        <p:txBody>
          <a:bodyPr/>
          <a:lstStyle/>
          <a:p>
            <a:pPr algn="ctr"/>
            <a:r>
              <a:rPr lang="en-US" altLang="zh-HK" dirty="0"/>
              <a:t>EF3333 Chapter 7</a:t>
            </a:r>
            <a:endParaRPr lang="zh-HK" altLang="en-US" dirty="0"/>
          </a:p>
        </p:txBody>
      </p:sp>
      <p:sp>
        <p:nvSpPr>
          <p:cNvPr id="5" name="Slide Number Placeholder 4"/>
          <p:cNvSpPr>
            <a:spLocks noGrp="1"/>
          </p:cNvSpPr>
          <p:nvPr>
            <p:ph type="sldNum" sz="quarter" idx="12"/>
          </p:nvPr>
        </p:nvSpPr>
        <p:spPr/>
        <p:txBody>
          <a:bodyPr/>
          <a:lstStyle/>
          <a:p>
            <a:fld id="{1BAF3A84-07B6-4118-A70C-A2B31A21460E}" type="slidenum">
              <a:rPr lang="zh-HK" altLang="en-US" smtClean="0"/>
              <a:t>28</a:t>
            </a:fld>
            <a:endParaRPr lang="zh-HK" altLang="en-US"/>
          </a:p>
        </p:txBody>
      </p:sp>
      <p:sp>
        <p:nvSpPr>
          <p:cNvPr id="6" name="Content Placeholder 5"/>
          <p:cNvSpPr>
            <a:spLocks noGrp="1"/>
          </p:cNvSpPr>
          <p:nvPr>
            <p:ph sz="quarter" idx="1"/>
          </p:nvPr>
        </p:nvSpPr>
        <p:spPr/>
        <p:txBody>
          <a:bodyPr/>
          <a:lstStyle/>
          <a:p>
            <a:r>
              <a:rPr lang="en-US" dirty="0"/>
              <a:t>Auditing the firm frequently and checking on what the management is doing.</a:t>
            </a:r>
          </a:p>
          <a:p>
            <a:r>
              <a:rPr lang="en-US" dirty="0"/>
              <a:t>Problem: Costly State Verification</a:t>
            </a:r>
          </a:p>
          <a:p>
            <a:r>
              <a:rPr lang="en-US" dirty="0"/>
              <a:t>Problem: Free-rider</a:t>
            </a:r>
          </a:p>
          <a:p>
            <a:pPr lvl="1"/>
            <a:r>
              <a:rPr lang="en-US" dirty="0"/>
              <a:t>If you know that other stockholders are paying to monitor the activities of the company you hold shares in, you can take a free ride on their activities.</a:t>
            </a:r>
          </a:p>
          <a:p>
            <a:pPr lvl="1"/>
            <a:r>
              <a:rPr lang="en-US" dirty="0"/>
              <a:t>If you can do this, so can other stockholders. </a:t>
            </a:r>
          </a:p>
        </p:txBody>
      </p:sp>
    </p:spTree>
    <p:extLst>
      <p:ext uri="{BB962C8B-B14F-4D97-AF65-F5344CB8AC3E}">
        <p14:creationId xmlns:p14="http://schemas.microsoft.com/office/powerpoint/2010/main" val="30604419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435280" cy="990600"/>
          </a:xfrm>
        </p:spPr>
        <p:txBody>
          <a:bodyPr>
            <a:normAutofit/>
          </a:bodyPr>
          <a:lstStyle/>
          <a:p>
            <a:r>
              <a:rPr lang="en-US" altLang="zh-HK" sz="2700" dirty="0">
                <a:ea typeface="ヒラギノ角ゴ Pro W3" pitchFamily="-84" charset="-128"/>
              </a:rPr>
              <a:t>Government Regulation to Increase information</a:t>
            </a:r>
            <a:endParaRPr lang="en-US" sz="2700" dirty="0"/>
          </a:p>
        </p:txBody>
      </p:sp>
      <p:sp>
        <p:nvSpPr>
          <p:cNvPr id="4" name="Footer Placeholder 3"/>
          <p:cNvSpPr>
            <a:spLocks noGrp="1"/>
          </p:cNvSpPr>
          <p:nvPr>
            <p:ph type="ftr" sz="quarter" idx="11"/>
          </p:nvPr>
        </p:nvSpPr>
        <p:spPr/>
        <p:txBody>
          <a:bodyPr/>
          <a:lstStyle/>
          <a:p>
            <a:pPr algn="ctr"/>
            <a:r>
              <a:rPr lang="en-US" altLang="zh-HK" dirty="0"/>
              <a:t>EF3333 Chapter 7</a:t>
            </a:r>
            <a:endParaRPr lang="zh-HK" altLang="en-US" dirty="0"/>
          </a:p>
        </p:txBody>
      </p:sp>
      <p:sp>
        <p:nvSpPr>
          <p:cNvPr id="5" name="Slide Number Placeholder 4"/>
          <p:cNvSpPr>
            <a:spLocks noGrp="1"/>
          </p:cNvSpPr>
          <p:nvPr>
            <p:ph type="sldNum" sz="quarter" idx="12"/>
          </p:nvPr>
        </p:nvSpPr>
        <p:spPr/>
        <p:txBody>
          <a:bodyPr/>
          <a:lstStyle/>
          <a:p>
            <a:fld id="{1BAF3A84-07B6-4118-A70C-A2B31A21460E}" type="slidenum">
              <a:rPr lang="zh-HK" altLang="en-US" smtClean="0"/>
              <a:t>29</a:t>
            </a:fld>
            <a:endParaRPr lang="zh-HK" altLang="en-US"/>
          </a:p>
        </p:txBody>
      </p:sp>
      <p:sp>
        <p:nvSpPr>
          <p:cNvPr id="6" name="Content Placeholder 5"/>
          <p:cNvSpPr>
            <a:spLocks noGrp="1"/>
          </p:cNvSpPr>
          <p:nvPr>
            <p:ph sz="quarter" idx="1"/>
          </p:nvPr>
        </p:nvSpPr>
        <p:spPr/>
        <p:txBody>
          <a:bodyPr/>
          <a:lstStyle/>
          <a:p>
            <a:r>
              <a:rPr lang="en-US" dirty="0"/>
              <a:t>Governments everywhere have laws to force firms to adhere to standard accounting principles that make profit verification easier.</a:t>
            </a:r>
          </a:p>
          <a:p>
            <a:r>
              <a:rPr lang="en-US" dirty="0"/>
              <a:t>Governments also pass laws to impose stiff criminal penalties on people who commit the fraud of hiding and stealing profits. </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52120" y="4293096"/>
            <a:ext cx="2627784" cy="1715835"/>
          </a:xfrm>
          <a:prstGeom prst="rect">
            <a:avLst/>
          </a:prstGeom>
        </p:spPr>
      </p:pic>
    </p:spTree>
    <p:extLst>
      <p:ext uri="{BB962C8B-B14F-4D97-AF65-F5344CB8AC3E}">
        <p14:creationId xmlns:p14="http://schemas.microsoft.com/office/powerpoint/2010/main" val="3247230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altLang="zh-HK">
                <a:ea typeface="ヒラギノ角ゴ Pro W3" pitchFamily="-84" charset="-128"/>
              </a:rPr>
              <a:t>Chapter Preview</a:t>
            </a:r>
          </a:p>
        </p:txBody>
      </p:sp>
      <p:sp>
        <p:nvSpPr>
          <p:cNvPr id="3" name="Text Placeholder 2"/>
          <p:cNvSpPr>
            <a:spLocks noGrp="1"/>
          </p:cNvSpPr>
          <p:nvPr>
            <p:ph sz="quarter" idx="1"/>
          </p:nvPr>
        </p:nvSpPr>
        <p:spPr>
          <a:xfrm>
            <a:off x="457200" y="1340768"/>
            <a:ext cx="8229600" cy="4824536"/>
          </a:xfrm>
        </p:spPr>
        <p:txBody>
          <a:bodyPr>
            <a:normAutofit/>
          </a:bodyPr>
          <a:lstStyle/>
          <a:p>
            <a:pPr marL="0" indent="0">
              <a:buNone/>
            </a:pPr>
            <a:r>
              <a:rPr lang="en-US" altLang="zh-HK" sz="2400" dirty="0">
                <a:ea typeface="ヒラギノ角ゴ Pro W3" pitchFamily="-84" charset="-128"/>
              </a:rPr>
              <a:t>A vibrant economy requires a financial system that moves funds from savers to borrowers. </a:t>
            </a:r>
          </a:p>
          <a:p>
            <a:pPr marL="0" indent="0">
              <a:buNone/>
            </a:pPr>
            <a:r>
              <a:rPr lang="en-US" altLang="zh-HK" sz="2400" dirty="0">
                <a:ea typeface="ヒラギノ角ゴ Pro W3" pitchFamily="-84" charset="-128"/>
              </a:rPr>
              <a:t>But how does it ensure that your hard-earned dollars are used by those with the best productive investment opportunities?</a:t>
            </a:r>
          </a:p>
        </p:txBody>
      </p:sp>
      <p:sp>
        <p:nvSpPr>
          <p:cNvPr id="2" name="頁尾版面配置區 1"/>
          <p:cNvSpPr>
            <a:spLocks noGrp="1"/>
          </p:cNvSpPr>
          <p:nvPr>
            <p:ph type="ftr" sz="quarter" idx="11"/>
          </p:nvPr>
        </p:nvSpPr>
        <p:spPr/>
        <p:txBody>
          <a:bodyPr/>
          <a:lstStyle/>
          <a:p>
            <a:pPr algn="ctr"/>
            <a:r>
              <a:rPr lang="en-US" altLang="zh-HK" dirty="0"/>
              <a:t>EF3333 Chapter 7</a:t>
            </a:r>
            <a:endParaRPr lang="zh-HK" altLang="en-US" dirty="0"/>
          </a:p>
        </p:txBody>
      </p:sp>
      <p:sp>
        <p:nvSpPr>
          <p:cNvPr id="4" name="投影片編號版面配置區 3"/>
          <p:cNvSpPr>
            <a:spLocks noGrp="1"/>
          </p:cNvSpPr>
          <p:nvPr>
            <p:ph type="sldNum" sz="quarter" idx="12"/>
          </p:nvPr>
        </p:nvSpPr>
        <p:spPr/>
        <p:txBody>
          <a:bodyPr/>
          <a:lstStyle/>
          <a:p>
            <a:fld id="{1BAF3A84-07B6-4118-A70C-A2B31A21460E}" type="slidenum">
              <a:rPr lang="zh-HK" altLang="en-US" smtClean="0"/>
              <a:t>3</a:t>
            </a:fld>
            <a:endParaRPr lang="zh-HK" altLang="en-US"/>
          </a:p>
        </p:txBody>
      </p:sp>
    </p:spTree>
    <p:extLst>
      <p:ext uri="{BB962C8B-B14F-4D97-AF65-F5344CB8AC3E}">
        <p14:creationId xmlns:p14="http://schemas.microsoft.com/office/powerpoint/2010/main" val="36407681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HK" dirty="0">
                <a:ea typeface="ヒラギノ角ゴ Pro W3" pitchFamily="-84" charset="-128"/>
              </a:rPr>
              <a:t>Financial Intermediation – Venture Capital</a:t>
            </a:r>
            <a:endParaRPr lang="en-US" dirty="0"/>
          </a:p>
        </p:txBody>
      </p:sp>
      <p:sp>
        <p:nvSpPr>
          <p:cNvPr id="4" name="Footer Placeholder 3"/>
          <p:cNvSpPr>
            <a:spLocks noGrp="1"/>
          </p:cNvSpPr>
          <p:nvPr>
            <p:ph type="ftr" sz="quarter" idx="11"/>
          </p:nvPr>
        </p:nvSpPr>
        <p:spPr/>
        <p:txBody>
          <a:bodyPr/>
          <a:lstStyle/>
          <a:p>
            <a:pPr algn="ctr"/>
            <a:r>
              <a:rPr lang="en-US" altLang="zh-HK" dirty="0"/>
              <a:t>EF3333 Chapter 7</a:t>
            </a:r>
            <a:endParaRPr lang="zh-HK" altLang="en-US" dirty="0"/>
          </a:p>
        </p:txBody>
      </p:sp>
      <p:sp>
        <p:nvSpPr>
          <p:cNvPr id="5" name="Slide Number Placeholder 4"/>
          <p:cNvSpPr>
            <a:spLocks noGrp="1"/>
          </p:cNvSpPr>
          <p:nvPr>
            <p:ph type="sldNum" sz="quarter" idx="12"/>
          </p:nvPr>
        </p:nvSpPr>
        <p:spPr/>
        <p:txBody>
          <a:bodyPr/>
          <a:lstStyle/>
          <a:p>
            <a:fld id="{1BAF3A84-07B6-4118-A70C-A2B31A21460E}" type="slidenum">
              <a:rPr lang="zh-HK" altLang="en-US" smtClean="0"/>
              <a:t>30</a:t>
            </a:fld>
            <a:endParaRPr lang="zh-HK" altLang="en-US"/>
          </a:p>
        </p:txBody>
      </p:sp>
      <p:sp>
        <p:nvSpPr>
          <p:cNvPr id="6" name="Content Placeholder 5"/>
          <p:cNvSpPr>
            <a:spLocks noGrp="1"/>
          </p:cNvSpPr>
          <p:nvPr>
            <p:ph sz="quarter" idx="1"/>
          </p:nvPr>
        </p:nvSpPr>
        <p:spPr/>
        <p:txBody>
          <a:bodyPr/>
          <a:lstStyle/>
          <a:p>
            <a:r>
              <a:rPr lang="en-US" dirty="0"/>
              <a:t>VC firms pool the resources of their partners and use the funds to help budding entrepreneurs start new businesses.</a:t>
            </a:r>
          </a:p>
          <a:p>
            <a:r>
              <a:rPr lang="en-US" dirty="0"/>
              <a:t>In exchange for use of the VC, the firm receives an equity share in the new business.</a:t>
            </a:r>
          </a:p>
          <a:p>
            <a:r>
              <a:rPr lang="en-US" dirty="0"/>
              <a:t>VC firms usually insist on having several of their own people participate as members of the managing body of the firm, the board of directors.</a:t>
            </a:r>
          </a:p>
          <a:p>
            <a:r>
              <a:rPr lang="en-US" dirty="0"/>
              <a:t>The equity in the firm is not marketable to anyone except the VC firms.</a:t>
            </a:r>
          </a:p>
        </p:txBody>
      </p:sp>
      <p:sp>
        <p:nvSpPr>
          <p:cNvPr id="7" name="TextBox 6"/>
          <p:cNvSpPr txBox="1"/>
          <p:nvPr/>
        </p:nvSpPr>
        <p:spPr>
          <a:xfrm>
            <a:off x="644291" y="5761738"/>
            <a:ext cx="5389873" cy="369332"/>
          </a:xfrm>
          <a:prstGeom prst="rect">
            <a:avLst/>
          </a:prstGeom>
          <a:noFill/>
        </p:spPr>
        <p:txBody>
          <a:bodyPr wrap="none" rtlCol="0">
            <a:spAutoFit/>
          </a:bodyPr>
          <a:lstStyle/>
          <a:p>
            <a:r>
              <a:rPr lang="en-US" dirty="0"/>
              <a:t>http://www.investopedia.com/terms/v/venturecapital.asp</a:t>
            </a:r>
          </a:p>
        </p:txBody>
      </p:sp>
    </p:spTree>
    <p:extLst>
      <p:ext uri="{BB962C8B-B14F-4D97-AF65-F5344CB8AC3E}">
        <p14:creationId xmlns:p14="http://schemas.microsoft.com/office/powerpoint/2010/main" val="7344005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HK" dirty="0">
                <a:ea typeface="ヒラギノ角ゴ Pro W3" pitchFamily="-84" charset="-128"/>
              </a:rPr>
              <a:t>Debt Contracts</a:t>
            </a:r>
            <a:endParaRPr lang="en-US" dirty="0"/>
          </a:p>
        </p:txBody>
      </p:sp>
      <p:sp>
        <p:nvSpPr>
          <p:cNvPr id="4" name="Footer Placeholder 3"/>
          <p:cNvSpPr>
            <a:spLocks noGrp="1"/>
          </p:cNvSpPr>
          <p:nvPr>
            <p:ph type="ftr" sz="quarter" idx="11"/>
          </p:nvPr>
        </p:nvSpPr>
        <p:spPr/>
        <p:txBody>
          <a:bodyPr/>
          <a:lstStyle/>
          <a:p>
            <a:pPr algn="ctr"/>
            <a:r>
              <a:rPr lang="en-US" altLang="zh-HK" dirty="0"/>
              <a:t>EF3333 Chapter 7</a:t>
            </a:r>
            <a:endParaRPr lang="zh-HK" altLang="en-US" dirty="0"/>
          </a:p>
        </p:txBody>
      </p:sp>
      <p:sp>
        <p:nvSpPr>
          <p:cNvPr id="5" name="Slide Number Placeholder 4"/>
          <p:cNvSpPr>
            <a:spLocks noGrp="1"/>
          </p:cNvSpPr>
          <p:nvPr>
            <p:ph type="sldNum" sz="quarter" idx="12"/>
          </p:nvPr>
        </p:nvSpPr>
        <p:spPr/>
        <p:txBody>
          <a:bodyPr/>
          <a:lstStyle/>
          <a:p>
            <a:fld id="{1BAF3A84-07B6-4118-A70C-A2B31A21460E}" type="slidenum">
              <a:rPr lang="zh-HK" altLang="en-US" smtClean="0"/>
              <a:t>31</a:t>
            </a:fld>
            <a:endParaRPr lang="zh-HK" altLang="en-US"/>
          </a:p>
        </p:txBody>
      </p:sp>
      <p:sp>
        <p:nvSpPr>
          <p:cNvPr id="6" name="Content Placeholder 5"/>
          <p:cNvSpPr>
            <a:spLocks noGrp="1"/>
          </p:cNvSpPr>
          <p:nvPr>
            <p:ph sz="quarter" idx="1"/>
          </p:nvPr>
        </p:nvSpPr>
        <p:spPr>
          <a:xfrm>
            <a:off x="457200" y="1196752"/>
            <a:ext cx="8229600" cy="4960208"/>
          </a:xfrm>
        </p:spPr>
        <p:txBody>
          <a:bodyPr>
            <a:normAutofit/>
          </a:bodyPr>
          <a:lstStyle/>
          <a:p>
            <a:r>
              <a:rPr lang="en-US" dirty="0"/>
              <a:t>If a contract could be structured so that moral hazard would exist only in certain situations, the need to monitor managers would be reduced, and the contract would be more attractive than the equity contract.</a:t>
            </a:r>
          </a:p>
          <a:p>
            <a:r>
              <a:rPr lang="en-US" altLang="zh-HK" dirty="0">
                <a:ea typeface="ヒラギノ角ゴ Pro W3" pitchFamily="-84" charset="-128"/>
              </a:rPr>
              <a:t>Even with the advantages just described, debt is still subject to moral hazard. In fact, debt may create an incentive to take on very risky projects.</a:t>
            </a:r>
          </a:p>
          <a:p>
            <a:pPr marL="0" indent="0">
              <a:buNone/>
            </a:pPr>
            <a:r>
              <a:rPr lang="en-US" altLang="zh-HK" dirty="0">
                <a:ea typeface="ヒラギノ角ゴ Pro W3" pitchFamily="-84" charset="-128"/>
              </a:rPr>
              <a:t>Example:</a:t>
            </a:r>
          </a:p>
          <a:p>
            <a:pPr lvl="1">
              <a:buFont typeface="Wingdings" panose="05000000000000000000" pitchFamily="2" charset="2"/>
              <a:buChar char="Ø"/>
            </a:pPr>
            <a:r>
              <a:rPr lang="en-US" altLang="zh-HK" dirty="0">
                <a:ea typeface="ヒラギノ角ゴ Pro W3" pitchFamily="-84" charset="-128"/>
              </a:rPr>
              <a:t>You lend Steve the $9000 and have a debt contract that pays you in interest rate of 10%.</a:t>
            </a:r>
          </a:p>
          <a:p>
            <a:pPr lvl="1">
              <a:buFont typeface="Wingdings" panose="05000000000000000000" pitchFamily="2" charset="2"/>
              <a:buChar char="Ø"/>
            </a:pPr>
            <a:r>
              <a:rPr lang="en-US" altLang="zh-HK" dirty="0">
                <a:ea typeface="ヒラギノ角ゴ Pro W3" pitchFamily="-84" charset="-128"/>
              </a:rPr>
              <a:t>What if Steve use your $9000 to invest in chemical research equipment to invent in diet ice cream?</a:t>
            </a:r>
            <a:endParaRPr lang="en-US" dirty="0"/>
          </a:p>
        </p:txBody>
      </p:sp>
    </p:spTree>
    <p:extLst>
      <p:ext uri="{BB962C8B-B14F-4D97-AF65-F5344CB8AC3E}">
        <p14:creationId xmlns:p14="http://schemas.microsoft.com/office/powerpoint/2010/main" val="34702246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US" altLang="zh-HK" sz="2800">
                <a:ea typeface="ヒラギノ角ゴ Pro W3" pitchFamily="-84" charset="-128"/>
              </a:rPr>
              <a:t>How Moral Hazard Influences Financial Structure in Debt Markets</a:t>
            </a:r>
          </a:p>
        </p:txBody>
      </p:sp>
      <p:sp>
        <p:nvSpPr>
          <p:cNvPr id="38915" name="Text Placeholder 2"/>
          <p:cNvSpPr>
            <a:spLocks noGrp="1"/>
          </p:cNvSpPr>
          <p:nvPr>
            <p:ph sz="quarter" idx="1"/>
          </p:nvPr>
        </p:nvSpPr>
        <p:spPr/>
        <p:txBody>
          <a:bodyPr>
            <a:normAutofit lnSpcReduction="10000"/>
          </a:bodyPr>
          <a:lstStyle/>
          <a:p>
            <a:r>
              <a:rPr lang="en-US" altLang="zh-HK" dirty="0">
                <a:ea typeface="ヒラギノ角ゴ Pro W3" pitchFamily="-84" charset="-128"/>
              </a:rPr>
              <a:t>Most debt contracts require the borrower to pay a fixed amount (interest) and keep any cash flow above this amount.</a:t>
            </a:r>
          </a:p>
          <a:p>
            <a:pPr eaLnBrk="1" hangingPunct="1"/>
            <a:r>
              <a:rPr lang="en-US" altLang="zh-HK" dirty="0">
                <a:ea typeface="ヒラギノ角ゴ Pro W3" pitchFamily="-84" charset="-128"/>
              </a:rPr>
              <a:t>Tools to Help Solve Moral Hazard in Debt Contracts</a:t>
            </a:r>
          </a:p>
          <a:p>
            <a:pPr marL="860425" lvl="1" indent="-514350" eaLnBrk="1" hangingPunct="1">
              <a:buFontTx/>
              <a:buAutoNum type="arabicPeriod"/>
            </a:pPr>
            <a:r>
              <a:rPr lang="en-US" altLang="zh-HK" dirty="0">
                <a:ea typeface="ヒラギノ角ゴ Pro W3" pitchFamily="-84" charset="-128"/>
              </a:rPr>
              <a:t>Net Worth and Collateral</a:t>
            </a:r>
          </a:p>
          <a:p>
            <a:pPr marL="1134745" lvl="2" indent="-514350"/>
            <a:r>
              <a:rPr lang="en-US" altLang="zh-HK" dirty="0">
                <a:ea typeface="ヒラギノ角ゴ Pro W3" pitchFamily="-84" charset="-128"/>
              </a:rPr>
              <a:t>Incentive compatible</a:t>
            </a:r>
          </a:p>
          <a:p>
            <a:pPr marL="860425" lvl="1" indent="-514350" eaLnBrk="1" hangingPunct="1">
              <a:buFontTx/>
              <a:buAutoNum type="arabicPeriod"/>
            </a:pPr>
            <a:r>
              <a:rPr lang="en-US" altLang="zh-HK" dirty="0">
                <a:ea typeface="ヒラギノ角ゴ Pro W3" pitchFamily="-84" charset="-128"/>
              </a:rPr>
              <a:t>Monitoring and Enforcement of Restrictive Covenants. </a:t>
            </a:r>
          </a:p>
          <a:p>
            <a:pPr marL="346075" lvl="1" indent="0" eaLnBrk="1" hangingPunct="1">
              <a:buNone/>
            </a:pPr>
            <a:r>
              <a:rPr lang="en-US" altLang="zh-HK" dirty="0">
                <a:ea typeface="ヒラギノ角ゴ Pro W3" pitchFamily="-84" charset="-128"/>
              </a:rPr>
              <a:t>	(Free-rider problem still exist)</a:t>
            </a:r>
          </a:p>
          <a:p>
            <a:pPr lvl="2"/>
            <a:r>
              <a:rPr lang="en-US" altLang="zh-HK" sz="2400" dirty="0">
                <a:ea typeface="ヒラギノ角ゴ Pro W3" pitchFamily="-84" charset="-128"/>
              </a:rPr>
              <a:t>discourage undesirable behavior </a:t>
            </a:r>
            <a:r>
              <a:rPr lang="en-US" altLang="zh-HK" sz="2400" dirty="0" err="1">
                <a:ea typeface="ヒラギノ角ゴ Pro W3" pitchFamily="-84" charset="-128"/>
              </a:rPr>
              <a:t>eg</a:t>
            </a:r>
            <a:r>
              <a:rPr lang="en-US" altLang="zh-HK" sz="2400" dirty="0">
                <a:ea typeface="ヒラギノ角ゴ Pro W3" pitchFamily="-84" charset="-128"/>
              </a:rPr>
              <a:t>: </a:t>
            </a:r>
            <a:r>
              <a:rPr lang="en-GB" altLang="zh-HK" dirty="0"/>
              <a:t>to finance specific activities</a:t>
            </a:r>
            <a:endParaRPr lang="en-US" altLang="zh-HK" sz="2400" dirty="0">
              <a:ea typeface="ヒラギノ角ゴ Pro W3" pitchFamily="-84" charset="-128"/>
            </a:endParaRPr>
          </a:p>
          <a:p>
            <a:pPr lvl="2"/>
            <a:r>
              <a:rPr lang="en-US" altLang="zh-HK" sz="2400" dirty="0">
                <a:ea typeface="ヒラギノ角ゴ Pro W3" pitchFamily="-84" charset="-128"/>
              </a:rPr>
              <a:t>encourage desirable behavior </a:t>
            </a:r>
            <a:r>
              <a:rPr lang="en-US" altLang="zh-HK" sz="2400" dirty="0" err="1">
                <a:ea typeface="ヒラギノ角ゴ Pro W3" pitchFamily="-84" charset="-128"/>
              </a:rPr>
              <a:t>eg</a:t>
            </a:r>
            <a:r>
              <a:rPr lang="en-US" altLang="zh-HK" sz="2400" dirty="0">
                <a:ea typeface="ヒラギノ角ゴ Pro W3" pitchFamily="-84" charset="-128"/>
              </a:rPr>
              <a:t>: </a:t>
            </a:r>
            <a:r>
              <a:rPr lang="en-GB" altLang="zh-HK" dirty="0"/>
              <a:t>life insurance</a:t>
            </a:r>
            <a:endParaRPr lang="en-US" altLang="zh-HK" sz="2400" dirty="0">
              <a:ea typeface="ヒラギノ角ゴ Pro W3" pitchFamily="-84" charset="-128"/>
            </a:endParaRPr>
          </a:p>
          <a:p>
            <a:pPr lvl="2"/>
            <a:r>
              <a:rPr lang="en-US" altLang="zh-HK" sz="2400" dirty="0">
                <a:ea typeface="ヒラギノ角ゴ Pro W3" pitchFamily="-84" charset="-128"/>
              </a:rPr>
              <a:t>keep collateral valuable </a:t>
            </a:r>
            <a:r>
              <a:rPr lang="en-US" altLang="zh-HK" sz="2400" dirty="0" err="1">
                <a:ea typeface="ヒラギノ角ゴ Pro W3" pitchFamily="-84" charset="-128"/>
              </a:rPr>
              <a:t>eg</a:t>
            </a:r>
            <a:r>
              <a:rPr lang="en-US" altLang="zh-HK" sz="2400" dirty="0">
                <a:ea typeface="ヒラギノ角ゴ Pro W3" pitchFamily="-84" charset="-128"/>
              </a:rPr>
              <a:t>: </a:t>
            </a:r>
            <a:r>
              <a:rPr lang="en-US" altLang="zh-HK" dirty="0"/>
              <a:t>prevent the sale of the car</a:t>
            </a:r>
            <a:endParaRPr lang="en-US" altLang="zh-HK" sz="2400" dirty="0">
              <a:ea typeface="ヒラギノ角ゴ Pro W3" pitchFamily="-84" charset="-128"/>
            </a:endParaRPr>
          </a:p>
          <a:p>
            <a:pPr lvl="2"/>
            <a:r>
              <a:rPr lang="en-US" altLang="zh-HK" sz="2400" dirty="0">
                <a:ea typeface="ヒラギノ角ゴ Pro W3" pitchFamily="-84" charset="-128"/>
              </a:rPr>
              <a:t>provide information </a:t>
            </a:r>
            <a:r>
              <a:rPr lang="en-US" altLang="zh-HK" sz="2400" dirty="0" err="1">
                <a:ea typeface="ヒラギノ角ゴ Pro W3" pitchFamily="-84" charset="-128"/>
              </a:rPr>
              <a:t>eg</a:t>
            </a:r>
            <a:r>
              <a:rPr lang="en-US" altLang="zh-HK" sz="2400" dirty="0">
                <a:ea typeface="ヒラギノ角ゴ Pro W3" pitchFamily="-84" charset="-128"/>
              </a:rPr>
              <a:t>: </a:t>
            </a:r>
            <a:r>
              <a:rPr lang="en-GB" altLang="zh-HK" dirty="0"/>
              <a:t>accounting and income reports</a:t>
            </a:r>
            <a:endParaRPr lang="en-US" altLang="zh-HK" sz="2400" dirty="0">
              <a:ea typeface="ヒラギノ角ゴ Pro W3" pitchFamily="-84" charset="-128"/>
            </a:endParaRPr>
          </a:p>
        </p:txBody>
      </p:sp>
      <p:sp>
        <p:nvSpPr>
          <p:cNvPr id="2" name="頁尾版面配置區 1"/>
          <p:cNvSpPr>
            <a:spLocks noGrp="1"/>
          </p:cNvSpPr>
          <p:nvPr>
            <p:ph type="ftr" sz="quarter" idx="11"/>
          </p:nvPr>
        </p:nvSpPr>
        <p:spPr/>
        <p:txBody>
          <a:bodyPr/>
          <a:lstStyle/>
          <a:p>
            <a:pPr algn="ctr"/>
            <a:r>
              <a:rPr lang="en-US" altLang="zh-HK" dirty="0"/>
              <a:t>EF3333 Chapter 7</a:t>
            </a:r>
            <a:endParaRPr lang="zh-HK" altLang="en-US" dirty="0"/>
          </a:p>
        </p:txBody>
      </p:sp>
      <p:sp>
        <p:nvSpPr>
          <p:cNvPr id="3" name="投影片編號版面配置區 2"/>
          <p:cNvSpPr>
            <a:spLocks noGrp="1"/>
          </p:cNvSpPr>
          <p:nvPr>
            <p:ph type="sldNum" sz="quarter" idx="12"/>
          </p:nvPr>
        </p:nvSpPr>
        <p:spPr/>
        <p:txBody>
          <a:bodyPr/>
          <a:lstStyle/>
          <a:p>
            <a:fld id="{1BAF3A84-07B6-4118-A70C-A2B31A21460E}" type="slidenum">
              <a:rPr lang="zh-HK" altLang="en-US" smtClean="0"/>
              <a:t>32</a:t>
            </a:fld>
            <a:endParaRPr lang="zh-HK" altLang="en-US"/>
          </a:p>
        </p:txBody>
      </p:sp>
    </p:spTree>
    <p:extLst>
      <p:ext uri="{BB962C8B-B14F-4D97-AF65-F5344CB8AC3E}">
        <p14:creationId xmlns:p14="http://schemas.microsoft.com/office/powerpoint/2010/main" val="20267926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hangingPunct="1"/>
            <a:r>
              <a:rPr lang="en-US" altLang="zh-HK" sz="2800">
                <a:ea typeface="ヒラギノ角ゴ Pro W3" pitchFamily="-84" charset="-128"/>
              </a:rPr>
              <a:t>How Moral Hazard Influences Financial Structure in Debt Markets</a:t>
            </a:r>
          </a:p>
        </p:txBody>
      </p:sp>
      <p:sp>
        <p:nvSpPr>
          <p:cNvPr id="39939" name="Text Placeholder 2"/>
          <p:cNvSpPr>
            <a:spLocks noGrp="1"/>
          </p:cNvSpPr>
          <p:nvPr>
            <p:ph sz="quarter" idx="1"/>
          </p:nvPr>
        </p:nvSpPr>
        <p:spPr/>
        <p:txBody>
          <a:bodyPr/>
          <a:lstStyle/>
          <a:p>
            <a:pPr eaLnBrk="1" hangingPunct="1"/>
            <a:r>
              <a:rPr lang="en-US" altLang="zh-HK" dirty="0">
                <a:ea typeface="ヒラギノ角ゴ Pro W3" pitchFamily="-84" charset="-128"/>
              </a:rPr>
              <a:t>Tools to Help Solve Moral Hazard in Debt Contracts</a:t>
            </a:r>
          </a:p>
          <a:p>
            <a:pPr marL="860425" lvl="1" indent="-514350" eaLnBrk="1" hangingPunct="1">
              <a:buFontTx/>
              <a:buAutoNum type="arabicPeriod" startAt="3"/>
            </a:pPr>
            <a:r>
              <a:rPr lang="en-US" altLang="zh-HK" dirty="0">
                <a:ea typeface="ヒラギノ角ゴ Pro W3" pitchFamily="-84" charset="-128"/>
              </a:rPr>
              <a:t>Financial Intermediation—banks and other intermediaries have special advantages in monitoring</a:t>
            </a:r>
          </a:p>
          <a:p>
            <a:pPr marL="1134745" lvl="2" indent="-514350"/>
            <a:r>
              <a:rPr lang="en-US" altLang="zh-HK" sz="2400" dirty="0">
                <a:ea typeface="ヒラギノ角ゴ Pro W3" pitchFamily="-84" charset="-128"/>
              </a:rPr>
              <a:t>They make primarily private loans</a:t>
            </a:r>
          </a:p>
          <a:p>
            <a:pPr marL="1134745" lvl="2" indent="-514350"/>
            <a:r>
              <a:rPr lang="en-US" altLang="zh-HK" sz="2400" dirty="0">
                <a:ea typeface="ヒラギノ角ゴ Pro W3" pitchFamily="-84" charset="-128"/>
              </a:rPr>
              <a:t>Private loans are not traded, no free-ride issue</a:t>
            </a:r>
          </a:p>
          <a:p>
            <a:pPr eaLnBrk="1" hangingPunct="1"/>
            <a:r>
              <a:rPr lang="en-US" altLang="zh-HK" dirty="0">
                <a:ea typeface="ヒラギノ角ゴ Pro W3" pitchFamily="-84" charset="-128"/>
              </a:rPr>
              <a:t>Explains Facts # 1–4</a:t>
            </a:r>
          </a:p>
        </p:txBody>
      </p:sp>
      <p:sp>
        <p:nvSpPr>
          <p:cNvPr id="2" name="頁尾版面配置區 1"/>
          <p:cNvSpPr>
            <a:spLocks noGrp="1"/>
          </p:cNvSpPr>
          <p:nvPr>
            <p:ph type="ftr" sz="quarter" idx="11"/>
          </p:nvPr>
        </p:nvSpPr>
        <p:spPr/>
        <p:txBody>
          <a:bodyPr/>
          <a:lstStyle/>
          <a:p>
            <a:pPr algn="ctr"/>
            <a:r>
              <a:rPr lang="en-US" altLang="zh-HK" dirty="0"/>
              <a:t>EF3333 Chapter 7</a:t>
            </a:r>
            <a:endParaRPr lang="zh-HK" altLang="en-US" dirty="0"/>
          </a:p>
        </p:txBody>
      </p:sp>
      <p:sp>
        <p:nvSpPr>
          <p:cNvPr id="3" name="投影片編號版面配置區 2"/>
          <p:cNvSpPr>
            <a:spLocks noGrp="1"/>
          </p:cNvSpPr>
          <p:nvPr>
            <p:ph type="sldNum" sz="quarter" idx="12"/>
          </p:nvPr>
        </p:nvSpPr>
        <p:spPr/>
        <p:txBody>
          <a:bodyPr/>
          <a:lstStyle/>
          <a:p>
            <a:fld id="{1BAF3A84-07B6-4118-A70C-A2B31A21460E}" type="slidenum">
              <a:rPr lang="zh-HK" altLang="en-US" smtClean="0"/>
              <a:t>33</a:t>
            </a:fld>
            <a:endParaRPr lang="zh-HK" altLang="en-US"/>
          </a:p>
        </p:txBody>
      </p:sp>
    </p:spTree>
    <p:extLst>
      <p:ext uri="{BB962C8B-B14F-4D97-AF65-F5344CB8AC3E}">
        <p14:creationId xmlns:p14="http://schemas.microsoft.com/office/powerpoint/2010/main" val="23533864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TextBox 5"/>
          <p:cNvSpPr txBox="1">
            <a:spLocks noChangeArrowheads="1"/>
          </p:cNvSpPr>
          <p:nvPr/>
        </p:nvSpPr>
        <p:spPr bwMode="auto">
          <a:xfrm>
            <a:off x="251520" y="188640"/>
            <a:ext cx="1665558"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800">
                <a:solidFill>
                  <a:schemeClr val="tx2"/>
                </a:solidFill>
                <a:latin typeface="Arial" pitchFamily="34" charset="0"/>
                <a:ea typeface="ヒラギノ角ゴ Pro W3" pitchFamily="-84" charset="-128"/>
              </a:defRPr>
            </a:lvl1pPr>
            <a:lvl2pPr marL="742950" indent="-285750">
              <a:defRPr sz="3800">
                <a:solidFill>
                  <a:schemeClr val="tx2"/>
                </a:solidFill>
                <a:latin typeface="Arial" pitchFamily="34" charset="0"/>
                <a:ea typeface="ヒラギノ角ゴ Pro W3" pitchFamily="-84" charset="-128"/>
              </a:defRPr>
            </a:lvl2pPr>
            <a:lvl3pPr marL="1143000" indent="-228600">
              <a:defRPr sz="3800">
                <a:solidFill>
                  <a:schemeClr val="tx2"/>
                </a:solidFill>
                <a:latin typeface="Arial" pitchFamily="34" charset="0"/>
                <a:ea typeface="ヒラギノ角ゴ Pro W3" pitchFamily="-84" charset="-128"/>
              </a:defRPr>
            </a:lvl3pPr>
            <a:lvl4pPr marL="1600200" indent="-228600">
              <a:defRPr sz="3800">
                <a:solidFill>
                  <a:schemeClr val="tx2"/>
                </a:solidFill>
                <a:latin typeface="Arial" pitchFamily="34" charset="0"/>
                <a:ea typeface="ヒラギノ角ゴ Pro W3" pitchFamily="-84" charset="-128"/>
              </a:defRPr>
            </a:lvl4pPr>
            <a:lvl5pPr marL="2057400" indent="-228600">
              <a:defRPr sz="3800">
                <a:solidFill>
                  <a:schemeClr val="tx2"/>
                </a:solidFill>
                <a:latin typeface="Arial" pitchFamily="34" charset="0"/>
                <a:ea typeface="ヒラギノ角ゴ Pro W3" pitchFamily="-84" charset="-128"/>
              </a:defRPr>
            </a:lvl5pPr>
            <a:lvl6pPr marL="25146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6pPr>
            <a:lvl7pPr marL="29718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7pPr>
            <a:lvl8pPr marL="34290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8pPr>
            <a:lvl9pPr marL="38862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9pPr>
          </a:lstStyle>
          <a:p>
            <a:r>
              <a:rPr lang="en-US" altLang="zh-HK" sz="1600" b="1" dirty="0">
                <a:latin typeface="Verdana" pitchFamily="34" charset="0"/>
              </a:rPr>
              <a:t>Table 7.1Summary</a:t>
            </a:r>
          </a:p>
          <a:p>
            <a:r>
              <a:rPr lang="en-US" altLang="zh-HK" sz="1600" dirty="0">
                <a:latin typeface="Verdana" pitchFamily="34" charset="0"/>
              </a:rPr>
              <a:t>Asymmetric Information Problems and Tools to Solve Them</a:t>
            </a:r>
          </a:p>
        </p:txBody>
      </p:sp>
      <p:sp>
        <p:nvSpPr>
          <p:cNvPr id="4" name="Date Placeholder 3"/>
          <p:cNvSpPr>
            <a:spLocks noGrp="1"/>
          </p:cNvSpPr>
          <p:nvPr>
            <p:ph type="dt" sz="half" idx="10"/>
          </p:nvPr>
        </p:nvSpPr>
        <p:spPr/>
        <p:txBody>
          <a:bodyPr/>
          <a:lstStyle/>
          <a:p>
            <a:r>
              <a:rPr lang="en-US" altLang="zh-HK" dirty="0"/>
              <a:t>Prof. Junbo Wang</a:t>
            </a:r>
            <a:endParaRPr lang="zh-HK" altLang="en-US" dirty="0"/>
          </a:p>
        </p:txBody>
      </p:sp>
      <p:sp>
        <p:nvSpPr>
          <p:cNvPr id="2" name="頁尾版面配置區 1"/>
          <p:cNvSpPr>
            <a:spLocks noGrp="1"/>
          </p:cNvSpPr>
          <p:nvPr>
            <p:ph type="ftr" sz="quarter" idx="11"/>
          </p:nvPr>
        </p:nvSpPr>
        <p:spPr/>
        <p:txBody>
          <a:bodyPr/>
          <a:lstStyle/>
          <a:p>
            <a:r>
              <a:rPr lang="en-US" altLang="zh-HK" dirty="0"/>
              <a:t>CB3044 Chapter 7</a:t>
            </a:r>
            <a:endParaRPr lang="zh-HK" altLang="en-US" dirty="0"/>
          </a:p>
        </p:txBody>
      </p:sp>
      <p:sp>
        <p:nvSpPr>
          <p:cNvPr id="3" name="投影片編號版面配置區 2"/>
          <p:cNvSpPr>
            <a:spLocks noGrp="1"/>
          </p:cNvSpPr>
          <p:nvPr>
            <p:ph type="sldNum" sz="quarter" idx="12"/>
          </p:nvPr>
        </p:nvSpPr>
        <p:spPr/>
        <p:txBody>
          <a:bodyPr/>
          <a:lstStyle/>
          <a:p>
            <a:fld id="{1BAF3A84-07B6-4118-A70C-A2B31A21460E}" type="slidenum">
              <a:rPr lang="zh-HK" altLang="en-US" smtClean="0"/>
              <a:t>34</a:t>
            </a:fld>
            <a:endParaRPr lang="zh-HK" altLang="en-US"/>
          </a:p>
        </p:txBody>
      </p:sp>
      <p:pic>
        <p:nvPicPr>
          <p:cNvPr id="40963" name="Picture 4" descr="tbl07_01.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61094" y="10750"/>
            <a:ext cx="6975402" cy="6743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p:nvCxnSpPr>
        <p:spPr>
          <a:xfrm>
            <a:off x="2061094" y="2132856"/>
            <a:ext cx="683138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061094" y="3501008"/>
            <a:ext cx="690339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3575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normAutofit fontScale="90000"/>
          </a:bodyPr>
          <a:lstStyle/>
          <a:p>
            <a:pPr eaLnBrk="1" hangingPunct="1"/>
            <a:r>
              <a:rPr lang="en-US" altLang="zh-HK" dirty="0">
                <a:ea typeface="ヒラギノ角ゴ Pro W3" pitchFamily="-84" charset="-128"/>
              </a:rPr>
              <a:t>Case: Financial Development </a:t>
            </a:r>
            <a:br>
              <a:rPr lang="en-US" altLang="zh-HK" dirty="0">
                <a:ea typeface="ヒラギノ角ゴ Pro W3" pitchFamily="-84" charset="-128"/>
              </a:rPr>
            </a:br>
            <a:r>
              <a:rPr lang="en-US" altLang="zh-HK" dirty="0">
                <a:ea typeface="ヒラギノ角ゴ Pro W3" pitchFamily="-84" charset="-128"/>
              </a:rPr>
              <a:t>and Economic Growth</a:t>
            </a:r>
          </a:p>
        </p:txBody>
      </p:sp>
      <p:sp>
        <p:nvSpPr>
          <p:cNvPr id="41987" name="Text Placeholder 2"/>
          <p:cNvSpPr>
            <a:spLocks noGrp="1"/>
          </p:cNvSpPr>
          <p:nvPr>
            <p:ph sz="quarter" idx="1"/>
          </p:nvPr>
        </p:nvSpPr>
        <p:spPr/>
        <p:txBody>
          <a:bodyPr>
            <a:normAutofit/>
          </a:bodyPr>
          <a:lstStyle/>
          <a:p>
            <a:pPr eaLnBrk="1" hangingPunct="1"/>
            <a:r>
              <a:rPr lang="en-US" altLang="zh-HK" dirty="0">
                <a:ea typeface="ヒラギノ角ゴ Pro W3" pitchFamily="-84" charset="-128"/>
              </a:rPr>
              <a:t>Financial repression leads to low growth. Why?</a:t>
            </a:r>
          </a:p>
          <a:p>
            <a:pPr marL="860425" lvl="1" indent="-514350" eaLnBrk="1" hangingPunct="1">
              <a:buFontTx/>
              <a:buAutoNum type="arabicPeriod"/>
            </a:pPr>
            <a:r>
              <a:rPr lang="en-US" altLang="zh-HK" dirty="0">
                <a:ea typeface="ヒラギノ角ゴ Pro W3" pitchFamily="-84" charset="-128"/>
              </a:rPr>
              <a:t>Poor legal system: two important tools used to help solve adverse selection and moral hazard problems in credit markets are </a:t>
            </a:r>
            <a:r>
              <a:rPr lang="en-US" altLang="zh-HK" u="sng" dirty="0">
                <a:ea typeface="ヒラギノ角ゴ Pro W3" pitchFamily="-84" charset="-128"/>
              </a:rPr>
              <a:t>collateral</a:t>
            </a:r>
            <a:r>
              <a:rPr lang="en-US" altLang="zh-HK" dirty="0">
                <a:ea typeface="ヒラギノ角ゴ Pro W3" pitchFamily="-84" charset="-128"/>
              </a:rPr>
              <a:t> and </a:t>
            </a:r>
            <a:r>
              <a:rPr lang="en-US" altLang="zh-HK" u="sng" dirty="0">
                <a:ea typeface="ヒラギノ角ゴ Pro W3" pitchFamily="-84" charset="-128"/>
              </a:rPr>
              <a:t>restrictive covenants</a:t>
            </a:r>
            <a:r>
              <a:rPr lang="en-US" altLang="zh-HK" dirty="0">
                <a:ea typeface="ヒラギノ角ゴ Pro W3" pitchFamily="-84" charset="-128"/>
              </a:rPr>
              <a:t>.</a:t>
            </a:r>
          </a:p>
          <a:p>
            <a:pPr marL="1134745" lvl="2" indent="-514350"/>
            <a:r>
              <a:rPr lang="en-US" altLang="zh-HK" dirty="0">
                <a:ea typeface="ヒラギノ角ゴ Pro W3" pitchFamily="-84" charset="-128"/>
              </a:rPr>
              <a:t>If the systems of property rights functions poorly, making it hard to use two tools effectively.</a:t>
            </a:r>
          </a:p>
          <a:p>
            <a:pPr marL="860425" lvl="1" indent="-514350" eaLnBrk="1" hangingPunct="1">
              <a:buFontTx/>
              <a:buAutoNum type="arabicPeriod"/>
            </a:pPr>
            <a:r>
              <a:rPr lang="en-US" altLang="zh-HK" dirty="0">
                <a:ea typeface="ヒラギノ角ゴ Pro W3" pitchFamily="-84" charset="-128"/>
              </a:rPr>
              <a:t>Government directs credit (state-owned banks) &amp; Financial institutions nationalized: Not driven by the profit motive</a:t>
            </a:r>
          </a:p>
          <a:p>
            <a:pPr marL="860425" lvl="1" indent="-514350">
              <a:buFontTx/>
              <a:buAutoNum type="arabicPeriod"/>
            </a:pPr>
            <a:r>
              <a:rPr lang="en-US" altLang="zh-HK" dirty="0">
                <a:ea typeface="ヒラギノ角ゴ Pro W3" pitchFamily="-84" charset="-128"/>
              </a:rPr>
              <a:t>Inadequate government regulation &gt; Weak accounting standards </a:t>
            </a:r>
            <a:r>
              <a:rPr lang="en-US" altLang="zh-HK" dirty="0">
                <a:ea typeface="ヒラギノ角ゴ Pro W3" pitchFamily="-84" charset="-128"/>
                <a:sym typeface="Symbol MT" panose="05050102010706020507" pitchFamily="18" charset="2"/>
              </a:rPr>
              <a:t>&gt;</a:t>
            </a:r>
            <a:r>
              <a:rPr lang="en-US" altLang="zh-HK" dirty="0">
                <a:ea typeface="ヒラギノ角ゴ Pro W3" pitchFamily="-84" charset="-128"/>
              </a:rPr>
              <a:t> Cooking books </a:t>
            </a:r>
            <a:r>
              <a:rPr lang="en-US" altLang="zh-HK" dirty="0">
                <a:ea typeface="ヒラギノ角ゴ Pro W3" pitchFamily="-84" charset="-128"/>
                <a:sym typeface="Symbol MT" panose="05050102010706020507" pitchFamily="18" charset="2"/>
              </a:rPr>
              <a:t>&gt; Severe asymmetric information &gt; Hampered in channeling funds to the most productive uses</a:t>
            </a:r>
            <a:endParaRPr lang="en-US" altLang="zh-HK" dirty="0">
              <a:ea typeface="ヒラギノ角ゴ Pro W3" pitchFamily="-84" charset="-128"/>
            </a:endParaRPr>
          </a:p>
        </p:txBody>
      </p:sp>
      <p:sp>
        <p:nvSpPr>
          <p:cNvPr id="2" name="頁尾版面配置區 1"/>
          <p:cNvSpPr>
            <a:spLocks noGrp="1"/>
          </p:cNvSpPr>
          <p:nvPr>
            <p:ph type="ftr" sz="quarter" idx="11"/>
          </p:nvPr>
        </p:nvSpPr>
        <p:spPr/>
        <p:txBody>
          <a:bodyPr/>
          <a:lstStyle/>
          <a:p>
            <a:pPr algn="ctr"/>
            <a:r>
              <a:rPr lang="en-US" altLang="zh-HK" dirty="0"/>
              <a:t>EF3333 Chapter 7</a:t>
            </a:r>
            <a:endParaRPr lang="zh-HK" altLang="en-US" dirty="0"/>
          </a:p>
        </p:txBody>
      </p:sp>
      <p:sp>
        <p:nvSpPr>
          <p:cNvPr id="3" name="投影片編號版面配置區 2"/>
          <p:cNvSpPr>
            <a:spLocks noGrp="1"/>
          </p:cNvSpPr>
          <p:nvPr>
            <p:ph type="sldNum" sz="quarter" idx="12"/>
          </p:nvPr>
        </p:nvSpPr>
        <p:spPr/>
        <p:txBody>
          <a:bodyPr/>
          <a:lstStyle/>
          <a:p>
            <a:fld id="{1BAF3A84-07B6-4118-A70C-A2B31A21460E}" type="slidenum">
              <a:rPr lang="zh-HK" altLang="en-US" smtClean="0"/>
              <a:t>35</a:t>
            </a:fld>
            <a:endParaRPr lang="zh-HK" altLang="en-US"/>
          </a:p>
        </p:txBody>
      </p:sp>
    </p:spTree>
    <p:extLst>
      <p:ext uri="{BB962C8B-B14F-4D97-AF65-F5344CB8AC3E}">
        <p14:creationId xmlns:p14="http://schemas.microsoft.com/office/powerpoint/2010/main" val="37522074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altLang="zh-HK" dirty="0">
                <a:ea typeface="ヒラギノ角ゴ Pro W3" pitchFamily="-84" charset="-128"/>
              </a:rPr>
              <a:t>Chapter Outline</a:t>
            </a:r>
          </a:p>
        </p:txBody>
      </p:sp>
      <p:sp>
        <p:nvSpPr>
          <p:cNvPr id="3" name="Text Placeholder 2"/>
          <p:cNvSpPr>
            <a:spLocks noGrp="1"/>
          </p:cNvSpPr>
          <p:nvPr>
            <p:ph sz="quarter" idx="1"/>
          </p:nvPr>
        </p:nvSpPr>
        <p:spPr>
          <a:xfrm>
            <a:off x="457200" y="1340768"/>
            <a:ext cx="8229600" cy="4824536"/>
          </a:xfrm>
        </p:spPr>
        <p:txBody>
          <a:bodyPr>
            <a:normAutofit/>
          </a:bodyPr>
          <a:lstStyle/>
          <a:p>
            <a:pPr eaLnBrk="1" hangingPunct="1">
              <a:defRPr/>
            </a:pPr>
            <a:r>
              <a:rPr lang="en-US" sz="2400" dirty="0">
                <a:solidFill>
                  <a:schemeClr val="bg1">
                    <a:lumMod val="65000"/>
                  </a:schemeClr>
                </a:solidFill>
              </a:rPr>
              <a:t>Basic Facts About Financial Structure Throughout the World</a:t>
            </a:r>
          </a:p>
          <a:p>
            <a:pPr eaLnBrk="1" hangingPunct="1">
              <a:defRPr/>
            </a:pPr>
            <a:r>
              <a:rPr lang="en-US" sz="2400" dirty="0">
                <a:solidFill>
                  <a:schemeClr val="bg1">
                    <a:lumMod val="65000"/>
                  </a:schemeClr>
                </a:solidFill>
              </a:rPr>
              <a:t>Transaction Costs</a:t>
            </a:r>
          </a:p>
          <a:p>
            <a:pPr eaLnBrk="1" hangingPunct="1">
              <a:defRPr/>
            </a:pPr>
            <a:r>
              <a:rPr lang="en-US" sz="2400" dirty="0">
                <a:solidFill>
                  <a:schemeClr val="bg1">
                    <a:lumMod val="65000"/>
                  </a:schemeClr>
                </a:solidFill>
              </a:rPr>
              <a:t>Asymmetric Information: Adverse Selection and Moral Hazard</a:t>
            </a:r>
          </a:p>
          <a:p>
            <a:r>
              <a:rPr lang="en-US" altLang="zh-HK" sz="2400" dirty="0">
                <a:solidFill>
                  <a:schemeClr val="bg1">
                    <a:lumMod val="65000"/>
                  </a:schemeClr>
                </a:solidFill>
                <a:ea typeface="ヒラギノ角ゴ Pro W3" pitchFamily="-84" charset="-128"/>
              </a:rPr>
              <a:t>The Lemons Problem: How Adverse Selection Influences Financial Structure</a:t>
            </a:r>
          </a:p>
          <a:p>
            <a:r>
              <a:rPr lang="en-US" altLang="zh-HK" sz="2400" dirty="0">
                <a:solidFill>
                  <a:schemeClr val="bg1">
                    <a:lumMod val="65000"/>
                  </a:schemeClr>
                </a:solidFill>
                <a:ea typeface="ヒラギノ角ゴ Pro W3" pitchFamily="-84" charset="-128"/>
              </a:rPr>
              <a:t>How Moral Hazard Affects the Choice Between Debt and Equity Contracts</a:t>
            </a:r>
          </a:p>
          <a:p>
            <a:r>
              <a:rPr lang="en-US" altLang="zh-HK" sz="2400" dirty="0">
                <a:solidFill>
                  <a:schemeClr val="bg1">
                    <a:lumMod val="65000"/>
                  </a:schemeClr>
                </a:solidFill>
                <a:ea typeface="ヒラギノ角ゴ Pro W3" pitchFamily="-84" charset="-128"/>
              </a:rPr>
              <a:t>How Moral Hazard Influences Financial Structure in Debt Markets</a:t>
            </a:r>
          </a:p>
          <a:p>
            <a:r>
              <a:rPr lang="en-US" altLang="zh-HK" sz="2400" dirty="0">
                <a:ea typeface="ヒラギノ角ゴ Pro W3" pitchFamily="-84" charset="-128"/>
              </a:rPr>
              <a:t>Conflicts of Interest</a:t>
            </a:r>
          </a:p>
        </p:txBody>
      </p:sp>
      <p:sp>
        <p:nvSpPr>
          <p:cNvPr id="2" name="頁尾版面配置區 1"/>
          <p:cNvSpPr>
            <a:spLocks noGrp="1"/>
          </p:cNvSpPr>
          <p:nvPr>
            <p:ph type="ftr" sz="quarter" idx="11"/>
          </p:nvPr>
        </p:nvSpPr>
        <p:spPr/>
        <p:txBody>
          <a:bodyPr/>
          <a:lstStyle/>
          <a:p>
            <a:pPr algn="ctr"/>
            <a:r>
              <a:rPr lang="en-US" altLang="zh-HK" dirty="0"/>
              <a:t>EF3333 Chapter 7</a:t>
            </a:r>
            <a:endParaRPr lang="zh-HK" altLang="en-US" dirty="0"/>
          </a:p>
        </p:txBody>
      </p:sp>
      <p:sp>
        <p:nvSpPr>
          <p:cNvPr id="4" name="投影片編號版面配置區 3"/>
          <p:cNvSpPr>
            <a:spLocks noGrp="1"/>
          </p:cNvSpPr>
          <p:nvPr>
            <p:ph type="sldNum" sz="quarter" idx="12"/>
          </p:nvPr>
        </p:nvSpPr>
        <p:spPr/>
        <p:txBody>
          <a:bodyPr/>
          <a:lstStyle/>
          <a:p>
            <a:fld id="{1BAF3A84-07B6-4118-A70C-A2B31A21460E}" type="slidenum">
              <a:rPr lang="zh-HK" altLang="en-US" smtClean="0"/>
              <a:t>36</a:t>
            </a:fld>
            <a:endParaRPr lang="zh-HK" altLang="en-US"/>
          </a:p>
        </p:txBody>
      </p:sp>
    </p:spTree>
    <p:extLst>
      <p:ext uri="{BB962C8B-B14F-4D97-AF65-F5344CB8AC3E}">
        <p14:creationId xmlns:p14="http://schemas.microsoft.com/office/powerpoint/2010/main" val="7069403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pPr eaLnBrk="1" hangingPunct="1"/>
            <a:r>
              <a:rPr lang="en-US" altLang="zh-HK">
                <a:ea typeface="ヒラギノ角ゴ Pro W3" pitchFamily="-84" charset="-128"/>
              </a:rPr>
              <a:t>Conflicts of Interest</a:t>
            </a:r>
          </a:p>
        </p:txBody>
      </p:sp>
      <p:sp>
        <p:nvSpPr>
          <p:cNvPr id="47107" name="Text Placeholder 2"/>
          <p:cNvSpPr>
            <a:spLocks noGrp="1"/>
          </p:cNvSpPr>
          <p:nvPr>
            <p:ph sz="quarter" idx="1"/>
          </p:nvPr>
        </p:nvSpPr>
        <p:spPr/>
        <p:txBody>
          <a:bodyPr/>
          <a:lstStyle/>
          <a:p>
            <a:pPr eaLnBrk="1" hangingPunct="1"/>
            <a:r>
              <a:rPr lang="en-US" altLang="zh-HK" dirty="0">
                <a:ea typeface="ヒラギノ角ゴ Pro W3" pitchFamily="-84" charset="-128"/>
              </a:rPr>
              <a:t>Conflicts of interest are a type of moral hazard that occurs when a person or institution has multiple interests, and serving one interest is detrimental to the other.</a:t>
            </a:r>
          </a:p>
          <a:p>
            <a:pPr eaLnBrk="1" hangingPunct="1"/>
            <a:r>
              <a:rPr lang="en-US" altLang="zh-HK" dirty="0">
                <a:ea typeface="ヒラギノ角ゴ Pro W3" pitchFamily="-84" charset="-128"/>
              </a:rPr>
              <a:t>Conflicts of interest are especially likely to occur when a financial institution provides multiple services.</a:t>
            </a:r>
          </a:p>
          <a:p>
            <a:pPr lvl="1"/>
            <a:r>
              <a:rPr lang="en-US" altLang="zh-HK" dirty="0">
                <a:ea typeface="ヒラギノ角ゴ Pro W3" pitchFamily="-84" charset="-128"/>
              </a:rPr>
              <a:t>Economies of Scale</a:t>
            </a:r>
          </a:p>
        </p:txBody>
      </p:sp>
      <p:sp>
        <p:nvSpPr>
          <p:cNvPr id="2" name="頁尾版面配置區 1"/>
          <p:cNvSpPr>
            <a:spLocks noGrp="1"/>
          </p:cNvSpPr>
          <p:nvPr>
            <p:ph type="ftr" sz="quarter" idx="11"/>
          </p:nvPr>
        </p:nvSpPr>
        <p:spPr/>
        <p:txBody>
          <a:bodyPr/>
          <a:lstStyle/>
          <a:p>
            <a:pPr algn="ctr"/>
            <a:r>
              <a:rPr lang="en-US" altLang="zh-HK" dirty="0"/>
              <a:t>EF3333 Chapter 7</a:t>
            </a:r>
            <a:endParaRPr lang="zh-HK" altLang="en-US" dirty="0"/>
          </a:p>
        </p:txBody>
      </p:sp>
      <p:sp>
        <p:nvSpPr>
          <p:cNvPr id="3" name="投影片編號版面配置區 2"/>
          <p:cNvSpPr>
            <a:spLocks noGrp="1"/>
          </p:cNvSpPr>
          <p:nvPr>
            <p:ph type="sldNum" sz="quarter" idx="12"/>
          </p:nvPr>
        </p:nvSpPr>
        <p:spPr/>
        <p:txBody>
          <a:bodyPr/>
          <a:lstStyle/>
          <a:p>
            <a:fld id="{1BAF3A84-07B6-4118-A70C-A2B31A21460E}" type="slidenum">
              <a:rPr lang="zh-HK" altLang="en-US" smtClean="0"/>
              <a:t>37</a:t>
            </a:fld>
            <a:endParaRPr lang="zh-HK" alt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1920" y="3756660"/>
            <a:ext cx="4657725" cy="2476500"/>
          </a:xfrm>
          <a:prstGeom prst="rect">
            <a:avLst/>
          </a:prstGeom>
        </p:spPr>
      </p:pic>
    </p:spTree>
    <p:extLst>
      <p:ext uri="{BB962C8B-B14F-4D97-AF65-F5344CB8AC3E}">
        <p14:creationId xmlns:p14="http://schemas.microsoft.com/office/powerpoint/2010/main" val="31269990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zh-HK" dirty="0">
                <a:ea typeface="ヒラギノ角ゴ Pro W3" pitchFamily="-84" charset="-128"/>
              </a:rPr>
              <a:t>Three Types of Conflicts of Interest</a:t>
            </a:r>
            <a:endParaRPr lang="en-US" dirty="0"/>
          </a:p>
        </p:txBody>
      </p:sp>
      <p:sp>
        <p:nvSpPr>
          <p:cNvPr id="3" name="Footer Placeholder 2"/>
          <p:cNvSpPr>
            <a:spLocks noGrp="1"/>
          </p:cNvSpPr>
          <p:nvPr>
            <p:ph type="ftr" sz="quarter" idx="11"/>
          </p:nvPr>
        </p:nvSpPr>
        <p:spPr/>
        <p:txBody>
          <a:bodyPr/>
          <a:lstStyle/>
          <a:p>
            <a:pPr algn="ctr"/>
            <a:r>
              <a:rPr lang="en-US" altLang="zh-HK" dirty="0"/>
              <a:t>EF3333 Chapter 7</a:t>
            </a:r>
            <a:endParaRPr lang="zh-HK" altLang="en-US" dirty="0"/>
          </a:p>
        </p:txBody>
      </p:sp>
      <p:sp>
        <p:nvSpPr>
          <p:cNvPr id="4" name="Slide Number Placeholder 3"/>
          <p:cNvSpPr>
            <a:spLocks noGrp="1"/>
          </p:cNvSpPr>
          <p:nvPr>
            <p:ph type="sldNum" sz="quarter" idx="12"/>
          </p:nvPr>
        </p:nvSpPr>
        <p:spPr/>
        <p:txBody>
          <a:bodyPr/>
          <a:lstStyle/>
          <a:p>
            <a:fld id="{1BAF3A84-07B6-4118-A70C-A2B31A21460E}" type="slidenum">
              <a:rPr lang="zh-HK" altLang="en-US" smtClean="0"/>
              <a:t>38</a:t>
            </a:fld>
            <a:endParaRPr lang="zh-HK" altLang="en-US"/>
          </a:p>
        </p:txBody>
      </p:sp>
      <p:graphicFrame>
        <p:nvGraphicFramePr>
          <p:cNvPr id="5" name="Diagram 4"/>
          <p:cNvGraphicFramePr/>
          <p:nvPr>
            <p:extLst>
              <p:ext uri="{D42A27DB-BD31-4B8C-83A1-F6EECF244321}">
                <p14:modId xmlns:p14="http://schemas.microsoft.com/office/powerpoint/2010/main" val="3808728101"/>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225676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pPr eaLnBrk="1" hangingPunct="1"/>
            <a:r>
              <a:rPr lang="en-US" altLang="zh-HK" sz="2800" dirty="0">
                <a:ea typeface="ヒラギノ角ゴ Pro W3" pitchFamily="-84" charset="-128"/>
              </a:rPr>
              <a:t>Conflicts of Interest: </a:t>
            </a:r>
            <a:r>
              <a:rPr lang="en-US" altLang="zh-HK" sz="2800" u="sng" dirty="0">
                <a:ea typeface="ヒラギノ角ゴ Pro W3" pitchFamily="-84" charset="-128"/>
              </a:rPr>
              <a:t>Underwriting</a:t>
            </a:r>
            <a:r>
              <a:rPr lang="en-US" altLang="zh-HK" sz="2800" dirty="0">
                <a:ea typeface="ヒラギノ角ゴ Pro W3" pitchFamily="-84" charset="-128"/>
              </a:rPr>
              <a:t> and </a:t>
            </a:r>
            <a:r>
              <a:rPr lang="en-US" altLang="zh-HK" sz="2800" u="sng" dirty="0">
                <a:ea typeface="ヒラギノ角ゴ Pro W3" pitchFamily="-84" charset="-128"/>
              </a:rPr>
              <a:t>Research</a:t>
            </a:r>
            <a:r>
              <a:rPr lang="en-US" altLang="zh-HK" sz="2800" dirty="0">
                <a:ea typeface="ヒラギノ角ゴ Pro W3" pitchFamily="-84" charset="-128"/>
              </a:rPr>
              <a:t> in Investment Banking</a:t>
            </a:r>
          </a:p>
        </p:txBody>
      </p:sp>
      <p:sp>
        <p:nvSpPr>
          <p:cNvPr id="48131" name="Text Placeholder 2"/>
          <p:cNvSpPr>
            <a:spLocks noGrp="1"/>
          </p:cNvSpPr>
          <p:nvPr>
            <p:ph sz="quarter" idx="1"/>
          </p:nvPr>
        </p:nvSpPr>
        <p:spPr>
          <a:xfrm>
            <a:off x="381000" y="1295400"/>
            <a:ext cx="8382000" cy="4648200"/>
          </a:xfrm>
        </p:spPr>
        <p:txBody>
          <a:bodyPr/>
          <a:lstStyle/>
          <a:p>
            <a:pPr eaLnBrk="1" hangingPunct="1"/>
            <a:r>
              <a:rPr lang="en-US" altLang="zh-HK" sz="2400" dirty="0">
                <a:ea typeface="ヒラギノ角ゴ Pro W3" pitchFamily="-84" charset="-128"/>
              </a:rPr>
              <a:t>Investment banks may both </a:t>
            </a:r>
            <a:r>
              <a:rPr lang="en-US" altLang="zh-HK" sz="2400" u="sng" dirty="0">
                <a:ea typeface="ヒラギノ角ゴ Pro W3" pitchFamily="-84" charset="-128"/>
              </a:rPr>
              <a:t>research</a:t>
            </a:r>
            <a:r>
              <a:rPr lang="en-US" altLang="zh-HK" sz="2400" dirty="0">
                <a:ea typeface="ヒラギノ角ゴ Pro W3" pitchFamily="-84" charset="-128"/>
              </a:rPr>
              <a:t> companies with public securities, as well as </a:t>
            </a:r>
            <a:r>
              <a:rPr lang="en-US" altLang="zh-HK" sz="2400" u="sng" dirty="0">
                <a:ea typeface="ヒラギノ角ゴ Pro W3" pitchFamily="-84" charset="-128"/>
              </a:rPr>
              <a:t>underwrite</a:t>
            </a:r>
            <a:r>
              <a:rPr lang="en-US" altLang="zh-HK" sz="2400" dirty="0">
                <a:ea typeface="ヒラギノ角ゴ Pro W3" pitchFamily="-84" charset="-128"/>
              </a:rPr>
              <a:t> securities for companies for sale to the public.</a:t>
            </a:r>
          </a:p>
        </p:txBody>
      </p:sp>
      <p:sp>
        <p:nvSpPr>
          <p:cNvPr id="2" name="頁尾版面配置區 1"/>
          <p:cNvSpPr>
            <a:spLocks noGrp="1"/>
          </p:cNvSpPr>
          <p:nvPr>
            <p:ph type="ftr" sz="quarter" idx="11"/>
          </p:nvPr>
        </p:nvSpPr>
        <p:spPr/>
        <p:txBody>
          <a:bodyPr/>
          <a:lstStyle/>
          <a:p>
            <a:pPr algn="ctr"/>
            <a:r>
              <a:rPr lang="en-US" altLang="zh-HK" dirty="0"/>
              <a:t>EF3333 Chapter 7</a:t>
            </a:r>
            <a:endParaRPr lang="zh-HK" altLang="en-US" dirty="0"/>
          </a:p>
        </p:txBody>
      </p:sp>
      <p:sp>
        <p:nvSpPr>
          <p:cNvPr id="3" name="投影片編號版面配置區 2"/>
          <p:cNvSpPr>
            <a:spLocks noGrp="1"/>
          </p:cNvSpPr>
          <p:nvPr>
            <p:ph type="sldNum" sz="quarter" idx="12"/>
          </p:nvPr>
        </p:nvSpPr>
        <p:spPr/>
        <p:txBody>
          <a:bodyPr/>
          <a:lstStyle/>
          <a:p>
            <a:fld id="{1BAF3A84-07B6-4118-A70C-A2B31A21460E}" type="slidenum">
              <a:rPr lang="zh-HK" altLang="en-US" smtClean="0"/>
              <a:t>39</a:t>
            </a:fld>
            <a:endParaRPr lang="zh-HK" altLang="en-US"/>
          </a:p>
        </p:txBody>
      </p:sp>
      <p:pic>
        <p:nvPicPr>
          <p:cNvPr id="5" name="Picture 4"/>
          <p:cNvPicPr>
            <a:picLocks noChangeAspect="1"/>
          </p:cNvPicPr>
          <p:nvPr/>
        </p:nvPicPr>
        <p:blipFill>
          <a:blip r:embed="rId2"/>
          <a:stretch>
            <a:fillRect/>
          </a:stretch>
        </p:blipFill>
        <p:spPr>
          <a:xfrm>
            <a:off x="726948" y="2636912"/>
            <a:ext cx="7848600" cy="3609975"/>
          </a:xfrm>
          <a:prstGeom prst="rect">
            <a:avLst/>
          </a:prstGeom>
        </p:spPr>
      </p:pic>
    </p:spTree>
    <p:extLst>
      <p:ext uri="{BB962C8B-B14F-4D97-AF65-F5344CB8AC3E}">
        <p14:creationId xmlns:p14="http://schemas.microsoft.com/office/powerpoint/2010/main" val="4085820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Outline</a:t>
            </a:r>
          </a:p>
        </p:txBody>
      </p:sp>
      <p:sp>
        <p:nvSpPr>
          <p:cNvPr id="4" name="Footer Placeholder 3"/>
          <p:cNvSpPr>
            <a:spLocks noGrp="1"/>
          </p:cNvSpPr>
          <p:nvPr>
            <p:ph type="ftr" sz="quarter" idx="11"/>
          </p:nvPr>
        </p:nvSpPr>
        <p:spPr/>
        <p:txBody>
          <a:bodyPr/>
          <a:lstStyle/>
          <a:p>
            <a:pPr algn="ctr"/>
            <a:r>
              <a:rPr lang="en-US" altLang="zh-HK" dirty="0"/>
              <a:t>EF3333 Chapter 7</a:t>
            </a:r>
            <a:endParaRPr lang="zh-HK" altLang="en-US" dirty="0"/>
          </a:p>
        </p:txBody>
      </p:sp>
      <p:sp>
        <p:nvSpPr>
          <p:cNvPr id="5" name="Slide Number Placeholder 4"/>
          <p:cNvSpPr>
            <a:spLocks noGrp="1"/>
          </p:cNvSpPr>
          <p:nvPr>
            <p:ph type="sldNum" sz="quarter" idx="12"/>
          </p:nvPr>
        </p:nvSpPr>
        <p:spPr/>
        <p:txBody>
          <a:bodyPr/>
          <a:lstStyle/>
          <a:p>
            <a:fld id="{1BAF3A84-07B6-4118-A70C-A2B31A21460E}" type="slidenum">
              <a:rPr lang="zh-HK" altLang="en-US" smtClean="0"/>
              <a:t>4</a:t>
            </a:fld>
            <a:endParaRPr lang="zh-HK" altLang="en-US"/>
          </a:p>
        </p:txBody>
      </p:sp>
      <p:sp>
        <p:nvSpPr>
          <p:cNvPr id="6" name="Content Placeholder 5"/>
          <p:cNvSpPr>
            <a:spLocks noGrp="1"/>
          </p:cNvSpPr>
          <p:nvPr>
            <p:ph sz="quarter" idx="1"/>
          </p:nvPr>
        </p:nvSpPr>
        <p:spPr/>
        <p:txBody>
          <a:bodyPr>
            <a:normAutofit/>
          </a:bodyPr>
          <a:lstStyle/>
          <a:p>
            <a:pPr>
              <a:defRPr/>
            </a:pPr>
            <a:r>
              <a:rPr lang="en-US" sz="2400" dirty="0"/>
              <a:t>Basic Facts About Financial Structure Throughout the World</a:t>
            </a:r>
          </a:p>
          <a:p>
            <a:pPr>
              <a:defRPr/>
            </a:pPr>
            <a:r>
              <a:rPr lang="en-US" sz="2400" dirty="0"/>
              <a:t>Transaction Costs</a:t>
            </a:r>
          </a:p>
          <a:p>
            <a:pPr>
              <a:defRPr/>
            </a:pPr>
            <a:r>
              <a:rPr lang="en-US" sz="2400" dirty="0"/>
              <a:t>Asymmetric Information: Adverse Selection and Moral Hazard</a:t>
            </a:r>
          </a:p>
          <a:p>
            <a:r>
              <a:rPr lang="en-US" altLang="zh-HK" sz="2400" dirty="0">
                <a:ea typeface="ヒラギノ角ゴ Pro W3" pitchFamily="-84" charset="-128"/>
              </a:rPr>
              <a:t>The Lemons Problem: How Adverse Selection Influences Financial Structure</a:t>
            </a:r>
          </a:p>
          <a:p>
            <a:r>
              <a:rPr lang="en-US" altLang="zh-HK" sz="2400" dirty="0"/>
              <a:t>How Moral Hazard Affects the Choice Between Debt and Equity Contracts</a:t>
            </a:r>
          </a:p>
          <a:p>
            <a:r>
              <a:rPr lang="en-US" altLang="zh-HK" sz="2400" dirty="0"/>
              <a:t>How Moral Hazard Influences Financial Structure in Debt Markets</a:t>
            </a:r>
          </a:p>
          <a:p>
            <a:r>
              <a:rPr lang="en-US" altLang="zh-HK" sz="2400" dirty="0"/>
              <a:t>Conflicts of Interest</a:t>
            </a:r>
          </a:p>
        </p:txBody>
      </p:sp>
    </p:spTree>
    <p:extLst>
      <p:ext uri="{BB962C8B-B14F-4D97-AF65-F5344CB8AC3E}">
        <p14:creationId xmlns:p14="http://schemas.microsoft.com/office/powerpoint/2010/main" val="26139195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HK" dirty="0">
                <a:ea typeface="ヒラギノ角ゴ Pro W3" pitchFamily="-84" charset="-128"/>
              </a:rPr>
              <a:t>Conflicts of Interest: </a:t>
            </a:r>
            <a:r>
              <a:rPr lang="en-US" altLang="zh-HK" u="sng" dirty="0">
                <a:ea typeface="ヒラギノ角ゴ Pro W3" pitchFamily="-84" charset="-128"/>
              </a:rPr>
              <a:t>Underwriting</a:t>
            </a:r>
            <a:r>
              <a:rPr lang="en-US" altLang="zh-HK" dirty="0">
                <a:ea typeface="ヒラギノ角ゴ Pro W3" pitchFamily="-84" charset="-128"/>
              </a:rPr>
              <a:t> and </a:t>
            </a:r>
            <a:r>
              <a:rPr lang="en-US" altLang="zh-HK" u="sng" dirty="0">
                <a:ea typeface="ヒラギノ角ゴ Pro W3" pitchFamily="-84" charset="-128"/>
              </a:rPr>
              <a:t>Research</a:t>
            </a:r>
            <a:r>
              <a:rPr lang="en-US" altLang="zh-HK" dirty="0">
                <a:ea typeface="ヒラギノ角ゴ Pro W3" pitchFamily="-84" charset="-128"/>
              </a:rPr>
              <a:t> in Investment Banking</a:t>
            </a:r>
            <a:endParaRPr lang="en-US" dirty="0"/>
          </a:p>
        </p:txBody>
      </p:sp>
      <p:sp>
        <p:nvSpPr>
          <p:cNvPr id="3" name="Text Placeholder 2"/>
          <p:cNvSpPr>
            <a:spLocks noGrp="1"/>
          </p:cNvSpPr>
          <p:nvPr>
            <p:ph type="body" idx="1"/>
          </p:nvPr>
        </p:nvSpPr>
        <p:spPr/>
        <p:txBody>
          <a:bodyPr/>
          <a:lstStyle/>
          <a:p>
            <a:r>
              <a:rPr lang="en-US" altLang="zh-HK" dirty="0">
                <a:ea typeface="ヒラギノ角ゴ Pro W3" pitchFamily="-84" charset="-128"/>
              </a:rPr>
              <a:t>Research</a:t>
            </a:r>
            <a:endParaRPr lang="en-US" dirty="0"/>
          </a:p>
        </p:txBody>
      </p:sp>
      <p:sp>
        <p:nvSpPr>
          <p:cNvPr id="4" name="Text Placeholder 3"/>
          <p:cNvSpPr>
            <a:spLocks noGrp="1"/>
          </p:cNvSpPr>
          <p:nvPr>
            <p:ph type="body" sz="half" idx="3"/>
          </p:nvPr>
        </p:nvSpPr>
        <p:spPr/>
        <p:txBody>
          <a:bodyPr/>
          <a:lstStyle/>
          <a:p>
            <a:r>
              <a:rPr lang="en-US" altLang="zh-HK" dirty="0">
                <a:ea typeface="ヒラギノ角ゴ Pro W3" pitchFamily="-84" charset="-128"/>
              </a:rPr>
              <a:t>Underwriters</a:t>
            </a:r>
            <a:endParaRPr lang="en-US" dirty="0"/>
          </a:p>
        </p:txBody>
      </p:sp>
      <p:sp>
        <p:nvSpPr>
          <p:cNvPr id="6" name="Footer Placeholder 5"/>
          <p:cNvSpPr>
            <a:spLocks noGrp="1"/>
          </p:cNvSpPr>
          <p:nvPr>
            <p:ph type="ftr" sz="quarter" idx="11"/>
          </p:nvPr>
        </p:nvSpPr>
        <p:spPr/>
        <p:txBody>
          <a:bodyPr/>
          <a:lstStyle/>
          <a:p>
            <a:pPr algn="ctr"/>
            <a:r>
              <a:rPr lang="en-US" altLang="zh-HK" dirty="0"/>
              <a:t>EF3333 Chapter 7</a:t>
            </a:r>
            <a:endParaRPr lang="zh-HK" altLang="en-US" dirty="0"/>
          </a:p>
        </p:txBody>
      </p:sp>
      <p:sp>
        <p:nvSpPr>
          <p:cNvPr id="7" name="Slide Number Placeholder 6"/>
          <p:cNvSpPr>
            <a:spLocks noGrp="1"/>
          </p:cNvSpPr>
          <p:nvPr>
            <p:ph type="sldNum" sz="quarter" idx="12"/>
          </p:nvPr>
        </p:nvSpPr>
        <p:spPr/>
        <p:txBody>
          <a:bodyPr/>
          <a:lstStyle/>
          <a:p>
            <a:fld id="{1BAF3A84-07B6-4118-A70C-A2B31A21460E}" type="slidenum">
              <a:rPr lang="zh-HK" altLang="en-US" smtClean="0"/>
              <a:t>40</a:t>
            </a:fld>
            <a:endParaRPr lang="zh-HK" altLang="en-US"/>
          </a:p>
        </p:txBody>
      </p:sp>
      <p:sp>
        <p:nvSpPr>
          <p:cNvPr id="8" name="Content Placeholder 7"/>
          <p:cNvSpPr>
            <a:spLocks noGrp="1"/>
          </p:cNvSpPr>
          <p:nvPr>
            <p:ph sz="quarter" idx="2"/>
          </p:nvPr>
        </p:nvSpPr>
        <p:spPr/>
        <p:txBody>
          <a:bodyPr>
            <a:normAutofit/>
          </a:bodyPr>
          <a:lstStyle/>
          <a:p>
            <a:r>
              <a:rPr lang="en-US" altLang="zh-HK" sz="2400" dirty="0">
                <a:ea typeface="ヒラギノ角ゴ Pro W3" pitchFamily="-84" charset="-128"/>
              </a:rPr>
              <a:t>expected to be unbiased and accurate, reflecting the facts about the firm. </a:t>
            </a:r>
          </a:p>
          <a:p>
            <a:r>
              <a:rPr lang="en-US" altLang="zh-HK" sz="2400" dirty="0">
                <a:ea typeface="ヒラギノ角ゴ Pro W3" pitchFamily="-84" charset="-128"/>
              </a:rPr>
              <a:t>It is used by the public to form investment choices.</a:t>
            </a:r>
          </a:p>
          <a:p>
            <a:endParaRPr lang="en-US" sz="2400" dirty="0"/>
          </a:p>
        </p:txBody>
      </p:sp>
      <p:sp>
        <p:nvSpPr>
          <p:cNvPr id="9" name="Content Placeholder 8"/>
          <p:cNvSpPr>
            <a:spLocks noGrp="1"/>
          </p:cNvSpPr>
          <p:nvPr>
            <p:ph sz="quarter" idx="4"/>
          </p:nvPr>
        </p:nvSpPr>
        <p:spPr/>
        <p:txBody>
          <a:bodyPr>
            <a:normAutofit fontScale="85000" lnSpcReduction="10000"/>
          </a:bodyPr>
          <a:lstStyle/>
          <a:p>
            <a:r>
              <a:rPr lang="en-US" altLang="zh-HK" sz="2800" dirty="0">
                <a:ea typeface="ヒラギノ角ゴ Pro W3" pitchFamily="-84" charset="-128"/>
              </a:rPr>
              <a:t>Underwriters will have an easier time if research is positive. </a:t>
            </a:r>
          </a:p>
          <a:p>
            <a:r>
              <a:rPr lang="en-US" altLang="zh-HK" sz="2800" dirty="0">
                <a:ea typeface="ヒラギノ角ゴ Pro W3" pitchFamily="-84" charset="-128"/>
              </a:rPr>
              <a:t>Underwriters can better serve the firm going public if the firm</a:t>
            </a:r>
            <a:r>
              <a:rPr lang="ja-JP" altLang="en-US" sz="2800" dirty="0">
                <a:ea typeface="ヒラギノ角ゴ Pro W3" pitchFamily="-84" charset="-128"/>
              </a:rPr>
              <a:t>’</a:t>
            </a:r>
            <a:r>
              <a:rPr lang="en-US" altLang="ja-JP" sz="2800" dirty="0">
                <a:ea typeface="ヒラギノ角ゴ Pro W3" pitchFamily="-84" charset="-128"/>
              </a:rPr>
              <a:t>s outlook is optimistic.</a:t>
            </a:r>
            <a:endParaRPr lang="en-US" altLang="zh-HK" sz="2800" dirty="0">
              <a:ea typeface="ヒラギノ角ゴ Pro W3" pitchFamily="-84" charset="-128"/>
            </a:endParaRPr>
          </a:p>
          <a:p>
            <a:pPr>
              <a:spcBef>
                <a:spcPts val="1200"/>
              </a:spcBef>
            </a:pPr>
            <a:r>
              <a:rPr lang="en-US" altLang="zh-HK" sz="2800" dirty="0">
                <a:ea typeface="ヒラギノ角ゴ Pro W3" pitchFamily="-84" charset="-128"/>
              </a:rPr>
              <a:t>Underwriters can command a better price for securities issued by a firm if the firm</a:t>
            </a:r>
            <a:r>
              <a:rPr lang="ja-JP" altLang="en-US" sz="2800" dirty="0">
                <a:ea typeface="ヒラギノ角ゴ Pro W3" pitchFamily="-84" charset="-128"/>
              </a:rPr>
              <a:t>’</a:t>
            </a:r>
            <a:r>
              <a:rPr lang="en-US" altLang="ja-JP" sz="2800" dirty="0">
                <a:ea typeface="ヒラギノ角ゴ Pro W3" pitchFamily="-84" charset="-128"/>
              </a:rPr>
              <a:t>s outlook is optimistic.</a:t>
            </a:r>
          </a:p>
          <a:p>
            <a:endParaRPr lang="en-US" dirty="0"/>
          </a:p>
        </p:txBody>
      </p:sp>
    </p:spTree>
    <p:extLst>
      <p:ext uri="{BB962C8B-B14F-4D97-AF65-F5344CB8AC3E}">
        <p14:creationId xmlns:p14="http://schemas.microsoft.com/office/powerpoint/2010/main" val="24289953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pPr eaLnBrk="1" hangingPunct="1"/>
            <a:r>
              <a:rPr lang="en-US" altLang="zh-HK" sz="2800">
                <a:ea typeface="ヒラギノ角ゴ Pro W3" pitchFamily="-84" charset="-128"/>
              </a:rPr>
              <a:t>Conflicts of Interest: </a:t>
            </a:r>
            <a:r>
              <a:rPr lang="en-US" altLang="zh-HK" sz="2800" u="sng">
                <a:ea typeface="ヒラギノ角ゴ Pro W3" pitchFamily="-84" charset="-128"/>
              </a:rPr>
              <a:t>Underwriting</a:t>
            </a:r>
            <a:r>
              <a:rPr lang="en-US" altLang="zh-HK" sz="2800">
                <a:ea typeface="ヒラギノ角ゴ Pro W3" pitchFamily="-84" charset="-128"/>
              </a:rPr>
              <a:t> and </a:t>
            </a:r>
            <a:r>
              <a:rPr lang="en-US" altLang="zh-HK" sz="2800" u="sng">
                <a:ea typeface="ヒラギノ角ゴ Pro W3" pitchFamily="-84" charset="-128"/>
              </a:rPr>
              <a:t>Research</a:t>
            </a:r>
            <a:r>
              <a:rPr lang="en-US" altLang="zh-HK" sz="2800">
                <a:ea typeface="ヒラギノ角ゴ Pro W3" pitchFamily="-84" charset="-128"/>
              </a:rPr>
              <a:t> in Investment Banking</a:t>
            </a:r>
          </a:p>
        </p:txBody>
      </p:sp>
      <p:sp>
        <p:nvSpPr>
          <p:cNvPr id="50179" name="Text Placeholder 2"/>
          <p:cNvSpPr>
            <a:spLocks noGrp="1"/>
          </p:cNvSpPr>
          <p:nvPr>
            <p:ph sz="quarter" idx="1"/>
          </p:nvPr>
        </p:nvSpPr>
        <p:spPr/>
        <p:txBody>
          <a:bodyPr/>
          <a:lstStyle/>
          <a:p>
            <a:r>
              <a:rPr lang="en-US" altLang="zh-HK" dirty="0">
                <a:ea typeface="ヒラギノ角ゴ Pro W3" pitchFamily="-84" charset="-128"/>
              </a:rPr>
              <a:t>An investment bank acting as both a </a:t>
            </a:r>
            <a:r>
              <a:rPr lang="en-US" altLang="zh-HK" u="sng" dirty="0">
                <a:ea typeface="ヒラギノ角ゴ Pro W3" pitchFamily="-84" charset="-128"/>
              </a:rPr>
              <a:t>researcher</a:t>
            </a:r>
            <a:r>
              <a:rPr lang="en-US" altLang="zh-HK" dirty="0">
                <a:ea typeface="ヒラギノ角ゴ Pro W3" pitchFamily="-84" charset="-128"/>
              </a:rPr>
              <a:t> and </a:t>
            </a:r>
            <a:r>
              <a:rPr lang="en-US" altLang="zh-HK" u="sng" dirty="0">
                <a:ea typeface="ヒラギノ角ゴ Pro W3" pitchFamily="-84" charset="-128"/>
              </a:rPr>
              <a:t>underwriter</a:t>
            </a:r>
            <a:r>
              <a:rPr lang="en-US" altLang="zh-HK" dirty="0">
                <a:ea typeface="ヒラギノ角ゴ Pro W3" pitchFamily="-84" charset="-128"/>
              </a:rPr>
              <a:t> of securities for companies clearly has a conflict—serve the interest of the issuing firm or the public?</a:t>
            </a:r>
          </a:p>
          <a:p>
            <a:pPr eaLnBrk="1" hangingPunct="1"/>
            <a:r>
              <a:rPr lang="en-US" altLang="zh-HK" dirty="0">
                <a:ea typeface="ヒラギノ角ゴ Pro W3" pitchFamily="-84" charset="-128"/>
              </a:rPr>
              <a:t>During the tech boom, research reports were clearly distorted to please issuers. Firms with no hope of ever earning a profit received favorable research.</a:t>
            </a:r>
          </a:p>
          <a:p>
            <a:pPr eaLnBrk="1" hangingPunct="1"/>
            <a:r>
              <a:rPr lang="en-US" altLang="zh-HK" dirty="0">
                <a:ea typeface="ヒラギノ角ゴ Pro W3" pitchFamily="-84" charset="-128"/>
              </a:rPr>
              <a:t>This also lead to </a:t>
            </a:r>
            <a:r>
              <a:rPr lang="en-US" altLang="zh-HK" b="1" dirty="0">
                <a:ea typeface="ヒラギノ角ゴ Pro W3" pitchFamily="-84" charset="-128"/>
              </a:rPr>
              <a:t>spinning</a:t>
            </a:r>
            <a:r>
              <a:rPr lang="en-US" altLang="zh-HK" dirty="0">
                <a:ea typeface="ヒラギノ角ゴ Pro W3" pitchFamily="-84" charset="-128"/>
              </a:rPr>
              <a:t>, where underpriced equity was allocated to executives who would promise future business to the investment bank. </a:t>
            </a:r>
          </a:p>
          <a:p>
            <a:pPr eaLnBrk="1" hangingPunct="1"/>
            <a:endParaRPr lang="en-US" altLang="zh-HK" dirty="0">
              <a:ea typeface="ヒラギノ角ゴ Pro W3" pitchFamily="-84" charset="-128"/>
            </a:endParaRPr>
          </a:p>
        </p:txBody>
      </p:sp>
      <p:sp>
        <p:nvSpPr>
          <p:cNvPr id="2" name="頁尾版面配置區 1"/>
          <p:cNvSpPr>
            <a:spLocks noGrp="1"/>
          </p:cNvSpPr>
          <p:nvPr>
            <p:ph type="ftr" sz="quarter" idx="11"/>
          </p:nvPr>
        </p:nvSpPr>
        <p:spPr/>
        <p:txBody>
          <a:bodyPr/>
          <a:lstStyle/>
          <a:p>
            <a:pPr algn="ctr"/>
            <a:r>
              <a:rPr lang="en-US" altLang="zh-HK" dirty="0"/>
              <a:t>EF3333 Chapter 7</a:t>
            </a:r>
            <a:endParaRPr lang="zh-HK" altLang="en-US" dirty="0"/>
          </a:p>
        </p:txBody>
      </p:sp>
      <p:sp>
        <p:nvSpPr>
          <p:cNvPr id="3" name="投影片編號版面配置區 2"/>
          <p:cNvSpPr>
            <a:spLocks noGrp="1"/>
          </p:cNvSpPr>
          <p:nvPr>
            <p:ph type="sldNum" sz="quarter" idx="12"/>
          </p:nvPr>
        </p:nvSpPr>
        <p:spPr/>
        <p:txBody>
          <a:bodyPr/>
          <a:lstStyle/>
          <a:p>
            <a:fld id="{1BAF3A84-07B6-4118-A70C-A2B31A21460E}" type="slidenum">
              <a:rPr lang="zh-HK" altLang="en-US" smtClean="0"/>
              <a:t>41</a:t>
            </a:fld>
            <a:endParaRPr lang="zh-HK" altLang="en-US"/>
          </a:p>
        </p:txBody>
      </p:sp>
    </p:spTree>
    <p:extLst>
      <p:ext uri="{BB962C8B-B14F-4D97-AF65-F5344CB8AC3E}">
        <p14:creationId xmlns:p14="http://schemas.microsoft.com/office/powerpoint/2010/main" val="10405656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389722" y="0"/>
            <a:ext cx="8153400" cy="1143000"/>
          </a:xfrm>
        </p:spPr>
        <p:txBody>
          <a:bodyPr/>
          <a:lstStyle/>
          <a:p>
            <a:pPr eaLnBrk="1" hangingPunct="1"/>
            <a:r>
              <a:rPr lang="en-US" altLang="zh-HK" dirty="0">
                <a:ea typeface="ヒラギノ角ゴ Pro W3" pitchFamily="-84" charset="-128"/>
              </a:rPr>
              <a:t>Conflicts of Interest: </a:t>
            </a:r>
            <a:r>
              <a:rPr lang="en-US" altLang="zh-HK" u="sng" dirty="0">
                <a:ea typeface="ヒラギノ角ゴ Pro W3" pitchFamily="-84" charset="-128"/>
              </a:rPr>
              <a:t>Auditing</a:t>
            </a:r>
            <a:r>
              <a:rPr lang="en-US" altLang="zh-HK" dirty="0">
                <a:ea typeface="ヒラギノ角ゴ Pro W3" pitchFamily="-84" charset="-128"/>
              </a:rPr>
              <a:t> and </a:t>
            </a:r>
            <a:r>
              <a:rPr lang="en-US" altLang="zh-HK" u="sng" dirty="0">
                <a:ea typeface="ヒラギノ角ゴ Pro W3" pitchFamily="-84" charset="-128"/>
              </a:rPr>
              <a:t>Consulting</a:t>
            </a:r>
            <a:r>
              <a:rPr lang="en-US" altLang="zh-HK" dirty="0">
                <a:ea typeface="ヒラギノ角ゴ Pro W3" pitchFamily="-84" charset="-128"/>
              </a:rPr>
              <a:t> in Accounting Firms</a:t>
            </a:r>
          </a:p>
        </p:txBody>
      </p:sp>
      <p:sp>
        <p:nvSpPr>
          <p:cNvPr id="51203" name="Text Placeholder 2"/>
          <p:cNvSpPr>
            <a:spLocks noGrp="1"/>
          </p:cNvSpPr>
          <p:nvPr>
            <p:ph sz="quarter" idx="1"/>
          </p:nvPr>
        </p:nvSpPr>
        <p:spPr>
          <a:xfrm>
            <a:off x="381000" y="1524000"/>
            <a:ext cx="8382000" cy="4419600"/>
          </a:xfrm>
        </p:spPr>
        <p:txBody>
          <a:bodyPr/>
          <a:lstStyle/>
          <a:p>
            <a:pPr eaLnBrk="1" hangingPunct="1">
              <a:spcBef>
                <a:spcPts val="1200"/>
              </a:spcBef>
            </a:pPr>
            <a:r>
              <a:rPr lang="en-US" altLang="zh-HK" sz="2400">
                <a:ea typeface="ヒラギノ角ゴ Pro W3" pitchFamily="-84" charset="-128"/>
              </a:rPr>
              <a:t>Auditors check the assets and books of a firm for the quality and accuracy of the information. The objective in an unbiased opinion of the firm</a:t>
            </a:r>
            <a:r>
              <a:rPr lang="ja-JP" altLang="en-US" sz="2400">
                <a:ea typeface="ヒラギノ角ゴ Pro W3" pitchFamily="-84" charset="-128"/>
              </a:rPr>
              <a:t>’</a:t>
            </a:r>
            <a:r>
              <a:rPr lang="en-US" altLang="ja-JP" sz="2400">
                <a:ea typeface="ヒラギノ角ゴ Pro W3" pitchFamily="-84" charset="-128"/>
              </a:rPr>
              <a:t>s financial health.</a:t>
            </a:r>
          </a:p>
          <a:p>
            <a:pPr eaLnBrk="1" hangingPunct="1">
              <a:spcBef>
                <a:spcPts val="1200"/>
              </a:spcBef>
            </a:pPr>
            <a:r>
              <a:rPr lang="en-US" altLang="zh-HK" sz="2400">
                <a:ea typeface="ヒラギノ角ゴ Pro W3" pitchFamily="-84" charset="-128"/>
              </a:rPr>
              <a:t>Consultants, for a fee, help firms with variety of managerial, strategic, and operational projects.</a:t>
            </a:r>
          </a:p>
          <a:p>
            <a:pPr eaLnBrk="1" hangingPunct="1">
              <a:spcBef>
                <a:spcPts val="1200"/>
              </a:spcBef>
            </a:pPr>
            <a:r>
              <a:rPr lang="en-US" altLang="zh-HK" sz="2400">
                <a:ea typeface="ヒラギノ角ゴ Pro W3" pitchFamily="-84" charset="-128"/>
              </a:rPr>
              <a:t>An auditor acting as both an auditor and consultant for a firm clearly is not objective, especially if the consulting fees exceed the auditing fees.</a:t>
            </a:r>
          </a:p>
        </p:txBody>
      </p:sp>
      <p:sp>
        <p:nvSpPr>
          <p:cNvPr id="2" name="頁尾版面配置區 1"/>
          <p:cNvSpPr>
            <a:spLocks noGrp="1"/>
          </p:cNvSpPr>
          <p:nvPr>
            <p:ph type="ftr" sz="quarter" idx="11"/>
          </p:nvPr>
        </p:nvSpPr>
        <p:spPr/>
        <p:txBody>
          <a:bodyPr/>
          <a:lstStyle/>
          <a:p>
            <a:pPr algn="ctr"/>
            <a:r>
              <a:rPr lang="en-US" altLang="zh-HK" dirty="0"/>
              <a:t>EF3333 Chapter 7</a:t>
            </a:r>
            <a:endParaRPr lang="zh-HK" altLang="en-US" dirty="0"/>
          </a:p>
        </p:txBody>
      </p:sp>
      <p:sp>
        <p:nvSpPr>
          <p:cNvPr id="3" name="投影片編號版面配置區 2"/>
          <p:cNvSpPr>
            <a:spLocks noGrp="1"/>
          </p:cNvSpPr>
          <p:nvPr>
            <p:ph type="sldNum" sz="quarter" idx="12"/>
          </p:nvPr>
        </p:nvSpPr>
        <p:spPr/>
        <p:txBody>
          <a:bodyPr/>
          <a:lstStyle/>
          <a:p>
            <a:fld id="{1BAF3A84-07B6-4118-A70C-A2B31A21460E}" type="slidenum">
              <a:rPr lang="zh-HK" altLang="en-US" smtClean="0"/>
              <a:t>42</a:t>
            </a:fld>
            <a:endParaRPr lang="zh-HK" altLang="en-US"/>
          </a:p>
        </p:txBody>
      </p:sp>
    </p:spTree>
    <p:extLst>
      <p:ext uri="{BB962C8B-B14F-4D97-AF65-F5344CB8AC3E}">
        <p14:creationId xmlns:p14="http://schemas.microsoft.com/office/powerpoint/2010/main" val="38703824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457200" y="0"/>
            <a:ext cx="8153400" cy="1143000"/>
          </a:xfrm>
        </p:spPr>
        <p:txBody>
          <a:bodyPr/>
          <a:lstStyle/>
          <a:p>
            <a:pPr eaLnBrk="1" hangingPunct="1"/>
            <a:r>
              <a:rPr lang="en-US" altLang="zh-HK" dirty="0">
                <a:ea typeface="ヒラギノ角ゴ Pro W3" pitchFamily="-84" charset="-128"/>
              </a:rPr>
              <a:t>Conflicts of Interest: </a:t>
            </a:r>
            <a:r>
              <a:rPr lang="en-US" altLang="zh-HK" u="sng" dirty="0">
                <a:ea typeface="ヒラギノ角ゴ Pro W3" pitchFamily="-84" charset="-128"/>
              </a:rPr>
              <a:t>Auditing</a:t>
            </a:r>
            <a:r>
              <a:rPr lang="en-US" altLang="zh-HK" dirty="0">
                <a:ea typeface="ヒラギノ角ゴ Pro W3" pitchFamily="-84" charset="-128"/>
              </a:rPr>
              <a:t> and </a:t>
            </a:r>
            <a:r>
              <a:rPr lang="en-US" altLang="zh-HK" u="sng" dirty="0">
                <a:ea typeface="ヒラギノ角ゴ Pro W3" pitchFamily="-84" charset="-128"/>
              </a:rPr>
              <a:t>Consulting</a:t>
            </a:r>
            <a:r>
              <a:rPr lang="en-US" altLang="zh-HK" dirty="0">
                <a:ea typeface="ヒラギノ角ゴ Pro W3" pitchFamily="-84" charset="-128"/>
              </a:rPr>
              <a:t> in Accounting Firms</a:t>
            </a:r>
          </a:p>
        </p:txBody>
      </p:sp>
      <p:sp>
        <p:nvSpPr>
          <p:cNvPr id="52227" name="Text Placeholder 2"/>
          <p:cNvSpPr>
            <a:spLocks noGrp="1"/>
          </p:cNvSpPr>
          <p:nvPr>
            <p:ph sz="quarter" idx="1"/>
          </p:nvPr>
        </p:nvSpPr>
        <p:spPr/>
        <p:txBody>
          <a:bodyPr/>
          <a:lstStyle/>
          <a:p>
            <a:pPr eaLnBrk="1" hangingPunct="1"/>
            <a:r>
              <a:rPr lang="en-US" altLang="zh-HK" dirty="0">
                <a:ea typeface="ヒラギノ角ゴ Pro W3" pitchFamily="-84" charset="-128"/>
              </a:rPr>
              <a:t>The case of Arthur Andersen, of course, epitomizes this conflict. A myriad of conflicts with its client Enron resulted in the eventual demise of Arthur Andersen when Enron collapsed. </a:t>
            </a:r>
          </a:p>
          <a:p>
            <a:pPr eaLnBrk="1" hangingPunct="1"/>
            <a:endParaRPr lang="en-US" altLang="zh-HK" dirty="0">
              <a:ea typeface="ヒラギノ角ゴ Pro W3" pitchFamily="-84" charset="-128"/>
            </a:endParaRPr>
          </a:p>
        </p:txBody>
      </p:sp>
      <p:sp>
        <p:nvSpPr>
          <p:cNvPr id="2" name="頁尾版面配置區 1"/>
          <p:cNvSpPr>
            <a:spLocks noGrp="1"/>
          </p:cNvSpPr>
          <p:nvPr>
            <p:ph type="ftr" sz="quarter" idx="11"/>
          </p:nvPr>
        </p:nvSpPr>
        <p:spPr/>
        <p:txBody>
          <a:bodyPr/>
          <a:lstStyle/>
          <a:p>
            <a:pPr algn="ctr"/>
            <a:r>
              <a:rPr lang="en-US" altLang="zh-HK" dirty="0"/>
              <a:t>EF3333 Chapter 7</a:t>
            </a:r>
            <a:endParaRPr lang="zh-HK" altLang="en-US" dirty="0"/>
          </a:p>
        </p:txBody>
      </p:sp>
      <p:sp>
        <p:nvSpPr>
          <p:cNvPr id="3" name="投影片編號版面配置區 2"/>
          <p:cNvSpPr>
            <a:spLocks noGrp="1"/>
          </p:cNvSpPr>
          <p:nvPr>
            <p:ph type="sldNum" sz="quarter" idx="12"/>
          </p:nvPr>
        </p:nvSpPr>
        <p:spPr/>
        <p:txBody>
          <a:bodyPr/>
          <a:lstStyle/>
          <a:p>
            <a:fld id="{1BAF3A84-07B6-4118-A70C-A2B31A21460E}" type="slidenum">
              <a:rPr lang="zh-HK" altLang="en-US" smtClean="0"/>
              <a:t>43</a:t>
            </a:fld>
            <a:endParaRPr lang="zh-HK" alt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341" y="3156585"/>
            <a:ext cx="4762500" cy="3000375"/>
          </a:xfrm>
          <a:prstGeom prst="rect">
            <a:avLst/>
          </a:prstGeom>
        </p:spPr>
      </p:pic>
    </p:spTree>
    <p:extLst>
      <p:ext uri="{BB962C8B-B14F-4D97-AF65-F5344CB8AC3E}">
        <p14:creationId xmlns:p14="http://schemas.microsoft.com/office/powerpoint/2010/main" val="41766706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467544" y="0"/>
            <a:ext cx="8153400" cy="1143000"/>
          </a:xfrm>
        </p:spPr>
        <p:txBody>
          <a:bodyPr/>
          <a:lstStyle/>
          <a:p>
            <a:pPr eaLnBrk="1" hangingPunct="1"/>
            <a:r>
              <a:rPr lang="en-US" altLang="zh-HK" sz="2800" dirty="0">
                <a:ea typeface="ヒラギノ角ゴ Pro W3" pitchFamily="-84" charset="-128"/>
              </a:rPr>
              <a:t>Conflicts of Interest: </a:t>
            </a:r>
            <a:r>
              <a:rPr lang="en-US" altLang="zh-HK" sz="2800" u="sng" dirty="0">
                <a:ea typeface="ヒラギノ角ゴ Pro W3" pitchFamily="-84" charset="-128"/>
              </a:rPr>
              <a:t>Credit Assessment</a:t>
            </a:r>
            <a:r>
              <a:rPr lang="en-US" altLang="zh-HK" sz="2800" dirty="0">
                <a:ea typeface="ヒラギノ角ゴ Pro W3" pitchFamily="-84" charset="-128"/>
              </a:rPr>
              <a:t> and </a:t>
            </a:r>
            <a:r>
              <a:rPr lang="en-US" altLang="zh-HK" sz="2800" u="sng" dirty="0">
                <a:ea typeface="ヒラギノ角ゴ Pro W3" pitchFamily="-84" charset="-128"/>
              </a:rPr>
              <a:t>Consulting</a:t>
            </a:r>
            <a:r>
              <a:rPr lang="en-US" altLang="zh-HK" sz="2800" dirty="0">
                <a:ea typeface="ヒラギノ角ゴ Pro W3" pitchFamily="-84" charset="-128"/>
              </a:rPr>
              <a:t> in Rating Agencies</a:t>
            </a:r>
          </a:p>
        </p:txBody>
      </p:sp>
      <p:sp>
        <p:nvSpPr>
          <p:cNvPr id="3" name="Text Placeholder 2"/>
          <p:cNvSpPr>
            <a:spLocks noGrp="1"/>
          </p:cNvSpPr>
          <p:nvPr>
            <p:ph sz="quarter" idx="1"/>
          </p:nvPr>
        </p:nvSpPr>
        <p:spPr>
          <a:xfrm>
            <a:off x="381000" y="1447800"/>
            <a:ext cx="8610600" cy="4419600"/>
          </a:xfrm>
        </p:spPr>
        <p:txBody>
          <a:bodyPr/>
          <a:lstStyle/>
          <a:p>
            <a:pPr eaLnBrk="1" hangingPunct="1">
              <a:buFont typeface="Wingdings" pitchFamily="1" charset="2"/>
              <a:buChar char="§"/>
              <a:defRPr/>
            </a:pPr>
            <a:r>
              <a:rPr lang="en-US" dirty="0">
                <a:cs typeface="+mn-cs"/>
              </a:rPr>
              <a:t>Rating agencies assign a credit rating to a security issuance of a firm based on projected cash flow, assets pledged, etc. The rating helps determine the riskiness of a security.</a:t>
            </a:r>
          </a:p>
          <a:p>
            <a:pPr eaLnBrk="1" hangingPunct="1">
              <a:buFont typeface="Wingdings" pitchFamily="1" charset="2"/>
              <a:buChar char="§"/>
              <a:defRPr/>
            </a:pPr>
            <a:r>
              <a:rPr lang="en-US" dirty="0">
                <a:cs typeface="+mn-cs"/>
              </a:rPr>
              <a:t>Consultants, for a fee, help firms with variety of managerial, strategic, and operational projects.</a:t>
            </a:r>
          </a:p>
          <a:p>
            <a:pPr eaLnBrk="1" hangingPunct="1">
              <a:buFont typeface="Wingdings" pitchFamily="1" charset="2"/>
              <a:buChar char="§"/>
              <a:defRPr/>
            </a:pPr>
            <a:r>
              <a:rPr lang="en-US" spc="-50" dirty="0">
                <a:cs typeface="+mn-cs"/>
              </a:rPr>
              <a:t>An rating agency acting as both a rater and consultant for a firm clearly is not objective, especially if the consulting fees exceed the rating fees.</a:t>
            </a:r>
          </a:p>
        </p:txBody>
      </p:sp>
      <p:sp>
        <p:nvSpPr>
          <p:cNvPr id="2" name="頁尾版面配置區 1"/>
          <p:cNvSpPr>
            <a:spLocks noGrp="1"/>
          </p:cNvSpPr>
          <p:nvPr>
            <p:ph type="ftr" sz="quarter" idx="11"/>
          </p:nvPr>
        </p:nvSpPr>
        <p:spPr/>
        <p:txBody>
          <a:bodyPr/>
          <a:lstStyle/>
          <a:p>
            <a:pPr algn="ctr"/>
            <a:r>
              <a:rPr lang="en-US" altLang="zh-HK" dirty="0"/>
              <a:t>EF3333 Chapter 7</a:t>
            </a:r>
            <a:endParaRPr lang="zh-HK" altLang="en-US" dirty="0"/>
          </a:p>
        </p:txBody>
      </p:sp>
      <p:sp>
        <p:nvSpPr>
          <p:cNvPr id="4" name="投影片編號版面配置區 3"/>
          <p:cNvSpPr>
            <a:spLocks noGrp="1"/>
          </p:cNvSpPr>
          <p:nvPr>
            <p:ph type="sldNum" sz="quarter" idx="12"/>
          </p:nvPr>
        </p:nvSpPr>
        <p:spPr/>
        <p:txBody>
          <a:bodyPr/>
          <a:lstStyle/>
          <a:p>
            <a:fld id="{1BAF3A84-07B6-4118-A70C-A2B31A21460E}" type="slidenum">
              <a:rPr lang="zh-HK" altLang="en-US" smtClean="0"/>
              <a:t>44</a:t>
            </a:fld>
            <a:endParaRPr lang="zh-HK" altLang="en-US"/>
          </a:p>
        </p:txBody>
      </p:sp>
    </p:spTree>
    <p:extLst>
      <p:ext uri="{BB962C8B-B14F-4D97-AF65-F5344CB8AC3E}">
        <p14:creationId xmlns:p14="http://schemas.microsoft.com/office/powerpoint/2010/main" val="13348520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451520" y="-23495"/>
            <a:ext cx="8153400" cy="1143000"/>
          </a:xfrm>
        </p:spPr>
        <p:txBody>
          <a:bodyPr/>
          <a:lstStyle/>
          <a:p>
            <a:pPr eaLnBrk="1" hangingPunct="1"/>
            <a:r>
              <a:rPr lang="en-US" altLang="zh-HK" sz="2800" dirty="0">
                <a:ea typeface="ヒラギノ角ゴ Pro W3" pitchFamily="-84" charset="-128"/>
              </a:rPr>
              <a:t>Conflicts of Interest: </a:t>
            </a:r>
            <a:r>
              <a:rPr lang="en-US" altLang="zh-HK" sz="2800" u="sng" dirty="0">
                <a:ea typeface="ヒラギノ角ゴ Pro W3" pitchFamily="-84" charset="-128"/>
              </a:rPr>
              <a:t>Credit Assessment</a:t>
            </a:r>
            <a:r>
              <a:rPr lang="en-US" altLang="zh-HK" sz="2800" dirty="0">
                <a:ea typeface="ヒラギノ角ゴ Pro W3" pitchFamily="-84" charset="-128"/>
              </a:rPr>
              <a:t> and </a:t>
            </a:r>
            <a:r>
              <a:rPr lang="en-US" altLang="zh-HK" sz="2800" u="sng" dirty="0">
                <a:ea typeface="ヒラギノ角ゴ Pro W3" pitchFamily="-84" charset="-128"/>
              </a:rPr>
              <a:t>Consulting</a:t>
            </a:r>
            <a:r>
              <a:rPr lang="en-US" altLang="zh-HK" sz="2800" dirty="0">
                <a:ea typeface="ヒラギノ角ゴ Pro W3" pitchFamily="-84" charset="-128"/>
              </a:rPr>
              <a:t> in Rating Agencies</a:t>
            </a:r>
          </a:p>
        </p:txBody>
      </p:sp>
      <p:sp>
        <p:nvSpPr>
          <p:cNvPr id="54275" name="Text Placeholder 2"/>
          <p:cNvSpPr>
            <a:spLocks noGrp="1"/>
          </p:cNvSpPr>
          <p:nvPr>
            <p:ph sz="quarter" idx="1"/>
          </p:nvPr>
        </p:nvSpPr>
        <p:spPr/>
        <p:txBody>
          <a:bodyPr/>
          <a:lstStyle/>
          <a:p>
            <a:r>
              <a:rPr lang="en-US" altLang="zh-HK" dirty="0">
                <a:ea typeface="ヒラギノ角ゴ Pro W3" pitchFamily="-84" charset="-128"/>
              </a:rPr>
              <a:t>Rating agencies, such as Moody</a:t>
            </a:r>
            <a:r>
              <a:rPr lang="ja-JP" altLang="en-US" dirty="0">
                <a:ea typeface="ヒラギノ角ゴ Pro W3" pitchFamily="-84" charset="-128"/>
              </a:rPr>
              <a:t>’</a:t>
            </a:r>
            <a:r>
              <a:rPr lang="en-US" altLang="ja-JP" dirty="0">
                <a:ea typeface="ヒラギノ角ゴ Pro W3" pitchFamily="-84" charset="-128"/>
              </a:rPr>
              <a:t>s and Standard and Poor, were caught in this game during the housing bubble. </a:t>
            </a:r>
          </a:p>
          <a:p>
            <a:r>
              <a:rPr lang="en-US" altLang="ja-JP" dirty="0">
                <a:ea typeface="ヒラギノ角ゴ Pro W3" pitchFamily="-84" charset="-128"/>
              </a:rPr>
              <a:t>Firms asked the rater to help structure debt offerings to attain the highest rating possible. </a:t>
            </a:r>
          </a:p>
          <a:p>
            <a:r>
              <a:rPr lang="en-US" altLang="ja-JP" dirty="0">
                <a:ea typeface="ヒラギノ角ゴ Pro W3" pitchFamily="-84" charset="-128"/>
              </a:rPr>
              <a:t>When the debt subsequently defaulted, it was difficult for the agency to justify the original high rating. </a:t>
            </a:r>
          </a:p>
          <a:p>
            <a:pPr lvl="1"/>
            <a:r>
              <a:rPr lang="en-US" altLang="zh-HK" dirty="0"/>
              <a:t>Many AAA-rated products had to be downgraded over and over again until they reached junk status.</a:t>
            </a:r>
            <a:endParaRPr lang="en-US" altLang="ja-JP" dirty="0">
              <a:ea typeface="ヒラギノ角ゴ Pro W3" pitchFamily="-84" charset="-128"/>
            </a:endParaRPr>
          </a:p>
          <a:p>
            <a:r>
              <a:rPr lang="en-US" altLang="ja-JP" dirty="0">
                <a:ea typeface="ヒラギノ角ゴ Pro W3" pitchFamily="-84" charset="-128"/>
              </a:rPr>
              <a:t>Perhaps it was just error. But few believe that—most see the rating agencies as being blinded by high consulting fees.</a:t>
            </a:r>
            <a:endParaRPr lang="en-US" altLang="zh-HK" dirty="0">
              <a:ea typeface="ヒラギノ角ゴ Pro W3" pitchFamily="-84" charset="-128"/>
            </a:endParaRPr>
          </a:p>
        </p:txBody>
      </p:sp>
      <p:sp>
        <p:nvSpPr>
          <p:cNvPr id="2" name="頁尾版面配置區 1"/>
          <p:cNvSpPr>
            <a:spLocks noGrp="1"/>
          </p:cNvSpPr>
          <p:nvPr>
            <p:ph type="ftr" sz="quarter" idx="11"/>
          </p:nvPr>
        </p:nvSpPr>
        <p:spPr/>
        <p:txBody>
          <a:bodyPr/>
          <a:lstStyle/>
          <a:p>
            <a:pPr algn="ctr"/>
            <a:r>
              <a:rPr lang="en-US" altLang="zh-HK" dirty="0"/>
              <a:t>EF3333 Chapter 7</a:t>
            </a:r>
            <a:endParaRPr lang="zh-HK" altLang="en-US" dirty="0"/>
          </a:p>
        </p:txBody>
      </p:sp>
      <p:sp>
        <p:nvSpPr>
          <p:cNvPr id="3" name="投影片編號版面配置區 2"/>
          <p:cNvSpPr>
            <a:spLocks noGrp="1"/>
          </p:cNvSpPr>
          <p:nvPr>
            <p:ph type="sldNum" sz="quarter" idx="12"/>
          </p:nvPr>
        </p:nvSpPr>
        <p:spPr/>
        <p:txBody>
          <a:bodyPr/>
          <a:lstStyle/>
          <a:p>
            <a:fld id="{1BAF3A84-07B6-4118-A70C-A2B31A21460E}" type="slidenum">
              <a:rPr lang="zh-HK" altLang="en-US" smtClean="0"/>
              <a:t>45</a:t>
            </a:fld>
            <a:endParaRPr lang="zh-HK" altLang="en-US"/>
          </a:p>
        </p:txBody>
      </p:sp>
    </p:spTree>
    <p:extLst>
      <p:ext uri="{BB962C8B-B14F-4D97-AF65-F5344CB8AC3E}">
        <p14:creationId xmlns:p14="http://schemas.microsoft.com/office/powerpoint/2010/main" val="31273566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pPr eaLnBrk="1" hangingPunct="1"/>
            <a:r>
              <a:rPr lang="en-US" altLang="zh-HK">
                <a:ea typeface="ヒラギノ角ゴ Pro W3" pitchFamily="-84" charset="-128"/>
              </a:rPr>
              <a:t>Remedies?</a:t>
            </a:r>
          </a:p>
        </p:txBody>
      </p:sp>
      <p:sp>
        <p:nvSpPr>
          <p:cNvPr id="56323" name="Text Placeholder 2"/>
          <p:cNvSpPr>
            <a:spLocks noGrp="1"/>
          </p:cNvSpPr>
          <p:nvPr>
            <p:ph sz="quarter" idx="1"/>
          </p:nvPr>
        </p:nvSpPr>
        <p:spPr/>
        <p:txBody>
          <a:bodyPr>
            <a:normAutofit/>
          </a:bodyPr>
          <a:lstStyle/>
          <a:p>
            <a:pPr eaLnBrk="1" hangingPunct="1">
              <a:spcBef>
                <a:spcPts val="1200"/>
              </a:spcBef>
            </a:pPr>
            <a:r>
              <a:rPr lang="en-US" altLang="zh-HK" dirty="0">
                <a:ea typeface="ヒラギノ角ゴ Pro W3" pitchFamily="-84" charset="-128"/>
              </a:rPr>
              <a:t>Sarbanes-Oxley Act of 2002</a:t>
            </a:r>
          </a:p>
          <a:p>
            <a:pPr lvl="1" eaLnBrk="1" hangingPunct="1">
              <a:buFont typeface="Arial" pitchFamily="34" charset="0"/>
              <a:buChar char="─"/>
            </a:pPr>
            <a:r>
              <a:rPr lang="en-US" altLang="zh-HK" sz="2200" dirty="0">
                <a:ea typeface="ヒラギノ角ゴ Pro W3" pitchFamily="-84" charset="-128"/>
              </a:rPr>
              <a:t>Established an oversight board to supervise accounting firms and ensure that audits are independent and controlled for quality</a:t>
            </a:r>
          </a:p>
          <a:p>
            <a:pPr marL="536575" lvl="1" indent="0" eaLnBrk="1" hangingPunct="1">
              <a:buNone/>
            </a:pPr>
            <a:r>
              <a:rPr lang="en-US" altLang="zh-HK" sz="2200" dirty="0">
                <a:ea typeface="ヒラギノ角ゴ Pro W3" pitchFamily="-84" charset="-128"/>
              </a:rPr>
              <a:t>(Public Company Accounting Oversight Board-PCAOB)	</a:t>
            </a:r>
          </a:p>
          <a:p>
            <a:pPr lvl="1" eaLnBrk="1" hangingPunct="1">
              <a:buFont typeface="Arial" pitchFamily="34" charset="0"/>
              <a:buChar char="─"/>
            </a:pPr>
            <a:r>
              <a:rPr lang="en-US" altLang="zh-HK" sz="2200" dirty="0">
                <a:ea typeface="ヒラギノ角ゴ Pro W3" pitchFamily="-84" charset="-128"/>
              </a:rPr>
              <a:t>Increased the SEC</a:t>
            </a:r>
            <a:r>
              <a:rPr lang="ja-JP" altLang="en-US" sz="2200" dirty="0">
                <a:ea typeface="ヒラギノ角ゴ Pro W3" pitchFamily="-84" charset="-128"/>
              </a:rPr>
              <a:t>’</a:t>
            </a:r>
            <a:r>
              <a:rPr lang="en-US" altLang="ja-JP" sz="2200" dirty="0">
                <a:ea typeface="ヒラギノ角ゴ Pro W3" pitchFamily="-84" charset="-128"/>
              </a:rPr>
              <a:t>s budget for supervisory activities</a:t>
            </a:r>
          </a:p>
          <a:p>
            <a:pPr lvl="1" eaLnBrk="1" hangingPunct="1">
              <a:buFont typeface="Arial" pitchFamily="34" charset="0"/>
              <a:buChar char="─"/>
            </a:pPr>
            <a:r>
              <a:rPr lang="en-US" altLang="zh-HK" sz="2200" dirty="0">
                <a:ea typeface="ヒラギノ角ゴ Pro W3" pitchFamily="-84" charset="-128"/>
              </a:rPr>
              <a:t>Limited consulting relationships between auditors and firms</a:t>
            </a:r>
          </a:p>
          <a:p>
            <a:pPr marL="536575" lvl="1" indent="0" eaLnBrk="1" hangingPunct="1">
              <a:buNone/>
            </a:pPr>
            <a:r>
              <a:rPr lang="en-US" altLang="zh-HK" sz="2200" dirty="0">
                <a:ea typeface="ヒラギノ角ゴ Pro W3" pitchFamily="-84" charset="-128"/>
              </a:rPr>
              <a:t>(it is illegal for accounting firm to provide any non-audit service to a client contemporaneously with an audit)</a:t>
            </a:r>
          </a:p>
          <a:p>
            <a:pPr lvl="1">
              <a:buFont typeface="Arial" pitchFamily="34" charset="0"/>
              <a:buChar char="─"/>
            </a:pPr>
            <a:r>
              <a:rPr lang="en-US" altLang="zh-HK" sz="2200" dirty="0">
                <a:ea typeface="ヒラギノ角ゴ Pro W3" pitchFamily="-84" charset="-128"/>
              </a:rPr>
              <a:t>Enhanced criminal charges for obstruction of </a:t>
            </a:r>
            <a:r>
              <a:rPr lang="en-GB" altLang="zh-HK" dirty="0"/>
              <a:t>official investigations.</a:t>
            </a:r>
            <a:endParaRPr lang="en-US" altLang="zh-HK" sz="2200" dirty="0">
              <a:ea typeface="ヒラギノ角ゴ Pro W3" pitchFamily="-84" charset="-128"/>
            </a:endParaRPr>
          </a:p>
          <a:p>
            <a:pPr lvl="1" eaLnBrk="1" hangingPunct="1">
              <a:buFont typeface="Arial" pitchFamily="34" charset="0"/>
              <a:buChar char="─"/>
            </a:pPr>
            <a:r>
              <a:rPr lang="en-US" altLang="zh-HK" sz="2200" dirty="0">
                <a:ea typeface="ヒラギノ角ゴ Pro W3" pitchFamily="-84" charset="-128"/>
              </a:rPr>
              <a:t>Improved the quality of the financial statements and board</a:t>
            </a:r>
          </a:p>
          <a:p>
            <a:pPr lvl="2">
              <a:buFont typeface="Arial" pitchFamily="34" charset="0"/>
              <a:buChar char="─"/>
            </a:pPr>
            <a:r>
              <a:rPr lang="en-US" altLang="zh-HK" dirty="0"/>
              <a:t>members of the audit committee to be independent</a:t>
            </a:r>
            <a:endParaRPr lang="en-US" altLang="zh-HK" sz="1900" dirty="0">
              <a:ea typeface="ヒラギノ角ゴ Pro W3" pitchFamily="-84" charset="-128"/>
            </a:endParaRPr>
          </a:p>
        </p:txBody>
      </p:sp>
      <p:sp>
        <p:nvSpPr>
          <p:cNvPr id="2" name="頁尾版面配置區 1"/>
          <p:cNvSpPr>
            <a:spLocks noGrp="1"/>
          </p:cNvSpPr>
          <p:nvPr>
            <p:ph type="ftr" sz="quarter" idx="11"/>
          </p:nvPr>
        </p:nvSpPr>
        <p:spPr/>
        <p:txBody>
          <a:bodyPr/>
          <a:lstStyle/>
          <a:p>
            <a:pPr algn="ctr"/>
            <a:r>
              <a:rPr lang="en-US" altLang="zh-HK" dirty="0"/>
              <a:t>EF3333 Chapter 7</a:t>
            </a:r>
            <a:endParaRPr lang="zh-HK" altLang="en-US" dirty="0"/>
          </a:p>
        </p:txBody>
      </p:sp>
      <p:sp>
        <p:nvSpPr>
          <p:cNvPr id="3" name="投影片編號版面配置區 2"/>
          <p:cNvSpPr>
            <a:spLocks noGrp="1"/>
          </p:cNvSpPr>
          <p:nvPr>
            <p:ph type="sldNum" sz="quarter" idx="12"/>
          </p:nvPr>
        </p:nvSpPr>
        <p:spPr/>
        <p:txBody>
          <a:bodyPr/>
          <a:lstStyle/>
          <a:p>
            <a:fld id="{1BAF3A84-07B6-4118-A70C-A2B31A21460E}" type="slidenum">
              <a:rPr lang="zh-HK" altLang="en-US" smtClean="0"/>
              <a:t>46</a:t>
            </a:fld>
            <a:endParaRPr lang="zh-HK" altLang="en-US"/>
          </a:p>
        </p:txBody>
      </p:sp>
    </p:spTree>
    <p:extLst>
      <p:ext uri="{BB962C8B-B14F-4D97-AF65-F5344CB8AC3E}">
        <p14:creationId xmlns:p14="http://schemas.microsoft.com/office/powerpoint/2010/main" val="27210782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pPr eaLnBrk="1" hangingPunct="1"/>
            <a:r>
              <a:rPr lang="en-US" altLang="zh-HK">
                <a:ea typeface="ヒラギノ角ゴ Pro W3" pitchFamily="-84" charset="-128"/>
              </a:rPr>
              <a:t>Remedies?</a:t>
            </a:r>
          </a:p>
        </p:txBody>
      </p:sp>
      <p:sp>
        <p:nvSpPr>
          <p:cNvPr id="57347" name="Text Placeholder 2"/>
          <p:cNvSpPr>
            <a:spLocks noGrp="1"/>
          </p:cNvSpPr>
          <p:nvPr>
            <p:ph sz="quarter" idx="1"/>
          </p:nvPr>
        </p:nvSpPr>
        <p:spPr>
          <a:xfrm>
            <a:off x="457200" y="1219200"/>
            <a:ext cx="8363272" cy="4937760"/>
          </a:xfrm>
        </p:spPr>
        <p:txBody>
          <a:bodyPr/>
          <a:lstStyle/>
          <a:p>
            <a:pPr eaLnBrk="1" hangingPunct="1"/>
            <a:r>
              <a:rPr lang="en-US" altLang="zh-HK" dirty="0">
                <a:ea typeface="ヒラギノ角ゴ Pro W3" pitchFamily="-84" charset="-128"/>
              </a:rPr>
              <a:t>Global Legal Settlement of 2002</a:t>
            </a:r>
          </a:p>
          <a:p>
            <a:pPr lvl="1" eaLnBrk="1" hangingPunct="1">
              <a:buFont typeface="Arial" pitchFamily="34" charset="0"/>
              <a:buChar char="─"/>
            </a:pPr>
            <a:r>
              <a:rPr lang="en-US" altLang="zh-HK" sz="2200" dirty="0">
                <a:ea typeface="ヒラギノ角ゴ Pro W3" pitchFamily="-84" charset="-128"/>
              </a:rPr>
              <a:t>Required investment banks to </a:t>
            </a:r>
            <a:r>
              <a:rPr lang="en-US" altLang="zh-HK" sz="2200" b="1" i="1" dirty="0">
                <a:ea typeface="ヒラギノ角ゴ Pro W3" pitchFamily="-84" charset="-128"/>
              </a:rPr>
              <a:t>sever</a:t>
            </a:r>
            <a:r>
              <a:rPr lang="en-US" altLang="zh-HK" sz="2200" dirty="0">
                <a:ea typeface="ヒラギノ角ゴ Pro W3" pitchFamily="-84" charset="-128"/>
              </a:rPr>
              <a:t> links between research and underwriting</a:t>
            </a:r>
          </a:p>
          <a:p>
            <a:pPr lvl="1" eaLnBrk="1" hangingPunct="1">
              <a:buFont typeface="Arial" pitchFamily="34" charset="0"/>
              <a:buChar char="─"/>
            </a:pPr>
            <a:r>
              <a:rPr lang="en-US" altLang="zh-HK" sz="2200" dirty="0">
                <a:ea typeface="ヒラギノ角ゴ Pro W3" pitchFamily="-84" charset="-128"/>
              </a:rPr>
              <a:t>Spinning is explicitly banned</a:t>
            </a:r>
          </a:p>
          <a:p>
            <a:pPr lvl="1" eaLnBrk="1" hangingPunct="1">
              <a:buFont typeface="Arial" pitchFamily="34" charset="0"/>
              <a:buChar char="─"/>
            </a:pPr>
            <a:r>
              <a:rPr lang="en-US" altLang="zh-HK" sz="2200" dirty="0">
                <a:ea typeface="ヒラギノ角ゴ Pro W3" pitchFamily="-84" charset="-128"/>
              </a:rPr>
              <a:t>Imposed a $1.4 billion fine on accused 10 largest investment banks </a:t>
            </a:r>
          </a:p>
          <a:p>
            <a:pPr lvl="1" eaLnBrk="1" hangingPunct="1">
              <a:buFont typeface="Arial" pitchFamily="34" charset="0"/>
              <a:buChar char="─"/>
            </a:pPr>
            <a:r>
              <a:rPr lang="en-US" altLang="zh-HK" sz="2200" dirty="0">
                <a:ea typeface="ヒラギノ角ゴ Pro W3" pitchFamily="-84" charset="-128"/>
              </a:rPr>
              <a:t>Added additional requirements to ensure independence and objectivity of research reports</a:t>
            </a:r>
          </a:p>
          <a:p>
            <a:pPr lvl="2">
              <a:buFont typeface="Wingdings" panose="05000000000000000000" pitchFamily="2" charset="2"/>
              <a:buChar char="Ø"/>
            </a:pPr>
            <a:r>
              <a:rPr lang="en-US" altLang="zh-HK" sz="1900" dirty="0">
                <a:ea typeface="ヒラギノ角ゴ Pro W3" pitchFamily="-84" charset="-128"/>
              </a:rPr>
              <a:t>It required investment banks to make their analysts’ recommendations public</a:t>
            </a:r>
          </a:p>
          <a:p>
            <a:pPr lvl="2">
              <a:buFont typeface="Wingdings" panose="05000000000000000000" pitchFamily="2" charset="2"/>
              <a:buChar char="Ø"/>
            </a:pPr>
            <a:r>
              <a:rPr lang="en-US" altLang="zh-HK" sz="1900" dirty="0">
                <a:ea typeface="ヒラギノ角ゴ Pro W3" pitchFamily="-84" charset="-128"/>
              </a:rPr>
              <a:t>Over a five-year period, investment banks were required to contract with at least three independent research firms that would provide research to their brokerage customers.</a:t>
            </a:r>
          </a:p>
        </p:txBody>
      </p:sp>
      <p:sp>
        <p:nvSpPr>
          <p:cNvPr id="2" name="頁尾版面配置區 1"/>
          <p:cNvSpPr>
            <a:spLocks noGrp="1"/>
          </p:cNvSpPr>
          <p:nvPr>
            <p:ph type="ftr" sz="quarter" idx="11"/>
          </p:nvPr>
        </p:nvSpPr>
        <p:spPr/>
        <p:txBody>
          <a:bodyPr/>
          <a:lstStyle/>
          <a:p>
            <a:pPr algn="ctr"/>
            <a:r>
              <a:rPr lang="en-US" altLang="zh-HK" dirty="0"/>
              <a:t>EF3333 Chapter 7</a:t>
            </a:r>
            <a:endParaRPr lang="zh-HK" altLang="en-US" dirty="0"/>
          </a:p>
        </p:txBody>
      </p:sp>
      <p:sp>
        <p:nvSpPr>
          <p:cNvPr id="3" name="投影片編號版面配置區 2"/>
          <p:cNvSpPr>
            <a:spLocks noGrp="1"/>
          </p:cNvSpPr>
          <p:nvPr>
            <p:ph type="sldNum" sz="quarter" idx="12"/>
          </p:nvPr>
        </p:nvSpPr>
        <p:spPr/>
        <p:txBody>
          <a:bodyPr/>
          <a:lstStyle/>
          <a:p>
            <a:fld id="{1BAF3A84-07B6-4118-A70C-A2B31A21460E}" type="slidenum">
              <a:rPr lang="zh-HK" altLang="en-US" smtClean="0"/>
              <a:t>47</a:t>
            </a:fld>
            <a:endParaRPr lang="zh-HK" altLang="en-US"/>
          </a:p>
        </p:txBody>
      </p:sp>
    </p:spTree>
    <p:extLst>
      <p:ext uri="{BB962C8B-B14F-4D97-AF65-F5344CB8AC3E}">
        <p14:creationId xmlns:p14="http://schemas.microsoft.com/office/powerpoint/2010/main" val="15128911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pPr eaLnBrk="1" hangingPunct="1"/>
            <a:r>
              <a:rPr lang="en-US" altLang="zh-HK">
                <a:ea typeface="ヒラギノ角ゴ Pro W3" pitchFamily="-84" charset="-128"/>
              </a:rPr>
              <a:t>Remedies?</a:t>
            </a:r>
          </a:p>
        </p:txBody>
      </p:sp>
      <p:sp>
        <p:nvSpPr>
          <p:cNvPr id="58371" name="Text Placeholder 2"/>
          <p:cNvSpPr>
            <a:spLocks noGrp="1"/>
          </p:cNvSpPr>
          <p:nvPr>
            <p:ph sz="quarter" idx="1"/>
          </p:nvPr>
        </p:nvSpPr>
        <p:spPr/>
        <p:txBody>
          <a:bodyPr/>
          <a:lstStyle/>
          <a:p>
            <a:pPr eaLnBrk="1" hangingPunct="1"/>
            <a:r>
              <a:rPr lang="en-US" altLang="zh-HK" dirty="0">
                <a:ea typeface="ヒラギノ角ゴ Pro W3" pitchFamily="-84" charset="-128"/>
              </a:rPr>
              <a:t>Will these work?</a:t>
            </a:r>
          </a:p>
          <a:p>
            <a:pPr lvl="1" eaLnBrk="1" hangingPunct="1">
              <a:buFont typeface="Arial" pitchFamily="34" charset="0"/>
              <a:buChar char="─"/>
            </a:pPr>
            <a:r>
              <a:rPr lang="en-US" altLang="zh-HK" dirty="0">
                <a:ea typeface="ヒラギノ角ゴ Pro W3" pitchFamily="-84" charset="-128"/>
              </a:rPr>
              <a:t>It</a:t>
            </a:r>
            <a:r>
              <a:rPr lang="ja-JP" altLang="en-US" dirty="0">
                <a:ea typeface="ヒラギノ角ゴ Pro W3" pitchFamily="-84" charset="-128"/>
              </a:rPr>
              <a:t>’</a:t>
            </a:r>
            <a:r>
              <a:rPr lang="en-US" altLang="ja-JP" dirty="0">
                <a:ea typeface="ヒラギノ角ゴ Pro W3" pitchFamily="-84" charset="-128"/>
              </a:rPr>
              <a:t>s too early to determine yet.</a:t>
            </a:r>
          </a:p>
          <a:p>
            <a:pPr lvl="1" eaLnBrk="1" hangingPunct="1">
              <a:buFont typeface="Arial" pitchFamily="34" charset="0"/>
              <a:buChar char="─"/>
            </a:pPr>
            <a:r>
              <a:rPr lang="en-US" altLang="zh-HK" dirty="0">
                <a:ea typeface="ヒラギノ角ゴ Pro W3" pitchFamily="-84" charset="-128"/>
              </a:rPr>
              <a:t>However, there is much criticism over the cost involved with these separations. In other words, financial institutions can no longer take advantage of the economies of scope gained from relationships.</a:t>
            </a:r>
          </a:p>
          <a:p>
            <a:pPr lvl="1" eaLnBrk="1" hangingPunct="1">
              <a:buFont typeface="Arial" pitchFamily="34" charset="0"/>
              <a:buChar char="─"/>
            </a:pPr>
            <a:r>
              <a:rPr lang="en-US" altLang="zh-HK" dirty="0">
                <a:ea typeface="ヒラギノ角ゴ Pro W3" pitchFamily="-84" charset="-128"/>
              </a:rPr>
              <a:t>Some have argued that Sarbanes-Oxley has negatively impacted the value of U.S. Capital Markets. The details of that follow:</a:t>
            </a:r>
          </a:p>
        </p:txBody>
      </p:sp>
      <p:sp>
        <p:nvSpPr>
          <p:cNvPr id="2" name="頁尾版面配置區 1"/>
          <p:cNvSpPr>
            <a:spLocks noGrp="1"/>
          </p:cNvSpPr>
          <p:nvPr>
            <p:ph type="ftr" sz="quarter" idx="11"/>
          </p:nvPr>
        </p:nvSpPr>
        <p:spPr/>
        <p:txBody>
          <a:bodyPr/>
          <a:lstStyle/>
          <a:p>
            <a:pPr algn="ctr"/>
            <a:r>
              <a:rPr lang="en-US" altLang="zh-HK" dirty="0"/>
              <a:t>EF3333 Chapter 7</a:t>
            </a:r>
            <a:endParaRPr lang="zh-HK" altLang="en-US" dirty="0"/>
          </a:p>
        </p:txBody>
      </p:sp>
      <p:sp>
        <p:nvSpPr>
          <p:cNvPr id="3" name="投影片編號版面配置區 2"/>
          <p:cNvSpPr>
            <a:spLocks noGrp="1"/>
          </p:cNvSpPr>
          <p:nvPr>
            <p:ph type="sldNum" sz="quarter" idx="12"/>
          </p:nvPr>
        </p:nvSpPr>
        <p:spPr/>
        <p:txBody>
          <a:bodyPr/>
          <a:lstStyle/>
          <a:p>
            <a:fld id="{1BAF3A84-07B6-4118-A70C-A2B31A21460E}" type="slidenum">
              <a:rPr lang="zh-HK" altLang="en-US" smtClean="0"/>
              <a:t>48</a:t>
            </a:fld>
            <a:endParaRPr lang="zh-HK" altLang="en-US"/>
          </a:p>
        </p:txBody>
      </p:sp>
    </p:spTree>
    <p:extLst>
      <p:ext uri="{BB962C8B-B14F-4D97-AF65-F5344CB8AC3E}">
        <p14:creationId xmlns:p14="http://schemas.microsoft.com/office/powerpoint/2010/main" val="16758917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normAutofit fontScale="90000"/>
          </a:bodyPr>
          <a:lstStyle/>
          <a:p>
            <a:pPr eaLnBrk="1" hangingPunct="1"/>
            <a:r>
              <a:rPr lang="en-US" altLang="zh-HK">
                <a:ea typeface="ヒラギノ角ゴ Pro W3" pitchFamily="-84" charset="-128"/>
              </a:rPr>
              <a:t>Mini-Case: Has SOX Led to a Decline in U.S. Capital Markets?</a:t>
            </a:r>
          </a:p>
        </p:txBody>
      </p:sp>
      <p:sp>
        <p:nvSpPr>
          <p:cNvPr id="59395" name="Text Placeholder 2"/>
          <p:cNvSpPr>
            <a:spLocks noGrp="1"/>
          </p:cNvSpPr>
          <p:nvPr>
            <p:ph sz="quarter" idx="1"/>
          </p:nvPr>
        </p:nvSpPr>
        <p:spPr/>
        <p:txBody>
          <a:bodyPr/>
          <a:lstStyle/>
          <a:p>
            <a:pPr eaLnBrk="1" hangingPunct="1"/>
            <a:r>
              <a:rPr lang="en-US" altLang="zh-HK" dirty="0">
                <a:ea typeface="ヒラギノ角ゴ Pro W3" pitchFamily="-84" charset="-128"/>
              </a:rPr>
              <a:t>The cost of implementing Sarbanes-Oxley is not trivial. For companies with less than $100 million in sales, it</a:t>
            </a:r>
            <a:r>
              <a:rPr lang="ja-JP" altLang="en-US" dirty="0">
                <a:ea typeface="ヒラギノ角ゴ Pro W3" pitchFamily="-84" charset="-128"/>
              </a:rPr>
              <a:t>’</a:t>
            </a:r>
            <a:r>
              <a:rPr lang="en-US" altLang="ja-JP" dirty="0">
                <a:ea typeface="ヒラギノ角ゴ Pro W3" pitchFamily="-84" charset="-128"/>
              </a:rPr>
              <a:t>s estimated to be around 1% of sales.</a:t>
            </a:r>
          </a:p>
          <a:p>
            <a:pPr eaLnBrk="1" hangingPunct="1"/>
            <a:r>
              <a:rPr lang="en-US" altLang="zh-HK" dirty="0">
                <a:ea typeface="ヒラギノ角ゴ Pro W3" pitchFamily="-84" charset="-128"/>
              </a:rPr>
              <a:t>During the same period, European countries have made it easier for firms to go public.</a:t>
            </a:r>
          </a:p>
          <a:p>
            <a:pPr eaLnBrk="1" hangingPunct="1"/>
            <a:r>
              <a:rPr lang="en-US" altLang="zh-HK" dirty="0">
                <a:ea typeface="ヒラギノ角ゴ Pro W3" pitchFamily="-84" charset="-128"/>
              </a:rPr>
              <a:t>Both equity issuances and bond issuances are growing faster now in Europe than in the U.S. </a:t>
            </a:r>
          </a:p>
          <a:p>
            <a:pPr eaLnBrk="1" hangingPunct="1"/>
            <a:r>
              <a:rPr lang="en-US" altLang="zh-HK" dirty="0">
                <a:ea typeface="ヒラギノ角ゴ Pro W3" pitchFamily="-84" charset="-128"/>
              </a:rPr>
              <a:t>Is it time to revisit this bill to determine if the benefits outweigh the costs?</a:t>
            </a:r>
          </a:p>
        </p:txBody>
      </p:sp>
      <p:sp>
        <p:nvSpPr>
          <p:cNvPr id="2" name="頁尾版面配置區 1"/>
          <p:cNvSpPr>
            <a:spLocks noGrp="1"/>
          </p:cNvSpPr>
          <p:nvPr>
            <p:ph type="ftr" sz="quarter" idx="11"/>
          </p:nvPr>
        </p:nvSpPr>
        <p:spPr/>
        <p:txBody>
          <a:bodyPr/>
          <a:lstStyle/>
          <a:p>
            <a:pPr algn="ctr"/>
            <a:r>
              <a:rPr lang="en-US" altLang="zh-HK" dirty="0"/>
              <a:t>EF3333 Chapter 7</a:t>
            </a:r>
            <a:endParaRPr lang="zh-HK" altLang="en-US" dirty="0"/>
          </a:p>
        </p:txBody>
      </p:sp>
      <p:sp>
        <p:nvSpPr>
          <p:cNvPr id="3" name="投影片編號版面配置區 2"/>
          <p:cNvSpPr>
            <a:spLocks noGrp="1"/>
          </p:cNvSpPr>
          <p:nvPr>
            <p:ph type="sldNum" sz="quarter" idx="12"/>
          </p:nvPr>
        </p:nvSpPr>
        <p:spPr/>
        <p:txBody>
          <a:bodyPr/>
          <a:lstStyle/>
          <a:p>
            <a:fld id="{1BAF3A84-07B6-4118-A70C-A2B31A21460E}" type="slidenum">
              <a:rPr lang="zh-HK" altLang="en-US" smtClean="0"/>
              <a:t>49</a:t>
            </a:fld>
            <a:endParaRPr lang="zh-HK" altLang="en-US"/>
          </a:p>
        </p:txBody>
      </p:sp>
    </p:spTree>
    <p:extLst>
      <p:ext uri="{BB962C8B-B14F-4D97-AF65-F5344CB8AC3E}">
        <p14:creationId xmlns:p14="http://schemas.microsoft.com/office/powerpoint/2010/main" val="3046764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normAutofit fontScale="90000"/>
          </a:bodyPr>
          <a:lstStyle/>
          <a:p>
            <a:pPr eaLnBrk="1" hangingPunct="1"/>
            <a:r>
              <a:rPr lang="en-US" altLang="zh-HK">
                <a:ea typeface="ヒラギノ角ゴ Pro W3" pitchFamily="-84" charset="-128"/>
              </a:rPr>
              <a:t>Basic Facts About Financial Structure Throughout the World</a:t>
            </a:r>
          </a:p>
        </p:txBody>
      </p:sp>
      <p:sp>
        <p:nvSpPr>
          <p:cNvPr id="10243" name="Text Placeholder 2"/>
          <p:cNvSpPr>
            <a:spLocks noGrp="1"/>
          </p:cNvSpPr>
          <p:nvPr>
            <p:ph sz="quarter" idx="1"/>
          </p:nvPr>
        </p:nvSpPr>
        <p:spPr>
          <a:xfrm>
            <a:off x="457200" y="1219200"/>
            <a:ext cx="3394720" cy="4937760"/>
          </a:xfrm>
        </p:spPr>
        <p:txBody>
          <a:bodyPr/>
          <a:lstStyle/>
          <a:p>
            <a:pPr eaLnBrk="1" hangingPunct="1"/>
            <a:r>
              <a:rPr lang="en-US" altLang="zh-HK" dirty="0">
                <a:ea typeface="ヒラギノ角ゴ Pro W3" pitchFamily="-84" charset="-128"/>
              </a:rPr>
              <a:t>The financial system is a complex structure including many different financial institutions.</a:t>
            </a:r>
          </a:p>
        </p:txBody>
      </p:sp>
      <p:sp>
        <p:nvSpPr>
          <p:cNvPr id="2" name="頁尾版面配置區 1"/>
          <p:cNvSpPr>
            <a:spLocks noGrp="1"/>
          </p:cNvSpPr>
          <p:nvPr>
            <p:ph type="ftr" sz="quarter" idx="11"/>
          </p:nvPr>
        </p:nvSpPr>
        <p:spPr/>
        <p:txBody>
          <a:bodyPr/>
          <a:lstStyle/>
          <a:p>
            <a:pPr algn="ctr"/>
            <a:r>
              <a:rPr lang="en-US" altLang="zh-HK" dirty="0"/>
              <a:t>EF3333 Chapter 7</a:t>
            </a:r>
            <a:endParaRPr lang="zh-HK" altLang="en-US" dirty="0"/>
          </a:p>
        </p:txBody>
      </p:sp>
      <p:sp>
        <p:nvSpPr>
          <p:cNvPr id="3" name="投影片編號版面配置區 2"/>
          <p:cNvSpPr>
            <a:spLocks noGrp="1"/>
          </p:cNvSpPr>
          <p:nvPr>
            <p:ph type="sldNum" sz="quarter" idx="12"/>
          </p:nvPr>
        </p:nvSpPr>
        <p:spPr/>
        <p:txBody>
          <a:bodyPr/>
          <a:lstStyle/>
          <a:p>
            <a:fld id="{1BAF3A84-07B6-4118-A70C-A2B31A21460E}" type="slidenum">
              <a:rPr lang="zh-HK" altLang="en-US" smtClean="0"/>
              <a:t>5</a:t>
            </a:fld>
            <a:endParaRPr lang="zh-HK" altLang="en-US"/>
          </a:p>
        </p:txBody>
      </p:sp>
      <p:graphicFrame>
        <p:nvGraphicFramePr>
          <p:cNvPr id="5" name="Diagram 4"/>
          <p:cNvGraphicFramePr/>
          <p:nvPr>
            <p:extLst>
              <p:ext uri="{D42A27DB-BD31-4B8C-83A1-F6EECF244321}">
                <p14:modId xmlns:p14="http://schemas.microsoft.com/office/powerpoint/2010/main" val="1108317553"/>
              </p:ext>
            </p:extLst>
          </p:nvPr>
        </p:nvGraphicFramePr>
        <p:xfrm>
          <a:off x="2899663" y="1844824"/>
          <a:ext cx="6253072" cy="41748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25465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Autofit/>
          </a:bodyPr>
          <a:lstStyle/>
          <a:p>
            <a:r>
              <a:rPr lang="en-US" altLang="zh-TW" sz="2400" dirty="0">
                <a:ea typeface="新細明體" charset="-120"/>
              </a:rPr>
              <a:t>The Sarbanes-Oxley Act and firms’ going-private decisions (Engle, Hayes, and Wang, 2008)</a:t>
            </a:r>
          </a:p>
        </p:txBody>
      </p:sp>
      <p:sp>
        <p:nvSpPr>
          <p:cNvPr id="5" name="頁尾版面配置區 2"/>
          <p:cNvSpPr>
            <a:spLocks noGrp="1"/>
          </p:cNvSpPr>
          <p:nvPr>
            <p:ph type="ftr" sz="quarter" idx="11"/>
          </p:nvPr>
        </p:nvSpPr>
        <p:spPr/>
        <p:txBody>
          <a:bodyPr/>
          <a:lstStyle/>
          <a:p>
            <a:pPr algn="ctr"/>
            <a:r>
              <a:rPr lang="en-US" altLang="zh-HK" dirty="0"/>
              <a:t>EF3333</a:t>
            </a:r>
            <a:r>
              <a:rPr lang="en-US" altLang="en-US" dirty="0"/>
              <a:t> Chapter 7</a:t>
            </a:r>
          </a:p>
        </p:txBody>
      </p:sp>
      <p:sp>
        <p:nvSpPr>
          <p:cNvPr id="6" name="投影片編號版面配置區 3"/>
          <p:cNvSpPr>
            <a:spLocks noGrp="1"/>
          </p:cNvSpPr>
          <p:nvPr>
            <p:ph type="sldNum" sz="quarter" idx="12"/>
          </p:nvPr>
        </p:nvSpPr>
        <p:spPr/>
        <p:txBody>
          <a:bodyPr/>
          <a:lstStyle/>
          <a:p>
            <a:fld id="{5761391B-FEC5-4C0F-827D-18FEEC079600}" type="slidenum">
              <a:rPr lang="en-US" altLang="en-US"/>
              <a:pPr/>
              <a:t>50</a:t>
            </a:fld>
            <a:endParaRPr lang="en-US" altLang="en-US"/>
          </a:p>
        </p:txBody>
      </p:sp>
      <p:sp>
        <p:nvSpPr>
          <p:cNvPr id="35843" name="Rectangle 3"/>
          <p:cNvSpPr>
            <a:spLocks noGrp="1" noChangeArrowheads="1"/>
          </p:cNvSpPr>
          <p:nvPr>
            <p:ph sz="quarter" idx="1"/>
          </p:nvPr>
        </p:nvSpPr>
        <p:spPr/>
        <p:txBody>
          <a:bodyPr/>
          <a:lstStyle/>
          <a:p>
            <a:r>
              <a:rPr lang="en-US" altLang="zh-TW" sz="2400" dirty="0">
                <a:ea typeface="新細明體" charset="-120"/>
              </a:rPr>
              <a:t>After </a:t>
            </a:r>
            <a:r>
              <a:rPr lang="en-US" altLang="zh-TW" sz="2400" dirty="0" err="1">
                <a:ea typeface="新細明體" charset="-120"/>
              </a:rPr>
              <a:t>Erron</a:t>
            </a:r>
            <a:r>
              <a:rPr lang="en-US" altLang="zh-TW" sz="2400" dirty="0">
                <a:ea typeface="新細明體" charset="-120"/>
              </a:rPr>
              <a:t>, World Telecom etc. cases, the Sarbanes-Oxley Act was intended to rebuild investors’ confidence in the capital markets.</a:t>
            </a:r>
          </a:p>
          <a:p>
            <a:r>
              <a:rPr lang="en-US" altLang="zh-TW" sz="2400" dirty="0">
                <a:ea typeface="新細明體" charset="-120"/>
              </a:rPr>
              <a:t>94% of survey respondents feel that the costs of SOX compliance exceeded the benefits.</a:t>
            </a:r>
          </a:p>
          <a:p>
            <a:r>
              <a:rPr lang="en-US" altLang="zh-TW" sz="2400" dirty="0">
                <a:ea typeface="新細明體" charset="-120"/>
              </a:rPr>
              <a:t>They find a significant increase in the number of firms undertaking going-private transactions in the post-SOX period compared to the pre-SOX period.</a:t>
            </a:r>
          </a:p>
          <a:p>
            <a:r>
              <a:rPr lang="en-US" altLang="zh-TW" sz="2400" dirty="0">
                <a:ea typeface="新細明體" charset="-120"/>
              </a:rPr>
              <a:t>SOX compliance costs are more burdensome for smaller and less liquid firms.</a:t>
            </a:r>
          </a:p>
          <a:p>
            <a:endParaRPr lang="en-US" altLang="zh-TW" sz="2400" dirty="0">
              <a:ea typeface="新細明體" charset="-120"/>
            </a:endParaRPr>
          </a:p>
        </p:txBody>
      </p:sp>
    </p:spTree>
    <p:extLst>
      <p:ext uri="{BB962C8B-B14F-4D97-AF65-F5344CB8AC3E}">
        <p14:creationId xmlns:p14="http://schemas.microsoft.com/office/powerpoint/2010/main" val="18696201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Outline</a:t>
            </a:r>
          </a:p>
        </p:txBody>
      </p:sp>
      <p:sp>
        <p:nvSpPr>
          <p:cNvPr id="4" name="Footer Placeholder 3"/>
          <p:cNvSpPr>
            <a:spLocks noGrp="1"/>
          </p:cNvSpPr>
          <p:nvPr>
            <p:ph type="ftr" sz="quarter" idx="11"/>
          </p:nvPr>
        </p:nvSpPr>
        <p:spPr/>
        <p:txBody>
          <a:bodyPr/>
          <a:lstStyle/>
          <a:p>
            <a:pPr algn="ctr"/>
            <a:r>
              <a:rPr lang="en-US" altLang="zh-HK" dirty="0"/>
              <a:t>EF3333 Chapter 7</a:t>
            </a:r>
            <a:endParaRPr lang="zh-HK" altLang="en-US" dirty="0"/>
          </a:p>
        </p:txBody>
      </p:sp>
      <p:sp>
        <p:nvSpPr>
          <p:cNvPr id="5" name="Slide Number Placeholder 4"/>
          <p:cNvSpPr>
            <a:spLocks noGrp="1"/>
          </p:cNvSpPr>
          <p:nvPr>
            <p:ph type="sldNum" sz="quarter" idx="12"/>
          </p:nvPr>
        </p:nvSpPr>
        <p:spPr/>
        <p:txBody>
          <a:bodyPr/>
          <a:lstStyle/>
          <a:p>
            <a:fld id="{1BAF3A84-07B6-4118-A70C-A2B31A21460E}" type="slidenum">
              <a:rPr lang="zh-HK" altLang="en-US" smtClean="0"/>
              <a:t>51</a:t>
            </a:fld>
            <a:endParaRPr lang="zh-HK" altLang="en-US"/>
          </a:p>
        </p:txBody>
      </p:sp>
      <p:sp>
        <p:nvSpPr>
          <p:cNvPr id="6" name="Content Placeholder 5"/>
          <p:cNvSpPr>
            <a:spLocks noGrp="1"/>
          </p:cNvSpPr>
          <p:nvPr>
            <p:ph sz="quarter" idx="1"/>
          </p:nvPr>
        </p:nvSpPr>
        <p:spPr/>
        <p:txBody>
          <a:bodyPr>
            <a:normAutofit/>
          </a:bodyPr>
          <a:lstStyle/>
          <a:p>
            <a:pPr>
              <a:defRPr/>
            </a:pPr>
            <a:r>
              <a:rPr lang="en-US" sz="2400" dirty="0"/>
              <a:t>Basic Facts About Financial Structure Throughout the World</a:t>
            </a:r>
          </a:p>
          <a:p>
            <a:pPr>
              <a:defRPr/>
            </a:pPr>
            <a:r>
              <a:rPr lang="en-US" sz="2400" dirty="0"/>
              <a:t>Transaction Costs</a:t>
            </a:r>
          </a:p>
          <a:p>
            <a:pPr>
              <a:defRPr/>
            </a:pPr>
            <a:r>
              <a:rPr lang="en-US" sz="2400" dirty="0"/>
              <a:t>Asymmetric Information: Adverse Selection and Moral Hazard</a:t>
            </a:r>
          </a:p>
          <a:p>
            <a:r>
              <a:rPr lang="en-US" altLang="zh-HK" sz="2400" dirty="0">
                <a:ea typeface="ヒラギノ角ゴ Pro W3" pitchFamily="-84" charset="-128"/>
              </a:rPr>
              <a:t>The Lemons Problem: How Adverse Selection Influences Financial Structure</a:t>
            </a:r>
          </a:p>
          <a:p>
            <a:r>
              <a:rPr lang="en-US" altLang="zh-HK" sz="2400" dirty="0"/>
              <a:t>How Moral Hazard Affects the Choice Between Debt and Equity Contracts</a:t>
            </a:r>
          </a:p>
          <a:p>
            <a:r>
              <a:rPr lang="en-US" altLang="zh-HK" sz="2400" dirty="0"/>
              <a:t>How Moral Hazard Influences Financial Structure in Debt Markets</a:t>
            </a:r>
          </a:p>
          <a:p>
            <a:r>
              <a:rPr lang="en-US" altLang="zh-HK" sz="2400" dirty="0"/>
              <a:t>Conflicts of Interest</a:t>
            </a:r>
          </a:p>
        </p:txBody>
      </p:sp>
    </p:spTree>
    <p:extLst>
      <p:ext uri="{BB962C8B-B14F-4D97-AF65-F5344CB8AC3E}">
        <p14:creationId xmlns:p14="http://schemas.microsoft.com/office/powerpoint/2010/main" val="1204030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a:ea typeface="ヒラギノ角ゴ Pro W3" pitchFamily="-84" charset="-128"/>
              </a:rPr>
              <a:t>Facts of Financial Structure</a:t>
            </a:r>
            <a:endParaRPr lang="en-US" dirty="0"/>
          </a:p>
        </p:txBody>
      </p:sp>
      <p:sp>
        <p:nvSpPr>
          <p:cNvPr id="3" name="Date Placeholder 2"/>
          <p:cNvSpPr>
            <a:spLocks noGrp="1"/>
          </p:cNvSpPr>
          <p:nvPr>
            <p:ph type="dt" sz="half" idx="10"/>
          </p:nvPr>
        </p:nvSpPr>
        <p:spPr/>
        <p:txBody>
          <a:bodyPr/>
          <a:lstStyle/>
          <a:p>
            <a:r>
              <a:rPr lang="en-US" altLang="zh-HK" dirty="0"/>
              <a:t>Prof. Junbo Wang</a:t>
            </a:r>
            <a:endParaRPr lang="zh-HK" altLang="en-US" dirty="0"/>
          </a:p>
        </p:txBody>
      </p:sp>
      <p:sp>
        <p:nvSpPr>
          <p:cNvPr id="4" name="Footer Placeholder 3"/>
          <p:cNvSpPr>
            <a:spLocks noGrp="1"/>
          </p:cNvSpPr>
          <p:nvPr>
            <p:ph type="ftr" sz="quarter" idx="11"/>
          </p:nvPr>
        </p:nvSpPr>
        <p:spPr/>
        <p:txBody>
          <a:bodyPr/>
          <a:lstStyle/>
          <a:p>
            <a:r>
              <a:rPr lang="en-US" altLang="zh-HK" dirty="0"/>
              <a:t>CB3044 Chapter 7</a:t>
            </a:r>
            <a:endParaRPr lang="zh-HK" altLang="en-US" dirty="0"/>
          </a:p>
        </p:txBody>
      </p:sp>
      <p:sp>
        <p:nvSpPr>
          <p:cNvPr id="5" name="Slide Number Placeholder 4"/>
          <p:cNvSpPr>
            <a:spLocks noGrp="1"/>
          </p:cNvSpPr>
          <p:nvPr>
            <p:ph type="sldNum" sz="quarter" idx="12"/>
          </p:nvPr>
        </p:nvSpPr>
        <p:spPr/>
        <p:txBody>
          <a:bodyPr/>
          <a:lstStyle/>
          <a:p>
            <a:fld id="{1BAF3A84-07B6-4118-A70C-A2B31A21460E}" type="slidenum">
              <a:rPr lang="zh-HK" altLang="en-US" smtClean="0"/>
              <a:t>6</a:t>
            </a:fld>
            <a:endParaRPr lang="zh-HK" altLang="en-US"/>
          </a:p>
        </p:txBody>
      </p:sp>
      <p:sp>
        <p:nvSpPr>
          <p:cNvPr id="6" name="Content Placeholder 5"/>
          <p:cNvSpPr>
            <a:spLocks noGrp="1"/>
          </p:cNvSpPr>
          <p:nvPr>
            <p:ph sz="quarter" idx="1"/>
          </p:nvPr>
        </p:nvSpPr>
        <p:spPr/>
        <p:txBody>
          <a:bodyPr/>
          <a:lstStyle/>
          <a:p>
            <a:pPr marL="514350" indent="-514350">
              <a:buFont typeface="+mj-lt"/>
              <a:buAutoNum type="arabicPeriod"/>
            </a:pPr>
            <a:r>
              <a:rPr lang="en-US" altLang="zh-HK" dirty="0">
                <a:ea typeface="ヒラギノ角ゴ Pro W3" pitchFamily="-84" charset="-128"/>
              </a:rPr>
              <a:t>Stocks are not the most important source of external financing for businesses.</a:t>
            </a:r>
          </a:p>
          <a:p>
            <a:endParaRPr lang="en-US" dirty="0"/>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474" y="2134722"/>
            <a:ext cx="7703840" cy="4611526"/>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5"/>
          <p:cNvSpPr txBox="1">
            <a:spLocks noChangeArrowheads="1"/>
          </p:cNvSpPr>
          <p:nvPr/>
        </p:nvSpPr>
        <p:spPr bwMode="auto">
          <a:xfrm>
            <a:off x="6872180" y="1920022"/>
            <a:ext cx="20748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200" dirty="0" err="1">
                <a:ea typeface="新細明體" charset="-120"/>
              </a:rPr>
              <a:t>Gozzi</a:t>
            </a:r>
            <a:r>
              <a:rPr lang="en-US" altLang="zh-TW" sz="1200" dirty="0">
                <a:ea typeface="新細明體" charset="-120"/>
              </a:rPr>
              <a:t>, Levine, </a:t>
            </a:r>
            <a:r>
              <a:rPr lang="en-US" altLang="zh-TW" sz="1200" dirty="0" err="1">
                <a:ea typeface="新細明體" charset="-120"/>
              </a:rPr>
              <a:t>Schmukler</a:t>
            </a:r>
            <a:r>
              <a:rPr lang="en-US" altLang="zh-TW" sz="1200" dirty="0">
                <a:ea typeface="新細明體" charset="-120"/>
              </a:rPr>
              <a:t>, 2010</a:t>
            </a:r>
            <a:endParaRPr lang="zh-TW" altLang="en-US" sz="1200" dirty="0">
              <a:ea typeface="新細明體" charset="-120"/>
            </a:endParaRPr>
          </a:p>
        </p:txBody>
      </p:sp>
    </p:spTree>
    <p:extLst>
      <p:ext uri="{BB962C8B-B14F-4D97-AF65-F5344CB8AC3E}">
        <p14:creationId xmlns:p14="http://schemas.microsoft.com/office/powerpoint/2010/main" val="1459264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ltLang="zh-HK" dirty="0">
                <a:ea typeface="ヒラギノ角ゴ Pro W3" pitchFamily="-84" charset="-128"/>
              </a:rPr>
              <a:t>Facts of Financial Structure</a:t>
            </a:r>
          </a:p>
        </p:txBody>
      </p:sp>
      <p:sp>
        <p:nvSpPr>
          <p:cNvPr id="13315" name="Text Placeholder 2"/>
          <p:cNvSpPr>
            <a:spLocks noGrp="1"/>
          </p:cNvSpPr>
          <p:nvPr>
            <p:ph sz="quarter" idx="1"/>
          </p:nvPr>
        </p:nvSpPr>
        <p:spPr/>
        <p:txBody>
          <a:bodyPr/>
          <a:lstStyle/>
          <a:p>
            <a:pPr marL="514350" indent="-514350" eaLnBrk="1" hangingPunct="1">
              <a:buFont typeface="+mj-lt"/>
              <a:buAutoNum type="arabicPeriod" startAt="2"/>
            </a:pPr>
            <a:r>
              <a:rPr lang="en-US" altLang="zh-HK" dirty="0">
                <a:ea typeface="ヒラギノ角ゴ Pro W3" pitchFamily="-84" charset="-128"/>
              </a:rPr>
              <a:t>Issuing marketable debt and equity securities is not the primary way in which businesses finance their operations.</a:t>
            </a:r>
          </a:p>
          <a:p>
            <a:pPr marL="514350" indent="-514350">
              <a:buFontTx/>
              <a:buAutoNum type="arabicPeriod" startAt="3"/>
            </a:pPr>
            <a:r>
              <a:rPr lang="en-US" altLang="zh-HK" dirty="0">
                <a:ea typeface="ヒラギノ角ゴ Pro W3" pitchFamily="-84" charset="-128"/>
              </a:rPr>
              <a:t>Indirect finance, which involves the activities of financial intermediaries, is many times more important than direct finance, in which businesses raise funds directly from lenders in financial markets.</a:t>
            </a:r>
          </a:p>
          <a:p>
            <a:pPr marL="514350" indent="-514350">
              <a:buFontTx/>
              <a:buAutoNum type="arabicPeriod" startAt="3"/>
            </a:pPr>
            <a:r>
              <a:rPr lang="en-US" altLang="zh-HK" dirty="0">
                <a:ea typeface="ヒラギノ角ゴ Pro W3" pitchFamily="-84" charset="-128"/>
              </a:rPr>
              <a:t>Financial intermediaries, particularly banks, are the most important source of external funds used to finance businesses.</a:t>
            </a:r>
          </a:p>
          <a:p>
            <a:pPr marL="514350" indent="-514350" eaLnBrk="1" hangingPunct="1">
              <a:buFont typeface="+mj-lt"/>
              <a:buAutoNum type="arabicPeriod" startAt="2"/>
            </a:pPr>
            <a:endParaRPr lang="en-US" altLang="zh-HK" dirty="0">
              <a:ea typeface="ヒラギノ角ゴ Pro W3" pitchFamily="-84" charset="-128"/>
            </a:endParaRPr>
          </a:p>
        </p:txBody>
      </p:sp>
      <p:sp>
        <p:nvSpPr>
          <p:cNvPr id="2" name="頁尾版面配置區 1"/>
          <p:cNvSpPr>
            <a:spLocks noGrp="1"/>
          </p:cNvSpPr>
          <p:nvPr>
            <p:ph type="ftr" sz="quarter" idx="11"/>
          </p:nvPr>
        </p:nvSpPr>
        <p:spPr/>
        <p:txBody>
          <a:bodyPr/>
          <a:lstStyle/>
          <a:p>
            <a:pPr algn="ctr"/>
            <a:r>
              <a:rPr lang="en-US" altLang="zh-HK" dirty="0"/>
              <a:t>EF3333 Chapter 7</a:t>
            </a:r>
            <a:endParaRPr lang="zh-HK" altLang="en-US" dirty="0"/>
          </a:p>
        </p:txBody>
      </p:sp>
      <p:sp>
        <p:nvSpPr>
          <p:cNvPr id="3" name="投影片編號版面配置區 2"/>
          <p:cNvSpPr>
            <a:spLocks noGrp="1"/>
          </p:cNvSpPr>
          <p:nvPr>
            <p:ph type="sldNum" sz="quarter" idx="12"/>
          </p:nvPr>
        </p:nvSpPr>
        <p:spPr/>
        <p:txBody>
          <a:bodyPr/>
          <a:lstStyle/>
          <a:p>
            <a:fld id="{1BAF3A84-07B6-4118-A70C-A2B31A21460E}" type="slidenum">
              <a:rPr lang="zh-HK" altLang="en-US" smtClean="0"/>
              <a:t>7</a:t>
            </a:fld>
            <a:endParaRPr lang="zh-HK" altLang="en-US"/>
          </a:p>
        </p:txBody>
      </p:sp>
    </p:spTree>
    <p:extLst>
      <p:ext uri="{BB962C8B-B14F-4D97-AF65-F5344CB8AC3E}">
        <p14:creationId xmlns:p14="http://schemas.microsoft.com/office/powerpoint/2010/main" val="3415912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pPr algn="ctr"/>
            <a:r>
              <a:rPr lang="en-US" altLang="zh-HK" dirty="0"/>
              <a:t>EF3333 Chapter 7</a:t>
            </a:r>
            <a:endParaRPr lang="zh-HK" altLang="en-US" dirty="0"/>
          </a:p>
        </p:txBody>
      </p:sp>
      <p:sp>
        <p:nvSpPr>
          <p:cNvPr id="3" name="投影片編號版面配置區 2"/>
          <p:cNvSpPr>
            <a:spLocks noGrp="1"/>
          </p:cNvSpPr>
          <p:nvPr>
            <p:ph type="sldNum" sz="quarter" idx="12"/>
          </p:nvPr>
        </p:nvSpPr>
        <p:spPr/>
        <p:txBody>
          <a:bodyPr/>
          <a:lstStyle/>
          <a:p>
            <a:fld id="{1BAF3A84-07B6-4118-A70C-A2B31A21460E}" type="slidenum">
              <a:rPr lang="zh-HK" altLang="en-US" smtClean="0"/>
              <a:t>8</a:t>
            </a:fld>
            <a:endParaRPr lang="zh-HK" altLang="en-US"/>
          </a:p>
        </p:txBody>
      </p:sp>
      <p:sp>
        <p:nvSpPr>
          <p:cNvPr id="12291" name="TextBox 4"/>
          <p:cNvSpPr txBox="1">
            <a:spLocks noChangeArrowheads="1"/>
          </p:cNvSpPr>
          <p:nvPr/>
        </p:nvSpPr>
        <p:spPr bwMode="auto">
          <a:xfrm>
            <a:off x="347328" y="116632"/>
            <a:ext cx="8763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800">
                <a:solidFill>
                  <a:schemeClr val="tx2"/>
                </a:solidFill>
                <a:latin typeface="Arial" pitchFamily="34" charset="0"/>
                <a:ea typeface="ヒラギノ角ゴ Pro W3" pitchFamily="-84" charset="-128"/>
              </a:defRPr>
            </a:lvl1pPr>
            <a:lvl2pPr marL="742950" indent="-285750">
              <a:defRPr sz="3800">
                <a:solidFill>
                  <a:schemeClr val="tx2"/>
                </a:solidFill>
                <a:latin typeface="Arial" pitchFamily="34" charset="0"/>
                <a:ea typeface="ヒラギノ角ゴ Pro W3" pitchFamily="-84" charset="-128"/>
              </a:defRPr>
            </a:lvl2pPr>
            <a:lvl3pPr marL="1143000" indent="-228600">
              <a:defRPr sz="3800">
                <a:solidFill>
                  <a:schemeClr val="tx2"/>
                </a:solidFill>
                <a:latin typeface="Arial" pitchFamily="34" charset="0"/>
                <a:ea typeface="ヒラギノ角ゴ Pro W3" pitchFamily="-84" charset="-128"/>
              </a:defRPr>
            </a:lvl3pPr>
            <a:lvl4pPr marL="1600200" indent="-228600">
              <a:defRPr sz="3800">
                <a:solidFill>
                  <a:schemeClr val="tx2"/>
                </a:solidFill>
                <a:latin typeface="Arial" pitchFamily="34" charset="0"/>
                <a:ea typeface="ヒラギノ角ゴ Pro W3" pitchFamily="-84" charset="-128"/>
              </a:defRPr>
            </a:lvl4pPr>
            <a:lvl5pPr marL="2057400" indent="-228600">
              <a:defRPr sz="3800">
                <a:solidFill>
                  <a:schemeClr val="tx2"/>
                </a:solidFill>
                <a:latin typeface="Arial" pitchFamily="34" charset="0"/>
                <a:ea typeface="ヒラギノ角ゴ Pro W3" pitchFamily="-84" charset="-128"/>
              </a:defRPr>
            </a:lvl5pPr>
            <a:lvl6pPr marL="25146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6pPr>
            <a:lvl7pPr marL="29718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7pPr>
            <a:lvl8pPr marL="34290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8pPr>
            <a:lvl9pPr marL="38862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9pPr>
          </a:lstStyle>
          <a:p>
            <a:r>
              <a:rPr lang="en-US" altLang="zh-HK" sz="1800" b="1" dirty="0">
                <a:latin typeface="Verdana" pitchFamily="34" charset="0"/>
              </a:rPr>
              <a:t>Figure 7.1 </a:t>
            </a:r>
            <a:r>
              <a:rPr lang="en-US" altLang="zh-HK" sz="1800" dirty="0">
                <a:latin typeface="Verdana" pitchFamily="34" charset="0"/>
              </a:rPr>
              <a:t>Sources of External Funds for Nonfinancial Businesses: A Comparison of the United States with Germany, Japan, and Canada</a:t>
            </a:r>
          </a:p>
        </p:txBody>
      </p:sp>
      <p:pic>
        <p:nvPicPr>
          <p:cNvPr id="12292" name="Picture 5" descr="fig07_01.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2648" y="956009"/>
            <a:ext cx="7755917" cy="518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8"/>
          <p:cNvGrpSpPr/>
          <p:nvPr/>
        </p:nvGrpSpPr>
        <p:grpSpPr>
          <a:xfrm>
            <a:off x="3267531" y="1590019"/>
            <a:ext cx="1461297" cy="1958278"/>
            <a:chOff x="3267531" y="1590019"/>
            <a:chExt cx="1461297" cy="1958278"/>
          </a:xfrm>
        </p:grpSpPr>
        <p:sp>
          <p:nvSpPr>
            <p:cNvPr id="5" name="TextBox 4"/>
            <p:cNvSpPr txBox="1"/>
            <p:nvPr/>
          </p:nvSpPr>
          <p:spPr>
            <a:xfrm>
              <a:off x="3267531" y="1590019"/>
              <a:ext cx="1461297" cy="923330"/>
            </a:xfrm>
            <a:prstGeom prst="rect">
              <a:avLst/>
            </a:prstGeom>
            <a:noFill/>
            <a:ln>
              <a:solidFill>
                <a:srgbClr val="FF0000"/>
              </a:solidFill>
            </a:ln>
          </p:spPr>
          <p:txBody>
            <a:bodyPr wrap="none" rtlCol="0">
              <a:spAutoFit/>
            </a:bodyPr>
            <a:lstStyle/>
            <a:p>
              <a:r>
                <a:rPr lang="en-US" dirty="0"/>
                <a:t>Insurance co.</a:t>
              </a:r>
            </a:p>
            <a:p>
              <a:r>
                <a:rPr lang="en-US" dirty="0"/>
                <a:t>Pension funds</a:t>
              </a:r>
            </a:p>
            <a:p>
              <a:r>
                <a:rPr lang="en-US" dirty="0"/>
                <a:t>Financial co.</a:t>
              </a:r>
            </a:p>
          </p:txBody>
        </p:sp>
        <p:sp>
          <p:nvSpPr>
            <p:cNvPr id="8" name="Down Arrow 7"/>
            <p:cNvSpPr/>
            <p:nvPr/>
          </p:nvSpPr>
          <p:spPr>
            <a:xfrm>
              <a:off x="3563888" y="2564904"/>
              <a:ext cx="730648" cy="9833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6083306" y="2871934"/>
            <a:ext cx="1497718" cy="1277146"/>
            <a:chOff x="6083306" y="2871934"/>
            <a:chExt cx="1497718" cy="1277146"/>
          </a:xfrm>
        </p:grpSpPr>
        <p:sp>
          <p:nvSpPr>
            <p:cNvPr id="10" name="TextBox 9"/>
            <p:cNvSpPr txBox="1"/>
            <p:nvPr/>
          </p:nvSpPr>
          <p:spPr>
            <a:xfrm>
              <a:off x="6083306" y="2871934"/>
              <a:ext cx="1497718" cy="369332"/>
            </a:xfrm>
            <a:prstGeom prst="rect">
              <a:avLst/>
            </a:prstGeom>
            <a:noFill/>
          </p:spPr>
          <p:txBody>
            <a:bodyPr wrap="none" rtlCol="0">
              <a:spAutoFit/>
            </a:bodyPr>
            <a:lstStyle/>
            <a:p>
              <a:r>
                <a:rPr lang="en-US" dirty="0"/>
                <a:t>Direct finance</a:t>
              </a:r>
            </a:p>
          </p:txBody>
        </p:sp>
        <p:cxnSp>
          <p:nvCxnSpPr>
            <p:cNvPr id="12" name="Straight Arrow Connector 11"/>
            <p:cNvCxnSpPr/>
            <p:nvPr/>
          </p:nvCxnSpPr>
          <p:spPr>
            <a:xfrm flipH="1">
              <a:off x="6228184" y="3374990"/>
              <a:ext cx="432048" cy="702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6660232" y="3356992"/>
              <a:ext cx="585544" cy="792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39987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#Fact3</a:t>
            </a:r>
          </a:p>
        </p:txBody>
      </p:sp>
      <p:sp>
        <p:nvSpPr>
          <p:cNvPr id="4" name="Footer Placeholder 3"/>
          <p:cNvSpPr>
            <a:spLocks noGrp="1"/>
          </p:cNvSpPr>
          <p:nvPr>
            <p:ph type="ftr" sz="quarter" idx="11"/>
          </p:nvPr>
        </p:nvSpPr>
        <p:spPr/>
        <p:txBody>
          <a:bodyPr/>
          <a:lstStyle/>
          <a:p>
            <a:pPr algn="ctr"/>
            <a:r>
              <a:rPr lang="en-US" altLang="zh-HK" dirty="0"/>
              <a:t>EF3333 Chapter 7</a:t>
            </a:r>
            <a:endParaRPr lang="zh-HK" altLang="en-US" dirty="0"/>
          </a:p>
        </p:txBody>
      </p:sp>
      <p:sp>
        <p:nvSpPr>
          <p:cNvPr id="5" name="Slide Number Placeholder 4"/>
          <p:cNvSpPr>
            <a:spLocks noGrp="1"/>
          </p:cNvSpPr>
          <p:nvPr>
            <p:ph type="sldNum" sz="quarter" idx="12"/>
          </p:nvPr>
        </p:nvSpPr>
        <p:spPr/>
        <p:txBody>
          <a:bodyPr/>
          <a:lstStyle/>
          <a:p>
            <a:fld id="{1BAF3A84-07B6-4118-A70C-A2B31A21460E}" type="slidenum">
              <a:rPr lang="zh-HK" altLang="en-US" smtClean="0"/>
              <a:t>9</a:t>
            </a:fld>
            <a:endParaRPr lang="zh-HK" altLang="en-US"/>
          </a:p>
        </p:txBody>
      </p:sp>
      <p:sp>
        <p:nvSpPr>
          <p:cNvPr id="6" name="Content Placeholder 5"/>
          <p:cNvSpPr>
            <a:spLocks noGrp="1"/>
          </p:cNvSpPr>
          <p:nvPr>
            <p:ph sz="quarter" idx="1"/>
          </p:nvPr>
        </p:nvSpPr>
        <p:spPr/>
        <p:txBody>
          <a:bodyPr/>
          <a:lstStyle/>
          <a:p>
            <a:r>
              <a:rPr lang="en-US" dirty="0"/>
              <a:t>43% share of stocks and bonds as a source of external financing for American business overstates the importance of direct finance in US financial system.</a:t>
            </a:r>
          </a:p>
          <a:p>
            <a:pPr lvl="1"/>
            <a:r>
              <a:rPr lang="en-US" dirty="0"/>
              <a:t>Since 1970, less than 5% of bonds and less than 1/3 of stocks are sold directly to American households.</a:t>
            </a:r>
          </a:p>
          <a:p>
            <a:pPr lvl="1"/>
            <a:r>
              <a:rPr lang="en-US" dirty="0"/>
              <a:t>The rest are bought by insurance co., pension funds, mutual funds etc.</a:t>
            </a:r>
          </a:p>
          <a:p>
            <a:pPr lvl="1"/>
            <a:r>
              <a:rPr lang="en-US" dirty="0"/>
              <a:t>Direct finance is used less than 10% of the external findings of American business. </a:t>
            </a:r>
          </a:p>
        </p:txBody>
      </p:sp>
    </p:spTree>
    <p:extLst>
      <p:ext uri="{BB962C8B-B14F-4D97-AF65-F5344CB8AC3E}">
        <p14:creationId xmlns:p14="http://schemas.microsoft.com/office/powerpoint/2010/main" val="31784726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原創">
  <a:themeElements>
    <a:clrScheme name="原創">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原創">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原創">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968</TotalTime>
  <Words>3539</Words>
  <Application>Microsoft Office PowerPoint</Application>
  <PresentationFormat>如螢幕大小 (4:3)</PresentationFormat>
  <Paragraphs>381</Paragraphs>
  <Slides>51</Slides>
  <Notes>3</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51</vt:i4>
      </vt:variant>
    </vt:vector>
  </HeadingPairs>
  <TitlesOfParts>
    <vt:vector size="60" baseType="lpstr">
      <vt:lpstr>ヒラギノ角ゴ Pro W3</vt:lpstr>
      <vt:lpstr>Arial</vt:lpstr>
      <vt:lpstr>Bookman Old Style</vt:lpstr>
      <vt:lpstr>Calibri</vt:lpstr>
      <vt:lpstr>Gill Sans MT</vt:lpstr>
      <vt:lpstr>Verdana</vt:lpstr>
      <vt:lpstr>Wingdings</vt:lpstr>
      <vt:lpstr>Wingdings 3</vt:lpstr>
      <vt:lpstr>原創</vt:lpstr>
      <vt:lpstr>PowerPoint 簡報</vt:lpstr>
      <vt:lpstr>PowerPoint 簡報</vt:lpstr>
      <vt:lpstr>Chapter Preview</vt:lpstr>
      <vt:lpstr>Chapter Outline</vt:lpstr>
      <vt:lpstr>Basic Facts About Financial Structure Throughout the World</vt:lpstr>
      <vt:lpstr>Facts of Financial Structure</vt:lpstr>
      <vt:lpstr>Facts of Financial Structure</vt:lpstr>
      <vt:lpstr>PowerPoint 簡報</vt:lpstr>
      <vt:lpstr>#Fact3</vt:lpstr>
      <vt:lpstr>Facts of Financial Structure</vt:lpstr>
      <vt:lpstr>Transaction Costs</vt:lpstr>
      <vt:lpstr>Asymmetric Information: Adverse Selection and Moral Hazard</vt:lpstr>
      <vt:lpstr>Asymmetric Information: Adverse Selection and Moral Hazard</vt:lpstr>
      <vt:lpstr>Asymmetric Information: Adverse Selection and Moral Hazard</vt:lpstr>
      <vt:lpstr>Asymmetric Information: Adverse Selection and Moral Hazard</vt:lpstr>
      <vt:lpstr>The Lemons Problem: How Adverse Selection Influences Financial Structure</vt:lpstr>
      <vt:lpstr>The Lemons Problem: How Adverse Selection Influences Financial Structure</vt:lpstr>
      <vt:lpstr>Tools to Help Solve Adverse Selection (Lemons) Problems</vt:lpstr>
      <vt:lpstr>Tools to Help Solve Adverse Selection (Lemons) Problems</vt:lpstr>
      <vt:lpstr>Role of Banks</vt:lpstr>
      <vt:lpstr>The Enron Implosion</vt:lpstr>
      <vt:lpstr>The Enron Implosion</vt:lpstr>
      <vt:lpstr>Chapter Outline</vt:lpstr>
      <vt:lpstr>How Moral Hazard Affects the Choice Between Debt and Equity Contracts</vt:lpstr>
      <vt:lpstr>How Moral Hazard Affects the Choice Between Debt and Equity Contracts</vt:lpstr>
      <vt:lpstr>How Moral Hazard Affects the Choice Between Debt and Equity Contracts</vt:lpstr>
      <vt:lpstr>How Moral Hazard Affects the Choice Between Debt and Equity Contracts</vt:lpstr>
      <vt:lpstr>Production of Information: Monitoring</vt:lpstr>
      <vt:lpstr>Government Regulation to Increase information</vt:lpstr>
      <vt:lpstr>Financial Intermediation – Venture Capital</vt:lpstr>
      <vt:lpstr>Debt Contracts</vt:lpstr>
      <vt:lpstr>How Moral Hazard Influences Financial Structure in Debt Markets</vt:lpstr>
      <vt:lpstr>How Moral Hazard Influences Financial Structure in Debt Markets</vt:lpstr>
      <vt:lpstr>PowerPoint 簡報</vt:lpstr>
      <vt:lpstr>Case: Financial Development  and Economic Growth</vt:lpstr>
      <vt:lpstr>Chapter Outline</vt:lpstr>
      <vt:lpstr>Conflicts of Interest</vt:lpstr>
      <vt:lpstr>Three Types of Conflicts of Interest</vt:lpstr>
      <vt:lpstr>Conflicts of Interest: Underwriting and Research in Investment Banking</vt:lpstr>
      <vt:lpstr>Conflicts of Interest: Underwriting and Research in Investment Banking</vt:lpstr>
      <vt:lpstr>Conflicts of Interest: Underwriting and Research in Investment Banking</vt:lpstr>
      <vt:lpstr>Conflicts of Interest: Auditing and Consulting in Accounting Firms</vt:lpstr>
      <vt:lpstr>Conflicts of Interest: Auditing and Consulting in Accounting Firms</vt:lpstr>
      <vt:lpstr>Conflicts of Interest: Credit Assessment and Consulting in Rating Agencies</vt:lpstr>
      <vt:lpstr>Conflicts of Interest: Credit Assessment and Consulting in Rating Agencies</vt:lpstr>
      <vt:lpstr>Remedies?</vt:lpstr>
      <vt:lpstr>Remedies?</vt:lpstr>
      <vt:lpstr>Remedies?</vt:lpstr>
      <vt:lpstr>Mini-Case: Has SOX Led to a Decline in U.S. Capital Markets?</vt:lpstr>
      <vt:lpstr>The Sarbanes-Oxley Act and firms’ going-private decisions (Engle, Hayes, and Wang, 2008)</vt:lpstr>
      <vt:lpstr>Chapter Outline</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hwkot</dc:creator>
  <cp:lastModifiedBy>Mr. HO Wai Ho</cp:lastModifiedBy>
  <cp:revision>99</cp:revision>
  <cp:lastPrinted>2016-11-10T06:02:56Z</cp:lastPrinted>
  <dcterms:created xsi:type="dcterms:W3CDTF">2016-08-05T07:00:07Z</dcterms:created>
  <dcterms:modified xsi:type="dcterms:W3CDTF">2022-03-24T10:32:51Z</dcterms:modified>
</cp:coreProperties>
</file>