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62"/>
  </p:notesMasterIdLst>
  <p:handoutMasterIdLst>
    <p:handoutMasterId r:id="rId63"/>
  </p:handoutMasterIdLst>
  <p:sldIdLst>
    <p:sldId id="257" r:id="rId2"/>
    <p:sldId id="354" r:id="rId3"/>
    <p:sldId id="338" r:id="rId4"/>
    <p:sldId id="258" r:id="rId5"/>
    <p:sldId id="335" r:id="rId6"/>
    <p:sldId id="262" r:id="rId7"/>
    <p:sldId id="265" r:id="rId8"/>
    <p:sldId id="266" r:id="rId9"/>
    <p:sldId id="268" r:id="rId10"/>
    <p:sldId id="269" r:id="rId11"/>
    <p:sldId id="270" r:id="rId12"/>
    <p:sldId id="271" r:id="rId13"/>
    <p:sldId id="272" r:id="rId14"/>
    <p:sldId id="273" r:id="rId15"/>
    <p:sldId id="339" r:id="rId16"/>
    <p:sldId id="340" r:id="rId17"/>
    <p:sldId id="341" r:id="rId18"/>
    <p:sldId id="274" r:id="rId19"/>
    <p:sldId id="334" r:id="rId20"/>
    <p:sldId id="275" r:id="rId21"/>
    <p:sldId id="276" r:id="rId22"/>
    <p:sldId id="278" r:id="rId23"/>
    <p:sldId id="279" r:id="rId24"/>
    <p:sldId id="280" r:id="rId25"/>
    <p:sldId id="281" r:id="rId26"/>
    <p:sldId id="282" r:id="rId27"/>
    <p:sldId id="283" r:id="rId28"/>
    <p:sldId id="343" r:id="rId29"/>
    <p:sldId id="336" r:id="rId30"/>
    <p:sldId id="344" r:id="rId31"/>
    <p:sldId id="345" r:id="rId32"/>
    <p:sldId id="346" r:id="rId33"/>
    <p:sldId id="347" r:id="rId34"/>
    <p:sldId id="289" r:id="rId35"/>
    <p:sldId id="288" r:id="rId36"/>
    <p:sldId id="291" r:id="rId37"/>
    <p:sldId id="337" r:id="rId38"/>
    <p:sldId id="348" r:id="rId39"/>
    <p:sldId id="330" r:id="rId40"/>
    <p:sldId id="331" r:id="rId41"/>
    <p:sldId id="295" r:id="rId42"/>
    <p:sldId id="296" r:id="rId43"/>
    <p:sldId id="297" r:id="rId44"/>
    <p:sldId id="300" r:id="rId45"/>
    <p:sldId id="301" r:id="rId46"/>
    <p:sldId id="302" r:id="rId47"/>
    <p:sldId id="349" r:id="rId48"/>
    <p:sldId id="305" r:id="rId49"/>
    <p:sldId id="350" r:id="rId50"/>
    <p:sldId id="351" r:id="rId51"/>
    <p:sldId id="352" r:id="rId52"/>
    <p:sldId id="310" r:id="rId53"/>
    <p:sldId id="311" r:id="rId54"/>
    <p:sldId id="312" r:id="rId55"/>
    <p:sldId id="313" r:id="rId56"/>
    <p:sldId id="314" r:id="rId57"/>
    <p:sldId id="315" r:id="rId58"/>
    <p:sldId id="318" r:id="rId59"/>
    <p:sldId id="319" r:id="rId60"/>
    <p:sldId id="353" r:id="rId61"/>
  </p:sldIdLst>
  <p:sldSz cx="9144000" cy="6858000" type="screen4x3"/>
  <p:notesSz cx="6797675" cy="9928225"/>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81" autoAdjust="0"/>
  </p:normalViewPr>
  <p:slideViewPr>
    <p:cSldViewPr>
      <p:cViewPr varScale="1">
        <p:scale>
          <a:sx n="126" d="100"/>
          <a:sy n="126" d="100"/>
        </p:scale>
        <p:origin x="1601" y="79"/>
      </p:cViewPr>
      <p:guideLst>
        <p:guide orient="horz" pos="2160"/>
        <p:guide pos="2880"/>
      </p:guideLst>
    </p:cSldViewPr>
  </p:slideViewPr>
  <p:notesTextViewPr>
    <p:cViewPr>
      <p:scale>
        <a:sx n="1" d="1"/>
        <a:sy n="1" d="1"/>
      </p:scale>
      <p:origin x="0" y="0"/>
    </p:cViewPr>
  </p:notesTextViewPr>
  <p:sorterViewPr>
    <p:cViewPr varScale="1">
      <p:scale>
        <a:sx n="1" d="1"/>
        <a:sy n="1" d="1"/>
      </p:scale>
      <p:origin x="0" y="-7794"/>
    </p:cViewPr>
  </p:sorterViewPr>
  <p:notesViewPr>
    <p:cSldViewPr>
      <p:cViewPr varScale="1">
        <p:scale>
          <a:sx n="94" d="100"/>
          <a:sy n="94" d="100"/>
        </p:scale>
        <p:origin x="-3672"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CE192C-5B38-438D-8327-59CFC58E08E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505D256-632D-41AB-8143-2368D8D0DCE3}">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a:t>Financial System Overview (2)</a:t>
          </a:r>
        </a:p>
      </dgm:t>
    </dgm:pt>
    <dgm:pt modelId="{7895EF1B-A461-4805-9508-024A913E97CE}" type="parTrans" cxnId="{681CD69E-5AA4-41DE-8165-C4E4B3EE2464}">
      <dgm:prSet/>
      <dgm:spPr/>
      <dgm:t>
        <a:bodyPr/>
        <a:lstStyle/>
        <a:p>
          <a:endParaRPr lang="en-US">
            <a:solidFill>
              <a:schemeClr val="tx1"/>
            </a:solidFill>
          </a:endParaRPr>
        </a:p>
      </dgm:t>
    </dgm:pt>
    <dgm:pt modelId="{EA44D30A-2DE7-47C4-BE7B-87A0EC6D0D9B}" type="sibTrans" cxnId="{681CD69E-5AA4-41DE-8165-C4E4B3EE2464}">
      <dgm:prSet/>
      <dgm:spPr/>
      <dgm:t>
        <a:bodyPr/>
        <a:lstStyle/>
        <a:p>
          <a:endParaRPr lang="en-US">
            <a:solidFill>
              <a:schemeClr val="tx1"/>
            </a:solidFill>
          </a:endParaRPr>
        </a:p>
      </dgm:t>
    </dgm:pt>
    <dgm:pt modelId="{DB8C2AE1-C607-46D9-B7BC-9C079F154EDB}">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a:t>Financial Markets</a:t>
          </a:r>
        </a:p>
      </dgm:t>
    </dgm:pt>
    <dgm:pt modelId="{5133BE77-4562-47A2-9241-7C7268CD54BA}" type="parTrans" cxnId="{6C7554A5-0C0E-40A5-918B-23325D808E56}">
      <dgm:prSet/>
      <dgm:spPr/>
      <dgm:t>
        <a:bodyPr/>
        <a:lstStyle/>
        <a:p>
          <a:endParaRPr lang="en-US">
            <a:solidFill>
              <a:schemeClr val="tx1"/>
            </a:solidFill>
          </a:endParaRPr>
        </a:p>
      </dgm:t>
    </dgm:pt>
    <dgm:pt modelId="{861C31A7-F4ED-49AD-A6B3-6AB12CE8101A}" type="sibTrans" cxnId="{6C7554A5-0C0E-40A5-918B-23325D808E56}">
      <dgm:prSet/>
      <dgm:spPr/>
      <dgm:t>
        <a:bodyPr/>
        <a:lstStyle/>
        <a:p>
          <a:endParaRPr lang="en-US">
            <a:solidFill>
              <a:schemeClr val="tx1"/>
            </a:solidFill>
          </a:endParaRPr>
        </a:p>
      </dgm:t>
    </dgm:pt>
    <dgm:pt modelId="{5468CCFA-C375-4F43-B8EF-EB8E04F05ECA}">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a:t>Financial Institutions</a:t>
          </a:r>
        </a:p>
      </dgm:t>
    </dgm:pt>
    <dgm:pt modelId="{2753CF90-C8DC-4E71-8F9F-9E59A3F3F343}" type="parTrans" cxnId="{E8FA2FE7-8C40-4F8E-97A4-1799480FCA64}">
      <dgm:prSet/>
      <dgm:spPr/>
      <dgm:t>
        <a:bodyPr/>
        <a:lstStyle/>
        <a:p>
          <a:endParaRPr lang="en-US">
            <a:solidFill>
              <a:schemeClr val="tx1"/>
            </a:solidFill>
          </a:endParaRPr>
        </a:p>
      </dgm:t>
    </dgm:pt>
    <dgm:pt modelId="{199E86E7-D47E-424E-89B7-6A599EE25664}" type="sibTrans" cxnId="{E8FA2FE7-8C40-4F8E-97A4-1799480FCA64}">
      <dgm:prSet/>
      <dgm:spPr/>
      <dgm:t>
        <a:bodyPr/>
        <a:lstStyle/>
        <a:p>
          <a:endParaRPr lang="en-US">
            <a:solidFill>
              <a:schemeClr val="tx1"/>
            </a:solidFill>
          </a:endParaRPr>
        </a:p>
      </dgm:t>
    </dgm:pt>
    <dgm:pt modelId="{AD11CE10-E146-46B7-8766-0214B70AFB41}">
      <dgm:prSet>
        <dgm:style>
          <a:lnRef idx="3">
            <a:schemeClr val="lt1"/>
          </a:lnRef>
          <a:fillRef idx="1">
            <a:schemeClr val="accent1"/>
          </a:fillRef>
          <a:effectRef idx="1">
            <a:schemeClr val="accent1"/>
          </a:effectRef>
          <a:fontRef idx="minor">
            <a:schemeClr val="lt1"/>
          </a:fontRef>
        </dgm:style>
      </dgm:prSet>
      <dgm:spPr>
        <a:solidFill>
          <a:srgbClr val="00CC00"/>
        </a:solidFill>
      </dgm:spPr>
      <dgm:t>
        <a:bodyPr/>
        <a:lstStyle/>
        <a:p>
          <a:r>
            <a:rPr lang="en-US" dirty="0"/>
            <a:t>Bond Market (3,5,12)</a:t>
          </a:r>
        </a:p>
      </dgm:t>
    </dgm:pt>
    <dgm:pt modelId="{B038C4E9-B403-47F3-ACAB-9BD2C9E13838}" type="parTrans" cxnId="{FAEC3A2A-1179-4E98-9BDE-3035732C1E92}">
      <dgm:prSet/>
      <dgm:spPr/>
      <dgm:t>
        <a:bodyPr/>
        <a:lstStyle/>
        <a:p>
          <a:endParaRPr lang="en-US">
            <a:solidFill>
              <a:schemeClr val="tx1"/>
            </a:solidFill>
          </a:endParaRPr>
        </a:p>
      </dgm:t>
    </dgm:pt>
    <dgm:pt modelId="{7F059A29-8F30-48C0-8123-33AAE9DCA1EE}" type="sibTrans" cxnId="{FAEC3A2A-1179-4E98-9BDE-3035732C1E92}">
      <dgm:prSet/>
      <dgm:spPr/>
      <dgm:t>
        <a:bodyPr/>
        <a:lstStyle/>
        <a:p>
          <a:endParaRPr lang="en-US">
            <a:solidFill>
              <a:schemeClr val="tx1"/>
            </a:solidFill>
          </a:endParaRPr>
        </a:p>
      </dgm:t>
    </dgm:pt>
    <dgm:pt modelId="{4F020579-8143-4DA4-9C45-EF76927620B0}">
      <dgm:prSet>
        <dgm:style>
          <a:lnRef idx="3">
            <a:schemeClr val="lt1"/>
          </a:lnRef>
          <a:fillRef idx="1">
            <a:schemeClr val="accent1"/>
          </a:fillRef>
          <a:effectRef idx="1">
            <a:schemeClr val="accent1"/>
          </a:effectRef>
          <a:fontRef idx="minor">
            <a:schemeClr val="lt1"/>
          </a:fontRef>
        </dgm:style>
      </dgm:prSet>
      <dgm:spPr/>
      <dgm:t>
        <a:bodyPr/>
        <a:lstStyle/>
        <a:p>
          <a:r>
            <a:rPr lang="en-US" dirty="0"/>
            <a:t>Stock Market (13,6)</a:t>
          </a:r>
        </a:p>
      </dgm:t>
    </dgm:pt>
    <dgm:pt modelId="{D67FEEA1-B2E3-4110-AA03-2A30A235F720}" type="parTrans" cxnId="{7CA92EE9-EA1C-4A8C-B30B-BD36F9CC4751}">
      <dgm:prSet/>
      <dgm:spPr/>
      <dgm:t>
        <a:bodyPr/>
        <a:lstStyle/>
        <a:p>
          <a:endParaRPr lang="en-US">
            <a:solidFill>
              <a:schemeClr val="tx1"/>
            </a:solidFill>
          </a:endParaRPr>
        </a:p>
      </dgm:t>
    </dgm:pt>
    <dgm:pt modelId="{6BD375EA-8D17-4A3E-BBDD-E8C65F2BE2E9}" type="sibTrans" cxnId="{7CA92EE9-EA1C-4A8C-B30B-BD36F9CC4751}">
      <dgm:prSet/>
      <dgm:spPr/>
      <dgm:t>
        <a:bodyPr/>
        <a:lstStyle/>
        <a:p>
          <a:endParaRPr lang="en-US">
            <a:solidFill>
              <a:schemeClr val="tx1"/>
            </a:solidFill>
          </a:endParaRPr>
        </a:p>
      </dgm:t>
    </dgm:pt>
    <dgm:pt modelId="{9977BC23-DC69-4E9B-BCD8-C013A39082B4}">
      <dgm:prSet>
        <dgm:style>
          <a:lnRef idx="3">
            <a:schemeClr val="lt1"/>
          </a:lnRef>
          <a:fillRef idx="1">
            <a:schemeClr val="accent1"/>
          </a:fillRef>
          <a:effectRef idx="1">
            <a:schemeClr val="accent1"/>
          </a:effectRef>
          <a:fontRef idx="minor">
            <a:schemeClr val="lt1"/>
          </a:fontRef>
        </dgm:style>
      </dgm:prSet>
      <dgm:spPr/>
      <dgm:t>
        <a:bodyPr/>
        <a:lstStyle/>
        <a:p>
          <a:r>
            <a:rPr lang="en-US" dirty="0"/>
            <a:t>Money Market (11)</a:t>
          </a:r>
        </a:p>
      </dgm:t>
    </dgm:pt>
    <dgm:pt modelId="{9EA48992-1B93-407C-BCFF-B26184B98EBF}" type="parTrans" cxnId="{AF5BFFDB-BAE0-4E8E-A085-38891F377CFD}">
      <dgm:prSet/>
      <dgm:spPr/>
      <dgm:t>
        <a:bodyPr/>
        <a:lstStyle/>
        <a:p>
          <a:endParaRPr lang="en-US">
            <a:solidFill>
              <a:schemeClr val="tx1"/>
            </a:solidFill>
          </a:endParaRPr>
        </a:p>
      </dgm:t>
    </dgm:pt>
    <dgm:pt modelId="{DE0FCEBA-14E8-4A47-9D4B-E343B33D840D}" type="sibTrans" cxnId="{AF5BFFDB-BAE0-4E8E-A085-38891F377CFD}">
      <dgm:prSet/>
      <dgm:spPr/>
      <dgm:t>
        <a:bodyPr/>
        <a:lstStyle/>
        <a:p>
          <a:endParaRPr lang="en-US">
            <a:solidFill>
              <a:schemeClr val="tx1"/>
            </a:solidFill>
          </a:endParaRPr>
        </a:p>
      </dgm:t>
    </dgm:pt>
    <dgm:pt modelId="{4A84F4E2-901D-46CB-9BD2-D4857AC558EB}">
      <dgm:prSet>
        <dgm:style>
          <a:lnRef idx="3">
            <a:schemeClr val="lt1"/>
          </a:lnRef>
          <a:fillRef idx="1">
            <a:schemeClr val="accent1"/>
          </a:fillRef>
          <a:effectRef idx="1">
            <a:schemeClr val="accent1"/>
          </a:effectRef>
          <a:fontRef idx="minor">
            <a:schemeClr val="lt1"/>
          </a:fontRef>
        </dgm:style>
      </dgm:prSet>
      <dgm:spPr/>
      <dgm:t>
        <a:bodyPr/>
        <a:lstStyle/>
        <a:p>
          <a:r>
            <a:rPr lang="en-US" dirty="0"/>
            <a:t>Mortgage Market (14)</a:t>
          </a:r>
        </a:p>
      </dgm:t>
    </dgm:pt>
    <dgm:pt modelId="{64D4AF11-05F3-483B-9A74-E780FBCD1DA1}" type="parTrans" cxnId="{F4F3E8A0-27B6-4592-B31D-81E5FB776FD5}">
      <dgm:prSet/>
      <dgm:spPr/>
      <dgm:t>
        <a:bodyPr/>
        <a:lstStyle/>
        <a:p>
          <a:endParaRPr lang="en-US">
            <a:solidFill>
              <a:schemeClr val="tx1"/>
            </a:solidFill>
          </a:endParaRPr>
        </a:p>
      </dgm:t>
    </dgm:pt>
    <dgm:pt modelId="{9F03C556-D999-4D1A-A297-53D835A36266}" type="sibTrans" cxnId="{F4F3E8A0-27B6-4592-B31D-81E5FB776FD5}">
      <dgm:prSet/>
      <dgm:spPr/>
      <dgm:t>
        <a:bodyPr/>
        <a:lstStyle/>
        <a:p>
          <a:endParaRPr lang="en-US">
            <a:solidFill>
              <a:schemeClr val="tx1"/>
            </a:solidFill>
          </a:endParaRPr>
        </a:p>
      </dgm:t>
    </dgm:pt>
    <dgm:pt modelId="{9BD4052D-381B-4199-9CDD-79A2696BFCE0}">
      <dgm:prSet>
        <dgm:style>
          <a:lnRef idx="3">
            <a:schemeClr val="lt1"/>
          </a:lnRef>
          <a:fillRef idx="1">
            <a:schemeClr val="accent1"/>
          </a:fillRef>
          <a:effectRef idx="1">
            <a:schemeClr val="accent1"/>
          </a:effectRef>
          <a:fontRef idx="minor">
            <a:schemeClr val="lt1"/>
          </a:fontRef>
        </dgm:style>
      </dgm:prSet>
      <dgm:spPr/>
      <dgm:t>
        <a:bodyPr/>
        <a:lstStyle/>
        <a:p>
          <a:r>
            <a:rPr lang="en-US" dirty="0"/>
            <a:t>Why Exists (7)</a:t>
          </a:r>
        </a:p>
      </dgm:t>
    </dgm:pt>
    <dgm:pt modelId="{F8823F64-0AB5-4A7A-A3B2-00F5C3298998}" type="parTrans" cxnId="{1F215E9B-AF70-4DE0-8B01-4C397B7D97A5}">
      <dgm:prSet/>
      <dgm:spPr/>
      <dgm:t>
        <a:bodyPr/>
        <a:lstStyle/>
        <a:p>
          <a:endParaRPr lang="en-US">
            <a:solidFill>
              <a:schemeClr val="tx1"/>
            </a:solidFill>
          </a:endParaRPr>
        </a:p>
      </dgm:t>
    </dgm:pt>
    <dgm:pt modelId="{D4FCF99D-CFDB-4FDA-A22C-368A4E75CE02}" type="sibTrans" cxnId="{1F215E9B-AF70-4DE0-8B01-4C397B7D97A5}">
      <dgm:prSet/>
      <dgm:spPr/>
      <dgm:t>
        <a:bodyPr/>
        <a:lstStyle/>
        <a:p>
          <a:endParaRPr lang="en-US">
            <a:solidFill>
              <a:schemeClr val="tx1"/>
            </a:solidFill>
          </a:endParaRPr>
        </a:p>
      </dgm:t>
    </dgm:pt>
    <dgm:pt modelId="{5E319B0B-5AA0-4FBC-91DE-946BEADDB831}">
      <dgm:prSet>
        <dgm:style>
          <a:lnRef idx="3">
            <a:schemeClr val="lt1"/>
          </a:lnRef>
          <a:fillRef idx="1">
            <a:schemeClr val="accent1"/>
          </a:fillRef>
          <a:effectRef idx="1">
            <a:schemeClr val="accent1"/>
          </a:effectRef>
          <a:fontRef idx="minor">
            <a:schemeClr val="lt1"/>
          </a:fontRef>
        </dgm:style>
      </dgm:prSet>
      <dgm:spPr/>
      <dgm:t>
        <a:bodyPr/>
        <a:lstStyle/>
        <a:p>
          <a:r>
            <a:rPr lang="en-US" dirty="0"/>
            <a:t>Banking Industry (19)</a:t>
          </a:r>
        </a:p>
      </dgm:t>
    </dgm:pt>
    <dgm:pt modelId="{1D53FBAD-6015-4443-8C85-D79EBBE8A557}" type="parTrans" cxnId="{294C332F-7E97-46FF-854F-8D5B86E4CE9A}">
      <dgm:prSet/>
      <dgm:spPr/>
      <dgm:t>
        <a:bodyPr/>
        <a:lstStyle/>
        <a:p>
          <a:endParaRPr lang="en-US">
            <a:solidFill>
              <a:schemeClr val="tx1"/>
            </a:solidFill>
          </a:endParaRPr>
        </a:p>
      </dgm:t>
    </dgm:pt>
    <dgm:pt modelId="{3DE125DE-4FA0-4C38-85FF-DEFD1A3D3572}" type="sibTrans" cxnId="{294C332F-7E97-46FF-854F-8D5B86E4CE9A}">
      <dgm:prSet/>
      <dgm:spPr/>
      <dgm:t>
        <a:bodyPr/>
        <a:lstStyle/>
        <a:p>
          <a:endParaRPr lang="en-US">
            <a:solidFill>
              <a:schemeClr val="tx1"/>
            </a:solidFill>
          </a:endParaRPr>
        </a:p>
      </dgm:t>
    </dgm:pt>
    <dgm:pt modelId="{2562C2C8-3D72-400F-968E-57A4622CFC48}">
      <dgm:prSet>
        <dgm:style>
          <a:lnRef idx="3">
            <a:schemeClr val="lt1"/>
          </a:lnRef>
          <a:fillRef idx="1">
            <a:schemeClr val="accent1"/>
          </a:fillRef>
          <a:effectRef idx="1">
            <a:schemeClr val="accent1"/>
          </a:effectRef>
          <a:fontRef idx="minor">
            <a:schemeClr val="lt1"/>
          </a:fontRef>
        </dgm:style>
      </dgm:prSet>
      <dgm:spPr/>
      <dgm:t>
        <a:bodyPr/>
        <a:lstStyle/>
        <a:p>
          <a:r>
            <a:rPr lang="en-US" dirty="0"/>
            <a:t>Mutual Fund Industry(20)</a:t>
          </a:r>
        </a:p>
      </dgm:t>
    </dgm:pt>
    <dgm:pt modelId="{918D5C68-3C1D-425F-BC57-4CEB4C2B6C59}" type="parTrans" cxnId="{5CB18ADA-C1B9-4706-BDE2-2CC7EFA4FBAC}">
      <dgm:prSet/>
      <dgm:spPr/>
      <dgm:t>
        <a:bodyPr/>
        <a:lstStyle/>
        <a:p>
          <a:endParaRPr lang="en-US">
            <a:solidFill>
              <a:schemeClr val="tx1"/>
            </a:solidFill>
          </a:endParaRPr>
        </a:p>
      </dgm:t>
    </dgm:pt>
    <dgm:pt modelId="{176BAF94-88D9-4F3B-981E-EDFB241BA64A}" type="sibTrans" cxnId="{5CB18ADA-C1B9-4706-BDE2-2CC7EFA4FBAC}">
      <dgm:prSet/>
      <dgm:spPr/>
      <dgm:t>
        <a:bodyPr/>
        <a:lstStyle/>
        <a:p>
          <a:endParaRPr lang="en-US">
            <a:solidFill>
              <a:schemeClr val="tx1"/>
            </a:solidFill>
          </a:endParaRPr>
        </a:p>
      </dgm:t>
    </dgm:pt>
    <dgm:pt modelId="{ACADB673-10C5-458F-9F9D-7E3825FA946A}" type="pres">
      <dgm:prSet presAssocID="{23CE192C-5B38-438D-8327-59CFC58E08E0}" presName="hierChild1" presStyleCnt="0">
        <dgm:presLayoutVars>
          <dgm:orgChart val="1"/>
          <dgm:chPref val="1"/>
          <dgm:dir/>
          <dgm:animOne val="branch"/>
          <dgm:animLvl val="lvl"/>
          <dgm:resizeHandles/>
        </dgm:presLayoutVars>
      </dgm:prSet>
      <dgm:spPr/>
    </dgm:pt>
    <dgm:pt modelId="{324C4A52-F45A-4CCF-A157-0FC11971F8D1}" type="pres">
      <dgm:prSet presAssocID="{2505D256-632D-41AB-8143-2368D8D0DCE3}" presName="hierRoot1" presStyleCnt="0">
        <dgm:presLayoutVars>
          <dgm:hierBranch val="init"/>
        </dgm:presLayoutVars>
      </dgm:prSet>
      <dgm:spPr/>
    </dgm:pt>
    <dgm:pt modelId="{96B4E56A-9BDC-4F5A-9711-304F166B4B7D}" type="pres">
      <dgm:prSet presAssocID="{2505D256-632D-41AB-8143-2368D8D0DCE3}" presName="rootComposite1" presStyleCnt="0"/>
      <dgm:spPr/>
    </dgm:pt>
    <dgm:pt modelId="{A87B3E25-BA8F-4795-B6D0-6960469CD281}" type="pres">
      <dgm:prSet presAssocID="{2505D256-632D-41AB-8143-2368D8D0DCE3}" presName="rootText1" presStyleLbl="node0" presStyleIdx="0" presStyleCnt="1" custScaleX="323182">
        <dgm:presLayoutVars>
          <dgm:chPref val="3"/>
        </dgm:presLayoutVars>
      </dgm:prSet>
      <dgm:spPr/>
    </dgm:pt>
    <dgm:pt modelId="{AC4FB714-64C5-4DB4-9221-0590F7CD8904}" type="pres">
      <dgm:prSet presAssocID="{2505D256-632D-41AB-8143-2368D8D0DCE3}" presName="rootConnector1" presStyleLbl="node1" presStyleIdx="0" presStyleCnt="0"/>
      <dgm:spPr/>
    </dgm:pt>
    <dgm:pt modelId="{C3B5B445-53FC-485C-93A9-109D361EEDEF}" type="pres">
      <dgm:prSet presAssocID="{2505D256-632D-41AB-8143-2368D8D0DCE3}" presName="hierChild2" presStyleCnt="0"/>
      <dgm:spPr/>
    </dgm:pt>
    <dgm:pt modelId="{B06D3122-7921-4829-8E05-711DFD0E20AF}" type="pres">
      <dgm:prSet presAssocID="{5133BE77-4562-47A2-9241-7C7268CD54BA}" presName="Name37" presStyleLbl="parChTrans1D2" presStyleIdx="0" presStyleCnt="2"/>
      <dgm:spPr/>
    </dgm:pt>
    <dgm:pt modelId="{9CC81FB9-C8D5-4BD5-82D8-5E65BE540F48}" type="pres">
      <dgm:prSet presAssocID="{DB8C2AE1-C607-46D9-B7BC-9C079F154EDB}" presName="hierRoot2" presStyleCnt="0">
        <dgm:presLayoutVars>
          <dgm:hierBranch val="init"/>
        </dgm:presLayoutVars>
      </dgm:prSet>
      <dgm:spPr/>
    </dgm:pt>
    <dgm:pt modelId="{6CD2D8C3-7B79-425A-9D87-45ABD17BE6C0}" type="pres">
      <dgm:prSet presAssocID="{DB8C2AE1-C607-46D9-B7BC-9C079F154EDB}" presName="rootComposite" presStyleCnt="0"/>
      <dgm:spPr/>
    </dgm:pt>
    <dgm:pt modelId="{CF7A6C0C-74A2-4697-80F3-459D235103BB}" type="pres">
      <dgm:prSet presAssocID="{DB8C2AE1-C607-46D9-B7BC-9C079F154EDB}" presName="rootText" presStyleLbl="node2" presStyleIdx="0" presStyleCnt="2" custScaleX="286853">
        <dgm:presLayoutVars>
          <dgm:chPref val="3"/>
        </dgm:presLayoutVars>
      </dgm:prSet>
      <dgm:spPr/>
    </dgm:pt>
    <dgm:pt modelId="{6198F528-E6BD-4532-A9DC-6FEAEB167A51}" type="pres">
      <dgm:prSet presAssocID="{DB8C2AE1-C607-46D9-B7BC-9C079F154EDB}" presName="rootConnector" presStyleLbl="node2" presStyleIdx="0" presStyleCnt="2"/>
      <dgm:spPr/>
    </dgm:pt>
    <dgm:pt modelId="{9D5973CF-4960-426E-BE49-C774143549BF}" type="pres">
      <dgm:prSet presAssocID="{DB8C2AE1-C607-46D9-B7BC-9C079F154EDB}" presName="hierChild4" presStyleCnt="0"/>
      <dgm:spPr/>
    </dgm:pt>
    <dgm:pt modelId="{6814A1D3-FFD9-4713-A717-84A4EA0F8F7D}" type="pres">
      <dgm:prSet presAssocID="{B038C4E9-B403-47F3-ACAB-9BD2C9E13838}" presName="Name37" presStyleLbl="parChTrans1D3" presStyleIdx="0" presStyleCnt="7"/>
      <dgm:spPr/>
    </dgm:pt>
    <dgm:pt modelId="{0EF4C44B-5320-4500-AA2F-7018599CC129}" type="pres">
      <dgm:prSet presAssocID="{AD11CE10-E146-46B7-8766-0214B70AFB41}" presName="hierRoot2" presStyleCnt="0">
        <dgm:presLayoutVars>
          <dgm:hierBranch val="init"/>
        </dgm:presLayoutVars>
      </dgm:prSet>
      <dgm:spPr/>
    </dgm:pt>
    <dgm:pt modelId="{EE0C1F96-452D-4B2A-ABD5-8BFF0A7A0F6B}" type="pres">
      <dgm:prSet presAssocID="{AD11CE10-E146-46B7-8766-0214B70AFB41}" presName="rootComposite" presStyleCnt="0"/>
      <dgm:spPr/>
    </dgm:pt>
    <dgm:pt modelId="{E4E3309F-268C-4D71-87B6-8EE7E746AD0B}" type="pres">
      <dgm:prSet presAssocID="{AD11CE10-E146-46B7-8766-0214B70AFB41}" presName="rootText" presStyleLbl="node3" presStyleIdx="0" presStyleCnt="7" custScaleX="205698" custScaleY="83259">
        <dgm:presLayoutVars>
          <dgm:chPref val="3"/>
        </dgm:presLayoutVars>
      </dgm:prSet>
      <dgm:spPr/>
    </dgm:pt>
    <dgm:pt modelId="{9FE9EE7F-DB95-4081-B39A-92C50A80C58D}" type="pres">
      <dgm:prSet presAssocID="{AD11CE10-E146-46B7-8766-0214B70AFB41}" presName="rootConnector" presStyleLbl="node3" presStyleIdx="0" presStyleCnt="7"/>
      <dgm:spPr/>
    </dgm:pt>
    <dgm:pt modelId="{C9BD0461-DE06-4AE3-BAFF-E946AB9D1669}" type="pres">
      <dgm:prSet presAssocID="{AD11CE10-E146-46B7-8766-0214B70AFB41}" presName="hierChild4" presStyleCnt="0"/>
      <dgm:spPr/>
    </dgm:pt>
    <dgm:pt modelId="{CB872C14-DB07-4421-B530-9415FE944ABD}" type="pres">
      <dgm:prSet presAssocID="{AD11CE10-E146-46B7-8766-0214B70AFB41}" presName="hierChild5" presStyleCnt="0"/>
      <dgm:spPr/>
    </dgm:pt>
    <dgm:pt modelId="{F1D73D6F-BEA7-41D9-8C05-899A4CE0C46F}" type="pres">
      <dgm:prSet presAssocID="{D67FEEA1-B2E3-4110-AA03-2A30A235F720}" presName="Name37" presStyleLbl="parChTrans1D3" presStyleIdx="1" presStyleCnt="7"/>
      <dgm:spPr/>
    </dgm:pt>
    <dgm:pt modelId="{672DCC59-C386-412D-B8F7-86D760BEA3B4}" type="pres">
      <dgm:prSet presAssocID="{4F020579-8143-4DA4-9C45-EF76927620B0}" presName="hierRoot2" presStyleCnt="0">
        <dgm:presLayoutVars>
          <dgm:hierBranch val="init"/>
        </dgm:presLayoutVars>
      </dgm:prSet>
      <dgm:spPr/>
    </dgm:pt>
    <dgm:pt modelId="{EE5F3342-4070-443A-B52A-1ACAFC1DCB10}" type="pres">
      <dgm:prSet presAssocID="{4F020579-8143-4DA4-9C45-EF76927620B0}" presName="rootComposite" presStyleCnt="0"/>
      <dgm:spPr/>
    </dgm:pt>
    <dgm:pt modelId="{43D79A57-7CEC-430B-99B0-71D254D28F0F}" type="pres">
      <dgm:prSet presAssocID="{4F020579-8143-4DA4-9C45-EF76927620B0}" presName="rootText" presStyleLbl="node3" presStyleIdx="1" presStyleCnt="7" custScaleX="208032" custScaleY="84486">
        <dgm:presLayoutVars>
          <dgm:chPref val="3"/>
        </dgm:presLayoutVars>
      </dgm:prSet>
      <dgm:spPr/>
    </dgm:pt>
    <dgm:pt modelId="{8C0928BF-6D38-4A8D-9B37-DA240ED2945A}" type="pres">
      <dgm:prSet presAssocID="{4F020579-8143-4DA4-9C45-EF76927620B0}" presName="rootConnector" presStyleLbl="node3" presStyleIdx="1" presStyleCnt="7"/>
      <dgm:spPr/>
    </dgm:pt>
    <dgm:pt modelId="{02BC1A01-87C2-4BDF-B04B-4EA59FF39014}" type="pres">
      <dgm:prSet presAssocID="{4F020579-8143-4DA4-9C45-EF76927620B0}" presName="hierChild4" presStyleCnt="0"/>
      <dgm:spPr/>
    </dgm:pt>
    <dgm:pt modelId="{04F6FABE-3F89-4F4E-84D0-31EA66C2BE55}" type="pres">
      <dgm:prSet presAssocID="{4F020579-8143-4DA4-9C45-EF76927620B0}" presName="hierChild5" presStyleCnt="0"/>
      <dgm:spPr/>
    </dgm:pt>
    <dgm:pt modelId="{C4234D43-8AFE-4899-8968-6B6FFF0F865E}" type="pres">
      <dgm:prSet presAssocID="{9EA48992-1B93-407C-BCFF-B26184B98EBF}" presName="Name37" presStyleLbl="parChTrans1D3" presStyleIdx="2" presStyleCnt="7"/>
      <dgm:spPr/>
    </dgm:pt>
    <dgm:pt modelId="{4511BC26-24BA-4422-B9C0-6065B100C13D}" type="pres">
      <dgm:prSet presAssocID="{9977BC23-DC69-4E9B-BCD8-C013A39082B4}" presName="hierRoot2" presStyleCnt="0">
        <dgm:presLayoutVars>
          <dgm:hierBranch val="init"/>
        </dgm:presLayoutVars>
      </dgm:prSet>
      <dgm:spPr/>
    </dgm:pt>
    <dgm:pt modelId="{D1539C87-B4ED-4BBD-B5C2-B7EC745B00E7}" type="pres">
      <dgm:prSet presAssocID="{9977BC23-DC69-4E9B-BCD8-C013A39082B4}" presName="rootComposite" presStyleCnt="0"/>
      <dgm:spPr/>
    </dgm:pt>
    <dgm:pt modelId="{CECA9B9B-C008-4D5E-94A2-1C2919922015}" type="pres">
      <dgm:prSet presAssocID="{9977BC23-DC69-4E9B-BCD8-C013A39082B4}" presName="rootText" presStyleLbl="node3" presStyleIdx="2" presStyleCnt="7" custScaleX="208617" custScaleY="84485">
        <dgm:presLayoutVars>
          <dgm:chPref val="3"/>
        </dgm:presLayoutVars>
      </dgm:prSet>
      <dgm:spPr/>
    </dgm:pt>
    <dgm:pt modelId="{8602FA81-84A0-496E-9971-F01C7A787C90}" type="pres">
      <dgm:prSet presAssocID="{9977BC23-DC69-4E9B-BCD8-C013A39082B4}" presName="rootConnector" presStyleLbl="node3" presStyleIdx="2" presStyleCnt="7"/>
      <dgm:spPr/>
    </dgm:pt>
    <dgm:pt modelId="{706ED406-A05B-40D9-BD4B-021F4BA0BFF3}" type="pres">
      <dgm:prSet presAssocID="{9977BC23-DC69-4E9B-BCD8-C013A39082B4}" presName="hierChild4" presStyleCnt="0"/>
      <dgm:spPr/>
    </dgm:pt>
    <dgm:pt modelId="{6F5B63C9-05E0-4736-AD0A-351E6F8EF81D}" type="pres">
      <dgm:prSet presAssocID="{9977BC23-DC69-4E9B-BCD8-C013A39082B4}" presName="hierChild5" presStyleCnt="0"/>
      <dgm:spPr/>
    </dgm:pt>
    <dgm:pt modelId="{F1B82673-0E19-4F1C-8107-E91815F265D3}" type="pres">
      <dgm:prSet presAssocID="{64D4AF11-05F3-483B-9A74-E780FBCD1DA1}" presName="Name37" presStyleLbl="parChTrans1D3" presStyleIdx="3" presStyleCnt="7"/>
      <dgm:spPr/>
    </dgm:pt>
    <dgm:pt modelId="{280A2748-1EE5-4FD3-8D9F-5620AEC92C67}" type="pres">
      <dgm:prSet presAssocID="{4A84F4E2-901D-46CB-9BD2-D4857AC558EB}" presName="hierRoot2" presStyleCnt="0">
        <dgm:presLayoutVars>
          <dgm:hierBranch val="init"/>
        </dgm:presLayoutVars>
      </dgm:prSet>
      <dgm:spPr/>
    </dgm:pt>
    <dgm:pt modelId="{6AC3968C-F099-46BC-A69B-6B91A2FDEC2A}" type="pres">
      <dgm:prSet presAssocID="{4A84F4E2-901D-46CB-9BD2-D4857AC558EB}" presName="rootComposite" presStyleCnt="0"/>
      <dgm:spPr/>
    </dgm:pt>
    <dgm:pt modelId="{5157D73C-7E76-4AB9-8416-981C7621888A}" type="pres">
      <dgm:prSet presAssocID="{4A84F4E2-901D-46CB-9BD2-D4857AC558EB}" presName="rootText" presStyleLbl="node3" presStyleIdx="3" presStyleCnt="7" custScaleX="208033" custScaleY="84486">
        <dgm:presLayoutVars>
          <dgm:chPref val="3"/>
        </dgm:presLayoutVars>
      </dgm:prSet>
      <dgm:spPr/>
    </dgm:pt>
    <dgm:pt modelId="{13BC4EFF-1D56-4761-B4DF-A9DA0C92094F}" type="pres">
      <dgm:prSet presAssocID="{4A84F4E2-901D-46CB-9BD2-D4857AC558EB}" presName="rootConnector" presStyleLbl="node3" presStyleIdx="3" presStyleCnt="7"/>
      <dgm:spPr/>
    </dgm:pt>
    <dgm:pt modelId="{F4644200-0012-4D4E-8508-7B72AA6C56A0}" type="pres">
      <dgm:prSet presAssocID="{4A84F4E2-901D-46CB-9BD2-D4857AC558EB}" presName="hierChild4" presStyleCnt="0"/>
      <dgm:spPr/>
    </dgm:pt>
    <dgm:pt modelId="{3480C398-1BDC-4B4D-8607-080688770A5C}" type="pres">
      <dgm:prSet presAssocID="{4A84F4E2-901D-46CB-9BD2-D4857AC558EB}" presName="hierChild5" presStyleCnt="0"/>
      <dgm:spPr/>
    </dgm:pt>
    <dgm:pt modelId="{9163A41B-BE59-4EEC-9319-C7B1B3780591}" type="pres">
      <dgm:prSet presAssocID="{DB8C2AE1-C607-46D9-B7BC-9C079F154EDB}" presName="hierChild5" presStyleCnt="0"/>
      <dgm:spPr/>
    </dgm:pt>
    <dgm:pt modelId="{3D367E92-86C4-4800-890D-E420390834F5}" type="pres">
      <dgm:prSet presAssocID="{2753CF90-C8DC-4E71-8F9F-9E59A3F3F343}" presName="Name37" presStyleLbl="parChTrans1D2" presStyleIdx="1" presStyleCnt="2"/>
      <dgm:spPr/>
    </dgm:pt>
    <dgm:pt modelId="{BCB8A5CE-D988-44F9-9D02-0C3A0AE8921F}" type="pres">
      <dgm:prSet presAssocID="{5468CCFA-C375-4F43-B8EF-EB8E04F05ECA}" presName="hierRoot2" presStyleCnt="0">
        <dgm:presLayoutVars>
          <dgm:hierBranch val="init"/>
        </dgm:presLayoutVars>
      </dgm:prSet>
      <dgm:spPr/>
    </dgm:pt>
    <dgm:pt modelId="{33018D0C-6560-45C3-A00F-F1B6EEB3F544}" type="pres">
      <dgm:prSet presAssocID="{5468CCFA-C375-4F43-B8EF-EB8E04F05ECA}" presName="rootComposite" presStyleCnt="0"/>
      <dgm:spPr/>
    </dgm:pt>
    <dgm:pt modelId="{AB53A8D1-72AE-4ADD-B21C-1A8119F79543}" type="pres">
      <dgm:prSet presAssocID="{5468CCFA-C375-4F43-B8EF-EB8E04F05ECA}" presName="rootText" presStyleLbl="node2" presStyleIdx="1" presStyleCnt="2" custScaleX="296727">
        <dgm:presLayoutVars>
          <dgm:chPref val="3"/>
        </dgm:presLayoutVars>
      </dgm:prSet>
      <dgm:spPr/>
    </dgm:pt>
    <dgm:pt modelId="{023038BA-4E9A-4F8B-99B8-2ACC67A977E8}" type="pres">
      <dgm:prSet presAssocID="{5468CCFA-C375-4F43-B8EF-EB8E04F05ECA}" presName="rootConnector" presStyleLbl="node2" presStyleIdx="1" presStyleCnt="2"/>
      <dgm:spPr/>
    </dgm:pt>
    <dgm:pt modelId="{D4BBFF5E-DEE5-4CE9-A83C-00B2F7EBD579}" type="pres">
      <dgm:prSet presAssocID="{5468CCFA-C375-4F43-B8EF-EB8E04F05ECA}" presName="hierChild4" presStyleCnt="0"/>
      <dgm:spPr/>
    </dgm:pt>
    <dgm:pt modelId="{61FBF8BD-0CB8-4BC1-AC97-84554451CCDF}" type="pres">
      <dgm:prSet presAssocID="{F8823F64-0AB5-4A7A-A3B2-00F5C3298998}" presName="Name37" presStyleLbl="parChTrans1D3" presStyleIdx="4" presStyleCnt="7"/>
      <dgm:spPr/>
    </dgm:pt>
    <dgm:pt modelId="{A548C117-5962-4AE7-B890-F7E812AE79FC}" type="pres">
      <dgm:prSet presAssocID="{9BD4052D-381B-4199-9CDD-79A2696BFCE0}" presName="hierRoot2" presStyleCnt="0">
        <dgm:presLayoutVars>
          <dgm:hierBranch val="init"/>
        </dgm:presLayoutVars>
      </dgm:prSet>
      <dgm:spPr/>
    </dgm:pt>
    <dgm:pt modelId="{0EE34E23-173D-4043-8BA3-30233D960976}" type="pres">
      <dgm:prSet presAssocID="{9BD4052D-381B-4199-9CDD-79A2696BFCE0}" presName="rootComposite" presStyleCnt="0"/>
      <dgm:spPr/>
    </dgm:pt>
    <dgm:pt modelId="{0B2B7975-F0E4-4792-981A-64BB44A9A79B}" type="pres">
      <dgm:prSet presAssocID="{9BD4052D-381B-4199-9CDD-79A2696BFCE0}" presName="rootText" presStyleLbl="node3" presStyleIdx="4" presStyleCnt="7" custScaleX="207676" custScaleY="121566">
        <dgm:presLayoutVars>
          <dgm:chPref val="3"/>
        </dgm:presLayoutVars>
      </dgm:prSet>
      <dgm:spPr/>
    </dgm:pt>
    <dgm:pt modelId="{1001176A-95BF-47E7-8370-9A39C3C6DBCB}" type="pres">
      <dgm:prSet presAssocID="{9BD4052D-381B-4199-9CDD-79A2696BFCE0}" presName="rootConnector" presStyleLbl="node3" presStyleIdx="4" presStyleCnt="7"/>
      <dgm:spPr/>
    </dgm:pt>
    <dgm:pt modelId="{60B9F219-83A9-42DA-8CD3-BC7629F49FEB}" type="pres">
      <dgm:prSet presAssocID="{9BD4052D-381B-4199-9CDD-79A2696BFCE0}" presName="hierChild4" presStyleCnt="0"/>
      <dgm:spPr/>
    </dgm:pt>
    <dgm:pt modelId="{4B64A420-34FC-492C-9391-7E92BE2BDA6C}" type="pres">
      <dgm:prSet presAssocID="{9BD4052D-381B-4199-9CDD-79A2696BFCE0}" presName="hierChild5" presStyleCnt="0"/>
      <dgm:spPr/>
    </dgm:pt>
    <dgm:pt modelId="{9508E336-93A8-40B3-8417-857BAF094448}" type="pres">
      <dgm:prSet presAssocID="{1D53FBAD-6015-4443-8C85-D79EBBE8A557}" presName="Name37" presStyleLbl="parChTrans1D3" presStyleIdx="5" presStyleCnt="7"/>
      <dgm:spPr/>
    </dgm:pt>
    <dgm:pt modelId="{C3E9532D-1586-40AD-8EE7-7E2DAE181C3D}" type="pres">
      <dgm:prSet presAssocID="{5E319B0B-5AA0-4FBC-91DE-946BEADDB831}" presName="hierRoot2" presStyleCnt="0">
        <dgm:presLayoutVars>
          <dgm:hierBranch val="init"/>
        </dgm:presLayoutVars>
      </dgm:prSet>
      <dgm:spPr/>
    </dgm:pt>
    <dgm:pt modelId="{7E2E50D5-3604-4080-8B02-F435F966BCC9}" type="pres">
      <dgm:prSet presAssocID="{5E319B0B-5AA0-4FBC-91DE-946BEADDB831}" presName="rootComposite" presStyleCnt="0"/>
      <dgm:spPr/>
    </dgm:pt>
    <dgm:pt modelId="{913E3CFF-6DA2-4145-8C16-26E7C7437F90}" type="pres">
      <dgm:prSet presAssocID="{5E319B0B-5AA0-4FBC-91DE-946BEADDB831}" presName="rootText" presStyleLbl="node3" presStyleIdx="5" presStyleCnt="7" custScaleX="207676" custScaleY="131836">
        <dgm:presLayoutVars>
          <dgm:chPref val="3"/>
        </dgm:presLayoutVars>
      </dgm:prSet>
      <dgm:spPr/>
    </dgm:pt>
    <dgm:pt modelId="{88EE44DB-C3CA-49DB-A5A6-162B2A84A913}" type="pres">
      <dgm:prSet presAssocID="{5E319B0B-5AA0-4FBC-91DE-946BEADDB831}" presName="rootConnector" presStyleLbl="node3" presStyleIdx="5" presStyleCnt="7"/>
      <dgm:spPr/>
    </dgm:pt>
    <dgm:pt modelId="{496E5ED3-B05C-4D09-A08D-F60092B11DC8}" type="pres">
      <dgm:prSet presAssocID="{5E319B0B-5AA0-4FBC-91DE-946BEADDB831}" presName="hierChild4" presStyleCnt="0"/>
      <dgm:spPr/>
    </dgm:pt>
    <dgm:pt modelId="{82DF7304-2FEE-4EE8-93B7-A09DF3E986F0}" type="pres">
      <dgm:prSet presAssocID="{5E319B0B-5AA0-4FBC-91DE-946BEADDB831}" presName="hierChild5" presStyleCnt="0"/>
      <dgm:spPr/>
    </dgm:pt>
    <dgm:pt modelId="{3538E69E-8F57-419C-906D-E53677ACCF0F}" type="pres">
      <dgm:prSet presAssocID="{918D5C68-3C1D-425F-BC57-4CEB4C2B6C59}" presName="Name37" presStyleLbl="parChTrans1D3" presStyleIdx="6" presStyleCnt="7"/>
      <dgm:spPr/>
    </dgm:pt>
    <dgm:pt modelId="{A5BB9773-AD43-451C-AB33-7701ACCC5A15}" type="pres">
      <dgm:prSet presAssocID="{2562C2C8-3D72-400F-968E-57A4622CFC48}" presName="hierRoot2" presStyleCnt="0">
        <dgm:presLayoutVars>
          <dgm:hierBranch val="init"/>
        </dgm:presLayoutVars>
      </dgm:prSet>
      <dgm:spPr/>
    </dgm:pt>
    <dgm:pt modelId="{47962756-040A-45EB-9332-E831CD118CFA}" type="pres">
      <dgm:prSet presAssocID="{2562C2C8-3D72-400F-968E-57A4622CFC48}" presName="rootComposite" presStyleCnt="0"/>
      <dgm:spPr/>
    </dgm:pt>
    <dgm:pt modelId="{20E8093F-61AF-4E27-978D-C2B7627C9374}" type="pres">
      <dgm:prSet presAssocID="{2562C2C8-3D72-400F-968E-57A4622CFC48}" presName="rootText" presStyleLbl="node3" presStyleIdx="6" presStyleCnt="7" custScaleX="248583" custScaleY="124100">
        <dgm:presLayoutVars>
          <dgm:chPref val="3"/>
        </dgm:presLayoutVars>
      </dgm:prSet>
      <dgm:spPr/>
    </dgm:pt>
    <dgm:pt modelId="{48C640DA-26DC-45AE-8F35-81EDEDAA9ED5}" type="pres">
      <dgm:prSet presAssocID="{2562C2C8-3D72-400F-968E-57A4622CFC48}" presName="rootConnector" presStyleLbl="node3" presStyleIdx="6" presStyleCnt="7"/>
      <dgm:spPr/>
    </dgm:pt>
    <dgm:pt modelId="{5615A261-6FB9-4F68-8845-19C258483AE9}" type="pres">
      <dgm:prSet presAssocID="{2562C2C8-3D72-400F-968E-57A4622CFC48}" presName="hierChild4" presStyleCnt="0"/>
      <dgm:spPr/>
    </dgm:pt>
    <dgm:pt modelId="{D5864186-EE60-4044-B8A0-92B6857B589F}" type="pres">
      <dgm:prSet presAssocID="{2562C2C8-3D72-400F-968E-57A4622CFC48}" presName="hierChild5" presStyleCnt="0"/>
      <dgm:spPr/>
    </dgm:pt>
    <dgm:pt modelId="{38D6C1EF-FC96-4ECA-BD00-0522FA1A4BE3}" type="pres">
      <dgm:prSet presAssocID="{5468CCFA-C375-4F43-B8EF-EB8E04F05ECA}" presName="hierChild5" presStyleCnt="0"/>
      <dgm:spPr/>
    </dgm:pt>
    <dgm:pt modelId="{CDD839C0-0AF7-4964-8708-3C81E7EACDDB}" type="pres">
      <dgm:prSet presAssocID="{2505D256-632D-41AB-8143-2368D8D0DCE3}" presName="hierChild3" presStyleCnt="0"/>
      <dgm:spPr/>
    </dgm:pt>
  </dgm:ptLst>
  <dgm:cxnLst>
    <dgm:cxn modelId="{E89BFE20-EC66-4AD1-885C-FDADCF9138FD}" type="presOf" srcId="{F8823F64-0AB5-4A7A-A3B2-00F5C3298998}" destId="{61FBF8BD-0CB8-4BC1-AC97-84554451CCDF}" srcOrd="0" destOrd="0" presId="urn:microsoft.com/office/officeart/2005/8/layout/orgChart1"/>
    <dgm:cxn modelId="{21918A22-7C9B-422F-9532-35B7FD765FA9}" type="presOf" srcId="{9BD4052D-381B-4199-9CDD-79A2696BFCE0}" destId="{0B2B7975-F0E4-4792-981A-64BB44A9A79B}" srcOrd="0" destOrd="0" presId="urn:microsoft.com/office/officeart/2005/8/layout/orgChart1"/>
    <dgm:cxn modelId="{FAEC3A2A-1179-4E98-9BDE-3035732C1E92}" srcId="{DB8C2AE1-C607-46D9-B7BC-9C079F154EDB}" destId="{AD11CE10-E146-46B7-8766-0214B70AFB41}" srcOrd="0" destOrd="0" parTransId="{B038C4E9-B403-47F3-ACAB-9BD2C9E13838}" sibTransId="{7F059A29-8F30-48C0-8123-33AAE9DCA1EE}"/>
    <dgm:cxn modelId="{B3E1EE2B-BA8D-42C2-8B5E-B5F2A697092C}" type="presOf" srcId="{9977BC23-DC69-4E9B-BCD8-C013A39082B4}" destId="{8602FA81-84A0-496E-9971-F01C7A787C90}" srcOrd="1" destOrd="0" presId="urn:microsoft.com/office/officeart/2005/8/layout/orgChart1"/>
    <dgm:cxn modelId="{294C332F-7E97-46FF-854F-8D5B86E4CE9A}" srcId="{5468CCFA-C375-4F43-B8EF-EB8E04F05ECA}" destId="{5E319B0B-5AA0-4FBC-91DE-946BEADDB831}" srcOrd="1" destOrd="0" parTransId="{1D53FBAD-6015-4443-8C85-D79EBBE8A557}" sibTransId="{3DE125DE-4FA0-4C38-85FF-DEFD1A3D3572}"/>
    <dgm:cxn modelId="{C5CDBC30-F1AB-4CEA-B488-E25AF78E6131}" type="presOf" srcId="{5E319B0B-5AA0-4FBC-91DE-946BEADDB831}" destId="{913E3CFF-6DA2-4145-8C16-26E7C7437F90}" srcOrd="0" destOrd="0" presId="urn:microsoft.com/office/officeart/2005/8/layout/orgChart1"/>
    <dgm:cxn modelId="{00C99040-542A-445C-820B-87EA670DE255}" type="presOf" srcId="{1D53FBAD-6015-4443-8C85-D79EBBE8A557}" destId="{9508E336-93A8-40B3-8417-857BAF094448}" srcOrd="0" destOrd="0" presId="urn:microsoft.com/office/officeart/2005/8/layout/orgChart1"/>
    <dgm:cxn modelId="{C7B6805D-A0E0-4182-B1B3-CECB2747BF93}" type="presOf" srcId="{4F020579-8143-4DA4-9C45-EF76927620B0}" destId="{43D79A57-7CEC-430B-99B0-71D254D28F0F}" srcOrd="0" destOrd="0" presId="urn:microsoft.com/office/officeart/2005/8/layout/orgChart1"/>
    <dgm:cxn modelId="{8D520D5E-C89D-4EFF-BDB1-024B71E1EECA}" type="presOf" srcId="{D67FEEA1-B2E3-4110-AA03-2A30A235F720}" destId="{F1D73D6F-BEA7-41D9-8C05-899A4CE0C46F}" srcOrd="0" destOrd="0" presId="urn:microsoft.com/office/officeart/2005/8/layout/orgChart1"/>
    <dgm:cxn modelId="{8ADF3F61-8E2E-41F8-BF3E-267608FDB10E}" type="presOf" srcId="{DB8C2AE1-C607-46D9-B7BC-9C079F154EDB}" destId="{CF7A6C0C-74A2-4697-80F3-459D235103BB}" srcOrd="0" destOrd="0" presId="urn:microsoft.com/office/officeart/2005/8/layout/orgChart1"/>
    <dgm:cxn modelId="{1D2CA442-E20D-43F8-A863-312CEC0B53A9}" type="presOf" srcId="{4F020579-8143-4DA4-9C45-EF76927620B0}" destId="{8C0928BF-6D38-4A8D-9B37-DA240ED2945A}" srcOrd="1" destOrd="0" presId="urn:microsoft.com/office/officeart/2005/8/layout/orgChart1"/>
    <dgm:cxn modelId="{7113BE44-7991-4465-B64E-066F2AD494A0}" type="presOf" srcId="{2562C2C8-3D72-400F-968E-57A4622CFC48}" destId="{20E8093F-61AF-4E27-978D-C2B7627C9374}" srcOrd="0" destOrd="0" presId="urn:microsoft.com/office/officeart/2005/8/layout/orgChart1"/>
    <dgm:cxn modelId="{1AD8B969-C0CB-46BD-B7FB-9C5706EDC24A}" type="presOf" srcId="{B038C4E9-B403-47F3-ACAB-9BD2C9E13838}" destId="{6814A1D3-FFD9-4713-A717-84A4EA0F8F7D}" srcOrd="0" destOrd="0" presId="urn:microsoft.com/office/officeart/2005/8/layout/orgChart1"/>
    <dgm:cxn modelId="{A9E1EE58-A281-45B8-9D40-04DD64C77B19}" type="presOf" srcId="{9BD4052D-381B-4199-9CDD-79A2696BFCE0}" destId="{1001176A-95BF-47E7-8370-9A39C3C6DBCB}" srcOrd="1" destOrd="0" presId="urn:microsoft.com/office/officeart/2005/8/layout/orgChart1"/>
    <dgm:cxn modelId="{5CA74E80-1DD4-4825-BE12-25E4BC665BAA}" type="presOf" srcId="{4A84F4E2-901D-46CB-9BD2-D4857AC558EB}" destId="{13BC4EFF-1D56-4761-B4DF-A9DA0C92094F}" srcOrd="1" destOrd="0" presId="urn:microsoft.com/office/officeart/2005/8/layout/orgChart1"/>
    <dgm:cxn modelId="{3227BA82-6BAB-4C8A-8DDD-A82B01DDFBE1}" type="presOf" srcId="{64D4AF11-05F3-483B-9A74-E780FBCD1DA1}" destId="{F1B82673-0E19-4F1C-8107-E91815F265D3}" srcOrd="0" destOrd="0" presId="urn:microsoft.com/office/officeart/2005/8/layout/orgChart1"/>
    <dgm:cxn modelId="{DA14AB86-EA28-4E84-902B-FC685996588B}" type="presOf" srcId="{5468CCFA-C375-4F43-B8EF-EB8E04F05ECA}" destId="{AB53A8D1-72AE-4ADD-B21C-1A8119F79543}" srcOrd="0" destOrd="0" presId="urn:microsoft.com/office/officeart/2005/8/layout/orgChart1"/>
    <dgm:cxn modelId="{38C5CE89-E02A-4542-84AF-7441BE44BE3C}" type="presOf" srcId="{DB8C2AE1-C607-46D9-B7BC-9C079F154EDB}" destId="{6198F528-E6BD-4532-A9DC-6FEAEB167A51}" srcOrd="1" destOrd="0" presId="urn:microsoft.com/office/officeart/2005/8/layout/orgChart1"/>
    <dgm:cxn modelId="{60F86E8B-CB67-4C7F-92D8-B23B7C8096F6}" type="presOf" srcId="{4A84F4E2-901D-46CB-9BD2-D4857AC558EB}" destId="{5157D73C-7E76-4AB9-8416-981C7621888A}" srcOrd="0" destOrd="0" presId="urn:microsoft.com/office/officeart/2005/8/layout/orgChart1"/>
    <dgm:cxn modelId="{85188C8C-0603-4C0C-867F-AF545630AE7D}" type="presOf" srcId="{5468CCFA-C375-4F43-B8EF-EB8E04F05ECA}" destId="{023038BA-4E9A-4F8B-99B8-2ACC67A977E8}" srcOrd="1" destOrd="0" presId="urn:microsoft.com/office/officeart/2005/8/layout/orgChart1"/>
    <dgm:cxn modelId="{A7AC2795-0447-4908-B34B-08BE799BBD1E}" type="presOf" srcId="{23CE192C-5B38-438D-8327-59CFC58E08E0}" destId="{ACADB673-10C5-458F-9F9D-7E3825FA946A}" srcOrd="0" destOrd="0" presId="urn:microsoft.com/office/officeart/2005/8/layout/orgChart1"/>
    <dgm:cxn modelId="{1F215E9B-AF70-4DE0-8B01-4C397B7D97A5}" srcId="{5468CCFA-C375-4F43-B8EF-EB8E04F05ECA}" destId="{9BD4052D-381B-4199-9CDD-79A2696BFCE0}" srcOrd="0" destOrd="0" parTransId="{F8823F64-0AB5-4A7A-A3B2-00F5C3298998}" sibTransId="{D4FCF99D-CFDB-4FDA-A22C-368A4E75CE02}"/>
    <dgm:cxn modelId="{0267E69C-E3B0-4122-BE98-0FC372A2EE0C}" type="presOf" srcId="{9EA48992-1B93-407C-BCFF-B26184B98EBF}" destId="{C4234D43-8AFE-4899-8968-6B6FFF0F865E}" srcOrd="0" destOrd="0" presId="urn:microsoft.com/office/officeart/2005/8/layout/orgChart1"/>
    <dgm:cxn modelId="{681CD69E-5AA4-41DE-8165-C4E4B3EE2464}" srcId="{23CE192C-5B38-438D-8327-59CFC58E08E0}" destId="{2505D256-632D-41AB-8143-2368D8D0DCE3}" srcOrd="0" destOrd="0" parTransId="{7895EF1B-A461-4805-9508-024A913E97CE}" sibTransId="{EA44D30A-2DE7-47C4-BE7B-87A0EC6D0D9B}"/>
    <dgm:cxn modelId="{DC14E4A0-7544-49E0-B509-E6745AA1B8FA}" type="presOf" srcId="{2562C2C8-3D72-400F-968E-57A4622CFC48}" destId="{48C640DA-26DC-45AE-8F35-81EDEDAA9ED5}" srcOrd="1" destOrd="0" presId="urn:microsoft.com/office/officeart/2005/8/layout/orgChart1"/>
    <dgm:cxn modelId="{F4F3E8A0-27B6-4592-B31D-81E5FB776FD5}" srcId="{DB8C2AE1-C607-46D9-B7BC-9C079F154EDB}" destId="{4A84F4E2-901D-46CB-9BD2-D4857AC558EB}" srcOrd="3" destOrd="0" parTransId="{64D4AF11-05F3-483B-9A74-E780FBCD1DA1}" sibTransId="{9F03C556-D999-4D1A-A297-53D835A36266}"/>
    <dgm:cxn modelId="{6C7554A5-0C0E-40A5-918B-23325D808E56}" srcId="{2505D256-632D-41AB-8143-2368D8D0DCE3}" destId="{DB8C2AE1-C607-46D9-B7BC-9C079F154EDB}" srcOrd="0" destOrd="0" parTransId="{5133BE77-4562-47A2-9241-7C7268CD54BA}" sibTransId="{861C31A7-F4ED-49AD-A6B3-6AB12CE8101A}"/>
    <dgm:cxn modelId="{F3B812A8-20E8-4CD1-87ED-FF0141DDF1E4}" type="presOf" srcId="{918D5C68-3C1D-425F-BC57-4CEB4C2B6C59}" destId="{3538E69E-8F57-419C-906D-E53677ACCF0F}" srcOrd="0" destOrd="0" presId="urn:microsoft.com/office/officeart/2005/8/layout/orgChart1"/>
    <dgm:cxn modelId="{4E9116AF-BB22-4029-9997-B911D251DF14}" type="presOf" srcId="{5133BE77-4562-47A2-9241-7C7268CD54BA}" destId="{B06D3122-7921-4829-8E05-711DFD0E20AF}" srcOrd="0" destOrd="0" presId="urn:microsoft.com/office/officeart/2005/8/layout/orgChart1"/>
    <dgm:cxn modelId="{8453EFB0-F96A-4DD8-B21D-7FC1EAB7381F}" type="presOf" srcId="{5E319B0B-5AA0-4FBC-91DE-946BEADDB831}" destId="{88EE44DB-C3CA-49DB-A5A6-162B2A84A913}" srcOrd="1" destOrd="0" presId="urn:microsoft.com/office/officeart/2005/8/layout/orgChart1"/>
    <dgm:cxn modelId="{FE19EAB3-3C4B-43E4-9554-C16648BD691D}" type="presOf" srcId="{2505D256-632D-41AB-8143-2368D8D0DCE3}" destId="{A87B3E25-BA8F-4795-B6D0-6960469CD281}" srcOrd="0" destOrd="0" presId="urn:microsoft.com/office/officeart/2005/8/layout/orgChart1"/>
    <dgm:cxn modelId="{D655A0C6-CE42-4ED9-A446-35671593542F}" type="presOf" srcId="{9977BC23-DC69-4E9B-BCD8-C013A39082B4}" destId="{CECA9B9B-C008-4D5E-94A2-1C2919922015}" srcOrd="0" destOrd="0" presId="urn:microsoft.com/office/officeart/2005/8/layout/orgChart1"/>
    <dgm:cxn modelId="{5CB18ADA-C1B9-4706-BDE2-2CC7EFA4FBAC}" srcId="{5468CCFA-C375-4F43-B8EF-EB8E04F05ECA}" destId="{2562C2C8-3D72-400F-968E-57A4622CFC48}" srcOrd="2" destOrd="0" parTransId="{918D5C68-3C1D-425F-BC57-4CEB4C2B6C59}" sibTransId="{176BAF94-88D9-4F3B-981E-EDFB241BA64A}"/>
    <dgm:cxn modelId="{AF5BFFDB-BAE0-4E8E-A085-38891F377CFD}" srcId="{DB8C2AE1-C607-46D9-B7BC-9C079F154EDB}" destId="{9977BC23-DC69-4E9B-BCD8-C013A39082B4}" srcOrd="2" destOrd="0" parTransId="{9EA48992-1B93-407C-BCFF-B26184B98EBF}" sibTransId="{DE0FCEBA-14E8-4A47-9D4B-E343B33D840D}"/>
    <dgm:cxn modelId="{1B3AB4E4-587C-4925-BCCC-1E5805710DA1}" type="presOf" srcId="{AD11CE10-E146-46B7-8766-0214B70AFB41}" destId="{9FE9EE7F-DB95-4081-B39A-92C50A80C58D}" srcOrd="1" destOrd="0" presId="urn:microsoft.com/office/officeart/2005/8/layout/orgChart1"/>
    <dgm:cxn modelId="{E8FA2FE7-8C40-4F8E-97A4-1799480FCA64}" srcId="{2505D256-632D-41AB-8143-2368D8D0DCE3}" destId="{5468CCFA-C375-4F43-B8EF-EB8E04F05ECA}" srcOrd="1" destOrd="0" parTransId="{2753CF90-C8DC-4E71-8F9F-9E59A3F3F343}" sibTransId="{199E86E7-D47E-424E-89B7-6A599EE25664}"/>
    <dgm:cxn modelId="{03B1FCE7-685A-4EC3-81ED-4DB72A03F0E4}" type="presOf" srcId="{2505D256-632D-41AB-8143-2368D8D0DCE3}" destId="{AC4FB714-64C5-4DB4-9221-0590F7CD8904}" srcOrd="1" destOrd="0" presId="urn:microsoft.com/office/officeart/2005/8/layout/orgChart1"/>
    <dgm:cxn modelId="{7CA92EE9-EA1C-4A8C-B30B-BD36F9CC4751}" srcId="{DB8C2AE1-C607-46D9-B7BC-9C079F154EDB}" destId="{4F020579-8143-4DA4-9C45-EF76927620B0}" srcOrd="1" destOrd="0" parTransId="{D67FEEA1-B2E3-4110-AA03-2A30A235F720}" sibTransId="{6BD375EA-8D17-4A3E-BBDD-E8C65F2BE2E9}"/>
    <dgm:cxn modelId="{AFA1C1F8-7A69-44B4-A0F9-E9CE04BE11F1}" type="presOf" srcId="{2753CF90-C8DC-4E71-8F9F-9E59A3F3F343}" destId="{3D367E92-86C4-4800-890D-E420390834F5}" srcOrd="0" destOrd="0" presId="urn:microsoft.com/office/officeart/2005/8/layout/orgChart1"/>
    <dgm:cxn modelId="{DF0414FA-08F7-4E7A-9E2D-5E419A60ECB0}" type="presOf" srcId="{AD11CE10-E146-46B7-8766-0214B70AFB41}" destId="{E4E3309F-268C-4D71-87B6-8EE7E746AD0B}" srcOrd="0" destOrd="0" presId="urn:microsoft.com/office/officeart/2005/8/layout/orgChart1"/>
    <dgm:cxn modelId="{5AE36FAE-05DD-4295-8B46-ED1D3EB1CF96}" type="presParOf" srcId="{ACADB673-10C5-458F-9F9D-7E3825FA946A}" destId="{324C4A52-F45A-4CCF-A157-0FC11971F8D1}" srcOrd="0" destOrd="0" presId="urn:microsoft.com/office/officeart/2005/8/layout/orgChart1"/>
    <dgm:cxn modelId="{9EAF65B5-B9AF-4868-8619-DFEE94F4A354}" type="presParOf" srcId="{324C4A52-F45A-4CCF-A157-0FC11971F8D1}" destId="{96B4E56A-9BDC-4F5A-9711-304F166B4B7D}" srcOrd="0" destOrd="0" presId="urn:microsoft.com/office/officeart/2005/8/layout/orgChart1"/>
    <dgm:cxn modelId="{297BCBC6-2FB9-41C6-9191-9F650446BEC9}" type="presParOf" srcId="{96B4E56A-9BDC-4F5A-9711-304F166B4B7D}" destId="{A87B3E25-BA8F-4795-B6D0-6960469CD281}" srcOrd="0" destOrd="0" presId="urn:microsoft.com/office/officeart/2005/8/layout/orgChart1"/>
    <dgm:cxn modelId="{39FF3B43-6E3C-4AF2-97DE-0ACBEECBF313}" type="presParOf" srcId="{96B4E56A-9BDC-4F5A-9711-304F166B4B7D}" destId="{AC4FB714-64C5-4DB4-9221-0590F7CD8904}" srcOrd="1" destOrd="0" presId="urn:microsoft.com/office/officeart/2005/8/layout/orgChart1"/>
    <dgm:cxn modelId="{9CDAC598-18EC-496A-97BD-7DA42866F484}" type="presParOf" srcId="{324C4A52-F45A-4CCF-A157-0FC11971F8D1}" destId="{C3B5B445-53FC-485C-93A9-109D361EEDEF}" srcOrd="1" destOrd="0" presId="urn:microsoft.com/office/officeart/2005/8/layout/orgChart1"/>
    <dgm:cxn modelId="{899A95AA-E99B-4080-94B5-9CA65FD93734}" type="presParOf" srcId="{C3B5B445-53FC-485C-93A9-109D361EEDEF}" destId="{B06D3122-7921-4829-8E05-711DFD0E20AF}" srcOrd="0" destOrd="0" presId="urn:microsoft.com/office/officeart/2005/8/layout/orgChart1"/>
    <dgm:cxn modelId="{8BFBE989-1FFB-4882-85F3-28D10035108F}" type="presParOf" srcId="{C3B5B445-53FC-485C-93A9-109D361EEDEF}" destId="{9CC81FB9-C8D5-4BD5-82D8-5E65BE540F48}" srcOrd="1" destOrd="0" presId="urn:microsoft.com/office/officeart/2005/8/layout/orgChart1"/>
    <dgm:cxn modelId="{37CD021B-260B-4B22-9415-E13334BB57D7}" type="presParOf" srcId="{9CC81FB9-C8D5-4BD5-82D8-5E65BE540F48}" destId="{6CD2D8C3-7B79-425A-9D87-45ABD17BE6C0}" srcOrd="0" destOrd="0" presId="urn:microsoft.com/office/officeart/2005/8/layout/orgChart1"/>
    <dgm:cxn modelId="{1020659C-D360-4507-8D72-C1DB8572B632}" type="presParOf" srcId="{6CD2D8C3-7B79-425A-9D87-45ABD17BE6C0}" destId="{CF7A6C0C-74A2-4697-80F3-459D235103BB}" srcOrd="0" destOrd="0" presId="urn:microsoft.com/office/officeart/2005/8/layout/orgChart1"/>
    <dgm:cxn modelId="{5AD184C5-51CD-48AA-8C74-59907B3EB906}" type="presParOf" srcId="{6CD2D8C3-7B79-425A-9D87-45ABD17BE6C0}" destId="{6198F528-E6BD-4532-A9DC-6FEAEB167A51}" srcOrd="1" destOrd="0" presId="urn:microsoft.com/office/officeart/2005/8/layout/orgChart1"/>
    <dgm:cxn modelId="{89DB2113-B48A-4363-AF8E-254BE8E0AEEF}" type="presParOf" srcId="{9CC81FB9-C8D5-4BD5-82D8-5E65BE540F48}" destId="{9D5973CF-4960-426E-BE49-C774143549BF}" srcOrd="1" destOrd="0" presId="urn:microsoft.com/office/officeart/2005/8/layout/orgChart1"/>
    <dgm:cxn modelId="{45C8D146-BA21-4D07-A640-203C6E2058F9}" type="presParOf" srcId="{9D5973CF-4960-426E-BE49-C774143549BF}" destId="{6814A1D3-FFD9-4713-A717-84A4EA0F8F7D}" srcOrd="0" destOrd="0" presId="urn:microsoft.com/office/officeart/2005/8/layout/orgChart1"/>
    <dgm:cxn modelId="{F75E5883-FE9F-4816-B09B-92CC4F830F8A}" type="presParOf" srcId="{9D5973CF-4960-426E-BE49-C774143549BF}" destId="{0EF4C44B-5320-4500-AA2F-7018599CC129}" srcOrd="1" destOrd="0" presId="urn:microsoft.com/office/officeart/2005/8/layout/orgChart1"/>
    <dgm:cxn modelId="{BC137A20-873F-4F93-A1CB-796A4FC0F6EB}" type="presParOf" srcId="{0EF4C44B-5320-4500-AA2F-7018599CC129}" destId="{EE0C1F96-452D-4B2A-ABD5-8BFF0A7A0F6B}" srcOrd="0" destOrd="0" presId="urn:microsoft.com/office/officeart/2005/8/layout/orgChart1"/>
    <dgm:cxn modelId="{66BCAFDC-59DA-43F6-B6E9-03E4DD1AAFF3}" type="presParOf" srcId="{EE0C1F96-452D-4B2A-ABD5-8BFF0A7A0F6B}" destId="{E4E3309F-268C-4D71-87B6-8EE7E746AD0B}" srcOrd="0" destOrd="0" presId="urn:microsoft.com/office/officeart/2005/8/layout/orgChart1"/>
    <dgm:cxn modelId="{24A024FD-BFF3-4B9C-ABB6-78CF78742579}" type="presParOf" srcId="{EE0C1F96-452D-4B2A-ABD5-8BFF0A7A0F6B}" destId="{9FE9EE7F-DB95-4081-B39A-92C50A80C58D}" srcOrd="1" destOrd="0" presId="urn:microsoft.com/office/officeart/2005/8/layout/orgChart1"/>
    <dgm:cxn modelId="{D775F1E2-4224-4313-96A1-2DED6698F007}" type="presParOf" srcId="{0EF4C44B-5320-4500-AA2F-7018599CC129}" destId="{C9BD0461-DE06-4AE3-BAFF-E946AB9D1669}" srcOrd="1" destOrd="0" presId="urn:microsoft.com/office/officeart/2005/8/layout/orgChart1"/>
    <dgm:cxn modelId="{BBF14044-C6C8-47C0-83E0-CD3F3DD4EB59}" type="presParOf" srcId="{0EF4C44B-5320-4500-AA2F-7018599CC129}" destId="{CB872C14-DB07-4421-B530-9415FE944ABD}" srcOrd="2" destOrd="0" presId="urn:microsoft.com/office/officeart/2005/8/layout/orgChart1"/>
    <dgm:cxn modelId="{731B3FD9-3200-4FD5-996D-B338D412865B}" type="presParOf" srcId="{9D5973CF-4960-426E-BE49-C774143549BF}" destId="{F1D73D6F-BEA7-41D9-8C05-899A4CE0C46F}" srcOrd="2" destOrd="0" presId="urn:microsoft.com/office/officeart/2005/8/layout/orgChart1"/>
    <dgm:cxn modelId="{A720ACA5-A146-4024-9EED-243D23FE76DB}" type="presParOf" srcId="{9D5973CF-4960-426E-BE49-C774143549BF}" destId="{672DCC59-C386-412D-B8F7-86D760BEA3B4}" srcOrd="3" destOrd="0" presId="urn:microsoft.com/office/officeart/2005/8/layout/orgChart1"/>
    <dgm:cxn modelId="{1DA8C25A-8BFE-4A15-9AE4-6B012B7B35A2}" type="presParOf" srcId="{672DCC59-C386-412D-B8F7-86D760BEA3B4}" destId="{EE5F3342-4070-443A-B52A-1ACAFC1DCB10}" srcOrd="0" destOrd="0" presId="urn:microsoft.com/office/officeart/2005/8/layout/orgChart1"/>
    <dgm:cxn modelId="{C0A89745-100F-4F11-931B-8EAB1EE8AE3E}" type="presParOf" srcId="{EE5F3342-4070-443A-B52A-1ACAFC1DCB10}" destId="{43D79A57-7CEC-430B-99B0-71D254D28F0F}" srcOrd="0" destOrd="0" presId="urn:microsoft.com/office/officeart/2005/8/layout/orgChart1"/>
    <dgm:cxn modelId="{9EE34A87-3362-4FFC-8DDC-AE050F535E7E}" type="presParOf" srcId="{EE5F3342-4070-443A-B52A-1ACAFC1DCB10}" destId="{8C0928BF-6D38-4A8D-9B37-DA240ED2945A}" srcOrd="1" destOrd="0" presId="urn:microsoft.com/office/officeart/2005/8/layout/orgChart1"/>
    <dgm:cxn modelId="{F50F00A0-55B4-4415-9B15-66C9115B9184}" type="presParOf" srcId="{672DCC59-C386-412D-B8F7-86D760BEA3B4}" destId="{02BC1A01-87C2-4BDF-B04B-4EA59FF39014}" srcOrd="1" destOrd="0" presId="urn:microsoft.com/office/officeart/2005/8/layout/orgChart1"/>
    <dgm:cxn modelId="{3209D43A-F8ED-4C7D-B71A-255F41C98060}" type="presParOf" srcId="{672DCC59-C386-412D-B8F7-86D760BEA3B4}" destId="{04F6FABE-3F89-4F4E-84D0-31EA66C2BE55}" srcOrd="2" destOrd="0" presId="urn:microsoft.com/office/officeart/2005/8/layout/orgChart1"/>
    <dgm:cxn modelId="{94778EDF-88DE-4379-8AB4-F42724688923}" type="presParOf" srcId="{9D5973CF-4960-426E-BE49-C774143549BF}" destId="{C4234D43-8AFE-4899-8968-6B6FFF0F865E}" srcOrd="4" destOrd="0" presId="urn:microsoft.com/office/officeart/2005/8/layout/orgChart1"/>
    <dgm:cxn modelId="{CBDEACDA-4750-4D24-9142-A03F422F8061}" type="presParOf" srcId="{9D5973CF-4960-426E-BE49-C774143549BF}" destId="{4511BC26-24BA-4422-B9C0-6065B100C13D}" srcOrd="5" destOrd="0" presId="urn:microsoft.com/office/officeart/2005/8/layout/orgChart1"/>
    <dgm:cxn modelId="{E06AABBE-55BA-42E5-B2BF-BDA98CF256D9}" type="presParOf" srcId="{4511BC26-24BA-4422-B9C0-6065B100C13D}" destId="{D1539C87-B4ED-4BBD-B5C2-B7EC745B00E7}" srcOrd="0" destOrd="0" presId="urn:microsoft.com/office/officeart/2005/8/layout/orgChart1"/>
    <dgm:cxn modelId="{6B1DDDB8-D020-47EE-A107-2EA2CF5F4E26}" type="presParOf" srcId="{D1539C87-B4ED-4BBD-B5C2-B7EC745B00E7}" destId="{CECA9B9B-C008-4D5E-94A2-1C2919922015}" srcOrd="0" destOrd="0" presId="urn:microsoft.com/office/officeart/2005/8/layout/orgChart1"/>
    <dgm:cxn modelId="{94DBC6FA-B198-4339-B23C-89B107C44C72}" type="presParOf" srcId="{D1539C87-B4ED-4BBD-B5C2-B7EC745B00E7}" destId="{8602FA81-84A0-496E-9971-F01C7A787C90}" srcOrd="1" destOrd="0" presId="urn:microsoft.com/office/officeart/2005/8/layout/orgChart1"/>
    <dgm:cxn modelId="{7AF3ADEC-408E-47C3-8BAA-3E1199DB831E}" type="presParOf" srcId="{4511BC26-24BA-4422-B9C0-6065B100C13D}" destId="{706ED406-A05B-40D9-BD4B-021F4BA0BFF3}" srcOrd="1" destOrd="0" presId="urn:microsoft.com/office/officeart/2005/8/layout/orgChart1"/>
    <dgm:cxn modelId="{D1BD2C39-7766-4B80-B264-53D0B065BBFE}" type="presParOf" srcId="{4511BC26-24BA-4422-B9C0-6065B100C13D}" destId="{6F5B63C9-05E0-4736-AD0A-351E6F8EF81D}" srcOrd="2" destOrd="0" presId="urn:microsoft.com/office/officeart/2005/8/layout/orgChart1"/>
    <dgm:cxn modelId="{0DC93056-67F0-49C9-859B-AC8BB63CBE27}" type="presParOf" srcId="{9D5973CF-4960-426E-BE49-C774143549BF}" destId="{F1B82673-0E19-4F1C-8107-E91815F265D3}" srcOrd="6" destOrd="0" presId="urn:microsoft.com/office/officeart/2005/8/layout/orgChart1"/>
    <dgm:cxn modelId="{DB8C3671-AE91-4283-9855-7E21E399BB79}" type="presParOf" srcId="{9D5973CF-4960-426E-BE49-C774143549BF}" destId="{280A2748-1EE5-4FD3-8D9F-5620AEC92C67}" srcOrd="7" destOrd="0" presId="urn:microsoft.com/office/officeart/2005/8/layout/orgChart1"/>
    <dgm:cxn modelId="{BE712C76-5002-48E8-ADAF-D53A79E276EF}" type="presParOf" srcId="{280A2748-1EE5-4FD3-8D9F-5620AEC92C67}" destId="{6AC3968C-F099-46BC-A69B-6B91A2FDEC2A}" srcOrd="0" destOrd="0" presId="urn:microsoft.com/office/officeart/2005/8/layout/orgChart1"/>
    <dgm:cxn modelId="{3B95DF66-4F00-4C19-A825-AF29F477C8E9}" type="presParOf" srcId="{6AC3968C-F099-46BC-A69B-6B91A2FDEC2A}" destId="{5157D73C-7E76-4AB9-8416-981C7621888A}" srcOrd="0" destOrd="0" presId="urn:microsoft.com/office/officeart/2005/8/layout/orgChart1"/>
    <dgm:cxn modelId="{26D1CD11-3023-4CFC-9E7B-1E76D48B94DA}" type="presParOf" srcId="{6AC3968C-F099-46BC-A69B-6B91A2FDEC2A}" destId="{13BC4EFF-1D56-4761-B4DF-A9DA0C92094F}" srcOrd="1" destOrd="0" presId="urn:microsoft.com/office/officeart/2005/8/layout/orgChart1"/>
    <dgm:cxn modelId="{952CE5C7-7A55-4745-A3A9-A70EA28A43B9}" type="presParOf" srcId="{280A2748-1EE5-4FD3-8D9F-5620AEC92C67}" destId="{F4644200-0012-4D4E-8508-7B72AA6C56A0}" srcOrd="1" destOrd="0" presId="urn:microsoft.com/office/officeart/2005/8/layout/orgChart1"/>
    <dgm:cxn modelId="{49200853-C521-451C-BE28-7EE285F3ADFA}" type="presParOf" srcId="{280A2748-1EE5-4FD3-8D9F-5620AEC92C67}" destId="{3480C398-1BDC-4B4D-8607-080688770A5C}" srcOrd="2" destOrd="0" presId="urn:microsoft.com/office/officeart/2005/8/layout/orgChart1"/>
    <dgm:cxn modelId="{32045FF2-B956-4076-A06D-263AB0AF7DFC}" type="presParOf" srcId="{9CC81FB9-C8D5-4BD5-82D8-5E65BE540F48}" destId="{9163A41B-BE59-4EEC-9319-C7B1B3780591}" srcOrd="2" destOrd="0" presId="urn:microsoft.com/office/officeart/2005/8/layout/orgChart1"/>
    <dgm:cxn modelId="{64A31969-AA70-4263-A143-1C6997A1217C}" type="presParOf" srcId="{C3B5B445-53FC-485C-93A9-109D361EEDEF}" destId="{3D367E92-86C4-4800-890D-E420390834F5}" srcOrd="2" destOrd="0" presId="urn:microsoft.com/office/officeart/2005/8/layout/orgChart1"/>
    <dgm:cxn modelId="{26C1778E-23FA-48EE-B282-10F0A4495115}" type="presParOf" srcId="{C3B5B445-53FC-485C-93A9-109D361EEDEF}" destId="{BCB8A5CE-D988-44F9-9D02-0C3A0AE8921F}" srcOrd="3" destOrd="0" presId="urn:microsoft.com/office/officeart/2005/8/layout/orgChart1"/>
    <dgm:cxn modelId="{4EA7C654-7F35-4C7F-A5EA-C3C78D493CB0}" type="presParOf" srcId="{BCB8A5CE-D988-44F9-9D02-0C3A0AE8921F}" destId="{33018D0C-6560-45C3-A00F-F1B6EEB3F544}" srcOrd="0" destOrd="0" presId="urn:microsoft.com/office/officeart/2005/8/layout/orgChart1"/>
    <dgm:cxn modelId="{177B8702-469C-4A47-869E-BAA1D570E477}" type="presParOf" srcId="{33018D0C-6560-45C3-A00F-F1B6EEB3F544}" destId="{AB53A8D1-72AE-4ADD-B21C-1A8119F79543}" srcOrd="0" destOrd="0" presId="urn:microsoft.com/office/officeart/2005/8/layout/orgChart1"/>
    <dgm:cxn modelId="{738EEAE5-8732-4EF9-9F20-D226D1E79C8A}" type="presParOf" srcId="{33018D0C-6560-45C3-A00F-F1B6EEB3F544}" destId="{023038BA-4E9A-4F8B-99B8-2ACC67A977E8}" srcOrd="1" destOrd="0" presId="urn:microsoft.com/office/officeart/2005/8/layout/orgChart1"/>
    <dgm:cxn modelId="{49886594-A1DD-4D9A-851B-CDD2F83909C2}" type="presParOf" srcId="{BCB8A5CE-D988-44F9-9D02-0C3A0AE8921F}" destId="{D4BBFF5E-DEE5-4CE9-A83C-00B2F7EBD579}" srcOrd="1" destOrd="0" presId="urn:microsoft.com/office/officeart/2005/8/layout/orgChart1"/>
    <dgm:cxn modelId="{3082ECBF-482B-4CF3-A7DC-E21D1A4B4B01}" type="presParOf" srcId="{D4BBFF5E-DEE5-4CE9-A83C-00B2F7EBD579}" destId="{61FBF8BD-0CB8-4BC1-AC97-84554451CCDF}" srcOrd="0" destOrd="0" presId="urn:microsoft.com/office/officeart/2005/8/layout/orgChart1"/>
    <dgm:cxn modelId="{020A6911-62FB-41BA-AA17-5E36D9B334E5}" type="presParOf" srcId="{D4BBFF5E-DEE5-4CE9-A83C-00B2F7EBD579}" destId="{A548C117-5962-4AE7-B890-F7E812AE79FC}" srcOrd="1" destOrd="0" presId="urn:microsoft.com/office/officeart/2005/8/layout/orgChart1"/>
    <dgm:cxn modelId="{8C891D1D-2A93-4C20-B621-77425728EE42}" type="presParOf" srcId="{A548C117-5962-4AE7-B890-F7E812AE79FC}" destId="{0EE34E23-173D-4043-8BA3-30233D960976}" srcOrd="0" destOrd="0" presId="urn:microsoft.com/office/officeart/2005/8/layout/orgChart1"/>
    <dgm:cxn modelId="{27F8C7E5-DEAA-4A92-AB18-B2279D89D22B}" type="presParOf" srcId="{0EE34E23-173D-4043-8BA3-30233D960976}" destId="{0B2B7975-F0E4-4792-981A-64BB44A9A79B}" srcOrd="0" destOrd="0" presId="urn:microsoft.com/office/officeart/2005/8/layout/orgChart1"/>
    <dgm:cxn modelId="{B4F06712-1CAD-4C0C-B7EB-17B028AC4351}" type="presParOf" srcId="{0EE34E23-173D-4043-8BA3-30233D960976}" destId="{1001176A-95BF-47E7-8370-9A39C3C6DBCB}" srcOrd="1" destOrd="0" presId="urn:microsoft.com/office/officeart/2005/8/layout/orgChart1"/>
    <dgm:cxn modelId="{9E2600C2-072D-4981-8AF9-FDAC9EC825CC}" type="presParOf" srcId="{A548C117-5962-4AE7-B890-F7E812AE79FC}" destId="{60B9F219-83A9-42DA-8CD3-BC7629F49FEB}" srcOrd="1" destOrd="0" presId="urn:microsoft.com/office/officeart/2005/8/layout/orgChart1"/>
    <dgm:cxn modelId="{08048B8D-25D3-4489-8007-F165328972FC}" type="presParOf" srcId="{A548C117-5962-4AE7-B890-F7E812AE79FC}" destId="{4B64A420-34FC-492C-9391-7E92BE2BDA6C}" srcOrd="2" destOrd="0" presId="urn:microsoft.com/office/officeart/2005/8/layout/orgChart1"/>
    <dgm:cxn modelId="{8192DD13-EE29-4D92-BC9E-E3F15C14F840}" type="presParOf" srcId="{D4BBFF5E-DEE5-4CE9-A83C-00B2F7EBD579}" destId="{9508E336-93A8-40B3-8417-857BAF094448}" srcOrd="2" destOrd="0" presId="urn:microsoft.com/office/officeart/2005/8/layout/orgChart1"/>
    <dgm:cxn modelId="{FF3E6DBA-330B-401D-89DE-A35BC7854A87}" type="presParOf" srcId="{D4BBFF5E-DEE5-4CE9-A83C-00B2F7EBD579}" destId="{C3E9532D-1586-40AD-8EE7-7E2DAE181C3D}" srcOrd="3" destOrd="0" presId="urn:microsoft.com/office/officeart/2005/8/layout/orgChart1"/>
    <dgm:cxn modelId="{DCFCABB6-069A-4A22-937D-ADB329C6411C}" type="presParOf" srcId="{C3E9532D-1586-40AD-8EE7-7E2DAE181C3D}" destId="{7E2E50D5-3604-4080-8B02-F435F966BCC9}" srcOrd="0" destOrd="0" presId="urn:microsoft.com/office/officeart/2005/8/layout/orgChart1"/>
    <dgm:cxn modelId="{4B1F0FA9-943C-49A2-90B2-A539D3B56FE5}" type="presParOf" srcId="{7E2E50D5-3604-4080-8B02-F435F966BCC9}" destId="{913E3CFF-6DA2-4145-8C16-26E7C7437F90}" srcOrd="0" destOrd="0" presId="urn:microsoft.com/office/officeart/2005/8/layout/orgChart1"/>
    <dgm:cxn modelId="{D032DACB-F66C-48B6-B8CF-CA82C2BAD50F}" type="presParOf" srcId="{7E2E50D5-3604-4080-8B02-F435F966BCC9}" destId="{88EE44DB-C3CA-49DB-A5A6-162B2A84A913}" srcOrd="1" destOrd="0" presId="urn:microsoft.com/office/officeart/2005/8/layout/orgChart1"/>
    <dgm:cxn modelId="{316F5471-1C49-400F-B6AE-E1B7EAE67B4A}" type="presParOf" srcId="{C3E9532D-1586-40AD-8EE7-7E2DAE181C3D}" destId="{496E5ED3-B05C-4D09-A08D-F60092B11DC8}" srcOrd="1" destOrd="0" presId="urn:microsoft.com/office/officeart/2005/8/layout/orgChart1"/>
    <dgm:cxn modelId="{EB5E0BE6-95F9-44B0-BB86-E7DB1ABE56E6}" type="presParOf" srcId="{C3E9532D-1586-40AD-8EE7-7E2DAE181C3D}" destId="{82DF7304-2FEE-4EE8-93B7-A09DF3E986F0}" srcOrd="2" destOrd="0" presId="urn:microsoft.com/office/officeart/2005/8/layout/orgChart1"/>
    <dgm:cxn modelId="{25F4C8E3-7770-418B-BE10-B5051E813B4F}" type="presParOf" srcId="{D4BBFF5E-DEE5-4CE9-A83C-00B2F7EBD579}" destId="{3538E69E-8F57-419C-906D-E53677ACCF0F}" srcOrd="4" destOrd="0" presId="urn:microsoft.com/office/officeart/2005/8/layout/orgChart1"/>
    <dgm:cxn modelId="{E1224B81-1896-48BF-B5E7-E47F21529EA2}" type="presParOf" srcId="{D4BBFF5E-DEE5-4CE9-A83C-00B2F7EBD579}" destId="{A5BB9773-AD43-451C-AB33-7701ACCC5A15}" srcOrd="5" destOrd="0" presId="urn:microsoft.com/office/officeart/2005/8/layout/orgChart1"/>
    <dgm:cxn modelId="{D85DDC6A-02B6-40D0-A50B-390B41BE0CD4}" type="presParOf" srcId="{A5BB9773-AD43-451C-AB33-7701ACCC5A15}" destId="{47962756-040A-45EB-9332-E831CD118CFA}" srcOrd="0" destOrd="0" presId="urn:microsoft.com/office/officeart/2005/8/layout/orgChart1"/>
    <dgm:cxn modelId="{7C6DA0CA-612D-49CB-A50F-2B4055E3F81D}" type="presParOf" srcId="{47962756-040A-45EB-9332-E831CD118CFA}" destId="{20E8093F-61AF-4E27-978D-C2B7627C9374}" srcOrd="0" destOrd="0" presId="urn:microsoft.com/office/officeart/2005/8/layout/orgChart1"/>
    <dgm:cxn modelId="{87969743-F05A-4211-83AD-8242BDAE13B0}" type="presParOf" srcId="{47962756-040A-45EB-9332-E831CD118CFA}" destId="{48C640DA-26DC-45AE-8F35-81EDEDAA9ED5}" srcOrd="1" destOrd="0" presId="urn:microsoft.com/office/officeart/2005/8/layout/orgChart1"/>
    <dgm:cxn modelId="{BB0B425A-3947-4EA0-825E-F061DC467C7A}" type="presParOf" srcId="{A5BB9773-AD43-451C-AB33-7701ACCC5A15}" destId="{5615A261-6FB9-4F68-8845-19C258483AE9}" srcOrd="1" destOrd="0" presId="urn:microsoft.com/office/officeart/2005/8/layout/orgChart1"/>
    <dgm:cxn modelId="{5261CFDA-481A-4751-AADB-B350B580BF4F}" type="presParOf" srcId="{A5BB9773-AD43-451C-AB33-7701ACCC5A15}" destId="{D5864186-EE60-4044-B8A0-92B6857B589F}" srcOrd="2" destOrd="0" presId="urn:microsoft.com/office/officeart/2005/8/layout/orgChart1"/>
    <dgm:cxn modelId="{DDC72F20-E5D2-44FA-902F-6368363861D0}" type="presParOf" srcId="{BCB8A5CE-D988-44F9-9D02-0C3A0AE8921F}" destId="{38D6C1EF-FC96-4ECA-BD00-0522FA1A4BE3}" srcOrd="2" destOrd="0" presId="urn:microsoft.com/office/officeart/2005/8/layout/orgChart1"/>
    <dgm:cxn modelId="{23C0BD43-DAC1-44EE-999E-0F6E62F87537}" type="presParOf" srcId="{324C4A52-F45A-4CCF-A157-0FC11971F8D1}" destId="{CDD839C0-0AF7-4964-8708-3C81E7EACDD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CEC6F6-4E62-4F32-80A7-8BA154709EB6}" type="doc">
      <dgm:prSet loTypeId="urn:microsoft.com/office/officeart/2005/8/layout/pyramid2" loCatId="list" qsTypeId="urn:microsoft.com/office/officeart/2005/8/quickstyle/simple1" qsCatId="simple" csTypeId="urn:microsoft.com/office/officeart/2005/8/colors/accent1_2" csCatId="accent1" phldr="1"/>
      <dgm:spPr/>
    </dgm:pt>
    <dgm:pt modelId="{ABD8AD02-9706-45E8-897A-84A460497CCF}">
      <dgm:prSet phldrT="[Text]"/>
      <dgm:spPr/>
      <dgm:t>
        <a:bodyPr/>
        <a:lstStyle/>
        <a:p>
          <a:r>
            <a:rPr lang="en-US" dirty="0">
              <a:cs typeface="+mn-cs"/>
            </a:rPr>
            <a:t>Default Risk</a:t>
          </a:r>
          <a:endParaRPr lang="en-US" dirty="0"/>
        </a:p>
      </dgm:t>
    </dgm:pt>
    <dgm:pt modelId="{E3B27C6C-3B9B-49BF-B93A-61E1F8EF6999}" type="parTrans" cxnId="{16C80417-7FBE-4696-8ADA-2AE1121D73B6}">
      <dgm:prSet/>
      <dgm:spPr/>
      <dgm:t>
        <a:bodyPr/>
        <a:lstStyle/>
        <a:p>
          <a:endParaRPr lang="en-US"/>
        </a:p>
      </dgm:t>
    </dgm:pt>
    <dgm:pt modelId="{1CFCA973-1853-4986-98D8-F282DD4364B1}" type="sibTrans" cxnId="{16C80417-7FBE-4696-8ADA-2AE1121D73B6}">
      <dgm:prSet/>
      <dgm:spPr/>
      <dgm:t>
        <a:bodyPr/>
        <a:lstStyle/>
        <a:p>
          <a:endParaRPr lang="en-US"/>
        </a:p>
      </dgm:t>
    </dgm:pt>
    <dgm:pt modelId="{B06439DF-2768-4306-9251-17D9F36FB4E1}">
      <dgm:prSet phldrT="[Text]"/>
      <dgm:spPr/>
      <dgm:t>
        <a:bodyPr/>
        <a:lstStyle/>
        <a:p>
          <a:r>
            <a:rPr lang="en-US" dirty="0">
              <a:cs typeface="+mn-cs"/>
            </a:rPr>
            <a:t>Liquidity</a:t>
          </a:r>
          <a:endParaRPr lang="en-US" dirty="0"/>
        </a:p>
      </dgm:t>
    </dgm:pt>
    <dgm:pt modelId="{C9EDB403-14A0-4343-A019-92D27845E894}" type="parTrans" cxnId="{5C8187D3-F35E-4C6A-B5AF-EA5CF671EEB6}">
      <dgm:prSet/>
      <dgm:spPr/>
      <dgm:t>
        <a:bodyPr/>
        <a:lstStyle/>
        <a:p>
          <a:endParaRPr lang="en-US"/>
        </a:p>
      </dgm:t>
    </dgm:pt>
    <dgm:pt modelId="{D1E35B01-476F-49C4-8204-F7987CAC6687}" type="sibTrans" cxnId="{5C8187D3-F35E-4C6A-B5AF-EA5CF671EEB6}">
      <dgm:prSet/>
      <dgm:spPr/>
      <dgm:t>
        <a:bodyPr/>
        <a:lstStyle/>
        <a:p>
          <a:endParaRPr lang="en-US"/>
        </a:p>
      </dgm:t>
    </dgm:pt>
    <dgm:pt modelId="{0B5DD51D-F11A-4549-986D-813F7DD48332}">
      <dgm:prSet phldrT="[Text]"/>
      <dgm:spPr/>
      <dgm:t>
        <a:bodyPr/>
        <a:lstStyle/>
        <a:p>
          <a:r>
            <a:rPr lang="en-US" dirty="0">
              <a:cs typeface="+mn-cs"/>
            </a:rPr>
            <a:t>Income Tax Considerations</a:t>
          </a:r>
          <a:endParaRPr lang="en-US" dirty="0"/>
        </a:p>
      </dgm:t>
    </dgm:pt>
    <dgm:pt modelId="{05AC9E2F-9782-4D9A-B6CB-9902E60E4387}" type="parTrans" cxnId="{8EEEF9CA-B89B-4A07-B6D9-021FF30CCF41}">
      <dgm:prSet/>
      <dgm:spPr/>
      <dgm:t>
        <a:bodyPr/>
        <a:lstStyle/>
        <a:p>
          <a:endParaRPr lang="en-US"/>
        </a:p>
      </dgm:t>
    </dgm:pt>
    <dgm:pt modelId="{1923ED10-C2B0-4A7B-BAC7-6EE2BC809D21}" type="sibTrans" cxnId="{8EEEF9CA-B89B-4A07-B6D9-021FF30CCF41}">
      <dgm:prSet/>
      <dgm:spPr/>
      <dgm:t>
        <a:bodyPr/>
        <a:lstStyle/>
        <a:p>
          <a:endParaRPr lang="en-US"/>
        </a:p>
      </dgm:t>
    </dgm:pt>
    <dgm:pt modelId="{BD1BFCDB-6570-4568-9C45-8CA1F1213B50}" type="pres">
      <dgm:prSet presAssocID="{06CEC6F6-4E62-4F32-80A7-8BA154709EB6}" presName="compositeShape" presStyleCnt="0">
        <dgm:presLayoutVars>
          <dgm:dir/>
          <dgm:resizeHandles/>
        </dgm:presLayoutVars>
      </dgm:prSet>
      <dgm:spPr/>
    </dgm:pt>
    <dgm:pt modelId="{7A0337A0-0CE0-4BF1-9982-B06059FA55E0}" type="pres">
      <dgm:prSet presAssocID="{06CEC6F6-4E62-4F32-80A7-8BA154709EB6}" presName="pyramid" presStyleLbl="node1" presStyleIdx="0" presStyleCnt="1"/>
      <dgm:spPr/>
    </dgm:pt>
    <dgm:pt modelId="{B16B0F19-AD8B-4E3B-BD25-6A270B26E9EF}" type="pres">
      <dgm:prSet presAssocID="{06CEC6F6-4E62-4F32-80A7-8BA154709EB6}" presName="theList" presStyleCnt="0"/>
      <dgm:spPr/>
    </dgm:pt>
    <dgm:pt modelId="{87035AEB-C072-43D5-8BF2-16180BFFC7C6}" type="pres">
      <dgm:prSet presAssocID="{ABD8AD02-9706-45E8-897A-84A460497CCF}" presName="aNode" presStyleLbl="fgAcc1" presStyleIdx="0" presStyleCnt="3">
        <dgm:presLayoutVars>
          <dgm:bulletEnabled val="1"/>
        </dgm:presLayoutVars>
      </dgm:prSet>
      <dgm:spPr/>
    </dgm:pt>
    <dgm:pt modelId="{EAE489C3-8398-4263-BBAF-D661F65C6EEE}" type="pres">
      <dgm:prSet presAssocID="{ABD8AD02-9706-45E8-897A-84A460497CCF}" presName="aSpace" presStyleCnt="0"/>
      <dgm:spPr/>
    </dgm:pt>
    <dgm:pt modelId="{C180EF8D-62C9-4E3C-B97E-29AA104CFA5D}" type="pres">
      <dgm:prSet presAssocID="{B06439DF-2768-4306-9251-17D9F36FB4E1}" presName="aNode" presStyleLbl="fgAcc1" presStyleIdx="1" presStyleCnt="3">
        <dgm:presLayoutVars>
          <dgm:bulletEnabled val="1"/>
        </dgm:presLayoutVars>
      </dgm:prSet>
      <dgm:spPr/>
    </dgm:pt>
    <dgm:pt modelId="{115D4292-8084-4A7B-B398-F801BFE10F75}" type="pres">
      <dgm:prSet presAssocID="{B06439DF-2768-4306-9251-17D9F36FB4E1}" presName="aSpace" presStyleCnt="0"/>
      <dgm:spPr/>
    </dgm:pt>
    <dgm:pt modelId="{AE69320D-F87B-4546-A36F-5FAF05924F31}" type="pres">
      <dgm:prSet presAssocID="{0B5DD51D-F11A-4549-986D-813F7DD48332}" presName="aNode" presStyleLbl="fgAcc1" presStyleIdx="2" presStyleCnt="3">
        <dgm:presLayoutVars>
          <dgm:bulletEnabled val="1"/>
        </dgm:presLayoutVars>
      </dgm:prSet>
      <dgm:spPr/>
    </dgm:pt>
    <dgm:pt modelId="{84CC9E48-E3D2-4F29-9DDB-FF4BD4ABEE8D}" type="pres">
      <dgm:prSet presAssocID="{0B5DD51D-F11A-4549-986D-813F7DD48332}" presName="aSpace" presStyleCnt="0"/>
      <dgm:spPr/>
    </dgm:pt>
  </dgm:ptLst>
  <dgm:cxnLst>
    <dgm:cxn modelId="{16C80417-7FBE-4696-8ADA-2AE1121D73B6}" srcId="{06CEC6F6-4E62-4F32-80A7-8BA154709EB6}" destId="{ABD8AD02-9706-45E8-897A-84A460497CCF}" srcOrd="0" destOrd="0" parTransId="{E3B27C6C-3B9B-49BF-B93A-61E1F8EF6999}" sibTransId="{1CFCA973-1853-4986-98D8-F282DD4364B1}"/>
    <dgm:cxn modelId="{B852B717-8BB8-46DA-A30B-757662D85225}" type="presOf" srcId="{0B5DD51D-F11A-4549-986D-813F7DD48332}" destId="{AE69320D-F87B-4546-A36F-5FAF05924F31}" srcOrd="0" destOrd="0" presId="urn:microsoft.com/office/officeart/2005/8/layout/pyramid2"/>
    <dgm:cxn modelId="{70FA7F34-F256-4203-8859-D5671F573850}" type="presOf" srcId="{ABD8AD02-9706-45E8-897A-84A460497CCF}" destId="{87035AEB-C072-43D5-8BF2-16180BFFC7C6}" srcOrd="0" destOrd="0" presId="urn:microsoft.com/office/officeart/2005/8/layout/pyramid2"/>
    <dgm:cxn modelId="{1BE03643-4318-4980-8DB1-D0091996F98D}" type="presOf" srcId="{B06439DF-2768-4306-9251-17D9F36FB4E1}" destId="{C180EF8D-62C9-4E3C-B97E-29AA104CFA5D}" srcOrd="0" destOrd="0" presId="urn:microsoft.com/office/officeart/2005/8/layout/pyramid2"/>
    <dgm:cxn modelId="{EFFE2E70-AB4F-4571-A6E8-5AC0F01F4810}" type="presOf" srcId="{06CEC6F6-4E62-4F32-80A7-8BA154709EB6}" destId="{BD1BFCDB-6570-4568-9C45-8CA1F1213B50}" srcOrd="0" destOrd="0" presId="urn:microsoft.com/office/officeart/2005/8/layout/pyramid2"/>
    <dgm:cxn modelId="{8EEEF9CA-B89B-4A07-B6D9-021FF30CCF41}" srcId="{06CEC6F6-4E62-4F32-80A7-8BA154709EB6}" destId="{0B5DD51D-F11A-4549-986D-813F7DD48332}" srcOrd="2" destOrd="0" parTransId="{05AC9E2F-9782-4D9A-B6CB-9902E60E4387}" sibTransId="{1923ED10-C2B0-4A7B-BAC7-6EE2BC809D21}"/>
    <dgm:cxn modelId="{5C8187D3-F35E-4C6A-B5AF-EA5CF671EEB6}" srcId="{06CEC6F6-4E62-4F32-80A7-8BA154709EB6}" destId="{B06439DF-2768-4306-9251-17D9F36FB4E1}" srcOrd="1" destOrd="0" parTransId="{C9EDB403-14A0-4343-A019-92D27845E894}" sibTransId="{D1E35B01-476F-49C4-8204-F7987CAC6687}"/>
    <dgm:cxn modelId="{EEAE2FEF-227A-4391-970D-9229DFB6D423}" type="presParOf" srcId="{BD1BFCDB-6570-4568-9C45-8CA1F1213B50}" destId="{7A0337A0-0CE0-4BF1-9982-B06059FA55E0}" srcOrd="0" destOrd="0" presId="urn:microsoft.com/office/officeart/2005/8/layout/pyramid2"/>
    <dgm:cxn modelId="{AA2E0A96-9207-4D1B-9E77-E9B865BE2A6D}" type="presParOf" srcId="{BD1BFCDB-6570-4568-9C45-8CA1F1213B50}" destId="{B16B0F19-AD8B-4E3B-BD25-6A270B26E9EF}" srcOrd="1" destOrd="0" presId="urn:microsoft.com/office/officeart/2005/8/layout/pyramid2"/>
    <dgm:cxn modelId="{BE8C89C4-D744-4A25-86AB-7930C08AB74F}" type="presParOf" srcId="{B16B0F19-AD8B-4E3B-BD25-6A270B26E9EF}" destId="{87035AEB-C072-43D5-8BF2-16180BFFC7C6}" srcOrd="0" destOrd="0" presId="urn:microsoft.com/office/officeart/2005/8/layout/pyramid2"/>
    <dgm:cxn modelId="{DB85CC49-2734-4EFD-9B57-ABD88025708E}" type="presParOf" srcId="{B16B0F19-AD8B-4E3B-BD25-6A270B26E9EF}" destId="{EAE489C3-8398-4263-BBAF-D661F65C6EEE}" srcOrd="1" destOrd="0" presId="urn:microsoft.com/office/officeart/2005/8/layout/pyramid2"/>
    <dgm:cxn modelId="{C026E589-0843-450F-83BE-4FF61F1B8B5E}" type="presParOf" srcId="{B16B0F19-AD8B-4E3B-BD25-6A270B26E9EF}" destId="{C180EF8D-62C9-4E3C-B97E-29AA104CFA5D}" srcOrd="2" destOrd="0" presId="urn:microsoft.com/office/officeart/2005/8/layout/pyramid2"/>
    <dgm:cxn modelId="{A4E92612-BE60-408F-87D4-8329AE9BE61A}" type="presParOf" srcId="{B16B0F19-AD8B-4E3B-BD25-6A270B26E9EF}" destId="{115D4292-8084-4A7B-B398-F801BFE10F75}" srcOrd="3" destOrd="0" presId="urn:microsoft.com/office/officeart/2005/8/layout/pyramid2"/>
    <dgm:cxn modelId="{6B23C599-50BD-4146-9741-EE5DBEB3F4A4}" type="presParOf" srcId="{B16B0F19-AD8B-4E3B-BD25-6A270B26E9EF}" destId="{AE69320D-F87B-4546-A36F-5FAF05924F31}" srcOrd="4" destOrd="0" presId="urn:microsoft.com/office/officeart/2005/8/layout/pyramid2"/>
    <dgm:cxn modelId="{B0BDD1C4-2A52-4DC4-83E1-1447C976DACE}" type="presParOf" srcId="{B16B0F19-AD8B-4E3B-BD25-6A270B26E9EF}" destId="{84CC9E48-E3D2-4F29-9DDB-FF4BD4ABEE8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8E69E-8F57-419C-906D-E53677ACCF0F}">
      <dsp:nvSpPr>
        <dsp:cNvPr id="0" name=""/>
        <dsp:cNvSpPr/>
      </dsp:nvSpPr>
      <dsp:spPr>
        <a:xfrm>
          <a:off x="4350011" y="1863806"/>
          <a:ext cx="572993" cy="2841545"/>
        </a:xfrm>
        <a:custGeom>
          <a:avLst/>
          <a:gdLst/>
          <a:ahLst/>
          <a:cxnLst/>
          <a:rect l="0" t="0" r="0" b="0"/>
          <a:pathLst>
            <a:path>
              <a:moveTo>
                <a:pt x="0" y="0"/>
              </a:moveTo>
              <a:lnTo>
                <a:pt x="0" y="2841545"/>
              </a:lnTo>
              <a:lnTo>
                <a:pt x="572993" y="284154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08E336-93A8-40B3-8417-857BAF094448}">
      <dsp:nvSpPr>
        <dsp:cNvPr id="0" name=""/>
        <dsp:cNvSpPr/>
      </dsp:nvSpPr>
      <dsp:spPr>
        <a:xfrm>
          <a:off x="4350011" y="1863806"/>
          <a:ext cx="572993" cy="1747492"/>
        </a:xfrm>
        <a:custGeom>
          <a:avLst/>
          <a:gdLst/>
          <a:ahLst/>
          <a:cxnLst/>
          <a:rect l="0" t="0" r="0" b="0"/>
          <a:pathLst>
            <a:path>
              <a:moveTo>
                <a:pt x="0" y="0"/>
              </a:moveTo>
              <a:lnTo>
                <a:pt x="0" y="1747492"/>
              </a:lnTo>
              <a:lnTo>
                <a:pt x="572993" y="174749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FBF8BD-0CB8-4BC1-AC97-84554451CCDF}">
      <dsp:nvSpPr>
        <dsp:cNvPr id="0" name=""/>
        <dsp:cNvSpPr/>
      </dsp:nvSpPr>
      <dsp:spPr>
        <a:xfrm>
          <a:off x="4350011" y="1863806"/>
          <a:ext cx="572993" cy="661595"/>
        </a:xfrm>
        <a:custGeom>
          <a:avLst/>
          <a:gdLst/>
          <a:ahLst/>
          <a:cxnLst/>
          <a:rect l="0" t="0" r="0" b="0"/>
          <a:pathLst>
            <a:path>
              <a:moveTo>
                <a:pt x="0" y="0"/>
              </a:moveTo>
              <a:lnTo>
                <a:pt x="0" y="661595"/>
              </a:lnTo>
              <a:lnTo>
                <a:pt x="572993" y="66159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367E92-86C4-4800-890D-E420390834F5}">
      <dsp:nvSpPr>
        <dsp:cNvPr id="0" name=""/>
        <dsp:cNvSpPr/>
      </dsp:nvSpPr>
      <dsp:spPr>
        <a:xfrm>
          <a:off x="3896399" y="949778"/>
          <a:ext cx="1981593" cy="270346"/>
        </a:xfrm>
        <a:custGeom>
          <a:avLst/>
          <a:gdLst/>
          <a:ahLst/>
          <a:cxnLst/>
          <a:rect l="0" t="0" r="0" b="0"/>
          <a:pathLst>
            <a:path>
              <a:moveTo>
                <a:pt x="0" y="0"/>
              </a:moveTo>
              <a:lnTo>
                <a:pt x="0" y="135173"/>
              </a:lnTo>
              <a:lnTo>
                <a:pt x="1981593" y="135173"/>
              </a:lnTo>
              <a:lnTo>
                <a:pt x="1981593" y="27034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B82673-0E19-4F1C-8107-E91815F265D3}">
      <dsp:nvSpPr>
        <dsp:cNvPr id="0" name=""/>
        <dsp:cNvSpPr/>
      </dsp:nvSpPr>
      <dsp:spPr>
        <a:xfrm>
          <a:off x="374113" y="1863806"/>
          <a:ext cx="553926" cy="2976853"/>
        </a:xfrm>
        <a:custGeom>
          <a:avLst/>
          <a:gdLst/>
          <a:ahLst/>
          <a:cxnLst/>
          <a:rect l="0" t="0" r="0" b="0"/>
          <a:pathLst>
            <a:path>
              <a:moveTo>
                <a:pt x="0" y="0"/>
              </a:moveTo>
              <a:lnTo>
                <a:pt x="0" y="2976853"/>
              </a:lnTo>
              <a:lnTo>
                <a:pt x="553926" y="297685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234D43-8AFE-4899-8968-6B6FFF0F865E}">
      <dsp:nvSpPr>
        <dsp:cNvPr id="0" name=""/>
        <dsp:cNvSpPr/>
      </dsp:nvSpPr>
      <dsp:spPr>
        <a:xfrm>
          <a:off x="374113" y="1863806"/>
          <a:ext cx="553926" cy="2162689"/>
        </a:xfrm>
        <a:custGeom>
          <a:avLst/>
          <a:gdLst/>
          <a:ahLst/>
          <a:cxnLst/>
          <a:rect l="0" t="0" r="0" b="0"/>
          <a:pathLst>
            <a:path>
              <a:moveTo>
                <a:pt x="0" y="0"/>
              </a:moveTo>
              <a:lnTo>
                <a:pt x="0" y="2162689"/>
              </a:lnTo>
              <a:lnTo>
                <a:pt x="553926" y="216268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D73D6F-BEA7-41D9-8C05-899A4CE0C46F}">
      <dsp:nvSpPr>
        <dsp:cNvPr id="0" name=""/>
        <dsp:cNvSpPr/>
      </dsp:nvSpPr>
      <dsp:spPr>
        <a:xfrm>
          <a:off x="374113" y="1863806"/>
          <a:ext cx="553926" cy="1348525"/>
        </a:xfrm>
        <a:custGeom>
          <a:avLst/>
          <a:gdLst/>
          <a:ahLst/>
          <a:cxnLst/>
          <a:rect l="0" t="0" r="0" b="0"/>
          <a:pathLst>
            <a:path>
              <a:moveTo>
                <a:pt x="0" y="0"/>
              </a:moveTo>
              <a:lnTo>
                <a:pt x="0" y="1348525"/>
              </a:lnTo>
              <a:lnTo>
                <a:pt x="553926" y="134852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14A1D3-FFD9-4713-A717-84A4EA0F8F7D}">
      <dsp:nvSpPr>
        <dsp:cNvPr id="0" name=""/>
        <dsp:cNvSpPr/>
      </dsp:nvSpPr>
      <dsp:spPr>
        <a:xfrm>
          <a:off x="374113" y="1863806"/>
          <a:ext cx="553926" cy="538307"/>
        </a:xfrm>
        <a:custGeom>
          <a:avLst/>
          <a:gdLst/>
          <a:ahLst/>
          <a:cxnLst/>
          <a:rect l="0" t="0" r="0" b="0"/>
          <a:pathLst>
            <a:path>
              <a:moveTo>
                <a:pt x="0" y="0"/>
              </a:moveTo>
              <a:lnTo>
                <a:pt x="0" y="538307"/>
              </a:lnTo>
              <a:lnTo>
                <a:pt x="553926" y="53830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6D3122-7921-4829-8E05-711DFD0E20AF}">
      <dsp:nvSpPr>
        <dsp:cNvPr id="0" name=""/>
        <dsp:cNvSpPr/>
      </dsp:nvSpPr>
      <dsp:spPr>
        <a:xfrm>
          <a:off x="1851249" y="949778"/>
          <a:ext cx="2045150" cy="270346"/>
        </a:xfrm>
        <a:custGeom>
          <a:avLst/>
          <a:gdLst/>
          <a:ahLst/>
          <a:cxnLst/>
          <a:rect l="0" t="0" r="0" b="0"/>
          <a:pathLst>
            <a:path>
              <a:moveTo>
                <a:pt x="2045150" y="0"/>
              </a:moveTo>
              <a:lnTo>
                <a:pt x="2045150" y="135173"/>
              </a:lnTo>
              <a:lnTo>
                <a:pt x="0" y="135173"/>
              </a:lnTo>
              <a:lnTo>
                <a:pt x="0" y="27034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7B3E25-BA8F-4795-B6D0-6960469CD281}">
      <dsp:nvSpPr>
        <dsp:cNvPr id="0" name=""/>
        <dsp:cNvSpPr/>
      </dsp:nvSpPr>
      <dsp:spPr>
        <a:xfrm>
          <a:off x="1816136" y="306096"/>
          <a:ext cx="4160526" cy="643681"/>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Financial System Overview (2)</a:t>
          </a:r>
        </a:p>
      </dsp:txBody>
      <dsp:txXfrm>
        <a:off x="1816136" y="306096"/>
        <a:ext cx="4160526" cy="643681"/>
      </dsp:txXfrm>
    </dsp:sp>
    <dsp:sp modelId="{CF7A6C0C-74A2-4697-80F3-459D235103BB}">
      <dsp:nvSpPr>
        <dsp:cNvPr id="0" name=""/>
        <dsp:cNvSpPr/>
      </dsp:nvSpPr>
      <dsp:spPr>
        <a:xfrm>
          <a:off x="4829" y="1220124"/>
          <a:ext cx="3692840" cy="643681"/>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Financial Markets</a:t>
          </a:r>
        </a:p>
      </dsp:txBody>
      <dsp:txXfrm>
        <a:off x="4829" y="1220124"/>
        <a:ext cx="3692840" cy="643681"/>
      </dsp:txXfrm>
    </dsp:sp>
    <dsp:sp modelId="{E4E3309F-268C-4D71-87B6-8EE7E746AD0B}">
      <dsp:nvSpPr>
        <dsp:cNvPr id="0" name=""/>
        <dsp:cNvSpPr/>
      </dsp:nvSpPr>
      <dsp:spPr>
        <a:xfrm>
          <a:off x="928039" y="2134152"/>
          <a:ext cx="2648080" cy="535922"/>
        </a:xfrm>
        <a:prstGeom prst="rect">
          <a:avLst/>
        </a:prstGeom>
        <a:solidFill>
          <a:srgbClr val="00CC00"/>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Bond Market (3,5,12)</a:t>
          </a:r>
        </a:p>
      </dsp:txBody>
      <dsp:txXfrm>
        <a:off x="928039" y="2134152"/>
        <a:ext cx="2648080" cy="535922"/>
      </dsp:txXfrm>
    </dsp:sp>
    <dsp:sp modelId="{43D79A57-7CEC-430B-99B0-71D254D28F0F}">
      <dsp:nvSpPr>
        <dsp:cNvPr id="0" name=""/>
        <dsp:cNvSpPr/>
      </dsp:nvSpPr>
      <dsp:spPr>
        <a:xfrm>
          <a:off x="928039" y="2940421"/>
          <a:ext cx="2678127" cy="543820"/>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Stock Market (13,6)</a:t>
          </a:r>
        </a:p>
      </dsp:txBody>
      <dsp:txXfrm>
        <a:off x="928039" y="2940421"/>
        <a:ext cx="2678127" cy="543820"/>
      </dsp:txXfrm>
    </dsp:sp>
    <dsp:sp modelId="{CECA9B9B-C008-4D5E-94A2-1C2919922015}">
      <dsp:nvSpPr>
        <dsp:cNvPr id="0" name=""/>
        <dsp:cNvSpPr/>
      </dsp:nvSpPr>
      <dsp:spPr>
        <a:xfrm>
          <a:off x="928039" y="3754588"/>
          <a:ext cx="2685658" cy="543814"/>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Money Market (11)</a:t>
          </a:r>
        </a:p>
      </dsp:txBody>
      <dsp:txXfrm>
        <a:off x="928039" y="3754588"/>
        <a:ext cx="2685658" cy="543814"/>
      </dsp:txXfrm>
    </dsp:sp>
    <dsp:sp modelId="{5157D73C-7E76-4AB9-8416-981C7621888A}">
      <dsp:nvSpPr>
        <dsp:cNvPr id="0" name=""/>
        <dsp:cNvSpPr/>
      </dsp:nvSpPr>
      <dsp:spPr>
        <a:xfrm>
          <a:off x="928039" y="4568749"/>
          <a:ext cx="2678140" cy="543820"/>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Mortgage Market (14)</a:t>
          </a:r>
        </a:p>
      </dsp:txBody>
      <dsp:txXfrm>
        <a:off x="928039" y="4568749"/>
        <a:ext cx="2678140" cy="543820"/>
      </dsp:txXfrm>
    </dsp:sp>
    <dsp:sp modelId="{AB53A8D1-72AE-4ADD-B21C-1A8119F79543}">
      <dsp:nvSpPr>
        <dsp:cNvPr id="0" name=""/>
        <dsp:cNvSpPr/>
      </dsp:nvSpPr>
      <dsp:spPr>
        <a:xfrm>
          <a:off x="3968015" y="1220124"/>
          <a:ext cx="3819954" cy="643681"/>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Financial Institutions</a:t>
          </a:r>
        </a:p>
      </dsp:txBody>
      <dsp:txXfrm>
        <a:off x="3968015" y="1220124"/>
        <a:ext cx="3819954" cy="643681"/>
      </dsp:txXfrm>
    </dsp:sp>
    <dsp:sp modelId="{0B2B7975-F0E4-4792-981A-64BB44A9A79B}">
      <dsp:nvSpPr>
        <dsp:cNvPr id="0" name=""/>
        <dsp:cNvSpPr/>
      </dsp:nvSpPr>
      <dsp:spPr>
        <a:xfrm>
          <a:off x="4923004" y="2134152"/>
          <a:ext cx="2673544" cy="782498"/>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Why Exists (7)</a:t>
          </a:r>
        </a:p>
      </dsp:txBody>
      <dsp:txXfrm>
        <a:off x="4923004" y="2134152"/>
        <a:ext cx="2673544" cy="782498"/>
      </dsp:txXfrm>
    </dsp:sp>
    <dsp:sp modelId="{913E3CFF-6DA2-4145-8C16-26E7C7437F90}">
      <dsp:nvSpPr>
        <dsp:cNvPr id="0" name=""/>
        <dsp:cNvSpPr/>
      </dsp:nvSpPr>
      <dsp:spPr>
        <a:xfrm>
          <a:off x="4923004" y="3186996"/>
          <a:ext cx="2673544" cy="848604"/>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Banking Industry (19)</a:t>
          </a:r>
        </a:p>
      </dsp:txBody>
      <dsp:txXfrm>
        <a:off x="4923004" y="3186996"/>
        <a:ext cx="2673544" cy="848604"/>
      </dsp:txXfrm>
    </dsp:sp>
    <dsp:sp modelId="{20E8093F-61AF-4E27-978D-C2B7627C9374}">
      <dsp:nvSpPr>
        <dsp:cNvPr id="0" name=""/>
        <dsp:cNvSpPr/>
      </dsp:nvSpPr>
      <dsp:spPr>
        <a:xfrm>
          <a:off x="4923004" y="4305947"/>
          <a:ext cx="3200166" cy="798808"/>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Mutual Fund Industry(20)</a:t>
          </a:r>
        </a:p>
      </dsp:txBody>
      <dsp:txXfrm>
        <a:off x="4923004" y="4305947"/>
        <a:ext cx="3200166" cy="798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0337A0-0CE0-4BF1-9982-B06059FA55E0}">
      <dsp:nvSpPr>
        <dsp:cNvPr id="0" name=""/>
        <dsp:cNvSpPr/>
      </dsp:nvSpPr>
      <dsp:spPr>
        <a:xfrm>
          <a:off x="711199" y="0"/>
          <a:ext cx="4064000" cy="4064000"/>
        </a:xfrm>
        <a:prstGeom prst="triangl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035AEB-C072-43D5-8BF2-16180BFFC7C6}">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cs typeface="+mn-cs"/>
            </a:rPr>
            <a:t>Default Risk</a:t>
          </a:r>
          <a:endParaRPr lang="en-US" sz="2500" kern="1200" dirty="0"/>
        </a:p>
      </dsp:txBody>
      <dsp:txXfrm>
        <a:off x="2790161" y="455544"/>
        <a:ext cx="2547676" cy="868101"/>
      </dsp:txXfrm>
    </dsp:sp>
    <dsp:sp modelId="{C180EF8D-62C9-4E3C-B97E-29AA104CFA5D}">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cs typeface="+mn-cs"/>
            </a:rPr>
            <a:t>Liquidity</a:t>
          </a:r>
          <a:endParaRPr lang="en-US" sz="2500" kern="1200" dirty="0"/>
        </a:p>
      </dsp:txBody>
      <dsp:txXfrm>
        <a:off x="2790161" y="1537822"/>
        <a:ext cx="2547676" cy="868101"/>
      </dsp:txXfrm>
    </dsp:sp>
    <dsp:sp modelId="{AE69320D-F87B-4546-A36F-5FAF05924F31}">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cs typeface="+mn-cs"/>
            </a:rPr>
            <a:t>Income Tax Considerations</a:t>
          </a:r>
          <a:endParaRPr lang="en-US" sz="2500" kern="1200" dirty="0"/>
        </a:p>
      </dsp:txBody>
      <dsp:txXfrm>
        <a:off x="2790161" y="2620101"/>
        <a:ext cx="2547676" cy="86810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sz="quarter" idx="1"/>
          </p:nvPr>
        </p:nvSpPr>
        <p:spPr>
          <a:xfrm>
            <a:off x="3850444" y="0"/>
            <a:ext cx="2945659" cy="496411"/>
          </a:xfrm>
          <a:prstGeom prst="rect">
            <a:avLst/>
          </a:prstGeom>
        </p:spPr>
        <p:txBody>
          <a:bodyPr vert="horz" lIns="91440" tIns="45720" rIns="91440" bIns="45720" rtlCol="0"/>
          <a:lstStyle>
            <a:lvl1pPr algn="r">
              <a:defRPr sz="1200"/>
            </a:lvl1pPr>
          </a:lstStyle>
          <a:p>
            <a:fld id="{345C853F-6726-45F1-8553-3CE92A5DB287}" type="datetimeFigureOut">
              <a:rPr lang="zh-HK" altLang="en-US" smtClean="0"/>
              <a:t>5/1/2022</a:t>
            </a:fld>
            <a:endParaRPr lang="zh-HK" altLang="en-US"/>
          </a:p>
        </p:txBody>
      </p:sp>
      <p:sp>
        <p:nvSpPr>
          <p:cNvPr id="4" name="頁尾版面配置區 3"/>
          <p:cNvSpPr>
            <a:spLocks noGrp="1"/>
          </p:cNvSpPr>
          <p:nvPr>
            <p:ph type="ftr" sz="quarter" idx="2"/>
          </p:nvPr>
        </p:nvSpPr>
        <p:spPr>
          <a:xfrm>
            <a:off x="1" y="9430091"/>
            <a:ext cx="2945659" cy="496411"/>
          </a:xfrm>
          <a:prstGeom prst="rect">
            <a:avLst/>
          </a:prstGeom>
        </p:spPr>
        <p:txBody>
          <a:bodyPr vert="horz" lIns="91440" tIns="45720" rIns="91440" bIns="45720" rtlCol="0" anchor="b"/>
          <a:lstStyle>
            <a:lvl1pPr algn="l">
              <a:defRPr sz="1200"/>
            </a:lvl1pPr>
          </a:lstStyle>
          <a:p>
            <a:endParaRPr lang="zh-HK" altLang="en-US"/>
          </a:p>
        </p:txBody>
      </p:sp>
      <p:sp>
        <p:nvSpPr>
          <p:cNvPr id="5" name="投影片編號版面配置區 4"/>
          <p:cNvSpPr>
            <a:spLocks noGrp="1"/>
          </p:cNvSpPr>
          <p:nvPr>
            <p:ph type="sldNum" sz="quarter" idx="3"/>
          </p:nvPr>
        </p:nvSpPr>
        <p:spPr>
          <a:xfrm>
            <a:off x="3850444" y="9430091"/>
            <a:ext cx="2945659" cy="496411"/>
          </a:xfrm>
          <a:prstGeom prst="rect">
            <a:avLst/>
          </a:prstGeom>
        </p:spPr>
        <p:txBody>
          <a:bodyPr vert="horz" lIns="91440" tIns="45720" rIns="91440" bIns="45720" rtlCol="0" anchor="b"/>
          <a:lstStyle>
            <a:lvl1pPr algn="r">
              <a:defRPr sz="1200"/>
            </a:lvl1pPr>
          </a:lstStyle>
          <a:p>
            <a:fld id="{469DFCCA-5A5C-4F93-A7FB-DE32545B8E5B}" type="slidenum">
              <a:rPr lang="zh-HK" altLang="en-US" smtClean="0"/>
              <a:t>‹#›</a:t>
            </a:fld>
            <a:endParaRPr lang="zh-HK" altLang="en-US"/>
          </a:p>
        </p:txBody>
      </p:sp>
    </p:spTree>
    <p:extLst>
      <p:ext uri="{BB962C8B-B14F-4D97-AF65-F5344CB8AC3E}">
        <p14:creationId xmlns:p14="http://schemas.microsoft.com/office/powerpoint/2010/main" val="411838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idx="1"/>
          </p:nvPr>
        </p:nvSpPr>
        <p:spPr>
          <a:xfrm>
            <a:off x="3850444" y="0"/>
            <a:ext cx="2945659" cy="496411"/>
          </a:xfrm>
          <a:prstGeom prst="rect">
            <a:avLst/>
          </a:prstGeom>
        </p:spPr>
        <p:txBody>
          <a:bodyPr vert="horz" lIns="91440" tIns="45720" rIns="91440" bIns="45720" rtlCol="0"/>
          <a:lstStyle>
            <a:lvl1pPr algn="r">
              <a:defRPr sz="1200"/>
            </a:lvl1pPr>
          </a:lstStyle>
          <a:p>
            <a:fld id="{3AF60EB3-BD06-4DD9-A01F-BC01C0155F50}" type="datetimeFigureOut">
              <a:rPr lang="zh-HK" altLang="en-US" smtClean="0"/>
              <a:t>5/1/2022</a:t>
            </a:fld>
            <a:endParaRPr lang="zh-HK" altLang="en-US"/>
          </a:p>
        </p:txBody>
      </p:sp>
      <p:sp>
        <p:nvSpPr>
          <p:cNvPr id="4" name="投影片圖像版面配置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備忘稿版面配置區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6" name="頁尾版面配置區 5"/>
          <p:cNvSpPr>
            <a:spLocks noGrp="1"/>
          </p:cNvSpPr>
          <p:nvPr>
            <p:ph type="ftr" sz="quarter" idx="4"/>
          </p:nvPr>
        </p:nvSpPr>
        <p:spPr>
          <a:xfrm>
            <a:off x="1" y="9430091"/>
            <a:ext cx="2945659" cy="496411"/>
          </a:xfrm>
          <a:prstGeom prst="rect">
            <a:avLst/>
          </a:prstGeom>
        </p:spPr>
        <p:txBody>
          <a:bodyPr vert="horz" lIns="91440" tIns="45720" rIns="91440" bIns="45720" rtlCol="0" anchor="b"/>
          <a:lstStyle>
            <a:lvl1pPr algn="l">
              <a:defRPr sz="1200"/>
            </a:lvl1pPr>
          </a:lstStyle>
          <a:p>
            <a:endParaRPr lang="zh-HK" altLang="en-US"/>
          </a:p>
        </p:txBody>
      </p:sp>
      <p:sp>
        <p:nvSpPr>
          <p:cNvPr id="7" name="投影片編號版面配置區 6"/>
          <p:cNvSpPr>
            <a:spLocks noGrp="1"/>
          </p:cNvSpPr>
          <p:nvPr>
            <p:ph type="sldNum" sz="quarter" idx="5"/>
          </p:nvPr>
        </p:nvSpPr>
        <p:spPr>
          <a:xfrm>
            <a:off x="3850444" y="9430091"/>
            <a:ext cx="2945659" cy="496411"/>
          </a:xfrm>
          <a:prstGeom prst="rect">
            <a:avLst/>
          </a:prstGeom>
        </p:spPr>
        <p:txBody>
          <a:bodyPr vert="horz" lIns="91440" tIns="45720" rIns="91440" bIns="45720" rtlCol="0" anchor="b"/>
          <a:lstStyle>
            <a:lvl1pPr algn="r">
              <a:defRPr sz="1200"/>
            </a:lvl1pPr>
          </a:lstStyle>
          <a:p>
            <a:fld id="{1F59EEC3-CF3B-4BE5-9122-8C572166FB86}" type="slidenum">
              <a:rPr lang="zh-HK" altLang="en-US" smtClean="0"/>
              <a:t>‹#›</a:t>
            </a:fld>
            <a:endParaRPr lang="zh-HK" altLang="en-US"/>
          </a:p>
        </p:txBody>
      </p:sp>
    </p:spTree>
    <p:extLst>
      <p:ext uri="{BB962C8B-B14F-4D97-AF65-F5344CB8AC3E}">
        <p14:creationId xmlns:p14="http://schemas.microsoft.com/office/powerpoint/2010/main" val="1874033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B6638E-62BD-4B55-A49A-9D9256299ABE}" type="slidenum">
              <a:rPr lang="zh-HK" altLang="en-US" smtClean="0"/>
              <a:t>2</a:t>
            </a:fld>
            <a:endParaRPr lang="zh-HK" altLang="en-US"/>
          </a:p>
        </p:txBody>
      </p:sp>
    </p:spTree>
    <p:extLst>
      <p:ext uri="{BB962C8B-B14F-4D97-AF65-F5344CB8AC3E}">
        <p14:creationId xmlns:p14="http://schemas.microsoft.com/office/powerpoint/2010/main" val="3512636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59EEC3-CF3B-4BE5-9122-8C572166FB86}" type="slidenum">
              <a:rPr lang="zh-HK" altLang="en-US" smtClean="0"/>
              <a:t>4</a:t>
            </a:fld>
            <a:endParaRPr lang="zh-HK" altLang="en-US"/>
          </a:p>
        </p:txBody>
      </p:sp>
    </p:spTree>
    <p:extLst>
      <p:ext uri="{BB962C8B-B14F-4D97-AF65-F5344CB8AC3E}">
        <p14:creationId xmlns:p14="http://schemas.microsoft.com/office/powerpoint/2010/main" val="174960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BC8E132-05CE-414D-9E24-FA81647D85FA}" type="slidenum">
              <a:rPr lang="zh-CN" altLang="en-US" smtClean="0">
                <a:latin typeface="Times New Roman" pitchFamily="18" charset="0"/>
              </a:rPr>
              <a:pPr/>
              <a:t>15</a:t>
            </a:fld>
            <a:endParaRPr lang="en-US" altLang="zh-CN">
              <a:latin typeface="Times New Roman" pitchFamily="18" charset="0"/>
            </a:endParaRPr>
          </a:p>
        </p:txBody>
      </p:sp>
      <p:sp>
        <p:nvSpPr>
          <p:cNvPr id="46083" name="Rectangle 2"/>
          <p:cNvSpPr>
            <a:spLocks noGrp="1" noRot="1" noChangeAspect="1" noChangeArrowheads="1" noTextEdit="1"/>
          </p:cNvSpPr>
          <p:nvPr>
            <p:ph type="sldImg"/>
          </p:nvPr>
        </p:nvSpPr>
        <p:spPr>
          <a:xfrm>
            <a:off x="920750" y="749300"/>
            <a:ext cx="4956175" cy="3717925"/>
          </a:xfrm>
          <a:ln/>
        </p:spPr>
      </p:sp>
      <p:sp>
        <p:nvSpPr>
          <p:cNvPr id="460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5E7AAE3-DC2B-49AA-BA27-4D182290202C}" type="slidenum">
              <a:rPr lang="zh-CN" altLang="en-US" smtClean="0">
                <a:latin typeface="Times New Roman" pitchFamily="18" charset="0"/>
              </a:rPr>
              <a:pPr/>
              <a:t>16</a:t>
            </a:fld>
            <a:endParaRPr lang="en-US" altLang="zh-CN">
              <a:latin typeface="Times New Roman" pitchFamily="18" charset="0"/>
            </a:endParaRPr>
          </a:p>
        </p:txBody>
      </p:sp>
      <p:sp>
        <p:nvSpPr>
          <p:cNvPr id="47107" name="Rectangle 2"/>
          <p:cNvSpPr>
            <a:spLocks noGrp="1" noRot="1" noChangeAspect="1" noChangeArrowheads="1" noTextEdit="1"/>
          </p:cNvSpPr>
          <p:nvPr>
            <p:ph type="sldImg"/>
          </p:nvPr>
        </p:nvSpPr>
        <p:spPr>
          <a:xfrm>
            <a:off x="922338" y="749300"/>
            <a:ext cx="4954587" cy="3717925"/>
          </a:xfrm>
          <a:ln/>
        </p:spPr>
      </p:sp>
      <p:sp>
        <p:nvSpPr>
          <p:cNvPr id="471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67" tIns="46233" rIns="92467" bIns="46233"/>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5A76C54-2499-4779-95D2-D8B6E03D5074}" type="slidenum">
              <a:rPr lang="zh-CN" altLang="en-US" smtClean="0">
                <a:latin typeface="Times New Roman" pitchFamily="18" charset="0"/>
              </a:rPr>
              <a:pPr/>
              <a:t>17</a:t>
            </a:fld>
            <a:endParaRPr lang="en-US" altLang="zh-CN">
              <a:latin typeface="Times New Roman" pitchFamily="18" charset="0"/>
            </a:endParaRPr>
          </a:p>
        </p:txBody>
      </p:sp>
      <p:sp>
        <p:nvSpPr>
          <p:cNvPr id="48131" name="Rectangle 2"/>
          <p:cNvSpPr>
            <a:spLocks noGrp="1" noRot="1" noChangeAspect="1" noChangeArrowheads="1" noTextEdit="1"/>
          </p:cNvSpPr>
          <p:nvPr>
            <p:ph type="sldImg"/>
          </p:nvPr>
        </p:nvSpPr>
        <p:spPr>
          <a:xfrm>
            <a:off x="922338" y="749300"/>
            <a:ext cx="4956175" cy="3717925"/>
          </a:xfrm>
          <a:ln/>
        </p:spPr>
      </p:sp>
      <p:sp>
        <p:nvSpPr>
          <p:cNvPr id="481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7" tIns="46229" rIns="92457" bIns="46229"/>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59EEC3-CF3B-4BE5-9122-8C572166FB86}" type="slidenum">
              <a:rPr lang="zh-HK" altLang="en-US" smtClean="0"/>
              <a:t>30</a:t>
            </a:fld>
            <a:endParaRPr lang="zh-HK" altLang="en-US"/>
          </a:p>
        </p:txBody>
      </p:sp>
    </p:spTree>
    <p:extLst>
      <p:ext uri="{BB962C8B-B14F-4D97-AF65-F5344CB8AC3E}">
        <p14:creationId xmlns:p14="http://schemas.microsoft.com/office/powerpoint/2010/main" val="781121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標題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TW" altLang="en-US"/>
              <a:t>按一下以編輯母片標題樣式</a:t>
            </a:r>
            <a:endParaRPr kumimoji="0" lang="en-US"/>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17" name="頁尾版面配置區 16"/>
          <p:cNvSpPr>
            <a:spLocks noGrp="1"/>
          </p:cNvSpPr>
          <p:nvPr>
            <p:ph type="ftr" sz="quarter" idx="11"/>
          </p:nvPr>
        </p:nvSpPr>
        <p:spPr>
          <a:xfrm>
            <a:off x="2898648" y="6355080"/>
            <a:ext cx="3474720" cy="365760"/>
          </a:xfrm>
        </p:spPr>
        <p:txBody>
          <a:bodyPr/>
          <a:lstStyle/>
          <a:p>
            <a:r>
              <a:rPr lang="en-US" altLang="zh-HK" dirty="0"/>
              <a:t>CB3044 Chapter 5</a:t>
            </a:r>
            <a:endParaRPr lang="zh-HK" altLang="en-US" dirty="0"/>
          </a:p>
        </p:txBody>
      </p:sp>
      <p:sp>
        <p:nvSpPr>
          <p:cNvPr id="29" name="投影片編號版面配置區 28"/>
          <p:cNvSpPr>
            <a:spLocks noGrp="1"/>
          </p:cNvSpPr>
          <p:nvPr>
            <p:ph type="sldNum" sz="quarter" idx="12"/>
          </p:nvPr>
        </p:nvSpPr>
        <p:spPr>
          <a:xfrm>
            <a:off x="1216152" y="6355080"/>
            <a:ext cx="1219200" cy="365760"/>
          </a:xfrm>
        </p:spPr>
        <p:txBody>
          <a:bodyPr/>
          <a:lstStyle/>
          <a:p>
            <a:fld id="{5B1A9620-B800-45E7-B79A-82A5FFB2554E}" type="slidenum">
              <a:rPr lang="zh-HK" altLang="en-US" smtClean="0"/>
              <a:t>‹#›</a:t>
            </a:fld>
            <a:endParaRPr lang="zh-HK"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CB3044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a:t>
            </a:fld>
            <a:endParaRPr lang="zh-HK" altLang="en-US" dirty="0"/>
          </a:p>
        </p:txBody>
      </p:sp>
      <p:sp>
        <p:nvSpPr>
          <p:cNvPr id="9" name="Date Placeholder 3"/>
          <p:cNvSpPr>
            <a:spLocks noGrp="1"/>
          </p:cNvSpPr>
          <p:nvPr>
            <p:ph type="dt" sz="half" idx="10"/>
          </p:nvPr>
        </p:nvSpPr>
        <p:spPr>
          <a:xfrm>
            <a:off x="6400800" y="6356350"/>
            <a:ext cx="2289048" cy="365760"/>
          </a:xfrm>
        </p:spPr>
        <p:txBody>
          <a:bodyPr/>
          <a:lstStyle/>
          <a:p>
            <a:pPr algn="r"/>
            <a:r>
              <a:rPr lang="en-US" altLang="zh-HK" dirty="0"/>
              <a:t>Prof. Junbo Wang</a:t>
            </a:r>
            <a:endParaRPr lang="zh-HK"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7" name="直線接點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接點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頁尾版面配置區 1"/>
          <p:cNvSpPr>
            <a:spLocks noGrp="1"/>
          </p:cNvSpPr>
          <p:nvPr>
            <p:ph type="ftr" sz="quarter" idx="11"/>
          </p:nvPr>
        </p:nvSpPr>
        <p:spPr>
          <a:xfrm>
            <a:off x="2898648" y="6356350"/>
            <a:ext cx="2465440" cy="365760"/>
          </a:xfrm>
        </p:spPr>
        <p:txBody>
          <a:bodyPr/>
          <a:lstStyle/>
          <a:p>
            <a:r>
              <a:rPr lang="en-US" altLang="zh-HK" dirty="0"/>
              <a:t>CB3044 Chapter 5</a:t>
            </a:r>
            <a:endParaRPr lang="zh-HK" altLang="en-US" dirty="0"/>
          </a:p>
        </p:txBody>
      </p:sp>
      <p:sp>
        <p:nvSpPr>
          <p:cNvPr id="11"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a:t>
            </a:fld>
            <a:endParaRPr lang="zh-HK" altLang="en-US" dirty="0"/>
          </a:p>
        </p:txBody>
      </p:sp>
      <p:sp>
        <p:nvSpPr>
          <p:cNvPr id="12" name="Date Placeholder 3"/>
          <p:cNvSpPr>
            <a:spLocks noGrp="1"/>
          </p:cNvSpPr>
          <p:nvPr>
            <p:ph type="dt" sz="half" idx="10"/>
          </p:nvPr>
        </p:nvSpPr>
        <p:spPr>
          <a:xfrm>
            <a:off x="6400800" y="6356350"/>
            <a:ext cx="2289048" cy="365760"/>
          </a:xfrm>
        </p:spPr>
        <p:txBody>
          <a:bodyPr/>
          <a:lstStyle/>
          <a:p>
            <a:pPr algn="r"/>
            <a:r>
              <a:rPr lang="en-US" altLang="zh-HK" dirty="0"/>
              <a:t>Prof. Junbo Wang</a:t>
            </a:r>
            <a:endParaRPr lang="zh-HK"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FFC000"/>
        </a:solidFill>
        <a:effectLst/>
      </p:bgPr>
    </p:bg>
    <p:spTree>
      <p:nvGrpSpPr>
        <p:cNvPr id="1" name=""/>
        <p:cNvGrpSpPr/>
        <p:nvPr/>
      </p:nvGrpSpPr>
      <p:grpSpPr>
        <a:xfrm>
          <a:off x="0" y="0"/>
          <a:ext cx="0" cy="0"/>
          <a:chOff x="0" y="0"/>
          <a:chExt cx="0" cy="0"/>
        </a:xfrm>
      </p:grpSpPr>
      <p:sp>
        <p:nvSpPr>
          <p:cNvPr id="2" name="Rectangle 2"/>
          <p:cNvSpPr>
            <a:spLocks noChangeArrowheads="1"/>
          </p:cNvSpPr>
          <p:nvPr userDrawn="1"/>
        </p:nvSpPr>
        <p:spPr bwMode="gray">
          <a:xfrm>
            <a:off x="0" y="6400800"/>
            <a:ext cx="9144000"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r>
              <a:rPr lang="en-US" altLang="zh-HK">
                <a:latin typeface="Verdana" pitchFamily="34" charset="0"/>
              </a:rPr>
              <a:t> </a:t>
            </a:r>
          </a:p>
        </p:txBody>
      </p:sp>
      <p:pic>
        <p:nvPicPr>
          <p:cNvPr id="3" name="Picture 8" descr="D:\My Doc\GLOBAL EDITIONS\2016\MISHKIN\GE COVER\MishkinEakins_9781292060484.jpg"/>
          <p:cNvPicPr>
            <a:picLocks noChangeAspect="1" noChangeArrowheads="1"/>
          </p:cNvPicPr>
          <p:nvPr userDrawn="1"/>
        </p:nvPicPr>
        <p:blipFill>
          <a:blip r:embed="rId2">
            <a:extLst>
              <a:ext uri="{28A0092B-C50C-407E-A947-70E740481C1C}">
                <a14:useLocalDpi xmlns:a14="http://schemas.microsoft.com/office/drawing/2010/main" val="0"/>
              </a:ext>
            </a:extLst>
          </a:blip>
          <a:srcRect b="7777"/>
          <a:stretch>
            <a:fillRect/>
          </a:stretch>
        </p:blipFill>
        <p:spPr bwMode="auto">
          <a:xfrm>
            <a:off x="0" y="0"/>
            <a:ext cx="5486400" cy="639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337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8" name="內容版面配置區 7"/>
          <p:cNvSpPr>
            <a:spLocks noGrp="1"/>
          </p:cNvSpPr>
          <p:nvPr>
            <p:ph sz="quarter" idx="1"/>
          </p:nvPr>
        </p:nvSpPr>
        <p:spPr>
          <a:xfrm>
            <a:off x="457200" y="1219200"/>
            <a:ext cx="8229600" cy="493776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CB3044 Chapter 5</a:t>
            </a:r>
            <a:endParaRPr lang="zh-HK" altLang="en-US" dirty="0"/>
          </a:p>
        </p:txBody>
      </p:sp>
      <p:sp>
        <p:nvSpPr>
          <p:cNvPr id="9"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a:t>
            </a:fld>
            <a:endParaRPr lang="zh-HK" altLang="en-US" dirty="0"/>
          </a:p>
        </p:txBody>
      </p:sp>
      <p:sp>
        <p:nvSpPr>
          <p:cNvPr id="10" name="Date Placeholder 3"/>
          <p:cNvSpPr>
            <a:spLocks noGrp="1"/>
          </p:cNvSpPr>
          <p:nvPr>
            <p:ph type="dt" sz="half" idx="10"/>
          </p:nvPr>
        </p:nvSpPr>
        <p:spPr>
          <a:xfrm>
            <a:off x="6400800" y="6356350"/>
            <a:ext cx="2289048" cy="365760"/>
          </a:xfrm>
        </p:spPr>
        <p:txBody>
          <a:bodyPr/>
          <a:lstStyle/>
          <a:p>
            <a:pPr algn="r"/>
            <a:r>
              <a:rPr lang="en-US" altLang="zh-HK" dirty="0"/>
              <a:t>Prof. Junbo Wang</a:t>
            </a:r>
            <a:endParaRPr lang="zh-HK"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頁尾版面配置區 1"/>
          <p:cNvSpPr>
            <a:spLocks noGrp="1"/>
          </p:cNvSpPr>
          <p:nvPr>
            <p:ph type="ftr" sz="quarter" idx="11"/>
          </p:nvPr>
        </p:nvSpPr>
        <p:spPr>
          <a:xfrm>
            <a:off x="2898648" y="6356350"/>
            <a:ext cx="2465440" cy="365760"/>
          </a:xfrm>
        </p:spPr>
        <p:txBody>
          <a:bodyPr/>
          <a:lstStyle/>
          <a:p>
            <a:r>
              <a:rPr lang="en-US" altLang="zh-HK" dirty="0"/>
              <a:t>CB3044 Chapter 5</a:t>
            </a:r>
            <a:endParaRPr lang="zh-HK" altLang="en-US" dirty="0"/>
          </a:p>
        </p:txBody>
      </p:sp>
      <p:sp>
        <p:nvSpPr>
          <p:cNvPr id="10"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a:t>
            </a:fld>
            <a:endParaRPr lang="zh-HK" altLang="en-US" dirty="0"/>
          </a:p>
        </p:txBody>
      </p:sp>
      <p:sp>
        <p:nvSpPr>
          <p:cNvPr id="11" name="Date Placeholder 3"/>
          <p:cNvSpPr>
            <a:spLocks noGrp="1"/>
          </p:cNvSpPr>
          <p:nvPr>
            <p:ph type="dt" sz="half" idx="10"/>
          </p:nvPr>
        </p:nvSpPr>
        <p:spPr>
          <a:xfrm>
            <a:off x="6400800" y="6356350"/>
            <a:ext cx="2289048" cy="365760"/>
          </a:xfrm>
        </p:spPr>
        <p:txBody>
          <a:bodyPr/>
          <a:lstStyle/>
          <a:p>
            <a:pPr algn="r"/>
            <a:r>
              <a:rPr lang="en-US" altLang="zh-HK" dirty="0"/>
              <a:t>Prof. Junbo Wang</a:t>
            </a:r>
            <a:endParaRPr lang="zh-HK"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kumimoji="0" lang="zh-TW" altLang="en-US"/>
              <a:t>按一下以編輯母片標題樣式</a:t>
            </a:r>
            <a:endParaRPr kumimoji="0" lang="en-US"/>
          </a:p>
        </p:txBody>
      </p:sp>
      <p:sp>
        <p:nvSpPr>
          <p:cNvPr id="9" name="內容版面配置區 8"/>
          <p:cNvSpPr>
            <a:spLocks noGrp="1"/>
          </p:cNvSpPr>
          <p:nvPr>
            <p:ph sz="quarter" idx="1"/>
          </p:nvPr>
        </p:nvSpPr>
        <p:spPr>
          <a:xfrm>
            <a:off x="457200" y="1219200"/>
            <a:ext cx="4041648" cy="493776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1" name="內容版面配置區 10"/>
          <p:cNvSpPr>
            <a:spLocks noGrp="1"/>
          </p:cNvSpPr>
          <p:nvPr>
            <p:ph sz="quarter" idx="2"/>
          </p:nvPr>
        </p:nvSpPr>
        <p:spPr>
          <a:xfrm>
            <a:off x="4632198" y="1216152"/>
            <a:ext cx="4041648" cy="493776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8" name="頁尾版面配置區 1"/>
          <p:cNvSpPr>
            <a:spLocks noGrp="1"/>
          </p:cNvSpPr>
          <p:nvPr>
            <p:ph type="ftr" sz="quarter" idx="11"/>
          </p:nvPr>
        </p:nvSpPr>
        <p:spPr>
          <a:xfrm>
            <a:off x="2898648" y="6356350"/>
            <a:ext cx="2465440" cy="365760"/>
          </a:xfrm>
        </p:spPr>
        <p:txBody>
          <a:bodyPr/>
          <a:lstStyle/>
          <a:p>
            <a:r>
              <a:rPr lang="en-US" altLang="zh-HK" dirty="0"/>
              <a:t>CB3044 Chapter 5</a:t>
            </a:r>
            <a:endParaRPr lang="zh-HK" altLang="en-US" dirty="0"/>
          </a:p>
        </p:txBody>
      </p:sp>
      <p:sp>
        <p:nvSpPr>
          <p:cNvPr id="10"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a:t>
            </a:fld>
            <a:endParaRPr lang="zh-HK" altLang="en-US" dirty="0"/>
          </a:p>
        </p:txBody>
      </p:sp>
      <p:sp>
        <p:nvSpPr>
          <p:cNvPr id="12" name="Date Placeholder 3"/>
          <p:cNvSpPr>
            <a:spLocks noGrp="1"/>
          </p:cNvSpPr>
          <p:nvPr>
            <p:ph type="dt" sz="half" idx="10"/>
          </p:nvPr>
        </p:nvSpPr>
        <p:spPr>
          <a:xfrm>
            <a:off x="6400800" y="6356350"/>
            <a:ext cx="2289048" cy="365760"/>
          </a:xfrm>
        </p:spPr>
        <p:txBody>
          <a:bodyPr/>
          <a:lstStyle/>
          <a:p>
            <a:pPr algn="r"/>
            <a:r>
              <a:rPr lang="en-US" altLang="zh-HK" dirty="0"/>
              <a:t>Prof. Junbo Wang</a:t>
            </a:r>
            <a:endParaRPr lang="zh-HK"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nchor="ctr"/>
          <a:lstStyle>
            <a:lvl1pPr>
              <a:defRPr/>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4" name="文字版面配置區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11" name="內容版面配置區 10"/>
          <p:cNvSpPr>
            <a:spLocks noGrp="1"/>
          </p:cNvSpPr>
          <p:nvPr>
            <p:ph sz="quarter" idx="2"/>
          </p:nvPr>
        </p:nvSpPr>
        <p:spPr>
          <a:xfrm>
            <a:off x="457200" y="2133600"/>
            <a:ext cx="4038600" cy="40386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3" name="內容版面配置區 12"/>
          <p:cNvSpPr>
            <a:spLocks noGrp="1"/>
          </p:cNvSpPr>
          <p:nvPr>
            <p:ph sz="quarter" idx="4"/>
          </p:nvPr>
        </p:nvSpPr>
        <p:spPr>
          <a:xfrm>
            <a:off x="4648200" y="2133600"/>
            <a:ext cx="4038600" cy="40386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0" name="頁尾版面配置區 1"/>
          <p:cNvSpPr>
            <a:spLocks noGrp="1"/>
          </p:cNvSpPr>
          <p:nvPr>
            <p:ph type="ftr" sz="quarter" idx="11"/>
          </p:nvPr>
        </p:nvSpPr>
        <p:spPr>
          <a:xfrm>
            <a:off x="2898648" y="6356350"/>
            <a:ext cx="2465440" cy="365760"/>
          </a:xfrm>
        </p:spPr>
        <p:txBody>
          <a:bodyPr/>
          <a:lstStyle/>
          <a:p>
            <a:r>
              <a:rPr lang="en-US" altLang="zh-HK" dirty="0"/>
              <a:t>CB3044 Chapter 5</a:t>
            </a:r>
            <a:endParaRPr lang="zh-HK" altLang="en-US" dirty="0"/>
          </a:p>
        </p:txBody>
      </p:sp>
      <p:sp>
        <p:nvSpPr>
          <p:cNvPr id="12"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a:t>
            </a:fld>
            <a:endParaRPr lang="zh-HK" altLang="en-US" dirty="0"/>
          </a:p>
        </p:txBody>
      </p:sp>
      <p:sp>
        <p:nvSpPr>
          <p:cNvPr id="14" name="Date Placeholder 3"/>
          <p:cNvSpPr>
            <a:spLocks noGrp="1"/>
          </p:cNvSpPr>
          <p:nvPr>
            <p:ph type="dt" sz="half" idx="10"/>
          </p:nvPr>
        </p:nvSpPr>
        <p:spPr>
          <a:xfrm>
            <a:off x="6400800" y="6356350"/>
            <a:ext cx="2289048" cy="365760"/>
          </a:xfrm>
        </p:spPr>
        <p:txBody>
          <a:bodyPr/>
          <a:lstStyle/>
          <a:p>
            <a:pPr algn="r"/>
            <a:r>
              <a:rPr lang="en-US" altLang="zh-HK" dirty="0"/>
              <a:t>Prof. Junbo Wang</a:t>
            </a:r>
            <a:endParaRPr lang="zh-HK"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kumimoji="0" lang="zh-TW" altLang="en-US"/>
              <a:t>按一下以編輯母片標題樣式</a:t>
            </a:r>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CB3044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a:t>
            </a:fld>
            <a:endParaRPr lang="zh-HK" altLang="en-US" dirty="0"/>
          </a:p>
        </p:txBody>
      </p:sp>
      <p:sp>
        <p:nvSpPr>
          <p:cNvPr id="9" name="Date Placeholder 3"/>
          <p:cNvSpPr>
            <a:spLocks noGrp="1"/>
          </p:cNvSpPr>
          <p:nvPr>
            <p:ph type="dt" sz="half" idx="10"/>
          </p:nvPr>
        </p:nvSpPr>
        <p:spPr>
          <a:xfrm>
            <a:off x="6400800" y="6356350"/>
            <a:ext cx="2289048" cy="365760"/>
          </a:xfrm>
        </p:spPr>
        <p:txBody>
          <a:bodyPr/>
          <a:lstStyle/>
          <a:p>
            <a:pPr algn="r"/>
            <a:r>
              <a:rPr lang="en-US" altLang="zh-HK" dirty="0"/>
              <a:t>Prof. Junbo Wang</a:t>
            </a:r>
            <a:endParaRPr lang="zh-HK"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直線接點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CB3044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a:t>
            </a:fld>
            <a:endParaRPr lang="zh-HK" altLang="en-US" dirty="0"/>
          </a:p>
        </p:txBody>
      </p:sp>
      <p:sp>
        <p:nvSpPr>
          <p:cNvPr id="9" name="Date Placeholder 3"/>
          <p:cNvSpPr>
            <a:spLocks noGrp="1"/>
          </p:cNvSpPr>
          <p:nvPr>
            <p:ph type="dt" sz="half" idx="10"/>
          </p:nvPr>
        </p:nvSpPr>
        <p:spPr>
          <a:xfrm>
            <a:off x="6400800" y="6356350"/>
            <a:ext cx="2289048" cy="365760"/>
          </a:xfrm>
        </p:spPr>
        <p:txBody>
          <a:bodyPr/>
          <a:lstStyle/>
          <a:p>
            <a:pPr algn="r"/>
            <a:r>
              <a:rPr lang="en-US" altLang="zh-HK" dirty="0"/>
              <a:t>Prof. Junbo Wang</a:t>
            </a:r>
            <a:endParaRPr lang="zh-HK"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8" name="直線接點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接點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內容版面配置區 11"/>
          <p:cNvSpPr>
            <a:spLocks noGrp="1"/>
          </p:cNvSpPr>
          <p:nvPr>
            <p:ph sz="quarter" idx="1"/>
          </p:nvPr>
        </p:nvSpPr>
        <p:spPr>
          <a:xfrm>
            <a:off x="304800" y="304800"/>
            <a:ext cx="5715000" cy="5715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1" name="頁尾版面配置區 1"/>
          <p:cNvSpPr>
            <a:spLocks noGrp="1"/>
          </p:cNvSpPr>
          <p:nvPr>
            <p:ph type="ftr" sz="quarter" idx="11"/>
          </p:nvPr>
        </p:nvSpPr>
        <p:spPr>
          <a:xfrm>
            <a:off x="2898648" y="6356350"/>
            <a:ext cx="2465440" cy="365760"/>
          </a:xfrm>
        </p:spPr>
        <p:txBody>
          <a:bodyPr/>
          <a:lstStyle/>
          <a:p>
            <a:r>
              <a:rPr lang="en-US" altLang="zh-HK" dirty="0"/>
              <a:t>CB3044 Chapter 5</a:t>
            </a:r>
            <a:endParaRPr lang="zh-HK" altLang="en-US" dirty="0"/>
          </a:p>
        </p:txBody>
      </p:sp>
      <p:sp>
        <p:nvSpPr>
          <p:cNvPr id="13"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a:t>
            </a:fld>
            <a:endParaRPr lang="zh-HK" altLang="en-US" dirty="0"/>
          </a:p>
        </p:txBody>
      </p:sp>
      <p:sp>
        <p:nvSpPr>
          <p:cNvPr id="14" name="Date Placeholder 3"/>
          <p:cNvSpPr>
            <a:spLocks noGrp="1"/>
          </p:cNvSpPr>
          <p:nvPr>
            <p:ph type="dt" sz="half" idx="10"/>
          </p:nvPr>
        </p:nvSpPr>
        <p:spPr>
          <a:xfrm>
            <a:off x="6400800" y="6356350"/>
            <a:ext cx="2289048" cy="365760"/>
          </a:xfrm>
        </p:spPr>
        <p:txBody>
          <a:bodyPr/>
          <a:lstStyle/>
          <a:p>
            <a:pPr algn="r"/>
            <a:r>
              <a:rPr lang="en-US" altLang="zh-HK" dirty="0"/>
              <a:t>Prof. Junbo Wang</a:t>
            </a:r>
            <a:endParaRPr lang="zh-HK"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TW" altLang="en-US"/>
              <a:t>按一下以編輯母片標題樣式</a:t>
            </a:r>
            <a:endParaRPr kumimoji="0" lang="en-US"/>
          </a:p>
        </p:txBody>
      </p:sp>
      <p:sp>
        <p:nvSpPr>
          <p:cNvPr id="3" name="圖片版面配置區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TW" altLang="en-US"/>
              <a:t>按一下圖示以新增圖片</a:t>
            </a:r>
            <a:endParaRPr kumimoji="0" lang="en-US" dirty="0"/>
          </a:p>
        </p:txBody>
      </p:sp>
      <p:sp>
        <p:nvSpPr>
          <p:cNvPr id="4" name="文字版面配置區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TW" altLang="en-US"/>
              <a:t>按一下以編輯母片文字樣式</a:t>
            </a:r>
          </a:p>
        </p:txBody>
      </p:sp>
      <p:sp>
        <p:nvSpPr>
          <p:cNvPr id="8" name="直線接點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頁尾版面配置區 1"/>
          <p:cNvSpPr>
            <a:spLocks noGrp="1"/>
          </p:cNvSpPr>
          <p:nvPr>
            <p:ph type="ftr" sz="quarter" idx="11"/>
          </p:nvPr>
        </p:nvSpPr>
        <p:spPr>
          <a:xfrm>
            <a:off x="2898648" y="6356350"/>
            <a:ext cx="2465440" cy="365760"/>
          </a:xfrm>
        </p:spPr>
        <p:txBody>
          <a:bodyPr/>
          <a:lstStyle/>
          <a:p>
            <a:r>
              <a:rPr lang="en-US" altLang="zh-HK" dirty="0"/>
              <a:t>CB3044 Chapter 5</a:t>
            </a:r>
            <a:endParaRPr lang="zh-HK" altLang="en-US" dirty="0"/>
          </a:p>
        </p:txBody>
      </p:sp>
      <p:sp>
        <p:nvSpPr>
          <p:cNvPr id="12"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a:t>
            </a:fld>
            <a:endParaRPr lang="zh-HK" altLang="en-US" dirty="0"/>
          </a:p>
        </p:txBody>
      </p:sp>
      <p:sp>
        <p:nvSpPr>
          <p:cNvPr id="13" name="Date Placeholder 3"/>
          <p:cNvSpPr>
            <a:spLocks noGrp="1"/>
          </p:cNvSpPr>
          <p:nvPr>
            <p:ph type="dt" sz="half" idx="10"/>
          </p:nvPr>
        </p:nvSpPr>
        <p:spPr>
          <a:xfrm>
            <a:off x="6400800" y="6356350"/>
            <a:ext cx="2289048" cy="365760"/>
          </a:xfrm>
        </p:spPr>
        <p:txBody>
          <a:bodyPr/>
          <a:lstStyle/>
          <a:p>
            <a:pPr algn="r"/>
            <a:r>
              <a:rPr lang="en-US" altLang="zh-HK" dirty="0"/>
              <a:t>Prof. Junbo Wang</a:t>
            </a:r>
            <a:endParaRPr lang="zh-HK" alt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457200" y="152400"/>
            <a:ext cx="8229600" cy="990600"/>
          </a:xfrm>
          <a:prstGeom prst="rect">
            <a:avLst/>
          </a:prstGeom>
        </p:spPr>
        <p:txBody>
          <a:bodyPr vert="horz" anchor="b" anchorCtr="0">
            <a:normAutofit/>
          </a:bodyPr>
          <a:lstStyle/>
          <a:p>
            <a:r>
              <a:rPr kumimoji="0" lang="zh-TW" altLang="en-US"/>
              <a:t>按一下以編輯母片標題樣式</a:t>
            </a:r>
            <a:endParaRPr kumimoji="0" lang="en-US"/>
          </a:p>
        </p:txBody>
      </p:sp>
      <p:sp>
        <p:nvSpPr>
          <p:cNvPr id="13" name="文字版面配置區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14" name="日期版面配置區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zh-HK" altLang="en-US" dirty="0"/>
          </a:p>
        </p:txBody>
      </p:sp>
      <p:sp>
        <p:nvSpPr>
          <p:cNvPr id="3" name="頁尾版面配置區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altLang="zh-HK" dirty="0"/>
              <a:t>CB3044 Chapter 5</a:t>
            </a:r>
            <a:endParaRPr lang="zh-HK" altLang="en-US" dirty="0"/>
          </a:p>
        </p:txBody>
      </p:sp>
      <p:sp>
        <p:nvSpPr>
          <p:cNvPr id="23" name="投影片編號版面配置區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B1A9620-B800-45E7-B79A-82A5FFB2554E}" type="slidenum">
              <a:rPr lang="zh-HK" altLang="en-US" smtClean="0"/>
              <a:t>‹#›</a:t>
            </a:fld>
            <a:endParaRPr lang="zh-HK" altLang="en-US"/>
          </a:p>
        </p:txBody>
      </p:sp>
      <p:sp>
        <p:nvSpPr>
          <p:cNvPr id="28" name="直線接點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線接點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4.bin"/><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2.emf"/><Relationship Id="rId5" Type="http://schemas.openxmlformats.org/officeDocument/2006/relationships/oleObject" Target="../embeddings/oleObject5.bin"/><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List_of_sovereign_debt_crises" TargetMode="External"/><Relationship Id="rId2" Type="http://schemas.openxmlformats.org/officeDocument/2006/relationships/hyperlink" Target="http://www.cbsnews.com/news/sp-downgrades-us-deb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5481638" y="1600200"/>
            <a:ext cx="365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pPr algn="ctr"/>
            <a:r>
              <a:rPr lang="en-US" altLang="zh-HK" sz="3200" b="1" dirty="0">
                <a:latin typeface="Verdana" pitchFamily="34" charset="0"/>
              </a:rPr>
              <a:t>Chapter 5 </a:t>
            </a:r>
          </a:p>
        </p:txBody>
      </p:sp>
      <p:sp>
        <p:nvSpPr>
          <p:cNvPr id="4099" name="Rectangle 3"/>
          <p:cNvSpPr>
            <a:spLocks noChangeArrowheads="1"/>
          </p:cNvSpPr>
          <p:nvPr/>
        </p:nvSpPr>
        <p:spPr bwMode="auto">
          <a:xfrm>
            <a:off x="5481638" y="2819400"/>
            <a:ext cx="366236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pPr algn="ctr"/>
            <a:r>
              <a:rPr lang="en-US" altLang="zh-HK" sz="2800" b="1">
                <a:latin typeface="Verdana" pitchFamily="34" charset="0"/>
              </a:rPr>
              <a:t>How Do Risk </a:t>
            </a:r>
            <a:br>
              <a:rPr lang="en-US" altLang="zh-HK" sz="2800" b="1">
                <a:latin typeface="Verdana" pitchFamily="34" charset="0"/>
              </a:rPr>
            </a:br>
            <a:r>
              <a:rPr lang="en-US" altLang="zh-HK" sz="2800" b="1">
                <a:latin typeface="Verdana" pitchFamily="34" charset="0"/>
              </a:rPr>
              <a:t>and Term Structure Affect</a:t>
            </a:r>
          </a:p>
          <a:p>
            <a:pPr algn="ctr"/>
            <a:r>
              <a:rPr lang="en-US" altLang="zh-HK" sz="2800" b="1">
                <a:latin typeface="Verdana" pitchFamily="34" charset="0"/>
              </a:rPr>
              <a:t>Interest Rates?</a:t>
            </a:r>
            <a:endParaRPr lang="en-US" altLang="zh-HK" sz="2800" b="1">
              <a:solidFill>
                <a:schemeClr val="tx1"/>
              </a:solidFill>
              <a:latin typeface="Verdana" pitchFamily="34" charset="0"/>
            </a:endParaRPr>
          </a:p>
        </p:txBody>
      </p:sp>
    </p:spTree>
    <p:extLst>
      <p:ext uri="{BB962C8B-B14F-4D97-AF65-F5344CB8AC3E}">
        <p14:creationId xmlns:p14="http://schemas.microsoft.com/office/powerpoint/2010/main" val="28569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zh-HK">
                <a:ea typeface="ヒラギノ角ゴ Pro W3" pitchFamily="-84" charset="-128"/>
              </a:rPr>
              <a:t>Default Risk Factor (cont.)</a:t>
            </a:r>
          </a:p>
        </p:txBody>
      </p:sp>
      <p:sp>
        <p:nvSpPr>
          <p:cNvPr id="16387" name="Text Placeholder 2"/>
          <p:cNvSpPr>
            <a:spLocks noGrp="1"/>
          </p:cNvSpPr>
          <p:nvPr>
            <p:ph sz="quarter" idx="1"/>
          </p:nvPr>
        </p:nvSpPr>
        <p:spPr/>
        <p:txBody>
          <a:bodyPr/>
          <a:lstStyle/>
          <a:p>
            <a:pPr eaLnBrk="1" hangingPunct="1"/>
            <a:r>
              <a:rPr lang="en-US" altLang="zh-HK" dirty="0">
                <a:ea typeface="ヒラギノ角ゴ Pro W3" pitchFamily="-84" charset="-128"/>
              </a:rPr>
              <a:t>The spread between the interest rates on bonds with default risk and default-free bonds, called the </a:t>
            </a:r>
            <a:r>
              <a:rPr lang="en-US" altLang="zh-HK" b="1" dirty="0">
                <a:ea typeface="ヒラギノ角ゴ Pro W3" pitchFamily="-84" charset="-128"/>
              </a:rPr>
              <a:t>risk premium, </a:t>
            </a:r>
            <a:r>
              <a:rPr lang="en-US" altLang="zh-HK" dirty="0">
                <a:ea typeface="ヒラギノ角ゴ Pro W3" pitchFamily="-84" charset="-128"/>
              </a:rPr>
              <a:t>indicates how much additional interest people must earn in order to be willing to hold that risky bond.</a:t>
            </a:r>
          </a:p>
          <a:p>
            <a:pPr eaLnBrk="1" hangingPunct="1"/>
            <a:r>
              <a:rPr lang="en-US" altLang="zh-HK" dirty="0">
                <a:ea typeface="ヒラギノ角ゴ Pro W3" pitchFamily="-84" charset="-128"/>
              </a:rPr>
              <a:t>A bond with default risk will always have a positive risk premium, and an increase in its default risk will raise the risk premium.</a:t>
            </a: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10</a:t>
            </a:fld>
            <a:endParaRPr lang="zh-HK" altLang="en-US" dirty="0"/>
          </a:p>
        </p:txBody>
      </p:sp>
    </p:spTree>
    <p:extLst>
      <p:ext uri="{BB962C8B-B14F-4D97-AF65-F5344CB8AC3E}">
        <p14:creationId xmlns:p14="http://schemas.microsoft.com/office/powerpoint/2010/main" val="2081191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pPr eaLnBrk="1" hangingPunct="1"/>
            <a:r>
              <a:rPr lang="en-US" altLang="zh-HK">
                <a:ea typeface="ヒラギノ角ゴ Pro W3" pitchFamily="-84" charset="-128"/>
              </a:rPr>
              <a:t>Increase in Default Risk </a:t>
            </a:r>
            <a:br>
              <a:rPr lang="en-US" altLang="zh-HK">
                <a:ea typeface="ヒラギノ角ゴ Pro W3" pitchFamily="-84" charset="-128"/>
              </a:rPr>
            </a:br>
            <a:r>
              <a:rPr lang="en-US" altLang="zh-HK">
                <a:ea typeface="ヒラギノ角ゴ Pro W3" pitchFamily="-84" charset="-128"/>
              </a:rPr>
              <a:t>on Corporate Bonds</a:t>
            </a:r>
          </a:p>
        </p:txBody>
      </p:sp>
      <p:pic>
        <p:nvPicPr>
          <p:cNvPr id="17411" name="Picture 4" descr="fig05_0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305800" cy="397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5"/>
          <p:cNvSpPr txBox="1">
            <a:spLocks noChangeArrowheads="1"/>
          </p:cNvSpPr>
          <p:nvPr/>
        </p:nvSpPr>
        <p:spPr bwMode="auto">
          <a:xfrm>
            <a:off x="838200" y="1219200"/>
            <a:ext cx="7315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r>
              <a:rPr lang="en-US" altLang="zh-HK" sz="2000" b="1">
                <a:latin typeface="Verdana" pitchFamily="34" charset="0"/>
              </a:rPr>
              <a:t>Figure 5.2 </a:t>
            </a:r>
            <a:r>
              <a:rPr lang="en-US" altLang="zh-HK" sz="2000">
                <a:latin typeface="Verdana" pitchFamily="34" charset="0"/>
              </a:rPr>
              <a:t>Response to an Increase in Default Risk on Corporate Bonds</a:t>
            </a:r>
          </a:p>
        </p:txBody>
      </p:sp>
      <p:sp>
        <p:nvSpPr>
          <p:cNvPr id="8"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9"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11</a:t>
            </a:fld>
            <a:endParaRPr lang="zh-HK" altLang="en-US" dirty="0"/>
          </a:p>
        </p:txBody>
      </p:sp>
    </p:spTree>
    <p:extLst>
      <p:ext uri="{BB962C8B-B14F-4D97-AF65-F5344CB8AC3E}">
        <p14:creationId xmlns:p14="http://schemas.microsoft.com/office/powerpoint/2010/main" val="3900346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pPr eaLnBrk="1" hangingPunct="1"/>
            <a:r>
              <a:rPr lang="en-US" altLang="zh-HK">
                <a:ea typeface="ヒラギノ角ゴ Pro W3" pitchFamily="-84" charset="-128"/>
              </a:rPr>
              <a:t>Analysis of Figure 5.2: Increase in Default on Corporate Bonds</a:t>
            </a:r>
          </a:p>
        </p:txBody>
      </p:sp>
      <p:sp>
        <p:nvSpPr>
          <p:cNvPr id="18435" name="Text Placeholder 2"/>
          <p:cNvSpPr>
            <a:spLocks noGrp="1"/>
          </p:cNvSpPr>
          <p:nvPr>
            <p:ph sz="quarter" idx="1"/>
          </p:nvPr>
        </p:nvSpPr>
        <p:spPr/>
        <p:txBody>
          <a:bodyPr>
            <a:normAutofit lnSpcReduction="10000"/>
          </a:bodyPr>
          <a:lstStyle/>
          <a:p>
            <a:pPr eaLnBrk="1" hangingPunct="1">
              <a:spcBef>
                <a:spcPts val="600"/>
              </a:spcBef>
            </a:pPr>
            <a:r>
              <a:rPr lang="en-US" altLang="zh-HK" dirty="0">
                <a:ea typeface="ヒラギノ角ゴ Pro W3" pitchFamily="-84" charset="-128"/>
              </a:rPr>
              <a:t>Corporate Bond Market</a:t>
            </a:r>
          </a:p>
          <a:p>
            <a:pPr marL="342900" lvl="1" indent="0" eaLnBrk="1" hangingPunct="1">
              <a:buFontTx/>
              <a:buNone/>
            </a:pPr>
            <a:r>
              <a:rPr lang="en-US" altLang="zh-HK" dirty="0">
                <a:ea typeface="ヒラギノ角ゴ Pro W3" pitchFamily="-84" charset="-128"/>
              </a:rPr>
              <a:t>1.</a:t>
            </a:r>
            <a:r>
              <a:rPr lang="en-US" altLang="zh-HK" i="1" dirty="0">
                <a:ea typeface="ヒラギノ角ゴ Pro W3" pitchFamily="-84" charset="-128"/>
              </a:rPr>
              <a:t>	R</a:t>
            </a:r>
            <a:r>
              <a:rPr lang="en-US" altLang="zh-HK" i="1" baseline="30000" dirty="0">
                <a:ea typeface="ヒラギノ角ゴ Pro W3" pitchFamily="-84" charset="-128"/>
              </a:rPr>
              <a:t>e</a:t>
            </a:r>
            <a:r>
              <a:rPr lang="en-US" altLang="zh-HK" dirty="0">
                <a:ea typeface="ヒラギノ角ゴ Pro W3" pitchFamily="-84" charset="-128"/>
              </a:rPr>
              <a:t> on corporate bonds </a:t>
            </a:r>
            <a:r>
              <a:rPr lang="en-US" altLang="zh-HK" dirty="0">
                <a:ea typeface="ヒラギノ角ゴ Pro W3" pitchFamily="-84" charset="-128"/>
                <a:sym typeface="Symbol" pitchFamily="18" charset="2"/>
              </a:rPr>
              <a:t>, </a:t>
            </a:r>
            <a:r>
              <a:rPr lang="en-US" altLang="zh-HK" i="1" dirty="0">
                <a:ea typeface="ヒラギノ角ゴ Pro W3" pitchFamily="-84" charset="-128"/>
                <a:sym typeface="Symbol" pitchFamily="18" charset="2"/>
              </a:rPr>
              <a:t>D</a:t>
            </a:r>
            <a:r>
              <a:rPr lang="en-US" altLang="zh-HK" i="1" baseline="30000" dirty="0">
                <a:ea typeface="ヒラギノ角ゴ Pro W3" pitchFamily="-84" charset="-128"/>
                <a:sym typeface="Symbol" pitchFamily="18" charset="2"/>
              </a:rPr>
              <a:t>c</a:t>
            </a:r>
            <a:r>
              <a:rPr lang="en-US" altLang="zh-HK" dirty="0">
                <a:ea typeface="ヒラギノ角ゴ Pro W3" pitchFamily="-84" charset="-128"/>
                <a:sym typeface="Symbol" pitchFamily="18" charset="2"/>
              </a:rPr>
              <a:t> , </a:t>
            </a:r>
            <a:r>
              <a:rPr lang="en-US" altLang="zh-HK" i="1" dirty="0">
                <a:ea typeface="ヒラギノ角ゴ Pro W3" pitchFamily="-84" charset="-128"/>
                <a:sym typeface="Symbol" pitchFamily="18" charset="2"/>
              </a:rPr>
              <a:t>D</a:t>
            </a:r>
            <a:r>
              <a:rPr lang="en-US" altLang="zh-HK" i="1" baseline="30000" dirty="0">
                <a:ea typeface="ヒラギノ角ゴ Pro W3" pitchFamily="-84" charset="-128"/>
                <a:sym typeface="Symbol" pitchFamily="18" charset="2"/>
              </a:rPr>
              <a:t>c</a:t>
            </a:r>
            <a:r>
              <a:rPr lang="en-US" altLang="zh-HK" dirty="0">
                <a:ea typeface="ヒラギノ角ゴ Pro W3" pitchFamily="-84" charset="-128"/>
                <a:sym typeface="Symbol" pitchFamily="18" charset="2"/>
              </a:rPr>
              <a:t> shifts left</a:t>
            </a:r>
          </a:p>
          <a:p>
            <a:pPr marL="342900" lvl="1" indent="0" eaLnBrk="1" hangingPunct="1">
              <a:buFontTx/>
              <a:buNone/>
            </a:pPr>
            <a:r>
              <a:rPr lang="en-US" altLang="zh-HK" dirty="0">
                <a:ea typeface="ヒラギノ角ゴ Pro W3" pitchFamily="-84" charset="-128"/>
              </a:rPr>
              <a:t>2.</a:t>
            </a:r>
            <a:r>
              <a:rPr lang="en-US" altLang="zh-HK" i="1" dirty="0">
                <a:ea typeface="ヒラギノ角ゴ Pro W3" pitchFamily="-84" charset="-128"/>
              </a:rPr>
              <a:t>	</a:t>
            </a:r>
            <a:r>
              <a:rPr lang="en-US" altLang="zh-HK" dirty="0">
                <a:ea typeface="ヒラギノ角ゴ Pro W3" pitchFamily="-84" charset="-128"/>
              </a:rPr>
              <a:t>Risk of corporate bonds </a:t>
            </a:r>
            <a:r>
              <a:rPr lang="en-US" altLang="zh-HK" dirty="0">
                <a:ea typeface="ヒラギノ角ゴ Pro W3" pitchFamily="-84" charset="-128"/>
                <a:sym typeface="Symbol" pitchFamily="18" charset="2"/>
              </a:rPr>
              <a:t>, </a:t>
            </a:r>
            <a:r>
              <a:rPr lang="en-US" altLang="zh-HK" i="1" dirty="0">
                <a:ea typeface="ヒラギノ角ゴ Pro W3" pitchFamily="-84" charset="-128"/>
                <a:sym typeface="Symbol" pitchFamily="18" charset="2"/>
              </a:rPr>
              <a:t>D</a:t>
            </a:r>
            <a:r>
              <a:rPr lang="en-US" altLang="zh-HK" i="1" baseline="30000" dirty="0">
                <a:ea typeface="ヒラギノ角ゴ Pro W3" pitchFamily="-84" charset="-128"/>
                <a:sym typeface="Symbol" pitchFamily="18" charset="2"/>
              </a:rPr>
              <a:t>c</a:t>
            </a:r>
            <a:r>
              <a:rPr lang="en-US" altLang="zh-HK" dirty="0">
                <a:ea typeface="ヒラギノ角ゴ Pro W3" pitchFamily="-84" charset="-128"/>
                <a:sym typeface="Symbol" pitchFamily="18" charset="2"/>
              </a:rPr>
              <a:t> , </a:t>
            </a:r>
            <a:r>
              <a:rPr lang="en-US" altLang="zh-HK" i="1" dirty="0">
                <a:ea typeface="ヒラギノ角ゴ Pro W3" pitchFamily="-84" charset="-128"/>
                <a:sym typeface="Symbol" pitchFamily="18" charset="2"/>
              </a:rPr>
              <a:t>D</a:t>
            </a:r>
            <a:r>
              <a:rPr lang="en-US" altLang="zh-HK" i="1" baseline="30000" dirty="0">
                <a:ea typeface="ヒラギノ角ゴ Pro W3" pitchFamily="-84" charset="-128"/>
                <a:sym typeface="Symbol" pitchFamily="18" charset="2"/>
              </a:rPr>
              <a:t>c</a:t>
            </a:r>
            <a:r>
              <a:rPr lang="en-US" altLang="zh-HK" dirty="0">
                <a:ea typeface="ヒラギノ角ゴ Pro W3" pitchFamily="-84" charset="-128"/>
                <a:sym typeface="Symbol" pitchFamily="18" charset="2"/>
              </a:rPr>
              <a:t> shifts left</a:t>
            </a:r>
          </a:p>
          <a:p>
            <a:pPr marL="342900" lvl="1" indent="0" eaLnBrk="1" hangingPunct="1">
              <a:buFontTx/>
              <a:buNone/>
            </a:pPr>
            <a:r>
              <a:rPr lang="en-US" altLang="zh-HK" dirty="0">
                <a:ea typeface="ヒラギノ角ゴ Pro W3" pitchFamily="-84" charset="-128"/>
              </a:rPr>
              <a:t>3</a:t>
            </a:r>
            <a:r>
              <a:rPr lang="en-US" altLang="zh-HK" i="1" dirty="0">
                <a:ea typeface="ヒラギノ角ゴ Pro W3" pitchFamily="-84" charset="-128"/>
              </a:rPr>
              <a:t>.	P</a:t>
            </a:r>
            <a:r>
              <a:rPr lang="en-US" altLang="zh-HK" i="1" baseline="30000" dirty="0">
                <a:ea typeface="ヒラギノ角ゴ Pro W3" pitchFamily="-84" charset="-128"/>
              </a:rPr>
              <a:t>c</a:t>
            </a:r>
            <a:r>
              <a:rPr lang="en-US" altLang="zh-HK" dirty="0">
                <a:ea typeface="ヒラギノ角ゴ Pro W3" pitchFamily="-84" charset="-128"/>
              </a:rPr>
              <a:t> </a:t>
            </a:r>
            <a:r>
              <a:rPr lang="en-US" altLang="zh-HK" dirty="0">
                <a:ea typeface="ヒラギノ角ゴ Pro W3" pitchFamily="-84" charset="-128"/>
                <a:sym typeface="Symbol" pitchFamily="18" charset="2"/>
              </a:rPr>
              <a:t>, </a:t>
            </a:r>
            <a:r>
              <a:rPr lang="en-US" altLang="zh-HK" i="1" dirty="0" err="1">
                <a:ea typeface="ヒラギノ角ゴ Pro W3" pitchFamily="-84" charset="-128"/>
                <a:sym typeface="Symbol" pitchFamily="18" charset="2"/>
              </a:rPr>
              <a:t>i</a:t>
            </a:r>
            <a:r>
              <a:rPr lang="en-US" altLang="zh-HK" i="1" baseline="30000" dirty="0" err="1">
                <a:ea typeface="ヒラギノ角ゴ Pro W3" pitchFamily="-84" charset="-128"/>
                <a:sym typeface="Symbol" pitchFamily="18" charset="2"/>
              </a:rPr>
              <a:t>c</a:t>
            </a:r>
            <a:r>
              <a:rPr lang="en-US" altLang="zh-HK" dirty="0">
                <a:ea typeface="ヒラギノ角ゴ Pro W3" pitchFamily="-84" charset="-128"/>
                <a:sym typeface="Symbol" pitchFamily="18" charset="2"/>
              </a:rPr>
              <a:t> </a:t>
            </a:r>
          </a:p>
          <a:p>
            <a:pPr eaLnBrk="1" hangingPunct="1">
              <a:spcBef>
                <a:spcPts val="600"/>
              </a:spcBef>
            </a:pPr>
            <a:r>
              <a:rPr lang="en-US" altLang="zh-HK" dirty="0">
                <a:ea typeface="ヒラギノ角ゴ Pro W3" pitchFamily="-84" charset="-128"/>
              </a:rPr>
              <a:t>Treasury Bond Market</a:t>
            </a:r>
          </a:p>
          <a:p>
            <a:pPr marL="342900" lvl="1" indent="0">
              <a:buNone/>
            </a:pPr>
            <a:r>
              <a:rPr lang="en-US" altLang="zh-HK" dirty="0">
                <a:ea typeface="ヒラギノ角ゴ Pro W3" pitchFamily="-84" charset="-128"/>
              </a:rPr>
              <a:t>1.</a:t>
            </a:r>
            <a:r>
              <a:rPr lang="en-US" altLang="zh-HK" i="1" dirty="0">
                <a:ea typeface="ヒラギノ角ゴ Pro W3" pitchFamily="-84" charset="-128"/>
              </a:rPr>
              <a:t>	</a:t>
            </a:r>
            <a:r>
              <a:rPr lang="en-US" altLang="zh-HK" dirty="0">
                <a:ea typeface="ヒラギノ角ゴ Pro W3" pitchFamily="-84" charset="-128"/>
              </a:rPr>
              <a:t>Relative </a:t>
            </a:r>
            <a:r>
              <a:rPr lang="en-US" altLang="zh-HK" i="1" dirty="0">
                <a:ea typeface="ヒラギノ角ゴ Pro W3" pitchFamily="-84" charset="-128"/>
              </a:rPr>
              <a:t>R</a:t>
            </a:r>
            <a:r>
              <a:rPr lang="en-US" altLang="zh-HK" i="1" baseline="30000" dirty="0">
                <a:ea typeface="ヒラギノ角ゴ Pro W3" pitchFamily="-84" charset="-128"/>
              </a:rPr>
              <a:t>e</a:t>
            </a:r>
            <a:r>
              <a:rPr lang="en-US" altLang="zh-HK" dirty="0">
                <a:ea typeface="ヒラギノ角ゴ Pro W3" pitchFamily="-84" charset="-128"/>
              </a:rPr>
              <a:t> on Treasury bonds </a:t>
            </a:r>
            <a:r>
              <a:rPr lang="en-US" altLang="zh-HK" dirty="0">
                <a:ea typeface="ヒラギノ角ゴ Pro W3" pitchFamily="-84" charset="-128"/>
                <a:sym typeface="Symbol" pitchFamily="18" charset="2"/>
              </a:rPr>
              <a:t>, </a:t>
            </a:r>
            <a:r>
              <a:rPr lang="en-US" altLang="zh-HK" i="1" dirty="0">
                <a:ea typeface="ヒラギノ角ゴ Pro W3" pitchFamily="-84" charset="-128"/>
                <a:sym typeface="Symbol" pitchFamily="18" charset="2"/>
              </a:rPr>
              <a:t>D</a:t>
            </a:r>
            <a:r>
              <a:rPr lang="en-US" altLang="zh-HK" i="1" baseline="30000" dirty="0">
                <a:ea typeface="ヒラギノ角ゴ Pro W3" pitchFamily="-84" charset="-128"/>
                <a:sym typeface="Symbol" pitchFamily="18" charset="2"/>
              </a:rPr>
              <a:t>T</a:t>
            </a:r>
            <a:r>
              <a:rPr lang="en-US" altLang="zh-HK" dirty="0">
                <a:ea typeface="ヒラギノ角ゴ Pro W3" pitchFamily="-84" charset="-128"/>
                <a:sym typeface="Symbol" pitchFamily="18" charset="2"/>
              </a:rPr>
              <a:t> , </a:t>
            </a:r>
            <a:r>
              <a:rPr lang="en-US" altLang="zh-HK" i="1" dirty="0">
                <a:ea typeface="ヒラギノ角ゴ Pro W3" pitchFamily="-84" charset="-128"/>
                <a:sym typeface="Symbol" pitchFamily="18" charset="2"/>
              </a:rPr>
              <a:t>D</a:t>
            </a:r>
            <a:r>
              <a:rPr lang="en-US" altLang="zh-HK" i="1" baseline="30000" dirty="0">
                <a:ea typeface="ヒラギノ角ゴ Pro W3" pitchFamily="-84" charset="-128"/>
                <a:sym typeface="Symbol" pitchFamily="18" charset="2"/>
              </a:rPr>
              <a:t>T</a:t>
            </a:r>
            <a:r>
              <a:rPr lang="en-US" altLang="zh-HK" dirty="0">
                <a:ea typeface="ヒラギノ角ゴ Pro W3" pitchFamily="-84" charset="-128"/>
                <a:sym typeface="Symbol" pitchFamily="18" charset="2"/>
              </a:rPr>
              <a:t> shifts right</a:t>
            </a:r>
          </a:p>
          <a:p>
            <a:pPr marL="342900" lvl="1" indent="0">
              <a:buNone/>
            </a:pPr>
            <a:r>
              <a:rPr lang="en-US" altLang="zh-HK" dirty="0">
                <a:ea typeface="ヒラギノ角ゴ Pro W3" pitchFamily="-84" charset="-128"/>
              </a:rPr>
              <a:t>2.</a:t>
            </a:r>
            <a:r>
              <a:rPr lang="en-US" altLang="zh-HK" i="1" dirty="0">
                <a:ea typeface="ヒラギノ角ゴ Pro W3" pitchFamily="-84" charset="-128"/>
              </a:rPr>
              <a:t>	</a:t>
            </a:r>
            <a:r>
              <a:rPr lang="en-US" altLang="zh-HK" dirty="0">
                <a:ea typeface="ヒラギノ角ゴ Pro W3" pitchFamily="-84" charset="-128"/>
              </a:rPr>
              <a:t>Relative risk of Treasury bonds </a:t>
            </a:r>
            <a:r>
              <a:rPr lang="en-US" altLang="zh-HK" dirty="0">
                <a:ea typeface="ヒラギノ角ゴ Pro W3" pitchFamily="-84" charset="-128"/>
                <a:sym typeface="Symbol" pitchFamily="18" charset="2"/>
              </a:rPr>
              <a:t>, </a:t>
            </a:r>
            <a:r>
              <a:rPr lang="en-US" altLang="zh-HK" i="1" dirty="0">
                <a:ea typeface="ヒラギノ角ゴ Pro W3" pitchFamily="-84" charset="-128"/>
                <a:sym typeface="Symbol" pitchFamily="18" charset="2"/>
              </a:rPr>
              <a:t>D</a:t>
            </a:r>
            <a:r>
              <a:rPr lang="en-US" altLang="zh-HK" i="1" baseline="30000" dirty="0">
                <a:ea typeface="ヒラギノ角ゴ Pro W3" pitchFamily="-84" charset="-128"/>
                <a:sym typeface="Symbol" pitchFamily="18" charset="2"/>
              </a:rPr>
              <a:t>T</a:t>
            </a:r>
            <a:r>
              <a:rPr lang="en-US" altLang="zh-HK" dirty="0">
                <a:ea typeface="ヒラギノ角ゴ Pro W3" pitchFamily="-84" charset="-128"/>
                <a:sym typeface="Symbol" pitchFamily="18" charset="2"/>
              </a:rPr>
              <a:t> , </a:t>
            </a:r>
            <a:r>
              <a:rPr lang="en-US" altLang="zh-HK" i="1" dirty="0">
                <a:ea typeface="ヒラギノ角ゴ Pro W3" pitchFamily="-84" charset="-128"/>
                <a:sym typeface="Symbol" pitchFamily="18" charset="2"/>
              </a:rPr>
              <a:t>D</a:t>
            </a:r>
            <a:r>
              <a:rPr lang="en-US" altLang="zh-HK" i="1" baseline="30000" dirty="0">
                <a:ea typeface="ヒラギノ角ゴ Pro W3" pitchFamily="-84" charset="-128"/>
                <a:sym typeface="Symbol" pitchFamily="18" charset="2"/>
              </a:rPr>
              <a:t>T</a:t>
            </a:r>
            <a:r>
              <a:rPr lang="en-US" altLang="zh-HK" dirty="0">
                <a:ea typeface="ヒラギノ角ゴ Pro W3" pitchFamily="-84" charset="-128"/>
                <a:sym typeface="Symbol" pitchFamily="18" charset="2"/>
              </a:rPr>
              <a:t> shifts right </a:t>
            </a:r>
          </a:p>
          <a:p>
            <a:pPr marL="342900" lvl="1" indent="0">
              <a:buNone/>
            </a:pPr>
            <a:r>
              <a:rPr lang="en-US" altLang="zh-HK" dirty="0">
                <a:ea typeface="ヒラギノ角ゴ Pro W3" pitchFamily="-84" charset="-128"/>
              </a:rPr>
              <a:t>3</a:t>
            </a:r>
            <a:r>
              <a:rPr lang="en-US" altLang="zh-HK" i="1" dirty="0">
                <a:ea typeface="ヒラギノ角ゴ Pro W3" pitchFamily="-84" charset="-128"/>
              </a:rPr>
              <a:t>.	P</a:t>
            </a:r>
            <a:r>
              <a:rPr lang="en-US" altLang="zh-HK" i="1" baseline="30000" dirty="0">
                <a:ea typeface="ヒラギノ角ゴ Pro W3" pitchFamily="-84" charset="-128"/>
              </a:rPr>
              <a:t>T</a:t>
            </a:r>
            <a:r>
              <a:rPr lang="en-US" altLang="zh-HK" dirty="0">
                <a:ea typeface="ヒラギノ角ゴ Pro W3" pitchFamily="-84" charset="-128"/>
              </a:rPr>
              <a:t> </a:t>
            </a:r>
            <a:r>
              <a:rPr lang="en-US" altLang="zh-HK" dirty="0">
                <a:ea typeface="ヒラギノ角ゴ Pro W3" pitchFamily="-84" charset="-128"/>
                <a:sym typeface="Symbol" pitchFamily="18" charset="2"/>
              </a:rPr>
              <a:t>, </a:t>
            </a:r>
            <a:r>
              <a:rPr lang="en-US" altLang="zh-HK" i="1" dirty="0" err="1">
                <a:ea typeface="ヒラギノ角ゴ Pro W3" pitchFamily="-84" charset="-128"/>
                <a:sym typeface="Symbol" pitchFamily="18" charset="2"/>
              </a:rPr>
              <a:t>i</a:t>
            </a:r>
            <a:r>
              <a:rPr lang="en-US" altLang="zh-HK" i="1" baseline="30000" dirty="0" err="1">
                <a:ea typeface="ヒラギノ角ゴ Pro W3" pitchFamily="-84" charset="-128"/>
                <a:sym typeface="Symbol" pitchFamily="18" charset="2"/>
              </a:rPr>
              <a:t>T</a:t>
            </a:r>
            <a:r>
              <a:rPr lang="en-US" altLang="zh-HK" dirty="0">
                <a:ea typeface="ヒラギノ角ゴ Pro W3" pitchFamily="-84" charset="-128"/>
                <a:sym typeface="Symbol" pitchFamily="18" charset="2"/>
              </a:rPr>
              <a:t> </a:t>
            </a:r>
          </a:p>
          <a:p>
            <a:pPr eaLnBrk="1" hangingPunct="1">
              <a:spcBef>
                <a:spcPts val="600"/>
              </a:spcBef>
            </a:pPr>
            <a:r>
              <a:rPr lang="en-US" altLang="zh-HK" dirty="0">
                <a:ea typeface="ヒラギノ角ゴ Pro W3" pitchFamily="-84" charset="-128"/>
              </a:rPr>
              <a:t>Outcome</a:t>
            </a:r>
          </a:p>
          <a:p>
            <a:pPr marL="876300" lvl="1" indent="-419100"/>
            <a:r>
              <a:rPr lang="en-US" altLang="en-US" dirty="0"/>
              <a:t>A bond with default risk will always have a positive risk premium</a:t>
            </a:r>
          </a:p>
          <a:p>
            <a:pPr marL="876300" lvl="1" indent="-419100"/>
            <a:r>
              <a:rPr lang="en-US" altLang="en-US" dirty="0"/>
              <a:t>An increase in default risk will raise the risk premium</a:t>
            </a: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12</a:t>
            </a:fld>
            <a:endParaRPr lang="zh-HK" altLang="en-US" dirty="0"/>
          </a:p>
        </p:txBody>
      </p:sp>
    </p:spTree>
    <p:extLst>
      <p:ext uri="{BB962C8B-B14F-4D97-AF65-F5344CB8AC3E}">
        <p14:creationId xmlns:p14="http://schemas.microsoft.com/office/powerpoint/2010/main" val="130830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zh-HK">
                <a:ea typeface="ヒラギノ角ゴ Pro W3" pitchFamily="-84" charset="-128"/>
              </a:rPr>
              <a:t>Default Risk Factor (cont.)</a:t>
            </a:r>
          </a:p>
        </p:txBody>
      </p:sp>
      <p:sp>
        <p:nvSpPr>
          <p:cNvPr id="19459" name="Text Placeholder 2"/>
          <p:cNvSpPr>
            <a:spLocks noGrp="1"/>
          </p:cNvSpPr>
          <p:nvPr>
            <p:ph sz="quarter" idx="1"/>
          </p:nvPr>
        </p:nvSpPr>
        <p:spPr/>
        <p:txBody>
          <a:bodyPr/>
          <a:lstStyle/>
          <a:p>
            <a:pPr eaLnBrk="1" hangingPunct="1"/>
            <a:r>
              <a:rPr lang="en-US" altLang="zh-HK">
                <a:ea typeface="ヒラギノ角ゴ Pro W3" pitchFamily="-84" charset="-128"/>
              </a:rPr>
              <a:t>Default risk is an important component of the size of the risk premium.</a:t>
            </a:r>
          </a:p>
          <a:p>
            <a:pPr eaLnBrk="1" hangingPunct="1"/>
            <a:r>
              <a:rPr lang="en-US" altLang="zh-HK">
                <a:ea typeface="ヒラギノ角ゴ Pro W3" pitchFamily="-84" charset="-128"/>
              </a:rPr>
              <a:t>Because of this, bond investors would like to know as much as possible about the default probability of a bond.</a:t>
            </a:r>
          </a:p>
          <a:p>
            <a:pPr eaLnBrk="1" hangingPunct="1"/>
            <a:r>
              <a:rPr lang="en-US" altLang="zh-HK">
                <a:ea typeface="ヒラギノ角ゴ Pro W3" pitchFamily="-84" charset="-128"/>
              </a:rPr>
              <a:t>One way to do this is to use the measures provided by credit-rating agencies: Moody</a:t>
            </a:r>
            <a:r>
              <a:rPr lang="ja-JP" altLang="en-US">
                <a:ea typeface="ヒラギノ角ゴ Pro W3" pitchFamily="-84" charset="-128"/>
              </a:rPr>
              <a:t>’</a:t>
            </a:r>
            <a:r>
              <a:rPr lang="en-US" altLang="ja-JP">
                <a:ea typeface="ヒラギノ角ゴ Pro W3" pitchFamily="-84" charset="-128"/>
              </a:rPr>
              <a:t>s and S&amp;P are examples.</a:t>
            </a:r>
            <a:endParaRPr lang="en-US" altLang="zh-HK">
              <a:ea typeface="ヒラギノ角ゴ Pro W3" pitchFamily="-84" charset="-128"/>
            </a:endParaRP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13</a:t>
            </a:fld>
            <a:endParaRPr lang="zh-HK" altLang="en-US" dirty="0"/>
          </a:p>
        </p:txBody>
      </p:sp>
    </p:spTree>
    <p:extLst>
      <p:ext uri="{BB962C8B-B14F-4D97-AF65-F5344CB8AC3E}">
        <p14:creationId xmlns:p14="http://schemas.microsoft.com/office/powerpoint/2010/main" val="1688108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4" descr="tbl05_0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052736"/>
            <a:ext cx="732248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Box 5"/>
          <p:cNvSpPr txBox="1">
            <a:spLocks noChangeArrowheads="1"/>
          </p:cNvSpPr>
          <p:nvPr/>
        </p:nvSpPr>
        <p:spPr bwMode="auto">
          <a:xfrm>
            <a:off x="574548" y="188640"/>
            <a:ext cx="815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r>
              <a:rPr lang="en-US" altLang="zh-HK" sz="2400" b="1" dirty="0">
                <a:latin typeface="Verdana" pitchFamily="34" charset="0"/>
              </a:rPr>
              <a:t>Table 5.1 </a:t>
            </a:r>
            <a:r>
              <a:rPr lang="en-US" altLang="zh-HK" sz="2400" dirty="0">
                <a:latin typeface="Verdana" pitchFamily="34" charset="0"/>
              </a:rPr>
              <a:t>Bond Ratings by Moody</a:t>
            </a:r>
            <a:r>
              <a:rPr lang="ja-JP" altLang="en-US" sz="2400" dirty="0">
                <a:latin typeface="Verdana" pitchFamily="34" charset="0"/>
              </a:rPr>
              <a:t>’</a:t>
            </a:r>
            <a:r>
              <a:rPr lang="en-US" altLang="ja-JP" sz="2400" dirty="0">
                <a:latin typeface="Verdana" pitchFamily="34" charset="0"/>
              </a:rPr>
              <a:t>s and Standard and Poor</a:t>
            </a:r>
            <a:r>
              <a:rPr lang="ja-JP" altLang="en-US" sz="2400" dirty="0">
                <a:latin typeface="Verdana" pitchFamily="34" charset="0"/>
              </a:rPr>
              <a:t>’</a:t>
            </a:r>
            <a:r>
              <a:rPr lang="en-US" altLang="ja-JP" sz="2400" dirty="0">
                <a:latin typeface="Verdana" pitchFamily="34" charset="0"/>
              </a:rPr>
              <a:t>s</a:t>
            </a:r>
            <a:endParaRPr lang="en-US" altLang="zh-HK" sz="2400" dirty="0">
              <a:latin typeface="Verdana" pitchFamily="34" charset="0"/>
            </a:endParaRP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14</a:t>
            </a:fld>
            <a:endParaRPr lang="zh-HK" altLang="en-US" dirty="0"/>
          </a:p>
        </p:txBody>
      </p:sp>
    </p:spTree>
    <p:extLst>
      <p:ext uri="{BB962C8B-B14F-4D97-AF65-F5344CB8AC3E}">
        <p14:creationId xmlns:p14="http://schemas.microsoft.com/office/powerpoint/2010/main" val="3699028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827088" y="0"/>
            <a:ext cx="7340600" cy="1143000"/>
          </a:xfrm>
          <a:noFill/>
        </p:spPr>
        <p:txBody>
          <a:bodyPr lIns="92075" tIns="46038" rIns="92075" bIns="46038"/>
          <a:lstStyle/>
          <a:p>
            <a:pPr algn="ctr" eaLnBrk="1" hangingPunct="1"/>
            <a:r>
              <a:rPr lang="en-US" altLang="zh-CN" sz="3600" dirty="0">
                <a:latin typeface="Times New Roman" pitchFamily="18" charset="0"/>
                <a:ea typeface="宋体" pitchFamily="2" charset="-122"/>
                <a:cs typeface="Times New Roman" pitchFamily="18" charset="0"/>
              </a:rPr>
              <a:t>One-Year Transition Matrix</a:t>
            </a:r>
            <a:br>
              <a:rPr lang="en-US" altLang="zh-CN" sz="3600" dirty="0">
                <a:latin typeface="Times New Roman" pitchFamily="18" charset="0"/>
                <a:ea typeface="宋体" pitchFamily="2" charset="-122"/>
                <a:cs typeface="Times New Roman" pitchFamily="18" charset="0"/>
              </a:rPr>
            </a:br>
            <a:r>
              <a:rPr lang="en-US" altLang="zh-CN" sz="2400" dirty="0">
                <a:latin typeface="Times New Roman" pitchFamily="18" charset="0"/>
                <a:ea typeface="宋体" pitchFamily="2" charset="-122"/>
                <a:cs typeface="Times New Roman" pitchFamily="18" charset="0"/>
              </a:rPr>
              <a:t>(S&amp;P  Report)</a:t>
            </a:r>
          </a:p>
        </p:txBody>
      </p:sp>
      <p:graphicFrame>
        <p:nvGraphicFramePr>
          <p:cNvPr id="3074" name="Object 3"/>
          <p:cNvGraphicFramePr>
            <a:graphicFrameLocks/>
          </p:cNvGraphicFramePr>
          <p:nvPr>
            <p:extLst>
              <p:ext uri="{D42A27DB-BD31-4B8C-83A1-F6EECF244321}">
                <p14:modId xmlns:p14="http://schemas.microsoft.com/office/powerpoint/2010/main" val="2660510760"/>
              </p:ext>
            </p:extLst>
          </p:nvPr>
        </p:nvGraphicFramePr>
        <p:xfrm>
          <a:off x="539750" y="1268413"/>
          <a:ext cx="8012113" cy="4896891"/>
        </p:xfrm>
        <a:graphic>
          <a:graphicData uri="http://schemas.openxmlformats.org/presentationml/2006/ole">
            <mc:AlternateContent xmlns:mc="http://schemas.openxmlformats.org/markup-compatibility/2006">
              <mc:Choice xmlns:v="urn:schemas-microsoft-com:vml" Requires="v">
                <p:oleObj spid="_x0000_s3092" name="Document" r:id="rId4" imgW="6477644" imgH="4056820" progId="Word.Document.8">
                  <p:embed/>
                </p:oleObj>
              </mc:Choice>
              <mc:Fallback>
                <p:oleObj name="Document" r:id="rId4" imgW="6477644" imgH="40568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268413"/>
                        <a:ext cx="8012113" cy="4896891"/>
                      </a:xfrm>
                      <a:prstGeom prst="rect">
                        <a:avLst/>
                      </a:prstGeom>
                      <a:noFill/>
                      <a:ln>
                        <a:noFill/>
                      </a:ln>
                      <a:effectLst/>
                    </p:spPr>
                  </p:pic>
                </p:oleObj>
              </mc:Fallback>
            </mc:AlternateContent>
          </a:graphicData>
        </a:graphic>
      </p:graphicFrame>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15</a:t>
            </a:fld>
            <a:endParaRPr lang="zh-HK" altLang="en-US" dirty="0"/>
          </a:p>
        </p:txBody>
      </p:sp>
    </p:spTree>
    <p:extLst>
      <p:ext uri="{BB962C8B-B14F-4D97-AF65-F5344CB8AC3E}">
        <p14:creationId xmlns:p14="http://schemas.microsoft.com/office/powerpoint/2010/main" val="195580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79512" y="188640"/>
            <a:ext cx="8713787" cy="990600"/>
          </a:xfrm>
          <a:noFill/>
        </p:spPr>
        <p:txBody>
          <a:bodyPr lIns="92075" tIns="46038" rIns="92075" bIns="46038">
            <a:normAutofit fontScale="90000"/>
          </a:bodyPr>
          <a:lstStyle/>
          <a:p>
            <a:pPr algn="ctr" eaLnBrk="1" hangingPunct="1"/>
            <a:r>
              <a:rPr lang="en-US" altLang="zh-CN" sz="3600" dirty="0">
                <a:latin typeface="Times New Roman" pitchFamily="18" charset="0"/>
                <a:ea typeface="宋体" pitchFamily="2" charset="-122"/>
                <a:cs typeface="Times New Roman" pitchFamily="18" charset="0"/>
              </a:rPr>
              <a:t>Cumulative Average Default Rates (%)</a:t>
            </a:r>
            <a:br>
              <a:rPr lang="en-US" altLang="zh-CN" sz="3600" dirty="0">
                <a:latin typeface="Times New Roman" pitchFamily="18" charset="0"/>
                <a:ea typeface="宋体" pitchFamily="2" charset="-122"/>
                <a:cs typeface="Times New Roman" pitchFamily="18" charset="0"/>
              </a:rPr>
            </a:br>
            <a:r>
              <a:rPr lang="en-US" altLang="zh-CN" sz="2400" dirty="0">
                <a:latin typeface="Times New Roman" pitchFamily="18" charset="0"/>
                <a:ea typeface="宋体" pitchFamily="2" charset="-122"/>
                <a:cs typeface="Times New Roman" pitchFamily="18" charset="0"/>
              </a:rPr>
              <a:t> (S&amp;P Report)</a:t>
            </a:r>
          </a:p>
        </p:txBody>
      </p:sp>
      <p:graphicFrame>
        <p:nvGraphicFramePr>
          <p:cNvPr id="4098" name="Object 3"/>
          <p:cNvGraphicFramePr>
            <a:graphicFrameLocks noChangeAspect="1"/>
          </p:cNvGraphicFramePr>
          <p:nvPr>
            <p:extLst>
              <p:ext uri="{D42A27DB-BD31-4B8C-83A1-F6EECF244321}">
                <p14:modId xmlns:p14="http://schemas.microsoft.com/office/powerpoint/2010/main" val="2971271772"/>
              </p:ext>
            </p:extLst>
          </p:nvPr>
        </p:nvGraphicFramePr>
        <p:xfrm>
          <a:off x="35869" y="1268760"/>
          <a:ext cx="8855075" cy="5445224"/>
        </p:xfrm>
        <a:graphic>
          <a:graphicData uri="http://schemas.openxmlformats.org/presentationml/2006/ole">
            <mc:AlternateContent xmlns:mc="http://schemas.openxmlformats.org/markup-compatibility/2006">
              <mc:Choice xmlns:v="urn:schemas-microsoft-com:vml" Requires="v">
                <p:oleObj spid="_x0000_s4116" name="Document" r:id="rId4" imgW="7007064" imgH="4060426" progId="Word.Document.8">
                  <p:embed/>
                </p:oleObj>
              </mc:Choice>
              <mc:Fallback>
                <p:oleObj name="Document" r:id="rId4" imgW="7007064" imgH="406042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69" y="1268760"/>
                        <a:ext cx="8855075" cy="5445224"/>
                      </a:xfrm>
                      <a:prstGeom prst="rect">
                        <a:avLst/>
                      </a:prstGeom>
                      <a:noFill/>
                      <a:ln>
                        <a:noFill/>
                      </a:ln>
                      <a:effectLst/>
                    </p:spPr>
                  </p:pic>
                </p:oleObj>
              </mc:Fallback>
            </mc:AlternateContent>
          </a:graphicData>
        </a:graphic>
      </p:graphicFrame>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16</a:t>
            </a:fld>
            <a:endParaRPr lang="zh-HK" altLang="en-US" dirty="0"/>
          </a:p>
        </p:txBody>
      </p:sp>
    </p:spTree>
    <p:extLst>
      <p:ext uri="{BB962C8B-B14F-4D97-AF65-F5344CB8AC3E}">
        <p14:creationId xmlns:p14="http://schemas.microsoft.com/office/powerpoint/2010/main" val="2794642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755576" y="116632"/>
            <a:ext cx="7488238" cy="936104"/>
          </a:xfrm>
          <a:noFill/>
        </p:spPr>
        <p:txBody>
          <a:bodyPr lIns="92075" tIns="46038" rIns="92075" bIns="46038">
            <a:normAutofit fontScale="90000"/>
          </a:bodyPr>
          <a:lstStyle/>
          <a:p>
            <a:pPr algn="ctr" eaLnBrk="1" hangingPunct="1"/>
            <a:r>
              <a:rPr lang="en-US" altLang="zh-CN" sz="3600" dirty="0">
                <a:latin typeface="Times New Roman" pitchFamily="18" charset="0"/>
                <a:ea typeface="宋体" pitchFamily="2" charset="-122"/>
                <a:cs typeface="Times New Roman" pitchFamily="18" charset="0"/>
              </a:rPr>
              <a:t>Cumulative Ave Default Rates (%)  </a:t>
            </a:r>
            <a:br>
              <a:rPr lang="en-US" altLang="zh-CN" sz="3600" dirty="0">
                <a:latin typeface="Times New Roman" pitchFamily="18" charset="0"/>
                <a:ea typeface="宋体" pitchFamily="2" charset="-122"/>
                <a:cs typeface="Times New Roman" pitchFamily="18" charset="0"/>
              </a:rPr>
            </a:br>
            <a:r>
              <a:rPr lang="en-US" altLang="zh-CN" sz="2400" dirty="0">
                <a:latin typeface="Times New Roman" pitchFamily="18" charset="0"/>
                <a:ea typeface="宋体" pitchFamily="2" charset="-122"/>
                <a:cs typeface="Times New Roman" pitchFamily="18" charset="0"/>
              </a:rPr>
              <a:t>(Moody’s Report)</a:t>
            </a:r>
          </a:p>
        </p:txBody>
      </p:sp>
      <p:graphicFrame>
        <p:nvGraphicFramePr>
          <p:cNvPr id="5122" name="Object 3"/>
          <p:cNvGraphicFramePr>
            <a:graphicFrameLocks noChangeAspect="1"/>
          </p:cNvGraphicFramePr>
          <p:nvPr/>
        </p:nvGraphicFramePr>
        <p:xfrm>
          <a:off x="0" y="1720850"/>
          <a:ext cx="8928100" cy="5137150"/>
        </p:xfrm>
        <a:graphic>
          <a:graphicData uri="http://schemas.openxmlformats.org/presentationml/2006/ole">
            <mc:AlternateContent xmlns:mc="http://schemas.openxmlformats.org/markup-compatibility/2006">
              <mc:Choice xmlns:v="urn:schemas-microsoft-com:vml" Requires="v">
                <p:oleObj spid="_x0000_s5140" name="Document" r:id="rId4" imgW="7004520" imgH="4041720" progId="Word.Document.8">
                  <p:embed/>
                </p:oleObj>
              </mc:Choice>
              <mc:Fallback>
                <p:oleObj name="Document" r:id="rId4" imgW="7004520" imgH="404172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720850"/>
                        <a:ext cx="8928100" cy="513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17</a:t>
            </a:fld>
            <a:endParaRPr lang="zh-HK" altLang="en-US" dirty="0"/>
          </a:p>
        </p:txBody>
      </p:sp>
    </p:spTree>
    <p:extLst>
      <p:ext uri="{BB962C8B-B14F-4D97-AF65-F5344CB8AC3E}">
        <p14:creationId xmlns:p14="http://schemas.microsoft.com/office/powerpoint/2010/main" val="2784399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pPr eaLnBrk="1" hangingPunct="1"/>
            <a:r>
              <a:rPr lang="en-US" altLang="zh-HK">
                <a:ea typeface="ヒラギノ角ゴ Pro W3" pitchFamily="-84" charset="-128"/>
              </a:rPr>
              <a:t>Case: The Global Financial Crisis and the Baa-Treasury Spread</a:t>
            </a:r>
          </a:p>
        </p:txBody>
      </p:sp>
      <p:sp>
        <p:nvSpPr>
          <p:cNvPr id="21507" name="Text Placeholder 2"/>
          <p:cNvSpPr>
            <a:spLocks noGrp="1"/>
          </p:cNvSpPr>
          <p:nvPr>
            <p:ph sz="quarter" idx="1"/>
          </p:nvPr>
        </p:nvSpPr>
        <p:spPr/>
        <p:txBody>
          <a:bodyPr/>
          <a:lstStyle/>
          <a:p>
            <a:pPr eaLnBrk="1" hangingPunct="1">
              <a:spcBef>
                <a:spcPts val="1200"/>
              </a:spcBef>
            </a:pPr>
            <a:r>
              <a:rPr lang="en-US" altLang="zh-HK">
                <a:ea typeface="ヒラギノ角ゴ Pro W3" pitchFamily="-84" charset="-128"/>
              </a:rPr>
              <a:t>Starting in 2007, the subprime mortgage market collapsed, leading to large losses for financial institutions.</a:t>
            </a:r>
          </a:p>
          <a:p>
            <a:pPr eaLnBrk="1" hangingPunct="1">
              <a:spcBef>
                <a:spcPts val="1200"/>
              </a:spcBef>
            </a:pPr>
            <a:r>
              <a:rPr lang="en-US" altLang="zh-HK">
                <a:ea typeface="ヒラギノ角ゴ Pro W3" pitchFamily="-84" charset="-128"/>
              </a:rPr>
              <a:t>Because of the questions raised about the quality of Baa bonds, the demand for lower-credit bonds fell, and a </a:t>
            </a:r>
            <a:r>
              <a:rPr lang="ja-JP" altLang="en-US">
                <a:ea typeface="ヒラギノ角ゴ Pro W3" pitchFamily="-84" charset="-128"/>
              </a:rPr>
              <a:t>“</a:t>
            </a:r>
            <a:r>
              <a:rPr lang="en-US" altLang="ja-JP">
                <a:ea typeface="ヒラギノ角ゴ Pro W3" pitchFamily="-84" charset="-128"/>
              </a:rPr>
              <a:t>flight- to-quality</a:t>
            </a:r>
            <a:r>
              <a:rPr lang="ja-JP" altLang="en-US">
                <a:ea typeface="ヒラギノ角ゴ Pro W3" pitchFamily="-84" charset="-128"/>
              </a:rPr>
              <a:t>”</a:t>
            </a:r>
            <a:r>
              <a:rPr lang="en-US" altLang="ja-JP">
                <a:ea typeface="ヒラギノ角ゴ Pro W3" pitchFamily="-84" charset="-128"/>
              </a:rPr>
              <a:t> followed (demand for T-securities increased.</a:t>
            </a:r>
          </a:p>
          <a:p>
            <a:pPr eaLnBrk="1" hangingPunct="1">
              <a:spcBef>
                <a:spcPts val="1200"/>
              </a:spcBef>
            </a:pPr>
            <a:r>
              <a:rPr lang="en-US" altLang="zh-HK">
                <a:ea typeface="ヒラギノ角ゴ Pro W3" pitchFamily="-84" charset="-128"/>
              </a:rPr>
              <a:t>Result: Baa-Treasury spread increased from 185 bps to 545 bps.</a:t>
            </a: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18</a:t>
            </a:fld>
            <a:endParaRPr lang="zh-HK" altLang="en-US" dirty="0"/>
          </a:p>
        </p:txBody>
      </p:sp>
    </p:spTree>
    <p:extLst>
      <p:ext uri="{BB962C8B-B14F-4D97-AF65-F5344CB8AC3E}">
        <p14:creationId xmlns:p14="http://schemas.microsoft.com/office/powerpoint/2010/main" val="2723983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60648"/>
            <a:ext cx="8468348" cy="5112568"/>
          </a:xfrm>
          <a:prstGeom prst="rect">
            <a:avLst/>
          </a:prstGeom>
        </p:spPr>
      </p:pic>
      <p:sp>
        <p:nvSpPr>
          <p:cNvPr id="5" name="TextBox 4"/>
          <p:cNvSpPr txBox="1"/>
          <p:nvPr/>
        </p:nvSpPr>
        <p:spPr>
          <a:xfrm>
            <a:off x="251520" y="5698364"/>
            <a:ext cx="5009705" cy="246221"/>
          </a:xfrm>
          <a:prstGeom prst="rect">
            <a:avLst/>
          </a:prstGeom>
          <a:noFill/>
        </p:spPr>
        <p:txBody>
          <a:bodyPr wrap="none" rtlCol="0">
            <a:spAutoFit/>
          </a:bodyPr>
          <a:lstStyle/>
          <a:p>
            <a:r>
              <a:rPr lang="en-US" sz="1000" dirty="0"/>
              <a:t>http://macromarketmusings.blogspot.hk/2013/01/why-we-need-more-private-safe-assets.html</a:t>
            </a: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19</a:t>
            </a:fld>
            <a:endParaRPr lang="zh-HK" altLang="en-US" dirty="0"/>
          </a:p>
        </p:txBody>
      </p:sp>
    </p:spTree>
    <p:extLst>
      <p:ext uri="{BB962C8B-B14F-4D97-AF65-F5344CB8AC3E}">
        <p14:creationId xmlns:p14="http://schemas.microsoft.com/office/powerpoint/2010/main" val="4017483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59825473"/>
              </p:ext>
            </p:extLst>
          </p:nvPr>
        </p:nvGraphicFramePr>
        <p:xfrm>
          <a:off x="467544" y="17276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p:cNvGrpSpPr/>
          <p:nvPr/>
        </p:nvGrpSpPr>
        <p:grpSpPr>
          <a:xfrm>
            <a:off x="2267744" y="5517232"/>
            <a:ext cx="4968552" cy="717884"/>
            <a:chOff x="2171677" y="-219419"/>
            <a:chExt cx="3593456" cy="792088"/>
          </a:xfrm>
        </p:grpSpPr>
        <p:sp>
          <p:nvSpPr>
            <p:cNvPr id="8" name="Rectangle 7"/>
            <p:cNvSpPr/>
            <p:nvPr/>
          </p:nvSpPr>
          <p:spPr>
            <a:xfrm>
              <a:off x="2171678" y="-219419"/>
              <a:ext cx="3593455" cy="792088"/>
            </a:xfrm>
            <a:prstGeom prst="rect">
              <a:avLst/>
            </a:prstGeom>
            <a:solidFill>
              <a:srgbClr val="33CC3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8"/>
            <p:cNvSpPr/>
            <p:nvPr/>
          </p:nvSpPr>
          <p:spPr>
            <a:xfrm>
              <a:off x="2171677" y="-219419"/>
              <a:ext cx="3593455" cy="792088"/>
            </a:xfrm>
            <a:prstGeom prst="rect">
              <a:avLst/>
            </a:prstGeom>
          </p:spPr>
          <p:style>
            <a:lnRef idx="3">
              <a:schemeClr val="lt1"/>
            </a:lnRef>
            <a:fillRef idx="1">
              <a:schemeClr val="accent1"/>
            </a:fillRef>
            <a:effectRef idx="1">
              <a:schemeClr val="accent1"/>
            </a:effectRef>
            <a:fontRef idx="minor">
              <a:schemeClr val="lt1"/>
            </a:fontRef>
          </p:style>
          <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a:t>Hedging with Financial Derivatives (24)</a:t>
              </a:r>
            </a:p>
          </p:txBody>
        </p:sp>
      </p:grpSp>
      <p:sp>
        <p:nvSpPr>
          <p:cNvPr id="10" name="Straight Connector 3"/>
          <p:cNvSpPr/>
          <p:nvPr/>
        </p:nvSpPr>
        <p:spPr>
          <a:xfrm rot="10800000">
            <a:off x="2543325" y="5261007"/>
            <a:ext cx="1981593" cy="270346"/>
          </a:xfrm>
          <a:custGeom>
            <a:avLst/>
            <a:gdLst/>
            <a:ahLst/>
            <a:cxnLst/>
            <a:rect l="0" t="0" r="0" b="0"/>
            <a:pathLst>
              <a:path>
                <a:moveTo>
                  <a:pt x="0" y="0"/>
                </a:moveTo>
                <a:lnTo>
                  <a:pt x="0" y="135173"/>
                </a:lnTo>
                <a:lnTo>
                  <a:pt x="1981593" y="135173"/>
                </a:lnTo>
                <a:lnTo>
                  <a:pt x="1981593" y="2703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Straight Connector 4"/>
          <p:cNvSpPr/>
          <p:nvPr/>
        </p:nvSpPr>
        <p:spPr>
          <a:xfrm rot="10800000">
            <a:off x="4524918" y="4869160"/>
            <a:ext cx="2045150" cy="662193"/>
          </a:xfrm>
          <a:custGeom>
            <a:avLst/>
            <a:gdLst/>
            <a:ahLst/>
            <a:cxnLst/>
            <a:rect l="0" t="0" r="0" b="0"/>
            <a:pathLst>
              <a:path>
                <a:moveTo>
                  <a:pt x="2045150" y="0"/>
                </a:moveTo>
                <a:lnTo>
                  <a:pt x="2045150" y="135173"/>
                </a:lnTo>
                <a:lnTo>
                  <a:pt x="0" y="135173"/>
                </a:lnTo>
                <a:lnTo>
                  <a:pt x="0" y="2703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13"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2</a:t>
            </a:fld>
            <a:endParaRPr lang="zh-HK" altLang="en-US" dirty="0"/>
          </a:p>
        </p:txBody>
      </p:sp>
      <p:sp>
        <p:nvSpPr>
          <p:cNvPr id="14" name="Date Placeholder 3"/>
          <p:cNvSpPr>
            <a:spLocks noGrp="1"/>
          </p:cNvSpPr>
          <p:nvPr>
            <p:ph type="dt" sz="half" idx="10"/>
          </p:nvPr>
        </p:nvSpPr>
        <p:spPr>
          <a:xfrm>
            <a:off x="6400800" y="6356350"/>
            <a:ext cx="2289048" cy="365760"/>
          </a:xfrm>
        </p:spPr>
        <p:txBody>
          <a:bodyPr/>
          <a:lstStyle/>
          <a:p>
            <a:pPr algn="r"/>
            <a:r>
              <a:rPr lang="en-US" altLang="zh-HK" dirty="0"/>
              <a:t>Prof. Junbo Wang</a:t>
            </a:r>
            <a:endParaRPr lang="zh-HK" altLang="en-US" dirty="0"/>
          </a:p>
        </p:txBody>
      </p:sp>
    </p:spTree>
    <p:extLst>
      <p:ext uri="{BB962C8B-B14F-4D97-AF65-F5344CB8AC3E}">
        <p14:creationId xmlns:p14="http://schemas.microsoft.com/office/powerpoint/2010/main" val="2058072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zh-HK">
                <a:ea typeface="ヒラギノ角ゴ Pro W3" pitchFamily="-84" charset="-128"/>
              </a:rPr>
              <a:t>Liquidity Factor</a:t>
            </a:r>
          </a:p>
        </p:txBody>
      </p:sp>
      <p:sp>
        <p:nvSpPr>
          <p:cNvPr id="22531" name="Text Placeholder 2"/>
          <p:cNvSpPr>
            <a:spLocks noGrp="1"/>
          </p:cNvSpPr>
          <p:nvPr>
            <p:ph sz="quarter" idx="1"/>
          </p:nvPr>
        </p:nvSpPr>
        <p:spPr/>
        <p:txBody>
          <a:bodyPr/>
          <a:lstStyle/>
          <a:p>
            <a:pPr eaLnBrk="1" hangingPunct="1"/>
            <a:r>
              <a:rPr lang="en-US" altLang="zh-HK" dirty="0">
                <a:ea typeface="ヒラギノ角ゴ Pro W3" pitchFamily="-84" charset="-128"/>
              </a:rPr>
              <a:t>A liquid asset is one that can be quickly and cheaply converted into cash if the need arises. The more liquid an asset is, the more desirable it is (higher demand), holding everything else constant.</a:t>
            </a:r>
          </a:p>
          <a:p>
            <a:r>
              <a:rPr lang="en-US" altLang="zh-HK" dirty="0">
                <a:ea typeface="ヒラギノ角ゴ Pro W3" pitchFamily="-84" charset="-128"/>
              </a:rPr>
              <a:t>The differences between interest rates on corporate bonds and Treasury bonds (that is, the risk premiums) reflect not only the corporate bond</a:t>
            </a:r>
            <a:r>
              <a:rPr lang="ja-JP" altLang="en-US" dirty="0">
                <a:ea typeface="ヒラギノ角ゴ Pro W3" pitchFamily="-84" charset="-128"/>
              </a:rPr>
              <a:t>’</a:t>
            </a:r>
            <a:r>
              <a:rPr lang="en-US" altLang="ja-JP" dirty="0">
                <a:ea typeface="ヒラギノ角ゴ Pro W3" pitchFamily="-84" charset="-128"/>
              </a:rPr>
              <a:t>s default risk but its liquidity too. </a:t>
            </a:r>
          </a:p>
          <a:p>
            <a:r>
              <a:rPr lang="en-US" altLang="ja-JP" dirty="0">
                <a:ea typeface="ヒラギノ角ゴ Pro W3" pitchFamily="-84" charset="-128"/>
              </a:rPr>
              <a:t>This is why a risk premium is sometimes called a </a:t>
            </a:r>
            <a:r>
              <a:rPr lang="en-US" altLang="ja-JP" i="1" dirty="0">
                <a:ea typeface="ヒラギノ角ゴ Pro W3" pitchFamily="-84" charset="-128"/>
              </a:rPr>
              <a:t>risk and liquidity premium.</a:t>
            </a:r>
            <a:endParaRPr lang="en-US" altLang="zh-HK" dirty="0">
              <a:ea typeface="ヒラギノ角ゴ Pro W3" pitchFamily="-84" charset="-128"/>
            </a:endParaRPr>
          </a:p>
          <a:p>
            <a:pPr eaLnBrk="1" hangingPunct="1"/>
            <a:endParaRPr lang="en-US" altLang="zh-HK" dirty="0">
              <a:ea typeface="ヒラギノ角ゴ Pro W3" pitchFamily="-84" charset="-128"/>
            </a:endParaRP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20</a:t>
            </a:fld>
            <a:endParaRPr lang="zh-HK" altLang="en-US" dirty="0"/>
          </a:p>
        </p:txBody>
      </p:sp>
    </p:spTree>
    <p:extLst>
      <p:ext uri="{BB962C8B-B14F-4D97-AF65-F5344CB8AC3E}">
        <p14:creationId xmlns:p14="http://schemas.microsoft.com/office/powerpoint/2010/main" val="960006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pPr eaLnBrk="1" hangingPunct="1"/>
            <a:r>
              <a:rPr lang="en-US" altLang="zh-HK" dirty="0">
                <a:ea typeface="ヒラギノ角ゴ Pro W3" pitchFamily="-84" charset="-128"/>
              </a:rPr>
              <a:t>Corporate Bond Becomes Less Liquid</a:t>
            </a:r>
          </a:p>
        </p:txBody>
      </p:sp>
      <p:sp>
        <p:nvSpPr>
          <p:cNvPr id="23555" name="Text Placeholder 2"/>
          <p:cNvSpPr>
            <a:spLocks noGrp="1"/>
          </p:cNvSpPr>
          <p:nvPr>
            <p:ph sz="quarter" idx="1"/>
          </p:nvPr>
        </p:nvSpPr>
        <p:spPr/>
        <p:txBody>
          <a:bodyPr/>
          <a:lstStyle/>
          <a:p>
            <a:pPr eaLnBrk="1" hangingPunct="1"/>
            <a:r>
              <a:rPr lang="en-US" altLang="zh-HK" sz="2400" dirty="0">
                <a:ea typeface="ヒラギノ角ゴ Pro W3" pitchFamily="-84" charset="-128"/>
              </a:rPr>
              <a:t>Corporate Bond Market</a:t>
            </a:r>
          </a:p>
          <a:p>
            <a:pPr marL="863600" lvl="1" indent="-520700" eaLnBrk="1" hangingPunct="1">
              <a:buFontTx/>
              <a:buNone/>
            </a:pPr>
            <a:r>
              <a:rPr lang="en-US" altLang="zh-HK" sz="2000" dirty="0">
                <a:ea typeface="ヒラギノ角ゴ Pro W3" pitchFamily="-84" charset="-128"/>
              </a:rPr>
              <a:t>1.</a:t>
            </a:r>
            <a:r>
              <a:rPr lang="en-US" altLang="zh-HK" sz="2000" i="1" dirty="0">
                <a:ea typeface="ヒラギノ角ゴ Pro W3" pitchFamily="-84" charset="-128"/>
              </a:rPr>
              <a:t>	</a:t>
            </a:r>
            <a:r>
              <a:rPr lang="en-US" altLang="zh-HK" sz="2000" dirty="0">
                <a:ea typeface="ヒラギノ角ゴ Pro W3" pitchFamily="-84" charset="-128"/>
              </a:rPr>
              <a:t>Liquidity of corporate bonds </a:t>
            </a:r>
            <a:r>
              <a:rPr lang="en-US" altLang="zh-HK" sz="2000" dirty="0">
                <a:ea typeface="ヒラギノ角ゴ Pro W3" pitchFamily="-84" charset="-128"/>
                <a:sym typeface="Symbol" pitchFamily="18" charset="2"/>
              </a:rPr>
              <a:t>, </a:t>
            </a:r>
            <a:r>
              <a:rPr lang="en-US" altLang="zh-HK" sz="2000" i="1" dirty="0">
                <a:ea typeface="ヒラギノ角ゴ Pro W3" pitchFamily="-84" charset="-128"/>
                <a:sym typeface="Symbol" pitchFamily="18" charset="2"/>
              </a:rPr>
              <a:t>D</a:t>
            </a:r>
            <a:r>
              <a:rPr lang="en-US" altLang="zh-HK" sz="2000" i="1" baseline="30000" dirty="0">
                <a:ea typeface="ヒラギノ角ゴ Pro W3" pitchFamily="-84" charset="-128"/>
                <a:sym typeface="Symbol" pitchFamily="18" charset="2"/>
              </a:rPr>
              <a:t>c</a:t>
            </a:r>
            <a:r>
              <a:rPr lang="en-US" altLang="zh-HK" sz="2000" dirty="0">
                <a:ea typeface="ヒラギノ角ゴ Pro W3" pitchFamily="-84" charset="-128"/>
                <a:sym typeface="Symbol" pitchFamily="18" charset="2"/>
              </a:rPr>
              <a:t> , </a:t>
            </a:r>
            <a:r>
              <a:rPr lang="en-US" altLang="zh-HK" sz="2000" i="1" dirty="0">
                <a:ea typeface="ヒラギノ角ゴ Pro W3" pitchFamily="-84" charset="-128"/>
                <a:sym typeface="Symbol" pitchFamily="18" charset="2"/>
              </a:rPr>
              <a:t>D</a:t>
            </a:r>
            <a:r>
              <a:rPr lang="en-US" altLang="zh-HK" sz="2000" i="1" baseline="30000" dirty="0">
                <a:ea typeface="ヒラギノ角ゴ Pro W3" pitchFamily="-84" charset="-128"/>
                <a:sym typeface="Symbol" pitchFamily="18" charset="2"/>
              </a:rPr>
              <a:t>c</a:t>
            </a:r>
            <a:r>
              <a:rPr lang="en-US" altLang="zh-HK" sz="2000" dirty="0">
                <a:ea typeface="ヒラギノ角ゴ Pro W3" pitchFamily="-84" charset="-128"/>
                <a:sym typeface="Symbol" pitchFamily="18" charset="2"/>
              </a:rPr>
              <a:t> shifts left</a:t>
            </a:r>
          </a:p>
          <a:p>
            <a:pPr marL="863600" lvl="1" indent="-520700" eaLnBrk="1" hangingPunct="1">
              <a:buFontTx/>
              <a:buNone/>
            </a:pPr>
            <a:r>
              <a:rPr lang="en-US" altLang="zh-HK" sz="2000" dirty="0">
                <a:ea typeface="ヒラギノ角ゴ Pro W3" pitchFamily="-84" charset="-128"/>
              </a:rPr>
              <a:t>2.</a:t>
            </a:r>
            <a:r>
              <a:rPr lang="en-US" altLang="zh-HK" sz="2000" i="1" dirty="0">
                <a:ea typeface="ヒラギノ角ゴ Pro W3" pitchFamily="-84" charset="-128"/>
              </a:rPr>
              <a:t>	P</a:t>
            </a:r>
            <a:r>
              <a:rPr lang="en-US" altLang="zh-HK" sz="2000" i="1" baseline="30000" dirty="0">
                <a:ea typeface="ヒラギノ角ゴ Pro W3" pitchFamily="-84" charset="-128"/>
              </a:rPr>
              <a:t>c</a:t>
            </a:r>
            <a:r>
              <a:rPr lang="en-US" altLang="zh-HK" sz="2000" dirty="0">
                <a:ea typeface="ヒラギノ角ゴ Pro W3" pitchFamily="-84" charset="-128"/>
              </a:rPr>
              <a:t> </a:t>
            </a:r>
            <a:r>
              <a:rPr lang="en-US" altLang="zh-HK" sz="2000" dirty="0">
                <a:ea typeface="ヒラギノ角ゴ Pro W3" pitchFamily="-84" charset="-128"/>
                <a:sym typeface="Symbol" pitchFamily="18" charset="2"/>
              </a:rPr>
              <a:t>, </a:t>
            </a:r>
            <a:r>
              <a:rPr lang="en-US" altLang="zh-HK" sz="2000" i="1" dirty="0" err="1">
                <a:ea typeface="ヒラギノ角ゴ Pro W3" pitchFamily="-84" charset="-128"/>
                <a:sym typeface="Symbol" pitchFamily="18" charset="2"/>
              </a:rPr>
              <a:t>i</a:t>
            </a:r>
            <a:r>
              <a:rPr lang="en-US" altLang="zh-HK" sz="2000" i="1" baseline="30000" dirty="0" err="1">
                <a:ea typeface="ヒラギノ角ゴ Pro W3" pitchFamily="-84" charset="-128"/>
                <a:sym typeface="Symbol" pitchFamily="18" charset="2"/>
              </a:rPr>
              <a:t>c</a:t>
            </a:r>
            <a:r>
              <a:rPr lang="en-US" altLang="zh-HK" sz="2000" dirty="0">
                <a:ea typeface="ヒラギノ角ゴ Pro W3" pitchFamily="-84" charset="-128"/>
                <a:sym typeface="Symbol" pitchFamily="18" charset="2"/>
              </a:rPr>
              <a:t> </a:t>
            </a:r>
          </a:p>
          <a:p>
            <a:pPr eaLnBrk="1" hangingPunct="1"/>
            <a:r>
              <a:rPr lang="en-US" altLang="zh-HK" sz="2400" dirty="0">
                <a:ea typeface="ヒラギノ角ゴ Pro W3" pitchFamily="-84" charset="-128"/>
              </a:rPr>
              <a:t>Treasury Bond Market</a:t>
            </a:r>
          </a:p>
          <a:p>
            <a:pPr marL="863600" lvl="1" indent="-520700" eaLnBrk="1" hangingPunct="1">
              <a:buFontTx/>
              <a:buNone/>
            </a:pPr>
            <a:r>
              <a:rPr lang="en-US" altLang="zh-HK" sz="2000" dirty="0">
                <a:ea typeface="ヒラギノ角ゴ Pro W3" pitchFamily="-84" charset="-128"/>
              </a:rPr>
              <a:t>1.</a:t>
            </a:r>
            <a:r>
              <a:rPr lang="en-US" altLang="zh-HK" sz="2000" i="1" dirty="0">
                <a:ea typeface="ヒラギノ角ゴ Pro W3" pitchFamily="-84" charset="-128"/>
              </a:rPr>
              <a:t>	</a:t>
            </a:r>
            <a:r>
              <a:rPr lang="en-US" altLang="zh-HK" sz="2000" dirty="0">
                <a:ea typeface="ヒラギノ角ゴ Pro W3" pitchFamily="-84" charset="-128"/>
              </a:rPr>
              <a:t>Relatively more liquid Treasury bonds, </a:t>
            </a:r>
            <a:r>
              <a:rPr lang="en-US" altLang="zh-HK" sz="2000" i="1" dirty="0">
                <a:ea typeface="ヒラギノ角ゴ Pro W3" pitchFamily="-84" charset="-128"/>
              </a:rPr>
              <a:t>D</a:t>
            </a:r>
            <a:r>
              <a:rPr lang="en-US" altLang="zh-HK" sz="2000" i="1" baseline="30000" dirty="0">
                <a:ea typeface="ヒラギノ角ゴ Pro W3" pitchFamily="-84" charset="-128"/>
              </a:rPr>
              <a:t>T</a:t>
            </a:r>
            <a:r>
              <a:rPr lang="en-US" altLang="zh-HK" sz="2000" dirty="0">
                <a:ea typeface="ヒラギノ角ゴ Pro W3" pitchFamily="-84" charset="-128"/>
              </a:rPr>
              <a:t> </a:t>
            </a:r>
            <a:r>
              <a:rPr lang="en-US" altLang="zh-HK" sz="2000" dirty="0">
                <a:ea typeface="ヒラギノ角ゴ Pro W3" pitchFamily="-84" charset="-128"/>
                <a:sym typeface="Symbol" pitchFamily="18" charset="2"/>
              </a:rPr>
              <a:t>, </a:t>
            </a:r>
            <a:r>
              <a:rPr lang="en-US" altLang="zh-HK" sz="2000" i="1" dirty="0">
                <a:ea typeface="ヒラギノ角ゴ Pro W3" pitchFamily="-84" charset="-128"/>
                <a:sym typeface="Symbol" pitchFamily="18" charset="2"/>
              </a:rPr>
              <a:t>D</a:t>
            </a:r>
            <a:r>
              <a:rPr lang="en-US" altLang="zh-HK" sz="2000" i="1" baseline="30000" dirty="0">
                <a:ea typeface="ヒラギノ角ゴ Pro W3" pitchFamily="-84" charset="-128"/>
                <a:sym typeface="Symbol" pitchFamily="18" charset="2"/>
              </a:rPr>
              <a:t>T</a:t>
            </a:r>
            <a:r>
              <a:rPr lang="en-US" altLang="zh-HK" sz="2000" dirty="0">
                <a:ea typeface="ヒラギノ角ゴ Pro W3" pitchFamily="-84" charset="-128"/>
                <a:sym typeface="Symbol" pitchFamily="18" charset="2"/>
              </a:rPr>
              <a:t> shifts right</a:t>
            </a:r>
          </a:p>
          <a:p>
            <a:pPr marL="863600" lvl="1" indent="-520700" eaLnBrk="1" hangingPunct="1">
              <a:buFontTx/>
              <a:buNone/>
            </a:pPr>
            <a:r>
              <a:rPr lang="en-US" altLang="zh-HK" sz="2000" dirty="0">
                <a:ea typeface="ヒラギノ角ゴ Pro W3" pitchFamily="-84" charset="-128"/>
              </a:rPr>
              <a:t>2.</a:t>
            </a:r>
            <a:r>
              <a:rPr lang="en-US" altLang="zh-HK" sz="2000" i="1" dirty="0">
                <a:ea typeface="ヒラギノ角ゴ Pro W3" pitchFamily="-84" charset="-128"/>
              </a:rPr>
              <a:t>	P</a:t>
            </a:r>
            <a:r>
              <a:rPr lang="en-US" altLang="zh-HK" sz="2000" i="1" baseline="30000" dirty="0">
                <a:ea typeface="ヒラギノ角ゴ Pro W3" pitchFamily="-84" charset="-128"/>
              </a:rPr>
              <a:t>T</a:t>
            </a:r>
            <a:r>
              <a:rPr lang="en-US" altLang="zh-HK" sz="2000" dirty="0">
                <a:ea typeface="ヒラギノ角ゴ Pro W3" pitchFamily="-84" charset="-128"/>
              </a:rPr>
              <a:t> </a:t>
            </a:r>
            <a:r>
              <a:rPr lang="en-US" altLang="zh-HK" sz="2000" dirty="0">
                <a:ea typeface="ヒラギノ角ゴ Pro W3" pitchFamily="-84" charset="-128"/>
                <a:sym typeface="Symbol" pitchFamily="18" charset="2"/>
              </a:rPr>
              <a:t>, </a:t>
            </a:r>
            <a:r>
              <a:rPr lang="en-US" altLang="zh-HK" sz="2000" i="1" dirty="0" err="1">
                <a:ea typeface="ヒラギノ角ゴ Pro W3" pitchFamily="-84" charset="-128"/>
                <a:sym typeface="Symbol" pitchFamily="18" charset="2"/>
              </a:rPr>
              <a:t>i</a:t>
            </a:r>
            <a:r>
              <a:rPr lang="en-US" altLang="zh-HK" sz="2000" i="1" baseline="30000" dirty="0" err="1">
                <a:ea typeface="ヒラギノ角ゴ Pro W3" pitchFamily="-84" charset="-128"/>
                <a:sym typeface="Symbol" pitchFamily="18" charset="2"/>
              </a:rPr>
              <a:t>T</a:t>
            </a:r>
            <a:r>
              <a:rPr lang="en-US" altLang="zh-HK" sz="2000" dirty="0">
                <a:ea typeface="ヒラギノ角ゴ Pro W3" pitchFamily="-84" charset="-128"/>
                <a:sym typeface="Symbol" pitchFamily="18" charset="2"/>
              </a:rPr>
              <a:t> </a:t>
            </a:r>
          </a:p>
          <a:p>
            <a:pPr eaLnBrk="1" hangingPunct="1"/>
            <a:r>
              <a:rPr lang="en-US" altLang="zh-HK" sz="2400" dirty="0">
                <a:ea typeface="ヒラギノ角ゴ Pro W3" pitchFamily="-84" charset="-128"/>
              </a:rPr>
              <a:t>Outcome </a:t>
            </a:r>
          </a:p>
          <a:p>
            <a:pPr marL="863600" lvl="1" indent="-520700" eaLnBrk="1" hangingPunct="1">
              <a:buFont typeface="Arial" pitchFamily="34" charset="0"/>
              <a:buChar char="─"/>
            </a:pPr>
            <a:r>
              <a:rPr lang="en-US" altLang="zh-HK" sz="2000" dirty="0">
                <a:ea typeface="ヒラギノ角ゴ Pro W3" pitchFamily="-84" charset="-128"/>
              </a:rPr>
              <a:t>Risk premium, </a:t>
            </a:r>
            <a:r>
              <a:rPr lang="en-US" altLang="zh-HK" sz="2000" i="1" dirty="0" err="1">
                <a:ea typeface="ヒラギノ角ゴ Pro W3" pitchFamily="-84" charset="-128"/>
              </a:rPr>
              <a:t>i</a:t>
            </a:r>
            <a:r>
              <a:rPr lang="en-US" altLang="zh-HK" sz="2000" i="1" baseline="30000" dirty="0" err="1">
                <a:ea typeface="ヒラギノ角ゴ Pro W3" pitchFamily="-84" charset="-128"/>
              </a:rPr>
              <a:t>c</a:t>
            </a:r>
            <a:r>
              <a:rPr lang="en-US" altLang="zh-HK" sz="2000" i="1" dirty="0">
                <a:ea typeface="ヒラギノ角ゴ Pro W3" pitchFamily="-84" charset="-128"/>
              </a:rPr>
              <a:t> - </a:t>
            </a:r>
            <a:r>
              <a:rPr lang="en-US" altLang="zh-HK" sz="2000" i="1" dirty="0" err="1">
                <a:ea typeface="ヒラギノ角ゴ Pro W3" pitchFamily="-84" charset="-128"/>
              </a:rPr>
              <a:t>i</a:t>
            </a:r>
            <a:r>
              <a:rPr lang="en-US" altLang="zh-HK" sz="2000" i="1" baseline="30000" dirty="0" err="1">
                <a:ea typeface="ヒラギノ角ゴ Pro W3" pitchFamily="-84" charset="-128"/>
              </a:rPr>
              <a:t>T</a:t>
            </a:r>
            <a:r>
              <a:rPr lang="en-US" altLang="zh-HK" sz="2000" dirty="0">
                <a:ea typeface="ヒラギノ角ゴ Pro W3" pitchFamily="-84" charset="-128"/>
              </a:rPr>
              <a:t>, rises</a:t>
            </a:r>
          </a:p>
          <a:p>
            <a:pPr eaLnBrk="1" hangingPunct="1"/>
            <a:r>
              <a:rPr lang="en-US" altLang="zh-HK" sz="2400" dirty="0">
                <a:ea typeface="ヒラギノ角ゴ Pro W3" pitchFamily="-84" charset="-128"/>
              </a:rPr>
              <a:t>Risk premium reflects not only corporate bonds</a:t>
            </a:r>
            <a:r>
              <a:rPr lang="ja-JP" altLang="en-US" sz="2400" dirty="0">
                <a:ea typeface="ヒラギノ角ゴ Pro W3" pitchFamily="-84" charset="-128"/>
              </a:rPr>
              <a:t>’</a:t>
            </a:r>
            <a:r>
              <a:rPr lang="en-US" altLang="ja-JP" sz="2400" dirty="0">
                <a:ea typeface="ヒラギノ角ゴ Pro W3" pitchFamily="-84" charset="-128"/>
              </a:rPr>
              <a:t> default risk but also lower liquidity</a:t>
            </a:r>
            <a:endParaRPr lang="en-US" altLang="zh-HK" sz="2400" dirty="0">
              <a:ea typeface="ヒラギノ角ゴ Pro W3" pitchFamily="-84" charset="-128"/>
            </a:endParaRP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21</a:t>
            </a:fld>
            <a:endParaRPr lang="zh-HK" altLang="en-US" dirty="0"/>
          </a:p>
        </p:txBody>
      </p:sp>
    </p:spTree>
    <p:extLst>
      <p:ext uri="{BB962C8B-B14F-4D97-AF65-F5344CB8AC3E}">
        <p14:creationId xmlns:p14="http://schemas.microsoft.com/office/powerpoint/2010/main" val="1352875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zh-HK">
                <a:ea typeface="ヒラギノ角ゴ Pro W3" pitchFamily="-84" charset="-128"/>
              </a:rPr>
              <a:t>Income Taxes Factor</a:t>
            </a:r>
          </a:p>
        </p:txBody>
      </p:sp>
      <p:sp>
        <p:nvSpPr>
          <p:cNvPr id="25603" name="Text Placeholder 2"/>
          <p:cNvSpPr>
            <a:spLocks noGrp="1"/>
          </p:cNvSpPr>
          <p:nvPr>
            <p:ph sz="quarter" idx="1"/>
          </p:nvPr>
        </p:nvSpPr>
        <p:spPr/>
        <p:txBody>
          <a:bodyPr/>
          <a:lstStyle/>
          <a:p>
            <a:pPr eaLnBrk="1" hangingPunct="1"/>
            <a:r>
              <a:rPr lang="en-US" altLang="zh-HK" dirty="0">
                <a:ea typeface="ヒラギノ角ゴ Pro W3" pitchFamily="-84" charset="-128"/>
              </a:rPr>
              <a:t>An odd feature of Figure 5.1 is that municipal bonds tend to have a lower rate the Treasuries. Why?</a:t>
            </a:r>
          </a:p>
          <a:p>
            <a:pPr eaLnBrk="1" hangingPunct="1"/>
            <a:r>
              <a:rPr lang="en-US" altLang="zh-HK" dirty="0" err="1">
                <a:ea typeface="ヒラギノ角ゴ Pro W3" pitchFamily="-84" charset="-128"/>
              </a:rPr>
              <a:t>Munis</a:t>
            </a:r>
            <a:r>
              <a:rPr lang="en-US" altLang="zh-HK" dirty="0">
                <a:ea typeface="ヒラギノ角ゴ Pro W3" pitchFamily="-84" charset="-128"/>
              </a:rPr>
              <a:t> certainly can default. Orange County (California) is a recent example from the early 1990s.</a:t>
            </a:r>
          </a:p>
          <a:p>
            <a:pPr eaLnBrk="1" hangingPunct="1"/>
            <a:r>
              <a:rPr lang="en-US" altLang="zh-HK" dirty="0" err="1">
                <a:ea typeface="ヒラギノ角ゴ Pro W3" pitchFamily="-84" charset="-128"/>
              </a:rPr>
              <a:t>Munis</a:t>
            </a:r>
            <a:r>
              <a:rPr lang="en-US" altLang="zh-HK" dirty="0">
                <a:ea typeface="ヒラギノ角ゴ Pro W3" pitchFamily="-84" charset="-128"/>
              </a:rPr>
              <a:t> are not as liquid a Treasuries.</a:t>
            </a: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22</a:t>
            </a:fld>
            <a:endParaRPr lang="zh-HK" altLang="en-US" dirty="0"/>
          </a:p>
        </p:txBody>
      </p:sp>
    </p:spTree>
    <p:extLst>
      <p:ext uri="{BB962C8B-B14F-4D97-AF65-F5344CB8AC3E}">
        <p14:creationId xmlns:p14="http://schemas.microsoft.com/office/powerpoint/2010/main" val="2344876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zh-HK">
                <a:ea typeface="ヒラギノ角ゴ Pro W3" pitchFamily="-84" charset="-128"/>
              </a:rPr>
              <a:t>Income Taxes Factor</a:t>
            </a:r>
          </a:p>
        </p:txBody>
      </p:sp>
      <p:sp>
        <p:nvSpPr>
          <p:cNvPr id="26627" name="Text Placeholder 2"/>
          <p:cNvSpPr>
            <a:spLocks noGrp="1"/>
          </p:cNvSpPr>
          <p:nvPr>
            <p:ph sz="quarter" idx="1"/>
          </p:nvPr>
        </p:nvSpPr>
        <p:spPr/>
        <p:txBody>
          <a:bodyPr/>
          <a:lstStyle/>
          <a:p>
            <a:pPr eaLnBrk="1" hangingPunct="1"/>
            <a:r>
              <a:rPr lang="en-US" altLang="zh-HK" dirty="0">
                <a:ea typeface="ヒラギノ角ゴ Pro W3" pitchFamily="-84" charset="-128"/>
              </a:rPr>
              <a:t>However, interest payments on municipal bonds are exempt from federal income taxes, a factor that has the same effect on the demand for municipal bonds as an increase in their expected return.</a:t>
            </a:r>
          </a:p>
          <a:p>
            <a:pPr eaLnBrk="1" hangingPunct="1"/>
            <a:r>
              <a:rPr lang="en-US" altLang="zh-HK" dirty="0">
                <a:ea typeface="ヒラギノ角ゴ Pro W3" pitchFamily="-84" charset="-128"/>
              </a:rPr>
              <a:t>Treasury bonds are exempt from state and local income taxes, while interest payments from corporate bonds are fully taxable.</a:t>
            </a:r>
          </a:p>
        </p:txBody>
      </p:sp>
      <p:sp>
        <p:nvSpPr>
          <p:cNvPr id="8"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9"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23</a:t>
            </a:fld>
            <a:endParaRPr lang="zh-HK" altLang="en-US" dirty="0"/>
          </a:p>
        </p:txBody>
      </p:sp>
    </p:spTree>
    <p:extLst>
      <p:ext uri="{BB962C8B-B14F-4D97-AF65-F5344CB8AC3E}">
        <p14:creationId xmlns:p14="http://schemas.microsoft.com/office/powerpoint/2010/main" val="526973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zh-HK">
                <a:ea typeface="ヒラギノ角ゴ Pro W3" pitchFamily="-84" charset="-128"/>
              </a:rPr>
              <a:t>Income Taxes Factor</a:t>
            </a:r>
          </a:p>
        </p:txBody>
      </p:sp>
      <p:sp>
        <p:nvSpPr>
          <p:cNvPr id="27651" name="Text Placeholder 2"/>
          <p:cNvSpPr>
            <a:spLocks noGrp="1"/>
          </p:cNvSpPr>
          <p:nvPr>
            <p:ph sz="quarter" idx="1"/>
          </p:nvPr>
        </p:nvSpPr>
        <p:spPr/>
        <p:txBody>
          <a:bodyPr>
            <a:normAutofit/>
          </a:bodyPr>
          <a:lstStyle/>
          <a:p>
            <a:r>
              <a:rPr lang="en-US" altLang="en-US" sz="2800" dirty="0"/>
              <a:t>Example: </a:t>
            </a:r>
          </a:p>
          <a:p>
            <a:pPr lvl="1"/>
            <a:r>
              <a:rPr lang="en-US" altLang="en-US" sz="2400" dirty="0"/>
              <a:t>Assume the income tax rate is 35%.</a:t>
            </a:r>
          </a:p>
          <a:p>
            <a:pPr lvl="1"/>
            <a:r>
              <a:rPr lang="en-US" altLang="en-US" sz="2400" dirty="0"/>
              <a:t>If you own a $1,000-face-value U.S. Treasury bond that sells for $1,000 and has a coupon payment of $100, you get to keep only $65 of the payment after taxes.</a:t>
            </a:r>
          </a:p>
          <a:p>
            <a:pPr lvl="1"/>
            <a:r>
              <a:rPr lang="en-US" altLang="en-US" sz="2400" dirty="0"/>
              <a:t>If you own $1,000-face-value municipal bond that sells for $1,000 and pays only $80 in coupon payment.</a:t>
            </a:r>
          </a:p>
          <a:p>
            <a:pPr lvl="1"/>
            <a:r>
              <a:rPr lang="en-US" altLang="en-US" sz="2400" dirty="0"/>
              <a:t>The interest rate for the U.S. Treasury is 10%, for the municipal bond is 8%, however, which one is better for you?</a:t>
            </a:r>
          </a:p>
        </p:txBody>
      </p:sp>
      <p:sp>
        <p:nvSpPr>
          <p:cNvPr id="2"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3"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24</a:t>
            </a:fld>
            <a:endParaRPr lang="zh-HK" altLang="en-US" dirty="0"/>
          </a:p>
        </p:txBody>
      </p:sp>
    </p:spTree>
    <p:extLst>
      <p:ext uri="{BB962C8B-B14F-4D97-AF65-F5344CB8AC3E}">
        <p14:creationId xmlns:p14="http://schemas.microsoft.com/office/powerpoint/2010/main" val="541060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a:bodyPr>
          <a:lstStyle/>
          <a:p>
            <a:pPr eaLnBrk="1" hangingPunct="1"/>
            <a:r>
              <a:rPr lang="en-US" altLang="zh-HK" dirty="0">
                <a:ea typeface="ヒラギノ角ゴ Pro W3" pitchFamily="-84" charset="-128"/>
              </a:rPr>
              <a:t>Tax Advantages of Municipal Bonds</a:t>
            </a:r>
          </a:p>
        </p:txBody>
      </p:sp>
      <p:pic>
        <p:nvPicPr>
          <p:cNvPr id="28675" name="Picture 4" descr="fig05_03.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200"/>
            <a:ext cx="8153400"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Box 5"/>
          <p:cNvSpPr txBox="1">
            <a:spLocks noChangeArrowheads="1"/>
          </p:cNvSpPr>
          <p:nvPr/>
        </p:nvSpPr>
        <p:spPr bwMode="auto">
          <a:xfrm>
            <a:off x="381000" y="1676400"/>
            <a:ext cx="838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r>
              <a:rPr lang="en-US" altLang="zh-HK" sz="2000" b="1">
                <a:latin typeface="Verdana" pitchFamily="34" charset="0"/>
              </a:rPr>
              <a:t>Figure 5.3 </a:t>
            </a:r>
            <a:r>
              <a:rPr lang="en-US" altLang="zh-HK" sz="2000">
                <a:latin typeface="Verdana" pitchFamily="34" charset="0"/>
              </a:rPr>
              <a:t>Interest Rates on Municipal and Treasury Bonds</a:t>
            </a:r>
          </a:p>
        </p:txBody>
      </p:sp>
      <p:sp>
        <p:nvSpPr>
          <p:cNvPr id="8"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9"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25</a:t>
            </a:fld>
            <a:endParaRPr lang="zh-HK" altLang="en-US" dirty="0"/>
          </a:p>
        </p:txBody>
      </p:sp>
    </p:spTree>
    <p:extLst>
      <p:ext uri="{BB962C8B-B14F-4D97-AF65-F5344CB8AC3E}">
        <p14:creationId xmlns:p14="http://schemas.microsoft.com/office/powerpoint/2010/main" val="2132407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zh-HK" sz="2800">
                <a:ea typeface="ヒラギノ角ゴ Pro W3" pitchFamily="-84" charset="-128"/>
              </a:rPr>
              <a:t>Analysis of Figure 5.3: </a:t>
            </a:r>
            <a:br>
              <a:rPr lang="en-US" altLang="zh-HK" sz="2800">
                <a:ea typeface="ヒラギノ角ゴ Pro W3" pitchFamily="-84" charset="-128"/>
              </a:rPr>
            </a:br>
            <a:r>
              <a:rPr lang="en-US" altLang="zh-HK" sz="2800">
                <a:ea typeface="ヒラギノ角ゴ Pro W3" pitchFamily="-84" charset="-128"/>
              </a:rPr>
              <a:t>Tax Advantages of Municipal Bonds </a:t>
            </a:r>
          </a:p>
        </p:txBody>
      </p:sp>
      <p:sp>
        <p:nvSpPr>
          <p:cNvPr id="29699" name="Text Placeholder 2"/>
          <p:cNvSpPr>
            <a:spLocks noGrp="1"/>
          </p:cNvSpPr>
          <p:nvPr>
            <p:ph sz="quarter" idx="1"/>
          </p:nvPr>
        </p:nvSpPr>
        <p:spPr/>
        <p:txBody>
          <a:bodyPr/>
          <a:lstStyle/>
          <a:p>
            <a:pPr eaLnBrk="1" hangingPunct="1"/>
            <a:r>
              <a:rPr lang="en-US" altLang="zh-HK" sz="2400">
                <a:ea typeface="ヒラギノ角ゴ Pro W3" pitchFamily="-84" charset="-128"/>
              </a:rPr>
              <a:t>Municipal Bond Market</a:t>
            </a:r>
          </a:p>
          <a:p>
            <a:pPr marL="749300" lvl="1" indent="-406400" eaLnBrk="1" hangingPunct="1">
              <a:buFontTx/>
              <a:buNone/>
            </a:pPr>
            <a:r>
              <a:rPr lang="en-US" altLang="zh-HK" sz="2000">
                <a:ea typeface="ヒラギノ角ゴ Pro W3" pitchFamily="-84" charset="-128"/>
              </a:rPr>
              <a:t>1.	Tax exemption raises relative </a:t>
            </a:r>
            <a:r>
              <a:rPr lang="en-US" altLang="zh-HK" sz="2000" i="1">
                <a:ea typeface="ヒラギノ角ゴ Pro W3" pitchFamily="-84" charset="-128"/>
              </a:rPr>
              <a:t>R</a:t>
            </a:r>
            <a:r>
              <a:rPr lang="en-US" altLang="zh-HK" sz="2000" i="1" baseline="30000">
                <a:ea typeface="ヒラギノ角ゴ Pro W3" pitchFamily="-84" charset="-128"/>
              </a:rPr>
              <a:t>e</a:t>
            </a:r>
            <a:r>
              <a:rPr lang="en-US" altLang="zh-HK" sz="2000">
                <a:ea typeface="ヒラギノ角ゴ Pro W3" pitchFamily="-84" charset="-128"/>
              </a:rPr>
              <a:t> on municipal bonds, </a:t>
            </a:r>
            <a:br>
              <a:rPr lang="en-US" altLang="zh-HK" sz="2000">
                <a:ea typeface="ヒラギノ角ゴ Pro W3" pitchFamily="-84" charset="-128"/>
              </a:rPr>
            </a:br>
            <a:r>
              <a:rPr lang="en-US" altLang="zh-HK" sz="2000" i="1">
                <a:ea typeface="ヒラギノ角ゴ Pro W3" pitchFamily="-84" charset="-128"/>
              </a:rPr>
              <a:t>D</a:t>
            </a:r>
            <a:r>
              <a:rPr lang="en-US" altLang="zh-HK" sz="2000" i="1" baseline="30000">
                <a:ea typeface="ヒラギノ角ゴ Pro W3" pitchFamily="-84" charset="-128"/>
              </a:rPr>
              <a:t>m</a:t>
            </a:r>
            <a:r>
              <a:rPr lang="en-US" altLang="zh-HK" sz="2000">
                <a:ea typeface="ヒラギノ角ゴ Pro W3" pitchFamily="-84" charset="-128"/>
              </a:rPr>
              <a:t> </a:t>
            </a:r>
            <a:r>
              <a:rPr lang="en-US" altLang="zh-HK" sz="2000">
                <a:ea typeface="ヒラギノ角ゴ Pro W3" pitchFamily="-84" charset="-128"/>
                <a:sym typeface="Symbol" pitchFamily="18" charset="2"/>
              </a:rPr>
              <a:t>, </a:t>
            </a:r>
            <a:r>
              <a:rPr lang="en-US" altLang="zh-HK" sz="2000" i="1">
                <a:ea typeface="ヒラギノ角ゴ Pro W3" pitchFamily="-84" charset="-128"/>
                <a:sym typeface="Symbol" pitchFamily="18" charset="2"/>
              </a:rPr>
              <a:t>D</a:t>
            </a:r>
            <a:r>
              <a:rPr lang="en-US" altLang="zh-HK" sz="2000" i="1" baseline="30000">
                <a:ea typeface="ヒラギノ角ゴ Pro W3" pitchFamily="-84" charset="-128"/>
                <a:sym typeface="Symbol" pitchFamily="18" charset="2"/>
              </a:rPr>
              <a:t>m</a:t>
            </a:r>
            <a:r>
              <a:rPr lang="en-US" altLang="zh-HK" sz="2000">
                <a:ea typeface="ヒラギノ角ゴ Pro W3" pitchFamily="-84" charset="-128"/>
                <a:sym typeface="Symbol" pitchFamily="18" charset="2"/>
              </a:rPr>
              <a:t> shifts right</a:t>
            </a:r>
          </a:p>
          <a:p>
            <a:pPr marL="749300" lvl="1" indent="-406400" eaLnBrk="1" hangingPunct="1">
              <a:buFontTx/>
              <a:buNone/>
            </a:pPr>
            <a:r>
              <a:rPr lang="en-US" altLang="zh-HK" sz="2000">
                <a:ea typeface="ヒラギノ角ゴ Pro W3" pitchFamily="-84" charset="-128"/>
              </a:rPr>
              <a:t>2.</a:t>
            </a:r>
            <a:r>
              <a:rPr lang="en-US" altLang="zh-HK" sz="2000" i="1">
                <a:ea typeface="ヒラギノ角ゴ Pro W3" pitchFamily="-84" charset="-128"/>
              </a:rPr>
              <a:t>	P</a:t>
            </a:r>
            <a:r>
              <a:rPr lang="en-US" altLang="zh-HK" sz="2000" i="1" baseline="30000">
                <a:ea typeface="ヒラギノ角ゴ Pro W3" pitchFamily="-84" charset="-128"/>
              </a:rPr>
              <a:t>m</a:t>
            </a:r>
            <a:r>
              <a:rPr lang="en-US" altLang="zh-HK" sz="2000">
                <a:ea typeface="ヒラギノ角ゴ Pro W3" pitchFamily="-84" charset="-128"/>
              </a:rPr>
              <a:t> </a:t>
            </a:r>
            <a:r>
              <a:rPr lang="en-US" altLang="zh-HK" sz="2000">
                <a:ea typeface="ヒラギノ角ゴ Pro W3" pitchFamily="-84" charset="-128"/>
                <a:sym typeface="Symbol" pitchFamily="18" charset="2"/>
              </a:rPr>
              <a:t></a:t>
            </a:r>
            <a:endParaRPr lang="en-US" altLang="zh-HK" sz="2000">
              <a:ea typeface="ヒラギノ角ゴ Pro W3" pitchFamily="-84" charset="-128"/>
            </a:endParaRPr>
          </a:p>
          <a:p>
            <a:pPr eaLnBrk="1" hangingPunct="1"/>
            <a:r>
              <a:rPr lang="en-US" altLang="zh-HK" sz="2400">
                <a:ea typeface="ヒラギノ角ゴ Pro W3" pitchFamily="-84" charset="-128"/>
              </a:rPr>
              <a:t>Treasury Bond Market</a:t>
            </a:r>
          </a:p>
          <a:p>
            <a:pPr marL="749300" lvl="1" indent="-406400" eaLnBrk="1" hangingPunct="1">
              <a:buFontTx/>
              <a:buNone/>
            </a:pPr>
            <a:r>
              <a:rPr lang="en-US" altLang="zh-HK" sz="2000">
                <a:ea typeface="ヒラギノ角ゴ Pro W3" pitchFamily="-84" charset="-128"/>
              </a:rPr>
              <a:t>1.	Relative </a:t>
            </a:r>
            <a:r>
              <a:rPr lang="en-US" altLang="zh-HK" sz="2000" i="1">
                <a:ea typeface="ヒラギノ角ゴ Pro W3" pitchFamily="-84" charset="-128"/>
              </a:rPr>
              <a:t>R</a:t>
            </a:r>
            <a:r>
              <a:rPr lang="en-US" altLang="zh-HK" sz="2000" i="1" baseline="30000">
                <a:ea typeface="ヒラギノ角ゴ Pro W3" pitchFamily="-84" charset="-128"/>
              </a:rPr>
              <a:t>e</a:t>
            </a:r>
            <a:r>
              <a:rPr lang="en-US" altLang="zh-HK" sz="2000">
                <a:ea typeface="ヒラギノ角ゴ Pro W3" pitchFamily="-84" charset="-128"/>
              </a:rPr>
              <a:t> on Treasury bonds </a:t>
            </a:r>
            <a:r>
              <a:rPr lang="en-US" altLang="zh-HK" sz="2000">
                <a:ea typeface="ヒラギノ角ゴ Pro W3" pitchFamily="-84" charset="-128"/>
                <a:sym typeface="Symbol" pitchFamily="18" charset="2"/>
              </a:rPr>
              <a:t>, </a:t>
            </a:r>
            <a:r>
              <a:rPr lang="en-US" altLang="zh-HK" sz="2000" i="1">
                <a:ea typeface="ヒラギノ角ゴ Pro W3" pitchFamily="-84" charset="-128"/>
                <a:sym typeface="Symbol" pitchFamily="18" charset="2"/>
              </a:rPr>
              <a:t>D</a:t>
            </a:r>
            <a:r>
              <a:rPr lang="en-US" altLang="zh-HK" sz="2000" i="1" baseline="30000">
                <a:ea typeface="ヒラギノ角ゴ Pro W3" pitchFamily="-84" charset="-128"/>
                <a:sym typeface="Symbol" pitchFamily="18" charset="2"/>
              </a:rPr>
              <a:t>T</a:t>
            </a:r>
            <a:r>
              <a:rPr lang="en-US" altLang="zh-HK" sz="2000">
                <a:ea typeface="ヒラギノ角ゴ Pro W3" pitchFamily="-84" charset="-128"/>
                <a:sym typeface="Symbol" pitchFamily="18" charset="2"/>
              </a:rPr>
              <a:t> , </a:t>
            </a:r>
            <a:r>
              <a:rPr lang="en-US" altLang="zh-HK" sz="2000" i="1">
                <a:ea typeface="ヒラギノ角ゴ Pro W3" pitchFamily="-84" charset="-128"/>
                <a:sym typeface="Symbol" pitchFamily="18" charset="2"/>
              </a:rPr>
              <a:t>D</a:t>
            </a:r>
            <a:r>
              <a:rPr lang="en-US" altLang="zh-HK" sz="2000" i="1" baseline="30000">
                <a:ea typeface="ヒラギノ角ゴ Pro W3" pitchFamily="-84" charset="-128"/>
                <a:sym typeface="Symbol" pitchFamily="18" charset="2"/>
              </a:rPr>
              <a:t>T</a:t>
            </a:r>
            <a:r>
              <a:rPr lang="en-US" altLang="zh-HK" sz="2000">
                <a:ea typeface="ヒラギノ角ゴ Pro W3" pitchFamily="-84" charset="-128"/>
                <a:sym typeface="Symbol" pitchFamily="18" charset="2"/>
              </a:rPr>
              <a:t> shifts left</a:t>
            </a:r>
          </a:p>
          <a:p>
            <a:pPr marL="749300" lvl="1" indent="-406400" eaLnBrk="1" hangingPunct="1">
              <a:buFontTx/>
              <a:buNone/>
            </a:pPr>
            <a:r>
              <a:rPr lang="en-US" altLang="zh-HK" sz="2000">
                <a:ea typeface="ヒラギノ角ゴ Pro W3" pitchFamily="-84" charset="-128"/>
              </a:rPr>
              <a:t>2.	</a:t>
            </a:r>
            <a:r>
              <a:rPr lang="en-US" altLang="zh-HK" sz="2000" i="1">
                <a:ea typeface="ヒラギノ角ゴ Pro W3" pitchFamily="-84" charset="-128"/>
              </a:rPr>
              <a:t>P</a:t>
            </a:r>
            <a:r>
              <a:rPr lang="en-US" altLang="zh-HK" sz="2000" i="1" baseline="30000">
                <a:ea typeface="ヒラギノ角ゴ Pro W3" pitchFamily="-84" charset="-128"/>
              </a:rPr>
              <a:t>T</a:t>
            </a:r>
            <a:r>
              <a:rPr lang="en-US" altLang="zh-HK" sz="2000">
                <a:ea typeface="ヒラギノ角ゴ Pro W3" pitchFamily="-84" charset="-128"/>
              </a:rPr>
              <a:t> </a:t>
            </a:r>
            <a:r>
              <a:rPr lang="en-US" altLang="zh-HK" sz="2000">
                <a:ea typeface="ヒラギノ角ゴ Pro W3" pitchFamily="-84" charset="-128"/>
                <a:sym typeface="Symbol" pitchFamily="18" charset="2"/>
              </a:rPr>
              <a:t></a:t>
            </a:r>
          </a:p>
          <a:p>
            <a:pPr eaLnBrk="1" hangingPunct="1"/>
            <a:r>
              <a:rPr lang="en-US" altLang="zh-HK" sz="2400">
                <a:ea typeface="ヒラギノ角ゴ Pro W3" pitchFamily="-84" charset="-128"/>
              </a:rPr>
              <a:t>Outcome</a:t>
            </a:r>
          </a:p>
          <a:p>
            <a:pPr marL="749300" lvl="1" indent="-406400" eaLnBrk="1" hangingPunct="1">
              <a:buFontTx/>
              <a:buNone/>
            </a:pPr>
            <a:r>
              <a:rPr lang="en-US" altLang="zh-HK" sz="2000" i="1">
                <a:ea typeface="ヒラギノ角ゴ Pro W3" pitchFamily="-84" charset="-128"/>
              </a:rPr>
              <a:t>i</a:t>
            </a:r>
            <a:r>
              <a:rPr lang="en-US" altLang="zh-HK" sz="2000" i="1" baseline="30000">
                <a:ea typeface="ヒラギノ角ゴ Pro W3" pitchFamily="-84" charset="-128"/>
              </a:rPr>
              <a:t>m</a:t>
            </a:r>
            <a:r>
              <a:rPr lang="en-US" altLang="zh-HK" sz="2000">
                <a:ea typeface="ヒラギノ角ゴ Pro W3" pitchFamily="-84" charset="-128"/>
              </a:rPr>
              <a:t> </a:t>
            </a:r>
            <a:r>
              <a:rPr lang="en-US" altLang="zh-HK" sz="2000">
                <a:latin typeface="Symbol" pitchFamily="18" charset="2"/>
                <a:ea typeface="ヒラギノ角ゴ Pro W3" pitchFamily="-84" charset="-128"/>
                <a:sym typeface="Symbol" pitchFamily="18" charset="2"/>
              </a:rPr>
              <a:t></a:t>
            </a:r>
            <a:r>
              <a:rPr lang="en-US" altLang="zh-HK" sz="2000">
                <a:ea typeface="ヒラギノ角ゴ Pro W3" pitchFamily="-84" charset="-128"/>
                <a:sym typeface="Symbol" pitchFamily="18" charset="2"/>
              </a:rPr>
              <a:t> </a:t>
            </a:r>
            <a:r>
              <a:rPr lang="en-US" altLang="zh-HK" sz="2000" i="1">
                <a:ea typeface="ヒラギノ角ゴ Pro W3" pitchFamily="-84" charset="-128"/>
                <a:sym typeface="Symbol" pitchFamily="18" charset="2"/>
              </a:rPr>
              <a:t>i</a:t>
            </a:r>
            <a:r>
              <a:rPr lang="en-US" altLang="zh-HK" sz="2000" i="1" baseline="30000">
                <a:ea typeface="ヒラギノ角ゴ Pro W3" pitchFamily="-84" charset="-128"/>
                <a:sym typeface="Symbol" pitchFamily="18" charset="2"/>
              </a:rPr>
              <a:t>T</a:t>
            </a: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26</a:t>
            </a:fld>
            <a:endParaRPr lang="zh-HK" altLang="en-US" dirty="0"/>
          </a:p>
        </p:txBody>
      </p:sp>
    </p:spTree>
    <p:extLst>
      <p:ext uri="{BB962C8B-B14F-4D97-AF65-F5344CB8AC3E}">
        <p14:creationId xmlns:p14="http://schemas.microsoft.com/office/powerpoint/2010/main" val="618668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pPr eaLnBrk="1" hangingPunct="1"/>
            <a:r>
              <a:rPr lang="en-US" altLang="zh-HK">
                <a:ea typeface="ヒラギノ角ゴ Pro W3" pitchFamily="-84" charset="-128"/>
              </a:rPr>
              <a:t>Case: Bush Tax Cut and Obama Repeal on Bond Interest Rates</a:t>
            </a:r>
          </a:p>
        </p:txBody>
      </p:sp>
      <p:sp>
        <p:nvSpPr>
          <p:cNvPr id="30723" name="Text Placeholder 2"/>
          <p:cNvSpPr>
            <a:spLocks noGrp="1"/>
          </p:cNvSpPr>
          <p:nvPr>
            <p:ph sz="quarter" idx="1"/>
          </p:nvPr>
        </p:nvSpPr>
        <p:spPr/>
        <p:txBody>
          <a:bodyPr/>
          <a:lstStyle/>
          <a:p>
            <a:pPr eaLnBrk="1" hangingPunct="1"/>
            <a:r>
              <a:rPr lang="en-US" altLang="zh-HK" dirty="0">
                <a:ea typeface="ヒラギノ角ゴ Pro W3" pitchFamily="-84" charset="-128"/>
              </a:rPr>
              <a:t>The 2001 tax cut called for a reduction in the top tax bracket, from 39% to 35% over a 10-year period.</a:t>
            </a:r>
          </a:p>
          <a:p>
            <a:pPr eaLnBrk="1" hangingPunct="1"/>
            <a:r>
              <a:rPr lang="en-US" altLang="zh-HK" dirty="0">
                <a:ea typeface="ヒラギノ角ゴ Pro W3" pitchFamily="-84" charset="-128"/>
              </a:rPr>
              <a:t>This reduces the advantage of municipal debt over T-securities since the interest on T-securities is now taxed at a lower rate.</a:t>
            </a:r>
          </a:p>
          <a:p>
            <a:r>
              <a:rPr lang="en-US" altLang="zh-HK" dirty="0">
                <a:ea typeface="ヒラギノ角ゴ Pro W3" pitchFamily="-84" charset="-128"/>
              </a:rPr>
              <a:t>The Bush tax cuts were repealed under President Obama.  Our analysis is reversed. The advantage of municipal debt increased relative to T-securities, since the interest on T-securities is taxed at a higher rate.</a:t>
            </a: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27</a:t>
            </a:fld>
            <a:endParaRPr lang="zh-HK" altLang="en-US" dirty="0"/>
          </a:p>
        </p:txBody>
      </p:sp>
    </p:spTree>
    <p:extLst>
      <p:ext uri="{BB962C8B-B14F-4D97-AF65-F5344CB8AC3E}">
        <p14:creationId xmlns:p14="http://schemas.microsoft.com/office/powerpoint/2010/main" val="2699088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US" altLang="en-US" sz="2800" dirty="0"/>
              <a:t>Summary of the risk structure of interest rate</a:t>
            </a:r>
          </a:p>
        </p:txBody>
      </p:sp>
      <p:sp>
        <p:nvSpPr>
          <p:cNvPr id="49155" name="Rectangle 3"/>
          <p:cNvSpPr>
            <a:spLocks noGrp="1" noChangeArrowheads="1"/>
          </p:cNvSpPr>
          <p:nvPr>
            <p:ph type="body" idx="1"/>
          </p:nvPr>
        </p:nvSpPr>
        <p:spPr/>
        <p:txBody>
          <a:bodyPr/>
          <a:lstStyle/>
          <a:p>
            <a:pPr>
              <a:spcBef>
                <a:spcPts val="1200"/>
              </a:spcBef>
            </a:pPr>
            <a:r>
              <a:rPr lang="en-US" altLang="en-US" dirty="0"/>
              <a:t>The risk structure of interest rates (the relationship among interest rates on bonds with the same maturity) can be explained by three factors:</a:t>
            </a:r>
          </a:p>
          <a:p>
            <a:pPr lvl="1">
              <a:spcBef>
                <a:spcPts val="1200"/>
              </a:spcBef>
            </a:pPr>
            <a:r>
              <a:rPr lang="en-US" altLang="en-US" dirty="0"/>
              <a:t>Default risk: </a:t>
            </a:r>
            <a:r>
              <a:rPr lang="en-US" altLang="en-US" sz="2000" dirty="0"/>
              <a:t>default risk increases</a:t>
            </a:r>
            <a:r>
              <a:rPr lang="en-US" altLang="en-US" sz="2000" dirty="0">
                <a:sym typeface="Wingdings" pitchFamily="2" charset="2"/>
              </a:rPr>
              <a:t></a:t>
            </a:r>
            <a:r>
              <a:rPr lang="en-US" altLang="en-US" sz="2000" dirty="0"/>
              <a:t> the risk premium rises.</a:t>
            </a:r>
          </a:p>
          <a:p>
            <a:pPr lvl="1">
              <a:spcBef>
                <a:spcPts val="1200"/>
              </a:spcBef>
            </a:pPr>
            <a:r>
              <a:rPr lang="en-US" altLang="en-US" dirty="0"/>
              <a:t>Liquidity: </a:t>
            </a:r>
            <a:r>
              <a:rPr lang="en-US" altLang="en-US" sz="2000" dirty="0"/>
              <a:t>higher liquidity </a:t>
            </a:r>
            <a:r>
              <a:rPr lang="en-US" altLang="en-US" sz="2000" dirty="0">
                <a:sym typeface="Wingdings" pitchFamily="2" charset="2"/>
              </a:rPr>
              <a:t> lower interest rate</a:t>
            </a:r>
            <a:endParaRPr lang="en-US" altLang="en-US" sz="2000" dirty="0"/>
          </a:p>
          <a:p>
            <a:pPr lvl="1">
              <a:spcBef>
                <a:spcPts val="1200"/>
              </a:spcBef>
            </a:pPr>
            <a:r>
              <a:rPr lang="en-US" altLang="en-US" dirty="0"/>
              <a:t>Income tax treatment of the bond’s interest payments</a:t>
            </a:r>
          </a:p>
        </p:txBody>
      </p:sp>
      <p:sp>
        <p:nvSpPr>
          <p:cNvPr id="8"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9"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28</a:t>
            </a:fld>
            <a:endParaRPr lang="zh-HK" altLang="en-US" dirty="0"/>
          </a:p>
        </p:txBody>
      </p:sp>
    </p:spTree>
    <p:extLst>
      <p:ext uri="{BB962C8B-B14F-4D97-AF65-F5344CB8AC3E}">
        <p14:creationId xmlns:p14="http://schemas.microsoft.com/office/powerpoint/2010/main" val="1202369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Chapter Outline</a:t>
            </a:r>
          </a:p>
        </p:txBody>
      </p:sp>
      <p:sp>
        <p:nvSpPr>
          <p:cNvPr id="6" name="Content Placeholder 5"/>
          <p:cNvSpPr>
            <a:spLocks noGrp="1"/>
          </p:cNvSpPr>
          <p:nvPr>
            <p:ph sz="quarter" idx="1"/>
          </p:nvPr>
        </p:nvSpPr>
        <p:spPr/>
        <p:txBody>
          <a:bodyPr/>
          <a:lstStyle/>
          <a:p>
            <a:pPr>
              <a:spcBef>
                <a:spcPts val="1200"/>
              </a:spcBef>
            </a:pPr>
            <a:r>
              <a:rPr lang="en-US" altLang="zh-HK" sz="2700" dirty="0">
                <a:solidFill>
                  <a:schemeClr val="bg1">
                    <a:lumMod val="85000"/>
                  </a:schemeClr>
                </a:solidFill>
                <a:ea typeface="ヒラギノ角ゴ Pro W3" pitchFamily="-84" charset="-128"/>
              </a:rPr>
              <a:t>Risk Structure of Interest Rates</a:t>
            </a:r>
          </a:p>
          <a:p>
            <a:pPr>
              <a:spcBef>
                <a:spcPts val="1200"/>
              </a:spcBef>
            </a:pPr>
            <a:r>
              <a:rPr lang="en-US" altLang="zh-HK" sz="2700" dirty="0">
                <a:ea typeface="ヒラギノ角ゴ Pro W3" pitchFamily="-84" charset="-128"/>
              </a:rPr>
              <a:t>Term Structure of Interest Rates</a:t>
            </a:r>
          </a:p>
          <a:p>
            <a:endParaRPr lang="en-US" dirty="0"/>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29</a:t>
            </a:fld>
            <a:endParaRPr lang="zh-HK" altLang="en-US" dirty="0"/>
          </a:p>
        </p:txBody>
      </p:sp>
    </p:spTree>
    <p:extLst>
      <p:ext uri="{BB962C8B-B14F-4D97-AF65-F5344CB8AC3E}">
        <p14:creationId xmlns:p14="http://schemas.microsoft.com/office/powerpoint/2010/main" val="326294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xfrm>
            <a:off x="457200" y="228600"/>
            <a:ext cx="8001000" cy="838200"/>
          </a:xfrm>
        </p:spPr>
        <p:txBody>
          <a:bodyPr>
            <a:normAutofit fontScale="90000"/>
          </a:bodyPr>
          <a:lstStyle/>
          <a:p>
            <a:r>
              <a:rPr lang="en-US" altLang="en-US"/>
              <a:t>Chapter 5: How do Risk and Term Structure Affect Interest Rates</a:t>
            </a:r>
          </a:p>
        </p:txBody>
      </p:sp>
      <p:sp>
        <p:nvSpPr>
          <p:cNvPr id="41987" name="Rectangle 1027"/>
          <p:cNvSpPr>
            <a:spLocks noGrp="1" noChangeArrowheads="1"/>
          </p:cNvSpPr>
          <p:nvPr>
            <p:ph type="body" idx="1"/>
          </p:nvPr>
        </p:nvSpPr>
        <p:spPr>
          <a:xfrm>
            <a:off x="685800" y="1295400"/>
            <a:ext cx="8077200" cy="5105400"/>
          </a:xfrm>
        </p:spPr>
        <p:txBody>
          <a:bodyPr/>
          <a:lstStyle/>
          <a:p>
            <a:r>
              <a:rPr lang="en-US" altLang="en-US" dirty="0"/>
              <a:t>Risk structure of Interest Rates</a:t>
            </a:r>
          </a:p>
          <a:p>
            <a:r>
              <a:rPr lang="en-US" altLang="en-US" dirty="0"/>
              <a:t>Term structure of Interest Rates</a:t>
            </a:r>
          </a:p>
          <a:p>
            <a:endParaRPr lang="en-US" altLang="en-US" dirty="0"/>
          </a:p>
          <a:p>
            <a:r>
              <a:rPr lang="en-US" altLang="en-US" dirty="0"/>
              <a:t>Two definitions:</a:t>
            </a:r>
          </a:p>
          <a:p>
            <a:pPr lvl="1">
              <a:buFont typeface="Wingdings" pitchFamily="2" charset="2"/>
              <a:buChar char="Ø"/>
            </a:pPr>
            <a:r>
              <a:rPr lang="en-US" altLang="en-US" dirty="0"/>
              <a:t>Risk structure of interest rates: bonds with the same term to maturity have different interest rates</a:t>
            </a:r>
          </a:p>
          <a:p>
            <a:pPr lvl="1">
              <a:buFont typeface="Wingdings" pitchFamily="2" charset="2"/>
              <a:buChar char="Ø"/>
            </a:pPr>
            <a:r>
              <a:rPr lang="en-US" altLang="en-US" dirty="0"/>
              <a:t>Term structure of interest rates: same rating bonds with different terms to maturity have different interest rates</a:t>
            </a:r>
          </a:p>
          <a:p>
            <a:endParaRPr lang="en-US" altLang="en-US" dirty="0"/>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3</a:t>
            </a:fld>
            <a:endParaRPr lang="zh-HK" altLang="en-US" dirty="0"/>
          </a:p>
        </p:txBody>
      </p:sp>
    </p:spTree>
    <p:extLst>
      <p:ext uri="{BB962C8B-B14F-4D97-AF65-F5344CB8AC3E}">
        <p14:creationId xmlns:p14="http://schemas.microsoft.com/office/powerpoint/2010/main" val="1211502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152400"/>
            <a:ext cx="7772400" cy="756320"/>
          </a:xfrm>
        </p:spPr>
        <p:txBody>
          <a:bodyPr>
            <a:normAutofit/>
          </a:bodyPr>
          <a:lstStyle/>
          <a:p>
            <a:r>
              <a:rPr lang="en-US" altLang="en-US" dirty="0"/>
              <a:t>Term Structure of Interest Rate</a:t>
            </a:r>
          </a:p>
        </p:txBody>
      </p:sp>
      <p:sp>
        <p:nvSpPr>
          <p:cNvPr id="50179" name="Rectangle 3"/>
          <p:cNvSpPr>
            <a:spLocks noGrp="1" noChangeArrowheads="1"/>
          </p:cNvSpPr>
          <p:nvPr>
            <p:ph type="body" idx="1"/>
          </p:nvPr>
        </p:nvSpPr>
        <p:spPr>
          <a:xfrm>
            <a:off x="381000" y="1268760"/>
            <a:ext cx="8367464" cy="5040560"/>
          </a:xfrm>
        </p:spPr>
        <p:txBody>
          <a:bodyPr>
            <a:normAutofit/>
          </a:bodyPr>
          <a:lstStyle/>
          <a:p>
            <a:r>
              <a:rPr lang="en-US" altLang="en-US" dirty="0"/>
              <a:t>Several definition:</a:t>
            </a:r>
          </a:p>
          <a:p>
            <a:pPr lvl="1">
              <a:spcBef>
                <a:spcPts val="1200"/>
              </a:spcBef>
            </a:pPr>
            <a:r>
              <a:rPr lang="en-US" altLang="en-US" b="1" dirty="0"/>
              <a:t>Term structure</a:t>
            </a:r>
            <a:r>
              <a:rPr lang="en-US" altLang="en-US" dirty="0"/>
              <a:t>: </a:t>
            </a:r>
            <a:r>
              <a:rPr lang="en-US" altLang="en-US" sz="2000" dirty="0"/>
              <a:t>bonds with identical risk, liquidity, and tax characteristics may have different interest rates because the time remaining to maturity is different.</a:t>
            </a:r>
          </a:p>
          <a:p>
            <a:pPr lvl="1">
              <a:spcBef>
                <a:spcPts val="1200"/>
              </a:spcBef>
            </a:pPr>
            <a:r>
              <a:rPr lang="en-US" altLang="en-US" b="1" dirty="0"/>
              <a:t>Yield curve</a:t>
            </a:r>
            <a:r>
              <a:rPr lang="en-US" altLang="en-US" dirty="0"/>
              <a:t>: </a:t>
            </a:r>
            <a:r>
              <a:rPr lang="en-US" altLang="en-US" sz="2000" dirty="0"/>
              <a:t>a plot of the yields on bonds with differing terms to maturity but the same risk, liquidity, and tax considerations.</a:t>
            </a:r>
          </a:p>
          <a:p>
            <a:pPr lvl="2">
              <a:spcBef>
                <a:spcPts val="1200"/>
              </a:spcBef>
            </a:pPr>
            <a:r>
              <a:rPr lang="en-US" altLang="en-US" sz="1700" b="1" dirty="0"/>
              <a:t>Upward yield curve:</a:t>
            </a:r>
            <a:r>
              <a:rPr lang="en-US" altLang="en-US" sz="1700" dirty="0"/>
              <a:t> the long-term interest rates are above the short-term interest rates</a:t>
            </a:r>
          </a:p>
          <a:p>
            <a:pPr lvl="2">
              <a:spcBef>
                <a:spcPts val="1200"/>
              </a:spcBef>
            </a:pPr>
            <a:r>
              <a:rPr lang="en-US" altLang="en-US" sz="1700" b="1" dirty="0"/>
              <a:t>Flat yield curve:</a:t>
            </a:r>
            <a:r>
              <a:rPr lang="en-US" altLang="en-US" sz="1700" dirty="0"/>
              <a:t> short- and long-term interest rates are the same</a:t>
            </a:r>
          </a:p>
          <a:p>
            <a:pPr lvl="2">
              <a:spcBef>
                <a:spcPts val="1200"/>
              </a:spcBef>
            </a:pPr>
            <a:r>
              <a:rPr lang="en-US" altLang="en-US" sz="1700" b="1" dirty="0"/>
              <a:t>Inverted yield curve:</a:t>
            </a:r>
            <a:r>
              <a:rPr lang="en-US" altLang="en-US" sz="1700" dirty="0"/>
              <a:t> long-term interest rates are below short-term interest rates.</a:t>
            </a:r>
          </a:p>
          <a:p>
            <a:pPr lvl="1">
              <a:spcBef>
                <a:spcPts val="1200"/>
              </a:spcBef>
            </a:pPr>
            <a:r>
              <a:rPr lang="en-US" sz="2100" dirty="0"/>
              <a:t>Yield curve is a measure of the market’s expectations of future interest rates given current market conditions.</a:t>
            </a:r>
          </a:p>
          <a:p>
            <a:pPr lvl="2">
              <a:spcBef>
                <a:spcPts val="1200"/>
              </a:spcBef>
            </a:pPr>
            <a:endParaRPr lang="en-US" altLang="en-US" sz="1700" dirty="0"/>
          </a:p>
          <a:p>
            <a:pPr lvl="1"/>
            <a:endParaRPr lang="en-US" altLang="en-US" sz="2000" dirty="0"/>
          </a:p>
        </p:txBody>
      </p:sp>
      <p:sp>
        <p:nvSpPr>
          <p:cNvPr id="5"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6"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30</a:t>
            </a:fld>
            <a:endParaRPr lang="zh-HK" altLang="en-US" dirty="0"/>
          </a:p>
        </p:txBody>
      </p:sp>
    </p:spTree>
    <p:extLst>
      <p:ext uri="{BB962C8B-B14F-4D97-AF65-F5344CB8AC3E}">
        <p14:creationId xmlns:p14="http://schemas.microsoft.com/office/powerpoint/2010/main" val="1232033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xfrm>
            <a:off x="428625" y="285750"/>
            <a:ext cx="8229600" cy="785813"/>
          </a:xfrm>
        </p:spPr>
        <p:txBody>
          <a:bodyPr/>
          <a:lstStyle/>
          <a:p>
            <a:pPr eaLnBrk="1" hangingPunct="1"/>
            <a:r>
              <a:rPr lang="en-US"/>
              <a:t>Three Typical Shapes of Yield Curve</a:t>
            </a:r>
          </a:p>
        </p:txBody>
      </p:sp>
      <p:sp>
        <p:nvSpPr>
          <p:cNvPr id="84996" name="Rectangle 3"/>
          <p:cNvSpPr>
            <a:spLocks noGrp="1" noChangeArrowheads="1"/>
          </p:cNvSpPr>
          <p:nvPr>
            <p:ph type="body" idx="1"/>
          </p:nvPr>
        </p:nvSpPr>
        <p:spPr>
          <a:xfrm>
            <a:off x="785813" y="1643063"/>
            <a:ext cx="7772400" cy="4291012"/>
          </a:xfrm>
        </p:spPr>
        <p:txBody>
          <a:bodyPr/>
          <a:lstStyle/>
          <a:p>
            <a:pPr eaLnBrk="1" hangingPunct="1">
              <a:lnSpc>
                <a:spcPct val="90000"/>
              </a:lnSpc>
              <a:buFont typeface="Wingdings" pitchFamily="2" charset="2"/>
              <a:buNone/>
            </a:pPr>
            <a:r>
              <a:rPr lang="en-US" dirty="0"/>
              <a:t>1. Normal yield curve</a:t>
            </a:r>
          </a:p>
          <a:p>
            <a:pPr eaLnBrk="1" hangingPunct="1">
              <a:lnSpc>
                <a:spcPct val="90000"/>
              </a:lnSpc>
            </a:pPr>
            <a:endParaRPr lang="en-US" dirty="0"/>
          </a:p>
          <a:p>
            <a:pPr eaLnBrk="1" hangingPunct="1">
              <a:lnSpc>
                <a:spcPct val="90000"/>
              </a:lnSpc>
            </a:pPr>
            <a:endParaRPr lang="en-US" dirty="0"/>
          </a:p>
          <a:p>
            <a:pPr eaLnBrk="1" hangingPunct="1">
              <a:lnSpc>
                <a:spcPct val="90000"/>
              </a:lnSpc>
            </a:pPr>
            <a:endParaRPr lang="en-US" dirty="0"/>
          </a:p>
          <a:p>
            <a:pPr eaLnBrk="1" hangingPunct="1">
              <a:lnSpc>
                <a:spcPct val="90000"/>
              </a:lnSpc>
            </a:pPr>
            <a:endParaRPr lang="en-US" dirty="0"/>
          </a:p>
          <a:p>
            <a:pPr lvl="1" eaLnBrk="1" hangingPunct="1">
              <a:lnSpc>
                <a:spcPct val="90000"/>
              </a:lnSpc>
              <a:buFont typeface="Wingdings" pitchFamily="2" charset="2"/>
              <a:buNone/>
            </a:pPr>
            <a:r>
              <a:rPr lang="en-US" dirty="0"/>
              <a:t>	You can see this upward sloping yield curve during normal market conditions, when investors expect higher yield for fixed income instruments with long-term maturities as a compensation for bearing additional risk.</a:t>
            </a:r>
          </a:p>
        </p:txBody>
      </p:sp>
      <p:grpSp>
        <p:nvGrpSpPr>
          <p:cNvPr id="84997" name="Group 4"/>
          <p:cNvGrpSpPr>
            <a:grpSpLocks/>
          </p:cNvGrpSpPr>
          <p:nvPr/>
        </p:nvGrpSpPr>
        <p:grpSpPr bwMode="auto">
          <a:xfrm>
            <a:off x="4786313" y="1357313"/>
            <a:ext cx="2741612" cy="2325687"/>
            <a:chOff x="699" y="2795"/>
            <a:chExt cx="1727" cy="1465"/>
          </a:xfrm>
        </p:grpSpPr>
        <p:sp>
          <p:nvSpPr>
            <p:cNvPr id="84998" name="Line 5"/>
            <p:cNvSpPr>
              <a:spLocks noChangeShapeType="1"/>
            </p:cNvSpPr>
            <p:nvPr/>
          </p:nvSpPr>
          <p:spPr bwMode="auto">
            <a:xfrm>
              <a:off x="975" y="2795"/>
              <a:ext cx="0" cy="11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999" name="Line 6"/>
            <p:cNvSpPr>
              <a:spLocks noChangeShapeType="1"/>
            </p:cNvSpPr>
            <p:nvPr/>
          </p:nvSpPr>
          <p:spPr bwMode="auto">
            <a:xfrm>
              <a:off x="975" y="3974"/>
              <a:ext cx="14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00" name="Text Box 7"/>
            <p:cNvSpPr txBox="1">
              <a:spLocks noChangeArrowheads="1"/>
            </p:cNvSpPr>
            <p:nvPr/>
          </p:nvSpPr>
          <p:spPr bwMode="auto">
            <a:xfrm rot="-5400000">
              <a:off x="604" y="3149"/>
              <a:ext cx="4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folHlink"/>
                  </a:solidFill>
                  <a:latin typeface="Times New Roman" pitchFamily="18" charset="0"/>
                  <a:ea typeface="宋体" pitchFamily="2" charset="-122"/>
                  <a:sym typeface="Wingdings" pitchFamily="2" charset="2"/>
                </a:defRPr>
              </a:lvl1pPr>
              <a:lvl2pPr marL="742950" indent="-285750">
                <a:defRPr sz="2400">
                  <a:solidFill>
                    <a:schemeClr val="folHlink"/>
                  </a:solidFill>
                  <a:latin typeface="Times New Roman" pitchFamily="18" charset="0"/>
                  <a:ea typeface="宋体" pitchFamily="2" charset="-122"/>
                  <a:sym typeface="Wingdings" pitchFamily="2" charset="2"/>
                </a:defRPr>
              </a:lvl2pPr>
              <a:lvl3pPr marL="1143000" indent="-228600">
                <a:defRPr sz="2400">
                  <a:solidFill>
                    <a:schemeClr val="folHlink"/>
                  </a:solidFill>
                  <a:latin typeface="Times New Roman" pitchFamily="18" charset="0"/>
                  <a:ea typeface="宋体" pitchFamily="2" charset="-122"/>
                  <a:sym typeface="Wingdings" pitchFamily="2" charset="2"/>
                </a:defRPr>
              </a:lvl3pPr>
              <a:lvl4pPr marL="1600200" indent="-228600">
                <a:defRPr sz="2400">
                  <a:solidFill>
                    <a:schemeClr val="folHlink"/>
                  </a:solidFill>
                  <a:latin typeface="Times New Roman" pitchFamily="18" charset="0"/>
                  <a:ea typeface="宋体" pitchFamily="2" charset="-122"/>
                  <a:sym typeface="Wingdings" pitchFamily="2" charset="2"/>
                </a:defRPr>
              </a:lvl4pPr>
              <a:lvl5pPr marL="2057400" indent="-228600">
                <a:defRPr sz="2400">
                  <a:solidFill>
                    <a:schemeClr val="folHlink"/>
                  </a:solidFill>
                  <a:latin typeface="Times New Roman" pitchFamily="18" charset="0"/>
                  <a:ea typeface="宋体" pitchFamily="2" charset="-122"/>
                  <a:sym typeface="Wingdings" pitchFamily="2" charset="2"/>
                </a:defRPr>
              </a:lvl5pPr>
              <a:lvl6pPr marL="25146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6pPr>
              <a:lvl7pPr marL="29718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7pPr>
              <a:lvl8pPr marL="34290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8pPr>
              <a:lvl9pPr marL="38862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9pPr>
            </a:lstStyle>
            <a:p>
              <a:r>
                <a:rPr lang="en-US"/>
                <a:t>Yield</a:t>
              </a:r>
            </a:p>
          </p:txBody>
        </p:sp>
        <p:sp>
          <p:nvSpPr>
            <p:cNvPr id="85001" name="Text Box 8"/>
            <p:cNvSpPr txBox="1">
              <a:spLocks noChangeArrowheads="1"/>
            </p:cNvSpPr>
            <p:nvPr/>
          </p:nvSpPr>
          <p:spPr bwMode="auto">
            <a:xfrm>
              <a:off x="1382" y="4029"/>
              <a:ext cx="6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folHlink"/>
                  </a:solidFill>
                  <a:latin typeface="Times New Roman" pitchFamily="18" charset="0"/>
                  <a:ea typeface="宋体" pitchFamily="2" charset="-122"/>
                  <a:sym typeface="Wingdings" pitchFamily="2" charset="2"/>
                </a:defRPr>
              </a:lvl1pPr>
              <a:lvl2pPr marL="742950" indent="-285750">
                <a:defRPr sz="2400">
                  <a:solidFill>
                    <a:schemeClr val="folHlink"/>
                  </a:solidFill>
                  <a:latin typeface="Times New Roman" pitchFamily="18" charset="0"/>
                  <a:ea typeface="宋体" pitchFamily="2" charset="-122"/>
                  <a:sym typeface="Wingdings" pitchFamily="2" charset="2"/>
                </a:defRPr>
              </a:lvl2pPr>
              <a:lvl3pPr marL="1143000" indent="-228600">
                <a:defRPr sz="2400">
                  <a:solidFill>
                    <a:schemeClr val="folHlink"/>
                  </a:solidFill>
                  <a:latin typeface="Times New Roman" pitchFamily="18" charset="0"/>
                  <a:ea typeface="宋体" pitchFamily="2" charset="-122"/>
                  <a:sym typeface="Wingdings" pitchFamily="2" charset="2"/>
                </a:defRPr>
              </a:lvl3pPr>
              <a:lvl4pPr marL="1600200" indent="-228600">
                <a:defRPr sz="2400">
                  <a:solidFill>
                    <a:schemeClr val="folHlink"/>
                  </a:solidFill>
                  <a:latin typeface="Times New Roman" pitchFamily="18" charset="0"/>
                  <a:ea typeface="宋体" pitchFamily="2" charset="-122"/>
                  <a:sym typeface="Wingdings" pitchFamily="2" charset="2"/>
                </a:defRPr>
              </a:lvl4pPr>
              <a:lvl5pPr marL="2057400" indent="-228600">
                <a:defRPr sz="2400">
                  <a:solidFill>
                    <a:schemeClr val="folHlink"/>
                  </a:solidFill>
                  <a:latin typeface="Times New Roman" pitchFamily="18" charset="0"/>
                  <a:ea typeface="宋体" pitchFamily="2" charset="-122"/>
                  <a:sym typeface="Wingdings" pitchFamily="2" charset="2"/>
                </a:defRPr>
              </a:lvl5pPr>
              <a:lvl6pPr marL="25146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6pPr>
              <a:lvl7pPr marL="29718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7pPr>
              <a:lvl8pPr marL="34290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8pPr>
              <a:lvl9pPr marL="38862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9pPr>
            </a:lstStyle>
            <a:p>
              <a:r>
                <a:rPr lang="en-US"/>
                <a:t>Maturity</a:t>
              </a:r>
            </a:p>
          </p:txBody>
        </p:sp>
        <p:sp>
          <p:nvSpPr>
            <p:cNvPr id="85002" name="Arc 9"/>
            <p:cNvSpPr>
              <a:spLocks/>
            </p:cNvSpPr>
            <p:nvPr/>
          </p:nvSpPr>
          <p:spPr bwMode="auto">
            <a:xfrm flipH="1">
              <a:off x="1111" y="3022"/>
              <a:ext cx="1134" cy="5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12"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31</a:t>
            </a:fld>
            <a:endParaRPr lang="zh-HK" altLang="en-US" dirty="0"/>
          </a:p>
        </p:txBody>
      </p:sp>
    </p:spTree>
    <p:extLst>
      <p:ext uri="{BB962C8B-B14F-4D97-AF65-F5344CB8AC3E}">
        <p14:creationId xmlns:p14="http://schemas.microsoft.com/office/powerpoint/2010/main" val="2720175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body" idx="1"/>
          </p:nvPr>
        </p:nvSpPr>
        <p:spPr>
          <a:xfrm>
            <a:off x="428625" y="1285875"/>
            <a:ext cx="8229600" cy="4773613"/>
          </a:xfrm>
        </p:spPr>
        <p:txBody>
          <a:bodyPr/>
          <a:lstStyle/>
          <a:p>
            <a:pPr eaLnBrk="1" hangingPunct="1">
              <a:buFont typeface="Wingdings" pitchFamily="2" charset="2"/>
              <a:buNone/>
            </a:pPr>
            <a:r>
              <a:rPr lang="en-US" dirty="0"/>
              <a:t>2. Inverted yield curve</a:t>
            </a:r>
          </a:p>
          <a:p>
            <a:pPr eaLnBrk="1" hangingPunct="1">
              <a:buFont typeface="Wingdings" pitchFamily="2" charset="2"/>
              <a:buNone/>
            </a:pPr>
            <a:endParaRPr lang="en-US" dirty="0"/>
          </a:p>
          <a:p>
            <a:pPr eaLnBrk="1" hangingPunct="1">
              <a:buFont typeface="Wingdings" pitchFamily="2" charset="2"/>
              <a:buNone/>
            </a:pPr>
            <a:endParaRPr lang="en-US" dirty="0"/>
          </a:p>
          <a:p>
            <a:pPr eaLnBrk="1" hangingPunct="1">
              <a:buFont typeface="Wingdings" pitchFamily="2" charset="2"/>
              <a:buNone/>
            </a:pPr>
            <a:endParaRPr lang="en-US" dirty="0"/>
          </a:p>
          <a:p>
            <a:pPr lvl="1" eaLnBrk="1" hangingPunct="1">
              <a:buFont typeface="Wingdings" pitchFamily="2" charset="2"/>
              <a:buNone/>
            </a:pPr>
            <a:r>
              <a:rPr lang="en-US" dirty="0"/>
              <a:t>	</a:t>
            </a:r>
          </a:p>
          <a:p>
            <a:pPr lvl="1" eaLnBrk="1" hangingPunct="1">
              <a:buFont typeface="Wingdings" pitchFamily="2" charset="2"/>
              <a:buNone/>
            </a:pPr>
            <a:r>
              <a:rPr lang="en-US" dirty="0"/>
              <a:t>	</a:t>
            </a:r>
          </a:p>
          <a:p>
            <a:pPr lvl="1" eaLnBrk="1" hangingPunct="1">
              <a:buFont typeface="Wingdings" pitchFamily="2" charset="2"/>
              <a:buNone/>
            </a:pPr>
            <a:r>
              <a:rPr lang="en-US" dirty="0"/>
              <a:t>   Often interpreted as an indication that the economy will soon experience a slowdown. Before a slowdown, it is better to lock money into long-term investments at present prevailing yields.</a:t>
            </a:r>
          </a:p>
        </p:txBody>
      </p:sp>
      <p:sp>
        <p:nvSpPr>
          <p:cNvPr id="86020" name="Rectangle 2"/>
          <p:cNvSpPr>
            <a:spLocks noGrp="1" noChangeArrowheads="1"/>
          </p:cNvSpPr>
          <p:nvPr>
            <p:ph type="title"/>
          </p:nvPr>
        </p:nvSpPr>
        <p:spPr>
          <a:xfrm>
            <a:off x="428625" y="285750"/>
            <a:ext cx="8229600" cy="785813"/>
          </a:xfrm>
        </p:spPr>
        <p:txBody>
          <a:bodyPr/>
          <a:lstStyle/>
          <a:p>
            <a:pPr eaLnBrk="1" hangingPunct="1"/>
            <a:r>
              <a:rPr lang="en-US" sz="3200" dirty="0"/>
              <a:t>Three Typical Shapes of Yield Curve</a:t>
            </a:r>
          </a:p>
        </p:txBody>
      </p:sp>
      <p:grpSp>
        <p:nvGrpSpPr>
          <p:cNvPr id="86021" name="Group 9"/>
          <p:cNvGrpSpPr>
            <a:grpSpLocks/>
          </p:cNvGrpSpPr>
          <p:nvPr/>
        </p:nvGrpSpPr>
        <p:grpSpPr bwMode="auto">
          <a:xfrm>
            <a:off x="4500563" y="1357313"/>
            <a:ext cx="2741612" cy="2325687"/>
            <a:chOff x="5646738" y="2111375"/>
            <a:chExt cx="2741612" cy="2325688"/>
          </a:xfrm>
        </p:grpSpPr>
        <p:sp>
          <p:nvSpPr>
            <p:cNvPr id="86022" name="Line 4"/>
            <p:cNvSpPr>
              <a:spLocks noChangeShapeType="1"/>
            </p:cNvSpPr>
            <p:nvPr/>
          </p:nvSpPr>
          <p:spPr bwMode="auto">
            <a:xfrm>
              <a:off x="6084888" y="2111375"/>
              <a:ext cx="0" cy="1871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3" name="Line 5"/>
            <p:cNvSpPr>
              <a:spLocks noChangeShapeType="1"/>
            </p:cNvSpPr>
            <p:nvPr/>
          </p:nvSpPr>
          <p:spPr bwMode="auto">
            <a:xfrm>
              <a:off x="6084888" y="3983038"/>
              <a:ext cx="2303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4" name="Text Box 6"/>
            <p:cNvSpPr txBox="1">
              <a:spLocks noChangeArrowheads="1"/>
            </p:cNvSpPr>
            <p:nvPr/>
          </p:nvSpPr>
          <p:spPr bwMode="auto">
            <a:xfrm rot="-5400000">
              <a:off x="5495925" y="2673351"/>
              <a:ext cx="668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folHlink"/>
                  </a:solidFill>
                  <a:latin typeface="Times New Roman" pitchFamily="18" charset="0"/>
                  <a:ea typeface="宋体" pitchFamily="2" charset="-122"/>
                  <a:sym typeface="Wingdings" pitchFamily="2" charset="2"/>
                </a:defRPr>
              </a:lvl1pPr>
              <a:lvl2pPr marL="742950" indent="-285750">
                <a:defRPr sz="2400">
                  <a:solidFill>
                    <a:schemeClr val="folHlink"/>
                  </a:solidFill>
                  <a:latin typeface="Times New Roman" pitchFamily="18" charset="0"/>
                  <a:ea typeface="宋体" pitchFamily="2" charset="-122"/>
                  <a:sym typeface="Wingdings" pitchFamily="2" charset="2"/>
                </a:defRPr>
              </a:lvl2pPr>
              <a:lvl3pPr marL="1143000" indent="-228600">
                <a:defRPr sz="2400">
                  <a:solidFill>
                    <a:schemeClr val="folHlink"/>
                  </a:solidFill>
                  <a:latin typeface="Times New Roman" pitchFamily="18" charset="0"/>
                  <a:ea typeface="宋体" pitchFamily="2" charset="-122"/>
                  <a:sym typeface="Wingdings" pitchFamily="2" charset="2"/>
                </a:defRPr>
              </a:lvl3pPr>
              <a:lvl4pPr marL="1600200" indent="-228600">
                <a:defRPr sz="2400">
                  <a:solidFill>
                    <a:schemeClr val="folHlink"/>
                  </a:solidFill>
                  <a:latin typeface="Times New Roman" pitchFamily="18" charset="0"/>
                  <a:ea typeface="宋体" pitchFamily="2" charset="-122"/>
                  <a:sym typeface="Wingdings" pitchFamily="2" charset="2"/>
                </a:defRPr>
              </a:lvl4pPr>
              <a:lvl5pPr marL="2057400" indent="-228600">
                <a:defRPr sz="2400">
                  <a:solidFill>
                    <a:schemeClr val="folHlink"/>
                  </a:solidFill>
                  <a:latin typeface="Times New Roman" pitchFamily="18" charset="0"/>
                  <a:ea typeface="宋体" pitchFamily="2" charset="-122"/>
                  <a:sym typeface="Wingdings" pitchFamily="2" charset="2"/>
                </a:defRPr>
              </a:lvl5pPr>
              <a:lvl6pPr marL="25146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6pPr>
              <a:lvl7pPr marL="29718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7pPr>
              <a:lvl8pPr marL="34290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8pPr>
              <a:lvl9pPr marL="38862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9pPr>
            </a:lstStyle>
            <a:p>
              <a:r>
                <a:rPr lang="en-US"/>
                <a:t>Yield</a:t>
              </a:r>
            </a:p>
          </p:txBody>
        </p:sp>
        <p:sp>
          <p:nvSpPr>
            <p:cNvPr id="86025" name="Text Box 7"/>
            <p:cNvSpPr txBox="1">
              <a:spLocks noChangeArrowheads="1"/>
            </p:cNvSpPr>
            <p:nvPr/>
          </p:nvSpPr>
          <p:spPr bwMode="auto">
            <a:xfrm>
              <a:off x="6731000" y="4070350"/>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folHlink"/>
                  </a:solidFill>
                  <a:latin typeface="Times New Roman" pitchFamily="18" charset="0"/>
                  <a:ea typeface="宋体" pitchFamily="2" charset="-122"/>
                  <a:sym typeface="Wingdings" pitchFamily="2" charset="2"/>
                </a:defRPr>
              </a:lvl1pPr>
              <a:lvl2pPr marL="742950" indent="-285750">
                <a:defRPr sz="2400">
                  <a:solidFill>
                    <a:schemeClr val="folHlink"/>
                  </a:solidFill>
                  <a:latin typeface="Times New Roman" pitchFamily="18" charset="0"/>
                  <a:ea typeface="宋体" pitchFamily="2" charset="-122"/>
                  <a:sym typeface="Wingdings" pitchFamily="2" charset="2"/>
                </a:defRPr>
              </a:lvl2pPr>
              <a:lvl3pPr marL="1143000" indent="-228600">
                <a:defRPr sz="2400">
                  <a:solidFill>
                    <a:schemeClr val="folHlink"/>
                  </a:solidFill>
                  <a:latin typeface="Times New Roman" pitchFamily="18" charset="0"/>
                  <a:ea typeface="宋体" pitchFamily="2" charset="-122"/>
                  <a:sym typeface="Wingdings" pitchFamily="2" charset="2"/>
                </a:defRPr>
              </a:lvl3pPr>
              <a:lvl4pPr marL="1600200" indent="-228600">
                <a:defRPr sz="2400">
                  <a:solidFill>
                    <a:schemeClr val="folHlink"/>
                  </a:solidFill>
                  <a:latin typeface="Times New Roman" pitchFamily="18" charset="0"/>
                  <a:ea typeface="宋体" pitchFamily="2" charset="-122"/>
                  <a:sym typeface="Wingdings" pitchFamily="2" charset="2"/>
                </a:defRPr>
              </a:lvl4pPr>
              <a:lvl5pPr marL="2057400" indent="-228600">
                <a:defRPr sz="2400">
                  <a:solidFill>
                    <a:schemeClr val="folHlink"/>
                  </a:solidFill>
                  <a:latin typeface="Times New Roman" pitchFamily="18" charset="0"/>
                  <a:ea typeface="宋体" pitchFamily="2" charset="-122"/>
                  <a:sym typeface="Wingdings" pitchFamily="2" charset="2"/>
                </a:defRPr>
              </a:lvl5pPr>
              <a:lvl6pPr marL="25146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6pPr>
              <a:lvl7pPr marL="29718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7pPr>
              <a:lvl8pPr marL="34290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8pPr>
              <a:lvl9pPr marL="38862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9pPr>
            </a:lstStyle>
            <a:p>
              <a:r>
                <a:rPr lang="en-US"/>
                <a:t>Maturity</a:t>
              </a:r>
            </a:p>
          </p:txBody>
        </p:sp>
        <p:sp>
          <p:nvSpPr>
            <p:cNvPr id="86026" name="Arc 8"/>
            <p:cNvSpPr>
              <a:spLocks/>
            </p:cNvSpPr>
            <p:nvPr/>
          </p:nvSpPr>
          <p:spPr bwMode="auto">
            <a:xfrm flipH="1" flipV="1">
              <a:off x="6292850" y="2471738"/>
              <a:ext cx="1944688" cy="10080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1"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12"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32</a:t>
            </a:fld>
            <a:endParaRPr lang="zh-HK" altLang="en-US" dirty="0"/>
          </a:p>
        </p:txBody>
      </p:sp>
    </p:spTree>
    <p:extLst>
      <p:ext uri="{BB962C8B-B14F-4D97-AF65-F5344CB8AC3E}">
        <p14:creationId xmlns:p14="http://schemas.microsoft.com/office/powerpoint/2010/main" val="1091206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a:xfrm>
            <a:off x="428625" y="285750"/>
            <a:ext cx="8229600" cy="785813"/>
          </a:xfrm>
        </p:spPr>
        <p:txBody>
          <a:bodyPr>
            <a:normAutofit/>
          </a:bodyPr>
          <a:lstStyle/>
          <a:p>
            <a:pPr eaLnBrk="1" hangingPunct="1"/>
            <a:r>
              <a:rPr lang="en-US" sz="3200" dirty="0"/>
              <a:t>Three Typical Shapes of Yield Curve</a:t>
            </a:r>
          </a:p>
        </p:txBody>
      </p:sp>
      <p:sp>
        <p:nvSpPr>
          <p:cNvPr id="87044" name="Rectangle 3"/>
          <p:cNvSpPr>
            <a:spLocks noGrp="1" noChangeArrowheads="1"/>
          </p:cNvSpPr>
          <p:nvPr>
            <p:ph type="body" idx="1"/>
          </p:nvPr>
        </p:nvSpPr>
        <p:spPr>
          <a:xfrm>
            <a:off x="428625" y="1268760"/>
            <a:ext cx="8229600" cy="4719290"/>
          </a:xfrm>
        </p:spPr>
        <p:txBody>
          <a:bodyPr/>
          <a:lstStyle/>
          <a:p>
            <a:pPr eaLnBrk="1" hangingPunct="1">
              <a:buFont typeface="Wingdings" pitchFamily="2" charset="2"/>
              <a:buNone/>
            </a:pPr>
            <a:r>
              <a:rPr lang="en-US" dirty="0"/>
              <a:t>3. Flat curve</a:t>
            </a:r>
          </a:p>
          <a:p>
            <a:pPr eaLnBrk="1" hangingPunct="1"/>
            <a:endParaRPr lang="en-US" dirty="0"/>
          </a:p>
          <a:p>
            <a:pPr eaLnBrk="1" hangingPunct="1"/>
            <a:endParaRPr lang="en-US" dirty="0"/>
          </a:p>
          <a:p>
            <a:pPr eaLnBrk="1" hangingPunct="1"/>
            <a:endParaRPr lang="en-US" dirty="0"/>
          </a:p>
          <a:p>
            <a:pPr lvl="1" eaLnBrk="1" hangingPunct="1"/>
            <a:endParaRPr lang="en-US" dirty="0"/>
          </a:p>
          <a:p>
            <a:pPr lvl="1" eaLnBrk="1" hangingPunct="1">
              <a:buFont typeface="Wingdings" pitchFamily="2" charset="2"/>
              <a:buNone/>
            </a:pPr>
            <a:endParaRPr lang="en-US" dirty="0"/>
          </a:p>
          <a:p>
            <a:pPr lvl="1" eaLnBrk="1" hangingPunct="1">
              <a:buFont typeface="Wingdings" pitchFamily="2" charset="2"/>
              <a:buNone/>
            </a:pPr>
            <a:r>
              <a:rPr lang="en-US" dirty="0"/>
              <a:t>	Signals that the market is making a transition; for example, in a transition period from normal to recession, short-term interest rate will rise and long-term interest rates will fall.</a:t>
            </a:r>
          </a:p>
        </p:txBody>
      </p:sp>
      <p:grpSp>
        <p:nvGrpSpPr>
          <p:cNvPr id="87045" name="Group 10"/>
          <p:cNvGrpSpPr>
            <a:grpSpLocks/>
          </p:cNvGrpSpPr>
          <p:nvPr/>
        </p:nvGrpSpPr>
        <p:grpSpPr bwMode="auto">
          <a:xfrm>
            <a:off x="4500563" y="1214438"/>
            <a:ext cx="2741612" cy="2252275"/>
            <a:chOff x="5435600" y="2182813"/>
            <a:chExt cx="2741613" cy="2252275"/>
          </a:xfrm>
        </p:grpSpPr>
        <p:sp>
          <p:nvSpPr>
            <p:cNvPr id="87046" name="Line 4"/>
            <p:cNvSpPr>
              <a:spLocks noChangeShapeType="1"/>
            </p:cNvSpPr>
            <p:nvPr/>
          </p:nvSpPr>
          <p:spPr bwMode="auto">
            <a:xfrm>
              <a:off x="5873750" y="2182813"/>
              <a:ext cx="0" cy="1871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47" name="Line 5"/>
            <p:cNvSpPr>
              <a:spLocks noChangeShapeType="1"/>
            </p:cNvSpPr>
            <p:nvPr/>
          </p:nvSpPr>
          <p:spPr bwMode="auto">
            <a:xfrm>
              <a:off x="5873750" y="4054475"/>
              <a:ext cx="2303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48" name="Text Box 6"/>
            <p:cNvSpPr txBox="1">
              <a:spLocks noChangeArrowheads="1"/>
            </p:cNvSpPr>
            <p:nvPr/>
          </p:nvSpPr>
          <p:spPr bwMode="auto">
            <a:xfrm rot="-5400000">
              <a:off x="5284788" y="2744787"/>
              <a:ext cx="668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folHlink"/>
                  </a:solidFill>
                  <a:latin typeface="Times New Roman" pitchFamily="18" charset="0"/>
                  <a:ea typeface="宋体" pitchFamily="2" charset="-122"/>
                  <a:sym typeface="Wingdings" pitchFamily="2" charset="2"/>
                </a:defRPr>
              </a:lvl1pPr>
              <a:lvl2pPr marL="742950" indent="-285750">
                <a:defRPr sz="2400">
                  <a:solidFill>
                    <a:schemeClr val="folHlink"/>
                  </a:solidFill>
                  <a:latin typeface="Times New Roman" pitchFamily="18" charset="0"/>
                  <a:ea typeface="宋体" pitchFamily="2" charset="-122"/>
                  <a:sym typeface="Wingdings" pitchFamily="2" charset="2"/>
                </a:defRPr>
              </a:lvl2pPr>
              <a:lvl3pPr marL="1143000" indent="-228600">
                <a:defRPr sz="2400">
                  <a:solidFill>
                    <a:schemeClr val="folHlink"/>
                  </a:solidFill>
                  <a:latin typeface="Times New Roman" pitchFamily="18" charset="0"/>
                  <a:ea typeface="宋体" pitchFamily="2" charset="-122"/>
                  <a:sym typeface="Wingdings" pitchFamily="2" charset="2"/>
                </a:defRPr>
              </a:lvl3pPr>
              <a:lvl4pPr marL="1600200" indent="-228600">
                <a:defRPr sz="2400">
                  <a:solidFill>
                    <a:schemeClr val="folHlink"/>
                  </a:solidFill>
                  <a:latin typeface="Times New Roman" pitchFamily="18" charset="0"/>
                  <a:ea typeface="宋体" pitchFamily="2" charset="-122"/>
                  <a:sym typeface="Wingdings" pitchFamily="2" charset="2"/>
                </a:defRPr>
              </a:lvl4pPr>
              <a:lvl5pPr marL="2057400" indent="-228600">
                <a:defRPr sz="2400">
                  <a:solidFill>
                    <a:schemeClr val="folHlink"/>
                  </a:solidFill>
                  <a:latin typeface="Times New Roman" pitchFamily="18" charset="0"/>
                  <a:ea typeface="宋体" pitchFamily="2" charset="-122"/>
                  <a:sym typeface="Wingdings" pitchFamily="2" charset="2"/>
                </a:defRPr>
              </a:lvl5pPr>
              <a:lvl6pPr marL="25146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6pPr>
              <a:lvl7pPr marL="29718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7pPr>
              <a:lvl8pPr marL="34290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8pPr>
              <a:lvl9pPr marL="38862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9pPr>
            </a:lstStyle>
            <a:p>
              <a:r>
                <a:rPr lang="en-US"/>
                <a:t>Yield</a:t>
              </a:r>
            </a:p>
          </p:txBody>
        </p:sp>
        <p:sp>
          <p:nvSpPr>
            <p:cNvPr id="87049" name="Text Box 7"/>
            <p:cNvSpPr txBox="1">
              <a:spLocks noChangeArrowheads="1"/>
            </p:cNvSpPr>
            <p:nvPr/>
          </p:nvSpPr>
          <p:spPr bwMode="auto">
            <a:xfrm>
              <a:off x="6519863" y="4068376"/>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folHlink"/>
                  </a:solidFill>
                  <a:latin typeface="Times New Roman" pitchFamily="18" charset="0"/>
                  <a:ea typeface="宋体" pitchFamily="2" charset="-122"/>
                  <a:sym typeface="Wingdings" pitchFamily="2" charset="2"/>
                </a:defRPr>
              </a:lvl1pPr>
              <a:lvl2pPr marL="742950" indent="-285750">
                <a:defRPr sz="2400">
                  <a:solidFill>
                    <a:schemeClr val="folHlink"/>
                  </a:solidFill>
                  <a:latin typeface="Times New Roman" pitchFamily="18" charset="0"/>
                  <a:ea typeface="宋体" pitchFamily="2" charset="-122"/>
                  <a:sym typeface="Wingdings" pitchFamily="2" charset="2"/>
                </a:defRPr>
              </a:lvl2pPr>
              <a:lvl3pPr marL="1143000" indent="-228600">
                <a:defRPr sz="2400">
                  <a:solidFill>
                    <a:schemeClr val="folHlink"/>
                  </a:solidFill>
                  <a:latin typeface="Times New Roman" pitchFamily="18" charset="0"/>
                  <a:ea typeface="宋体" pitchFamily="2" charset="-122"/>
                  <a:sym typeface="Wingdings" pitchFamily="2" charset="2"/>
                </a:defRPr>
              </a:lvl3pPr>
              <a:lvl4pPr marL="1600200" indent="-228600">
                <a:defRPr sz="2400">
                  <a:solidFill>
                    <a:schemeClr val="folHlink"/>
                  </a:solidFill>
                  <a:latin typeface="Times New Roman" pitchFamily="18" charset="0"/>
                  <a:ea typeface="宋体" pitchFamily="2" charset="-122"/>
                  <a:sym typeface="Wingdings" pitchFamily="2" charset="2"/>
                </a:defRPr>
              </a:lvl4pPr>
              <a:lvl5pPr marL="2057400" indent="-228600">
                <a:defRPr sz="2400">
                  <a:solidFill>
                    <a:schemeClr val="folHlink"/>
                  </a:solidFill>
                  <a:latin typeface="Times New Roman" pitchFamily="18" charset="0"/>
                  <a:ea typeface="宋体" pitchFamily="2" charset="-122"/>
                  <a:sym typeface="Wingdings" pitchFamily="2" charset="2"/>
                </a:defRPr>
              </a:lvl5pPr>
              <a:lvl6pPr marL="25146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6pPr>
              <a:lvl7pPr marL="29718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7pPr>
              <a:lvl8pPr marL="34290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8pPr>
              <a:lvl9pPr marL="38862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9pPr>
            </a:lstStyle>
            <a:p>
              <a:r>
                <a:rPr lang="en-US" dirty="0"/>
                <a:t>Maturity</a:t>
              </a:r>
            </a:p>
          </p:txBody>
        </p:sp>
        <p:sp>
          <p:nvSpPr>
            <p:cNvPr id="87050" name="Line 8"/>
            <p:cNvSpPr>
              <a:spLocks noChangeShapeType="1"/>
            </p:cNvSpPr>
            <p:nvPr/>
          </p:nvSpPr>
          <p:spPr bwMode="auto">
            <a:xfrm>
              <a:off x="5872163" y="2903538"/>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1" name="Text Box 9"/>
            <p:cNvSpPr txBox="1">
              <a:spLocks noChangeArrowheads="1"/>
            </p:cNvSpPr>
            <p:nvPr/>
          </p:nvSpPr>
          <p:spPr bwMode="auto">
            <a:xfrm>
              <a:off x="6688138" y="2895600"/>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folHlink"/>
                  </a:solidFill>
                  <a:latin typeface="Times New Roman" pitchFamily="18" charset="0"/>
                  <a:ea typeface="宋体" pitchFamily="2" charset="-122"/>
                  <a:sym typeface="Wingdings" pitchFamily="2" charset="2"/>
                </a:defRPr>
              </a:lvl1pPr>
              <a:lvl2pPr marL="742950" indent="-285750">
                <a:defRPr sz="2400">
                  <a:solidFill>
                    <a:schemeClr val="folHlink"/>
                  </a:solidFill>
                  <a:latin typeface="Times New Roman" pitchFamily="18" charset="0"/>
                  <a:ea typeface="宋体" pitchFamily="2" charset="-122"/>
                  <a:sym typeface="Wingdings" pitchFamily="2" charset="2"/>
                </a:defRPr>
              </a:lvl2pPr>
              <a:lvl3pPr marL="1143000" indent="-228600">
                <a:defRPr sz="2400">
                  <a:solidFill>
                    <a:schemeClr val="folHlink"/>
                  </a:solidFill>
                  <a:latin typeface="Times New Roman" pitchFamily="18" charset="0"/>
                  <a:ea typeface="宋体" pitchFamily="2" charset="-122"/>
                  <a:sym typeface="Wingdings" pitchFamily="2" charset="2"/>
                </a:defRPr>
              </a:lvl3pPr>
              <a:lvl4pPr marL="1600200" indent="-228600">
                <a:defRPr sz="2400">
                  <a:solidFill>
                    <a:schemeClr val="folHlink"/>
                  </a:solidFill>
                  <a:latin typeface="Times New Roman" pitchFamily="18" charset="0"/>
                  <a:ea typeface="宋体" pitchFamily="2" charset="-122"/>
                  <a:sym typeface="Wingdings" pitchFamily="2" charset="2"/>
                </a:defRPr>
              </a:lvl4pPr>
              <a:lvl5pPr marL="2057400" indent="-228600">
                <a:defRPr sz="2400">
                  <a:solidFill>
                    <a:schemeClr val="folHlink"/>
                  </a:solidFill>
                  <a:latin typeface="Times New Roman" pitchFamily="18" charset="0"/>
                  <a:ea typeface="宋体" pitchFamily="2" charset="-122"/>
                  <a:sym typeface="Wingdings" pitchFamily="2" charset="2"/>
                </a:defRPr>
              </a:lvl5pPr>
              <a:lvl6pPr marL="25146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6pPr>
              <a:lvl7pPr marL="29718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7pPr>
              <a:lvl8pPr marL="34290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8pPr>
              <a:lvl9pPr marL="3886200" indent="-228600" eaLnBrk="0" fontAlgn="base" hangingPunct="0">
                <a:lnSpc>
                  <a:spcPct val="90000"/>
                </a:lnSpc>
                <a:spcBef>
                  <a:spcPct val="20000"/>
                </a:spcBef>
                <a:spcAft>
                  <a:spcPct val="0"/>
                </a:spcAft>
                <a:buClr>
                  <a:schemeClr val="tx1"/>
                </a:buClr>
                <a:buSzPct val="60000"/>
                <a:buFont typeface="Monotype Sorts" pitchFamily="2" charset="2"/>
                <a:defRPr sz="2400">
                  <a:solidFill>
                    <a:schemeClr val="folHlink"/>
                  </a:solidFill>
                  <a:latin typeface="Times New Roman" pitchFamily="18" charset="0"/>
                  <a:ea typeface="宋体" pitchFamily="2" charset="-122"/>
                  <a:sym typeface="Wingdings" pitchFamily="2" charset="2"/>
                </a:defRPr>
              </a:lvl9pPr>
            </a:lstStyle>
            <a:p>
              <a:r>
                <a:rPr lang="en-US">
                  <a:solidFill>
                    <a:schemeClr val="hlink"/>
                  </a:solidFill>
                </a:rPr>
                <a:t>Flat</a:t>
              </a:r>
            </a:p>
          </p:txBody>
        </p:sp>
      </p:grpSp>
      <p:sp>
        <p:nvSpPr>
          <p:cNvPr id="12"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13"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33</a:t>
            </a:fld>
            <a:endParaRPr lang="zh-HK" altLang="en-US" dirty="0"/>
          </a:p>
        </p:txBody>
      </p:sp>
    </p:spTree>
    <p:extLst>
      <p:ext uri="{BB962C8B-B14F-4D97-AF65-F5344CB8AC3E}">
        <p14:creationId xmlns:p14="http://schemas.microsoft.com/office/powerpoint/2010/main" val="2708054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fontScale="90000"/>
          </a:bodyPr>
          <a:lstStyle/>
          <a:p>
            <a:pPr eaLnBrk="1" hangingPunct="1"/>
            <a:r>
              <a:rPr lang="en-US" altLang="zh-HK">
                <a:ea typeface="ヒラギノ角ゴ Pro W3" pitchFamily="-84" charset="-128"/>
              </a:rPr>
              <a:t>Interest Rates on Different Maturity Bonds Move Together</a:t>
            </a:r>
          </a:p>
        </p:txBody>
      </p:sp>
      <p:pic>
        <p:nvPicPr>
          <p:cNvPr id="36867" name="Picture 4" descr="fig05_04.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57400"/>
            <a:ext cx="6854825" cy="41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Box 5"/>
          <p:cNvSpPr txBox="1">
            <a:spLocks noChangeArrowheads="1"/>
          </p:cNvSpPr>
          <p:nvPr/>
        </p:nvSpPr>
        <p:spPr bwMode="auto">
          <a:xfrm>
            <a:off x="990600" y="1219200"/>
            <a:ext cx="7620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r>
              <a:rPr lang="en-US" altLang="zh-HK" sz="2000" b="1">
                <a:latin typeface="Verdana" pitchFamily="34" charset="0"/>
              </a:rPr>
              <a:t>Figure 5.4 </a:t>
            </a:r>
            <a:r>
              <a:rPr lang="en-US" altLang="zh-HK" sz="2000">
                <a:latin typeface="Verdana" pitchFamily="34" charset="0"/>
              </a:rPr>
              <a:t>Movements over Time of Interest Rates on U.S. Government Bonds with Different Maturities</a:t>
            </a:r>
          </a:p>
        </p:txBody>
      </p:sp>
      <p:sp>
        <p:nvSpPr>
          <p:cNvPr id="8"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9"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34</a:t>
            </a:fld>
            <a:endParaRPr lang="zh-HK" altLang="en-US" dirty="0"/>
          </a:p>
        </p:txBody>
      </p:sp>
    </p:spTree>
    <p:extLst>
      <p:ext uri="{BB962C8B-B14F-4D97-AF65-F5344CB8AC3E}">
        <p14:creationId xmlns:p14="http://schemas.microsoft.com/office/powerpoint/2010/main" val="101675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a:bodyPr>
          <a:lstStyle/>
          <a:p>
            <a:pPr eaLnBrk="1" hangingPunct="1"/>
            <a:r>
              <a:rPr lang="en-US" altLang="zh-HK" dirty="0">
                <a:ea typeface="ヒラギノ角ゴ Pro W3" pitchFamily="-84" charset="-128"/>
              </a:rPr>
              <a:t>Term Structure Facts to Be Explained</a:t>
            </a:r>
          </a:p>
        </p:txBody>
      </p:sp>
      <p:sp>
        <p:nvSpPr>
          <p:cNvPr id="3" name="Text Placeholder 2"/>
          <p:cNvSpPr>
            <a:spLocks noGrp="1"/>
          </p:cNvSpPr>
          <p:nvPr>
            <p:ph sz="quarter" idx="1"/>
          </p:nvPr>
        </p:nvSpPr>
        <p:spPr/>
        <p:txBody>
          <a:bodyPr/>
          <a:lstStyle/>
          <a:p>
            <a:pPr marL="0" indent="0" eaLnBrk="1" hangingPunct="1">
              <a:buFont typeface="Wingdings" pitchFamily="1" charset="2"/>
              <a:buNone/>
              <a:defRPr/>
            </a:pPr>
            <a:r>
              <a:rPr lang="en-US" dirty="0">
                <a:cs typeface="+mn-cs"/>
              </a:rPr>
              <a:t>Besides explaining the shape of the yield curve, a good theory must explain why:</a:t>
            </a:r>
          </a:p>
          <a:p>
            <a:pPr marL="514350" indent="-514350">
              <a:buFont typeface="+mj-lt"/>
              <a:buAutoNum type="arabicPeriod"/>
              <a:defRPr/>
            </a:pPr>
            <a:r>
              <a:rPr lang="en-US" dirty="0"/>
              <a:t>Interest rates for different maturities move together. </a:t>
            </a:r>
          </a:p>
          <a:p>
            <a:pPr marL="514350" indent="-514350">
              <a:buFont typeface="+mj-lt"/>
              <a:buAutoNum type="arabicPeriod"/>
              <a:defRPr/>
            </a:pPr>
            <a:r>
              <a:rPr lang="en-US" dirty="0"/>
              <a:t>Yield curves tend to have steep upward slope when short rates are low and a downward slope when short rates are high.</a:t>
            </a:r>
          </a:p>
          <a:p>
            <a:pPr marL="514350" indent="-514350">
              <a:buFont typeface="+mj-lt"/>
              <a:buAutoNum type="arabicPeriod"/>
              <a:defRPr/>
            </a:pPr>
            <a:r>
              <a:rPr lang="en-US" dirty="0"/>
              <a:t>Yield curve is typically upward sloping.</a:t>
            </a:r>
          </a:p>
          <a:p>
            <a:pPr eaLnBrk="1" hangingPunct="1">
              <a:buFont typeface="Wingdings" pitchFamily="1" charset="2"/>
              <a:buChar char="§"/>
              <a:defRPr/>
            </a:pPr>
            <a:endParaRPr lang="en-US" dirty="0">
              <a:cs typeface="+mn-cs"/>
            </a:endParaRPr>
          </a:p>
        </p:txBody>
      </p:sp>
      <p:pic>
        <p:nvPicPr>
          <p:cNvPr id="6" name="Picture 4" descr="fig05_0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2588" y="4499134"/>
            <a:ext cx="3069977" cy="185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figYieldCurve.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8831" y="4526629"/>
            <a:ext cx="2425852" cy="1561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2"/>
          <p:cNvGraphicFramePr>
            <a:graphicFrameLocks noChangeAspect="1"/>
          </p:cNvGraphicFramePr>
          <p:nvPr>
            <p:extLst>
              <p:ext uri="{D42A27DB-BD31-4B8C-83A1-F6EECF244321}">
                <p14:modId xmlns:p14="http://schemas.microsoft.com/office/powerpoint/2010/main" val="1459606492"/>
              </p:ext>
            </p:extLst>
          </p:nvPr>
        </p:nvGraphicFramePr>
        <p:xfrm>
          <a:off x="3768025" y="4499134"/>
          <a:ext cx="2058919" cy="1616858"/>
        </p:xfrm>
        <a:graphic>
          <a:graphicData uri="http://schemas.openxmlformats.org/presentationml/2006/ole">
            <mc:AlternateContent xmlns:mc="http://schemas.openxmlformats.org/markup-compatibility/2006">
              <mc:Choice xmlns:v="urn:schemas-microsoft-com:vml" Requires="v">
                <p:oleObj spid="_x0000_s1061" name="Worksheet" r:id="rId5" imgW="6877151" imgH="5400684" progId="Excel.Sheet.8">
                  <p:embed/>
                </p:oleObj>
              </mc:Choice>
              <mc:Fallback>
                <p:oleObj name="Worksheet" r:id="rId5" imgW="6877151" imgH="5400684" progId="Excel.Sheet.8">
                  <p:embed/>
                  <p:pic>
                    <p:nvPicPr>
                      <p:cNvPr id="0" name=""/>
                      <p:cNvPicPr>
                        <a:picLocks noChangeAspect="1" noChangeArrowheads="1"/>
                      </p:cNvPicPr>
                      <p:nvPr/>
                    </p:nvPicPr>
                    <p:blipFill>
                      <a:blip r:embed="rId6"/>
                      <a:srcRect/>
                      <a:stretch>
                        <a:fillRect/>
                      </a:stretch>
                    </p:blipFill>
                    <p:spPr bwMode="auto">
                      <a:xfrm>
                        <a:off x="3768025" y="4499134"/>
                        <a:ext cx="2058919" cy="1616858"/>
                      </a:xfrm>
                      <a:prstGeom prst="rect">
                        <a:avLst/>
                      </a:prstGeom>
                      <a:noFill/>
                      <a:ln>
                        <a:noFill/>
                      </a:ln>
                      <a:effectLst/>
                    </p:spPr>
                  </p:pic>
                </p:oleObj>
              </mc:Fallback>
            </mc:AlternateContent>
          </a:graphicData>
        </a:graphic>
      </p:graphicFrame>
      <p:sp>
        <p:nvSpPr>
          <p:cNvPr id="10"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11"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35</a:t>
            </a:fld>
            <a:endParaRPr lang="zh-HK" altLang="en-US" dirty="0"/>
          </a:p>
        </p:txBody>
      </p:sp>
    </p:spTree>
    <p:extLst>
      <p:ext uri="{BB962C8B-B14F-4D97-AF65-F5344CB8AC3E}">
        <p14:creationId xmlns:p14="http://schemas.microsoft.com/office/powerpoint/2010/main" val="171243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pPr eaLnBrk="1" hangingPunct="1"/>
            <a:r>
              <a:rPr lang="en-US" altLang="zh-HK" dirty="0">
                <a:ea typeface="ヒラギノ角ゴ Pro W3" pitchFamily="-84" charset="-128"/>
              </a:rPr>
              <a:t>Three Theories of Term Structure</a:t>
            </a:r>
          </a:p>
        </p:txBody>
      </p:sp>
      <p:sp>
        <p:nvSpPr>
          <p:cNvPr id="38915" name="Text Placeholder 2"/>
          <p:cNvSpPr>
            <a:spLocks noGrp="1"/>
          </p:cNvSpPr>
          <p:nvPr>
            <p:ph sz="quarter" idx="1"/>
          </p:nvPr>
        </p:nvSpPr>
        <p:spPr/>
        <p:txBody>
          <a:bodyPr/>
          <a:lstStyle/>
          <a:p>
            <a:pPr marL="514350" indent="-514350" eaLnBrk="1" hangingPunct="1">
              <a:spcBef>
                <a:spcPts val="1200"/>
              </a:spcBef>
              <a:buFontTx/>
              <a:buAutoNum type="arabicPeriod"/>
            </a:pPr>
            <a:r>
              <a:rPr lang="en-US" altLang="zh-HK" dirty="0">
                <a:ea typeface="ヒラギノ角ゴ Pro W3" pitchFamily="-84" charset="-128"/>
              </a:rPr>
              <a:t>Expectations Theory </a:t>
            </a:r>
          </a:p>
          <a:p>
            <a:pPr marL="908050" lvl="1" eaLnBrk="1" hangingPunct="1">
              <a:spcBef>
                <a:spcPts val="1200"/>
              </a:spcBef>
              <a:buFont typeface="Arial" pitchFamily="34" charset="0"/>
              <a:buChar char="─"/>
            </a:pPr>
            <a:r>
              <a:rPr lang="en-US" altLang="zh-HK" sz="2000" dirty="0">
                <a:ea typeface="ヒラギノ角ゴ Pro W3" pitchFamily="-84" charset="-128"/>
              </a:rPr>
              <a:t>Pure Expectations Theory explains 1 and 2, but not 3</a:t>
            </a:r>
          </a:p>
          <a:p>
            <a:pPr marL="514350" indent="-514350" eaLnBrk="1" hangingPunct="1">
              <a:spcBef>
                <a:spcPts val="1200"/>
              </a:spcBef>
              <a:buFontTx/>
              <a:buAutoNum type="arabicPeriod"/>
            </a:pPr>
            <a:r>
              <a:rPr lang="en-US" altLang="zh-HK" dirty="0">
                <a:ea typeface="ヒラギノ角ゴ Pro W3" pitchFamily="-84" charset="-128"/>
              </a:rPr>
              <a:t>Market Segmentation Theory</a:t>
            </a:r>
          </a:p>
          <a:p>
            <a:pPr marL="908050" lvl="1" eaLnBrk="1" hangingPunct="1">
              <a:spcBef>
                <a:spcPts val="1200"/>
              </a:spcBef>
              <a:buFont typeface="Arial" pitchFamily="34" charset="0"/>
              <a:buChar char="─"/>
            </a:pPr>
            <a:r>
              <a:rPr lang="en-US" altLang="zh-HK" sz="2000" dirty="0">
                <a:ea typeface="ヒラギノ角ゴ Pro W3" pitchFamily="-84" charset="-128"/>
              </a:rPr>
              <a:t>Market Segmentation Theory explains 3, but not 1 and 2</a:t>
            </a:r>
          </a:p>
          <a:p>
            <a:pPr marL="514350" indent="-514350" eaLnBrk="1" hangingPunct="1">
              <a:spcBef>
                <a:spcPts val="1200"/>
              </a:spcBef>
              <a:buFontTx/>
              <a:buAutoNum type="arabicPeriod"/>
            </a:pPr>
            <a:r>
              <a:rPr lang="en-US" altLang="zh-HK" dirty="0">
                <a:ea typeface="ヒラギノ角ゴ Pro W3" pitchFamily="-84" charset="-128"/>
              </a:rPr>
              <a:t>Liquidity Premium Theory</a:t>
            </a:r>
          </a:p>
          <a:p>
            <a:pPr marL="908050" lvl="1" eaLnBrk="1" hangingPunct="1">
              <a:spcBef>
                <a:spcPts val="1200"/>
              </a:spcBef>
              <a:buFont typeface="Arial" pitchFamily="34" charset="0"/>
              <a:buChar char="─"/>
            </a:pPr>
            <a:r>
              <a:rPr lang="en-US" altLang="zh-HK" sz="2000" dirty="0">
                <a:ea typeface="ヒラギノ角ゴ Pro W3" pitchFamily="-84" charset="-128"/>
              </a:rPr>
              <a:t>Solution: Combine features of both Pure Expectations Theory and Market Segmentation Theory to get Liquidity Premium Theory and explain all facts</a:t>
            </a: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36</a:t>
            </a:fld>
            <a:endParaRPr lang="zh-HK" altLang="en-US" dirty="0"/>
          </a:p>
        </p:txBody>
      </p:sp>
    </p:spTree>
    <p:extLst>
      <p:ext uri="{BB962C8B-B14F-4D97-AF65-F5344CB8AC3E}">
        <p14:creationId xmlns:p14="http://schemas.microsoft.com/office/powerpoint/2010/main" val="2282064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05_0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475" y="980728"/>
            <a:ext cx="3069977" cy="185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figYieldCurve.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30718" y="1008223"/>
            <a:ext cx="2425852" cy="1561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2"/>
          <p:cNvGraphicFramePr>
            <a:graphicFrameLocks noChangeAspect="1"/>
          </p:cNvGraphicFramePr>
          <p:nvPr>
            <p:extLst>
              <p:ext uri="{D42A27DB-BD31-4B8C-83A1-F6EECF244321}">
                <p14:modId xmlns:p14="http://schemas.microsoft.com/office/powerpoint/2010/main" val="2975257828"/>
              </p:ext>
            </p:extLst>
          </p:nvPr>
        </p:nvGraphicFramePr>
        <p:xfrm>
          <a:off x="3779912" y="980728"/>
          <a:ext cx="2058919" cy="1616858"/>
        </p:xfrm>
        <a:graphic>
          <a:graphicData uri="http://schemas.openxmlformats.org/presentationml/2006/ole">
            <mc:AlternateContent xmlns:mc="http://schemas.openxmlformats.org/markup-compatibility/2006">
              <mc:Choice xmlns:v="urn:schemas-microsoft-com:vml" Requires="v">
                <p:oleObj spid="_x0000_s2069" name="Worksheet" r:id="rId5" imgW="6877151" imgH="5400684" progId="Excel.Sheet.8">
                  <p:embed/>
                </p:oleObj>
              </mc:Choice>
              <mc:Fallback>
                <p:oleObj name="Worksheet" r:id="rId5" imgW="6877151" imgH="5400684" progId="Excel.Sheet.8">
                  <p:embed/>
                  <p:pic>
                    <p:nvPicPr>
                      <p:cNvPr id="0" name=""/>
                      <p:cNvPicPr>
                        <a:picLocks noChangeAspect="1" noChangeArrowheads="1"/>
                      </p:cNvPicPr>
                      <p:nvPr/>
                    </p:nvPicPr>
                    <p:blipFill>
                      <a:blip r:embed="rId6"/>
                      <a:srcRect/>
                      <a:stretch>
                        <a:fillRect/>
                      </a:stretch>
                    </p:blipFill>
                    <p:spPr bwMode="auto">
                      <a:xfrm>
                        <a:off x="3779912" y="980728"/>
                        <a:ext cx="2058919" cy="1616858"/>
                      </a:xfrm>
                      <a:prstGeom prst="rect">
                        <a:avLst/>
                      </a:prstGeom>
                      <a:noFill/>
                      <a:ln>
                        <a:noFill/>
                      </a:ln>
                      <a:effectLst/>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04693949"/>
              </p:ext>
            </p:extLst>
          </p:nvPr>
        </p:nvGraphicFramePr>
        <p:xfrm>
          <a:off x="755576" y="3573016"/>
          <a:ext cx="7416824" cy="1728192"/>
        </p:xfrm>
        <a:graphic>
          <a:graphicData uri="http://schemas.openxmlformats.org/drawingml/2006/table">
            <a:tbl>
              <a:tblPr firstRow="1" bandRow="1">
                <a:tableStyleId>{5C22544A-7EE6-4342-B048-85BDC9FD1C3A}</a:tableStyleId>
              </a:tblPr>
              <a:tblGrid>
                <a:gridCol w="3240360">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tblGrid>
              <a:tr h="432048">
                <a:tc>
                  <a:txBody>
                    <a:bodyPr/>
                    <a:lstStyle/>
                    <a:p>
                      <a:endParaRPr lang="en-US" sz="2000" dirty="0"/>
                    </a:p>
                  </a:txBody>
                  <a:tcPr/>
                </a:tc>
                <a:tc>
                  <a:txBody>
                    <a:bodyPr/>
                    <a:lstStyle/>
                    <a:p>
                      <a:pPr algn="ctr"/>
                      <a:r>
                        <a:rPr lang="en-US" sz="2000" dirty="0"/>
                        <a:t>Fact 1</a:t>
                      </a:r>
                    </a:p>
                  </a:txBody>
                  <a:tcPr/>
                </a:tc>
                <a:tc>
                  <a:txBody>
                    <a:bodyPr/>
                    <a:lstStyle/>
                    <a:p>
                      <a:pPr algn="ctr"/>
                      <a:r>
                        <a:rPr lang="en-US" sz="2000" dirty="0"/>
                        <a:t>Fact 2</a:t>
                      </a:r>
                    </a:p>
                  </a:txBody>
                  <a:tcPr/>
                </a:tc>
                <a:tc>
                  <a:txBody>
                    <a:bodyPr/>
                    <a:lstStyle/>
                    <a:p>
                      <a:pPr algn="ctr"/>
                      <a:r>
                        <a:rPr lang="en-US" sz="2000" dirty="0"/>
                        <a:t>Fact 3</a:t>
                      </a:r>
                    </a:p>
                  </a:txBody>
                  <a:tcPr/>
                </a:tc>
                <a:extLst>
                  <a:ext uri="{0D108BD9-81ED-4DB2-BD59-A6C34878D82A}">
                    <a16:rowId xmlns:a16="http://schemas.microsoft.com/office/drawing/2014/main" val="10000"/>
                  </a:ext>
                </a:extLst>
              </a:tr>
              <a:tr h="432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2000" dirty="0">
                          <a:ea typeface="ヒラギノ角ゴ Pro W3" pitchFamily="-84" charset="-128"/>
                        </a:rPr>
                        <a:t>Expectations Theory </a:t>
                      </a:r>
                    </a:p>
                  </a:txBody>
                  <a:tcPr/>
                </a:tc>
                <a:tc>
                  <a:txBody>
                    <a:bodyPr/>
                    <a:lstStyle/>
                    <a:p>
                      <a:pPr algn="ctr"/>
                      <a:r>
                        <a:rPr lang="en-US" sz="2000" dirty="0">
                          <a:sym typeface="Symbol MT" panose="05050102010706020507" pitchFamily="18" charset="2"/>
                        </a:rPr>
                        <a:t></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ym typeface="Symbol MT" panose="05050102010706020507" pitchFamily="18" charset="2"/>
                        </a:rPr>
                        <a:t></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X</a:t>
                      </a:r>
                    </a:p>
                  </a:txBody>
                  <a:tcPr/>
                </a:tc>
                <a:extLst>
                  <a:ext uri="{0D108BD9-81ED-4DB2-BD59-A6C34878D82A}">
                    <a16:rowId xmlns:a16="http://schemas.microsoft.com/office/drawing/2014/main" val="10001"/>
                  </a:ext>
                </a:extLst>
              </a:tr>
              <a:tr h="432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2000" dirty="0">
                          <a:ea typeface="ヒラギノ角ゴ Pro W3" pitchFamily="-84" charset="-128"/>
                        </a:rPr>
                        <a:t>Market Segmentation Theory</a:t>
                      </a:r>
                    </a:p>
                  </a:txBody>
                  <a:tcPr/>
                </a:tc>
                <a:tc>
                  <a:txBody>
                    <a:bodyPr/>
                    <a:lstStyle/>
                    <a:p>
                      <a:pPr algn="ctr"/>
                      <a:r>
                        <a:rPr lang="en-US" sz="2000" dirty="0"/>
                        <a:t>X</a:t>
                      </a:r>
                    </a:p>
                  </a:txBody>
                  <a:tcPr/>
                </a:tc>
                <a:tc>
                  <a:txBody>
                    <a:bodyPr/>
                    <a:lstStyle/>
                    <a:p>
                      <a:pPr algn="ctr"/>
                      <a:r>
                        <a:rPr lang="en-US" sz="2000" dirty="0"/>
                        <a:t>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ym typeface="Symbol MT" panose="05050102010706020507" pitchFamily="18" charset="2"/>
                        </a:rPr>
                        <a:t></a:t>
                      </a:r>
                      <a:endParaRPr lang="en-US" sz="2000" dirty="0"/>
                    </a:p>
                  </a:txBody>
                  <a:tcPr/>
                </a:tc>
                <a:extLst>
                  <a:ext uri="{0D108BD9-81ED-4DB2-BD59-A6C34878D82A}">
                    <a16:rowId xmlns:a16="http://schemas.microsoft.com/office/drawing/2014/main" val="10002"/>
                  </a:ext>
                </a:extLst>
              </a:tr>
              <a:tr h="432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2000" dirty="0">
                          <a:ea typeface="ヒラギノ角ゴ Pro W3" pitchFamily="-84" charset="-128"/>
                        </a:rPr>
                        <a:t>Liquidity Premium Theory</a:t>
                      </a:r>
                    </a:p>
                  </a:txBody>
                  <a:tcPr/>
                </a:tc>
                <a:tc>
                  <a:txBody>
                    <a:bodyPr/>
                    <a:lstStyle/>
                    <a:p>
                      <a:pPr algn="ctr"/>
                      <a:r>
                        <a:rPr lang="en-US" sz="2000" dirty="0">
                          <a:sym typeface="Symbol MT" panose="05050102010706020507" pitchFamily="18" charset="2"/>
                        </a:rPr>
                        <a:t></a:t>
                      </a:r>
                      <a:endParaRPr lang="en-US" sz="2000" dirty="0"/>
                    </a:p>
                  </a:txBody>
                  <a:tcPr/>
                </a:tc>
                <a:tc>
                  <a:txBody>
                    <a:bodyPr/>
                    <a:lstStyle/>
                    <a:p>
                      <a:pPr algn="ctr"/>
                      <a:r>
                        <a:rPr lang="en-US" sz="2000" dirty="0">
                          <a:sym typeface="Symbol MT" panose="05050102010706020507" pitchFamily="18" charset="2"/>
                        </a:rPr>
                        <a:t></a:t>
                      </a:r>
                      <a:endParaRPr lang="en-US" sz="2000" dirty="0"/>
                    </a:p>
                  </a:txBody>
                  <a:tcPr/>
                </a:tc>
                <a:tc>
                  <a:txBody>
                    <a:bodyPr/>
                    <a:lstStyle/>
                    <a:p>
                      <a:pPr algn="ctr"/>
                      <a:r>
                        <a:rPr lang="en-US" sz="2000" dirty="0">
                          <a:sym typeface="Symbol MT" panose="05050102010706020507" pitchFamily="18" charset="2"/>
                        </a:rPr>
                        <a:t></a:t>
                      </a:r>
                      <a:endParaRPr lang="en-US" sz="2000" dirty="0"/>
                    </a:p>
                  </a:txBody>
                  <a:tcPr/>
                </a:tc>
                <a:extLst>
                  <a:ext uri="{0D108BD9-81ED-4DB2-BD59-A6C34878D82A}">
                    <a16:rowId xmlns:a16="http://schemas.microsoft.com/office/drawing/2014/main" val="10003"/>
                  </a:ext>
                </a:extLst>
              </a:tr>
            </a:tbl>
          </a:graphicData>
        </a:graphic>
      </p:graphicFrame>
      <p:sp>
        <p:nvSpPr>
          <p:cNvPr id="9"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10"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37</a:t>
            </a:fld>
            <a:endParaRPr lang="zh-HK" altLang="en-US" dirty="0"/>
          </a:p>
        </p:txBody>
      </p:sp>
    </p:spTree>
    <p:extLst>
      <p:ext uri="{BB962C8B-B14F-4D97-AF65-F5344CB8AC3E}">
        <p14:creationId xmlns:p14="http://schemas.microsoft.com/office/powerpoint/2010/main" val="112193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body" idx="1"/>
          </p:nvPr>
        </p:nvSpPr>
        <p:spPr>
          <a:xfrm>
            <a:off x="273050" y="1268759"/>
            <a:ext cx="8680450" cy="4874865"/>
          </a:xfrm>
          <a:noFill/>
        </p:spPr>
        <p:txBody>
          <a:bodyPr/>
          <a:lstStyle/>
          <a:p>
            <a:pPr marL="0" indent="3175" defTabSz="690563" eaLnBrk="1" hangingPunct="1">
              <a:lnSpc>
                <a:spcPct val="90000"/>
              </a:lnSpc>
              <a:buFont typeface="Wingdings" pitchFamily="2" charset="2"/>
              <a:buNone/>
              <a:tabLst>
                <a:tab pos="346075" algn="l"/>
                <a:tab pos="1717675" algn="ctr"/>
                <a:tab pos="3200400" algn="ctr"/>
                <a:tab pos="4805363" algn="ctr"/>
              </a:tabLst>
            </a:pPr>
            <a:r>
              <a:rPr lang="en-US" sz="2600" b="1" dirty="0">
                <a:solidFill>
                  <a:schemeClr val="tx2"/>
                </a:solidFill>
              </a:rPr>
              <a:t>Commonsense of expectations theory:</a:t>
            </a:r>
            <a:r>
              <a:rPr lang="en-US" b="1" dirty="0">
                <a:solidFill>
                  <a:schemeClr val="tx2"/>
                </a:solidFill>
              </a:rPr>
              <a:t> </a:t>
            </a:r>
          </a:p>
          <a:p>
            <a:pPr marL="879475" lvl="1" indent="-419100" defTabSz="690563" eaLnBrk="1" hangingPunct="1">
              <a:lnSpc>
                <a:spcPct val="90000"/>
              </a:lnSpc>
              <a:tabLst>
                <a:tab pos="346075" algn="l"/>
                <a:tab pos="1717675" algn="ctr"/>
                <a:tab pos="3200400" algn="ctr"/>
                <a:tab pos="4805363" algn="ctr"/>
              </a:tabLst>
            </a:pPr>
            <a:r>
              <a:rPr lang="en-US" dirty="0"/>
              <a:t>the interest rate on a long-term bond will equal an average of short-term interest rates that people expect to occur over the life of the long-term bond.</a:t>
            </a:r>
          </a:p>
          <a:p>
            <a:pPr marL="0" indent="3175" defTabSz="690563" eaLnBrk="1" hangingPunct="1">
              <a:lnSpc>
                <a:spcPct val="90000"/>
              </a:lnSpc>
              <a:buFont typeface="Wingdings" pitchFamily="2" charset="2"/>
              <a:buNone/>
              <a:tabLst>
                <a:tab pos="346075" algn="l"/>
                <a:tab pos="1717675" algn="ctr"/>
                <a:tab pos="3200400" algn="ctr"/>
                <a:tab pos="4805363" algn="ctr"/>
              </a:tabLst>
            </a:pPr>
            <a:r>
              <a:rPr lang="en-US" sz="2600" b="1" dirty="0">
                <a:solidFill>
                  <a:schemeClr val="tx2"/>
                </a:solidFill>
              </a:rPr>
              <a:t>Key Assumption:</a:t>
            </a:r>
            <a:r>
              <a:rPr lang="en-US" dirty="0"/>
              <a:t>  </a:t>
            </a:r>
          </a:p>
          <a:p>
            <a:pPr marL="879475" lvl="1" indent="-419100" defTabSz="690563" eaLnBrk="1" hangingPunct="1">
              <a:lnSpc>
                <a:spcPct val="90000"/>
              </a:lnSpc>
              <a:tabLst>
                <a:tab pos="346075" algn="l"/>
                <a:tab pos="1717675" algn="ctr"/>
                <a:tab pos="3200400" algn="ctr"/>
                <a:tab pos="4805363" algn="ctr"/>
              </a:tabLst>
            </a:pPr>
            <a:r>
              <a:rPr lang="en-US" dirty="0"/>
              <a:t>Buyers of bonds do not prefer bonds of one maturity over another, so they will not hold any quantity of a bond if its expected return is less than that of another bond with a different maturity. Bonds that have this characteristic are said to be perfect substitutes.</a:t>
            </a:r>
          </a:p>
          <a:p>
            <a:pPr marL="879475" lvl="1" indent="-419100" defTabSz="690563" eaLnBrk="1" hangingPunct="1">
              <a:lnSpc>
                <a:spcPct val="90000"/>
              </a:lnSpc>
              <a:tabLst>
                <a:tab pos="346075" algn="l"/>
                <a:tab pos="1717675" algn="ctr"/>
                <a:tab pos="3200400" algn="ctr"/>
                <a:tab pos="4805363" algn="ctr"/>
              </a:tabLst>
            </a:pPr>
            <a:r>
              <a:rPr lang="en-US" dirty="0"/>
              <a:t>In practice is that the expected return on these bonds must be equal.</a:t>
            </a:r>
            <a:endParaRPr lang="en-US" sz="2000" dirty="0"/>
          </a:p>
        </p:txBody>
      </p:sp>
      <p:sp>
        <p:nvSpPr>
          <p:cNvPr id="90116" name="Rectangle 3"/>
          <p:cNvSpPr>
            <a:spLocks noGrp="1" noChangeArrowheads="1"/>
          </p:cNvSpPr>
          <p:nvPr>
            <p:ph type="title"/>
          </p:nvPr>
        </p:nvSpPr>
        <p:spPr>
          <a:xfrm>
            <a:off x="457200" y="277813"/>
            <a:ext cx="8229600" cy="774700"/>
          </a:xfrm>
        </p:spPr>
        <p:txBody>
          <a:bodyPr/>
          <a:lstStyle/>
          <a:p>
            <a:pPr eaLnBrk="1" hangingPunct="1"/>
            <a:r>
              <a:rPr lang="en-US"/>
              <a:t>Expectations Theory</a:t>
            </a:r>
          </a:p>
        </p:txBody>
      </p:sp>
      <p:sp>
        <p:nvSpPr>
          <p:cNvPr id="5"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6"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38</a:t>
            </a:fld>
            <a:endParaRPr lang="zh-HK" altLang="en-US" dirty="0"/>
          </a:p>
        </p:txBody>
      </p:sp>
    </p:spTree>
    <p:extLst>
      <p:ext uri="{BB962C8B-B14F-4D97-AF65-F5344CB8AC3E}">
        <p14:creationId xmlns:p14="http://schemas.microsoft.com/office/powerpoint/2010/main" val="133778076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a:ea typeface="ヒラギノ角ゴ Pro W3" pitchFamily="-84" charset="-128"/>
              </a:rPr>
              <a:t>Expectations Theory</a:t>
            </a:r>
            <a:endParaRPr lang="en-US" dirty="0"/>
          </a:p>
        </p:txBody>
      </p:sp>
      <p:sp>
        <p:nvSpPr>
          <p:cNvPr id="5" name="Content Placeholder 4"/>
          <p:cNvSpPr>
            <a:spLocks noGrp="1"/>
          </p:cNvSpPr>
          <p:nvPr>
            <p:ph sz="quarter" idx="1"/>
          </p:nvPr>
        </p:nvSpPr>
        <p:spPr/>
        <p:txBody>
          <a:bodyPr/>
          <a:lstStyle/>
          <a:p>
            <a:pPr marL="0" indent="0">
              <a:buNone/>
            </a:pPr>
            <a:r>
              <a:rPr lang="en-US" altLang="zh-HK" dirty="0">
                <a:ea typeface="ヒラギノ角ゴ Pro W3" pitchFamily="-84" charset="-128"/>
              </a:rPr>
              <a:t>To illustrate what this means, consider two alternative investment strategies for a two-year time horizon</a:t>
            </a:r>
            <a:r>
              <a:rPr lang="en-US" altLang="zh-HK" b="1" dirty="0">
                <a:ea typeface="ヒラギノ角ゴ Pro W3" pitchFamily="-84" charset="-128"/>
              </a:rPr>
              <a:t>.</a:t>
            </a:r>
          </a:p>
          <a:p>
            <a:pPr marL="857250" lvl="1" indent="-514350">
              <a:buFontTx/>
              <a:buAutoNum type="arabicPeriod"/>
            </a:pPr>
            <a:r>
              <a:rPr lang="en-US" altLang="zh-HK" dirty="0">
                <a:ea typeface="ヒラギノ角ゴ Pro W3" pitchFamily="-84" charset="-128"/>
              </a:rPr>
              <a:t>Buy $1 of one-year bond, and when it matures, buy another one-year bond with your money.</a:t>
            </a:r>
          </a:p>
          <a:p>
            <a:pPr marL="857250" lvl="1" indent="-514350">
              <a:buFontTx/>
              <a:buAutoNum type="arabicPeriod"/>
            </a:pPr>
            <a:r>
              <a:rPr lang="en-US" altLang="zh-HK" dirty="0">
                <a:ea typeface="ヒラギノ角ゴ Pro W3" pitchFamily="-84" charset="-128"/>
              </a:rPr>
              <a:t>Buy $1 of two-year bond and hold it.</a:t>
            </a:r>
          </a:p>
          <a:p>
            <a:endParaRPr lang="en-US" altLang="zh-HK" dirty="0">
              <a:ea typeface="ヒラギノ角ゴ Pro W3" pitchFamily="-84" charset="-128"/>
            </a:endParaRPr>
          </a:p>
          <a:p>
            <a:r>
              <a:rPr lang="en-US" altLang="zh-HK" dirty="0">
                <a:ea typeface="ヒラギノ角ゴ Pro W3" pitchFamily="-84" charset="-128"/>
              </a:rPr>
              <a:t>The important point of this theory is that if the Expectations Theory is correct, your </a:t>
            </a:r>
            <a:r>
              <a:rPr lang="en-US" altLang="zh-HK" i="1" dirty="0">
                <a:ea typeface="ヒラギノ角ゴ Pro W3" pitchFamily="-84" charset="-128"/>
              </a:rPr>
              <a:t>expected </a:t>
            </a:r>
            <a:r>
              <a:rPr lang="en-US" altLang="zh-HK" dirty="0">
                <a:ea typeface="ヒラギノ角ゴ Pro W3" pitchFamily="-84" charset="-128"/>
              </a:rPr>
              <a:t>wealth is the same (at the start) for both strategies. </a:t>
            </a:r>
          </a:p>
          <a:p>
            <a:endParaRPr lang="en-US" dirty="0"/>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39</a:t>
            </a:fld>
            <a:endParaRPr lang="zh-HK" altLang="en-US" dirty="0"/>
          </a:p>
        </p:txBody>
      </p:sp>
    </p:spTree>
    <p:extLst>
      <p:ext uri="{BB962C8B-B14F-4D97-AF65-F5344CB8AC3E}">
        <p14:creationId xmlns:p14="http://schemas.microsoft.com/office/powerpoint/2010/main" val="18536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zh-HK">
                <a:ea typeface="ヒラギノ角ゴ Pro W3" pitchFamily="-84" charset="-128"/>
              </a:rPr>
              <a:t>Chapter Preview</a:t>
            </a:r>
          </a:p>
        </p:txBody>
      </p:sp>
      <p:sp>
        <p:nvSpPr>
          <p:cNvPr id="5123" name="Text Placeholder 2"/>
          <p:cNvSpPr>
            <a:spLocks noGrp="1"/>
          </p:cNvSpPr>
          <p:nvPr>
            <p:ph sz="quarter" idx="1"/>
          </p:nvPr>
        </p:nvSpPr>
        <p:spPr/>
        <p:txBody>
          <a:bodyPr/>
          <a:lstStyle/>
          <a:p>
            <a:pPr eaLnBrk="1" hangingPunct="1">
              <a:buFont typeface="Wingdings" panose="05000000000000000000" pitchFamily="2" charset="2"/>
              <a:buChar char="Ø"/>
            </a:pPr>
            <a:r>
              <a:rPr lang="en-US" altLang="zh-HK" dirty="0">
                <a:ea typeface="ヒラギノ角ゴ Pro W3" pitchFamily="-84" charset="-128"/>
              </a:rPr>
              <a:t>In the last chapter, we examined interest rates, but made a </a:t>
            </a:r>
            <a:r>
              <a:rPr lang="en-US" altLang="zh-HK" i="1" dirty="0">
                <a:ea typeface="ヒラギノ角ゴ Pro W3" pitchFamily="-84" charset="-128"/>
              </a:rPr>
              <a:t>big</a:t>
            </a:r>
            <a:r>
              <a:rPr lang="en-US" altLang="zh-HK" dirty="0">
                <a:ea typeface="ヒラギノ角ゴ Pro W3" pitchFamily="-84" charset="-128"/>
              </a:rPr>
              <a:t> assumption—there is only one economy-wide interest rate. In this chapter, we will examine the different rates that we observe for financial products.</a:t>
            </a:r>
          </a:p>
          <a:p>
            <a:pPr>
              <a:buFont typeface="Wingdings" panose="05000000000000000000" pitchFamily="2" charset="2"/>
              <a:buChar char="Ø"/>
            </a:pPr>
            <a:r>
              <a:rPr lang="en-US" altLang="zh-HK" dirty="0">
                <a:ea typeface="ヒラギノ角ゴ Pro W3" pitchFamily="-84" charset="-128"/>
              </a:rPr>
              <a:t>We will examine how the individual risk of a bond affects its required rate. We also explore how the general level of interest rates varies with the maturity of the debt instruments. </a:t>
            </a:r>
            <a:endParaRPr lang="en-US" altLang="zh-HK" sz="2400" dirty="0">
              <a:ea typeface="ヒラギノ角ゴ Pro W3" pitchFamily="-84" charset="-128"/>
            </a:endParaRP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4</a:t>
            </a:fld>
            <a:endParaRPr lang="zh-HK" altLang="en-US" dirty="0"/>
          </a:p>
        </p:txBody>
      </p:sp>
    </p:spTree>
    <p:extLst>
      <p:ext uri="{BB962C8B-B14F-4D97-AF65-F5344CB8AC3E}">
        <p14:creationId xmlns:p14="http://schemas.microsoft.com/office/powerpoint/2010/main" val="3076044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a:ea typeface="ヒラギノ角ゴ Pro W3" pitchFamily="-84" charset="-128"/>
              </a:rPr>
              <a:t>Expectations Theory</a:t>
            </a:r>
            <a:endParaRPr lang="en-US" dirty="0"/>
          </a:p>
        </p:txBody>
      </p:sp>
      <p:sp>
        <p:nvSpPr>
          <p:cNvPr id="5" name="Content Placeholder 4"/>
          <p:cNvSpPr>
            <a:spLocks noGrp="1"/>
          </p:cNvSpPr>
          <p:nvPr>
            <p:ph sz="quarter" idx="1"/>
          </p:nvPr>
        </p:nvSpPr>
        <p:spPr/>
        <p:txBody>
          <a:bodyPr/>
          <a:lstStyle/>
          <a:p>
            <a:r>
              <a:rPr lang="en-US" dirty="0"/>
              <a:t>The current interest rate on a 1-year bond is 9%, and you expect the interest rate on the 1-year bond next year to be 11%. What is the expected return over the two years? What interest rate must a 2-year bond have to equal the two 1-year bonds?</a:t>
            </a:r>
          </a:p>
        </p:txBody>
      </p:sp>
      <p:pic>
        <p:nvPicPr>
          <p:cNvPr id="6" name="Picture 3" descr="G:\MishkinEakins_PPT\MishinEakins_PPT\Art\Ch05\unfig05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149080"/>
            <a:ext cx="6391275"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9"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40</a:t>
            </a:fld>
            <a:endParaRPr lang="zh-HK" altLang="en-US" dirty="0"/>
          </a:p>
        </p:txBody>
      </p:sp>
    </p:spTree>
    <p:extLst>
      <p:ext uri="{BB962C8B-B14F-4D97-AF65-F5344CB8AC3E}">
        <p14:creationId xmlns:p14="http://schemas.microsoft.com/office/powerpoint/2010/main" val="21519940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zh-HK">
                <a:ea typeface="ヒラギノ角ゴ Pro W3" pitchFamily="-84" charset="-128"/>
              </a:rPr>
              <a:t>Expectations Theory</a:t>
            </a:r>
          </a:p>
        </p:txBody>
      </p:sp>
      <p:sp>
        <p:nvSpPr>
          <p:cNvPr id="43011" name="Text Placeholder 2"/>
          <p:cNvSpPr>
            <a:spLocks noGrp="1"/>
          </p:cNvSpPr>
          <p:nvPr>
            <p:ph sz="quarter" idx="1"/>
          </p:nvPr>
        </p:nvSpPr>
        <p:spPr/>
        <p:txBody>
          <a:bodyPr>
            <a:normAutofit/>
          </a:bodyPr>
          <a:lstStyle/>
          <a:p>
            <a:pPr marL="0" indent="0" eaLnBrk="1" hangingPunct="1">
              <a:buNone/>
            </a:pPr>
            <a:r>
              <a:rPr lang="en-US" altLang="zh-HK" i="1" dirty="0">
                <a:ea typeface="ヒラギノ角ゴ Pro W3" pitchFamily="-84" charset="-128"/>
              </a:rPr>
              <a:t>i</a:t>
            </a:r>
            <a:r>
              <a:rPr lang="en-US" altLang="zh-HK" i="1" baseline="-25000" dirty="0">
                <a:ea typeface="ヒラギノ角ゴ Pro W3" pitchFamily="-84" charset="-128"/>
              </a:rPr>
              <a:t>t</a:t>
            </a:r>
            <a:r>
              <a:rPr lang="en-US" altLang="zh-HK" dirty="0">
                <a:ea typeface="ヒラギノ角ゴ Pro W3" pitchFamily="-84" charset="-128"/>
              </a:rPr>
              <a:t>=today’s (time t) interest rate on a one-period bond</a:t>
            </a:r>
          </a:p>
          <a:p>
            <a:pPr marL="0" indent="0" eaLnBrk="1" hangingPunct="1">
              <a:buNone/>
            </a:pPr>
            <a:r>
              <a:rPr lang="en-US" altLang="zh-HK" i="1" dirty="0">
                <a:ea typeface="ヒラギノ角ゴ Pro W3" pitchFamily="-84" charset="-128"/>
              </a:rPr>
              <a:t>i</a:t>
            </a:r>
            <a:r>
              <a:rPr lang="en-US" altLang="zh-HK" i="1" baseline="30000" dirty="0">
                <a:ea typeface="ヒラギノ角ゴ Pro W3" pitchFamily="-84" charset="-128"/>
              </a:rPr>
              <a:t>e</a:t>
            </a:r>
            <a:r>
              <a:rPr lang="en-US" altLang="zh-HK" i="1" baseline="-25000" dirty="0">
                <a:ea typeface="ヒラギノ角ゴ Pro W3" pitchFamily="-84" charset="-128"/>
              </a:rPr>
              <a:t>t+1</a:t>
            </a:r>
            <a:r>
              <a:rPr lang="en-US" altLang="zh-HK" dirty="0">
                <a:ea typeface="ヒラギノ角ゴ Pro W3" pitchFamily="-84" charset="-128"/>
              </a:rPr>
              <a:t>=interest rate on a one-period bond expected for next period (time t+1)</a:t>
            </a:r>
          </a:p>
          <a:p>
            <a:pPr marL="0" indent="0" eaLnBrk="1" hangingPunct="1">
              <a:buNone/>
            </a:pPr>
            <a:r>
              <a:rPr lang="en-US" altLang="zh-HK" i="1" dirty="0">
                <a:ea typeface="ヒラギノ角ゴ Pro W3" pitchFamily="-84" charset="-128"/>
              </a:rPr>
              <a:t>i</a:t>
            </a:r>
            <a:r>
              <a:rPr lang="en-US" altLang="zh-HK" i="1" baseline="-25000" dirty="0">
                <a:ea typeface="ヒラギノ角ゴ Pro W3" pitchFamily="-84" charset="-128"/>
              </a:rPr>
              <a:t>2t</a:t>
            </a:r>
            <a:r>
              <a:rPr lang="en-US" altLang="zh-HK" dirty="0">
                <a:ea typeface="ヒラギノ角ゴ Pro W3" pitchFamily="-84" charset="-128"/>
              </a:rPr>
              <a:t>=today’s (time t) interest rate on the two-period bond</a:t>
            </a:r>
          </a:p>
          <a:p>
            <a:pPr eaLnBrk="1" hangingPunct="1"/>
            <a:endParaRPr lang="en-US" altLang="zh-HK" dirty="0">
              <a:ea typeface="ヒラギノ角ゴ Pro W3" pitchFamily="-84" charset="-128"/>
            </a:endParaRPr>
          </a:p>
          <a:p>
            <a:pPr eaLnBrk="1" hangingPunct="1"/>
            <a:r>
              <a:rPr lang="en-US" altLang="zh-HK" dirty="0">
                <a:ea typeface="ヒラギノ角ゴ Pro W3" pitchFamily="-84" charset="-128"/>
              </a:rPr>
              <a:t>Expected return from strategy 1</a:t>
            </a:r>
          </a:p>
          <a:p>
            <a:pPr eaLnBrk="1" hangingPunct="1"/>
            <a:endParaRPr lang="en-US" altLang="zh-HK" dirty="0">
              <a:ea typeface="ヒラギノ角ゴ Pro W3" pitchFamily="-84" charset="-128"/>
            </a:endParaRPr>
          </a:p>
          <a:p>
            <a:pPr eaLnBrk="1" hangingPunct="1">
              <a:spcBef>
                <a:spcPct val="30000"/>
              </a:spcBef>
            </a:pPr>
            <a:endParaRPr lang="en-US" altLang="zh-HK" dirty="0">
              <a:ea typeface="ヒラギノ角ゴ Pro W3" pitchFamily="-84" charset="-128"/>
            </a:endParaRPr>
          </a:p>
          <a:p>
            <a:pPr eaLnBrk="1" hangingPunct="1">
              <a:spcBef>
                <a:spcPct val="30000"/>
              </a:spcBef>
            </a:pPr>
            <a:r>
              <a:rPr lang="en-US" altLang="zh-HK" dirty="0">
                <a:ea typeface="ヒラギノ角ゴ Pro W3" pitchFamily="-84" charset="-128"/>
              </a:rPr>
              <a:t>Since                 is also extremely small, expected return is approximately </a:t>
            </a:r>
          </a:p>
        </p:txBody>
      </p:sp>
      <p:pic>
        <p:nvPicPr>
          <p:cNvPr id="43012" name="Picture 2" descr="C:\Users\Donald\Desktop\MishkinEakins_PPT\MishinEakins_PPT\Art\Ch05\eq05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4234055"/>
            <a:ext cx="7587658" cy="445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descr="G:\MishkinEakins_PPT\MishinEakins_PPT\Art\Ch05\eq05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9678" y="5599510"/>
            <a:ext cx="1501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5" descr="G:\MishkinEakins_PPT\MishinEakins_PPT\Art\Ch05\eq050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3688" y="5003210"/>
            <a:ext cx="976312" cy="417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11"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41</a:t>
            </a:fld>
            <a:endParaRPr lang="zh-HK" altLang="en-US" dirty="0"/>
          </a:p>
        </p:txBody>
      </p:sp>
    </p:spTree>
    <p:extLst>
      <p:ext uri="{BB962C8B-B14F-4D97-AF65-F5344CB8AC3E}">
        <p14:creationId xmlns:p14="http://schemas.microsoft.com/office/powerpoint/2010/main" val="1598832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zh-HK">
                <a:ea typeface="ヒラギノ角ゴ Pro W3" pitchFamily="-84" charset="-128"/>
              </a:rPr>
              <a:t>Expectations Theory</a:t>
            </a:r>
          </a:p>
        </p:txBody>
      </p:sp>
      <p:sp>
        <p:nvSpPr>
          <p:cNvPr id="44035" name="Text Placeholder 2"/>
          <p:cNvSpPr>
            <a:spLocks noGrp="1"/>
          </p:cNvSpPr>
          <p:nvPr>
            <p:ph sz="quarter" idx="1"/>
          </p:nvPr>
        </p:nvSpPr>
        <p:spPr/>
        <p:txBody>
          <a:bodyPr/>
          <a:lstStyle/>
          <a:p>
            <a:pPr eaLnBrk="1" hangingPunct="1"/>
            <a:r>
              <a:rPr lang="en-US" altLang="zh-HK" dirty="0">
                <a:ea typeface="ヒラギノ角ゴ Pro W3" pitchFamily="-84" charset="-128"/>
              </a:rPr>
              <a:t>Expected return from strategy 2</a:t>
            </a:r>
          </a:p>
          <a:p>
            <a:pPr eaLnBrk="1" hangingPunct="1"/>
            <a:endParaRPr lang="en-US" altLang="zh-HK" dirty="0">
              <a:ea typeface="ヒラギノ角ゴ Pro W3" pitchFamily="-84" charset="-128"/>
            </a:endParaRPr>
          </a:p>
          <a:p>
            <a:pPr eaLnBrk="1" hangingPunct="1"/>
            <a:endParaRPr lang="en-US" altLang="zh-HK" dirty="0">
              <a:ea typeface="ヒラギノ角ゴ Pro W3" pitchFamily="-84" charset="-128"/>
            </a:endParaRPr>
          </a:p>
          <a:p>
            <a:pPr eaLnBrk="1" hangingPunct="1"/>
            <a:r>
              <a:rPr lang="en-US" altLang="zh-HK" dirty="0">
                <a:ea typeface="ヒラギノ角ゴ Pro W3" pitchFamily="-84" charset="-128"/>
              </a:rPr>
              <a:t>Since</a:t>
            </a:r>
            <a:r>
              <a:rPr lang="en-US" altLang="zh-HK" dirty="0">
                <a:latin typeface="Times New Roman" pitchFamily="18" charset="0"/>
                <a:ea typeface="ヒラギノ角ゴ Pro W3" pitchFamily="-84" charset="-128"/>
              </a:rPr>
              <a:t> (</a:t>
            </a:r>
            <a:r>
              <a:rPr lang="en-US" altLang="zh-HK" i="1" dirty="0">
                <a:latin typeface="Times New Roman" pitchFamily="18" charset="0"/>
                <a:ea typeface="ヒラギノ角ゴ Pro W3" pitchFamily="-84" charset="-128"/>
              </a:rPr>
              <a:t>i</a:t>
            </a:r>
            <a:r>
              <a:rPr lang="en-US" altLang="zh-HK" baseline="-25000" dirty="0">
                <a:latin typeface="Times New Roman" pitchFamily="18" charset="0"/>
                <a:ea typeface="ヒラギノ角ゴ Pro W3" pitchFamily="-84" charset="-128"/>
              </a:rPr>
              <a:t>2</a:t>
            </a:r>
            <a:r>
              <a:rPr lang="en-US" altLang="zh-HK" i="1" baseline="-25000" dirty="0">
                <a:latin typeface="Times New Roman" pitchFamily="18" charset="0"/>
                <a:ea typeface="ヒラギノ角ゴ Pro W3" pitchFamily="-84" charset="-128"/>
              </a:rPr>
              <a:t>t</a:t>
            </a:r>
            <a:r>
              <a:rPr lang="en-US" altLang="zh-HK" dirty="0">
                <a:latin typeface="Times New Roman" pitchFamily="18" charset="0"/>
                <a:ea typeface="ヒラギノ角ゴ Pro W3" pitchFamily="-84" charset="-128"/>
              </a:rPr>
              <a:t>)</a:t>
            </a:r>
            <a:r>
              <a:rPr lang="en-US" altLang="zh-HK" baseline="30000" dirty="0">
                <a:latin typeface="Times New Roman" pitchFamily="18" charset="0"/>
                <a:ea typeface="ヒラギノ角ゴ Pro W3" pitchFamily="-84" charset="-128"/>
              </a:rPr>
              <a:t>2</a:t>
            </a:r>
            <a:r>
              <a:rPr lang="en-US" altLang="zh-HK" dirty="0">
                <a:latin typeface="Times New Roman" pitchFamily="18" charset="0"/>
                <a:ea typeface="ヒラギノ角ゴ Pro W3" pitchFamily="-84" charset="-128"/>
              </a:rPr>
              <a:t> </a:t>
            </a:r>
            <a:r>
              <a:rPr lang="en-US" altLang="zh-HK" dirty="0">
                <a:ea typeface="ヒラギノ角ゴ Pro W3" pitchFamily="-84" charset="-128"/>
              </a:rPr>
              <a:t>is extremely small, expected return is approximately </a:t>
            </a:r>
            <a:r>
              <a:rPr lang="en-US" altLang="zh-HK" dirty="0">
                <a:latin typeface="Times New Roman" pitchFamily="18" charset="0"/>
                <a:ea typeface="ヒラギノ角ゴ Pro W3" pitchFamily="-84" charset="-128"/>
              </a:rPr>
              <a:t>2(</a:t>
            </a:r>
            <a:r>
              <a:rPr lang="en-US" altLang="zh-HK" i="1" dirty="0">
                <a:latin typeface="Times New Roman" pitchFamily="18" charset="0"/>
                <a:ea typeface="ヒラギノ角ゴ Pro W3" pitchFamily="-84" charset="-128"/>
              </a:rPr>
              <a:t>i</a:t>
            </a:r>
            <a:r>
              <a:rPr lang="en-US" altLang="zh-HK" baseline="-25000" dirty="0">
                <a:latin typeface="Times New Roman" pitchFamily="18" charset="0"/>
                <a:ea typeface="ヒラギノ角ゴ Pro W3" pitchFamily="-84" charset="-128"/>
              </a:rPr>
              <a:t>2</a:t>
            </a:r>
            <a:r>
              <a:rPr lang="en-US" altLang="zh-HK" i="1" baseline="-25000" dirty="0">
                <a:latin typeface="Times New Roman" pitchFamily="18" charset="0"/>
                <a:ea typeface="ヒラギノ角ゴ Pro W3" pitchFamily="-84" charset="-128"/>
              </a:rPr>
              <a:t>t</a:t>
            </a:r>
            <a:r>
              <a:rPr lang="en-US" altLang="zh-HK" dirty="0">
                <a:latin typeface="Times New Roman" pitchFamily="18" charset="0"/>
                <a:ea typeface="ヒラギノ角ゴ Pro W3" pitchFamily="-84" charset="-128"/>
              </a:rPr>
              <a:t>)</a:t>
            </a:r>
          </a:p>
        </p:txBody>
      </p:sp>
      <p:pic>
        <p:nvPicPr>
          <p:cNvPr id="44036" name="Picture 2" descr="G:\MishkinEakins_PPT\MishinEakins_PPT\Art\Ch05\eq05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981201"/>
            <a:ext cx="6393904" cy="426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9"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42</a:t>
            </a:fld>
            <a:endParaRPr lang="zh-HK" altLang="en-US" dirty="0"/>
          </a:p>
        </p:txBody>
      </p:sp>
    </p:spTree>
    <p:extLst>
      <p:ext uri="{BB962C8B-B14F-4D97-AF65-F5344CB8AC3E}">
        <p14:creationId xmlns:p14="http://schemas.microsoft.com/office/powerpoint/2010/main" val="3596114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zh-HK">
                <a:ea typeface="ヒラギノ角ゴ Pro W3" pitchFamily="-84" charset="-128"/>
              </a:rPr>
              <a:t>Expectations Theory</a:t>
            </a:r>
          </a:p>
        </p:txBody>
      </p:sp>
      <p:sp>
        <p:nvSpPr>
          <p:cNvPr id="45059" name="Text Placeholder 2"/>
          <p:cNvSpPr>
            <a:spLocks noGrp="1"/>
          </p:cNvSpPr>
          <p:nvPr>
            <p:ph sz="quarter" idx="1"/>
          </p:nvPr>
        </p:nvSpPr>
        <p:spPr/>
        <p:txBody>
          <a:bodyPr/>
          <a:lstStyle/>
          <a:p>
            <a:pPr eaLnBrk="1" hangingPunct="1"/>
            <a:r>
              <a:rPr lang="en-US" altLang="zh-HK">
                <a:ea typeface="ヒラギノ角ゴ Pro W3" pitchFamily="-84" charset="-128"/>
              </a:rPr>
              <a:t>From implication above expected returns of two strategies are equal</a:t>
            </a:r>
          </a:p>
          <a:p>
            <a:pPr eaLnBrk="1" hangingPunct="1"/>
            <a:r>
              <a:rPr lang="en-US" altLang="zh-HK">
                <a:ea typeface="ヒラギノ角ゴ Pro W3" pitchFamily="-84" charset="-128"/>
              </a:rPr>
              <a:t>Therefore</a:t>
            </a:r>
          </a:p>
          <a:p>
            <a:pPr eaLnBrk="1" hangingPunct="1"/>
            <a:endParaRPr lang="en-US" altLang="zh-HK">
              <a:ea typeface="ヒラギノ角ゴ Pro W3" pitchFamily="-84" charset="-128"/>
            </a:endParaRPr>
          </a:p>
          <a:p>
            <a:pPr eaLnBrk="1" hangingPunct="1">
              <a:buFont typeface="Wingdings" pitchFamily="2" charset="2"/>
              <a:buNone/>
            </a:pPr>
            <a:r>
              <a:rPr lang="en-US" altLang="zh-HK">
                <a:ea typeface="ヒラギノ角ゴ Pro W3" pitchFamily="-84" charset="-128"/>
              </a:rPr>
              <a:t>	Solving for </a:t>
            </a:r>
            <a:r>
              <a:rPr lang="en-US" altLang="zh-HK" i="1">
                <a:latin typeface="Times" pitchFamily="-84" charset="0"/>
                <a:ea typeface="ヒラギノ角ゴ Pro W3" pitchFamily="-84" charset="-128"/>
              </a:rPr>
              <a:t>i</a:t>
            </a:r>
            <a:r>
              <a:rPr lang="en-US" altLang="zh-HK" baseline="-25000">
                <a:latin typeface="Times" pitchFamily="-84" charset="0"/>
                <a:ea typeface="ヒラギノ角ゴ Pro W3" pitchFamily="-84" charset="-128"/>
              </a:rPr>
              <a:t>2</a:t>
            </a:r>
            <a:r>
              <a:rPr lang="en-US" altLang="zh-HK" i="1" baseline="-25000">
                <a:latin typeface="Times" pitchFamily="-84" charset="0"/>
                <a:ea typeface="ヒラギノ角ゴ Pro W3" pitchFamily="-84" charset="-128"/>
              </a:rPr>
              <a:t>t</a:t>
            </a:r>
          </a:p>
        </p:txBody>
      </p:sp>
      <p:pic>
        <p:nvPicPr>
          <p:cNvPr id="45060" name="Picture 2" descr="G:\MishkinEakins_PPT\MishinEakins_PPT\Art\Ch05\eq050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3848" y="2204864"/>
            <a:ext cx="2328664" cy="4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3" descr="G:\MishkinEakins_PPT\MishinEakins_PPT\Art\Ch05\eq050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2924944"/>
            <a:ext cx="2088232" cy="77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G:\MishkinEakins_PPT\MishinEakins_PPT\Art\Ch05\un05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4287032"/>
            <a:ext cx="6376987"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11"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43</a:t>
            </a:fld>
            <a:endParaRPr lang="zh-HK" altLang="en-US" dirty="0"/>
          </a:p>
        </p:txBody>
      </p:sp>
    </p:spTree>
    <p:extLst>
      <p:ext uri="{BB962C8B-B14F-4D97-AF65-F5344CB8AC3E}">
        <p14:creationId xmlns:p14="http://schemas.microsoft.com/office/powerpoint/2010/main" val="1486538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rmAutofit/>
          </a:bodyPr>
          <a:lstStyle/>
          <a:p>
            <a:pPr eaLnBrk="1" hangingPunct="1"/>
            <a:r>
              <a:rPr lang="en-US" altLang="zh-HK" dirty="0">
                <a:ea typeface="ヒラギノ角ゴ Pro W3" pitchFamily="-84" charset="-128"/>
              </a:rPr>
              <a:t>More generally for </a:t>
            </a:r>
            <a:r>
              <a:rPr lang="en-US" altLang="zh-HK" i="1" dirty="0">
                <a:ea typeface="ヒラギノ角ゴ Pro W3" pitchFamily="-84" charset="-128"/>
              </a:rPr>
              <a:t>n</a:t>
            </a:r>
            <a:r>
              <a:rPr lang="en-US" altLang="zh-HK" dirty="0">
                <a:ea typeface="ヒラギノ角ゴ Pro W3" pitchFamily="-84" charset="-128"/>
              </a:rPr>
              <a:t>-period bond…</a:t>
            </a:r>
          </a:p>
        </p:txBody>
      </p:sp>
      <p:sp>
        <p:nvSpPr>
          <p:cNvPr id="48131" name="Text Placeholder 2"/>
          <p:cNvSpPr>
            <a:spLocks noGrp="1"/>
          </p:cNvSpPr>
          <p:nvPr>
            <p:ph sz="quarter" idx="1"/>
          </p:nvPr>
        </p:nvSpPr>
        <p:spPr>
          <a:xfrm>
            <a:off x="381000" y="3352800"/>
            <a:ext cx="8382000" cy="2590800"/>
          </a:xfrm>
        </p:spPr>
        <p:txBody>
          <a:bodyPr/>
          <a:lstStyle/>
          <a:p>
            <a:pPr eaLnBrk="1" hangingPunct="1"/>
            <a:r>
              <a:rPr lang="en-US" altLang="zh-HK" dirty="0">
                <a:ea typeface="ヒラギノ角ゴ Pro W3" pitchFamily="-84" charset="-128"/>
              </a:rPr>
              <a:t>Don</a:t>
            </a:r>
            <a:r>
              <a:rPr lang="ja-JP" altLang="en-US" dirty="0">
                <a:ea typeface="ヒラギノ角ゴ Pro W3" pitchFamily="-84" charset="-128"/>
              </a:rPr>
              <a:t>’</a:t>
            </a:r>
            <a:r>
              <a:rPr lang="en-US" altLang="ja-JP" dirty="0">
                <a:ea typeface="ヒラギノ角ゴ Pro W3" pitchFamily="-84" charset="-128"/>
              </a:rPr>
              <a:t>t let this seem complicated. Equation simply states that the interest rate on a long-term bond equals the average of short rates expected to occur over life of the long-term bond.</a:t>
            </a:r>
            <a:endParaRPr lang="en-US" altLang="zh-HK" b="1" dirty="0">
              <a:ea typeface="ヒラギノ角ゴ Pro W3" pitchFamily="-84" charset="-128"/>
            </a:endParaRPr>
          </a:p>
        </p:txBody>
      </p:sp>
      <p:pic>
        <p:nvPicPr>
          <p:cNvPr id="48132" name="Picture 2" descr="G:\MishkinEakins_PPT\MishinEakins_PPT\Art\Ch05\eq050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1" y="1876425"/>
            <a:ext cx="5830416" cy="79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9"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44</a:t>
            </a:fld>
            <a:endParaRPr lang="zh-HK" altLang="en-US" dirty="0"/>
          </a:p>
        </p:txBody>
      </p:sp>
    </p:spTree>
    <p:extLst>
      <p:ext uri="{BB962C8B-B14F-4D97-AF65-F5344CB8AC3E}">
        <p14:creationId xmlns:p14="http://schemas.microsoft.com/office/powerpoint/2010/main" val="2110973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rmAutofit/>
          </a:bodyPr>
          <a:lstStyle/>
          <a:p>
            <a:pPr eaLnBrk="1" hangingPunct="1"/>
            <a:r>
              <a:rPr lang="en-US" altLang="zh-HK" dirty="0">
                <a:ea typeface="ヒラギノ角ゴ Pro W3" pitchFamily="-84" charset="-128"/>
              </a:rPr>
              <a:t>More generally for </a:t>
            </a:r>
            <a:r>
              <a:rPr lang="en-US" altLang="zh-HK" i="1" dirty="0">
                <a:ea typeface="ヒラギノ角ゴ Pro W3" pitchFamily="-84" charset="-128"/>
              </a:rPr>
              <a:t>n</a:t>
            </a:r>
            <a:r>
              <a:rPr lang="en-US" altLang="zh-HK" dirty="0">
                <a:ea typeface="ヒラギノ角ゴ Pro W3" pitchFamily="-84" charset="-128"/>
              </a:rPr>
              <a:t>-period bond…</a:t>
            </a:r>
          </a:p>
        </p:txBody>
      </p:sp>
      <p:sp>
        <p:nvSpPr>
          <p:cNvPr id="49155" name="Text Placeholder 2"/>
          <p:cNvSpPr>
            <a:spLocks noGrp="1"/>
          </p:cNvSpPr>
          <p:nvPr>
            <p:ph sz="quarter" idx="1"/>
          </p:nvPr>
        </p:nvSpPr>
        <p:spPr/>
        <p:txBody>
          <a:bodyPr/>
          <a:lstStyle/>
          <a:p>
            <a:pPr eaLnBrk="1" hangingPunct="1"/>
            <a:r>
              <a:rPr lang="en-US" altLang="zh-HK" dirty="0">
                <a:ea typeface="ヒラギノ角ゴ Pro W3" pitchFamily="-84" charset="-128"/>
              </a:rPr>
              <a:t>Numerical example</a:t>
            </a:r>
          </a:p>
          <a:p>
            <a:pPr lvl="1" eaLnBrk="1" hangingPunct="1">
              <a:buFont typeface="Arial" pitchFamily="34" charset="0"/>
              <a:buChar char="─"/>
            </a:pPr>
            <a:r>
              <a:rPr lang="en-US" altLang="zh-HK" dirty="0">
                <a:ea typeface="ヒラギノ角ゴ Pro W3" pitchFamily="-84" charset="-128"/>
              </a:rPr>
              <a:t>One-year interest rate over the next five years </a:t>
            </a:r>
            <a:br>
              <a:rPr lang="en-US" altLang="zh-HK" dirty="0">
                <a:ea typeface="ヒラギノ角ゴ Pro W3" pitchFamily="-84" charset="-128"/>
              </a:rPr>
            </a:br>
            <a:r>
              <a:rPr lang="en-US" altLang="zh-HK" dirty="0">
                <a:ea typeface="ヒラギノ角ゴ Pro W3" pitchFamily="-84" charset="-128"/>
              </a:rPr>
              <a:t>are expected to be 5%, 6%, 7%, 8%, and 9%</a:t>
            </a:r>
          </a:p>
          <a:p>
            <a:pPr eaLnBrk="1" hangingPunct="1">
              <a:spcBef>
                <a:spcPts val="1200"/>
              </a:spcBef>
            </a:pPr>
            <a:r>
              <a:rPr lang="en-US" altLang="zh-HK" dirty="0">
                <a:ea typeface="ヒラギノ角ゴ Pro W3" pitchFamily="-84" charset="-128"/>
              </a:rPr>
              <a:t>Interest rate on two-year bond today:</a:t>
            </a:r>
            <a:br>
              <a:rPr lang="en-US" altLang="zh-HK" dirty="0">
                <a:ea typeface="ヒラギノ角ゴ Pro W3" pitchFamily="-84" charset="-128"/>
              </a:rPr>
            </a:br>
            <a:r>
              <a:rPr lang="en-US" altLang="zh-HK" dirty="0">
                <a:ea typeface="ヒラギノ角ゴ Pro W3" pitchFamily="-84" charset="-128"/>
              </a:rPr>
              <a:t>	(5% </a:t>
            </a:r>
            <a:r>
              <a:rPr lang="en-US" altLang="zh-HK" dirty="0">
                <a:latin typeface="Symbol" pitchFamily="18" charset="2"/>
                <a:ea typeface="ヒラギノ角ゴ Pro W3" pitchFamily="-84" charset="-128"/>
              </a:rPr>
              <a:t>+</a:t>
            </a:r>
            <a:r>
              <a:rPr lang="en-US" altLang="zh-HK" dirty="0">
                <a:ea typeface="ヒラギノ角ゴ Pro W3" pitchFamily="-84" charset="-128"/>
              </a:rPr>
              <a:t> 6%)/2 </a:t>
            </a:r>
            <a:r>
              <a:rPr lang="en-US" altLang="zh-HK" dirty="0">
                <a:latin typeface="Symbol" pitchFamily="18" charset="2"/>
                <a:ea typeface="ヒラギノ角ゴ Pro W3" pitchFamily="-84" charset="-128"/>
              </a:rPr>
              <a:t>=</a:t>
            </a:r>
            <a:r>
              <a:rPr lang="en-US" altLang="zh-HK" dirty="0">
                <a:ea typeface="ヒラギノ角ゴ Pro W3" pitchFamily="-84" charset="-128"/>
              </a:rPr>
              <a:t> 5.5%</a:t>
            </a:r>
          </a:p>
          <a:p>
            <a:pPr eaLnBrk="1" hangingPunct="1">
              <a:spcBef>
                <a:spcPts val="1200"/>
              </a:spcBef>
            </a:pPr>
            <a:r>
              <a:rPr lang="en-US" altLang="zh-HK" dirty="0">
                <a:ea typeface="ヒラギノ角ゴ Pro W3" pitchFamily="-84" charset="-128"/>
              </a:rPr>
              <a:t>Interest rate for five-year bond today:</a:t>
            </a:r>
            <a:br>
              <a:rPr lang="en-US" altLang="zh-HK" dirty="0">
                <a:ea typeface="ヒラギノ角ゴ Pro W3" pitchFamily="-84" charset="-128"/>
              </a:rPr>
            </a:br>
            <a:r>
              <a:rPr lang="en-US" altLang="zh-HK" dirty="0">
                <a:ea typeface="ヒラギノ角ゴ Pro W3" pitchFamily="-84" charset="-128"/>
              </a:rPr>
              <a:t>	(5% </a:t>
            </a:r>
            <a:r>
              <a:rPr lang="en-US" altLang="zh-HK" dirty="0">
                <a:latin typeface="Symbol" pitchFamily="18" charset="2"/>
                <a:ea typeface="ヒラギノ角ゴ Pro W3" pitchFamily="-84" charset="-128"/>
              </a:rPr>
              <a:t>+</a:t>
            </a:r>
            <a:r>
              <a:rPr lang="en-US" altLang="zh-HK" dirty="0">
                <a:ea typeface="ヒラギノ角ゴ Pro W3" pitchFamily="-84" charset="-128"/>
              </a:rPr>
              <a:t> 6% </a:t>
            </a:r>
            <a:r>
              <a:rPr lang="en-US" altLang="zh-HK" dirty="0">
                <a:latin typeface="Symbol" pitchFamily="18" charset="2"/>
                <a:ea typeface="ヒラギノ角ゴ Pro W3" pitchFamily="-84" charset="-128"/>
              </a:rPr>
              <a:t>+</a:t>
            </a:r>
            <a:r>
              <a:rPr lang="en-US" altLang="zh-HK" dirty="0">
                <a:ea typeface="ヒラギノ角ゴ Pro W3" pitchFamily="-84" charset="-128"/>
              </a:rPr>
              <a:t> 7% </a:t>
            </a:r>
            <a:r>
              <a:rPr lang="en-US" altLang="zh-HK" dirty="0">
                <a:latin typeface="Symbol" pitchFamily="18" charset="2"/>
                <a:ea typeface="ヒラギノ角ゴ Pro W3" pitchFamily="-84" charset="-128"/>
              </a:rPr>
              <a:t>+</a:t>
            </a:r>
            <a:r>
              <a:rPr lang="en-US" altLang="zh-HK" dirty="0">
                <a:ea typeface="ヒラギノ角ゴ Pro W3" pitchFamily="-84" charset="-128"/>
              </a:rPr>
              <a:t> 8% </a:t>
            </a:r>
            <a:r>
              <a:rPr lang="en-US" altLang="zh-HK" dirty="0">
                <a:latin typeface="Symbol" pitchFamily="18" charset="2"/>
                <a:ea typeface="ヒラギノ角ゴ Pro W3" pitchFamily="-84" charset="-128"/>
              </a:rPr>
              <a:t>+</a:t>
            </a:r>
            <a:r>
              <a:rPr lang="en-US" altLang="zh-HK" dirty="0">
                <a:ea typeface="ヒラギノ角ゴ Pro W3" pitchFamily="-84" charset="-128"/>
              </a:rPr>
              <a:t> 9%)/5 </a:t>
            </a:r>
            <a:r>
              <a:rPr lang="en-US" altLang="zh-HK" dirty="0">
                <a:latin typeface="Symbol" pitchFamily="18" charset="2"/>
                <a:ea typeface="ヒラギノ角ゴ Pro W3" pitchFamily="-84" charset="-128"/>
              </a:rPr>
              <a:t>=</a:t>
            </a:r>
            <a:r>
              <a:rPr lang="en-US" altLang="zh-HK" dirty="0">
                <a:ea typeface="ヒラギノ角ゴ Pro W3" pitchFamily="-84" charset="-128"/>
              </a:rPr>
              <a:t> 7%</a:t>
            </a:r>
          </a:p>
          <a:p>
            <a:pPr eaLnBrk="1" hangingPunct="1">
              <a:spcBef>
                <a:spcPts val="1200"/>
              </a:spcBef>
            </a:pPr>
            <a:r>
              <a:rPr lang="en-US" altLang="zh-HK" dirty="0">
                <a:ea typeface="ヒラギノ角ゴ Pro W3" pitchFamily="-84" charset="-128"/>
              </a:rPr>
              <a:t>Interest rate for one- to five-year bonds today:</a:t>
            </a:r>
            <a:br>
              <a:rPr lang="en-US" altLang="zh-HK" dirty="0">
                <a:ea typeface="ヒラギノ角ゴ Pro W3" pitchFamily="-84" charset="-128"/>
              </a:rPr>
            </a:br>
            <a:r>
              <a:rPr lang="en-US" altLang="zh-HK" dirty="0">
                <a:ea typeface="ヒラギノ角ゴ Pro W3" pitchFamily="-84" charset="-128"/>
              </a:rPr>
              <a:t>	5%, 5.5%, 6%, 6.5% and 7% </a:t>
            </a: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45</a:t>
            </a:fld>
            <a:endParaRPr lang="zh-HK" altLang="en-US" dirty="0"/>
          </a:p>
        </p:txBody>
      </p:sp>
    </p:spTree>
    <p:extLst>
      <p:ext uri="{BB962C8B-B14F-4D97-AF65-F5344CB8AC3E}">
        <p14:creationId xmlns:p14="http://schemas.microsoft.com/office/powerpoint/2010/main" val="7351805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332656"/>
            <a:ext cx="8363272" cy="720080"/>
          </a:xfrm>
        </p:spPr>
        <p:txBody>
          <a:bodyPr>
            <a:normAutofit/>
          </a:bodyPr>
          <a:lstStyle/>
          <a:p>
            <a:pPr eaLnBrk="1" hangingPunct="1"/>
            <a:r>
              <a:rPr lang="en-US" altLang="zh-HK" sz="2800" dirty="0">
                <a:ea typeface="ヒラギノ角ゴ Pro W3" pitchFamily="-84" charset="-128"/>
              </a:rPr>
              <a:t>Expectations Theory and Term Structure Facts</a:t>
            </a:r>
          </a:p>
        </p:txBody>
      </p:sp>
      <p:sp>
        <p:nvSpPr>
          <p:cNvPr id="50179" name="Text Placeholder 2"/>
          <p:cNvSpPr>
            <a:spLocks noGrp="1"/>
          </p:cNvSpPr>
          <p:nvPr>
            <p:ph sz="quarter" idx="1"/>
          </p:nvPr>
        </p:nvSpPr>
        <p:spPr/>
        <p:txBody>
          <a:bodyPr/>
          <a:lstStyle/>
          <a:p>
            <a:pPr eaLnBrk="1" hangingPunct="1"/>
            <a:r>
              <a:rPr lang="en-US" altLang="zh-HK" dirty="0">
                <a:ea typeface="ヒラギノ角ゴ Pro W3" pitchFamily="-84" charset="-128"/>
              </a:rPr>
              <a:t>Explains why yield curve has different slopes</a:t>
            </a:r>
          </a:p>
          <a:p>
            <a:pPr marL="860425" lvl="1" indent="-514350" eaLnBrk="1" hangingPunct="1">
              <a:buFontTx/>
              <a:buAutoNum type="arabicPeriod"/>
            </a:pPr>
            <a:r>
              <a:rPr lang="en-US" altLang="zh-HK" dirty="0">
                <a:ea typeface="ヒラギノ角ゴ Pro W3" pitchFamily="-84" charset="-128"/>
              </a:rPr>
              <a:t>When short rates are expected to rise in future, average of future short rates is above today's short rate; therefore yield curve is upward sloping.</a:t>
            </a:r>
          </a:p>
          <a:p>
            <a:pPr marL="860425" lvl="1" indent="-514350" eaLnBrk="1" hangingPunct="1">
              <a:buFontTx/>
              <a:buAutoNum type="arabicPeriod"/>
            </a:pPr>
            <a:r>
              <a:rPr lang="en-US" altLang="zh-HK" dirty="0">
                <a:ea typeface="ヒラギノ角ゴ Pro W3" pitchFamily="-84" charset="-128"/>
              </a:rPr>
              <a:t>When short rates expected to stay same in future, average of future short rates same as today</a:t>
            </a:r>
            <a:r>
              <a:rPr lang="ja-JP" altLang="en-US" dirty="0">
                <a:ea typeface="ヒラギノ角ゴ Pro W3" pitchFamily="-84" charset="-128"/>
              </a:rPr>
              <a:t>’</a:t>
            </a:r>
            <a:r>
              <a:rPr lang="en-US" altLang="ja-JP" dirty="0">
                <a:ea typeface="ヒラギノ角ゴ Pro W3" pitchFamily="-84" charset="-128"/>
              </a:rPr>
              <a:t>s, and yield curve is flat.</a:t>
            </a:r>
          </a:p>
          <a:p>
            <a:pPr marL="860425" lvl="1" indent="-514350" eaLnBrk="1" hangingPunct="1">
              <a:buFontTx/>
              <a:buAutoNum type="arabicPeriod"/>
            </a:pPr>
            <a:r>
              <a:rPr lang="en-US" altLang="zh-HK" dirty="0">
                <a:ea typeface="ヒラギノ角ゴ Pro W3" pitchFamily="-84" charset="-128"/>
              </a:rPr>
              <a:t>Only when short rates expected to fall will yield curve be downward sloping.</a:t>
            </a: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46</a:t>
            </a:fld>
            <a:endParaRPr lang="zh-HK" altLang="en-US" dirty="0"/>
          </a:p>
        </p:txBody>
      </p:sp>
    </p:spTree>
    <p:extLst>
      <p:ext uri="{BB962C8B-B14F-4D97-AF65-F5344CB8AC3E}">
        <p14:creationId xmlns:p14="http://schemas.microsoft.com/office/powerpoint/2010/main" val="2263405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a:xfrm>
            <a:off x="571500" y="260648"/>
            <a:ext cx="7850188" cy="864096"/>
          </a:xfrm>
        </p:spPr>
        <p:txBody>
          <a:bodyPr>
            <a:noAutofit/>
          </a:bodyPr>
          <a:lstStyle/>
          <a:p>
            <a:pPr eaLnBrk="1" hangingPunct="1"/>
            <a:r>
              <a:rPr lang="en-US" sz="2800" dirty="0"/>
              <a:t>Expectations Hypothesis and Term Structure Facts</a:t>
            </a:r>
          </a:p>
        </p:txBody>
      </p:sp>
      <p:sp>
        <p:nvSpPr>
          <p:cNvPr id="94212" name="Rectangle 3"/>
          <p:cNvSpPr>
            <a:spLocks noGrp="1" noChangeArrowheads="1"/>
          </p:cNvSpPr>
          <p:nvPr>
            <p:ph type="body" idx="1"/>
          </p:nvPr>
        </p:nvSpPr>
        <p:spPr>
          <a:xfrm>
            <a:off x="107504" y="1340768"/>
            <a:ext cx="8857109" cy="4910807"/>
          </a:xfrm>
          <a:noFill/>
        </p:spPr>
        <p:txBody>
          <a:bodyPr/>
          <a:lstStyle/>
          <a:p>
            <a:pPr marL="841375" lvl="1" indent="-384175" eaLnBrk="1" hangingPunct="1">
              <a:spcBef>
                <a:spcPct val="50000"/>
              </a:spcBef>
              <a:buClr>
                <a:schemeClr val="folHlink"/>
              </a:buClr>
              <a:buFont typeface="Wingdings" pitchFamily="2" charset="2"/>
              <a:buNone/>
            </a:pPr>
            <a:r>
              <a:rPr lang="en-US" b="1" dirty="0">
                <a:solidFill>
                  <a:schemeClr val="tx2"/>
                </a:solidFill>
              </a:rPr>
              <a:t>Expectations Hypothesis can explain:</a:t>
            </a:r>
          </a:p>
          <a:p>
            <a:pPr marL="609600" indent="-609600" eaLnBrk="1" hangingPunct="1">
              <a:spcBef>
                <a:spcPct val="50000"/>
              </a:spcBef>
            </a:pPr>
            <a:r>
              <a:rPr lang="en-US" sz="2300" b="1" dirty="0">
                <a:solidFill>
                  <a:schemeClr val="tx2"/>
                </a:solidFill>
              </a:rPr>
              <a:t>Short and long rates move together</a:t>
            </a:r>
          </a:p>
          <a:p>
            <a:pPr marL="841375" lvl="1" indent="-384175" eaLnBrk="1" hangingPunct="1">
              <a:buSzPct val="80000"/>
              <a:buFont typeface="Wingdings" pitchFamily="2" charset="2"/>
              <a:buAutoNum type="arabicPeriod"/>
            </a:pPr>
            <a:r>
              <a:rPr lang="en-US" sz="2000" dirty="0"/>
              <a:t>If </a:t>
            </a:r>
            <a:r>
              <a:rPr lang="en-US" sz="2000" i="1" dirty="0"/>
              <a:t>i</a:t>
            </a:r>
            <a:r>
              <a:rPr lang="en-US" sz="2000" baseline="-25000" dirty="0"/>
              <a:t>t</a:t>
            </a:r>
            <a:r>
              <a:rPr lang="en-US" sz="2000" dirty="0"/>
              <a:t> </a:t>
            </a:r>
            <a:r>
              <a:rPr lang="en-US" sz="2000" dirty="0">
                <a:latin typeface="Symbol" pitchFamily="18" charset="2"/>
              </a:rPr>
              <a:t></a:t>
            </a:r>
            <a:r>
              <a:rPr lang="en-US" sz="2000" dirty="0"/>
              <a:t>, </a:t>
            </a:r>
            <a:r>
              <a:rPr lang="en-US" sz="2000" i="1" dirty="0"/>
              <a:t>i</a:t>
            </a:r>
            <a:r>
              <a:rPr lang="en-US" sz="2000" baseline="30000" dirty="0"/>
              <a:t>e</a:t>
            </a:r>
            <a:r>
              <a:rPr lang="en-US" sz="2000" baseline="-25000" dirty="0"/>
              <a:t>t+1</a:t>
            </a:r>
            <a:r>
              <a:rPr lang="en-US" sz="2000" dirty="0"/>
              <a:t>, </a:t>
            </a:r>
            <a:r>
              <a:rPr lang="en-US" sz="2000" i="1" dirty="0"/>
              <a:t>i</a:t>
            </a:r>
            <a:r>
              <a:rPr lang="en-US" sz="2000" baseline="30000" dirty="0"/>
              <a:t>e</a:t>
            </a:r>
            <a:r>
              <a:rPr lang="en-US" sz="2000" baseline="-25000" dirty="0"/>
              <a:t>t+2</a:t>
            </a:r>
            <a:r>
              <a:rPr lang="en-US" sz="2000" dirty="0"/>
              <a:t> etc. </a:t>
            </a:r>
            <a:r>
              <a:rPr lang="en-US" sz="2000" dirty="0">
                <a:latin typeface="Symbol" pitchFamily="18" charset="2"/>
              </a:rPr>
              <a:t></a:t>
            </a:r>
            <a:r>
              <a:rPr lang="en-US" sz="2000" dirty="0"/>
              <a:t> </a:t>
            </a:r>
            <a:r>
              <a:rPr lang="en-US" sz="2000" dirty="0">
                <a:latin typeface="Symbol" pitchFamily="18" charset="2"/>
              </a:rPr>
              <a:t></a:t>
            </a:r>
            <a:r>
              <a:rPr lang="en-US" sz="2000" dirty="0"/>
              <a:t> average of future rates </a:t>
            </a:r>
            <a:r>
              <a:rPr lang="en-US" sz="2000" dirty="0">
                <a:latin typeface="Symbol" pitchFamily="18" charset="2"/>
              </a:rPr>
              <a:t></a:t>
            </a:r>
            <a:r>
              <a:rPr lang="en-US" sz="2000" dirty="0"/>
              <a:t> </a:t>
            </a:r>
            <a:r>
              <a:rPr lang="en-US" sz="2000" dirty="0">
                <a:latin typeface="Symbol" pitchFamily="18" charset="2"/>
              </a:rPr>
              <a:t></a:t>
            </a:r>
            <a:r>
              <a:rPr lang="en-US" sz="2000" dirty="0"/>
              <a:t> </a:t>
            </a:r>
            <a:r>
              <a:rPr lang="en-US" sz="2000" i="1" dirty="0" err="1"/>
              <a:t>i</a:t>
            </a:r>
            <a:r>
              <a:rPr lang="en-US" sz="2000" baseline="-25000" dirty="0" err="1"/>
              <a:t>nt</a:t>
            </a:r>
            <a:r>
              <a:rPr lang="en-US" sz="2000" dirty="0"/>
              <a:t> </a:t>
            </a:r>
            <a:r>
              <a:rPr lang="en-US" sz="2000" dirty="0">
                <a:latin typeface="Symbol" pitchFamily="18" charset="2"/>
              </a:rPr>
              <a:t></a:t>
            </a:r>
            <a:endParaRPr lang="en-US" sz="2000" dirty="0"/>
          </a:p>
          <a:p>
            <a:pPr marL="841375" lvl="1" indent="-384175" eaLnBrk="1" hangingPunct="1">
              <a:buSzPct val="80000"/>
              <a:buFont typeface="Wingdings" pitchFamily="2" charset="2"/>
              <a:buAutoNum type="arabicPeriod"/>
            </a:pPr>
            <a:r>
              <a:rPr lang="en-US" sz="2000" i="1" dirty="0"/>
              <a:t>i</a:t>
            </a:r>
            <a:r>
              <a:rPr lang="en-US" sz="2000" baseline="-30000" dirty="0"/>
              <a:t>t</a:t>
            </a:r>
            <a:r>
              <a:rPr lang="en-US" sz="2000" dirty="0"/>
              <a:t> </a:t>
            </a:r>
            <a:r>
              <a:rPr lang="en-US" sz="2000" dirty="0">
                <a:latin typeface="Symbol" pitchFamily="18" charset="2"/>
              </a:rPr>
              <a:t></a:t>
            </a:r>
            <a:r>
              <a:rPr lang="en-US" sz="2000" dirty="0"/>
              <a:t> </a:t>
            </a:r>
            <a:r>
              <a:rPr lang="en-US" sz="2000" dirty="0">
                <a:latin typeface="Symbol" pitchFamily="18" charset="2"/>
              </a:rPr>
              <a:t></a:t>
            </a:r>
            <a:r>
              <a:rPr lang="en-US" sz="2000" dirty="0"/>
              <a:t> </a:t>
            </a:r>
            <a:r>
              <a:rPr lang="en-US" sz="2000" i="1" dirty="0" err="1"/>
              <a:t>i</a:t>
            </a:r>
            <a:r>
              <a:rPr lang="en-US" sz="2000" baseline="-25000" dirty="0" err="1"/>
              <a:t>nt</a:t>
            </a:r>
            <a:r>
              <a:rPr lang="en-US" sz="2000" dirty="0"/>
              <a:t> </a:t>
            </a:r>
            <a:r>
              <a:rPr lang="en-US" sz="2000" dirty="0">
                <a:latin typeface="Symbol" pitchFamily="18" charset="2"/>
              </a:rPr>
              <a:t></a:t>
            </a:r>
            <a:r>
              <a:rPr lang="en-US" sz="2000" dirty="0"/>
              <a:t>, i.e., short and long rates move together</a:t>
            </a:r>
          </a:p>
          <a:p>
            <a:pPr marL="609600" indent="-609600" eaLnBrk="1" hangingPunct="1">
              <a:spcBef>
                <a:spcPct val="50000"/>
              </a:spcBef>
            </a:pPr>
            <a:r>
              <a:rPr lang="en-US" sz="2300" b="1" dirty="0">
                <a:solidFill>
                  <a:schemeClr val="tx2"/>
                </a:solidFill>
              </a:rPr>
              <a:t>Yield curves tend to have steep upward slope when short rates are low and downward slope when short rates are high</a:t>
            </a:r>
          </a:p>
          <a:p>
            <a:pPr marL="841375" lvl="1" indent="-384175" eaLnBrk="1" hangingPunct="1">
              <a:buSzPct val="80000"/>
              <a:buFontTx/>
              <a:buAutoNum type="arabicPeriod"/>
            </a:pPr>
            <a:r>
              <a:rPr lang="en-US" sz="2000" dirty="0"/>
              <a:t>When short rates are low, they are expected to rise to normal level, so long rate (average of future short rates) will be well above today’s short rate: yield curve will have steep upward slope</a:t>
            </a:r>
          </a:p>
          <a:p>
            <a:pPr marL="841375" lvl="1" indent="-384175" eaLnBrk="1" hangingPunct="1">
              <a:buSzPct val="80000"/>
              <a:buFont typeface="Wingdings" pitchFamily="2" charset="2"/>
              <a:buAutoNum type="arabicPeriod"/>
            </a:pPr>
            <a:r>
              <a:rPr lang="en-US" sz="2000" dirty="0"/>
              <a:t>When short rates are high, they will be expected to fall in future, and long rate will be below current short rate: yield curve will have downward slope</a:t>
            </a:r>
          </a:p>
        </p:txBody>
      </p:sp>
      <p:sp>
        <p:nvSpPr>
          <p:cNvPr id="5"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6"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47</a:t>
            </a:fld>
            <a:endParaRPr lang="zh-HK" altLang="en-US" dirty="0"/>
          </a:p>
        </p:txBody>
      </p:sp>
    </p:spTree>
    <p:extLst>
      <p:ext uri="{BB962C8B-B14F-4D97-AF65-F5344CB8AC3E}">
        <p14:creationId xmlns:p14="http://schemas.microsoft.com/office/powerpoint/2010/main" val="410602944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fontScale="90000"/>
          </a:bodyPr>
          <a:lstStyle/>
          <a:p>
            <a:pPr eaLnBrk="1" hangingPunct="1"/>
            <a:r>
              <a:rPr lang="en-US" altLang="zh-HK">
                <a:ea typeface="ヒラギノ角ゴ Pro W3" pitchFamily="-84" charset="-128"/>
              </a:rPr>
              <a:t>Expectations Theory </a:t>
            </a:r>
            <a:br>
              <a:rPr lang="en-US" altLang="zh-HK">
                <a:ea typeface="ヒラギノ角ゴ Pro W3" pitchFamily="-84" charset="-128"/>
              </a:rPr>
            </a:br>
            <a:r>
              <a:rPr lang="en-US" altLang="zh-HK">
                <a:ea typeface="ヒラギノ角ゴ Pro W3" pitchFamily="-84" charset="-128"/>
              </a:rPr>
              <a:t>and Term Structure Facts</a:t>
            </a:r>
          </a:p>
        </p:txBody>
      </p:sp>
      <p:sp>
        <p:nvSpPr>
          <p:cNvPr id="53251" name="Text Placeholder 2"/>
          <p:cNvSpPr>
            <a:spLocks noGrp="1"/>
          </p:cNvSpPr>
          <p:nvPr>
            <p:ph sz="quarter" idx="1"/>
          </p:nvPr>
        </p:nvSpPr>
        <p:spPr/>
        <p:txBody>
          <a:bodyPr/>
          <a:lstStyle/>
          <a:p>
            <a:pPr eaLnBrk="1" hangingPunct="1"/>
            <a:r>
              <a:rPr lang="en-US" altLang="zh-HK" dirty="0">
                <a:ea typeface="ヒラギノ角ゴ Pro W3" pitchFamily="-84" charset="-128"/>
              </a:rPr>
              <a:t>Doesn’</a:t>
            </a:r>
            <a:r>
              <a:rPr lang="en-US" altLang="ja-JP" dirty="0">
                <a:ea typeface="ヒラギノ角ゴ Pro W3" pitchFamily="-84" charset="-128"/>
              </a:rPr>
              <a:t>t explain fact 3—that yield curve usually has upward slope</a:t>
            </a:r>
          </a:p>
          <a:p>
            <a:pPr lvl="1" eaLnBrk="1" hangingPunct="1">
              <a:buFont typeface="Arial" pitchFamily="34" charset="0"/>
              <a:buChar char="─"/>
            </a:pPr>
            <a:r>
              <a:rPr lang="en-US" altLang="zh-HK" dirty="0">
                <a:ea typeface="ヒラギノ角ゴ Pro W3" pitchFamily="-84" charset="-128"/>
              </a:rPr>
              <a:t>Short rates are as likely to fall in future as rise, so average of expected future short rates will not usually be higher than current short rate: therefore, yield curve will not usually </a:t>
            </a:r>
            <a:br>
              <a:rPr lang="en-US" altLang="zh-HK" dirty="0">
                <a:ea typeface="ヒラギノ角ゴ Pro W3" pitchFamily="-84" charset="-128"/>
              </a:rPr>
            </a:br>
            <a:r>
              <a:rPr lang="en-US" altLang="zh-HK" dirty="0">
                <a:ea typeface="ヒラギノ角ゴ Pro W3" pitchFamily="-84" charset="-128"/>
              </a:rPr>
              <a:t>slope upward.</a:t>
            </a: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48</a:t>
            </a:fld>
            <a:endParaRPr lang="zh-HK" altLang="en-US" dirty="0"/>
          </a:p>
        </p:txBody>
      </p:sp>
    </p:spTree>
    <p:extLst>
      <p:ext uri="{BB962C8B-B14F-4D97-AF65-F5344CB8AC3E}">
        <p14:creationId xmlns:p14="http://schemas.microsoft.com/office/powerpoint/2010/main" val="23859122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a:xfrm>
            <a:off x="428625" y="285750"/>
            <a:ext cx="8229600" cy="785813"/>
          </a:xfrm>
        </p:spPr>
        <p:txBody>
          <a:bodyPr/>
          <a:lstStyle/>
          <a:p>
            <a:pPr eaLnBrk="1" hangingPunct="1"/>
            <a:r>
              <a:rPr lang="en-US"/>
              <a:t>Segmented Markets Theory</a:t>
            </a:r>
          </a:p>
        </p:txBody>
      </p:sp>
      <p:sp>
        <p:nvSpPr>
          <p:cNvPr id="96260" name="Rectangle 3"/>
          <p:cNvSpPr>
            <a:spLocks noGrp="1" noChangeArrowheads="1"/>
          </p:cNvSpPr>
          <p:nvPr>
            <p:ph type="body" idx="1"/>
          </p:nvPr>
        </p:nvSpPr>
        <p:spPr>
          <a:xfrm>
            <a:off x="381000" y="1196752"/>
            <a:ext cx="8439150" cy="4824636"/>
          </a:xfrm>
        </p:spPr>
        <p:txBody>
          <a:bodyPr>
            <a:normAutofit fontScale="92500" lnSpcReduction="10000"/>
          </a:bodyPr>
          <a:lstStyle/>
          <a:p>
            <a:pPr marL="457200" indent="-457200" eaLnBrk="1" hangingPunct="1">
              <a:lnSpc>
                <a:spcPct val="90000"/>
              </a:lnSpc>
            </a:pPr>
            <a:r>
              <a:rPr lang="en-US" b="1" dirty="0">
                <a:solidFill>
                  <a:schemeClr val="accent2"/>
                </a:solidFill>
              </a:rPr>
              <a:t>Segmented markets theory:</a:t>
            </a:r>
            <a:r>
              <a:rPr lang="en-US" b="1" dirty="0"/>
              <a:t> </a:t>
            </a:r>
          </a:p>
          <a:p>
            <a:pPr marL="571500" lvl="1" indent="0" eaLnBrk="1" hangingPunct="1">
              <a:lnSpc>
                <a:spcPct val="90000"/>
              </a:lnSpc>
              <a:buFont typeface="Wingdings" pitchFamily="2" charset="2"/>
              <a:buNone/>
            </a:pPr>
            <a:r>
              <a:rPr lang="en-US" dirty="0"/>
              <a:t>markets for different-maturity bonds are completely separate and segmented. The interest rates for each bond with a different maturity is then determined by the supply and demand for that bond with no effects from expected returns on other bonds with other maturities.</a:t>
            </a:r>
            <a:endParaRPr lang="en-US" sz="1600" dirty="0"/>
          </a:p>
          <a:p>
            <a:pPr marL="457200" indent="-457200" eaLnBrk="1" hangingPunct="1">
              <a:lnSpc>
                <a:spcPct val="90000"/>
              </a:lnSpc>
            </a:pPr>
            <a:r>
              <a:rPr lang="en-US" b="1" dirty="0">
                <a:solidFill>
                  <a:schemeClr val="accent2"/>
                </a:solidFill>
              </a:rPr>
              <a:t>Key Assumption</a:t>
            </a:r>
          </a:p>
          <a:p>
            <a:pPr marL="457200" indent="-457200" eaLnBrk="1" hangingPunct="1">
              <a:lnSpc>
                <a:spcPct val="90000"/>
              </a:lnSpc>
              <a:buClr>
                <a:schemeClr val="accent2"/>
              </a:buClr>
              <a:buSzPct val="60000"/>
              <a:buFont typeface="Wingdings" pitchFamily="2" charset="2"/>
              <a:buNone/>
            </a:pPr>
            <a:r>
              <a:rPr lang="en-US" sz="2600" dirty="0"/>
              <a:t>	Bonds of different maturities are not substitutes at all. Investors have strong preferences for bonds of one maturity but not for another.</a:t>
            </a:r>
          </a:p>
          <a:p>
            <a:pPr lvl="1"/>
            <a:r>
              <a:rPr lang="en-US" altLang="zh-TW" dirty="0"/>
              <a:t>Short-term maturities</a:t>
            </a:r>
          </a:p>
          <a:p>
            <a:pPr lvl="2"/>
            <a:r>
              <a:rPr lang="en-US" altLang="zh-TW" sz="2100" dirty="0"/>
              <a:t>Supply: banks</a:t>
            </a:r>
          </a:p>
          <a:p>
            <a:pPr lvl="2"/>
            <a:r>
              <a:rPr lang="en-US" altLang="zh-TW" sz="2100" dirty="0"/>
              <a:t>Demand: business with seasonal loan requirements</a:t>
            </a:r>
          </a:p>
          <a:p>
            <a:pPr lvl="1"/>
            <a:r>
              <a:rPr lang="en-US" altLang="zh-TW" dirty="0"/>
              <a:t>Long-term maturities</a:t>
            </a:r>
          </a:p>
          <a:p>
            <a:pPr lvl="2"/>
            <a:r>
              <a:rPr lang="en-US" altLang="zh-TW" sz="2100" dirty="0"/>
              <a:t>Supply and demand: life insurance, real estate </a:t>
            </a:r>
          </a:p>
          <a:p>
            <a:pPr marL="457200" indent="-457200" eaLnBrk="1" hangingPunct="1">
              <a:lnSpc>
                <a:spcPct val="90000"/>
              </a:lnSpc>
              <a:buClr>
                <a:schemeClr val="accent2"/>
              </a:buClr>
              <a:buSzPct val="60000"/>
              <a:buFont typeface="Wingdings" pitchFamily="2" charset="2"/>
              <a:buNone/>
            </a:pPr>
            <a:endParaRPr lang="en-US" sz="2600" dirty="0"/>
          </a:p>
        </p:txBody>
      </p:sp>
      <p:sp>
        <p:nvSpPr>
          <p:cNvPr id="5"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6"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49</a:t>
            </a:fld>
            <a:endParaRPr lang="zh-HK" altLang="en-US" dirty="0"/>
          </a:p>
        </p:txBody>
      </p:sp>
    </p:spTree>
    <p:extLst>
      <p:ext uri="{BB962C8B-B14F-4D97-AF65-F5344CB8AC3E}">
        <p14:creationId xmlns:p14="http://schemas.microsoft.com/office/powerpoint/2010/main" val="218586869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Chapter Outline</a:t>
            </a:r>
          </a:p>
        </p:txBody>
      </p:sp>
      <p:sp>
        <p:nvSpPr>
          <p:cNvPr id="6" name="Content Placeholder 5"/>
          <p:cNvSpPr>
            <a:spLocks noGrp="1"/>
          </p:cNvSpPr>
          <p:nvPr>
            <p:ph sz="quarter" idx="1"/>
          </p:nvPr>
        </p:nvSpPr>
        <p:spPr/>
        <p:txBody>
          <a:bodyPr/>
          <a:lstStyle/>
          <a:p>
            <a:pPr>
              <a:spcBef>
                <a:spcPts val="1200"/>
              </a:spcBef>
            </a:pPr>
            <a:r>
              <a:rPr lang="en-US" altLang="zh-HK" sz="2700" dirty="0">
                <a:ea typeface="ヒラギノ角ゴ Pro W3" pitchFamily="-84" charset="-128"/>
              </a:rPr>
              <a:t>Risk Structure of Interest Rates</a:t>
            </a:r>
          </a:p>
          <a:p>
            <a:pPr>
              <a:spcBef>
                <a:spcPts val="1200"/>
              </a:spcBef>
            </a:pPr>
            <a:r>
              <a:rPr lang="en-US" altLang="zh-HK" sz="2700" dirty="0">
                <a:solidFill>
                  <a:schemeClr val="bg1">
                    <a:lumMod val="85000"/>
                  </a:schemeClr>
                </a:solidFill>
                <a:ea typeface="ヒラギノ角ゴ Pro W3" pitchFamily="-84" charset="-128"/>
              </a:rPr>
              <a:t>Term Structure of Interest Rates</a:t>
            </a:r>
          </a:p>
          <a:p>
            <a:endParaRPr lang="en-US" dirty="0"/>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5</a:t>
            </a:fld>
            <a:endParaRPr lang="zh-HK" altLang="en-US" dirty="0"/>
          </a:p>
        </p:txBody>
      </p:sp>
    </p:spTree>
    <p:extLst>
      <p:ext uri="{BB962C8B-B14F-4D97-AF65-F5344CB8AC3E}">
        <p14:creationId xmlns:p14="http://schemas.microsoft.com/office/powerpoint/2010/main" val="2184899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a:xfrm>
            <a:off x="457200" y="277813"/>
            <a:ext cx="8229600" cy="911225"/>
          </a:xfrm>
        </p:spPr>
        <p:txBody>
          <a:bodyPr/>
          <a:lstStyle/>
          <a:p>
            <a:pPr eaLnBrk="1" hangingPunct="1"/>
            <a:r>
              <a:rPr lang="en-US" dirty="0"/>
              <a:t>Segmented Markets Theory</a:t>
            </a:r>
          </a:p>
        </p:txBody>
      </p:sp>
      <p:sp>
        <p:nvSpPr>
          <p:cNvPr id="97284" name="Rectangle 3"/>
          <p:cNvSpPr>
            <a:spLocks noGrp="1" noChangeArrowheads="1"/>
          </p:cNvSpPr>
          <p:nvPr>
            <p:ph type="body" idx="1"/>
          </p:nvPr>
        </p:nvSpPr>
        <p:spPr>
          <a:xfrm>
            <a:off x="467544" y="1243013"/>
            <a:ext cx="8466906" cy="4824412"/>
          </a:xfrm>
        </p:spPr>
        <p:txBody>
          <a:bodyPr/>
          <a:lstStyle/>
          <a:p>
            <a:pPr marL="400050" indent="-400050" eaLnBrk="1" hangingPunct="1">
              <a:lnSpc>
                <a:spcPct val="80000"/>
              </a:lnSpc>
              <a:buFont typeface="Wingdings" pitchFamily="2" charset="2"/>
              <a:buNone/>
            </a:pPr>
            <a:r>
              <a:rPr lang="en-US" b="1" dirty="0">
                <a:solidFill>
                  <a:schemeClr val="accent2"/>
                </a:solidFill>
              </a:rPr>
              <a:t>Segmented markets theory can explain:</a:t>
            </a:r>
          </a:p>
          <a:p>
            <a:pPr marL="400050" indent="-400050" eaLnBrk="1" hangingPunct="1">
              <a:lnSpc>
                <a:spcPct val="80000"/>
              </a:lnSpc>
            </a:pPr>
            <a:r>
              <a:rPr lang="en-US" sz="2600" b="1" dirty="0">
                <a:solidFill>
                  <a:schemeClr val="tx2"/>
                </a:solidFill>
              </a:rPr>
              <a:t>yield curve is usually upward sloping</a:t>
            </a:r>
          </a:p>
          <a:p>
            <a:pPr marL="933450" lvl="1" indent="-419100" eaLnBrk="1" hangingPunct="1">
              <a:lnSpc>
                <a:spcPct val="80000"/>
              </a:lnSpc>
            </a:pPr>
            <a:r>
              <a:rPr lang="en-US" dirty="0"/>
              <a:t>People typically prefer short holding periods and thus have higher demand for short-term bonds, which have higher price and lower interest rates than long bonds</a:t>
            </a:r>
          </a:p>
          <a:p>
            <a:pPr marL="400050" indent="-400050" eaLnBrk="1" hangingPunct="1">
              <a:lnSpc>
                <a:spcPct val="80000"/>
              </a:lnSpc>
              <a:buFont typeface="Wingdings" pitchFamily="2" charset="2"/>
              <a:buNone/>
            </a:pPr>
            <a:endParaRPr lang="en-US" sz="1000" b="1" dirty="0"/>
          </a:p>
          <a:p>
            <a:pPr marL="400050" indent="-400050" eaLnBrk="1" hangingPunct="1">
              <a:lnSpc>
                <a:spcPct val="80000"/>
              </a:lnSpc>
              <a:buFont typeface="Wingdings" pitchFamily="2" charset="2"/>
              <a:buNone/>
            </a:pPr>
            <a:r>
              <a:rPr lang="en-US" b="1" dirty="0">
                <a:solidFill>
                  <a:schemeClr val="accent2"/>
                </a:solidFill>
              </a:rPr>
              <a:t>Segmented markets theory cannot explain:</a:t>
            </a:r>
          </a:p>
          <a:p>
            <a:pPr marL="400050" indent="-400050" eaLnBrk="1" hangingPunct="1">
              <a:lnSpc>
                <a:spcPct val="80000"/>
              </a:lnSpc>
              <a:spcBef>
                <a:spcPct val="50000"/>
              </a:spcBef>
            </a:pPr>
            <a:r>
              <a:rPr lang="en-US" sz="2600" b="1" dirty="0">
                <a:solidFill>
                  <a:schemeClr val="tx2"/>
                </a:solidFill>
              </a:rPr>
              <a:t>short and long rates move together</a:t>
            </a:r>
          </a:p>
          <a:p>
            <a:pPr marL="400050" indent="-400050" eaLnBrk="1" hangingPunct="1">
              <a:lnSpc>
                <a:spcPct val="80000"/>
              </a:lnSpc>
              <a:spcBef>
                <a:spcPct val="50000"/>
              </a:spcBef>
            </a:pPr>
            <a:r>
              <a:rPr lang="en-US" sz="2600" b="1" dirty="0">
                <a:solidFill>
                  <a:schemeClr val="tx2"/>
                </a:solidFill>
              </a:rPr>
              <a:t>yield curves tend to have steep upward slope when short rates are low and downward slope when short rates are high</a:t>
            </a:r>
          </a:p>
          <a:p>
            <a:pPr marL="933450" lvl="1" indent="-419100" eaLnBrk="1" hangingPunct="1">
              <a:lnSpc>
                <a:spcPct val="80000"/>
              </a:lnSpc>
            </a:pPr>
            <a:r>
              <a:rPr lang="en-US" dirty="0"/>
              <a:t>Because segmented markets theory assumes long and short rates determined independently</a:t>
            </a:r>
          </a:p>
        </p:txBody>
      </p:sp>
      <p:sp>
        <p:nvSpPr>
          <p:cNvPr id="5"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6"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50</a:t>
            </a:fld>
            <a:endParaRPr lang="zh-HK" altLang="en-US" dirty="0"/>
          </a:p>
        </p:txBody>
      </p:sp>
    </p:spTree>
    <p:extLst>
      <p:ext uri="{BB962C8B-B14F-4D97-AF65-F5344CB8AC3E}">
        <p14:creationId xmlns:p14="http://schemas.microsoft.com/office/powerpoint/2010/main" val="148610566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body" idx="1"/>
          </p:nvPr>
        </p:nvSpPr>
        <p:spPr>
          <a:xfrm>
            <a:off x="539552" y="1196752"/>
            <a:ext cx="8280920" cy="4896072"/>
          </a:xfrm>
          <a:noFill/>
        </p:spPr>
        <p:txBody>
          <a:bodyPr>
            <a:normAutofit fontScale="92500" lnSpcReduction="20000"/>
          </a:bodyPr>
          <a:lstStyle/>
          <a:p>
            <a:pPr marL="0" indent="0" eaLnBrk="1" hangingPunct="1">
              <a:lnSpc>
                <a:spcPct val="120000"/>
              </a:lnSpc>
              <a:buFont typeface="Wingdings" pitchFamily="2" charset="2"/>
              <a:buNone/>
              <a:tabLst>
                <a:tab pos="2854325" algn="ctr"/>
              </a:tabLst>
            </a:pPr>
            <a:r>
              <a:rPr lang="en-US" sz="2700" b="1" dirty="0">
                <a:solidFill>
                  <a:schemeClr val="tx2"/>
                </a:solidFill>
              </a:rPr>
              <a:t>Liquidity premium theory</a:t>
            </a:r>
          </a:p>
          <a:p>
            <a:pPr marL="0" indent="0" eaLnBrk="1" hangingPunct="1">
              <a:lnSpc>
                <a:spcPct val="120000"/>
              </a:lnSpc>
              <a:buFont typeface="Wingdings" pitchFamily="2" charset="2"/>
              <a:buNone/>
              <a:tabLst>
                <a:tab pos="2854325" algn="ctr"/>
              </a:tabLst>
            </a:pPr>
            <a:r>
              <a:rPr lang="en-US" sz="2200" dirty="0"/>
              <a:t>The interest rate on a long-term bond will equal an average of short-term interest rates expected to occur over the life of the long-term bond plus a liquidity premium (term premium) that responds to supply and demand conditions for that bond.</a:t>
            </a:r>
            <a:endParaRPr lang="en-US" sz="2200" b="1" dirty="0"/>
          </a:p>
          <a:p>
            <a:pPr marL="0" indent="0" eaLnBrk="1" hangingPunct="1">
              <a:lnSpc>
                <a:spcPct val="120000"/>
              </a:lnSpc>
              <a:buFont typeface="Wingdings" pitchFamily="2" charset="2"/>
              <a:buNone/>
              <a:tabLst>
                <a:tab pos="2854325" algn="ctr"/>
              </a:tabLst>
            </a:pPr>
            <a:r>
              <a:rPr lang="en-US" sz="2700" b="1" dirty="0">
                <a:solidFill>
                  <a:schemeClr val="tx2"/>
                </a:solidFill>
              </a:rPr>
              <a:t>Key Assumption</a:t>
            </a:r>
            <a:r>
              <a:rPr lang="en-US" sz="2700" b="1" dirty="0"/>
              <a:t> </a:t>
            </a:r>
            <a:r>
              <a:rPr lang="en-US" sz="2700" dirty="0"/>
              <a:t> </a:t>
            </a:r>
          </a:p>
          <a:p>
            <a:pPr marL="930275" lvl="1" indent="-585788" eaLnBrk="1" hangingPunct="1">
              <a:lnSpc>
                <a:spcPct val="120000"/>
              </a:lnSpc>
              <a:spcBef>
                <a:spcPts val="600"/>
              </a:spcBef>
              <a:tabLst>
                <a:tab pos="2854325" algn="ctr"/>
              </a:tabLst>
            </a:pPr>
            <a:r>
              <a:rPr lang="en-US" sz="2200" dirty="0"/>
              <a:t>Expected return on one bond does influence the expected return on a bond of a different maturity.</a:t>
            </a:r>
          </a:p>
          <a:p>
            <a:pPr marL="930275" lvl="1" indent="-585788" eaLnBrk="1" hangingPunct="1">
              <a:lnSpc>
                <a:spcPct val="120000"/>
              </a:lnSpc>
              <a:spcBef>
                <a:spcPts val="600"/>
              </a:spcBef>
              <a:tabLst>
                <a:tab pos="2854325" algn="ctr"/>
              </a:tabLst>
            </a:pPr>
            <a:r>
              <a:rPr lang="en-US" sz="2200" dirty="0"/>
              <a:t>Investors prefer one bond maturity over another. Investors tend to prefer shorter-term bonds because these bonds bear less interest-rate risk. So, investors must be offered a positive liquidity premium for holding longer-term bonds.</a:t>
            </a:r>
          </a:p>
          <a:p>
            <a:pPr marL="930275" lvl="1" indent="-585788" eaLnBrk="1" hangingPunct="1">
              <a:lnSpc>
                <a:spcPct val="120000"/>
              </a:lnSpc>
              <a:spcBef>
                <a:spcPts val="600"/>
              </a:spcBef>
              <a:tabLst>
                <a:tab pos="2854325" algn="ctr"/>
              </a:tabLst>
            </a:pPr>
            <a:r>
              <a:rPr lang="en-US" sz="2200" dirty="0"/>
              <a:t>Bonds of different maturities are substitutes, but are not perfect substitutes. </a:t>
            </a:r>
          </a:p>
        </p:txBody>
      </p:sp>
      <p:sp>
        <p:nvSpPr>
          <p:cNvPr id="98308" name="Rectangle 4"/>
          <p:cNvSpPr>
            <a:spLocks noGrp="1" noChangeArrowheads="1"/>
          </p:cNvSpPr>
          <p:nvPr>
            <p:ph type="title"/>
          </p:nvPr>
        </p:nvSpPr>
        <p:spPr>
          <a:xfrm>
            <a:off x="428625" y="285750"/>
            <a:ext cx="8229600" cy="785813"/>
          </a:xfrm>
        </p:spPr>
        <p:txBody>
          <a:bodyPr/>
          <a:lstStyle/>
          <a:p>
            <a:pPr eaLnBrk="1" hangingPunct="1"/>
            <a:r>
              <a:rPr lang="en-US"/>
              <a:t>Liquidity Premium Theories</a:t>
            </a:r>
          </a:p>
        </p:txBody>
      </p:sp>
      <p:sp>
        <p:nvSpPr>
          <p:cNvPr id="5"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6"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51</a:t>
            </a:fld>
            <a:endParaRPr lang="zh-HK" altLang="en-US" dirty="0"/>
          </a:p>
        </p:txBody>
      </p:sp>
    </p:spTree>
    <p:extLst>
      <p:ext uri="{BB962C8B-B14F-4D97-AF65-F5344CB8AC3E}">
        <p14:creationId xmlns:p14="http://schemas.microsoft.com/office/powerpoint/2010/main" val="1999956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ltLang="zh-HK">
                <a:ea typeface="ヒラギノ角ゴ Pro W3" pitchFamily="-84" charset="-128"/>
              </a:rPr>
              <a:t>Liquidity Premium Theory</a:t>
            </a:r>
          </a:p>
        </p:txBody>
      </p:sp>
      <p:sp>
        <p:nvSpPr>
          <p:cNvPr id="58371" name="Text Placeholder 2"/>
          <p:cNvSpPr>
            <a:spLocks noGrp="1"/>
          </p:cNvSpPr>
          <p:nvPr>
            <p:ph sz="quarter" idx="1"/>
          </p:nvPr>
        </p:nvSpPr>
        <p:spPr/>
        <p:txBody>
          <a:bodyPr>
            <a:normAutofit/>
          </a:bodyPr>
          <a:lstStyle/>
          <a:p>
            <a:pPr eaLnBrk="1" hangingPunct="1"/>
            <a:r>
              <a:rPr lang="en-US" altLang="zh-HK" dirty="0">
                <a:ea typeface="ヒラギノ角ゴ Pro W3" pitchFamily="-84" charset="-128"/>
              </a:rPr>
              <a:t>Results in following modification of Expectations Theory: </a:t>
            </a:r>
          </a:p>
          <a:p>
            <a:pPr eaLnBrk="1" hangingPunct="1"/>
            <a:endParaRPr lang="en-US" altLang="zh-HK" dirty="0">
              <a:ea typeface="ヒラギノ角ゴ Pro W3" pitchFamily="-84" charset="-128"/>
            </a:endParaRPr>
          </a:p>
          <a:p>
            <a:pPr eaLnBrk="1" hangingPunct="1"/>
            <a:endParaRPr lang="en-US" altLang="zh-HK" dirty="0">
              <a:ea typeface="ヒラギノ角ゴ Pro W3" pitchFamily="-84" charset="-128"/>
            </a:endParaRPr>
          </a:p>
          <a:p>
            <a:pPr eaLnBrk="1" hangingPunct="1"/>
            <a:endParaRPr lang="en-US" altLang="zh-HK" dirty="0">
              <a:ea typeface="ヒラギノ角ゴ Pro W3" pitchFamily="-84" charset="-128"/>
            </a:endParaRPr>
          </a:p>
          <a:p>
            <a:r>
              <a:rPr lang="en-US" altLang="zh-HK" dirty="0">
                <a:ea typeface="ヒラギノ角ゴ Pro W3" pitchFamily="-84" charset="-128"/>
              </a:rPr>
              <a:t>where </a:t>
            </a:r>
            <a:r>
              <a:rPr lang="en-US" altLang="zh-HK" b="1" i="1" dirty="0" err="1">
                <a:latin typeface="Script MT Bold" pitchFamily="66" charset="0"/>
                <a:ea typeface="ヒラギノ角ゴ Pro W3" pitchFamily="-84" charset="-128"/>
              </a:rPr>
              <a:t>l</a:t>
            </a:r>
            <a:r>
              <a:rPr lang="en-US" altLang="zh-HK" i="1" baseline="-25000" dirty="0" err="1">
                <a:ea typeface="ヒラギノ角ゴ Pro W3" pitchFamily="-84" charset="-128"/>
              </a:rPr>
              <a:t>nt</a:t>
            </a:r>
            <a:r>
              <a:rPr lang="en-US" altLang="zh-HK" dirty="0">
                <a:ea typeface="ヒラギノ角ゴ Pro W3" pitchFamily="-84" charset="-128"/>
              </a:rPr>
              <a:t> is the liquidity premium</a:t>
            </a:r>
            <a:r>
              <a:rPr lang="en-US" sz="2800" dirty="0"/>
              <a:t> </a:t>
            </a:r>
            <a:r>
              <a:rPr lang="en-US" dirty="0">
                <a:ea typeface="ヒラギノ角ゴ Pro W3" pitchFamily="-84" charset="-128"/>
              </a:rPr>
              <a:t>for the n-period bond at time t, which is always positive and rises with the term to maturity of the bond, n.</a:t>
            </a:r>
            <a:r>
              <a:rPr lang="en-US" altLang="zh-HK" dirty="0">
                <a:ea typeface="ヒラギノ角ゴ Pro W3" pitchFamily="-84" charset="-128"/>
              </a:rPr>
              <a:t>.</a:t>
            </a:r>
          </a:p>
          <a:p>
            <a:pPr eaLnBrk="1" hangingPunct="1"/>
            <a:endParaRPr lang="en-US" altLang="zh-HK" dirty="0">
              <a:ea typeface="ヒラギノ角ゴ Pro W3" pitchFamily="-84" charset="-128"/>
            </a:endParaRPr>
          </a:p>
          <a:p>
            <a:pPr eaLnBrk="1" hangingPunct="1"/>
            <a:r>
              <a:rPr lang="en-US" altLang="zh-HK" dirty="0">
                <a:ea typeface="ヒラギノ角ゴ Pro W3" pitchFamily="-84" charset="-128"/>
              </a:rPr>
              <a:t>We can also see this graphically…</a:t>
            </a:r>
          </a:p>
        </p:txBody>
      </p:sp>
      <p:pic>
        <p:nvPicPr>
          <p:cNvPr id="58372" name="Picture 2" descr="G:\MishkinEakins_PPT\MishinEakins_PPT\Art\Ch05\eq050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060848"/>
            <a:ext cx="6463630" cy="733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9"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52</a:t>
            </a:fld>
            <a:endParaRPr lang="zh-HK" altLang="en-US" dirty="0"/>
          </a:p>
        </p:txBody>
      </p:sp>
    </p:spTree>
    <p:extLst>
      <p:ext uri="{BB962C8B-B14F-4D97-AF65-F5344CB8AC3E}">
        <p14:creationId xmlns:p14="http://schemas.microsoft.com/office/powerpoint/2010/main" val="4024610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altLang="zh-HK">
                <a:ea typeface="ヒラギノ角ゴ Pro W3" pitchFamily="-84" charset="-128"/>
              </a:rPr>
              <a:t>Liquidity Premium Theory</a:t>
            </a:r>
          </a:p>
        </p:txBody>
      </p:sp>
      <p:sp>
        <p:nvSpPr>
          <p:cNvPr id="59395" name="TextBox 4"/>
          <p:cNvSpPr txBox="1">
            <a:spLocks noChangeArrowheads="1"/>
          </p:cNvSpPr>
          <p:nvPr/>
        </p:nvSpPr>
        <p:spPr bwMode="auto">
          <a:xfrm>
            <a:off x="381000" y="1219200"/>
            <a:ext cx="815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r>
              <a:rPr lang="en-US" altLang="zh-HK" sz="2000" b="1">
                <a:latin typeface="Verdana" pitchFamily="34" charset="0"/>
              </a:rPr>
              <a:t>Figure 5.5 </a:t>
            </a:r>
            <a:r>
              <a:rPr lang="en-US" altLang="zh-HK" sz="2000">
                <a:latin typeface="Verdana" pitchFamily="34" charset="0"/>
              </a:rPr>
              <a:t>The Relationship Between the Liquidity Premium and Expectations Theories</a:t>
            </a:r>
          </a:p>
        </p:txBody>
      </p:sp>
      <p:pic>
        <p:nvPicPr>
          <p:cNvPr id="59396" name="Picture 5" descr="fig05_05.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79650"/>
            <a:ext cx="6477000" cy="389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9"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53</a:t>
            </a:fld>
            <a:endParaRPr lang="zh-HK" altLang="en-US" dirty="0"/>
          </a:p>
        </p:txBody>
      </p:sp>
    </p:spTree>
    <p:extLst>
      <p:ext uri="{BB962C8B-B14F-4D97-AF65-F5344CB8AC3E}">
        <p14:creationId xmlns:p14="http://schemas.microsoft.com/office/powerpoint/2010/main" val="684827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altLang="zh-HK">
                <a:ea typeface="ヒラギノ角ゴ Pro W3" pitchFamily="-84" charset="-128"/>
              </a:rPr>
              <a:t>Numerical Example</a:t>
            </a:r>
          </a:p>
        </p:txBody>
      </p:sp>
      <p:sp>
        <p:nvSpPr>
          <p:cNvPr id="60419" name="Text Placeholder 2"/>
          <p:cNvSpPr>
            <a:spLocks noGrp="1"/>
          </p:cNvSpPr>
          <p:nvPr>
            <p:ph sz="quarter" idx="1"/>
          </p:nvPr>
        </p:nvSpPr>
        <p:spPr/>
        <p:txBody>
          <a:bodyPr/>
          <a:lstStyle/>
          <a:p>
            <a:pPr marL="514350" indent="-514350" eaLnBrk="1" hangingPunct="1">
              <a:buFontTx/>
              <a:buAutoNum type="arabicPeriod"/>
            </a:pPr>
            <a:r>
              <a:rPr lang="en-US" altLang="zh-HK">
                <a:ea typeface="ヒラギノ角ゴ Pro W3" pitchFamily="-84" charset="-128"/>
              </a:rPr>
              <a:t>One-year interest rate over the next five years: 5%, 6%, 7%, 8%, and 9%</a:t>
            </a:r>
          </a:p>
          <a:p>
            <a:pPr marL="514350" indent="-514350" eaLnBrk="1" hangingPunct="1">
              <a:buFontTx/>
              <a:buAutoNum type="arabicPeriod"/>
            </a:pPr>
            <a:r>
              <a:rPr lang="en-US" altLang="zh-HK">
                <a:ea typeface="ヒラギノ角ゴ Pro W3" pitchFamily="-84" charset="-128"/>
              </a:rPr>
              <a:t>Investors</a:t>
            </a:r>
            <a:r>
              <a:rPr lang="ja-JP" altLang="en-US">
                <a:ea typeface="ヒラギノ角ゴ Pro W3" pitchFamily="-84" charset="-128"/>
              </a:rPr>
              <a:t>’</a:t>
            </a:r>
            <a:r>
              <a:rPr lang="en-US" altLang="ja-JP">
                <a:ea typeface="ヒラギノ角ゴ Pro W3" pitchFamily="-84" charset="-128"/>
              </a:rPr>
              <a:t> preferences for holding short-term bonds so liquidity premium for one- to five-year bonds: 0%, 0.25%, 0.5%, 0.75%, and 1.0%</a:t>
            </a:r>
            <a:endParaRPr lang="en-US" altLang="zh-HK">
              <a:ea typeface="ヒラギノ角ゴ Pro W3" pitchFamily="-84" charset="-128"/>
            </a:endParaRP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54</a:t>
            </a:fld>
            <a:endParaRPr lang="zh-HK" altLang="en-US" dirty="0"/>
          </a:p>
        </p:txBody>
      </p:sp>
    </p:spTree>
    <p:extLst>
      <p:ext uri="{BB962C8B-B14F-4D97-AF65-F5344CB8AC3E}">
        <p14:creationId xmlns:p14="http://schemas.microsoft.com/office/powerpoint/2010/main" val="22385601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altLang="zh-HK">
                <a:ea typeface="ヒラギノ角ゴ Pro W3" pitchFamily="-84" charset="-128"/>
              </a:rPr>
              <a:t>Numerical Example</a:t>
            </a:r>
          </a:p>
        </p:txBody>
      </p:sp>
      <p:sp>
        <p:nvSpPr>
          <p:cNvPr id="61443" name="Text Placeholder 2"/>
          <p:cNvSpPr>
            <a:spLocks noGrp="1"/>
          </p:cNvSpPr>
          <p:nvPr>
            <p:ph sz="quarter" idx="1"/>
          </p:nvPr>
        </p:nvSpPr>
        <p:spPr>
          <a:xfrm>
            <a:off x="381000" y="1371600"/>
            <a:ext cx="8382000" cy="4419600"/>
          </a:xfrm>
        </p:spPr>
        <p:txBody>
          <a:bodyPr/>
          <a:lstStyle/>
          <a:p>
            <a:pPr eaLnBrk="1" hangingPunct="1"/>
            <a:r>
              <a:rPr lang="en-US" altLang="zh-HK" dirty="0">
                <a:ea typeface="ヒラギノ角ゴ Pro W3" pitchFamily="-84" charset="-128"/>
              </a:rPr>
              <a:t>Interest rate on the two-year bond:</a:t>
            </a:r>
            <a:br>
              <a:rPr lang="en-US" altLang="zh-HK" dirty="0">
                <a:ea typeface="ヒラギノ角ゴ Pro W3" pitchFamily="-84" charset="-128"/>
              </a:rPr>
            </a:br>
            <a:r>
              <a:rPr lang="en-US" altLang="zh-HK" dirty="0">
                <a:ea typeface="ヒラギノ角ゴ Pro W3" pitchFamily="-84" charset="-128"/>
              </a:rPr>
              <a:t>	0.25% </a:t>
            </a:r>
            <a:r>
              <a:rPr lang="en-US" altLang="zh-HK" dirty="0">
                <a:latin typeface="Symbol" pitchFamily="18" charset="2"/>
                <a:ea typeface="ヒラギノ角ゴ Pro W3" pitchFamily="-84" charset="-128"/>
              </a:rPr>
              <a:t>+</a:t>
            </a:r>
            <a:r>
              <a:rPr lang="en-US" altLang="zh-HK" dirty="0">
                <a:ea typeface="ヒラギノ角ゴ Pro W3" pitchFamily="-84" charset="-128"/>
              </a:rPr>
              <a:t> (5% </a:t>
            </a:r>
            <a:r>
              <a:rPr lang="en-US" altLang="zh-HK" dirty="0">
                <a:latin typeface="Symbol" pitchFamily="18" charset="2"/>
                <a:ea typeface="ヒラギノ角ゴ Pro W3" pitchFamily="-84" charset="-128"/>
              </a:rPr>
              <a:t>+</a:t>
            </a:r>
            <a:r>
              <a:rPr lang="en-US" altLang="zh-HK" dirty="0">
                <a:ea typeface="ヒラギノ角ゴ Pro W3" pitchFamily="-84" charset="-128"/>
              </a:rPr>
              <a:t> 6%)/2 </a:t>
            </a:r>
            <a:r>
              <a:rPr lang="en-US" altLang="zh-HK" dirty="0">
                <a:latin typeface="Symbol" pitchFamily="18" charset="2"/>
                <a:ea typeface="ヒラギノ角ゴ Pro W3" pitchFamily="-84" charset="-128"/>
              </a:rPr>
              <a:t>=</a:t>
            </a:r>
            <a:r>
              <a:rPr lang="en-US" altLang="zh-HK" dirty="0">
                <a:ea typeface="ヒラギノ角ゴ Pro W3" pitchFamily="-84" charset="-128"/>
              </a:rPr>
              <a:t> 5.75%</a:t>
            </a:r>
          </a:p>
          <a:p>
            <a:pPr eaLnBrk="1" hangingPunct="1"/>
            <a:r>
              <a:rPr lang="en-US" altLang="zh-HK" dirty="0">
                <a:ea typeface="ヒラギノ角ゴ Pro W3" pitchFamily="-84" charset="-128"/>
              </a:rPr>
              <a:t>Interest rate on the five-year bond:</a:t>
            </a:r>
            <a:br>
              <a:rPr lang="en-US" altLang="zh-HK" dirty="0">
                <a:ea typeface="ヒラギノ角ゴ Pro W3" pitchFamily="-84" charset="-128"/>
              </a:rPr>
            </a:br>
            <a:r>
              <a:rPr lang="en-US" altLang="zh-HK" dirty="0">
                <a:ea typeface="ヒラギノ角ゴ Pro W3" pitchFamily="-84" charset="-128"/>
              </a:rPr>
              <a:t>	</a:t>
            </a:r>
            <a:r>
              <a:rPr lang="en-US" altLang="zh-HK" sz="2600" dirty="0">
                <a:ea typeface="ヒラギノ角ゴ Pro W3" pitchFamily="-84" charset="-128"/>
              </a:rPr>
              <a:t>1.0% </a:t>
            </a:r>
            <a:r>
              <a:rPr lang="en-US" altLang="zh-HK" sz="2600" dirty="0">
                <a:latin typeface="Symbol" pitchFamily="18" charset="2"/>
                <a:ea typeface="ヒラギノ角ゴ Pro W3" pitchFamily="-84" charset="-128"/>
              </a:rPr>
              <a:t>+</a:t>
            </a:r>
            <a:r>
              <a:rPr lang="en-US" altLang="zh-HK" sz="2600" dirty="0">
                <a:ea typeface="ヒラギノ角ゴ Pro W3" pitchFamily="-84" charset="-128"/>
              </a:rPr>
              <a:t> (5% </a:t>
            </a:r>
            <a:r>
              <a:rPr lang="en-US" altLang="zh-HK" sz="2600" dirty="0">
                <a:latin typeface="Symbol" pitchFamily="18" charset="2"/>
                <a:ea typeface="ヒラギノ角ゴ Pro W3" pitchFamily="-84" charset="-128"/>
              </a:rPr>
              <a:t>+</a:t>
            </a:r>
            <a:r>
              <a:rPr lang="en-US" altLang="zh-HK" sz="2600" dirty="0">
                <a:ea typeface="ヒラギノ角ゴ Pro W3" pitchFamily="-84" charset="-128"/>
              </a:rPr>
              <a:t> 6% </a:t>
            </a:r>
            <a:r>
              <a:rPr lang="en-US" altLang="zh-HK" sz="2600" dirty="0">
                <a:latin typeface="Symbol" pitchFamily="18" charset="2"/>
                <a:ea typeface="ヒラギノ角ゴ Pro W3" pitchFamily="-84" charset="-128"/>
              </a:rPr>
              <a:t>+</a:t>
            </a:r>
            <a:r>
              <a:rPr lang="en-US" altLang="zh-HK" sz="2600" dirty="0">
                <a:ea typeface="ヒラギノ角ゴ Pro W3" pitchFamily="-84" charset="-128"/>
              </a:rPr>
              <a:t> 7% </a:t>
            </a:r>
            <a:r>
              <a:rPr lang="en-US" altLang="zh-HK" sz="2600" dirty="0">
                <a:latin typeface="Symbol" pitchFamily="18" charset="2"/>
                <a:ea typeface="ヒラギノ角ゴ Pro W3" pitchFamily="-84" charset="-128"/>
              </a:rPr>
              <a:t>+</a:t>
            </a:r>
            <a:r>
              <a:rPr lang="en-US" altLang="zh-HK" sz="2600" dirty="0">
                <a:ea typeface="ヒラギノ角ゴ Pro W3" pitchFamily="-84" charset="-128"/>
              </a:rPr>
              <a:t> 8% </a:t>
            </a:r>
            <a:r>
              <a:rPr lang="en-US" altLang="zh-HK" sz="2600" dirty="0">
                <a:latin typeface="Symbol" pitchFamily="18" charset="2"/>
                <a:ea typeface="ヒラギノ角ゴ Pro W3" pitchFamily="-84" charset="-128"/>
              </a:rPr>
              <a:t>+</a:t>
            </a:r>
            <a:r>
              <a:rPr lang="en-US" altLang="zh-HK" sz="2600" dirty="0">
                <a:ea typeface="ヒラギノ角ゴ Pro W3" pitchFamily="-84" charset="-128"/>
              </a:rPr>
              <a:t> 9%)/5 </a:t>
            </a:r>
            <a:r>
              <a:rPr lang="en-US" altLang="zh-HK" sz="2600" dirty="0">
                <a:latin typeface="Symbol" pitchFamily="18" charset="2"/>
                <a:ea typeface="ヒラギノ角ゴ Pro W3" pitchFamily="-84" charset="-128"/>
              </a:rPr>
              <a:t>=</a:t>
            </a:r>
            <a:r>
              <a:rPr lang="en-US" altLang="zh-HK" sz="2600" dirty="0">
                <a:ea typeface="ヒラギノ角ゴ Pro W3" pitchFamily="-84" charset="-128"/>
              </a:rPr>
              <a:t> 8%</a:t>
            </a:r>
          </a:p>
          <a:p>
            <a:pPr eaLnBrk="1" hangingPunct="1"/>
            <a:r>
              <a:rPr lang="en-US" altLang="zh-HK" dirty="0">
                <a:ea typeface="ヒラギノ角ゴ Pro W3" pitchFamily="-84" charset="-128"/>
              </a:rPr>
              <a:t> Interest rates on one to five-year bonds:</a:t>
            </a:r>
            <a:br>
              <a:rPr lang="en-US" altLang="zh-HK" dirty="0">
                <a:ea typeface="ヒラギノ角ゴ Pro W3" pitchFamily="-84" charset="-128"/>
              </a:rPr>
            </a:br>
            <a:r>
              <a:rPr lang="en-US" altLang="zh-HK" dirty="0">
                <a:ea typeface="ヒラギノ角ゴ Pro W3" pitchFamily="-84" charset="-128"/>
              </a:rPr>
              <a:t>	5%, 5.75%, 6.5%, 7.25%, and 8% </a:t>
            </a:r>
          </a:p>
          <a:p>
            <a:pPr eaLnBrk="1" hangingPunct="1"/>
            <a:r>
              <a:rPr lang="en-US" altLang="zh-HK" dirty="0">
                <a:ea typeface="ヒラギノ角ゴ Pro W3" pitchFamily="-84" charset="-128"/>
              </a:rPr>
              <a:t>Comparing with those for the pure expectations theory, liquidity premium theory produces yield curves more steeply upward sloped. </a:t>
            </a: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55</a:t>
            </a:fld>
            <a:endParaRPr lang="zh-HK" altLang="en-US" dirty="0"/>
          </a:p>
        </p:txBody>
      </p:sp>
      <p:sp>
        <p:nvSpPr>
          <p:cNvPr id="2" name="矩形 1">
            <a:extLst>
              <a:ext uri="{FF2B5EF4-FFF2-40B4-BE49-F238E27FC236}">
                <a16:creationId xmlns:a16="http://schemas.microsoft.com/office/drawing/2014/main" id="{E160F434-3AF9-4D92-ACF8-C81E38A10447}"/>
              </a:ext>
            </a:extLst>
          </p:cNvPr>
          <p:cNvSpPr/>
          <p:nvPr/>
        </p:nvSpPr>
        <p:spPr>
          <a:xfrm>
            <a:off x="1331640" y="1844824"/>
            <a:ext cx="4176464"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矩形 8">
            <a:extLst>
              <a:ext uri="{FF2B5EF4-FFF2-40B4-BE49-F238E27FC236}">
                <a16:creationId xmlns:a16="http://schemas.microsoft.com/office/drawing/2014/main" id="{2526956C-6222-4FCE-BC86-DDE73F16ED39}"/>
              </a:ext>
            </a:extLst>
          </p:cNvPr>
          <p:cNvSpPr/>
          <p:nvPr/>
        </p:nvSpPr>
        <p:spPr>
          <a:xfrm>
            <a:off x="1259632" y="2744910"/>
            <a:ext cx="5832648"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0" name="矩形 9">
            <a:extLst>
              <a:ext uri="{FF2B5EF4-FFF2-40B4-BE49-F238E27FC236}">
                <a16:creationId xmlns:a16="http://schemas.microsoft.com/office/drawing/2014/main" id="{9A6BBB98-EF72-4B82-AFE5-A8D1902A09B8}"/>
              </a:ext>
            </a:extLst>
          </p:cNvPr>
          <p:cNvSpPr/>
          <p:nvPr/>
        </p:nvSpPr>
        <p:spPr>
          <a:xfrm>
            <a:off x="1235366" y="3581400"/>
            <a:ext cx="5832648"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218015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normAutofit fontScale="90000"/>
          </a:bodyPr>
          <a:lstStyle/>
          <a:p>
            <a:pPr eaLnBrk="1" hangingPunct="1"/>
            <a:r>
              <a:rPr lang="en-US" altLang="zh-HK" dirty="0">
                <a:ea typeface="ヒラギノ角ゴ Pro W3" pitchFamily="-84" charset="-128"/>
              </a:rPr>
              <a:t>Liquidity Premium Theory: </a:t>
            </a:r>
            <a:br>
              <a:rPr lang="en-US" altLang="zh-HK" dirty="0">
                <a:ea typeface="ヒラギノ角ゴ Pro W3" pitchFamily="-84" charset="-128"/>
              </a:rPr>
            </a:br>
            <a:r>
              <a:rPr lang="en-US" altLang="zh-HK" dirty="0">
                <a:ea typeface="ヒラギノ角ゴ Pro W3" pitchFamily="-84" charset="-128"/>
              </a:rPr>
              <a:t>Term Structure Facts</a:t>
            </a:r>
          </a:p>
        </p:txBody>
      </p:sp>
      <p:sp>
        <p:nvSpPr>
          <p:cNvPr id="62467" name="Text Placeholder 2"/>
          <p:cNvSpPr>
            <a:spLocks noGrp="1"/>
          </p:cNvSpPr>
          <p:nvPr>
            <p:ph sz="quarter" idx="1"/>
          </p:nvPr>
        </p:nvSpPr>
        <p:spPr/>
        <p:txBody>
          <a:bodyPr/>
          <a:lstStyle/>
          <a:p>
            <a:pPr eaLnBrk="1" hangingPunct="1"/>
            <a:r>
              <a:rPr lang="en-US" altLang="zh-HK" dirty="0">
                <a:ea typeface="ヒラギノ角ゴ Pro W3" pitchFamily="-84" charset="-128"/>
              </a:rPr>
              <a:t>Explains All 3 Facts</a:t>
            </a:r>
          </a:p>
          <a:p>
            <a:pPr lvl="1" eaLnBrk="1" hangingPunct="1">
              <a:buFont typeface="Arial" pitchFamily="34" charset="0"/>
              <a:buChar char="─"/>
            </a:pPr>
            <a:r>
              <a:rPr lang="en-US" altLang="zh-HK" dirty="0">
                <a:ea typeface="ヒラギノ角ゴ Pro W3" pitchFamily="-84" charset="-128"/>
              </a:rPr>
              <a:t>Explains fact 3—that usual upward sloped yield curve by liquidity premium for long-term bonds</a:t>
            </a:r>
          </a:p>
          <a:p>
            <a:pPr lvl="1" eaLnBrk="1" hangingPunct="1">
              <a:buFont typeface="Arial" pitchFamily="34" charset="0"/>
              <a:buChar char="─"/>
            </a:pPr>
            <a:r>
              <a:rPr lang="en-US" altLang="zh-HK" dirty="0">
                <a:ea typeface="ヒラギノ角ゴ Pro W3" pitchFamily="-84" charset="-128"/>
              </a:rPr>
              <a:t>Explains fact 1 and fact 2 using same explanations as pure expectations theory because it has average of future short rates as determinant of long rate</a:t>
            </a: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56</a:t>
            </a:fld>
            <a:endParaRPr lang="zh-HK" altLang="en-US" dirty="0"/>
          </a:p>
        </p:txBody>
      </p:sp>
    </p:spTree>
    <p:extLst>
      <p:ext uri="{BB962C8B-B14F-4D97-AF65-F5344CB8AC3E}">
        <p14:creationId xmlns:p14="http://schemas.microsoft.com/office/powerpoint/2010/main" val="41615850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Content Placeholder 2"/>
          <p:cNvSpPr>
            <a:spLocks noGrp="1"/>
          </p:cNvSpPr>
          <p:nvPr>
            <p:ph sz="quarter" idx="4294967295"/>
          </p:nvPr>
        </p:nvSpPr>
        <p:spPr>
          <a:xfrm>
            <a:off x="10953" y="980728"/>
            <a:ext cx="3048000" cy="4648200"/>
          </a:xfrm>
        </p:spPr>
        <p:txBody>
          <a:bodyPr>
            <a:normAutofit/>
          </a:bodyPr>
          <a:lstStyle/>
          <a:p>
            <a:pPr marL="0" indent="0" eaLnBrk="1" hangingPunct="1">
              <a:buFontTx/>
              <a:buNone/>
            </a:pPr>
            <a:r>
              <a:rPr lang="en-US" altLang="zh-HK" sz="1800" b="1" dirty="0">
                <a:ea typeface="ヒラギノ角ゴ Pro W3" pitchFamily="-84" charset="-128"/>
              </a:rPr>
              <a:t>Figure 5.6 </a:t>
            </a:r>
            <a:r>
              <a:rPr lang="en-US" altLang="zh-HK" sz="1800" dirty="0">
                <a:ea typeface="ヒラギノ角ゴ Pro W3" pitchFamily="-84" charset="-128"/>
              </a:rPr>
              <a:t>Yield Curves and the Market</a:t>
            </a:r>
            <a:r>
              <a:rPr lang="ja-JP" altLang="en-US" sz="1800" dirty="0">
                <a:ea typeface="ヒラギノ角ゴ Pro W3" pitchFamily="-84" charset="-128"/>
              </a:rPr>
              <a:t>’</a:t>
            </a:r>
            <a:r>
              <a:rPr lang="en-US" altLang="ja-JP" sz="1800" dirty="0">
                <a:ea typeface="ヒラギノ角ゴ Pro W3" pitchFamily="-84" charset="-128"/>
              </a:rPr>
              <a:t>s Expectations of Future Short-Term Interest Rates According to the Liquidity Premium Theory</a:t>
            </a:r>
            <a:endParaRPr lang="en-US" altLang="zh-HK" sz="1800" dirty="0">
              <a:ea typeface="ヒラギノ角ゴ Pro W3" pitchFamily="-84" charset="-128"/>
            </a:endParaRPr>
          </a:p>
        </p:txBody>
      </p:sp>
      <p:pic>
        <p:nvPicPr>
          <p:cNvPr id="63492" name="Picture 3" descr="fig05_06.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32656"/>
            <a:ext cx="5860157" cy="562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57</a:t>
            </a:fld>
            <a:endParaRPr lang="zh-HK" altLang="en-US" dirty="0"/>
          </a:p>
        </p:txBody>
      </p:sp>
    </p:spTree>
    <p:extLst>
      <p:ext uri="{BB962C8B-B14F-4D97-AF65-F5344CB8AC3E}">
        <p14:creationId xmlns:p14="http://schemas.microsoft.com/office/powerpoint/2010/main" val="1186870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3" name="Picture 4" descr="fig05_07.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548680"/>
            <a:ext cx="6899049" cy="5693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Box 5"/>
          <p:cNvSpPr txBox="1">
            <a:spLocks noChangeArrowheads="1"/>
          </p:cNvSpPr>
          <p:nvPr/>
        </p:nvSpPr>
        <p:spPr bwMode="auto">
          <a:xfrm>
            <a:off x="32251" y="1340768"/>
            <a:ext cx="2438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r>
              <a:rPr lang="en-US" altLang="zh-HK" sz="1800" b="1" dirty="0">
                <a:latin typeface="Verdana" pitchFamily="34" charset="0"/>
              </a:rPr>
              <a:t>Figure 5.7 </a:t>
            </a:r>
            <a:r>
              <a:rPr lang="en-US" altLang="zh-HK" sz="1800" dirty="0">
                <a:latin typeface="Verdana" pitchFamily="34" charset="0"/>
              </a:rPr>
              <a:t>Yield Curves for U.S. Government Bonds 1980-2013</a:t>
            </a: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58</a:t>
            </a:fld>
            <a:endParaRPr lang="zh-HK" altLang="en-US" dirty="0"/>
          </a:p>
        </p:txBody>
      </p:sp>
    </p:spTree>
    <p:extLst>
      <p:ext uri="{BB962C8B-B14F-4D97-AF65-F5344CB8AC3E}">
        <p14:creationId xmlns:p14="http://schemas.microsoft.com/office/powerpoint/2010/main" val="28520130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altLang="zh-HK">
                <a:ea typeface="ヒラギノ角ゴ Pro W3" pitchFamily="-84" charset="-128"/>
              </a:rPr>
              <a:t>Case: Interpreting Yield Curves</a:t>
            </a:r>
          </a:p>
        </p:txBody>
      </p:sp>
      <p:sp>
        <p:nvSpPr>
          <p:cNvPr id="67587" name="Text Placeholder 2"/>
          <p:cNvSpPr>
            <a:spLocks noGrp="1"/>
          </p:cNvSpPr>
          <p:nvPr>
            <p:ph sz="quarter" idx="1"/>
          </p:nvPr>
        </p:nvSpPr>
        <p:spPr/>
        <p:txBody>
          <a:bodyPr/>
          <a:lstStyle/>
          <a:p>
            <a:pPr eaLnBrk="1" hangingPunct="1"/>
            <a:r>
              <a:rPr lang="en-US" altLang="zh-HK" dirty="0">
                <a:ea typeface="ヒラギノ角ゴ Pro W3" pitchFamily="-84" charset="-128"/>
              </a:rPr>
              <a:t>The steep downward curve in 1981 suggested that short-term rates were expected to decline in the near future. This played-out, with rates dropping by 300 bps in 3 months.</a:t>
            </a:r>
          </a:p>
          <a:p>
            <a:pPr eaLnBrk="1" hangingPunct="1"/>
            <a:r>
              <a:rPr lang="en-US" altLang="zh-HK" dirty="0">
                <a:ea typeface="ヒラギノ角ゴ Pro W3" pitchFamily="-84" charset="-128"/>
              </a:rPr>
              <a:t>The upward curve in 1985 and 2013 suggested a rate increase in the near future.</a:t>
            </a:r>
          </a:p>
          <a:p>
            <a:r>
              <a:rPr lang="en-US" altLang="zh-HK" dirty="0">
                <a:ea typeface="ヒラギノ角ゴ Pro W3" pitchFamily="-84" charset="-128"/>
              </a:rPr>
              <a:t>The moderately upward slopes in 1980 and 1997 suggest that short term rates were not expected to rise or fall in the near term.</a:t>
            </a:r>
          </a:p>
          <a:p>
            <a:r>
              <a:rPr lang="en-US" altLang="zh-HK" dirty="0">
                <a:ea typeface="ヒラギノ角ゴ Pro W3" pitchFamily="-84" charset="-128"/>
              </a:rPr>
              <a:t>The steep upward slope in 2013 suggests short term rates in the future will rise.</a:t>
            </a: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59</a:t>
            </a:fld>
            <a:endParaRPr lang="zh-HK" altLang="en-US" dirty="0"/>
          </a:p>
        </p:txBody>
      </p:sp>
    </p:spTree>
    <p:extLst>
      <p:ext uri="{BB962C8B-B14F-4D97-AF65-F5344CB8AC3E}">
        <p14:creationId xmlns:p14="http://schemas.microsoft.com/office/powerpoint/2010/main" val="111102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zh-HK">
                <a:ea typeface="ヒラギノ角ゴ Pro W3" pitchFamily="-84" charset="-128"/>
              </a:rPr>
              <a:t>Risk Structure of Interest Rates</a:t>
            </a:r>
          </a:p>
        </p:txBody>
      </p:sp>
      <p:pic>
        <p:nvPicPr>
          <p:cNvPr id="6" name="Picture 4" descr="fig05_0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28800"/>
            <a:ext cx="6710707" cy="453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6300192" y="1268760"/>
            <a:ext cx="2740152" cy="1754326"/>
          </a:xfrm>
          <a:prstGeom prst="rect">
            <a:avLst/>
          </a:prstGeom>
          <a:noFill/>
        </p:spPr>
        <p:txBody>
          <a:bodyPr wrap="square" rtlCol="0">
            <a:spAutoFit/>
          </a:bodyPr>
          <a:lstStyle/>
          <a:p>
            <a:pPr>
              <a:buFont typeface="Wingdings" pitchFamily="1" charset="2"/>
              <a:buChar char="§"/>
              <a:defRPr/>
            </a:pPr>
            <a:r>
              <a:rPr lang="en-US" dirty="0"/>
              <a:t>Rates on different bond categories change from one year to the next.</a:t>
            </a:r>
          </a:p>
          <a:p>
            <a:pPr>
              <a:buFont typeface="Wingdings" pitchFamily="1" charset="2"/>
              <a:buChar char="§"/>
              <a:defRPr/>
            </a:pPr>
            <a:r>
              <a:rPr lang="en-US" dirty="0"/>
              <a:t>Spreads on different bond categories change from one year to the next.</a:t>
            </a:r>
          </a:p>
        </p:txBody>
      </p:sp>
      <p:sp>
        <p:nvSpPr>
          <p:cNvPr id="8"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9"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6</a:t>
            </a:fld>
            <a:endParaRPr lang="zh-HK" altLang="en-US" dirty="0"/>
          </a:p>
        </p:txBody>
      </p:sp>
    </p:spTree>
    <p:extLst>
      <p:ext uri="{BB962C8B-B14F-4D97-AF65-F5344CB8AC3E}">
        <p14:creationId xmlns:p14="http://schemas.microsoft.com/office/powerpoint/2010/main" val="16577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Summary of this Chapter</a:t>
            </a:r>
          </a:p>
        </p:txBody>
      </p:sp>
      <p:sp>
        <p:nvSpPr>
          <p:cNvPr id="54275" name="Rectangle 3"/>
          <p:cNvSpPr>
            <a:spLocks noGrp="1" noChangeArrowheads="1"/>
          </p:cNvSpPr>
          <p:nvPr>
            <p:ph type="body" idx="1"/>
          </p:nvPr>
        </p:nvSpPr>
        <p:spPr/>
        <p:txBody>
          <a:bodyPr/>
          <a:lstStyle/>
          <a:p>
            <a:r>
              <a:rPr lang="en-US" altLang="en-US" dirty="0"/>
              <a:t>Risk structure of Interest Rates (the relationship among interest rates on bonds with the same maturity) can be explained by three factors:</a:t>
            </a:r>
          </a:p>
          <a:p>
            <a:pPr lvl="1">
              <a:buFont typeface="Wingdings" pitchFamily="2" charset="2"/>
              <a:buChar char="Ø"/>
            </a:pPr>
            <a:r>
              <a:rPr lang="en-US" altLang="en-US" sz="2000" dirty="0"/>
              <a:t>Default risk: default risk increases ==&gt;</a:t>
            </a:r>
            <a:r>
              <a:rPr lang="en-US" altLang="en-US" sz="2000" dirty="0">
                <a:sym typeface="Wingdings" pitchFamily="2" charset="2"/>
              </a:rPr>
              <a:t> </a:t>
            </a:r>
            <a:r>
              <a:rPr lang="en-US" altLang="en-US" sz="2000" dirty="0"/>
              <a:t> the risk premium rises.</a:t>
            </a:r>
          </a:p>
          <a:p>
            <a:pPr lvl="1">
              <a:buFont typeface="Wingdings" pitchFamily="2" charset="2"/>
              <a:buChar char="Ø"/>
            </a:pPr>
            <a:r>
              <a:rPr lang="en-US" altLang="en-US" sz="2000" dirty="0"/>
              <a:t>Liquidity: higher liquidity ==&gt;</a:t>
            </a:r>
            <a:r>
              <a:rPr lang="en-US" altLang="en-US" sz="2000" dirty="0">
                <a:sym typeface="Wingdings" pitchFamily="2" charset="2"/>
              </a:rPr>
              <a:t> lower interest rate</a:t>
            </a:r>
            <a:endParaRPr lang="en-US" altLang="en-US" sz="2000" dirty="0"/>
          </a:p>
          <a:p>
            <a:pPr lvl="1">
              <a:buFont typeface="Wingdings" pitchFamily="2" charset="2"/>
              <a:buChar char="Ø"/>
            </a:pPr>
            <a:r>
              <a:rPr lang="en-US" altLang="en-US" sz="2000" dirty="0"/>
              <a:t>Income tax treatment of the bond’s interest payments</a:t>
            </a:r>
          </a:p>
          <a:p>
            <a:pPr lvl="1">
              <a:buFont typeface="Wingdings" pitchFamily="2" charset="2"/>
              <a:buChar char="Ø"/>
            </a:pPr>
            <a:endParaRPr lang="en-US" altLang="en-US" sz="2000" dirty="0"/>
          </a:p>
          <a:p>
            <a:r>
              <a:rPr lang="en-US" altLang="en-US" dirty="0"/>
              <a:t>Term structure of Interest Rates</a:t>
            </a:r>
          </a:p>
          <a:p>
            <a:pPr lvl="1">
              <a:buFont typeface="Wingdings" pitchFamily="2" charset="2"/>
              <a:buChar char="Ø"/>
            </a:pPr>
            <a:r>
              <a:rPr lang="en-US" altLang="en-US" sz="2000" dirty="0"/>
              <a:t>Expectations Theory</a:t>
            </a:r>
          </a:p>
          <a:p>
            <a:pPr lvl="1">
              <a:buFont typeface="Wingdings" pitchFamily="2" charset="2"/>
              <a:buChar char="Ø"/>
            </a:pPr>
            <a:r>
              <a:rPr lang="en-US" altLang="en-US" sz="2000" dirty="0"/>
              <a:t>Segmented Markets Theory</a:t>
            </a:r>
          </a:p>
          <a:p>
            <a:pPr lvl="1">
              <a:buFont typeface="Wingdings" pitchFamily="2" charset="2"/>
              <a:buChar char="Ø"/>
            </a:pPr>
            <a:r>
              <a:rPr lang="en-US" altLang="en-US" sz="2000" dirty="0"/>
              <a:t>Liquidity Premium (Preferred Habitat) Theory</a:t>
            </a:r>
          </a:p>
          <a:p>
            <a:endParaRPr lang="en-US" altLang="en-US" sz="2000" dirty="0"/>
          </a:p>
          <a:p>
            <a:endParaRPr lang="en-US" altLang="en-US" dirty="0"/>
          </a:p>
        </p:txBody>
      </p:sp>
      <p:sp>
        <p:nvSpPr>
          <p:cNvPr id="5"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6"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60</a:t>
            </a:fld>
            <a:endParaRPr lang="zh-HK" altLang="en-US" dirty="0"/>
          </a:p>
        </p:txBody>
      </p:sp>
    </p:spTree>
    <p:extLst>
      <p:ext uri="{BB962C8B-B14F-4D97-AF65-F5344CB8AC3E}">
        <p14:creationId xmlns:p14="http://schemas.microsoft.com/office/powerpoint/2010/main" val="64961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pPr eaLnBrk="1" hangingPunct="1"/>
            <a:r>
              <a:rPr lang="en-US" altLang="zh-HK">
                <a:ea typeface="ヒラギノ角ゴ Pro W3" pitchFamily="-84" charset="-128"/>
              </a:rPr>
              <a:t>Factors Affecting Risk Structure </a:t>
            </a:r>
            <a:br>
              <a:rPr lang="en-US" altLang="zh-HK">
                <a:ea typeface="ヒラギノ角ゴ Pro W3" pitchFamily="-84" charset="-128"/>
              </a:rPr>
            </a:br>
            <a:r>
              <a:rPr lang="en-US" altLang="zh-HK">
                <a:ea typeface="ヒラギノ角ゴ Pro W3" pitchFamily="-84" charset="-128"/>
              </a:rPr>
              <a:t>of Interest Rates</a:t>
            </a:r>
          </a:p>
        </p:txBody>
      </p:sp>
      <p:graphicFrame>
        <p:nvGraphicFramePr>
          <p:cNvPr id="5" name="Diagram 4"/>
          <p:cNvGraphicFramePr/>
          <p:nvPr>
            <p:extLst>
              <p:ext uri="{D42A27DB-BD31-4B8C-83A1-F6EECF244321}">
                <p14:modId xmlns:p14="http://schemas.microsoft.com/office/powerpoint/2010/main" val="1845034664"/>
              </p:ext>
            </p:extLst>
          </p:nvPr>
        </p:nvGraphicFramePr>
        <p:xfrm>
          <a:off x="1043608" y="148478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7</a:t>
            </a:fld>
            <a:endParaRPr lang="zh-HK" altLang="en-US" dirty="0"/>
          </a:p>
        </p:txBody>
      </p:sp>
    </p:spTree>
    <p:extLst>
      <p:ext uri="{BB962C8B-B14F-4D97-AF65-F5344CB8AC3E}">
        <p14:creationId xmlns:p14="http://schemas.microsoft.com/office/powerpoint/2010/main" val="2791484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HK">
                <a:ea typeface="ヒラギノ角ゴ Pro W3" pitchFamily="-84" charset="-128"/>
              </a:rPr>
              <a:t>Default Risk Factor</a:t>
            </a:r>
          </a:p>
        </p:txBody>
      </p:sp>
      <p:sp>
        <p:nvSpPr>
          <p:cNvPr id="13315" name="Text Placeholder 2"/>
          <p:cNvSpPr>
            <a:spLocks noGrp="1"/>
          </p:cNvSpPr>
          <p:nvPr>
            <p:ph sz="quarter" idx="1"/>
          </p:nvPr>
        </p:nvSpPr>
        <p:spPr>
          <a:xfrm>
            <a:off x="381000" y="1524000"/>
            <a:ext cx="8382000" cy="3886200"/>
          </a:xfrm>
        </p:spPr>
        <p:txBody>
          <a:bodyPr/>
          <a:lstStyle/>
          <a:p>
            <a:pPr eaLnBrk="1" hangingPunct="1">
              <a:buFont typeface="Wingdings" panose="05000000000000000000" pitchFamily="2" charset="2"/>
              <a:buChar char="Ø"/>
            </a:pPr>
            <a:r>
              <a:rPr lang="en-US" altLang="zh-HK" dirty="0">
                <a:ea typeface="ヒラギノ角ゴ Pro W3" pitchFamily="-84" charset="-128"/>
              </a:rPr>
              <a:t>One attribute of a bond that influences its interest rate is its </a:t>
            </a:r>
            <a:r>
              <a:rPr lang="en-US" altLang="zh-HK" b="1" dirty="0">
                <a:ea typeface="ヒラギノ角ゴ Pro W3" pitchFamily="-84" charset="-128"/>
              </a:rPr>
              <a:t>risk of default, </a:t>
            </a:r>
            <a:r>
              <a:rPr lang="en-US" altLang="zh-HK" dirty="0">
                <a:ea typeface="ヒラギノ角ゴ Pro W3" pitchFamily="-84" charset="-128"/>
              </a:rPr>
              <a:t>which occurs when the issuer of the bond is unable or unwilling to make interest payments when promised.</a:t>
            </a:r>
          </a:p>
          <a:p>
            <a:pPr>
              <a:buFont typeface="Wingdings" panose="05000000000000000000" pitchFamily="2" charset="2"/>
              <a:buChar char="Ø"/>
            </a:pPr>
            <a:r>
              <a:rPr lang="en-US" altLang="zh-HK" dirty="0">
                <a:ea typeface="ヒラギノ角ゴ Pro W3" pitchFamily="-84" charset="-128"/>
              </a:rPr>
              <a:t>U.S. Treasury bonds have usually been considered to have no default risk because the federal government can always increase taxes to pay off its obligations (or just print money). Bonds like these with no default risk are called </a:t>
            </a:r>
            <a:r>
              <a:rPr lang="en-US" altLang="zh-HK" b="1" dirty="0">
                <a:ea typeface="ヒラギノ角ゴ Pro W3" pitchFamily="-84" charset="-128"/>
              </a:rPr>
              <a:t>default-free bonds.</a:t>
            </a:r>
          </a:p>
          <a:p>
            <a:pPr marL="0" indent="0" eaLnBrk="1" hangingPunct="1">
              <a:buFont typeface="Wingdings" pitchFamily="2" charset="2"/>
              <a:buNone/>
            </a:pPr>
            <a:endParaRPr lang="en-US" altLang="zh-HK" dirty="0">
              <a:ea typeface="ヒラギノ角ゴ Pro W3" pitchFamily="-84" charset="-128"/>
            </a:endParaRP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8</a:t>
            </a:fld>
            <a:endParaRPr lang="zh-HK" altLang="en-US" dirty="0"/>
          </a:p>
        </p:txBody>
      </p:sp>
    </p:spTree>
    <p:extLst>
      <p:ext uri="{BB962C8B-B14F-4D97-AF65-F5344CB8AC3E}">
        <p14:creationId xmlns:p14="http://schemas.microsoft.com/office/powerpoint/2010/main" val="1580256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zh-HK">
                <a:ea typeface="ヒラギノ角ゴ Pro W3" pitchFamily="-84" charset="-128"/>
              </a:rPr>
              <a:t>Default Risk Factor</a:t>
            </a:r>
          </a:p>
        </p:txBody>
      </p:sp>
      <p:sp>
        <p:nvSpPr>
          <p:cNvPr id="15363" name="Text Placeholder 2"/>
          <p:cNvSpPr>
            <a:spLocks noGrp="1"/>
          </p:cNvSpPr>
          <p:nvPr>
            <p:ph sz="quarter" idx="1"/>
          </p:nvPr>
        </p:nvSpPr>
        <p:spPr/>
        <p:txBody>
          <a:bodyPr/>
          <a:lstStyle/>
          <a:p>
            <a:pPr eaLnBrk="1" hangingPunct="1">
              <a:spcBef>
                <a:spcPts val="1200"/>
              </a:spcBef>
              <a:buFont typeface="Wingdings" panose="05000000000000000000" pitchFamily="2" charset="2"/>
              <a:buChar char="Ø"/>
            </a:pPr>
            <a:r>
              <a:rPr lang="en-US" altLang="zh-HK" dirty="0">
                <a:ea typeface="ヒラギノ角ゴ Pro W3" pitchFamily="-84" charset="-128"/>
              </a:rPr>
              <a:t>But are these bonds truly </a:t>
            </a:r>
            <a:r>
              <a:rPr lang="en-US" altLang="zh-HK" b="1" dirty="0">
                <a:ea typeface="ヒラギノ角ゴ Pro W3" pitchFamily="-84" charset="-128"/>
              </a:rPr>
              <a:t>default-free bonds? </a:t>
            </a:r>
          </a:p>
          <a:p>
            <a:pPr eaLnBrk="1" hangingPunct="1">
              <a:spcBef>
                <a:spcPts val="1200"/>
              </a:spcBef>
              <a:buFont typeface="Wingdings" panose="05000000000000000000" pitchFamily="2" charset="2"/>
              <a:buChar char="Ø"/>
            </a:pPr>
            <a:r>
              <a:rPr lang="en-US" altLang="zh-HK" dirty="0">
                <a:ea typeface="ヒラギノ角ゴ Pro W3" pitchFamily="-84" charset="-128"/>
              </a:rPr>
              <a:t>During the budget negotiations in Congress in 1995 - 1996, and then again in 2011 - 2013, the Republicans threatened to let Treasury bonds default, and this had an impact on the bond market.  </a:t>
            </a:r>
          </a:p>
          <a:p>
            <a:pPr eaLnBrk="1" hangingPunct="1">
              <a:spcBef>
                <a:spcPts val="1200"/>
              </a:spcBef>
              <a:buFont typeface="Wingdings" panose="05000000000000000000" pitchFamily="2" charset="2"/>
              <a:buChar char="Ø"/>
            </a:pPr>
            <a:r>
              <a:rPr lang="en-US" altLang="zh-HK" dirty="0">
                <a:ea typeface="ヒラギノ角ゴ Pro W3" pitchFamily="-84" charset="-128"/>
              </a:rPr>
              <a:t>If these bonds were truly </a:t>
            </a:r>
            <a:r>
              <a:rPr lang="ja-JP" altLang="en-US" dirty="0">
                <a:ea typeface="ヒラギノ角ゴ Pro W3" pitchFamily="-84" charset="-128"/>
              </a:rPr>
              <a:t>“</a:t>
            </a:r>
            <a:r>
              <a:rPr lang="en-US" altLang="ja-JP" dirty="0">
                <a:ea typeface="ヒラギノ角ゴ Pro W3" pitchFamily="-84" charset="-128"/>
              </a:rPr>
              <a:t>default-free,</a:t>
            </a:r>
            <a:r>
              <a:rPr lang="ja-JP" altLang="en-US" dirty="0">
                <a:ea typeface="ヒラギノ角ゴ Pro W3" pitchFamily="-84" charset="-128"/>
              </a:rPr>
              <a:t>”</a:t>
            </a:r>
            <a:r>
              <a:rPr lang="en-US" altLang="ja-JP" dirty="0">
                <a:ea typeface="ヒラギノ角ゴ Pro W3" pitchFamily="-84" charset="-128"/>
              </a:rPr>
              <a:t> we should not have seen any reaction.</a:t>
            </a:r>
          </a:p>
          <a:p>
            <a:pPr eaLnBrk="1" hangingPunct="1">
              <a:spcBef>
                <a:spcPts val="1200"/>
              </a:spcBef>
              <a:buFont typeface="Wingdings" panose="05000000000000000000" pitchFamily="2" charset="2"/>
              <a:buChar char="Ø"/>
            </a:pPr>
            <a:endParaRPr lang="en-US" altLang="zh-HK" sz="1200" dirty="0">
              <a:ea typeface="ヒラギノ角ゴ Pro W3" pitchFamily="-84" charset="-128"/>
            </a:endParaRPr>
          </a:p>
          <a:p>
            <a:pPr eaLnBrk="1" hangingPunct="1">
              <a:spcBef>
                <a:spcPts val="1200"/>
              </a:spcBef>
              <a:buFont typeface="Wingdings" panose="05000000000000000000" pitchFamily="2" charset="2"/>
              <a:buChar char="Ø"/>
            </a:pPr>
            <a:r>
              <a:rPr lang="en-US" altLang="zh-HK" sz="1600" dirty="0">
                <a:ea typeface="ヒラギノ角ゴ Pro W3" pitchFamily="-84" charset="-128"/>
              </a:rPr>
              <a:t>S&amp;P downgrades US credit rating on 6 Aug, 2011</a:t>
            </a:r>
          </a:p>
          <a:p>
            <a:pPr>
              <a:spcBef>
                <a:spcPts val="1200"/>
              </a:spcBef>
              <a:buFont typeface="Wingdings" panose="05000000000000000000" pitchFamily="2" charset="2"/>
              <a:buChar char="Ø"/>
            </a:pPr>
            <a:r>
              <a:rPr lang="en-US" altLang="zh-HK" sz="1600" dirty="0">
                <a:ea typeface="ヒラギノ角ゴ Pro W3" pitchFamily="-84" charset="-128"/>
                <a:hlinkClick r:id="rId2"/>
              </a:rPr>
              <a:t>http://www.cbsnews.com/news/sp-downgrades-us-debt/</a:t>
            </a:r>
            <a:endParaRPr lang="en-US" altLang="zh-HK" sz="1600" dirty="0">
              <a:ea typeface="ヒラギノ角ゴ Pro W3" pitchFamily="-84" charset="-128"/>
            </a:endParaRPr>
          </a:p>
          <a:p>
            <a:pPr>
              <a:spcBef>
                <a:spcPts val="1200"/>
              </a:spcBef>
              <a:buFont typeface="Wingdings" panose="05000000000000000000" pitchFamily="2" charset="2"/>
              <a:buChar char="Ø"/>
            </a:pPr>
            <a:r>
              <a:rPr lang="en-US" altLang="zh-HK" sz="1600" dirty="0">
                <a:ea typeface="ヒラギノ角ゴ Pro W3" pitchFamily="-84" charset="-128"/>
                <a:hlinkClick r:id="rId3"/>
              </a:rPr>
              <a:t>https://en.wikipedia.org/wiki/List_of_sovereign_debt_crises</a:t>
            </a:r>
            <a:endParaRPr lang="en-US" altLang="zh-HK" sz="1600" dirty="0">
              <a:ea typeface="ヒラギノ角ゴ Pro W3" pitchFamily="-84" charset="-128"/>
            </a:endParaRPr>
          </a:p>
          <a:p>
            <a:pPr>
              <a:spcBef>
                <a:spcPts val="1200"/>
              </a:spcBef>
              <a:buFont typeface="Wingdings" panose="05000000000000000000" pitchFamily="2" charset="2"/>
              <a:buChar char="Ø"/>
            </a:pPr>
            <a:endParaRPr lang="en-US" altLang="zh-HK" sz="1200" dirty="0">
              <a:ea typeface="ヒラギノ角ゴ Pro W3" pitchFamily="-84" charset="-128"/>
            </a:endParaRPr>
          </a:p>
          <a:p>
            <a:pPr>
              <a:spcBef>
                <a:spcPts val="1200"/>
              </a:spcBef>
              <a:buFont typeface="Wingdings" panose="05000000000000000000" pitchFamily="2" charset="2"/>
              <a:buChar char="Ø"/>
            </a:pPr>
            <a:endParaRPr lang="en-US" altLang="zh-HK" sz="1200" dirty="0">
              <a:ea typeface="ヒラギノ角ゴ Pro W3" pitchFamily="-84" charset="-128"/>
            </a:endParaRPr>
          </a:p>
        </p:txBody>
      </p:sp>
      <p:sp>
        <p:nvSpPr>
          <p:cNvPr id="7" name="頁尾版面配置區 1"/>
          <p:cNvSpPr>
            <a:spLocks noGrp="1"/>
          </p:cNvSpPr>
          <p:nvPr>
            <p:ph type="ftr" sz="quarter" idx="11"/>
          </p:nvPr>
        </p:nvSpPr>
        <p:spPr>
          <a:xfrm>
            <a:off x="2898648" y="6356350"/>
            <a:ext cx="2465440" cy="365760"/>
          </a:xfrm>
        </p:spPr>
        <p:txBody>
          <a:bodyPr/>
          <a:lstStyle/>
          <a:p>
            <a:r>
              <a:rPr lang="en-US" altLang="zh-HK" dirty="0"/>
              <a:t>EF3333 Chapter 5</a:t>
            </a:r>
            <a:endParaRPr lang="zh-HK" altLang="en-US" dirty="0"/>
          </a:p>
        </p:txBody>
      </p:sp>
      <p:sp>
        <p:nvSpPr>
          <p:cNvPr id="8" name="投影片編號版面配置區 2"/>
          <p:cNvSpPr>
            <a:spLocks noGrp="1"/>
          </p:cNvSpPr>
          <p:nvPr>
            <p:ph type="sldNum" sz="quarter" idx="12"/>
          </p:nvPr>
        </p:nvSpPr>
        <p:spPr>
          <a:xfrm>
            <a:off x="612648" y="6356350"/>
            <a:ext cx="1981200" cy="365760"/>
          </a:xfrm>
        </p:spPr>
        <p:txBody>
          <a:bodyPr/>
          <a:lstStyle/>
          <a:p>
            <a:fld id="{5B1A9620-B800-45E7-B79A-82A5FFB2554E}" type="slidenum">
              <a:rPr lang="zh-HK" altLang="en-US" smtClean="0"/>
              <a:t>9</a:t>
            </a:fld>
            <a:endParaRPr lang="zh-HK" altLang="en-US" dirty="0"/>
          </a:p>
        </p:txBody>
      </p:sp>
    </p:spTree>
    <p:extLst>
      <p:ext uri="{BB962C8B-B14F-4D97-AF65-F5344CB8AC3E}">
        <p14:creationId xmlns:p14="http://schemas.microsoft.com/office/powerpoint/2010/main" val="597957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528</TotalTime>
  <Words>3699</Words>
  <Application>Microsoft Office PowerPoint</Application>
  <PresentationFormat>如螢幕大小 (4:3)</PresentationFormat>
  <Paragraphs>439</Paragraphs>
  <Slides>60</Slides>
  <Notes>6</Notes>
  <HiddenSlides>0</HiddenSlides>
  <MMClips>0</MMClips>
  <ScaleCrop>false</ScaleCrop>
  <HeadingPairs>
    <vt:vector size="8" baseType="variant">
      <vt:variant>
        <vt:lpstr>使用字型</vt:lpstr>
      </vt:variant>
      <vt:variant>
        <vt:i4>13</vt:i4>
      </vt:variant>
      <vt:variant>
        <vt:lpstr>佈景主題</vt:lpstr>
      </vt:variant>
      <vt:variant>
        <vt:i4>1</vt:i4>
      </vt:variant>
      <vt:variant>
        <vt:lpstr>內嵌 OLE 伺服程式</vt:lpstr>
      </vt:variant>
      <vt:variant>
        <vt:i4>2</vt:i4>
      </vt:variant>
      <vt:variant>
        <vt:lpstr>投影片標題</vt:lpstr>
      </vt:variant>
      <vt:variant>
        <vt:i4>60</vt:i4>
      </vt:variant>
    </vt:vector>
  </HeadingPairs>
  <TitlesOfParts>
    <vt:vector size="76" baseType="lpstr">
      <vt:lpstr>Symbol MT</vt:lpstr>
      <vt:lpstr>ヒラギノ角ゴ Pro W3</vt:lpstr>
      <vt:lpstr>Arial</vt:lpstr>
      <vt:lpstr>Bookman Old Style</vt:lpstr>
      <vt:lpstr>Calibri</vt:lpstr>
      <vt:lpstr>Gill Sans MT</vt:lpstr>
      <vt:lpstr>Script MT Bold</vt:lpstr>
      <vt:lpstr>Symbol</vt:lpstr>
      <vt:lpstr>Times</vt:lpstr>
      <vt:lpstr>Times New Roman</vt:lpstr>
      <vt:lpstr>Verdana</vt:lpstr>
      <vt:lpstr>Wingdings</vt:lpstr>
      <vt:lpstr>Wingdings 3</vt:lpstr>
      <vt:lpstr>原創</vt:lpstr>
      <vt:lpstr>Document</vt:lpstr>
      <vt:lpstr>Worksheet</vt:lpstr>
      <vt:lpstr>PowerPoint 簡報</vt:lpstr>
      <vt:lpstr>PowerPoint 簡報</vt:lpstr>
      <vt:lpstr>Chapter 5: How do Risk and Term Structure Affect Interest Rates</vt:lpstr>
      <vt:lpstr>Chapter Preview</vt:lpstr>
      <vt:lpstr>Chapter Outline</vt:lpstr>
      <vt:lpstr>Risk Structure of Interest Rates</vt:lpstr>
      <vt:lpstr>Factors Affecting Risk Structure  of Interest Rates</vt:lpstr>
      <vt:lpstr>Default Risk Factor</vt:lpstr>
      <vt:lpstr>Default Risk Factor</vt:lpstr>
      <vt:lpstr>Default Risk Factor (cont.)</vt:lpstr>
      <vt:lpstr>Increase in Default Risk  on Corporate Bonds</vt:lpstr>
      <vt:lpstr>Analysis of Figure 5.2: Increase in Default on Corporate Bonds</vt:lpstr>
      <vt:lpstr>Default Risk Factor (cont.)</vt:lpstr>
      <vt:lpstr>PowerPoint 簡報</vt:lpstr>
      <vt:lpstr>One-Year Transition Matrix (S&amp;P  Report)</vt:lpstr>
      <vt:lpstr>Cumulative Average Default Rates (%)  (S&amp;P Report)</vt:lpstr>
      <vt:lpstr>Cumulative Ave Default Rates (%)   (Moody’s Report)</vt:lpstr>
      <vt:lpstr>Case: The Global Financial Crisis and the Baa-Treasury Spread</vt:lpstr>
      <vt:lpstr>PowerPoint 簡報</vt:lpstr>
      <vt:lpstr>Liquidity Factor</vt:lpstr>
      <vt:lpstr>Corporate Bond Becomes Less Liquid</vt:lpstr>
      <vt:lpstr>Income Taxes Factor</vt:lpstr>
      <vt:lpstr>Income Taxes Factor</vt:lpstr>
      <vt:lpstr>Income Taxes Factor</vt:lpstr>
      <vt:lpstr>Tax Advantages of Municipal Bonds</vt:lpstr>
      <vt:lpstr>Analysis of Figure 5.3:  Tax Advantages of Municipal Bonds </vt:lpstr>
      <vt:lpstr>Case: Bush Tax Cut and Obama Repeal on Bond Interest Rates</vt:lpstr>
      <vt:lpstr>Summary of the risk structure of interest rate</vt:lpstr>
      <vt:lpstr>Chapter Outline</vt:lpstr>
      <vt:lpstr>Term Structure of Interest Rate</vt:lpstr>
      <vt:lpstr>Three Typical Shapes of Yield Curve</vt:lpstr>
      <vt:lpstr>Three Typical Shapes of Yield Curve</vt:lpstr>
      <vt:lpstr>Three Typical Shapes of Yield Curve</vt:lpstr>
      <vt:lpstr>Interest Rates on Different Maturity Bonds Move Together</vt:lpstr>
      <vt:lpstr>Term Structure Facts to Be Explained</vt:lpstr>
      <vt:lpstr>Three Theories of Term Structure</vt:lpstr>
      <vt:lpstr>PowerPoint 簡報</vt:lpstr>
      <vt:lpstr>Expectations Theory</vt:lpstr>
      <vt:lpstr>Expectations Theory</vt:lpstr>
      <vt:lpstr>Expectations Theory</vt:lpstr>
      <vt:lpstr>Expectations Theory</vt:lpstr>
      <vt:lpstr>Expectations Theory</vt:lpstr>
      <vt:lpstr>Expectations Theory</vt:lpstr>
      <vt:lpstr>More generally for n-period bond…</vt:lpstr>
      <vt:lpstr>More generally for n-period bond…</vt:lpstr>
      <vt:lpstr>Expectations Theory and Term Structure Facts</vt:lpstr>
      <vt:lpstr>Expectations Hypothesis and Term Structure Facts</vt:lpstr>
      <vt:lpstr>Expectations Theory  and Term Structure Facts</vt:lpstr>
      <vt:lpstr>Segmented Markets Theory</vt:lpstr>
      <vt:lpstr>Segmented Markets Theory</vt:lpstr>
      <vt:lpstr>Liquidity Premium Theories</vt:lpstr>
      <vt:lpstr>Liquidity Premium Theory</vt:lpstr>
      <vt:lpstr>Liquidity Premium Theory</vt:lpstr>
      <vt:lpstr>Numerical Example</vt:lpstr>
      <vt:lpstr>Numerical Example</vt:lpstr>
      <vt:lpstr>Liquidity Premium Theory:  Term Structure Facts</vt:lpstr>
      <vt:lpstr>PowerPoint 簡報</vt:lpstr>
      <vt:lpstr>PowerPoint 簡報</vt:lpstr>
      <vt:lpstr>Case: Interpreting Yield Curves</vt:lpstr>
      <vt:lpstr>Summary of this Chapter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hwkot</dc:creator>
  <cp:lastModifiedBy>Mr. HO Wai Ho</cp:lastModifiedBy>
  <cp:revision>60</cp:revision>
  <cp:lastPrinted>2016-09-01T04:00:17Z</cp:lastPrinted>
  <dcterms:created xsi:type="dcterms:W3CDTF">2016-08-05T06:58:12Z</dcterms:created>
  <dcterms:modified xsi:type="dcterms:W3CDTF">2022-01-05T11:13:56Z</dcterms:modified>
</cp:coreProperties>
</file>