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7" r:id="rId2"/>
    <p:sldId id="335" r:id="rId3"/>
    <p:sldId id="306" r:id="rId4"/>
    <p:sldId id="333" r:id="rId5"/>
    <p:sldId id="334" r:id="rId6"/>
    <p:sldId id="265" r:id="rId7"/>
    <p:sldId id="267" r:id="rId8"/>
    <p:sldId id="268" r:id="rId9"/>
    <p:sldId id="269" r:id="rId10"/>
    <p:sldId id="270" r:id="rId11"/>
    <p:sldId id="314" r:id="rId12"/>
    <p:sldId id="315" r:id="rId13"/>
    <p:sldId id="316" r:id="rId14"/>
    <p:sldId id="317" r:id="rId15"/>
    <p:sldId id="318" r:id="rId16"/>
    <p:sldId id="271" r:id="rId17"/>
    <p:sldId id="272" r:id="rId18"/>
    <p:sldId id="274" r:id="rId19"/>
    <p:sldId id="275" r:id="rId20"/>
    <p:sldId id="276" r:id="rId21"/>
    <p:sldId id="278" r:id="rId22"/>
    <p:sldId id="307" r:id="rId23"/>
    <p:sldId id="319" r:id="rId24"/>
    <p:sldId id="320" r:id="rId25"/>
    <p:sldId id="321" r:id="rId26"/>
    <p:sldId id="280" r:id="rId27"/>
    <p:sldId id="322" r:id="rId28"/>
    <p:sldId id="281" r:id="rId29"/>
    <p:sldId id="284" r:id="rId30"/>
    <p:sldId id="323" r:id="rId31"/>
    <p:sldId id="324" r:id="rId32"/>
    <p:sldId id="325" r:id="rId33"/>
    <p:sldId id="326" r:id="rId34"/>
    <p:sldId id="285" r:id="rId35"/>
    <p:sldId id="308" r:id="rId36"/>
    <p:sldId id="327" r:id="rId37"/>
    <p:sldId id="290" r:id="rId38"/>
    <p:sldId id="296" r:id="rId39"/>
    <p:sldId id="300" r:id="rId40"/>
    <p:sldId id="332" r:id="rId41"/>
    <p:sldId id="328" r:id="rId42"/>
    <p:sldId id="329" r:id="rId43"/>
    <p:sldId id="330" r:id="rId44"/>
    <p:sldId id="331" r:id="rId45"/>
  </p:sldIdLst>
  <p:sldSz cx="9144000" cy="6858000" type="screen4x3"/>
  <p:notesSz cx="6797675" cy="9928225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 varScale="1">
        <p:scale>
          <a:sx n="133" d="100"/>
          <a:sy n="133" d="100"/>
        </p:scale>
        <p:origin x="2441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E192C-5B38-438D-8327-59CFC58E08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D256-632D-41AB-8143-2368D8D0DCE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System Overview (2)</a:t>
          </a:r>
        </a:p>
      </dgm:t>
    </dgm:pt>
    <dgm:pt modelId="{7895EF1B-A461-4805-9508-024A913E97CE}" type="parTrans" cxnId="{681CD69E-5AA4-41DE-8165-C4E4B3EE24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44D30A-2DE7-47C4-BE7B-87A0EC6D0D9B}" type="sibTrans" cxnId="{681CD69E-5AA4-41DE-8165-C4E4B3EE24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8C2AE1-C607-46D9-B7BC-9C079F154ED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Markets</a:t>
          </a:r>
        </a:p>
      </dgm:t>
    </dgm:pt>
    <dgm:pt modelId="{5133BE77-4562-47A2-9241-7C7268CD54BA}" type="parTrans" cxnId="{6C7554A5-0C0E-40A5-918B-23325D808E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1C31A7-F4ED-49AD-A6B3-6AB12CE8101A}" type="sibTrans" cxnId="{6C7554A5-0C0E-40A5-918B-23325D808E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68CCFA-C375-4F43-B8EF-EB8E04F05EC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Institutions</a:t>
          </a:r>
        </a:p>
      </dgm:t>
    </dgm:pt>
    <dgm:pt modelId="{2753CF90-C8DC-4E71-8F9F-9E59A3F3F343}" type="parTrans" cxnId="{E8FA2FE7-8C40-4F8E-97A4-1799480FC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9E86E7-D47E-424E-89B7-6A599EE25664}" type="sibTrans" cxnId="{E8FA2FE7-8C40-4F8E-97A4-1799480FC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11CE10-E146-46B7-8766-0214B70AFB4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en-US" dirty="0"/>
            <a:t>Bond Market (3,5,12)</a:t>
          </a:r>
        </a:p>
      </dgm:t>
    </dgm:pt>
    <dgm:pt modelId="{B038C4E9-B403-47F3-ACAB-9BD2C9E13838}" type="parTrans" cxnId="{FAEC3A2A-1179-4E98-9BDE-3035732C1E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059A29-8F30-48C0-8123-33AAE9DCA1EE}" type="sibTrans" cxnId="{FAEC3A2A-1179-4E98-9BDE-3035732C1E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020579-8143-4DA4-9C45-EF76927620B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Stock Market (13,6)</a:t>
          </a:r>
        </a:p>
      </dgm:t>
    </dgm:pt>
    <dgm:pt modelId="{D67FEEA1-B2E3-4110-AA03-2A30A235F720}" type="parTrans" cxnId="{7CA92EE9-EA1C-4A8C-B30B-BD36F9CC47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D375EA-8D17-4A3E-BBDD-E8C65F2BE2E9}" type="sibTrans" cxnId="{7CA92EE9-EA1C-4A8C-B30B-BD36F9CC47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77BC23-DC69-4E9B-BCD8-C013A39082B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Money Market (11)</a:t>
          </a:r>
        </a:p>
      </dgm:t>
    </dgm:pt>
    <dgm:pt modelId="{9EA48992-1B93-407C-BCFF-B26184B98EBF}" type="parTrans" cxnId="{AF5BFFDB-BAE0-4E8E-A085-38891F377C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0FCEBA-14E8-4A47-9D4B-E343B33D840D}" type="sibTrans" cxnId="{AF5BFFDB-BAE0-4E8E-A085-38891F377C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84F4E2-901D-46CB-9BD2-D4857AC558EB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Mortgage Market (14)</a:t>
          </a:r>
        </a:p>
      </dgm:t>
    </dgm:pt>
    <dgm:pt modelId="{64D4AF11-05F3-483B-9A74-E780FBCD1DA1}" type="parTrans" cxnId="{F4F3E8A0-27B6-4592-B31D-81E5FB776F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3C556-D999-4D1A-A297-53D835A36266}" type="sibTrans" cxnId="{F4F3E8A0-27B6-4592-B31D-81E5FB776F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D4052D-381B-4199-9CDD-79A2696BFCE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Why Exists (7)</a:t>
          </a:r>
        </a:p>
      </dgm:t>
    </dgm:pt>
    <dgm:pt modelId="{F8823F64-0AB5-4A7A-A3B2-00F5C3298998}" type="parTrans" cxnId="{1F215E9B-AF70-4DE0-8B01-4C397B7D97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FCF99D-CFDB-4FDA-A22C-368A4E75CE02}" type="sibTrans" cxnId="{1F215E9B-AF70-4DE0-8B01-4C397B7D97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319B0B-5AA0-4FBC-91DE-946BEADDB83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Banking Industry (19)</a:t>
          </a:r>
        </a:p>
      </dgm:t>
    </dgm:pt>
    <dgm:pt modelId="{1D53FBAD-6015-4443-8C85-D79EBBE8A557}" type="parTrans" cxnId="{294C332F-7E97-46FF-854F-8D5B86E4CE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E125DE-4FA0-4C38-85FF-DEFD1A3D3572}" type="sibTrans" cxnId="{294C332F-7E97-46FF-854F-8D5B86E4CE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62C2C8-3D72-400F-968E-57A4622CFC48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Mutual Fund Industry(20)</a:t>
          </a:r>
        </a:p>
      </dgm:t>
    </dgm:pt>
    <dgm:pt modelId="{918D5C68-3C1D-425F-BC57-4CEB4C2B6C59}" type="parTrans" cxnId="{5CB18ADA-C1B9-4706-BDE2-2CC7EFA4FB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6BAF94-88D9-4F3B-981E-EDFB241BA64A}" type="sibTrans" cxnId="{5CB18ADA-C1B9-4706-BDE2-2CC7EFA4FB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ADB673-10C5-458F-9F9D-7E3825FA946A}" type="pres">
      <dgm:prSet presAssocID="{23CE192C-5B38-438D-8327-59CFC58E08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4C4A52-F45A-4CCF-A157-0FC11971F8D1}" type="pres">
      <dgm:prSet presAssocID="{2505D256-632D-41AB-8143-2368D8D0DCE3}" presName="hierRoot1" presStyleCnt="0">
        <dgm:presLayoutVars>
          <dgm:hierBranch val="init"/>
        </dgm:presLayoutVars>
      </dgm:prSet>
      <dgm:spPr/>
    </dgm:pt>
    <dgm:pt modelId="{96B4E56A-9BDC-4F5A-9711-304F166B4B7D}" type="pres">
      <dgm:prSet presAssocID="{2505D256-632D-41AB-8143-2368D8D0DCE3}" presName="rootComposite1" presStyleCnt="0"/>
      <dgm:spPr/>
    </dgm:pt>
    <dgm:pt modelId="{A87B3E25-BA8F-4795-B6D0-6960469CD281}" type="pres">
      <dgm:prSet presAssocID="{2505D256-632D-41AB-8143-2368D8D0DCE3}" presName="rootText1" presStyleLbl="node0" presStyleIdx="0" presStyleCnt="1" custScaleX="323182">
        <dgm:presLayoutVars>
          <dgm:chPref val="3"/>
        </dgm:presLayoutVars>
      </dgm:prSet>
      <dgm:spPr/>
    </dgm:pt>
    <dgm:pt modelId="{AC4FB714-64C5-4DB4-9221-0590F7CD8904}" type="pres">
      <dgm:prSet presAssocID="{2505D256-632D-41AB-8143-2368D8D0DCE3}" presName="rootConnector1" presStyleLbl="node1" presStyleIdx="0" presStyleCnt="0"/>
      <dgm:spPr/>
    </dgm:pt>
    <dgm:pt modelId="{C3B5B445-53FC-485C-93A9-109D361EEDEF}" type="pres">
      <dgm:prSet presAssocID="{2505D256-632D-41AB-8143-2368D8D0DCE3}" presName="hierChild2" presStyleCnt="0"/>
      <dgm:spPr/>
    </dgm:pt>
    <dgm:pt modelId="{B06D3122-7921-4829-8E05-711DFD0E20AF}" type="pres">
      <dgm:prSet presAssocID="{5133BE77-4562-47A2-9241-7C7268CD54BA}" presName="Name37" presStyleLbl="parChTrans1D2" presStyleIdx="0" presStyleCnt="2"/>
      <dgm:spPr/>
    </dgm:pt>
    <dgm:pt modelId="{9CC81FB9-C8D5-4BD5-82D8-5E65BE540F48}" type="pres">
      <dgm:prSet presAssocID="{DB8C2AE1-C607-46D9-B7BC-9C079F154EDB}" presName="hierRoot2" presStyleCnt="0">
        <dgm:presLayoutVars>
          <dgm:hierBranch val="init"/>
        </dgm:presLayoutVars>
      </dgm:prSet>
      <dgm:spPr/>
    </dgm:pt>
    <dgm:pt modelId="{6CD2D8C3-7B79-425A-9D87-45ABD17BE6C0}" type="pres">
      <dgm:prSet presAssocID="{DB8C2AE1-C607-46D9-B7BC-9C079F154EDB}" presName="rootComposite" presStyleCnt="0"/>
      <dgm:spPr/>
    </dgm:pt>
    <dgm:pt modelId="{CF7A6C0C-74A2-4697-80F3-459D235103BB}" type="pres">
      <dgm:prSet presAssocID="{DB8C2AE1-C607-46D9-B7BC-9C079F154EDB}" presName="rootText" presStyleLbl="node2" presStyleIdx="0" presStyleCnt="2" custScaleX="286853">
        <dgm:presLayoutVars>
          <dgm:chPref val="3"/>
        </dgm:presLayoutVars>
      </dgm:prSet>
      <dgm:spPr/>
    </dgm:pt>
    <dgm:pt modelId="{6198F528-E6BD-4532-A9DC-6FEAEB167A51}" type="pres">
      <dgm:prSet presAssocID="{DB8C2AE1-C607-46D9-B7BC-9C079F154EDB}" presName="rootConnector" presStyleLbl="node2" presStyleIdx="0" presStyleCnt="2"/>
      <dgm:spPr/>
    </dgm:pt>
    <dgm:pt modelId="{9D5973CF-4960-426E-BE49-C774143549BF}" type="pres">
      <dgm:prSet presAssocID="{DB8C2AE1-C607-46D9-B7BC-9C079F154EDB}" presName="hierChild4" presStyleCnt="0"/>
      <dgm:spPr/>
    </dgm:pt>
    <dgm:pt modelId="{6814A1D3-FFD9-4713-A717-84A4EA0F8F7D}" type="pres">
      <dgm:prSet presAssocID="{B038C4E9-B403-47F3-ACAB-9BD2C9E13838}" presName="Name37" presStyleLbl="parChTrans1D3" presStyleIdx="0" presStyleCnt="7"/>
      <dgm:spPr/>
    </dgm:pt>
    <dgm:pt modelId="{0EF4C44B-5320-4500-AA2F-7018599CC129}" type="pres">
      <dgm:prSet presAssocID="{AD11CE10-E146-46B7-8766-0214B70AFB41}" presName="hierRoot2" presStyleCnt="0">
        <dgm:presLayoutVars>
          <dgm:hierBranch val="init"/>
        </dgm:presLayoutVars>
      </dgm:prSet>
      <dgm:spPr/>
    </dgm:pt>
    <dgm:pt modelId="{EE0C1F96-452D-4B2A-ABD5-8BFF0A7A0F6B}" type="pres">
      <dgm:prSet presAssocID="{AD11CE10-E146-46B7-8766-0214B70AFB41}" presName="rootComposite" presStyleCnt="0"/>
      <dgm:spPr/>
    </dgm:pt>
    <dgm:pt modelId="{E4E3309F-268C-4D71-87B6-8EE7E746AD0B}" type="pres">
      <dgm:prSet presAssocID="{AD11CE10-E146-46B7-8766-0214B70AFB41}" presName="rootText" presStyleLbl="node3" presStyleIdx="0" presStyleCnt="7" custScaleX="205698" custScaleY="83259">
        <dgm:presLayoutVars>
          <dgm:chPref val="3"/>
        </dgm:presLayoutVars>
      </dgm:prSet>
      <dgm:spPr/>
    </dgm:pt>
    <dgm:pt modelId="{9FE9EE7F-DB95-4081-B39A-92C50A80C58D}" type="pres">
      <dgm:prSet presAssocID="{AD11CE10-E146-46B7-8766-0214B70AFB41}" presName="rootConnector" presStyleLbl="node3" presStyleIdx="0" presStyleCnt="7"/>
      <dgm:spPr/>
    </dgm:pt>
    <dgm:pt modelId="{C9BD0461-DE06-4AE3-BAFF-E946AB9D1669}" type="pres">
      <dgm:prSet presAssocID="{AD11CE10-E146-46B7-8766-0214B70AFB41}" presName="hierChild4" presStyleCnt="0"/>
      <dgm:spPr/>
    </dgm:pt>
    <dgm:pt modelId="{CB872C14-DB07-4421-B530-9415FE944ABD}" type="pres">
      <dgm:prSet presAssocID="{AD11CE10-E146-46B7-8766-0214B70AFB41}" presName="hierChild5" presStyleCnt="0"/>
      <dgm:spPr/>
    </dgm:pt>
    <dgm:pt modelId="{F1D73D6F-BEA7-41D9-8C05-899A4CE0C46F}" type="pres">
      <dgm:prSet presAssocID="{D67FEEA1-B2E3-4110-AA03-2A30A235F720}" presName="Name37" presStyleLbl="parChTrans1D3" presStyleIdx="1" presStyleCnt="7"/>
      <dgm:spPr/>
    </dgm:pt>
    <dgm:pt modelId="{672DCC59-C386-412D-B8F7-86D760BEA3B4}" type="pres">
      <dgm:prSet presAssocID="{4F020579-8143-4DA4-9C45-EF76927620B0}" presName="hierRoot2" presStyleCnt="0">
        <dgm:presLayoutVars>
          <dgm:hierBranch val="init"/>
        </dgm:presLayoutVars>
      </dgm:prSet>
      <dgm:spPr/>
    </dgm:pt>
    <dgm:pt modelId="{EE5F3342-4070-443A-B52A-1ACAFC1DCB10}" type="pres">
      <dgm:prSet presAssocID="{4F020579-8143-4DA4-9C45-EF76927620B0}" presName="rootComposite" presStyleCnt="0"/>
      <dgm:spPr/>
    </dgm:pt>
    <dgm:pt modelId="{43D79A57-7CEC-430B-99B0-71D254D28F0F}" type="pres">
      <dgm:prSet presAssocID="{4F020579-8143-4DA4-9C45-EF76927620B0}" presName="rootText" presStyleLbl="node3" presStyleIdx="1" presStyleCnt="7" custScaleX="208032" custScaleY="84486">
        <dgm:presLayoutVars>
          <dgm:chPref val="3"/>
        </dgm:presLayoutVars>
      </dgm:prSet>
      <dgm:spPr/>
    </dgm:pt>
    <dgm:pt modelId="{8C0928BF-6D38-4A8D-9B37-DA240ED2945A}" type="pres">
      <dgm:prSet presAssocID="{4F020579-8143-4DA4-9C45-EF76927620B0}" presName="rootConnector" presStyleLbl="node3" presStyleIdx="1" presStyleCnt="7"/>
      <dgm:spPr/>
    </dgm:pt>
    <dgm:pt modelId="{02BC1A01-87C2-4BDF-B04B-4EA59FF39014}" type="pres">
      <dgm:prSet presAssocID="{4F020579-8143-4DA4-9C45-EF76927620B0}" presName="hierChild4" presStyleCnt="0"/>
      <dgm:spPr/>
    </dgm:pt>
    <dgm:pt modelId="{04F6FABE-3F89-4F4E-84D0-31EA66C2BE55}" type="pres">
      <dgm:prSet presAssocID="{4F020579-8143-4DA4-9C45-EF76927620B0}" presName="hierChild5" presStyleCnt="0"/>
      <dgm:spPr/>
    </dgm:pt>
    <dgm:pt modelId="{C4234D43-8AFE-4899-8968-6B6FFF0F865E}" type="pres">
      <dgm:prSet presAssocID="{9EA48992-1B93-407C-BCFF-B26184B98EBF}" presName="Name37" presStyleLbl="parChTrans1D3" presStyleIdx="2" presStyleCnt="7"/>
      <dgm:spPr/>
    </dgm:pt>
    <dgm:pt modelId="{4511BC26-24BA-4422-B9C0-6065B100C13D}" type="pres">
      <dgm:prSet presAssocID="{9977BC23-DC69-4E9B-BCD8-C013A39082B4}" presName="hierRoot2" presStyleCnt="0">
        <dgm:presLayoutVars>
          <dgm:hierBranch val="init"/>
        </dgm:presLayoutVars>
      </dgm:prSet>
      <dgm:spPr/>
    </dgm:pt>
    <dgm:pt modelId="{D1539C87-B4ED-4BBD-B5C2-B7EC745B00E7}" type="pres">
      <dgm:prSet presAssocID="{9977BC23-DC69-4E9B-BCD8-C013A39082B4}" presName="rootComposite" presStyleCnt="0"/>
      <dgm:spPr/>
    </dgm:pt>
    <dgm:pt modelId="{CECA9B9B-C008-4D5E-94A2-1C2919922015}" type="pres">
      <dgm:prSet presAssocID="{9977BC23-DC69-4E9B-BCD8-C013A39082B4}" presName="rootText" presStyleLbl="node3" presStyleIdx="2" presStyleCnt="7" custScaleX="208617" custScaleY="84485">
        <dgm:presLayoutVars>
          <dgm:chPref val="3"/>
        </dgm:presLayoutVars>
      </dgm:prSet>
      <dgm:spPr/>
    </dgm:pt>
    <dgm:pt modelId="{8602FA81-84A0-496E-9971-F01C7A787C90}" type="pres">
      <dgm:prSet presAssocID="{9977BC23-DC69-4E9B-BCD8-C013A39082B4}" presName="rootConnector" presStyleLbl="node3" presStyleIdx="2" presStyleCnt="7"/>
      <dgm:spPr/>
    </dgm:pt>
    <dgm:pt modelId="{706ED406-A05B-40D9-BD4B-021F4BA0BFF3}" type="pres">
      <dgm:prSet presAssocID="{9977BC23-DC69-4E9B-BCD8-C013A39082B4}" presName="hierChild4" presStyleCnt="0"/>
      <dgm:spPr/>
    </dgm:pt>
    <dgm:pt modelId="{6F5B63C9-05E0-4736-AD0A-351E6F8EF81D}" type="pres">
      <dgm:prSet presAssocID="{9977BC23-DC69-4E9B-BCD8-C013A39082B4}" presName="hierChild5" presStyleCnt="0"/>
      <dgm:spPr/>
    </dgm:pt>
    <dgm:pt modelId="{F1B82673-0E19-4F1C-8107-E91815F265D3}" type="pres">
      <dgm:prSet presAssocID="{64D4AF11-05F3-483B-9A74-E780FBCD1DA1}" presName="Name37" presStyleLbl="parChTrans1D3" presStyleIdx="3" presStyleCnt="7"/>
      <dgm:spPr/>
    </dgm:pt>
    <dgm:pt modelId="{280A2748-1EE5-4FD3-8D9F-5620AEC92C67}" type="pres">
      <dgm:prSet presAssocID="{4A84F4E2-901D-46CB-9BD2-D4857AC558EB}" presName="hierRoot2" presStyleCnt="0">
        <dgm:presLayoutVars>
          <dgm:hierBranch val="init"/>
        </dgm:presLayoutVars>
      </dgm:prSet>
      <dgm:spPr/>
    </dgm:pt>
    <dgm:pt modelId="{6AC3968C-F099-46BC-A69B-6B91A2FDEC2A}" type="pres">
      <dgm:prSet presAssocID="{4A84F4E2-901D-46CB-9BD2-D4857AC558EB}" presName="rootComposite" presStyleCnt="0"/>
      <dgm:spPr/>
    </dgm:pt>
    <dgm:pt modelId="{5157D73C-7E76-4AB9-8416-981C7621888A}" type="pres">
      <dgm:prSet presAssocID="{4A84F4E2-901D-46CB-9BD2-D4857AC558EB}" presName="rootText" presStyleLbl="node3" presStyleIdx="3" presStyleCnt="7" custScaleX="208033" custScaleY="84486">
        <dgm:presLayoutVars>
          <dgm:chPref val="3"/>
        </dgm:presLayoutVars>
      </dgm:prSet>
      <dgm:spPr/>
    </dgm:pt>
    <dgm:pt modelId="{13BC4EFF-1D56-4761-B4DF-A9DA0C92094F}" type="pres">
      <dgm:prSet presAssocID="{4A84F4E2-901D-46CB-9BD2-D4857AC558EB}" presName="rootConnector" presStyleLbl="node3" presStyleIdx="3" presStyleCnt="7"/>
      <dgm:spPr/>
    </dgm:pt>
    <dgm:pt modelId="{F4644200-0012-4D4E-8508-7B72AA6C56A0}" type="pres">
      <dgm:prSet presAssocID="{4A84F4E2-901D-46CB-9BD2-D4857AC558EB}" presName="hierChild4" presStyleCnt="0"/>
      <dgm:spPr/>
    </dgm:pt>
    <dgm:pt modelId="{3480C398-1BDC-4B4D-8607-080688770A5C}" type="pres">
      <dgm:prSet presAssocID="{4A84F4E2-901D-46CB-9BD2-D4857AC558EB}" presName="hierChild5" presStyleCnt="0"/>
      <dgm:spPr/>
    </dgm:pt>
    <dgm:pt modelId="{9163A41B-BE59-4EEC-9319-C7B1B3780591}" type="pres">
      <dgm:prSet presAssocID="{DB8C2AE1-C607-46D9-B7BC-9C079F154EDB}" presName="hierChild5" presStyleCnt="0"/>
      <dgm:spPr/>
    </dgm:pt>
    <dgm:pt modelId="{3D367E92-86C4-4800-890D-E420390834F5}" type="pres">
      <dgm:prSet presAssocID="{2753CF90-C8DC-4E71-8F9F-9E59A3F3F343}" presName="Name37" presStyleLbl="parChTrans1D2" presStyleIdx="1" presStyleCnt="2"/>
      <dgm:spPr/>
    </dgm:pt>
    <dgm:pt modelId="{BCB8A5CE-D988-44F9-9D02-0C3A0AE8921F}" type="pres">
      <dgm:prSet presAssocID="{5468CCFA-C375-4F43-B8EF-EB8E04F05ECA}" presName="hierRoot2" presStyleCnt="0">
        <dgm:presLayoutVars>
          <dgm:hierBranch val="init"/>
        </dgm:presLayoutVars>
      </dgm:prSet>
      <dgm:spPr/>
    </dgm:pt>
    <dgm:pt modelId="{33018D0C-6560-45C3-A00F-F1B6EEB3F544}" type="pres">
      <dgm:prSet presAssocID="{5468CCFA-C375-4F43-B8EF-EB8E04F05ECA}" presName="rootComposite" presStyleCnt="0"/>
      <dgm:spPr/>
    </dgm:pt>
    <dgm:pt modelId="{AB53A8D1-72AE-4ADD-B21C-1A8119F79543}" type="pres">
      <dgm:prSet presAssocID="{5468CCFA-C375-4F43-B8EF-EB8E04F05ECA}" presName="rootText" presStyleLbl="node2" presStyleIdx="1" presStyleCnt="2" custScaleX="296727">
        <dgm:presLayoutVars>
          <dgm:chPref val="3"/>
        </dgm:presLayoutVars>
      </dgm:prSet>
      <dgm:spPr/>
    </dgm:pt>
    <dgm:pt modelId="{023038BA-4E9A-4F8B-99B8-2ACC67A977E8}" type="pres">
      <dgm:prSet presAssocID="{5468CCFA-C375-4F43-B8EF-EB8E04F05ECA}" presName="rootConnector" presStyleLbl="node2" presStyleIdx="1" presStyleCnt="2"/>
      <dgm:spPr/>
    </dgm:pt>
    <dgm:pt modelId="{D4BBFF5E-DEE5-4CE9-A83C-00B2F7EBD579}" type="pres">
      <dgm:prSet presAssocID="{5468CCFA-C375-4F43-B8EF-EB8E04F05ECA}" presName="hierChild4" presStyleCnt="0"/>
      <dgm:spPr/>
    </dgm:pt>
    <dgm:pt modelId="{61FBF8BD-0CB8-4BC1-AC97-84554451CCDF}" type="pres">
      <dgm:prSet presAssocID="{F8823F64-0AB5-4A7A-A3B2-00F5C3298998}" presName="Name37" presStyleLbl="parChTrans1D3" presStyleIdx="4" presStyleCnt="7"/>
      <dgm:spPr/>
    </dgm:pt>
    <dgm:pt modelId="{A548C117-5962-4AE7-B890-F7E812AE79FC}" type="pres">
      <dgm:prSet presAssocID="{9BD4052D-381B-4199-9CDD-79A2696BFCE0}" presName="hierRoot2" presStyleCnt="0">
        <dgm:presLayoutVars>
          <dgm:hierBranch val="init"/>
        </dgm:presLayoutVars>
      </dgm:prSet>
      <dgm:spPr/>
    </dgm:pt>
    <dgm:pt modelId="{0EE34E23-173D-4043-8BA3-30233D960976}" type="pres">
      <dgm:prSet presAssocID="{9BD4052D-381B-4199-9CDD-79A2696BFCE0}" presName="rootComposite" presStyleCnt="0"/>
      <dgm:spPr/>
    </dgm:pt>
    <dgm:pt modelId="{0B2B7975-F0E4-4792-981A-64BB44A9A79B}" type="pres">
      <dgm:prSet presAssocID="{9BD4052D-381B-4199-9CDD-79A2696BFCE0}" presName="rootText" presStyleLbl="node3" presStyleIdx="4" presStyleCnt="7" custScaleX="207676" custScaleY="121566">
        <dgm:presLayoutVars>
          <dgm:chPref val="3"/>
        </dgm:presLayoutVars>
      </dgm:prSet>
      <dgm:spPr/>
    </dgm:pt>
    <dgm:pt modelId="{1001176A-95BF-47E7-8370-9A39C3C6DBCB}" type="pres">
      <dgm:prSet presAssocID="{9BD4052D-381B-4199-9CDD-79A2696BFCE0}" presName="rootConnector" presStyleLbl="node3" presStyleIdx="4" presStyleCnt="7"/>
      <dgm:spPr/>
    </dgm:pt>
    <dgm:pt modelId="{60B9F219-83A9-42DA-8CD3-BC7629F49FEB}" type="pres">
      <dgm:prSet presAssocID="{9BD4052D-381B-4199-9CDD-79A2696BFCE0}" presName="hierChild4" presStyleCnt="0"/>
      <dgm:spPr/>
    </dgm:pt>
    <dgm:pt modelId="{4B64A420-34FC-492C-9391-7E92BE2BDA6C}" type="pres">
      <dgm:prSet presAssocID="{9BD4052D-381B-4199-9CDD-79A2696BFCE0}" presName="hierChild5" presStyleCnt="0"/>
      <dgm:spPr/>
    </dgm:pt>
    <dgm:pt modelId="{9508E336-93A8-40B3-8417-857BAF094448}" type="pres">
      <dgm:prSet presAssocID="{1D53FBAD-6015-4443-8C85-D79EBBE8A557}" presName="Name37" presStyleLbl="parChTrans1D3" presStyleIdx="5" presStyleCnt="7"/>
      <dgm:spPr/>
    </dgm:pt>
    <dgm:pt modelId="{C3E9532D-1586-40AD-8EE7-7E2DAE181C3D}" type="pres">
      <dgm:prSet presAssocID="{5E319B0B-5AA0-4FBC-91DE-946BEADDB831}" presName="hierRoot2" presStyleCnt="0">
        <dgm:presLayoutVars>
          <dgm:hierBranch val="init"/>
        </dgm:presLayoutVars>
      </dgm:prSet>
      <dgm:spPr/>
    </dgm:pt>
    <dgm:pt modelId="{7E2E50D5-3604-4080-8B02-F435F966BCC9}" type="pres">
      <dgm:prSet presAssocID="{5E319B0B-5AA0-4FBC-91DE-946BEADDB831}" presName="rootComposite" presStyleCnt="0"/>
      <dgm:spPr/>
    </dgm:pt>
    <dgm:pt modelId="{913E3CFF-6DA2-4145-8C16-26E7C7437F90}" type="pres">
      <dgm:prSet presAssocID="{5E319B0B-5AA0-4FBC-91DE-946BEADDB831}" presName="rootText" presStyleLbl="node3" presStyleIdx="5" presStyleCnt="7" custScaleX="207676" custScaleY="131836">
        <dgm:presLayoutVars>
          <dgm:chPref val="3"/>
        </dgm:presLayoutVars>
      </dgm:prSet>
      <dgm:spPr/>
    </dgm:pt>
    <dgm:pt modelId="{88EE44DB-C3CA-49DB-A5A6-162B2A84A913}" type="pres">
      <dgm:prSet presAssocID="{5E319B0B-5AA0-4FBC-91DE-946BEADDB831}" presName="rootConnector" presStyleLbl="node3" presStyleIdx="5" presStyleCnt="7"/>
      <dgm:spPr/>
    </dgm:pt>
    <dgm:pt modelId="{496E5ED3-B05C-4D09-A08D-F60092B11DC8}" type="pres">
      <dgm:prSet presAssocID="{5E319B0B-5AA0-4FBC-91DE-946BEADDB831}" presName="hierChild4" presStyleCnt="0"/>
      <dgm:spPr/>
    </dgm:pt>
    <dgm:pt modelId="{82DF7304-2FEE-4EE8-93B7-A09DF3E986F0}" type="pres">
      <dgm:prSet presAssocID="{5E319B0B-5AA0-4FBC-91DE-946BEADDB831}" presName="hierChild5" presStyleCnt="0"/>
      <dgm:spPr/>
    </dgm:pt>
    <dgm:pt modelId="{3538E69E-8F57-419C-906D-E53677ACCF0F}" type="pres">
      <dgm:prSet presAssocID="{918D5C68-3C1D-425F-BC57-4CEB4C2B6C59}" presName="Name37" presStyleLbl="parChTrans1D3" presStyleIdx="6" presStyleCnt="7"/>
      <dgm:spPr/>
    </dgm:pt>
    <dgm:pt modelId="{A5BB9773-AD43-451C-AB33-7701ACCC5A15}" type="pres">
      <dgm:prSet presAssocID="{2562C2C8-3D72-400F-968E-57A4622CFC48}" presName="hierRoot2" presStyleCnt="0">
        <dgm:presLayoutVars>
          <dgm:hierBranch val="init"/>
        </dgm:presLayoutVars>
      </dgm:prSet>
      <dgm:spPr/>
    </dgm:pt>
    <dgm:pt modelId="{47962756-040A-45EB-9332-E831CD118CFA}" type="pres">
      <dgm:prSet presAssocID="{2562C2C8-3D72-400F-968E-57A4622CFC48}" presName="rootComposite" presStyleCnt="0"/>
      <dgm:spPr/>
    </dgm:pt>
    <dgm:pt modelId="{20E8093F-61AF-4E27-978D-C2B7627C9374}" type="pres">
      <dgm:prSet presAssocID="{2562C2C8-3D72-400F-968E-57A4622CFC48}" presName="rootText" presStyleLbl="node3" presStyleIdx="6" presStyleCnt="7" custScaleX="248583" custScaleY="124100">
        <dgm:presLayoutVars>
          <dgm:chPref val="3"/>
        </dgm:presLayoutVars>
      </dgm:prSet>
      <dgm:spPr/>
    </dgm:pt>
    <dgm:pt modelId="{48C640DA-26DC-45AE-8F35-81EDEDAA9ED5}" type="pres">
      <dgm:prSet presAssocID="{2562C2C8-3D72-400F-968E-57A4622CFC48}" presName="rootConnector" presStyleLbl="node3" presStyleIdx="6" presStyleCnt="7"/>
      <dgm:spPr/>
    </dgm:pt>
    <dgm:pt modelId="{5615A261-6FB9-4F68-8845-19C258483AE9}" type="pres">
      <dgm:prSet presAssocID="{2562C2C8-3D72-400F-968E-57A4622CFC48}" presName="hierChild4" presStyleCnt="0"/>
      <dgm:spPr/>
    </dgm:pt>
    <dgm:pt modelId="{D5864186-EE60-4044-B8A0-92B6857B589F}" type="pres">
      <dgm:prSet presAssocID="{2562C2C8-3D72-400F-968E-57A4622CFC48}" presName="hierChild5" presStyleCnt="0"/>
      <dgm:spPr/>
    </dgm:pt>
    <dgm:pt modelId="{38D6C1EF-FC96-4ECA-BD00-0522FA1A4BE3}" type="pres">
      <dgm:prSet presAssocID="{5468CCFA-C375-4F43-B8EF-EB8E04F05ECA}" presName="hierChild5" presStyleCnt="0"/>
      <dgm:spPr/>
    </dgm:pt>
    <dgm:pt modelId="{CDD839C0-0AF7-4964-8708-3C81E7EACDDB}" type="pres">
      <dgm:prSet presAssocID="{2505D256-632D-41AB-8143-2368D8D0DCE3}" presName="hierChild3" presStyleCnt="0"/>
      <dgm:spPr/>
    </dgm:pt>
  </dgm:ptLst>
  <dgm:cxnLst>
    <dgm:cxn modelId="{C29EA211-2D65-4DA3-9240-41E263A54775}" type="presOf" srcId="{23CE192C-5B38-438D-8327-59CFC58E08E0}" destId="{ACADB673-10C5-458F-9F9D-7E3825FA946A}" srcOrd="0" destOrd="0" presId="urn:microsoft.com/office/officeart/2005/8/layout/orgChart1"/>
    <dgm:cxn modelId="{1DA23C12-829C-47AB-A376-A3EEC8226020}" type="presOf" srcId="{64D4AF11-05F3-483B-9A74-E780FBCD1DA1}" destId="{F1B82673-0E19-4F1C-8107-E91815F265D3}" srcOrd="0" destOrd="0" presId="urn:microsoft.com/office/officeart/2005/8/layout/orgChart1"/>
    <dgm:cxn modelId="{2D895F15-2847-45EE-B060-2DA49E9C0139}" type="presOf" srcId="{4F020579-8143-4DA4-9C45-EF76927620B0}" destId="{43D79A57-7CEC-430B-99B0-71D254D28F0F}" srcOrd="0" destOrd="0" presId="urn:microsoft.com/office/officeart/2005/8/layout/orgChart1"/>
    <dgm:cxn modelId="{FAEC3A2A-1179-4E98-9BDE-3035732C1E92}" srcId="{DB8C2AE1-C607-46D9-B7BC-9C079F154EDB}" destId="{AD11CE10-E146-46B7-8766-0214B70AFB41}" srcOrd="0" destOrd="0" parTransId="{B038C4E9-B403-47F3-ACAB-9BD2C9E13838}" sibTransId="{7F059A29-8F30-48C0-8123-33AAE9DCA1EE}"/>
    <dgm:cxn modelId="{E64D432D-BC5E-4898-B40A-B74DAE459B90}" type="presOf" srcId="{DB8C2AE1-C607-46D9-B7BC-9C079F154EDB}" destId="{CF7A6C0C-74A2-4697-80F3-459D235103BB}" srcOrd="0" destOrd="0" presId="urn:microsoft.com/office/officeart/2005/8/layout/orgChart1"/>
    <dgm:cxn modelId="{294C332F-7E97-46FF-854F-8D5B86E4CE9A}" srcId="{5468CCFA-C375-4F43-B8EF-EB8E04F05ECA}" destId="{5E319B0B-5AA0-4FBC-91DE-946BEADDB831}" srcOrd="1" destOrd="0" parTransId="{1D53FBAD-6015-4443-8C85-D79EBBE8A557}" sibTransId="{3DE125DE-4FA0-4C38-85FF-DEFD1A3D3572}"/>
    <dgm:cxn modelId="{C1E65433-71C4-4F71-BA16-7201839961BA}" type="presOf" srcId="{4A84F4E2-901D-46CB-9BD2-D4857AC558EB}" destId="{5157D73C-7E76-4AB9-8416-981C7621888A}" srcOrd="0" destOrd="0" presId="urn:microsoft.com/office/officeart/2005/8/layout/orgChart1"/>
    <dgm:cxn modelId="{186AA339-5D21-4D09-BCDB-1509B16CCB2E}" type="presOf" srcId="{9977BC23-DC69-4E9B-BCD8-C013A39082B4}" destId="{8602FA81-84A0-496E-9971-F01C7A787C90}" srcOrd="1" destOrd="0" presId="urn:microsoft.com/office/officeart/2005/8/layout/orgChart1"/>
    <dgm:cxn modelId="{A285573B-B1B3-4CA1-9C9E-3BDF5FC13B34}" type="presOf" srcId="{4A84F4E2-901D-46CB-9BD2-D4857AC558EB}" destId="{13BC4EFF-1D56-4761-B4DF-A9DA0C92094F}" srcOrd="1" destOrd="0" presId="urn:microsoft.com/office/officeart/2005/8/layout/orgChart1"/>
    <dgm:cxn modelId="{AE143E5E-5FA0-4015-9D7F-0BA350D9FD7F}" type="presOf" srcId="{2505D256-632D-41AB-8143-2368D8D0DCE3}" destId="{AC4FB714-64C5-4DB4-9221-0590F7CD8904}" srcOrd="1" destOrd="0" presId="urn:microsoft.com/office/officeart/2005/8/layout/orgChart1"/>
    <dgm:cxn modelId="{B423FA61-BFEE-491E-A009-6D7FE65D44C9}" type="presOf" srcId="{AD11CE10-E146-46B7-8766-0214B70AFB41}" destId="{9FE9EE7F-DB95-4081-B39A-92C50A80C58D}" srcOrd="1" destOrd="0" presId="urn:microsoft.com/office/officeart/2005/8/layout/orgChart1"/>
    <dgm:cxn modelId="{54D3BE62-6AA2-4804-BB6B-EC326BA1496D}" type="presOf" srcId="{5E319B0B-5AA0-4FBC-91DE-946BEADDB831}" destId="{913E3CFF-6DA2-4145-8C16-26E7C7437F90}" srcOrd="0" destOrd="0" presId="urn:microsoft.com/office/officeart/2005/8/layout/orgChart1"/>
    <dgm:cxn modelId="{AC05424F-BDCD-48C9-A1C6-6AF61CFC86E9}" type="presOf" srcId="{9BD4052D-381B-4199-9CDD-79A2696BFCE0}" destId="{1001176A-95BF-47E7-8370-9A39C3C6DBCB}" srcOrd="1" destOrd="0" presId="urn:microsoft.com/office/officeart/2005/8/layout/orgChart1"/>
    <dgm:cxn modelId="{30B78D6F-C93B-4126-971F-93E979DF8D27}" type="presOf" srcId="{2562C2C8-3D72-400F-968E-57A4622CFC48}" destId="{20E8093F-61AF-4E27-978D-C2B7627C9374}" srcOrd="0" destOrd="0" presId="urn:microsoft.com/office/officeart/2005/8/layout/orgChart1"/>
    <dgm:cxn modelId="{A05E1977-BCE2-43AE-AC93-CA8870B2B713}" type="presOf" srcId="{D67FEEA1-B2E3-4110-AA03-2A30A235F720}" destId="{F1D73D6F-BEA7-41D9-8C05-899A4CE0C46F}" srcOrd="0" destOrd="0" presId="urn:microsoft.com/office/officeart/2005/8/layout/orgChart1"/>
    <dgm:cxn modelId="{521A3577-73F1-48FA-B7A9-EC2FA7013961}" type="presOf" srcId="{9977BC23-DC69-4E9B-BCD8-C013A39082B4}" destId="{CECA9B9B-C008-4D5E-94A2-1C2919922015}" srcOrd="0" destOrd="0" presId="urn:microsoft.com/office/officeart/2005/8/layout/orgChart1"/>
    <dgm:cxn modelId="{1729DA77-6812-4049-8145-8B7A811C82A2}" type="presOf" srcId="{B038C4E9-B403-47F3-ACAB-9BD2C9E13838}" destId="{6814A1D3-FFD9-4713-A717-84A4EA0F8F7D}" srcOrd="0" destOrd="0" presId="urn:microsoft.com/office/officeart/2005/8/layout/orgChart1"/>
    <dgm:cxn modelId="{219B8180-AD19-481B-948B-491709CF07F4}" type="presOf" srcId="{2753CF90-C8DC-4E71-8F9F-9E59A3F3F343}" destId="{3D367E92-86C4-4800-890D-E420390834F5}" srcOrd="0" destOrd="0" presId="urn:microsoft.com/office/officeart/2005/8/layout/orgChart1"/>
    <dgm:cxn modelId="{73C3AE8C-DAEB-4AA5-9BBC-0044EF4DF446}" type="presOf" srcId="{2505D256-632D-41AB-8143-2368D8D0DCE3}" destId="{A87B3E25-BA8F-4795-B6D0-6960469CD281}" srcOrd="0" destOrd="0" presId="urn:microsoft.com/office/officeart/2005/8/layout/orgChart1"/>
    <dgm:cxn modelId="{0F69EB98-FD9A-4FC0-8D2E-D6C0047C2797}" type="presOf" srcId="{918D5C68-3C1D-425F-BC57-4CEB4C2B6C59}" destId="{3538E69E-8F57-419C-906D-E53677ACCF0F}" srcOrd="0" destOrd="0" presId="urn:microsoft.com/office/officeart/2005/8/layout/orgChart1"/>
    <dgm:cxn modelId="{1F215E9B-AF70-4DE0-8B01-4C397B7D97A5}" srcId="{5468CCFA-C375-4F43-B8EF-EB8E04F05ECA}" destId="{9BD4052D-381B-4199-9CDD-79A2696BFCE0}" srcOrd="0" destOrd="0" parTransId="{F8823F64-0AB5-4A7A-A3B2-00F5C3298998}" sibTransId="{D4FCF99D-CFDB-4FDA-A22C-368A4E75CE02}"/>
    <dgm:cxn modelId="{681CD69E-5AA4-41DE-8165-C4E4B3EE2464}" srcId="{23CE192C-5B38-438D-8327-59CFC58E08E0}" destId="{2505D256-632D-41AB-8143-2368D8D0DCE3}" srcOrd="0" destOrd="0" parTransId="{7895EF1B-A461-4805-9508-024A913E97CE}" sibTransId="{EA44D30A-2DE7-47C4-BE7B-87A0EC6D0D9B}"/>
    <dgm:cxn modelId="{5D731AA0-D4DF-4FA0-A8BA-C84FCA188AD8}" type="presOf" srcId="{5133BE77-4562-47A2-9241-7C7268CD54BA}" destId="{B06D3122-7921-4829-8E05-711DFD0E20AF}" srcOrd="0" destOrd="0" presId="urn:microsoft.com/office/officeart/2005/8/layout/orgChart1"/>
    <dgm:cxn modelId="{F4F3E8A0-27B6-4592-B31D-81E5FB776FD5}" srcId="{DB8C2AE1-C607-46D9-B7BC-9C079F154EDB}" destId="{4A84F4E2-901D-46CB-9BD2-D4857AC558EB}" srcOrd="3" destOrd="0" parTransId="{64D4AF11-05F3-483B-9A74-E780FBCD1DA1}" sibTransId="{9F03C556-D999-4D1A-A297-53D835A36266}"/>
    <dgm:cxn modelId="{6C7554A5-0C0E-40A5-918B-23325D808E56}" srcId="{2505D256-632D-41AB-8143-2368D8D0DCE3}" destId="{DB8C2AE1-C607-46D9-B7BC-9C079F154EDB}" srcOrd="0" destOrd="0" parTransId="{5133BE77-4562-47A2-9241-7C7268CD54BA}" sibTransId="{861C31A7-F4ED-49AD-A6B3-6AB12CE8101A}"/>
    <dgm:cxn modelId="{F40939A6-1F9A-4E7E-8AF1-C6D88C4402D4}" type="presOf" srcId="{5468CCFA-C375-4F43-B8EF-EB8E04F05ECA}" destId="{023038BA-4E9A-4F8B-99B8-2ACC67A977E8}" srcOrd="1" destOrd="0" presId="urn:microsoft.com/office/officeart/2005/8/layout/orgChart1"/>
    <dgm:cxn modelId="{6472C3AD-1A59-4901-9893-ABDCDF5CCB2A}" type="presOf" srcId="{4F020579-8143-4DA4-9C45-EF76927620B0}" destId="{8C0928BF-6D38-4A8D-9B37-DA240ED2945A}" srcOrd="1" destOrd="0" presId="urn:microsoft.com/office/officeart/2005/8/layout/orgChart1"/>
    <dgm:cxn modelId="{3AA73CB5-B5B7-47FF-9A72-CE68E431B8A4}" type="presOf" srcId="{5E319B0B-5AA0-4FBC-91DE-946BEADDB831}" destId="{88EE44DB-C3CA-49DB-A5A6-162B2A84A913}" srcOrd="1" destOrd="0" presId="urn:microsoft.com/office/officeart/2005/8/layout/orgChart1"/>
    <dgm:cxn modelId="{78D0F9BA-8EB1-4597-B638-96F384CBD698}" type="presOf" srcId="{F8823F64-0AB5-4A7A-A3B2-00F5C3298998}" destId="{61FBF8BD-0CB8-4BC1-AC97-84554451CCDF}" srcOrd="0" destOrd="0" presId="urn:microsoft.com/office/officeart/2005/8/layout/orgChart1"/>
    <dgm:cxn modelId="{0EF54EC2-BD9E-4A73-8335-9105DFEF0568}" type="presOf" srcId="{AD11CE10-E146-46B7-8766-0214B70AFB41}" destId="{E4E3309F-268C-4D71-87B6-8EE7E746AD0B}" srcOrd="0" destOrd="0" presId="urn:microsoft.com/office/officeart/2005/8/layout/orgChart1"/>
    <dgm:cxn modelId="{06C9A7CE-DA35-4135-80DB-7224FF846BD8}" type="presOf" srcId="{9EA48992-1B93-407C-BCFF-B26184B98EBF}" destId="{C4234D43-8AFE-4899-8968-6B6FFF0F865E}" srcOrd="0" destOrd="0" presId="urn:microsoft.com/office/officeart/2005/8/layout/orgChart1"/>
    <dgm:cxn modelId="{125376D8-B13B-478A-861F-CD4B8125350E}" type="presOf" srcId="{DB8C2AE1-C607-46D9-B7BC-9C079F154EDB}" destId="{6198F528-E6BD-4532-A9DC-6FEAEB167A51}" srcOrd="1" destOrd="0" presId="urn:microsoft.com/office/officeart/2005/8/layout/orgChart1"/>
    <dgm:cxn modelId="{5CB18ADA-C1B9-4706-BDE2-2CC7EFA4FBAC}" srcId="{5468CCFA-C375-4F43-B8EF-EB8E04F05ECA}" destId="{2562C2C8-3D72-400F-968E-57A4622CFC48}" srcOrd="2" destOrd="0" parTransId="{918D5C68-3C1D-425F-BC57-4CEB4C2B6C59}" sibTransId="{176BAF94-88D9-4F3B-981E-EDFB241BA64A}"/>
    <dgm:cxn modelId="{AF5BFFDB-BAE0-4E8E-A085-38891F377CFD}" srcId="{DB8C2AE1-C607-46D9-B7BC-9C079F154EDB}" destId="{9977BC23-DC69-4E9B-BCD8-C013A39082B4}" srcOrd="2" destOrd="0" parTransId="{9EA48992-1B93-407C-BCFF-B26184B98EBF}" sibTransId="{DE0FCEBA-14E8-4A47-9D4B-E343B33D840D}"/>
    <dgm:cxn modelId="{B3BEDEE0-F0CF-4397-B298-C2C6456F4403}" type="presOf" srcId="{1D53FBAD-6015-4443-8C85-D79EBBE8A557}" destId="{9508E336-93A8-40B3-8417-857BAF094448}" srcOrd="0" destOrd="0" presId="urn:microsoft.com/office/officeart/2005/8/layout/orgChart1"/>
    <dgm:cxn modelId="{E8FA2FE7-8C40-4F8E-97A4-1799480FCA64}" srcId="{2505D256-632D-41AB-8143-2368D8D0DCE3}" destId="{5468CCFA-C375-4F43-B8EF-EB8E04F05ECA}" srcOrd="1" destOrd="0" parTransId="{2753CF90-C8DC-4E71-8F9F-9E59A3F3F343}" sibTransId="{199E86E7-D47E-424E-89B7-6A599EE25664}"/>
    <dgm:cxn modelId="{D2491AE9-FA92-483C-8D41-69DB038935F7}" type="presOf" srcId="{5468CCFA-C375-4F43-B8EF-EB8E04F05ECA}" destId="{AB53A8D1-72AE-4ADD-B21C-1A8119F79543}" srcOrd="0" destOrd="0" presId="urn:microsoft.com/office/officeart/2005/8/layout/orgChart1"/>
    <dgm:cxn modelId="{7CA92EE9-EA1C-4A8C-B30B-BD36F9CC4751}" srcId="{DB8C2AE1-C607-46D9-B7BC-9C079F154EDB}" destId="{4F020579-8143-4DA4-9C45-EF76927620B0}" srcOrd="1" destOrd="0" parTransId="{D67FEEA1-B2E3-4110-AA03-2A30A235F720}" sibTransId="{6BD375EA-8D17-4A3E-BBDD-E8C65F2BE2E9}"/>
    <dgm:cxn modelId="{A30C9EFA-0402-4055-B264-BB67AC628011}" type="presOf" srcId="{2562C2C8-3D72-400F-968E-57A4622CFC48}" destId="{48C640DA-26DC-45AE-8F35-81EDEDAA9ED5}" srcOrd="1" destOrd="0" presId="urn:microsoft.com/office/officeart/2005/8/layout/orgChart1"/>
    <dgm:cxn modelId="{377BEEFD-005A-41DD-9CDB-D822545C1FE5}" type="presOf" srcId="{9BD4052D-381B-4199-9CDD-79A2696BFCE0}" destId="{0B2B7975-F0E4-4792-981A-64BB44A9A79B}" srcOrd="0" destOrd="0" presId="urn:microsoft.com/office/officeart/2005/8/layout/orgChart1"/>
    <dgm:cxn modelId="{2A359186-6881-472A-A3CA-D5B758807446}" type="presParOf" srcId="{ACADB673-10C5-458F-9F9D-7E3825FA946A}" destId="{324C4A52-F45A-4CCF-A157-0FC11971F8D1}" srcOrd="0" destOrd="0" presId="urn:microsoft.com/office/officeart/2005/8/layout/orgChart1"/>
    <dgm:cxn modelId="{07CB4C44-7D59-42E0-B88A-E6DBC28EAF3A}" type="presParOf" srcId="{324C4A52-F45A-4CCF-A157-0FC11971F8D1}" destId="{96B4E56A-9BDC-4F5A-9711-304F166B4B7D}" srcOrd="0" destOrd="0" presId="urn:microsoft.com/office/officeart/2005/8/layout/orgChart1"/>
    <dgm:cxn modelId="{5C3A269E-91EB-4FE4-BE35-F339E5B7F528}" type="presParOf" srcId="{96B4E56A-9BDC-4F5A-9711-304F166B4B7D}" destId="{A87B3E25-BA8F-4795-B6D0-6960469CD281}" srcOrd="0" destOrd="0" presId="urn:microsoft.com/office/officeart/2005/8/layout/orgChart1"/>
    <dgm:cxn modelId="{59AA4818-CDC5-4EAF-8ED9-393904B24089}" type="presParOf" srcId="{96B4E56A-9BDC-4F5A-9711-304F166B4B7D}" destId="{AC4FB714-64C5-4DB4-9221-0590F7CD8904}" srcOrd="1" destOrd="0" presId="urn:microsoft.com/office/officeart/2005/8/layout/orgChart1"/>
    <dgm:cxn modelId="{B04CBB9B-F993-47F7-8060-A6DD8EFF063B}" type="presParOf" srcId="{324C4A52-F45A-4CCF-A157-0FC11971F8D1}" destId="{C3B5B445-53FC-485C-93A9-109D361EEDEF}" srcOrd="1" destOrd="0" presId="urn:microsoft.com/office/officeart/2005/8/layout/orgChart1"/>
    <dgm:cxn modelId="{33CE322B-DBBB-4933-A480-0AD3B3B977D8}" type="presParOf" srcId="{C3B5B445-53FC-485C-93A9-109D361EEDEF}" destId="{B06D3122-7921-4829-8E05-711DFD0E20AF}" srcOrd="0" destOrd="0" presId="urn:microsoft.com/office/officeart/2005/8/layout/orgChart1"/>
    <dgm:cxn modelId="{A42F4F10-F9DC-4DCB-8911-6D72D66EF0A2}" type="presParOf" srcId="{C3B5B445-53FC-485C-93A9-109D361EEDEF}" destId="{9CC81FB9-C8D5-4BD5-82D8-5E65BE540F48}" srcOrd="1" destOrd="0" presId="urn:microsoft.com/office/officeart/2005/8/layout/orgChart1"/>
    <dgm:cxn modelId="{4D887CAC-617A-4D42-8A5B-EB5607473159}" type="presParOf" srcId="{9CC81FB9-C8D5-4BD5-82D8-5E65BE540F48}" destId="{6CD2D8C3-7B79-425A-9D87-45ABD17BE6C0}" srcOrd="0" destOrd="0" presId="urn:microsoft.com/office/officeart/2005/8/layout/orgChart1"/>
    <dgm:cxn modelId="{4003A135-208C-4128-B026-DF70B72290C6}" type="presParOf" srcId="{6CD2D8C3-7B79-425A-9D87-45ABD17BE6C0}" destId="{CF7A6C0C-74A2-4697-80F3-459D235103BB}" srcOrd="0" destOrd="0" presId="urn:microsoft.com/office/officeart/2005/8/layout/orgChart1"/>
    <dgm:cxn modelId="{989B3FE1-1301-4AEF-8B8A-F34D1976D42A}" type="presParOf" srcId="{6CD2D8C3-7B79-425A-9D87-45ABD17BE6C0}" destId="{6198F528-E6BD-4532-A9DC-6FEAEB167A51}" srcOrd="1" destOrd="0" presId="urn:microsoft.com/office/officeart/2005/8/layout/orgChart1"/>
    <dgm:cxn modelId="{B0E83893-7D9F-4D9F-93D0-FE3955EE885B}" type="presParOf" srcId="{9CC81FB9-C8D5-4BD5-82D8-5E65BE540F48}" destId="{9D5973CF-4960-426E-BE49-C774143549BF}" srcOrd="1" destOrd="0" presId="urn:microsoft.com/office/officeart/2005/8/layout/orgChart1"/>
    <dgm:cxn modelId="{6C9E5953-E090-47D7-8200-8355D547EC6A}" type="presParOf" srcId="{9D5973CF-4960-426E-BE49-C774143549BF}" destId="{6814A1D3-FFD9-4713-A717-84A4EA0F8F7D}" srcOrd="0" destOrd="0" presId="urn:microsoft.com/office/officeart/2005/8/layout/orgChart1"/>
    <dgm:cxn modelId="{2947D51F-67AB-4B66-8F49-2AA9D27E529A}" type="presParOf" srcId="{9D5973CF-4960-426E-BE49-C774143549BF}" destId="{0EF4C44B-5320-4500-AA2F-7018599CC129}" srcOrd="1" destOrd="0" presId="urn:microsoft.com/office/officeart/2005/8/layout/orgChart1"/>
    <dgm:cxn modelId="{EC8FF4D6-B3B9-4435-8248-51BD017EF112}" type="presParOf" srcId="{0EF4C44B-5320-4500-AA2F-7018599CC129}" destId="{EE0C1F96-452D-4B2A-ABD5-8BFF0A7A0F6B}" srcOrd="0" destOrd="0" presId="urn:microsoft.com/office/officeart/2005/8/layout/orgChart1"/>
    <dgm:cxn modelId="{C13CA761-A6B7-4186-B54F-21A3FC07550E}" type="presParOf" srcId="{EE0C1F96-452D-4B2A-ABD5-8BFF0A7A0F6B}" destId="{E4E3309F-268C-4D71-87B6-8EE7E746AD0B}" srcOrd="0" destOrd="0" presId="urn:microsoft.com/office/officeart/2005/8/layout/orgChart1"/>
    <dgm:cxn modelId="{0695D225-3176-4CA3-A4E0-CFA5BCD24288}" type="presParOf" srcId="{EE0C1F96-452D-4B2A-ABD5-8BFF0A7A0F6B}" destId="{9FE9EE7F-DB95-4081-B39A-92C50A80C58D}" srcOrd="1" destOrd="0" presId="urn:microsoft.com/office/officeart/2005/8/layout/orgChart1"/>
    <dgm:cxn modelId="{0BCB7B10-8610-4538-AF54-5266435F05C7}" type="presParOf" srcId="{0EF4C44B-5320-4500-AA2F-7018599CC129}" destId="{C9BD0461-DE06-4AE3-BAFF-E946AB9D1669}" srcOrd="1" destOrd="0" presId="urn:microsoft.com/office/officeart/2005/8/layout/orgChart1"/>
    <dgm:cxn modelId="{D2653176-05F0-4013-8378-A3FE5EBD011D}" type="presParOf" srcId="{0EF4C44B-5320-4500-AA2F-7018599CC129}" destId="{CB872C14-DB07-4421-B530-9415FE944ABD}" srcOrd="2" destOrd="0" presId="urn:microsoft.com/office/officeart/2005/8/layout/orgChart1"/>
    <dgm:cxn modelId="{4D8AF55D-6A42-4698-ABFE-3F60F835809F}" type="presParOf" srcId="{9D5973CF-4960-426E-BE49-C774143549BF}" destId="{F1D73D6F-BEA7-41D9-8C05-899A4CE0C46F}" srcOrd="2" destOrd="0" presId="urn:microsoft.com/office/officeart/2005/8/layout/orgChart1"/>
    <dgm:cxn modelId="{7B30EB86-162C-4C6C-852F-7ACDEF0E37C6}" type="presParOf" srcId="{9D5973CF-4960-426E-BE49-C774143549BF}" destId="{672DCC59-C386-412D-B8F7-86D760BEA3B4}" srcOrd="3" destOrd="0" presId="urn:microsoft.com/office/officeart/2005/8/layout/orgChart1"/>
    <dgm:cxn modelId="{21D8CFE3-2C21-4DE8-AAE0-93041761E1B8}" type="presParOf" srcId="{672DCC59-C386-412D-B8F7-86D760BEA3B4}" destId="{EE5F3342-4070-443A-B52A-1ACAFC1DCB10}" srcOrd="0" destOrd="0" presId="urn:microsoft.com/office/officeart/2005/8/layout/orgChart1"/>
    <dgm:cxn modelId="{1A63A552-807B-4383-BA2A-7515F0565458}" type="presParOf" srcId="{EE5F3342-4070-443A-B52A-1ACAFC1DCB10}" destId="{43D79A57-7CEC-430B-99B0-71D254D28F0F}" srcOrd="0" destOrd="0" presId="urn:microsoft.com/office/officeart/2005/8/layout/orgChart1"/>
    <dgm:cxn modelId="{C0B8C5A1-D777-4187-92B2-72019682921C}" type="presParOf" srcId="{EE5F3342-4070-443A-B52A-1ACAFC1DCB10}" destId="{8C0928BF-6D38-4A8D-9B37-DA240ED2945A}" srcOrd="1" destOrd="0" presId="urn:microsoft.com/office/officeart/2005/8/layout/orgChart1"/>
    <dgm:cxn modelId="{F59E003B-65BC-4B11-AE05-FEEBFB9689D3}" type="presParOf" srcId="{672DCC59-C386-412D-B8F7-86D760BEA3B4}" destId="{02BC1A01-87C2-4BDF-B04B-4EA59FF39014}" srcOrd="1" destOrd="0" presId="urn:microsoft.com/office/officeart/2005/8/layout/orgChart1"/>
    <dgm:cxn modelId="{E8596B2C-08C2-4094-BD17-6D64C2BDA745}" type="presParOf" srcId="{672DCC59-C386-412D-B8F7-86D760BEA3B4}" destId="{04F6FABE-3F89-4F4E-84D0-31EA66C2BE55}" srcOrd="2" destOrd="0" presId="urn:microsoft.com/office/officeart/2005/8/layout/orgChart1"/>
    <dgm:cxn modelId="{EDAA74DA-9962-427C-81F6-F8073873840D}" type="presParOf" srcId="{9D5973CF-4960-426E-BE49-C774143549BF}" destId="{C4234D43-8AFE-4899-8968-6B6FFF0F865E}" srcOrd="4" destOrd="0" presId="urn:microsoft.com/office/officeart/2005/8/layout/orgChart1"/>
    <dgm:cxn modelId="{B1512B18-C388-4257-B997-DFF874E162B9}" type="presParOf" srcId="{9D5973CF-4960-426E-BE49-C774143549BF}" destId="{4511BC26-24BA-4422-B9C0-6065B100C13D}" srcOrd="5" destOrd="0" presId="urn:microsoft.com/office/officeart/2005/8/layout/orgChart1"/>
    <dgm:cxn modelId="{27623727-588D-4C42-9600-90D445AF0412}" type="presParOf" srcId="{4511BC26-24BA-4422-B9C0-6065B100C13D}" destId="{D1539C87-B4ED-4BBD-B5C2-B7EC745B00E7}" srcOrd="0" destOrd="0" presId="urn:microsoft.com/office/officeart/2005/8/layout/orgChart1"/>
    <dgm:cxn modelId="{3A2C381C-B764-467E-BF4D-46B863937B24}" type="presParOf" srcId="{D1539C87-B4ED-4BBD-B5C2-B7EC745B00E7}" destId="{CECA9B9B-C008-4D5E-94A2-1C2919922015}" srcOrd="0" destOrd="0" presId="urn:microsoft.com/office/officeart/2005/8/layout/orgChart1"/>
    <dgm:cxn modelId="{A63EA309-6580-4A3C-903E-839B43912E08}" type="presParOf" srcId="{D1539C87-B4ED-4BBD-B5C2-B7EC745B00E7}" destId="{8602FA81-84A0-496E-9971-F01C7A787C90}" srcOrd="1" destOrd="0" presId="urn:microsoft.com/office/officeart/2005/8/layout/orgChart1"/>
    <dgm:cxn modelId="{E7476C08-52EE-4C3E-A72E-7ED28F117D6E}" type="presParOf" srcId="{4511BC26-24BA-4422-B9C0-6065B100C13D}" destId="{706ED406-A05B-40D9-BD4B-021F4BA0BFF3}" srcOrd="1" destOrd="0" presId="urn:microsoft.com/office/officeart/2005/8/layout/orgChart1"/>
    <dgm:cxn modelId="{BBA72A56-1AC9-4E1F-9F29-51A618ECA96A}" type="presParOf" srcId="{4511BC26-24BA-4422-B9C0-6065B100C13D}" destId="{6F5B63C9-05E0-4736-AD0A-351E6F8EF81D}" srcOrd="2" destOrd="0" presId="urn:microsoft.com/office/officeart/2005/8/layout/orgChart1"/>
    <dgm:cxn modelId="{A694A717-CAF5-4D50-BD3F-DC7A2EF4A662}" type="presParOf" srcId="{9D5973CF-4960-426E-BE49-C774143549BF}" destId="{F1B82673-0E19-4F1C-8107-E91815F265D3}" srcOrd="6" destOrd="0" presId="urn:microsoft.com/office/officeart/2005/8/layout/orgChart1"/>
    <dgm:cxn modelId="{10F4ABFF-75EB-4393-8000-53612039068F}" type="presParOf" srcId="{9D5973CF-4960-426E-BE49-C774143549BF}" destId="{280A2748-1EE5-4FD3-8D9F-5620AEC92C67}" srcOrd="7" destOrd="0" presId="urn:microsoft.com/office/officeart/2005/8/layout/orgChart1"/>
    <dgm:cxn modelId="{C41341DB-4FF7-470A-A6F7-203DA0F7A279}" type="presParOf" srcId="{280A2748-1EE5-4FD3-8D9F-5620AEC92C67}" destId="{6AC3968C-F099-46BC-A69B-6B91A2FDEC2A}" srcOrd="0" destOrd="0" presId="urn:microsoft.com/office/officeart/2005/8/layout/orgChart1"/>
    <dgm:cxn modelId="{D4A77A23-AC69-49B1-88EA-102BEB615A61}" type="presParOf" srcId="{6AC3968C-F099-46BC-A69B-6B91A2FDEC2A}" destId="{5157D73C-7E76-4AB9-8416-981C7621888A}" srcOrd="0" destOrd="0" presId="urn:microsoft.com/office/officeart/2005/8/layout/orgChart1"/>
    <dgm:cxn modelId="{D09AB65E-DB88-4A13-9B72-1112D91D306A}" type="presParOf" srcId="{6AC3968C-F099-46BC-A69B-6B91A2FDEC2A}" destId="{13BC4EFF-1D56-4761-B4DF-A9DA0C92094F}" srcOrd="1" destOrd="0" presId="urn:microsoft.com/office/officeart/2005/8/layout/orgChart1"/>
    <dgm:cxn modelId="{8BFD9443-E318-491B-AFCB-3E181B120F29}" type="presParOf" srcId="{280A2748-1EE5-4FD3-8D9F-5620AEC92C67}" destId="{F4644200-0012-4D4E-8508-7B72AA6C56A0}" srcOrd="1" destOrd="0" presId="urn:microsoft.com/office/officeart/2005/8/layout/orgChart1"/>
    <dgm:cxn modelId="{4F2794FB-2938-4A32-9910-B33C66C80902}" type="presParOf" srcId="{280A2748-1EE5-4FD3-8D9F-5620AEC92C67}" destId="{3480C398-1BDC-4B4D-8607-080688770A5C}" srcOrd="2" destOrd="0" presId="urn:microsoft.com/office/officeart/2005/8/layout/orgChart1"/>
    <dgm:cxn modelId="{B5849A51-387C-477C-877C-C598819EB856}" type="presParOf" srcId="{9CC81FB9-C8D5-4BD5-82D8-5E65BE540F48}" destId="{9163A41B-BE59-4EEC-9319-C7B1B3780591}" srcOrd="2" destOrd="0" presId="urn:microsoft.com/office/officeart/2005/8/layout/orgChart1"/>
    <dgm:cxn modelId="{D4FDA13B-580B-498A-82A6-58B9942E4640}" type="presParOf" srcId="{C3B5B445-53FC-485C-93A9-109D361EEDEF}" destId="{3D367E92-86C4-4800-890D-E420390834F5}" srcOrd="2" destOrd="0" presId="urn:microsoft.com/office/officeart/2005/8/layout/orgChart1"/>
    <dgm:cxn modelId="{F7B7E211-E9F8-4939-BDB9-8ADDF3AD2433}" type="presParOf" srcId="{C3B5B445-53FC-485C-93A9-109D361EEDEF}" destId="{BCB8A5CE-D988-44F9-9D02-0C3A0AE8921F}" srcOrd="3" destOrd="0" presId="urn:microsoft.com/office/officeart/2005/8/layout/orgChart1"/>
    <dgm:cxn modelId="{632475DB-8AB2-4A05-B086-8F314293EE16}" type="presParOf" srcId="{BCB8A5CE-D988-44F9-9D02-0C3A0AE8921F}" destId="{33018D0C-6560-45C3-A00F-F1B6EEB3F544}" srcOrd="0" destOrd="0" presId="urn:microsoft.com/office/officeart/2005/8/layout/orgChart1"/>
    <dgm:cxn modelId="{D7E44AE4-3993-44D5-B601-13126CEB7577}" type="presParOf" srcId="{33018D0C-6560-45C3-A00F-F1B6EEB3F544}" destId="{AB53A8D1-72AE-4ADD-B21C-1A8119F79543}" srcOrd="0" destOrd="0" presId="urn:microsoft.com/office/officeart/2005/8/layout/orgChart1"/>
    <dgm:cxn modelId="{2EBDDCA0-18C3-4481-8427-CAD1A67A1344}" type="presParOf" srcId="{33018D0C-6560-45C3-A00F-F1B6EEB3F544}" destId="{023038BA-4E9A-4F8B-99B8-2ACC67A977E8}" srcOrd="1" destOrd="0" presId="urn:microsoft.com/office/officeart/2005/8/layout/orgChart1"/>
    <dgm:cxn modelId="{ADA1A1B8-55C9-4962-B445-5C30E22FE0AE}" type="presParOf" srcId="{BCB8A5CE-D988-44F9-9D02-0C3A0AE8921F}" destId="{D4BBFF5E-DEE5-4CE9-A83C-00B2F7EBD579}" srcOrd="1" destOrd="0" presId="urn:microsoft.com/office/officeart/2005/8/layout/orgChart1"/>
    <dgm:cxn modelId="{7D6B369F-09EF-4BD1-9820-3AAD18F5A27D}" type="presParOf" srcId="{D4BBFF5E-DEE5-4CE9-A83C-00B2F7EBD579}" destId="{61FBF8BD-0CB8-4BC1-AC97-84554451CCDF}" srcOrd="0" destOrd="0" presId="urn:microsoft.com/office/officeart/2005/8/layout/orgChart1"/>
    <dgm:cxn modelId="{13951D8D-5F0B-442A-BE6B-8FB7FA938CB0}" type="presParOf" srcId="{D4BBFF5E-DEE5-4CE9-A83C-00B2F7EBD579}" destId="{A548C117-5962-4AE7-B890-F7E812AE79FC}" srcOrd="1" destOrd="0" presId="urn:microsoft.com/office/officeart/2005/8/layout/orgChart1"/>
    <dgm:cxn modelId="{5F49F162-9A95-4618-8BE7-12028C71A8C9}" type="presParOf" srcId="{A548C117-5962-4AE7-B890-F7E812AE79FC}" destId="{0EE34E23-173D-4043-8BA3-30233D960976}" srcOrd="0" destOrd="0" presId="urn:microsoft.com/office/officeart/2005/8/layout/orgChart1"/>
    <dgm:cxn modelId="{02A011C4-98FD-4EA2-BCB1-4E6C967DB659}" type="presParOf" srcId="{0EE34E23-173D-4043-8BA3-30233D960976}" destId="{0B2B7975-F0E4-4792-981A-64BB44A9A79B}" srcOrd="0" destOrd="0" presId="urn:microsoft.com/office/officeart/2005/8/layout/orgChart1"/>
    <dgm:cxn modelId="{C36B1848-66FA-4AFD-8CF9-D1B44DE0247C}" type="presParOf" srcId="{0EE34E23-173D-4043-8BA3-30233D960976}" destId="{1001176A-95BF-47E7-8370-9A39C3C6DBCB}" srcOrd="1" destOrd="0" presId="urn:microsoft.com/office/officeart/2005/8/layout/orgChart1"/>
    <dgm:cxn modelId="{77205C3C-08B6-46CF-B336-D03D24138B14}" type="presParOf" srcId="{A548C117-5962-4AE7-B890-F7E812AE79FC}" destId="{60B9F219-83A9-42DA-8CD3-BC7629F49FEB}" srcOrd="1" destOrd="0" presId="urn:microsoft.com/office/officeart/2005/8/layout/orgChart1"/>
    <dgm:cxn modelId="{E7204B74-6852-4D65-A3D7-1C085B27F476}" type="presParOf" srcId="{A548C117-5962-4AE7-B890-F7E812AE79FC}" destId="{4B64A420-34FC-492C-9391-7E92BE2BDA6C}" srcOrd="2" destOrd="0" presId="urn:microsoft.com/office/officeart/2005/8/layout/orgChart1"/>
    <dgm:cxn modelId="{FFFBC13D-3112-4E0E-B085-8668D97A76BA}" type="presParOf" srcId="{D4BBFF5E-DEE5-4CE9-A83C-00B2F7EBD579}" destId="{9508E336-93A8-40B3-8417-857BAF094448}" srcOrd="2" destOrd="0" presId="urn:microsoft.com/office/officeart/2005/8/layout/orgChart1"/>
    <dgm:cxn modelId="{BEB826D9-225B-41BE-8787-0BA2F4D432F9}" type="presParOf" srcId="{D4BBFF5E-DEE5-4CE9-A83C-00B2F7EBD579}" destId="{C3E9532D-1586-40AD-8EE7-7E2DAE181C3D}" srcOrd="3" destOrd="0" presId="urn:microsoft.com/office/officeart/2005/8/layout/orgChart1"/>
    <dgm:cxn modelId="{5074B114-9F59-4D72-B5C4-B40F3ABF9D41}" type="presParOf" srcId="{C3E9532D-1586-40AD-8EE7-7E2DAE181C3D}" destId="{7E2E50D5-3604-4080-8B02-F435F966BCC9}" srcOrd="0" destOrd="0" presId="urn:microsoft.com/office/officeart/2005/8/layout/orgChart1"/>
    <dgm:cxn modelId="{43479689-CF13-4726-A47A-E8CEF24715B7}" type="presParOf" srcId="{7E2E50D5-3604-4080-8B02-F435F966BCC9}" destId="{913E3CFF-6DA2-4145-8C16-26E7C7437F90}" srcOrd="0" destOrd="0" presId="urn:microsoft.com/office/officeart/2005/8/layout/orgChart1"/>
    <dgm:cxn modelId="{BCA13745-020C-43F9-8492-560D0CBBE4D9}" type="presParOf" srcId="{7E2E50D5-3604-4080-8B02-F435F966BCC9}" destId="{88EE44DB-C3CA-49DB-A5A6-162B2A84A913}" srcOrd="1" destOrd="0" presId="urn:microsoft.com/office/officeart/2005/8/layout/orgChart1"/>
    <dgm:cxn modelId="{F535A27A-49D1-48DB-A9CF-554C68B4A9DD}" type="presParOf" srcId="{C3E9532D-1586-40AD-8EE7-7E2DAE181C3D}" destId="{496E5ED3-B05C-4D09-A08D-F60092B11DC8}" srcOrd="1" destOrd="0" presId="urn:microsoft.com/office/officeart/2005/8/layout/orgChart1"/>
    <dgm:cxn modelId="{AC926E40-7912-4D94-9267-260A1AD4D4BF}" type="presParOf" srcId="{C3E9532D-1586-40AD-8EE7-7E2DAE181C3D}" destId="{82DF7304-2FEE-4EE8-93B7-A09DF3E986F0}" srcOrd="2" destOrd="0" presId="urn:microsoft.com/office/officeart/2005/8/layout/orgChart1"/>
    <dgm:cxn modelId="{84110923-4B22-411A-A386-56496D8DAA4B}" type="presParOf" srcId="{D4BBFF5E-DEE5-4CE9-A83C-00B2F7EBD579}" destId="{3538E69E-8F57-419C-906D-E53677ACCF0F}" srcOrd="4" destOrd="0" presId="urn:microsoft.com/office/officeart/2005/8/layout/orgChart1"/>
    <dgm:cxn modelId="{EEB89D71-2B68-48C4-B820-F5FD7AAF1910}" type="presParOf" srcId="{D4BBFF5E-DEE5-4CE9-A83C-00B2F7EBD579}" destId="{A5BB9773-AD43-451C-AB33-7701ACCC5A15}" srcOrd="5" destOrd="0" presId="urn:microsoft.com/office/officeart/2005/8/layout/orgChart1"/>
    <dgm:cxn modelId="{6AB117AF-E04E-4AF1-AE06-7976A333A69F}" type="presParOf" srcId="{A5BB9773-AD43-451C-AB33-7701ACCC5A15}" destId="{47962756-040A-45EB-9332-E831CD118CFA}" srcOrd="0" destOrd="0" presId="urn:microsoft.com/office/officeart/2005/8/layout/orgChart1"/>
    <dgm:cxn modelId="{B2314E96-CB49-4F8A-8283-2EC8946A73C0}" type="presParOf" srcId="{47962756-040A-45EB-9332-E831CD118CFA}" destId="{20E8093F-61AF-4E27-978D-C2B7627C9374}" srcOrd="0" destOrd="0" presId="urn:microsoft.com/office/officeart/2005/8/layout/orgChart1"/>
    <dgm:cxn modelId="{63D10F97-537B-4160-847C-B4C9EFA0E206}" type="presParOf" srcId="{47962756-040A-45EB-9332-E831CD118CFA}" destId="{48C640DA-26DC-45AE-8F35-81EDEDAA9ED5}" srcOrd="1" destOrd="0" presId="urn:microsoft.com/office/officeart/2005/8/layout/orgChart1"/>
    <dgm:cxn modelId="{C2AC5A92-E23E-4C24-BB39-2705F2DB1985}" type="presParOf" srcId="{A5BB9773-AD43-451C-AB33-7701ACCC5A15}" destId="{5615A261-6FB9-4F68-8845-19C258483AE9}" srcOrd="1" destOrd="0" presId="urn:microsoft.com/office/officeart/2005/8/layout/orgChart1"/>
    <dgm:cxn modelId="{A53F31B5-38E1-4031-A74C-5B5B103C33ED}" type="presParOf" srcId="{A5BB9773-AD43-451C-AB33-7701ACCC5A15}" destId="{D5864186-EE60-4044-B8A0-92B6857B589F}" srcOrd="2" destOrd="0" presId="urn:microsoft.com/office/officeart/2005/8/layout/orgChart1"/>
    <dgm:cxn modelId="{CF0AF0B0-C98C-4727-B79A-EB852BEABB7B}" type="presParOf" srcId="{BCB8A5CE-D988-44F9-9D02-0C3A0AE8921F}" destId="{38D6C1EF-FC96-4ECA-BD00-0522FA1A4BE3}" srcOrd="2" destOrd="0" presId="urn:microsoft.com/office/officeart/2005/8/layout/orgChart1"/>
    <dgm:cxn modelId="{DBADA34D-6D4F-4FC6-985C-4CCBD0326677}" type="presParOf" srcId="{324C4A52-F45A-4CCF-A157-0FC11971F8D1}" destId="{CDD839C0-0AF7-4964-8708-3C81E7EACD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8E69E-8F57-419C-906D-E53677ACCF0F}">
      <dsp:nvSpPr>
        <dsp:cNvPr id="0" name=""/>
        <dsp:cNvSpPr/>
      </dsp:nvSpPr>
      <dsp:spPr>
        <a:xfrm>
          <a:off x="4350011" y="1863806"/>
          <a:ext cx="572993" cy="2841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545"/>
              </a:lnTo>
              <a:lnTo>
                <a:pt x="572993" y="28415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E336-93A8-40B3-8417-857BAF094448}">
      <dsp:nvSpPr>
        <dsp:cNvPr id="0" name=""/>
        <dsp:cNvSpPr/>
      </dsp:nvSpPr>
      <dsp:spPr>
        <a:xfrm>
          <a:off x="4350011" y="1863806"/>
          <a:ext cx="572993" cy="17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92"/>
              </a:lnTo>
              <a:lnTo>
                <a:pt x="572993" y="174749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BF8BD-0CB8-4BC1-AC97-84554451CCDF}">
      <dsp:nvSpPr>
        <dsp:cNvPr id="0" name=""/>
        <dsp:cNvSpPr/>
      </dsp:nvSpPr>
      <dsp:spPr>
        <a:xfrm>
          <a:off x="4350011" y="1863806"/>
          <a:ext cx="572993" cy="66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595"/>
              </a:lnTo>
              <a:lnTo>
                <a:pt x="572993" y="661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67E92-86C4-4800-890D-E420390834F5}">
      <dsp:nvSpPr>
        <dsp:cNvPr id="0" name=""/>
        <dsp:cNvSpPr/>
      </dsp:nvSpPr>
      <dsp:spPr>
        <a:xfrm>
          <a:off x="3896399" y="949778"/>
          <a:ext cx="198159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1981593" y="135173"/>
              </a:lnTo>
              <a:lnTo>
                <a:pt x="1981593" y="2703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82673-0E19-4F1C-8107-E91815F265D3}">
      <dsp:nvSpPr>
        <dsp:cNvPr id="0" name=""/>
        <dsp:cNvSpPr/>
      </dsp:nvSpPr>
      <dsp:spPr>
        <a:xfrm>
          <a:off x="374113" y="1863806"/>
          <a:ext cx="553926" cy="297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853"/>
              </a:lnTo>
              <a:lnTo>
                <a:pt x="553926" y="29768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34D43-8AFE-4899-8968-6B6FFF0F865E}">
      <dsp:nvSpPr>
        <dsp:cNvPr id="0" name=""/>
        <dsp:cNvSpPr/>
      </dsp:nvSpPr>
      <dsp:spPr>
        <a:xfrm>
          <a:off x="374113" y="1863806"/>
          <a:ext cx="553926" cy="216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689"/>
              </a:lnTo>
              <a:lnTo>
                <a:pt x="553926" y="21626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73D6F-BEA7-41D9-8C05-899A4CE0C46F}">
      <dsp:nvSpPr>
        <dsp:cNvPr id="0" name=""/>
        <dsp:cNvSpPr/>
      </dsp:nvSpPr>
      <dsp:spPr>
        <a:xfrm>
          <a:off x="374113" y="1863806"/>
          <a:ext cx="553926" cy="134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525"/>
              </a:lnTo>
              <a:lnTo>
                <a:pt x="553926" y="134852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A1D3-FFD9-4713-A717-84A4EA0F8F7D}">
      <dsp:nvSpPr>
        <dsp:cNvPr id="0" name=""/>
        <dsp:cNvSpPr/>
      </dsp:nvSpPr>
      <dsp:spPr>
        <a:xfrm>
          <a:off x="374113" y="1863806"/>
          <a:ext cx="553926" cy="53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07"/>
              </a:lnTo>
              <a:lnTo>
                <a:pt x="553926" y="53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D3122-7921-4829-8E05-711DFD0E20AF}">
      <dsp:nvSpPr>
        <dsp:cNvPr id="0" name=""/>
        <dsp:cNvSpPr/>
      </dsp:nvSpPr>
      <dsp:spPr>
        <a:xfrm>
          <a:off x="1851249" y="949778"/>
          <a:ext cx="2045150" cy="270346"/>
        </a:xfrm>
        <a:custGeom>
          <a:avLst/>
          <a:gdLst/>
          <a:ahLst/>
          <a:cxnLst/>
          <a:rect l="0" t="0" r="0" b="0"/>
          <a:pathLst>
            <a:path>
              <a:moveTo>
                <a:pt x="2045150" y="0"/>
              </a:moveTo>
              <a:lnTo>
                <a:pt x="2045150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3E25-BA8F-4795-B6D0-6960469CD281}">
      <dsp:nvSpPr>
        <dsp:cNvPr id="0" name=""/>
        <dsp:cNvSpPr/>
      </dsp:nvSpPr>
      <dsp:spPr>
        <a:xfrm>
          <a:off x="1816136" y="306096"/>
          <a:ext cx="4160526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System Overview (2)</a:t>
          </a:r>
        </a:p>
      </dsp:txBody>
      <dsp:txXfrm>
        <a:off x="1816136" y="306096"/>
        <a:ext cx="4160526" cy="643681"/>
      </dsp:txXfrm>
    </dsp:sp>
    <dsp:sp modelId="{CF7A6C0C-74A2-4697-80F3-459D235103BB}">
      <dsp:nvSpPr>
        <dsp:cNvPr id="0" name=""/>
        <dsp:cNvSpPr/>
      </dsp:nvSpPr>
      <dsp:spPr>
        <a:xfrm>
          <a:off x="4829" y="1220124"/>
          <a:ext cx="3692840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Markets</a:t>
          </a:r>
        </a:p>
      </dsp:txBody>
      <dsp:txXfrm>
        <a:off x="4829" y="1220124"/>
        <a:ext cx="3692840" cy="643681"/>
      </dsp:txXfrm>
    </dsp:sp>
    <dsp:sp modelId="{E4E3309F-268C-4D71-87B6-8EE7E746AD0B}">
      <dsp:nvSpPr>
        <dsp:cNvPr id="0" name=""/>
        <dsp:cNvSpPr/>
      </dsp:nvSpPr>
      <dsp:spPr>
        <a:xfrm>
          <a:off x="928039" y="2134152"/>
          <a:ext cx="2648080" cy="535922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Bond Market (3,5,12)</a:t>
          </a:r>
        </a:p>
      </dsp:txBody>
      <dsp:txXfrm>
        <a:off x="928039" y="2134152"/>
        <a:ext cx="2648080" cy="535922"/>
      </dsp:txXfrm>
    </dsp:sp>
    <dsp:sp modelId="{43D79A57-7CEC-430B-99B0-71D254D28F0F}">
      <dsp:nvSpPr>
        <dsp:cNvPr id="0" name=""/>
        <dsp:cNvSpPr/>
      </dsp:nvSpPr>
      <dsp:spPr>
        <a:xfrm>
          <a:off x="928039" y="2940421"/>
          <a:ext cx="2678127" cy="54382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Stock Market (13,6)</a:t>
          </a:r>
        </a:p>
      </dsp:txBody>
      <dsp:txXfrm>
        <a:off x="928039" y="2940421"/>
        <a:ext cx="2678127" cy="543820"/>
      </dsp:txXfrm>
    </dsp:sp>
    <dsp:sp modelId="{CECA9B9B-C008-4D5E-94A2-1C2919922015}">
      <dsp:nvSpPr>
        <dsp:cNvPr id="0" name=""/>
        <dsp:cNvSpPr/>
      </dsp:nvSpPr>
      <dsp:spPr>
        <a:xfrm>
          <a:off x="928039" y="3754588"/>
          <a:ext cx="2685658" cy="54381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Money Market (11)</a:t>
          </a:r>
        </a:p>
      </dsp:txBody>
      <dsp:txXfrm>
        <a:off x="928039" y="3754588"/>
        <a:ext cx="2685658" cy="543814"/>
      </dsp:txXfrm>
    </dsp:sp>
    <dsp:sp modelId="{5157D73C-7E76-4AB9-8416-981C7621888A}">
      <dsp:nvSpPr>
        <dsp:cNvPr id="0" name=""/>
        <dsp:cNvSpPr/>
      </dsp:nvSpPr>
      <dsp:spPr>
        <a:xfrm>
          <a:off x="928039" y="4568749"/>
          <a:ext cx="2678140" cy="54382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Mortgage Market (14)</a:t>
          </a:r>
        </a:p>
      </dsp:txBody>
      <dsp:txXfrm>
        <a:off x="928039" y="4568749"/>
        <a:ext cx="2678140" cy="543820"/>
      </dsp:txXfrm>
    </dsp:sp>
    <dsp:sp modelId="{AB53A8D1-72AE-4ADD-B21C-1A8119F79543}">
      <dsp:nvSpPr>
        <dsp:cNvPr id="0" name=""/>
        <dsp:cNvSpPr/>
      </dsp:nvSpPr>
      <dsp:spPr>
        <a:xfrm>
          <a:off x="3968015" y="1220124"/>
          <a:ext cx="3819954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Institutions</a:t>
          </a:r>
        </a:p>
      </dsp:txBody>
      <dsp:txXfrm>
        <a:off x="3968015" y="1220124"/>
        <a:ext cx="3819954" cy="643681"/>
      </dsp:txXfrm>
    </dsp:sp>
    <dsp:sp modelId="{0B2B7975-F0E4-4792-981A-64BB44A9A79B}">
      <dsp:nvSpPr>
        <dsp:cNvPr id="0" name=""/>
        <dsp:cNvSpPr/>
      </dsp:nvSpPr>
      <dsp:spPr>
        <a:xfrm>
          <a:off x="4923004" y="2134152"/>
          <a:ext cx="2673544" cy="78249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Exists (7)</a:t>
          </a:r>
        </a:p>
      </dsp:txBody>
      <dsp:txXfrm>
        <a:off x="4923004" y="2134152"/>
        <a:ext cx="2673544" cy="782498"/>
      </dsp:txXfrm>
    </dsp:sp>
    <dsp:sp modelId="{913E3CFF-6DA2-4145-8C16-26E7C7437F90}">
      <dsp:nvSpPr>
        <dsp:cNvPr id="0" name=""/>
        <dsp:cNvSpPr/>
      </dsp:nvSpPr>
      <dsp:spPr>
        <a:xfrm>
          <a:off x="4923004" y="3186996"/>
          <a:ext cx="2673544" cy="84860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Banking Industry (19)</a:t>
          </a:r>
        </a:p>
      </dsp:txBody>
      <dsp:txXfrm>
        <a:off x="4923004" y="3186996"/>
        <a:ext cx="2673544" cy="848604"/>
      </dsp:txXfrm>
    </dsp:sp>
    <dsp:sp modelId="{20E8093F-61AF-4E27-978D-C2B7627C9374}">
      <dsp:nvSpPr>
        <dsp:cNvPr id="0" name=""/>
        <dsp:cNvSpPr/>
      </dsp:nvSpPr>
      <dsp:spPr>
        <a:xfrm>
          <a:off x="4923004" y="4305947"/>
          <a:ext cx="3200166" cy="79880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Mutual Fund Industry(20)</a:t>
          </a:r>
        </a:p>
      </dsp:txBody>
      <dsp:txXfrm>
        <a:off x="4923004" y="4305947"/>
        <a:ext cx="3200166" cy="798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657F7-3EAC-4305-B493-6763816BBE80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A805-DBF3-47D3-A220-E23448E3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FE25-8B33-4D89-847F-8FBB7A00F5DB}" type="datetimeFigureOut">
              <a:rPr lang="zh-HK" altLang="en-US" smtClean="0"/>
              <a:t>3/2/2022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33D0-6B49-41D9-A7FD-5E511E4465E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486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6638E-62BD-4B55-A49A-9D9256299AB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263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4534F-FF89-4852-B660-D62EF8376C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E5C76-C325-4159-B031-B867AEC405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13274-02E7-4841-B6CC-6C63C3F7E6D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4F3B5-F120-4401-B965-1A52CCD3513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8E973-9AED-4A85-9903-4E1CB44BB56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AE40-7B81-40C9-8BBD-AD8CAC84413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D14E6-0305-4BD4-8748-CB2DC951F89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51B23-2301-4A24-9D70-8D789059F32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>
              <a:latin typeface="Arial" pitchFamily="34" charset="0"/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611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4E1C0-8E90-4A4A-A1E6-4BAE440E38E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B7A97-24CD-4E2E-89F2-45AA216698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8D0A6-F2EB-49BD-81B1-2AD0CDA4876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68C55-505B-4EB8-BBD8-B7E8EB1CF49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CFB14-1A00-48A4-A230-B70944C571E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03326-5DA9-4E4E-82E8-D67B65C6628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7A363-4118-4591-885A-453AE3A64D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D5249-9CDA-44A9-BDBB-34349C30B9A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1E8A0-3A6A-46F5-8F36-D0D4B5C1B87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D0447-6C6C-47FA-A899-166A0429559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81A97-14C7-415F-A224-E3306771ED1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96331-1973-4843-A7D5-F0BFC00CA76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0FD2B-9AE7-4140-BDA3-8924AD34B0B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zh-HK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>
                <a:latin typeface="Verdana" pitchFamily="34" charset="0"/>
              </a:rPr>
              <a:t> </a:t>
            </a:r>
          </a:p>
        </p:txBody>
      </p:sp>
      <p:pic>
        <p:nvPicPr>
          <p:cNvPr id="3" name="Picture 8" descr="D:\My Doc\GLOBAL EDITIONS\2016\MISHKIN\GE COVER\MishkinEakins_978129206048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7"/>
          <a:stretch>
            <a:fillRect/>
          </a:stretch>
        </p:blipFill>
        <p:spPr bwMode="auto">
          <a:xfrm>
            <a:off x="0" y="0"/>
            <a:ext cx="5486400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HK" dirty="0"/>
              <a:t>CB3044 Chapter 12</a:t>
            </a:r>
            <a:endParaRPr lang="zh-HK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1CE7DD-A583-4B84-9B32-14631B59DAA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GYVb3mpkY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world/china/cathay-pacific-raises-870-mln-convertible-bonds-shore-up-liquidity-shares-fall-2021-01-2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 txBox="1">
            <a:spLocks/>
          </p:cNvSpPr>
          <p:nvPr/>
        </p:nvSpPr>
        <p:spPr bwMode="auto">
          <a:xfrm>
            <a:off x="5486400" y="9906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 eaLnBrk="1" hangingPunct="1"/>
            <a:r>
              <a:rPr lang="en-AU" altLang="zh-HK" sz="2800" b="1">
                <a:solidFill>
                  <a:schemeClr val="tx1"/>
                </a:solidFill>
                <a:latin typeface="Verdana" pitchFamily="34" charset="0"/>
              </a:rPr>
              <a:t>Chapter 12 </a:t>
            </a:r>
            <a:br>
              <a:rPr lang="en-AU" altLang="zh-HK" sz="2800" b="1" dirty="0">
                <a:solidFill>
                  <a:schemeClr val="tx1"/>
                </a:solidFill>
                <a:latin typeface="Verdana" pitchFamily="34" charset="0"/>
              </a:rPr>
            </a:br>
            <a:br>
              <a:rPr lang="en-AU" altLang="zh-HK" sz="2800" b="1" dirty="0">
                <a:solidFill>
                  <a:schemeClr val="tx1"/>
                </a:solidFill>
                <a:latin typeface="Verdana" pitchFamily="34" charset="0"/>
              </a:rPr>
            </a:br>
            <a:r>
              <a:rPr lang="en-US" altLang="zh-HK" sz="2800" b="1" dirty="0">
                <a:latin typeface="Verdana" pitchFamily="34" charset="0"/>
              </a:rPr>
              <a:t>The Bond Market</a:t>
            </a:r>
            <a:endParaRPr lang="en-US" altLang="zh-HK" sz="2800" b="1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7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Treasury Bonds: Recent Innovation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Treasury Inflation-Indexed Securities (TIPS): </a:t>
            </a:r>
            <a:br>
              <a:rPr lang="en-US" altLang="zh-HK" dirty="0">
                <a:ea typeface="ヒラギノ角ゴ Pro W3" pitchFamily="-84" charset="-128"/>
              </a:rPr>
            </a:br>
            <a:r>
              <a:rPr lang="en-US" altLang="zh-HK" dirty="0">
                <a:ea typeface="ヒラギノ角ゴ Pro W3" pitchFamily="-84" charset="-128"/>
              </a:rPr>
              <a:t>the principal amount is tied to the current rate of inflation to protect investor purchasing power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Treasury STRIPS: the coupon and principal payments are </a:t>
            </a: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stripped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from a T-Bond and sold as individual zero-coupon bonds.</a:t>
            </a:r>
          </a:p>
          <a:p>
            <a:r>
              <a:rPr lang="en-US" altLang="zh-HK" dirty="0">
                <a:ea typeface="ヒラギノ角ゴ Pro W3" pitchFamily="-84" charset="-128"/>
              </a:rPr>
              <a:t>STRIPS: Separate Trading of Registered Interest and Principal Securities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3502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96752"/>
            <a:ext cx="8610600" cy="5077668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r>
              <a:rPr lang="en-US" altLang="en-US" sz="2200" dirty="0"/>
              <a:t>The Treasury issues two types of notes and bonds:</a:t>
            </a:r>
          </a:p>
          <a:p>
            <a:pPr lvl="1"/>
            <a:r>
              <a:rPr lang="en-US" altLang="en-US" sz="2000" dirty="0"/>
              <a:t>Fixed principal</a:t>
            </a:r>
          </a:p>
          <a:p>
            <a:pPr lvl="1"/>
            <a:r>
              <a:rPr lang="en-US" altLang="en-US" sz="2000" dirty="0"/>
              <a:t>Inflation-indexed (the semiannual coupon payments and the final principal payment are based on the inflation-adjusted principal value </a:t>
            </a:r>
          </a:p>
          <a:p>
            <a:r>
              <a:rPr lang="en-US" altLang="en-US" sz="2200" dirty="0"/>
              <a:t>Example for fixed principal and inflation-indexed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/>
              <a:t>A 2-year, 10% coupon bond issued with a principal of $1,000, assume 10% inflation for each year.</a:t>
            </a:r>
          </a:p>
          <a:p>
            <a:pPr lvl="1"/>
            <a:r>
              <a:rPr lang="en-US" altLang="en-US" sz="2000" dirty="0"/>
              <a:t>For fixed principal: coupon payment will be $100, $100 for the first and second year. At maturity day, will pay $1,000</a:t>
            </a:r>
          </a:p>
          <a:p>
            <a:pPr lvl="1"/>
            <a:r>
              <a:rPr lang="en-US" altLang="en-US" sz="2000" dirty="0"/>
              <a:t>For inflation-indexed: </a:t>
            </a:r>
          </a:p>
          <a:p>
            <a:pPr lvl="2"/>
            <a:r>
              <a:rPr lang="en-US" altLang="en-US" sz="1800" dirty="0"/>
              <a:t>First year: principal value: $1,000*1.1=$1,100, so coupon payment will be: $1,100*10%=$110</a:t>
            </a:r>
          </a:p>
          <a:p>
            <a:pPr lvl="2"/>
            <a:r>
              <a:rPr lang="en-US" altLang="en-US" sz="1800" dirty="0"/>
              <a:t>Second year: principal value: $1,000*(1.1)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=$1,210, so coupon payment will be: $1,210*10%=$121</a:t>
            </a:r>
          </a:p>
          <a:p>
            <a:pPr lvl="2"/>
            <a:r>
              <a:rPr lang="en-US" altLang="en-US" sz="1800" dirty="0"/>
              <a:t>At the maturity day, principal payment will be $1,210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Treasury Bonds: Recent Innovation (TIPS)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950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96752"/>
            <a:ext cx="8807450" cy="4968552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200" dirty="0"/>
              <a:t>STRIP: </a:t>
            </a:r>
          </a:p>
          <a:p>
            <a:pPr lvl="1"/>
            <a:r>
              <a:rPr lang="en-US" altLang="en-US" sz="1800" dirty="0"/>
              <a:t>Separate Trading of Registered Interest and Principal Securities</a:t>
            </a:r>
          </a:p>
          <a:p>
            <a:pPr lvl="1"/>
            <a:r>
              <a:rPr lang="en-US" altLang="en-US" sz="2000" dirty="0"/>
              <a:t>A treasury security in which the individual interest payments are separated from the principal payment</a:t>
            </a:r>
          </a:p>
          <a:p>
            <a:pPr lvl="1"/>
            <a:r>
              <a:rPr lang="en-US" altLang="en-US" sz="2000" dirty="0"/>
              <a:t>Effectively creates two sets of securities:</a:t>
            </a:r>
          </a:p>
          <a:p>
            <a:pPr lvl="2"/>
            <a:r>
              <a:rPr lang="en-US" altLang="en-US" sz="1800" dirty="0"/>
              <a:t>One for each semiannual interest payment</a:t>
            </a:r>
          </a:p>
          <a:p>
            <a:pPr lvl="2"/>
            <a:r>
              <a:rPr lang="en-US" altLang="en-US" sz="1800" dirty="0"/>
              <a:t>One for the final principal payment</a:t>
            </a:r>
          </a:p>
          <a:p>
            <a:pPr lvl="2"/>
            <a:r>
              <a:rPr lang="en-US" altLang="en-US" sz="1800" dirty="0"/>
              <a:t>Both are often referred to as “Treasury zero-coupon bonds”</a:t>
            </a:r>
          </a:p>
          <a:p>
            <a:pPr lvl="1"/>
            <a:r>
              <a:rPr lang="en-US" altLang="en-US" sz="2000" dirty="0"/>
              <a:t>Created by U.S. Treasury in response to separate trading of treasury security principal and interest developed by securities firms </a:t>
            </a:r>
          </a:p>
          <a:p>
            <a:pPr lvl="1"/>
            <a:r>
              <a:rPr lang="en-US" altLang="en-US" sz="2000" dirty="0"/>
              <a:t>U.S. Treasury does not issue STRIPs directly to investors. Only available through Financial Institutions and government securities brokers and dealers</a:t>
            </a:r>
          </a:p>
          <a:p>
            <a:pPr lvl="1"/>
            <a:r>
              <a:rPr lang="en-US" altLang="en-US" sz="2000" dirty="0"/>
              <a:t>Attractive to investors desiring particular maturity zero-coupon bonds to meet investment goals and needs.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>
                <a:ea typeface="ヒラギノ角ゴ Pro W3" pitchFamily="-84" charset="-128"/>
              </a:rPr>
              <a:t>Treasury Bonds: Recent Innovation (STRIPS)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341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19200"/>
            <a:ext cx="8663880" cy="4658072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Example 1: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Suppose the Treasury issues a five-year T-note, par value $10,000, and 8% coupon rate, paid semiannually. To Citigroup.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Citigroup can convert the bond into 11 securities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/>
              <a:t>10 securities associated with each semiannual coupon payment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/>
              <a:t>1 securities associated with the par value. $10,000</a:t>
            </a:r>
          </a:p>
          <a:p>
            <a:pPr lvl="2">
              <a:lnSpc>
                <a:spcPct val="90000"/>
              </a:lnSpc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dirty="0"/>
              <a:t>Example 2: Using Strip to immunize against Interest Rate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Suppose that it is 2007 and an insurer must make a guaranteed payment to an investor in five years, 2012. Assume, this target guaranteed payment is $1,469,000, a lump sum policy payout on retirement, equivalent to investing $1,000,000 at an annually compounded rate of 8% over five years.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How to guarantee the insurance company would produce a $1,469,000 cash flow in five years, no matter what happens to interest rates in the future? 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56320"/>
          </a:xfrm>
        </p:spPr>
        <p:txBody>
          <a:bodyPr/>
          <a:lstStyle/>
          <a:p>
            <a:r>
              <a:rPr lang="en-US" dirty="0"/>
              <a:t>Examples for Treasury STRIPS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8895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04156" y="1099845"/>
            <a:ext cx="8467079" cy="5352234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200" dirty="0"/>
              <a:t>Treasury sells T-notes and bonds through competitive and noncompetitive auctions </a:t>
            </a:r>
            <a:r>
              <a:rPr lang="en-US" altLang="en-US" dirty="0"/>
              <a:t>(</a:t>
            </a:r>
            <a:r>
              <a:rPr lang="en-US" altLang="en-US" sz="2000" dirty="0"/>
              <a:t>https://www.treasurydirect.gov/instit/annceresult/annceresult.htm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200" dirty="0"/>
              <a:t>On the day of auction, bids may be submitted until noon for noncompetitive bids and 1 p.m. for competitive bids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200" dirty="0"/>
              <a:t>Results are announced the following day.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</a:pPr>
            <a:r>
              <a:rPr lang="en-US" altLang="en-US" sz="2200" dirty="0"/>
              <a:t>The auction is uniform auction after 1998, before that, Treasury used discriminatory auction.                                     </a:t>
            </a:r>
          </a:p>
          <a:p>
            <a:r>
              <a:rPr lang="en-US" altLang="en-US" sz="2000" b="1" dirty="0"/>
              <a:t>                        </a:t>
            </a:r>
            <a:r>
              <a:rPr lang="en-US" altLang="en-US" sz="2200" b="1" dirty="0"/>
              <a:t>Auction Pattern for Treasury Notes and bonds</a:t>
            </a:r>
            <a:endParaRPr lang="en-US" altLang="en-US" sz="2000" b="1" dirty="0"/>
          </a:p>
          <a:p>
            <a:r>
              <a:rPr lang="en-US" altLang="en-US" sz="2200" b="1" dirty="0"/>
              <a:t>Security               Purchase Minimum         General Auction Schedule</a:t>
            </a:r>
            <a:endParaRPr lang="en-US" altLang="en-US" sz="2000" b="1" dirty="0"/>
          </a:p>
          <a:p>
            <a:r>
              <a:rPr lang="en-US" altLang="en-US" sz="2000" dirty="0"/>
              <a:t> </a:t>
            </a:r>
            <a:r>
              <a:rPr lang="en-US" altLang="en-US" sz="2200" dirty="0"/>
              <a:t>2-year note                       $1,000                                Monthly</a:t>
            </a:r>
          </a:p>
          <a:p>
            <a:r>
              <a:rPr lang="en-US" altLang="en-US" sz="2200" dirty="0"/>
              <a:t> 3-year note		   $1,000		      Feb, May, Aug, Nov</a:t>
            </a:r>
          </a:p>
          <a:p>
            <a:r>
              <a:rPr lang="en-US" altLang="en-US" sz="2200" dirty="0"/>
              <a:t> 5-year note                       $1,000                                Feb, May, Aug, Nov</a:t>
            </a:r>
          </a:p>
          <a:p>
            <a:r>
              <a:rPr lang="en-US" altLang="en-US" sz="2200" dirty="0"/>
              <a:t>10-year note                      $1,000                                Feb, May, Aug, Nov</a:t>
            </a:r>
          </a:p>
          <a:p>
            <a:r>
              <a:rPr lang="en-US" altLang="en-US" sz="2200" dirty="0"/>
              <a:t>30-year note		   $1,000		       Feb, Aug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859698" y="4140377"/>
            <a:ext cx="5605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25341" y="4451180"/>
            <a:ext cx="816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93" y="332656"/>
            <a:ext cx="8363272" cy="684312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Market of Treasury Notes and Bonds</a:t>
            </a:r>
          </a:p>
        </p:txBody>
      </p:sp>
      <p:sp>
        <p:nvSpPr>
          <p:cNvPr id="1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2686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85875"/>
            <a:ext cx="8153400" cy="4663405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r>
              <a:rPr lang="en-US" altLang="en-US" sz="2800" dirty="0"/>
              <a:t>Most secondary market trading occurs directly through brokers and dealers</a:t>
            </a:r>
          </a:p>
          <a:p>
            <a:r>
              <a:rPr lang="en-US" altLang="en-US" sz="2800" dirty="0"/>
              <a:t>Wall Street Journal shows full list of Treasury securities that trade daily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0793" y="332656"/>
            <a:ext cx="8363272" cy="6843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Secondary Market of Treasury Notes and Bonds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565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Treasury Bonds: Agency Debt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Although not technically Treasury securities, agency bonds are issued by government-sponsored entities, such as Government National Mortgage Association (GNMA, or </a:t>
            </a:r>
            <a:r>
              <a:rPr lang="en-US" altLang="zh-HK" dirty="0" err="1">
                <a:ea typeface="ヒラギノ角ゴ Pro W3" pitchFamily="-84" charset="-128"/>
              </a:rPr>
              <a:t>Ginnie</a:t>
            </a:r>
            <a:r>
              <a:rPr lang="en-US" altLang="zh-HK" dirty="0">
                <a:ea typeface="ヒラギノ角ゴ Pro W3" pitchFamily="-84" charset="-128"/>
              </a:rPr>
              <a:t> Mae), Federal National Mortgage Association (FNMA, or Fannie Mae) and Federal Home Loan Mortgage Corporation (FHLMC, or Freddie Mac).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Usually secured by the loans that are made with the funds raised by the bond sales.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The debt has an </a:t>
            </a: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implicit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guarantee that the U.S. government will not let the debt default. </a:t>
            </a:r>
          </a:p>
          <a:p>
            <a:pPr eaLnBrk="1" hangingPunct="1"/>
            <a:r>
              <a:rPr lang="en-US" altLang="ja-JP" dirty="0">
                <a:ea typeface="ヒラギノ角ゴ Pro W3" pitchFamily="-84" charset="-128"/>
              </a:rPr>
              <a:t>This </a:t>
            </a: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guarantee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was clear during the 2008 bailout…</a:t>
            </a:r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9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950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The 2007–2009 Financial Crisis:</a:t>
            </a:r>
            <a:br>
              <a:rPr lang="en-US" altLang="zh-HK">
                <a:ea typeface="ヒラギノ角ゴ Pro W3" pitchFamily="-84" charset="-128"/>
              </a:rPr>
            </a:br>
            <a:r>
              <a:rPr lang="en-US" altLang="zh-HK">
                <a:ea typeface="ヒラギノ角ゴ Pro W3" pitchFamily="-84" charset="-128"/>
              </a:rPr>
              <a:t>Bailout of Fannie and Freddie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>
                <a:ea typeface="ヒラギノ角ゴ Pro W3" pitchFamily="-84" charset="-128"/>
                <a:hlinkClick r:id="rId2"/>
              </a:rPr>
              <a:t>https://www.youtube.com/watch?v=SGYVb3mpkY4</a:t>
            </a:r>
            <a:endParaRPr lang="en-US" altLang="zh-HK" dirty="0">
              <a:ea typeface="ヒラギノ角ゴ Pro W3" pitchFamily="-84" charset="-128"/>
            </a:endParaRPr>
          </a:p>
          <a:p>
            <a:r>
              <a:rPr lang="en-US" altLang="zh-HK" dirty="0">
                <a:ea typeface="ヒラギノ角ゴ Pro W3" pitchFamily="-84" charset="-128"/>
              </a:rPr>
              <a:t>Both Fannie and Freddie managed their political situation effectively, allowing them to engage in risky activities, despite concerns raised.</a:t>
            </a:r>
          </a:p>
          <a:p>
            <a:pPr lvl="1"/>
            <a:r>
              <a:rPr lang="en-US" altLang="zh-HK" dirty="0">
                <a:ea typeface="ヒラギノ角ゴ Pro W3" pitchFamily="-84" charset="-128"/>
              </a:rPr>
              <a:t>Moral hazard problems + weak regulation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By 2008, the two had purchased or guaranteed over $5 trillion in mortgages or mortgage-backed securities.</a:t>
            </a:r>
          </a:p>
          <a:p>
            <a:r>
              <a:rPr lang="en-US" altLang="zh-HK" dirty="0">
                <a:ea typeface="ヒラギノ角ゴ Pro W3" pitchFamily="-84" charset="-128"/>
              </a:rPr>
              <a:t>Part of this growth was driven by their Congressional mission to support affordable housing. They did this by purchasing subprime and Alt-A mortgages.</a:t>
            </a:r>
          </a:p>
          <a:p>
            <a:r>
              <a:rPr lang="en-US" altLang="zh-HK" dirty="0">
                <a:ea typeface="ヒラギノ角ゴ Pro W3" pitchFamily="-84" charset="-128"/>
              </a:rPr>
              <a:t>As these mortgages defaults, large losses mounted for both agencies. 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371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The 2007–2009 Financial Crisis:</a:t>
            </a:r>
            <a:br>
              <a:rPr lang="en-US" altLang="zh-HK">
                <a:ea typeface="ヒラギノ角ゴ Pro W3" pitchFamily="-84" charset="-128"/>
              </a:rPr>
            </a:br>
            <a:r>
              <a:rPr lang="en-US" altLang="zh-HK">
                <a:ea typeface="ヒラギノ角ゴ Pro W3" pitchFamily="-84" charset="-128"/>
              </a:rPr>
              <a:t>Bailout of Fannie and Freddie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In 2013, Fannie Mae repaid $59.4 billion of its $117 billion in bailout.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Freddie Mac has paid back about $37 billion of the $72 billion it received. 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With the housing market recovery, Fannie Mae and Freddy Mac have been able to pay dividends back to the government on its $187 billion investment. 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By October of 2016, the two agencies had paid $250 billion in dividends to the treasury.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6801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Municipal Bonds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Issued by local, county, and state governments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Used to finance public interest projects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Tax-free municipal interest rate</a:t>
            </a:r>
            <a:endParaRPr lang="en-US" altLang="zh-HK" dirty="0">
              <a:ea typeface="ヒラギノ角ゴ Pro W3" pitchFamily="-84" charset="-128"/>
              <a:sym typeface="Symbol" pitchFamily="18" charset="2"/>
            </a:endParaRPr>
          </a:p>
          <a:p>
            <a:r>
              <a:rPr lang="en-US" altLang="zh-HK" dirty="0">
                <a:ea typeface="ヒラギノ角ゴ Pro W3" pitchFamily="-84" charset="-128"/>
              </a:rPr>
              <a:t>Two types</a:t>
            </a:r>
          </a:p>
          <a:p>
            <a:pPr lvl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General obligation bonds</a:t>
            </a:r>
          </a:p>
          <a:p>
            <a:pPr lvl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Revenue bonds</a:t>
            </a:r>
          </a:p>
          <a:p>
            <a:r>
              <a:rPr lang="en-US" altLang="zh-HK" dirty="0">
                <a:ea typeface="ヒラギノ角ゴ Pro W3" pitchFamily="-84" charset="-128"/>
              </a:rPr>
              <a:t>NOT default-free (e.g., Orange County California)</a:t>
            </a:r>
          </a:p>
          <a:p>
            <a:pPr lvl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Defaults in 1990 amounted to $1.4 billion in this market</a:t>
            </a:r>
          </a:p>
          <a:p>
            <a:pPr eaLnBrk="1" hangingPunct="1"/>
            <a:endParaRPr lang="en-US" altLang="zh-HK" dirty="0">
              <a:ea typeface="ヒラギノ角ゴ Pro W3" pitchFamily="-84" charset="-128"/>
              <a:sym typeface="Symbol" pitchFamily="18" charset="2"/>
            </a:endParaRPr>
          </a:p>
          <a:p>
            <a:pPr eaLnBrk="1" hangingPunct="1"/>
            <a:endParaRPr lang="en-US" altLang="zh-HK" dirty="0">
              <a:ea typeface="ヒラギノ角ゴ Pro W3" pitchFamily="-84" charset="-128"/>
              <a:sym typeface="Symbol" pitchFamily="18" charset="2"/>
            </a:endParaRP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868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9BBA-FF72-4A86-9785-BFC9C4606701}" type="slidenum">
              <a:rPr lang="zh-HK" altLang="en-US" smtClean="0"/>
              <a:t>2</a:t>
            </a:fld>
            <a:endParaRPr lang="zh-HK" alt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9825473"/>
              </p:ext>
            </p:extLst>
          </p:nvPr>
        </p:nvGraphicFramePr>
        <p:xfrm>
          <a:off x="467544" y="1727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67744" y="5517232"/>
            <a:ext cx="4968552" cy="717884"/>
            <a:chOff x="2171677" y="-219419"/>
            <a:chExt cx="3593456" cy="792088"/>
          </a:xfrm>
        </p:grpSpPr>
        <p:sp>
          <p:nvSpPr>
            <p:cNvPr id="8" name="Rectangle 7"/>
            <p:cNvSpPr/>
            <p:nvPr/>
          </p:nvSpPr>
          <p:spPr>
            <a:xfrm>
              <a:off x="2171678" y="-219419"/>
              <a:ext cx="3593455" cy="792088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171677" y="-219419"/>
              <a:ext cx="3593455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Hedging with Financial Derivatives (24)</a:t>
              </a:r>
            </a:p>
          </p:txBody>
        </p:sp>
      </p:grpSp>
      <p:sp>
        <p:nvSpPr>
          <p:cNvPr id="10" name="Straight Connector 3"/>
          <p:cNvSpPr/>
          <p:nvPr/>
        </p:nvSpPr>
        <p:spPr>
          <a:xfrm rot="10800000">
            <a:off x="2543325" y="5261007"/>
            <a:ext cx="1981593" cy="270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173"/>
                </a:lnTo>
                <a:lnTo>
                  <a:pt x="1981593" y="135173"/>
                </a:lnTo>
                <a:lnTo>
                  <a:pt x="1981593" y="2703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4"/>
          <p:cNvSpPr/>
          <p:nvPr/>
        </p:nvSpPr>
        <p:spPr>
          <a:xfrm rot="10800000">
            <a:off x="4524918" y="4869160"/>
            <a:ext cx="2045150" cy="662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45150" y="0"/>
                </a:moveTo>
                <a:lnTo>
                  <a:pt x="2045150" y="135173"/>
                </a:lnTo>
                <a:lnTo>
                  <a:pt x="0" y="135173"/>
                </a:lnTo>
                <a:lnTo>
                  <a:pt x="0" y="2703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5807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Municipal Bonds: Example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Suppose the rate on a corporate bond is 9% and the rate on a municipal bond is 6.75%. Which should you choose?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Answer: Find the marginal tax rate:</a:t>
            </a:r>
          </a:p>
          <a:p>
            <a:pPr marL="0" indent="0" algn="ctr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6.75%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9% </a:t>
            </a:r>
            <a:r>
              <a:rPr lang="en-US" altLang="zh-HK" dirty="0">
                <a:ea typeface="ヒラギノ角ゴ Pro W3" pitchFamily="-84" charset="-128"/>
                <a:sym typeface="Symbol" pitchFamily="18" charset="2"/>
              </a:rPr>
              <a:t></a:t>
            </a:r>
            <a:r>
              <a:rPr lang="en-US" altLang="zh-HK" dirty="0">
                <a:ea typeface="ヒラギノ角ゴ Pro W3" pitchFamily="-84" charset="-128"/>
              </a:rPr>
              <a:t> (1 – MTR), or MTR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25%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If you are in a marginal tax rate above 25%, the municipal bond offers a higher after-tax cash flow.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046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Municipal Bonds: Example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Suppose the rate on a corporate bond is 5% and the rate on a municipal bond is 3.8%. Which should you choose? Your marginal tax rate is 28%.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Find the equivalent tax-free rate (ETFR):</a:t>
            </a:r>
          </a:p>
          <a:p>
            <a:pPr marL="0" indent="0" algn="ctr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ETFR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5% </a:t>
            </a:r>
            <a:r>
              <a:rPr lang="en-US" altLang="zh-HK" dirty="0">
                <a:ea typeface="ヒラギノ角ゴ Pro W3" pitchFamily="-84" charset="-128"/>
                <a:sym typeface="Symbol" pitchFamily="18" charset="2"/>
              </a:rPr>
              <a:t></a:t>
            </a:r>
            <a:r>
              <a:rPr lang="en-US" altLang="zh-HK" dirty="0">
                <a:ea typeface="ヒラギノ角ゴ Pro W3" pitchFamily="-84" charset="-128"/>
              </a:rPr>
              <a:t> (1 – MTR)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5% </a:t>
            </a:r>
            <a:r>
              <a:rPr lang="en-US" altLang="zh-HK" dirty="0">
                <a:ea typeface="ヒラギノ角ゴ Pro W3" pitchFamily="-84" charset="-128"/>
                <a:sym typeface="Symbol" pitchFamily="18" charset="2"/>
              </a:rPr>
              <a:t></a:t>
            </a:r>
            <a:r>
              <a:rPr lang="en-US" altLang="zh-HK" dirty="0">
                <a:ea typeface="ヒラギノ角ゴ Pro W3" pitchFamily="-84" charset="-128"/>
              </a:rPr>
              <a:t> (1 – 0.28)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The ETFR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3.60%. If the actual muni-rate is above this (it is), choose the muni.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3181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Municipal Bonds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82029"/>
            <a:ext cx="8229600" cy="50552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obligation bonds</a:t>
            </a:r>
          </a:p>
          <a:p>
            <a:pPr lvl="1"/>
            <a:r>
              <a:rPr lang="en-US" dirty="0"/>
              <a:t>Do not have specific assets pledged as security or a specific source of revenue allocated for their repayment.</a:t>
            </a:r>
          </a:p>
          <a:p>
            <a:pPr lvl="1"/>
            <a:r>
              <a:rPr lang="en-US" dirty="0"/>
              <a:t>They are backed by the “full faith and credit” of the issuer.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Represent a small portion of municipal bonds(38%)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New GO generally requires local taxpayer approval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Taxpayer reluctance to have their taxes increased</a:t>
            </a:r>
          </a:p>
          <a:p>
            <a:r>
              <a:rPr lang="en-US" dirty="0"/>
              <a:t>Revenue bonds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bonds sold to finance a specific revenue generating project and are backed by cash flows from that project. </a:t>
            </a:r>
            <a:r>
              <a:rPr lang="en-US" dirty="0"/>
              <a:t>E.g., Revenue bonds may be issued to build a toll road, high school, hospital, and etc.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Cannot use general tax revenue to pay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Conclusion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Municipal bonds are not default free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Revenue Bonds are generally riskier than GO Bonds</a:t>
            </a:r>
          </a:p>
          <a:p>
            <a:pPr lvl="1"/>
            <a:r>
              <a:rPr lang="en-US" dirty="0"/>
              <a:t>Default case: 1983 Washington Public Power Supply System, to finance the construction of two nuclear power plants.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5403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8150" y="1268760"/>
            <a:ext cx="8153400" cy="4968552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b="1" dirty="0"/>
              <a:t>General Public Offering</a:t>
            </a:r>
          </a:p>
          <a:p>
            <a:pPr lvl="1"/>
            <a:r>
              <a:rPr lang="en-US" altLang="en-US" dirty="0"/>
              <a:t>underwriter is selected either by negotiation or by competitive bidding</a:t>
            </a:r>
          </a:p>
          <a:p>
            <a:pPr lvl="1"/>
            <a:r>
              <a:rPr lang="en-US" altLang="en-US" dirty="0"/>
              <a:t>the underwriter offers the bonds to the general public</a:t>
            </a:r>
          </a:p>
          <a:p>
            <a:pPr lvl="1"/>
            <a:endParaRPr lang="en-US" altLang="en-US" sz="2000" dirty="0"/>
          </a:p>
          <a:p>
            <a:r>
              <a:rPr lang="en-US" altLang="zh-HK" b="1" dirty="0"/>
              <a:t>Privately placed securities (</a:t>
            </a:r>
            <a:r>
              <a:rPr lang="en-US" altLang="en-US" b="1" dirty="0"/>
              <a:t>Rule 144A Placement)</a:t>
            </a:r>
          </a:p>
          <a:p>
            <a:pPr lvl="1"/>
            <a:r>
              <a:rPr lang="en-US" altLang="en-US" dirty="0"/>
              <a:t>bonds are sold on a semi-private basis to qualified investors (generally FIs)</a:t>
            </a:r>
          </a:p>
          <a:p>
            <a:pPr lvl="1"/>
            <a:r>
              <a:rPr lang="en-US" altLang="en-US" dirty="0"/>
              <a:t>Privately placed bonds are among the most illiquid securities in the bond market</a:t>
            </a:r>
          </a:p>
          <a:p>
            <a:pPr lvl="2"/>
            <a:r>
              <a:rPr lang="en-US" altLang="en-US" dirty="0"/>
              <a:t>Only very largest FIs being able or willing to buy and hold</a:t>
            </a:r>
          </a:p>
          <a:p>
            <a:pPr lvl="2"/>
            <a:r>
              <a:rPr lang="en-US" altLang="en-US" dirty="0"/>
              <a:t>Absent of an active secondary market</a:t>
            </a:r>
          </a:p>
          <a:p>
            <a:pPr lvl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66328"/>
          </a:xfrm>
        </p:spPr>
        <p:txBody>
          <a:bodyPr>
            <a:normAutofit/>
          </a:bodyPr>
          <a:lstStyle/>
          <a:p>
            <a:r>
              <a:rPr lang="en-US" sz="2800" dirty="0"/>
              <a:t>Primary Market Placement Choices for Muni.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126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219200"/>
            <a:ext cx="8781355" cy="5048250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/>
              <a:t>Firm commitment agreement:</a:t>
            </a:r>
          </a:p>
          <a:p>
            <a:pPr lvl="1"/>
            <a:r>
              <a:rPr lang="en-US" altLang="en-US" sz="2000" dirty="0"/>
              <a:t>Investment Banks buy all the bonds from the issuer first at lower price, and then try to resell them to investors at a higher price</a:t>
            </a:r>
          </a:p>
          <a:p>
            <a:pPr lvl="1"/>
            <a:r>
              <a:rPr lang="en-US" altLang="en-US" sz="2000" dirty="0"/>
              <a:t>Investment Banks earn the spread</a:t>
            </a:r>
          </a:p>
          <a:p>
            <a:pPr lvl="1"/>
            <a:r>
              <a:rPr lang="en-US" altLang="en-US" sz="2000" dirty="0"/>
              <a:t>Issuer have no risk and can get the proceeds immediately </a:t>
            </a:r>
          </a:p>
          <a:p>
            <a:r>
              <a:rPr lang="en-US" altLang="en-US" sz="2400" dirty="0"/>
              <a:t>Best efforts agreement: </a:t>
            </a:r>
          </a:p>
          <a:p>
            <a:pPr lvl="1"/>
            <a:r>
              <a:rPr lang="en-US" altLang="en-US" sz="2000" dirty="0"/>
              <a:t>Investment banker charges a fee to help sell the securities to public</a:t>
            </a:r>
          </a:p>
          <a:p>
            <a:pPr lvl="1"/>
            <a:r>
              <a:rPr lang="en-US" altLang="en-US" sz="2000" dirty="0"/>
              <a:t>The issuer takes the risk of any securities that cannot be sold.</a:t>
            </a:r>
          </a:p>
          <a:p>
            <a:pPr lvl="1"/>
            <a:r>
              <a:rPr lang="en-US" altLang="en-US" sz="2000" dirty="0"/>
              <a:t>Unsold securities are returned to the issuer.</a:t>
            </a:r>
          </a:p>
          <a:p>
            <a:r>
              <a:rPr lang="en-US" altLang="en-US" sz="2400" dirty="0"/>
              <a:t>Total Fees</a:t>
            </a:r>
            <a:r>
              <a:rPr lang="en-US" altLang="en-US" sz="2200" dirty="0"/>
              <a:t>: </a:t>
            </a:r>
            <a:r>
              <a:rPr lang="en-US" altLang="en-US" sz="2000" dirty="0"/>
              <a:t>Up to 10% for equity, 1.3% for debt</a:t>
            </a:r>
          </a:p>
          <a:p>
            <a:r>
              <a:rPr lang="en-US" altLang="en-US" sz="2400" dirty="0"/>
              <a:t>Investment Banks tend to underprice IPOs</a:t>
            </a:r>
            <a:endParaRPr lang="en-US" alt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Contracting Choices with the Underwriter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8548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24850" cy="78105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2900" dirty="0"/>
              <a:t>Example for Firm commitment agreement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219200"/>
            <a:ext cx="8424936" cy="5018112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r>
              <a:rPr lang="en-US" altLang="en-US" dirty="0"/>
              <a:t>Issuer wants to sell 10M shares at $1,000 each to raise $10B</a:t>
            </a:r>
          </a:p>
          <a:p>
            <a:pPr lvl="1"/>
            <a:r>
              <a:rPr lang="en-US" altLang="en-US" dirty="0"/>
              <a:t>Uncertainty: Will the market buy? How long before all the shares are sold?</a:t>
            </a:r>
          </a:p>
          <a:p>
            <a:pPr lvl="2"/>
            <a:r>
              <a:rPr lang="en-US" altLang="en-US" dirty="0"/>
              <a:t>The issuer does not want to take this risk</a:t>
            </a:r>
          </a:p>
          <a:p>
            <a:pPr lvl="2"/>
            <a:r>
              <a:rPr lang="en-US" altLang="en-US" dirty="0"/>
              <a:t>The investment banker will assume the risk for a price</a:t>
            </a:r>
          </a:p>
          <a:p>
            <a:pPr lvl="2"/>
            <a:r>
              <a:rPr lang="en-US" altLang="en-US" dirty="0"/>
              <a:t>The price (spread) depends on the market conditions, the issuer’s reputation, the type of security, etc.</a:t>
            </a:r>
          </a:p>
          <a:p>
            <a:r>
              <a:rPr lang="en-US" altLang="en-US" dirty="0"/>
              <a:t>Investment banker buys all the shares at $990 per share.</a:t>
            </a:r>
          </a:p>
          <a:p>
            <a:pPr lvl="1"/>
            <a:r>
              <a:rPr lang="en-US" altLang="en-US" dirty="0"/>
              <a:t>The issuer gets the money immediately.</a:t>
            </a:r>
          </a:p>
          <a:p>
            <a:pPr lvl="1"/>
            <a:r>
              <a:rPr lang="en-US" altLang="en-US" dirty="0"/>
              <a:t>The investment bank takes the risk of finding the</a:t>
            </a:r>
            <a:r>
              <a:rPr lang="en-US" altLang="en-US" sz="2000" dirty="0"/>
              <a:t> </a:t>
            </a:r>
            <a:r>
              <a:rPr lang="en-US" altLang="en-US" dirty="0"/>
              <a:t>buyers</a:t>
            </a:r>
          </a:p>
          <a:p>
            <a:pPr lvl="2"/>
            <a:r>
              <a:rPr lang="en-US" altLang="en-US" sz="1800" dirty="0"/>
              <a:t>The average sale price: $1,005.</a:t>
            </a:r>
          </a:p>
          <a:p>
            <a:pPr lvl="2"/>
            <a:r>
              <a:rPr lang="en-US" altLang="en-US" sz="1800" dirty="0"/>
              <a:t>The investment banker’s profit: $15 per share or $150 million.</a:t>
            </a:r>
            <a:endParaRPr lang="en-US" altLang="en-US" sz="1600" dirty="0"/>
          </a:p>
          <a:p>
            <a:pPr lvl="2"/>
            <a:endParaRPr lang="en-US" altLang="en-US" sz="2200" b="1" dirty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1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645508" y="332656"/>
            <a:ext cx="820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b="1" dirty="0">
                <a:latin typeface="Verdana" pitchFamily="34" charset="0"/>
              </a:rPr>
              <a:t>Figure </a:t>
            </a:r>
            <a:r>
              <a:rPr lang="en-US" altLang="zh-HK" sz="2000" dirty="0">
                <a:latin typeface="Verdana" pitchFamily="34" charset="0"/>
              </a:rPr>
              <a:t>Issuance of Revenue and General Obligation Bonds, 1970–2014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747893" cy="4145155"/>
          </a:xfrm>
          <a:prstGeom prst="rect">
            <a:avLst/>
          </a:prstGeom>
        </p:spPr>
      </p:pic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9223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340768"/>
            <a:ext cx="8208912" cy="4886995"/>
          </a:xfrm>
          <a:solidFill>
            <a:schemeClr val="bg1"/>
          </a:solidFill>
          <a:ln w="317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r>
              <a:rPr lang="en-US" altLang="en-US" sz="2800" dirty="0"/>
              <a:t>Secondary market is</a:t>
            </a:r>
            <a:r>
              <a:rPr lang="en-US" altLang="en-US" sz="2800" i="1" dirty="0"/>
              <a:t> thin</a:t>
            </a:r>
            <a:r>
              <a:rPr lang="en-US" altLang="en-US" sz="2800" dirty="0"/>
              <a:t> (i.e. trades are relatively infrequent):</a:t>
            </a:r>
          </a:p>
          <a:p>
            <a:pPr lvl="1"/>
            <a:r>
              <a:rPr lang="en-US" altLang="en-US" sz="2400" dirty="0"/>
              <a:t>Lack of information on bond issuers, who are generally much smaller than corporate bond issuers</a:t>
            </a:r>
          </a:p>
          <a:p>
            <a:pPr lvl="1"/>
            <a:r>
              <a:rPr lang="en-US" altLang="en-US" sz="2400" dirty="0"/>
              <a:t>Information on municipal bond issuers is generally more costly to obtain and evaluate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Secondary Market for Muni.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806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Corporate Bonds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Typically have a face value of $1,000, although some have a face value of $5,000 or $10,000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Generally pay interest semi-annually</a:t>
            </a:r>
          </a:p>
          <a:p>
            <a:r>
              <a:rPr lang="en-US" altLang="zh-HK" dirty="0">
                <a:ea typeface="ヒラギノ角ゴ Pro W3" pitchFamily="-84" charset="-128"/>
              </a:rPr>
              <a:t>Cannot be redeemed anytime the issuer wishes, unless a specific clause states this (call option).</a:t>
            </a:r>
          </a:p>
          <a:p>
            <a:r>
              <a:rPr lang="en-US" altLang="zh-HK" dirty="0">
                <a:ea typeface="ヒラギノ角ゴ Pro W3" pitchFamily="-84" charset="-128"/>
              </a:rPr>
              <a:t>Degree of risk varies with each bond, even from the same issuer. Following suite, the required interest rate varies with level of risk.</a:t>
            </a:r>
          </a:p>
          <a:p>
            <a:r>
              <a:rPr lang="en-US" altLang="zh-HK" dirty="0">
                <a:ea typeface="ヒラギノ角ゴ Pro W3" pitchFamily="-84" charset="-128"/>
              </a:rPr>
              <a:t>The degree of risk ranges from low-risk (AAA) to higher risk (BBB). Any bonds rated below BBB are considered sub-investment grade debt.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8893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Corporate Bonds: Interest Rates</a:t>
            </a:r>
          </a:p>
        </p:txBody>
      </p:sp>
      <p:pic>
        <p:nvPicPr>
          <p:cNvPr id="32771" name="Picture 1" descr="fig12_0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80989"/>
            <a:ext cx="6025480" cy="405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736600" y="1268760"/>
            <a:ext cx="767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b="1" dirty="0">
                <a:latin typeface="Verdana" pitchFamily="34" charset="0"/>
              </a:rPr>
              <a:t>Figure 12.5 </a:t>
            </a:r>
            <a:r>
              <a:rPr lang="en-US" altLang="zh-HK" sz="2000" dirty="0">
                <a:latin typeface="Verdana" pitchFamily="34" charset="0"/>
              </a:rPr>
              <a:t>Corporate Bond Interest Rates, 1973–2012 (End of year)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613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solidFill>
                  <a:srgbClr val="FF0000"/>
                </a:solidFill>
                <a:ea typeface="ヒラギノ角ゴ Pro W3" pitchFamily="-84" charset="-128"/>
              </a:rPr>
              <a:t>Chapter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Overview of bond markets</a:t>
            </a:r>
          </a:p>
          <a:p>
            <a:r>
              <a:rPr lang="en-US" altLang="en-US" dirty="0"/>
              <a:t>Characteristics and trading process of different bond market securities</a:t>
            </a:r>
            <a:endParaRPr lang="en-US" altLang="en-US" i="1" dirty="0"/>
          </a:p>
          <a:p>
            <a:pPr lvl="1"/>
            <a:r>
              <a:rPr lang="en-US" altLang="en-US" dirty="0"/>
              <a:t>Treasury bond market</a:t>
            </a:r>
          </a:p>
          <a:p>
            <a:pPr lvl="1"/>
            <a:r>
              <a:rPr lang="en-US" altLang="en-US" dirty="0"/>
              <a:t>Municipal bond market</a:t>
            </a:r>
          </a:p>
          <a:p>
            <a:pPr lvl="1"/>
            <a:r>
              <a:rPr lang="en-US" altLang="en-US" dirty="0"/>
              <a:t>Corporate bond market</a:t>
            </a:r>
            <a:endParaRPr lang="en-US" altLang="en-US" i="1" dirty="0"/>
          </a:p>
          <a:p>
            <a:r>
              <a:rPr lang="en-US" altLang="en-US" dirty="0"/>
              <a:t>Major bond market participants</a:t>
            </a:r>
          </a:p>
          <a:p>
            <a:r>
              <a:rPr lang="en-US" altLang="en-US" dirty="0"/>
              <a:t>International bond markets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738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70485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b="1" dirty="0">
                <a:solidFill>
                  <a:srgbClr val="CC0000"/>
                </a:solidFill>
              </a:rPr>
              <a:t>Types of Corporate Bonds</a:t>
            </a:r>
            <a:endParaRPr lang="en-US" altLang="en-US" sz="3200" dirty="0"/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268760"/>
            <a:ext cx="8709347" cy="4968552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r>
              <a:rPr lang="en-US" altLang="en-US" b="1" dirty="0"/>
              <a:t>Bearer bonds Vs. Registered bonds</a:t>
            </a:r>
          </a:p>
          <a:p>
            <a:pPr lvl="1"/>
            <a:r>
              <a:rPr lang="en-US" altLang="en-US" sz="2200" b="1" dirty="0"/>
              <a:t>Bearer bonds: </a:t>
            </a:r>
            <a:r>
              <a:rPr lang="en-US" altLang="en-US" sz="2200" dirty="0"/>
              <a:t>coupons are attached to the bond and the holder (bearer) at the time of the coupon payment gets the relevant coupon paid on presentation to the issuer.</a:t>
            </a:r>
          </a:p>
          <a:p>
            <a:pPr lvl="1"/>
            <a:r>
              <a:rPr lang="en-US" altLang="en-US" sz="2200" b="1" dirty="0"/>
              <a:t>Registered bonds: </a:t>
            </a:r>
            <a:r>
              <a:rPr lang="en-US" altLang="en-US" sz="2200" dirty="0"/>
              <a:t>the bond holder’s (owner’s) identification information is kept in an electronic record by the issuer and the coupon payments are mailed or wire-transferred to the bank account of the registered owner.</a:t>
            </a:r>
          </a:p>
          <a:p>
            <a:pPr lvl="1"/>
            <a:r>
              <a:rPr lang="en-US" altLang="en-US" sz="2200" dirty="0"/>
              <a:t>Because of the lack of security with bearer bonds, they have largely replaced by registered bonds.</a:t>
            </a:r>
          </a:p>
          <a:p>
            <a:r>
              <a:rPr lang="en-US" altLang="en-US" b="1" dirty="0"/>
              <a:t>Term bonds Vs. Serial bonds</a:t>
            </a:r>
          </a:p>
          <a:p>
            <a:pPr lvl="1"/>
            <a:r>
              <a:rPr lang="en-US" altLang="en-US" sz="2200" b="1" dirty="0"/>
              <a:t>Term bonds: </a:t>
            </a:r>
            <a:r>
              <a:rPr lang="en-US" altLang="en-US" sz="2200" dirty="0"/>
              <a:t>the entire issue matures on a single date</a:t>
            </a:r>
          </a:p>
          <a:p>
            <a:pPr lvl="1"/>
            <a:r>
              <a:rPr lang="en-US" altLang="en-US" sz="2200" b="1" dirty="0"/>
              <a:t>Serial bonds</a:t>
            </a:r>
            <a:r>
              <a:rPr lang="en-US" altLang="en-US" sz="2200" dirty="0"/>
              <a:t>: the issue contains many maturity dates, with a portion of the issue being paid off on each date.</a:t>
            </a:r>
          </a:p>
          <a:p>
            <a:pPr lvl="1"/>
            <a:r>
              <a:rPr lang="en-US" altLang="en-US" sz="2200" dirty="0"/>
              <a:t>Most corporate bonds are term bonds.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2172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60960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b="1" dirty="0">
                <a:solidFill>
                  <a:srgbClr val="CC0000"/>
                </a:solidFill>
              </a:rPr>
              <a:t>Types of Corporate Bonds</a:t>
            </a:r>
            <a:endParaRPr lang="en-US" altLang="en-US" sz="3200" dirty="0"/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96752"/>
            <a:ext cx="8064896" cy="5040560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r>
              <a:rPr lang="en-US" altLang="en-US" sz="2400" b="1" dirty="0"/>
              <a:t>Mortgage bonds</a:t>
            </a:r>
          </a:p>
          <a:p>
            <a:pPr lvl="1"/>
            <a:r>
              <a:rPr lang="en-US" altLang="en-US" sz="2200" dirty="0"/>
              <a:t>Finance specific projects that are pledged as collateral</a:t>
            </a:r>
          </a:p>
          <a:p>
            <a:pPr lvl="1"/>
            <a:r>
              <a:rPr lang="en-US" altLang="en-US" sz="2200" dirty="0"/>
              <a:t>Mortgage bond issues are secured debt issues</a:t>
            </a:r>
          </a:p>
          <a:p>
            <a:pPr lvl="1"/>
            <a:r>
              <a:rPr lang="en-US" altLang="en-US" sz="2200" dirty="0"/>
              <a:t>Bond holders may legally take title to the collateral to obtain payment on the bonds if issuer of mortgage bond defaults</a:t>
            </a:r>
          </a:p>
          <a:p>
            <a:pPr lvl="1"/>
            <a:r>
              <a:rPr lang="en-US" altLang="en-US" sz="2200" dirty="0"/>
              <a:t>Mortgage bonds are less risky investments than unsecured bonds </a:t>
            </a:r>
            <a:r>
              <a:rPr lang="en-US" altLang="en-US" sz="2200" dirty="0">
                <a:sym typeface="Wingdings" pitchFamily="2" charset="2"/>
              </a:rPr>
              <a:t> lower yields</a:t>
            </a:r>
            <a:endParaRPr lang="en-US" altLang="en-US" sz="2200" dirty="0"/>
          </a:p>
          <a:p>
            <a:r>
              <a:rPr lang="en-US" altLang="en-US" sz="2400" b="1" dirty="0"/>
              <a:t>Debentures Vs. Subordinated Debentures</a:t>
            </a:r>
          </a:p>
          <a:p>
            <a:pPr lvl="1"/>
            <a:r>
              <a:rPr lang="en-US" altLang="en-US" sz="2200" dirty="0"/>
              <a:t>Debentures: bonds backed solely by the general creditworthiness of the issuing firm, unsecured by specific assets or collateral</a:t>
            </a:r>
          </a:p>
          <a:p>
            <a:pPr lvl="1"/>
            <a:r>
              <a:rPr lang="en-US" altLang="en-US" sz="2200" dirty="0"/>
              <a:t>Subordinate Debentures: unsecured, junior in their rights to mortgage bonds and regular debentures.</a:t>
            </a:r>
          </a:p>
          <a:p>
            <a:pPr lvl="1"/>
            <a:r>
              <a:rPr lang="en-US" altLang="en-US" sz="2200" dirty="0"/>
              <a:t>Subordinated bonds are the riskiest type of bonds (high-yield or junk bonds)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5923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848600" cy="78105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b="1" dirty="0">
                <a:solidFill>
                  <a:srgbClr val="CC0000"/>
                </a:solidFill>
              </a:rPr>
              <a:t>Types of Corporate Bonds</a:t>
            </a:r>
            <a:endParaRPr lang="en-US" altLang="en-US" sz="3200" dirty="0"/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268760"/>
            <a:ext cx="8339336" cy="4968552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Convertible bonds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Bonds that may be exchanged for another security of the issuing firm (e.g., common stock)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Conversion is an attractive option or feature to bond holders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So, the yield on a convertible bond is usually lower (generally, 2% to 5%) than that on a nonconvertible bond.</a:t>
            </a:r>
          </a:p>
          <a:p>
            <a:pPr lvl="1">
              <a:lnSpc>
                <a:spcPct val="90000"/>
              </a:lnSpc>
            </a:pPr>
            <a:r>
              <a:rPr lang="en-US" altLang="zh-HK" sz="1600" b="0" i="0" u="none" strike="noStrike" dirty="0">
                <a:solidFill>
                  <a:srgbClr val="404040"/>
                </a:solidFill>
                <a:effectLst/>
                <a:latin typeface="knowledge-medium"/>
                <a:hlinkClick r:id="rId3"/>
              </a:rPr>
              <a:t>Cathay Pacific raises $870 </a:t>
            </a:r>
            <a:r>
              <a:rPr lang="en-US" altLang="zh-HK" sz="1600" b="0" i="0" u="none" strike="noStrike" dirty="0" err="1">
                <a:solidFill>
                  <a:srgbClr val="404040"/>
                </a:solidFill>
                <a:effectLst/>
                <a:latin typeface="knowledge-medium"/>
                <a:hlinkClick r:id="rId3"/>
              </a:rPr>
              <a:t>mln</a:t>
            </a:r>
            <a:r>
              <a:rPr lang="en-US" altLang="zh-HK" sz="1600" b="0" i="0" u="none" strike="noStrike" dirty="0">
                <a:solidFill>
                  <a:srgbClr val="404040"/>
                </a:solidFill>
                <a:effectLst/>
                <a:latin typeface="knowledge-medium"/>
                <a:hlinkClick r:id="rId3"/>
              </a:rPr>
              <a:t> in convertible bonds to shore up liquidity, shares plunge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Stock Warrant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Give the bond holder an opportunity to purchase common stock at a pre-specified price up to a pre-specified date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Bond holders will exercise their warrants if the market value of the stock is greater than the price at which the stock can be purchased through the warrant.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Risk firms commonly attach stock warrants to increase the bonds’ marketability.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8870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953" y="359357"/>
            <a:ext cx="7848600" cy="78105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b="1" dirty="0">
                <a:solidFill>
                  <a:srgbClr val="CC0000"/>
                </a:solidFill>
              </a:rPr>
              <a:t>Types of Corporate Bonds</a:t>
            </a:r>
            <a:endParaRPr lang="en-US" altLang="en-US" sz="3200" dirty="0"/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268760"/>
            <a:ext cx="8411344" cy="4968552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Callable bonds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Call provision, which allows the issuer to require the bond holder to sell the bond back to the issuer at a given (call) price—usually set above the par value of the bond.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Call premium: difference between call price and face value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closer the bond is to maturity, the smaller the premium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Bonds are usually called if interest rates drop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>
                <a:ea typeface="ヒラギノ角ゴ Pro W3" pitchFamily="-84" charset="-128"/>
              </a:rPr>
              <a:t>Higher required yield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Sinking Fund bonds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Sinking fund provision, which require the issuer retire a certain amount of bond issue early over a number of years.</a:t>
            </a:r>
          </a:p>
          <a:p>
            <a:pPr lvl="1">
              <a:lnSpc>
                <a:spcPct val="90000"/>
              </a:lnSpc>
            </a:pPr>
            <a:r>
              <a:rPr lang="en-US" altLang="zh-HK" sz="2200" dirty="0"/>
              <a:t>A pool of money set aside by a corporation to help repay previous issues and keep it more financially stable as it sells bonds to investors.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It reduces the probability of default at the maturity date, this provision is an attractive feature to bond holders.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Bonds with a sinking fund provision are less risky, and generally have lower yields than comparable bonds without a sinking fund provision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1978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3600">
                <a:ea typeface="ヒラギノ角ゴ Pro W3" pitchFamily="-84" charset="-128"/>
              </a:rPr>
              <a:t>Characteristics of Corporate Bonds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Restrictive Covenants</a:t>
            </a:r>
          </a:p>
          <a:p>
            <a:pPr lvl="1"/>
            <a:r>
              <a:rPr lang="en-US" altLang="zh-HK" b="0" i="0" dirty="0">
                <a:solidFill>
                  <a:srgbClr val="111111"/>
                </a:solidFill>
                <a:effectLst/>
                <a:latin typeface="SourceSansPro"/>
              </a:rPr>
              <a:t>Agreement in an obligation that restricts the buyer from taking some action</a:t>
            </a:r>
            <a:endParaRPr lang="en-US" altLang="zh-HK" dirty="0">
              <a:ea typeface="ヒラギノ角ゴ Pro W3" pitchFamily="-84" charset="-128"/>
            </a:endParaRPr>
          </a:p>
          <a:p>
            <a:pPr lvl="2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Mitigates conflicts with shareholder interests</a:t>
            </a:r>
          </a:p>
          <a:p>
            <a:pPr lvl="2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May limit dividends, new debt, ratios, etc.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Cannot merge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Cannot sale major assets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Limited dividend payments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Maintain working capital at a certain level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0006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_Teaching\current teaching\Financial Management 2270 - HKBU11\newscutting\Ch06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446559" y="248255"/>
            <a:ext cx="8032281" cy="59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3226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4664"/>
            <a:ext cx="8511480" cy="72008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>
            <a:noAutofit/>
          </a:bodyPr>
          <a:lstStyle/>
          <a:p>
            <a:r>
              <a:rPr lang="en-US" altLang="en-US" sz="2600" dirty="0">
                <a:solidFill>
                  <a:srgbClr val="CC0000"/>
                </a:solidFill>
              </a:rPr>
              <a:t>Primary and Secondary Markets for Corp Bonds</a:t>
            </a:r>
            <a:endParaRPr lang="en-US" altLang="en-US" sz="2600" dirty="0"/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340768"/>
            <a:ext cx="8208912" cy="4680520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b="1" dirty="0"/>
              <a:t>Primary sales of </a:t>
            </a:r>
            <a:r>
              <a:rPr lang="en-US" altLang="en-US" b="1" dirty="0" err="1"/>
              <a:t>corp</a:t>
            </a:r>
            <a:r>
              <a:rPr lang="en-US" altLang="en-US" b="1" dirty="0"/>
              <a:t> bonds occur through either a public sale (issue) or a private placement similar to municipal bonds</a:t>
            </a:r>
          </a:p>
          <a:p>
            <a:r>
              <a:rPr lang="en-US" altLang="en-US" b="1" dirty="0"/>
              <a:t>Two secondary markets</a:t>
            </a:r>
          </a:p>
          <a:p>
            <a:pPr lvl="1"/>
            <a:r>
              <a:rPr lang="en-US" altLang="en-US" dirty="0"/>
              <a:t>the exchange market (e.g., the NYSE) </a:t>
            </a:r>
          </a:p>
          <a:p>
            <a:pPr lvl="1"/>
            <a:r>
              <a:rPr lang="en-US" altLang="en-US" dirty="0"/>
              <a:t>the over-the-counter (OTC) market</a:t>
            </a:r>
          </a:p>
          <a:p>
            <a:pPr lvl="1"/>
            <a:r>
              <a:rPr lang="en-US" altLang="en-US" dirty="0"/>
              <a:t>OTC electronic market dominates trading in Corp bonds</a:t>
            </a:r>
          </a:p>
          <a:p>
            <a:pPr lvl="1"/>
            <a:r>
              <a:rPr lang="en-US" altLang="en-US" dirty="0"/>
              <a:t>Secondary market trading of corporate bonds can involve a significant degree of liquidity risk.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38822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6202"/>
            <a:ext cx="8094233" cy="59046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7637" y="1986073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34" y="2644346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5072" y="3258015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638" y="3926055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5072" y="4581128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7637" y="1340334"/>
            <a:ext cx="7704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80135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1" descr="tbl12_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4" y="764704"/>
            <a:ext cx="815184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971600" y="260648"/>
            <a:ext cx="614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400" b="1" dirty="0">
                <a:latin typeface="Verdana" pitchFamily="34" charset="0"/>
              </a:rPr>
              <a:t>Table 12.3 </a:t>
            </a:r>
            <a:r>
              <a:rPr lang="en-US" altLang="zh-HK" sz="2400" dirty="0">
                <a:latin typeface="Verdana" pitchFamily="34" charset="0"/>
              </a:rPr>
              <a:t>Bond Terminology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41330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1" descr="fig12_0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40489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2"/>
          <p:cNvSpPr txBox="1">
            <a:spLocks noChangeArrowheads="1"/>
          </p:cNvSpPr>
          <p:nvPr/>
        </p:nvSpPr>
        <p:spPr bwMode="auto">
          <a:xfrm>
            <a:off x="1020823" y="260648"/>
            <a:ext cx="698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b="1">
                <a:latin typeface="Verdana" pitchFamily="34" charset="0"/>
              </a:rPr>
              <a:t>Figure 12.6 </a:t>
            </a:r>
            <a:r>
              <a:rPr lang="en-US" altLang="zh-HK" sz="2000">
                <a:latin typeface="Verdana" pitchFamily="34" charset="0"/>
              </a:rPr>
              <a:t>Bonds and Stocks Issued, 1983–2012</a:t>
            </a: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374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924800" cy="68580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dirty="0">
                <a:solidFill>
                  <a:srgbClr val="CC0000"/>
                </a:solidFill>
              </a:rPr>
              <a:t>Overview of the Bond Markets</a:t>
            </a:r>
            <a:endParaRPr lang="en-US" altLang="en-US" sz="3200" dirty="0"/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576" y="1268760"/>
            <a:ext cx="7776864" cy="4896544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What’s bond?</a:t>
            </a:r>
          </a:p>
          <a:p>
            <a:pPr lvl="1"/>
            <a:r>
              <a:rPr lang="en-US" altLang="en-US" dirty="0"/>
              <a:t>Long-term debt obligations</a:t>
            </a:r>
          </a:p>
          <a:p>
            <a:pPr lvl="1"/>
            <a:r>
              <a:rPr lang="en-US" altLang="en-US" dirty="0"/>
              <a:t>Issued by corporations and government units</a:t>
            </a:r>
          </a:p>
          <a:p>
            <a:pPr lvl="1"/>
            <a:r>
              <a:rPr lang="en-US" altLang="en-US" dirty="0"/>
              <a:t>bond issuers promise to make periodic coupon payments and to repay principal at maturity; </a:t>
            </a:r>
          </a:p>
          <a:p>
            <a:pPr lvl="1"/>
            <a:r>
              <a:rPr lang="en-US" altLang="en-US" dirty="0"/>
              <a:t>breech of this promise is an event of default, the bond holder has a claim on the assets of the bond issuer.</a:t>
            </a:r>
          </a:p>
          <a:p>
            <a:pPr lvl="1"/>
            <a:r>
              <a:rPr lang="en-US" altLang="en-US" dirty="0"/>
              <a:t>Bonds carry original maturities greater than one year so bonds are instruments of the </a:t>
            </a:r>
            <a:r>
              <a:rPr lang="en-US" altLang="en-US" i="1" dirty="0"/>
              <a:t>capital markets. </a:t>
            </a:r>
            <a:r>
              <a:rPr lang="en-US" altLang="en-US" dirty="0"/>
              <a:t>(how about equity?)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24172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077200" cy="653752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dirty="0">
                <a:solidFill>
                  <a:srgbClr val="CC0000"/>
                </a:solidFill>
              </a:rPr>
              <a:t>Bond Market Participants</a:t>
            </a:r>
            <a:endParaRPr lang="en-US" altLang="en-US" sz="3200" dirty="0"/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268760"/>
            <a:ext cx="8136904" cy="4824536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The major issuers of debt market securities are federal, state and local governments and corporations</a:t>
            </a:r>
          </a:p>
          <a:p>
            <a:r>
              <a:rPr lang="en-US" altLang="en-US" dirty="0"/>
              <a:t>The major purchasers of capital market securities are households, businesses, government units and foreign investors</a:t>
            </a:r>
          </a:p>
          <a:p>
            <a:r>
              <a:rPr lang="en-US" altLang="en-US" dirty="0"/>
              <a:t>Businesses and financial firms (e.g., banks, insurance companies, mutual funds) are the major suppliers of funds for all three types of bonds. </a:t>
            </a:r>
          </a:p>
          <a:p>
            <a:r>
              <a:rPr lang="en-US" altLang="en-US" dirty="0"/>
              <a:t>Much of the business and financial holdings of bond securities reflects indirect investments of households.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49324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848600" cy="585936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C0000"/>
                </a:solidFill>
              </a:rPr>
              <a:t>International Aspects of Bond Markets</a:t>
            </a:r>
            <a:endParaRPr lang="en-US" altLang="en-US" sz="3200" dirty="0"/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064896" cy="4752528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b="1" dirty="0"/>
              <a:t>International bond market</a:t>
            </a:r>
            <a:endParaRPr lang="en-US" altLang="en-US" dirty="0"/>
          </a:p>
          <a:p>
            <a:pPr lvl="1"/>
            <a:r>
              <a:rPr lang="en-US" altLang="en-US" sz="2200" dirty="0"/>
              <a:t>trades bonds that are underwritten by an international syndicate</a:t>
            </a:r>
          </a:p>
          <a:p>
            <a:pPr lvl="1"/>
            <a:r>
              <a:rPr lang="en-US" altLang="en-US" sz="2200" dirty="0"/>
              <a:t>offer bonds simultaneously to investors in several countries</a:t>
            </a:r>
          </a:p>
          <a:p>
            <a:pPr lvl="1"/>
            <a:r>
              <a:rPr lang="en-US" altLang="en-US" sz="2200" dirty="0"/>
              <a:t>issue bonds outside the jurisdiction of any single country</a:t>
            </a:r>
          </a:p>
          <a:p>
            <a:pPr lvl="1"/>
            <a:r>
              <a:rPr lang="en-US" altLang="en-US" sz="2200" dirty="0"/>
              <a:t>offer bonds in unregistered form</a:t>
            </a:r>
          </a:p>
          <a:p>
            <a:pPr lvl="1"/>
            <a:r>
              <a:rPr lang="en-US" altLang="en-US" sz="2200" dirty="0"/>
              <a:t>Much of the growth has been driven by investors’ demand for international securities and international portfolio diversification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23625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CC0000"/>
                </a:solidFill>
              </a:rPr>
              <a:t>Eurobonds, Foreign Bonds, Brady Bonds and Sovereign Bonds</a:t>
            </a:r>
            <a:endParaRPr lang="en-US" altLang="en-US" sz="2800" dirty="0"/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268760"/>
            <a:ext cx="8443664" cy="4824536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b="1" dirty="0"/>
              <a:t>Eurobonds: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200" dirty="0"/>
              <a:t>Bonds denominated in a currency other than that of the country in which it is sold.   (e.g., GE sells bond </a:t>
            </a:r>
            <a:r>
              <a:rPr lang="en-US" altLang="en-US" sz="2200" i="1" dirty="0">
                <a:solidFill>
                  <a:srgbClr val="FF3300"/>
                </a:solidFill>
              </a:rPr>
              <a:t>in India for Japanese Yen</a:t>
            </a:r>
            <a:r>
              <a:rPr lang="en-US" altLang="en-US" sz="2200" dirty="0"/>
              <a:t>) Over 80% of new issues are Eurobonds, and now is larger than U.S. corporate bond market.</a:t>
            </a:r>
          </a:p>
          <a:p>
            <a:pPr lvl="1"/>
            <a:r>
              <a:rPr lang="en-US" altLang="en-US" sz="2200" dirty="0"/>
              <a:t>Generally issued in denominations of $5,000 and $10,000</a:t>
            </a:r>
          </a:p>
          <a:p>
            <a:pPr lvl="1"/>
            <a:r>
              <a:rPr lang="en-US" altLang="en-US" sz="2200" dirty="0"/>
              <a:t>Pay interest annually using a 360-day year</a:t>
            </a:r>
          </a:p>
          <a:p>
            <a:pPr lvl="1"/>
            <a:r>
              <a:rPr lang="en-US" altLang="en-US" sz="2200" dirty="0"/>
              <a:t>Generally bearer bonds</a:t>
            </a:r>
          </a:p>
          <a:p>
            <a:pPr lvl="1"/>
            <a:r>
              <a:rPr lang="en-US" altLang="en-US" sz="2200" dirty="0"/>
              <a:t>Usually traded in the over-the-counter markets</a:t>
            </a:r>
          </a:p>
          <a:p>
            <a:pPr lvl="1"/>
            <a:r>
              <a:rPr lang="en-US" altLang="en-US" sz="2200" dirty="0"/>
              <a:t>Eurobonds are placed in primary markets by investment banks, most are issued via firm commitment offerings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288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86522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CC0000"/>
                </a:solidFill>
              </a:rPr>
              <a:t>Eurobonds, Foreign Bonds, Brady Bonds and Sovereign Bonds</a:t>
            </a:r>
            <a:endParaRPr lang="en-US" altLang="en-US" sz="3200" dirty="0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268760"/>
            <a:ext cx="8280920" cy="4752528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b="1" dirty="0"/>
              <a:t>Foreign Bonds</a:t>
            </a:r>
          </a:p>
          <a:p>
            <a:pPr lvl="1"/>
            <a:r>
              <a:rPr lang="en-US" altLang="en-US" sz="2200" dirty="0"/>
              <a:t>sold in a foreign country and are denominated in that country’s currency. (e.g., Sony sells bond in the US for US $)</a:t>
            </a:r>
          </a:p>
          <a:p>
            <a:pPr lvl="1"/>
            <a:r>
              <a:rPr lang="en-US" altLang="en-US" sz="2200" dirty="0"/>
              <a:t>Were issued long before Eurobonds, are called traditional international bonds</a:t>
            </a:r>
          </a:p>
          <a:p>
            <a:pPr lvl="1"/>
            <a:r>
              <a:rPr lang="en-US" altLang="en-US" sz="2200" dirty="0"/>
              <a:t>Countries sometimes name their foreign bonds to denote the country of origin</a:t>
            </a:r>
          </a:p>
          <a:p>
            <a:pPr lvl="2"/>
            <a:r>
              <a:rPr lang="en-US" altLang="en-US" dirty="0"/>
              <a:t>Foreign bonds issued in U.S are called Yankee bonds</a:t>
            </a:r>
          </a:p>
          <a:p>
            <a:pPr lvl="2"/>
            <a:r>
              <a:rPr lang="en-US" altLang="en-US" dirty="0"/>
              <a:t>Foreign bonds issued in Japan are called Samurai bonds</a:t>
            </a:r>
          </a:p>
          <a:p>
            <a:pPr lvl="2"/>
            <a:r>
              <a:rPr lang="en-US" altLang="en-US" dirty="0"/>
              <a:t>Foreign bonds issued in U.K are called Bulldog bonds</a:t>
            </a:r>
            <a:endParaRPr lang="en-US" altLang="en-US" b="1" dirty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749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924800" cy="68580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pPr algn="ctr"/>
            <a:r>
              <a:rPr lang="en-US" altLang="en-US" sz="3200" dirty="0">
                <a:solidFill>
                  <a:srgbClr val="CC0000"/>
                </a:solidFill>
              </a:rPr>
              <a:t>Summary of Bond Markets</a:t>
            </a:r>
            <a:endParaRPr lang="en-US" altLang="en-US" sz="3200" dirty="0"/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196752"/>
            <a:ext cx="8064896" cy="4896544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Overview of bond markets</a:t>
            </a:r>
          </a:p>
          <a:p>
            <a:r>
              <a:rPr lang="en-US" altLang="en-US" dirty="0"/>
              <a:t>Characteristics and trading process of different bond market securities</a:t>
            </a:r>
            <a:endParaRPr lang="en-US" altLang="en-US" i="1" dirty="0"/>
          </a:p>
          <a:p>
            <a:pPr lvl="1"/>
            <a:r>
              <a:rPr lang="en-US" altLang="en-US" dirty="0"/>
              <a:t>Treasury bond market</a:t>
            </a:r>
          </a:p>
          <a:p>
            <a:pPr lvl="1"/>
            <a:r>
              <a:rPr lang="en-US" altLang="en-US" dirty="0"/>
              <a:t>Municipal bond market</a:t>
            </a:r>
          </a:p>
          <a:p>
            <a:pPr lvl="1"/>
            <a:r>
              <a:rPr lang="en-US" altLang="en-US" dirty="0"/>
              <a:t>Corporate bond market</a:t>
            </a:r>
            <a:endParaRPr lang="en-US" altLang="en-US" i="1" dirty="0"/>
          </a:p>
          <a:p>
            <a:r>
              <a:rPr lang="en-US" altLang="en-US" dirty="0"/>
              <a:t>Major bond market participants</a:t>
            </a:r>
          </a:p>
          <a:p>
            <a:r>
              <a:rPr lang="en-US" altLang="en-US" dirty="0"/>
              <a:t>International bond markets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/>
              <a:t>EF3333 </a:t>
            </a:r>
            <a:r>
              <a:rPr lang="en-US" altLang="zh-HK" dirty="0"/>
              <a:t>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4361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924800" cy="685800"/>
          </a:xfrm>
          <a:gradFill rotWithShape="0">
            <a:gsLst>
              <a:gs pos="0">
                <a:srgbClr val="FEEDCA"/>
              </a:gs>
              <a:gs pos="100000">
                <a:srgbClr val="007FBE"/>
              </a:gs>
            </a:gsLst>
            <a:lin ang="2700000" scaled="1"/>
          </a:gradFill>
          <a:ln/>
        </p:spPr>
        <p:txBody>
          <a:bodyPr/>
          <a:lstStyle/>
          <a:p>
            <a:r>
              <a:rPr lang="en-US" altLang="en-US" sz="3200" dirty="0">
                <a:solidFill>
                  <a:srgbClr val="CC0000"/>
                </a:solidFill>
              </a:rPr>
              <a:t>Overview of the Bond Markets</a:t>
            </a:r>
            <a:endParaRPr lang="en-US" altLang="en-US" sz="3200" dirty="0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576" y="1340768"/>
            <a:ext cx="7920880" cy="4752528"/>
          </a:xfrm>
          <a:solidFill>
            <a:schemeClr val="bg1"/>
          </a:solidFill>
          <a:ln w="31750">
            <a:solidFill>
              <a:srgbClr val="007FBE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dirty="0"/>
              <a:t>What’s bond markets?</a:t>
            </a:r>
          </a:p>
          <a:p>
            <a:pPr lvl="1"/>
            <a:r>
              <a:rPr lang="en-US" altLang="en-US" dirty="0"/>
              <a:t>markets in which bonds are issued and traded.</a:t>
            </a:r>
          </a:p>
          <a:p>
            <a:pPr lvl="1"/>
            <a:r>
              <a:rPr lang="en-US" altLang="en-US" dirty="0"/>
              <a:t>Assist to transfer funds from units with excess funds to unites in need of long-term debt funding</a:t>
            </a:r>
          </a:p>
          <a:p>
            <a:r>
              <a:rPr lang="en-US" altLang="en-US" dirty="0"/>
              <a:t>Three major bond markets</a:t>
            </a:r>
          </a:p>
          <a:p>
            <a:pPr lvl="1"/>
            <a:r>
              <a:rPr lang="en-US" altLang="en-US" dirty="0"/>
              <a:t>Treasury notes and bonds</a:t>
            </a:r>
          </a:p>
          <a:p>
            <a:pPr lvl="1"/>
            <a:r>
              <a:rPr lang="en-US" altLang="en-US" dirty="0"/>
              <a:t>Municipal bonds</a:t>
            </a:r>
          </a:p>
          <a:p>
            <a:pPr lvl="1"/>
            <a:r>
              <a:rPr lang="en-US" altLang="en-US" dirty="0"/>
              <a:t>Corporate bonds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693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Treasury Notes and Bonds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The U.S. Treasury issues notes and bonds to finance its operations.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The following table summarizes the maturity differences among the various Treasury securities.</a:t>
            </a:r>
            <a:endParaRPr lang="en-US" altLang="zh-HK" i="1" dirty="0">
              <a:ea typeface="ヒラギノ角ゴ Pro W3" pitchFamily="-8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56992"/>
            <a:ext cx="7128792" cy="2170422"/>
          </a:xfrm>
          <a:prstGeom prst="rect">
            <a:avLst/>
          </a:prstGeom>
        </p:spPr>
      </p:pic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6839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Treasury Bond Interest Rates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No default risk since the Treasury can print money to payoff the debt</a:t>
            </a:r>
          </a:p>
          <a:p>
            <a:r>
              <a:rPr lang="en-US" altLang="en-US" sz="2400" dirty="0"/>
              <a:t>Pay coupon interest (semiannually)</a:t>
            </a:r>
            <a:endParaRPr lang="en-US" altLang="zh-HK" dirty="0">
              <a:ea typeface="ヒラギノ角ゴ Pro W3" pitchFamily="-84" charset="-128"/>
            </a:endParaRP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Very low interest rates, often considered risk-free rate</a:t>
            </a:r>
          </a:p>
          <a:p>
            <a:r>
              <a:rPr lang="en-US" altLang="en-US" dirty="0">
                <a:ea typeface="ヒラギノ角ゴ Pro W3" pitchFamily="-84" charset="-128"/>
              </a:rPr>
              <a:t>Given their longer maturity, not entirely risk free: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/>
              <a:t>Interest rate risk due to interest rate fluctuations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/>
              <a:t>Liquidity risk (off-the-run issues is less liquid than on-the-run issues)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288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Treasury Bond Interest Rates</a:t>
            </a:r>
          </a:p>
        </p:txBody>
      </p:sp>
      <p:pic>
        <p:nvPicPr>
          <p:cNvPr id="16387" name="Picture 1" descr="fig12_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2475"/>
            <a:ext cx="78486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533400" y="1295400"/>
            <a:ext cx="8562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1800" b="1">
                <a:latin typeface="Verdana" pitchFamily="34" charset="0"/>
              </a:rPr>
              <a:t>Figure 12.2 </a:t>
            </a:r>
            <a:r>
              <a:rPr lang="en-US" altLang="zh-HK" sz="1800">
                <a:latin typeface="Verdana" pitchFamily="34" charset="0"/>
              </a:rPr>
              <a:t>Interest Rate on Treasury Bonds and the Inflation Rate, 1973–2013 (January of each year)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3216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Treasury Bond Interest Rates: </a:t>
            </a:r>
            <a:br>
              <a:rPr lang="en-US" altLang="zh-HK">
                <a:ea typeface="ヒラギノ角ゴ Pro W3" pitchFamily="-84" charset="-128"/>
              </a:rPr>
            </a:br>
            <a:r>
              <a:rPr lang="en-US" altLang="zh-HK">
                <a:ea typeface="ヒラギノ角ゴ Pro W3" pitchFamily="-84" charset="-128"/>
              </a:rPr>
              <a:t>Bills vs. Bonds</a:t>
            </a:r>
          </a:p>
        </p:txBody>
      </p:sp>
      <p:pic>
        <p:nvPicPr>
          <p:cNvPr id="17411" name="Picture 1" descr="fig12_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580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914400" y="1447800"/>
            <a:ext cx="7445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b="1">
                <a:latin typeface="Verdana" pitchFamily="34" charset="0"/>
              </a:rPr>
              <a:t>Figure 12.3 </a:t>
            </a:r>
            <a:r>
              <a:rPr lang="en-US" altLang="zh-HK" sz="2000">
                <a:latin typeface="Verdana" pitchFamily="34" charset="0"/>
              </a:rPr>
              <a:t>Interest Rate on Treasury Bills and Treasury Bonds, 1974–2013 (January of each year)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12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9953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</TotalTime>
  <Words>3461</Words>
  <Application>Microsoft Office PowerPoint</Application>
  <PresentationFormat>如螢幕大小 (4:3)</PresentationFormat>
  <Paragraphs>398</Paragraphs>
  <Slides>44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knowledge-medium</vt:lpstr>
      <vt:lpstr>SourceSansPro</vt:lpstr>
      <vt:lpstr>Arial</vt:lpstr>
      <vt:lpstr>Bookman Old Style</vt:lpstr>
      <vt:lpstr>Calibri</vt:lpstr>
      <vt:lpstr>Gill Sans MT</vt:lpstr>
      <vt:lpstr>Symbol</vt:lpstr>
      <vt:lpstr>Times New Roman</vt:lpstr>
      <vt:lpstr>Verdana</vt:lpstr>
      <vt:lpstr>Wingdings</vt:lpstr>
      <vt:lpstr>Wingdings 3</vt:lpstr>
      <vt:lpstr>原創</vt:lpstr>
      <vt:lpstr>PowerPoint 簡報</vt:lpstr>
      <vt:lpstr>PowerPoint 簡報</vt:lpstr>
      <vt:lpstr>Chapter Outline</vt:lpstr>
      <vt:lpstr>Overview of the Bond Markets</vt:lpstr>
      <vt:lpstr>Overview of the Bond Markets</vt:lpstr>
      <vt:lpstr>Treasury Notes and Bonds</vt:lpstr>
      <vt:lpstr>Treasury Bond Interest Rates</vt:lpstr>
      <vt:lpstr>Treasury Bond Interest Rates</vt:lpstr>
      <vt:lpstr>Treasury Bond Interest Rates:  Bills vs. Bonds</vt:lpstr>
      <vt:lpstr>Treasury Bonds: Recent Innovation</vt:lpstr>
      <vt:lpstr>Treasury Bonds: Recent Innovation (TIPS)</vt:lpstr>
      <vt:lpstr>PowerPoint 簡報</vt:lpstr>
      <vt:lpstr>Examples for Treasury STRIPS</vt:lpstr>
      <vt:lpstr>Primary Market of Treasury Notes and Bonds</vt:lpstr>
      <vt:lpstr>Secondary Market of Treasury Notes and Bonds</vt:lpstr>
      <vt:lpstr>Treasury Bonds: Agency Debt</vt:lpstr>
      <vt:lpstr>The 2007–2009 Financial Crisis: Bailout of Fannie and Freddie</vt:lpstr>
      <vt:lpstr>The 2007–2009 Financial Crisis: Bailout of Fannie and Freddie</vt:lpstr>
      <vt:lpstr>Municipal Bonds</vt:lpstr>
      <vt:lpstr>Municipal Bonds: Example</vt:lpstr>
      <vt:lpstr>Municipal Bonds: Example</vt:lpstr>
      <vt:lpstr>Two Types of Municipal Bonds</vt:lpstr>
      <vt:lpstr>Primary Market Placement Choices for Muni.</vt:lpstr>
      <vt:lpstr>Contracting Choices with the Underwriter</vt:lpstr>
      <vt:lpstr>Example for Firm commitment agreement</vt:lpstr>
      <vt:lpstr>PowerPoint 簡報</vt:lpstr>
      <vt:lpstr>Secondary Market for Muni.</vt:lpstr>
      <vt:lpstr>Corporate Bonds</vt:lpstr>
      <vt:lpstr>Corporate Bonds: Interest Rates</vt:lpstr>
      <vt:lpstr>Types of Corporate Bonds</vt:lpstr>
      <vt:lpstr>Types of Corporate Bonds</vt:lpstr>
      <vt:lpstr>Types of Corporate Bonds</vt:lpstr>
      <vt:lpstr>Types of Corporate Bonds</vt:lpstr>
      <vt:lpstr>Characteristics of Corporate Bonds</vt:lpstr>
      <vt:lpstr>PowerPoint 簡報</vt:lpstr>
      <vt:lpstr>Primary and Secondary Markets for Corp Bonds</vt:lpstr>
      <vt:lpstr>PowerPoint 簡報</vt:lpstr>
      <vt:lpstr>PowerPoint 簡報</vt:lpstr>
      <vt:lpstr>PowerPoint 簡報</vt:lpstr>
      <vt:lpstr>Bond Market Participants</vt:lpstr>
      <vt:lpstr>International Aspects of Bond Markets</vt:lpstr>
      <vt:lpstr>Eurobonds, Foreign Bonds, Brady Bonds and Sovereign Bonds</vt:lpstr>
      <vt:lpstr>Eurobonds, Foreign Bonds, Brady Bonds and Sovereign Bonds</vt:lpstr>
      <vt:lpstr>Summary of Bond Markets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hwkot</dc:creator>
  <cp:lastModifiedBy>Mr. HO Wai Ho</cp:lastModifiedBy>
  <cp:revision>52</cp:revision>
  <cp:lastPrinted>2016-09-01T06:42:21Z</cp:lastPrinted>
  <dcterms:created xsi:type="dcterms:W3CDTF">2016-08-05T07:09:32Z</dcterms:created>
  <dcterms:modified xsi:type="dcterms:W3CDTF">2022-02-03T08:35:37Z</dcterms:modified>
</cp:coreProperties>
</file>