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257" r:id="rId2"/>
    <p:sldId id="344" r:id="rId3"/>
    <p:sldId id="259" r:id="rId4"/>
    <p:sldId id="342" r:id="rId5"/>
    <p:sldId id="338" r:id="rId6"/>
    <p:sldId id="341" r:id="rId7"/>
    <p:sldId id="339" r:id="rId8"/>
    <p:sldId id="340" r:id="rId9"/>
    <p:sldId id="337" r:id="rId10"/>
    <p:sldId id="262" r:id="rId11"/>
    <p:sldId id="329" r:id="rId12"/>
    <p:sldId id="263" r:id="rId13"/>
    <p:sldId id="264" r:id="rId14"/>
    <p:sldId id="265" r:id="rId15"/>
    <p:sldId id="266" r:id="rId16"/>
    <p:sldId id="299" r:id="rId17"/>
    <p:sldId id="326" r:id="rId18"/>
    <p:sldId id="268" r:id="rId19"/>
    <p:sldId id="269" r:id="rId20"/>
    <p:sldId id="271" r:id="rId21"/>
    <p:sldId id="305" r:id="rId22"/>
    <p:sldId id="306" r:id="rId23"/>
    <p:sldId id="301" r:id="rId24"/>
    <p:sldId id="302" r:id="rId25"/>
    <p:sldId id="303" r:id="rId26"/>
    <p:sldId id="308" r:id="rId27"/>
    <p:sldId id="385" r:id="rId28"/>
    <p:sldId id="273" r:id="rId29"/>
    <p:sldId id="274" r:id="rId30"/>
    <p:sldId id="327" r:id="rId31"/>
    <p:sldId id="276" r:id="rId32"/>
    <p:sldId id="277" r:id="rId33"/>
    <p:sldId id="278" r:id="rId34"/>
    <p:sldId id="279" r:id="rId35"/>
    <p:sldId id="280" r:id="rId36"/>
    <p:sldId id="281" r:id="rId37"/>
    <p:sldId id="283" r:id="rId38"/>
    <p:sldId id="282" r:id="rId39"/>
    <p:sldId id="328" r:id="rId40"/>
    <p:sldId id="284" r:id="rId41"/>
    <p:sldId id="285" r:id="rId42"/>
    <p:sldId id="287" r:id="rId43"/>
    <p:sldId id="331" r:id="rId44"/>
    <p:sldId id="332" r:id="rId45"/>
    <p:sldId id="336" r:id="rId46"/>
  </p:sldIdLst>
  <p:sldSz cx="9144000" cy="6858000" type="screen4x3"/>
  <p:notesSz cx="6797675" cy="9928225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1" autoAdjust="0"/>
  </p:normalViewPr>
  <p:slideViewPr>
    <p:cSldViewPr>
      <p:cViewPr varScale="1">
        <p:scale>
          <a:sx n="133" d="100"/>
          <a:sy n="133" d="100"/>
        </p:scale>
        <p:origin x="2441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32706222865413"/>
          <c:y val="6.5000000000000002E-2"/>
          <c:w val="0.85528219971056441"/>
          <c:h val="0.805000000000000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44712">
              <a:solidFill>
                <a:srgbClr val="000080"/>
              </a:solidFill>
              <a:prstDash val="solid"/>
            </a:ln>
          </c:spPr>
          <c:marker>
            <c:symbol val="diamond"/>
            <c:size val="10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6981</c:v>
                </c:pt>
                <c:pt idx="1">
                  <c:v>7252</c:v>
                </c:pt>
                <c:pt idx="2">
                  <c:v>7577</c:v>
                </c:pt>
                <c:pt idx="3">
                  <c:v>7592</c:v>
                </c:pt>
                <c:pt idx="4">
                  <c:v>7686</c:v>
                </c:pt>
                <c:pt idx="5">
                  <c:v>7594</c:v>
                </c:pt>
                <c:pt idx="6">
                  <c:v>8351</c:v>
                </c:pt>
                <c:pt idx="7">
                  <c:v>9153</c:v>
                </c:pt>
                <c:pt idx="8">
                  <c:v>9541</c:v>
                </c:pt>
                <c:pt idx="9">
                  <c:v>10690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10-417B-BA29-648F455DE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ln w="44712">
              <a:solidFill>
                <a:srgbClr val="FF00FF"/>
              </a:solidFill>
              <a:prstDash val="solid"/>
            </a:ln>
          </c:spPr>
          <c:marker>
            <c:symbol val="square"/>
            <c:size val="10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2819</c:v>
                </c:pt>
                <c:pt idx="1">
                  <c:v>2116</c:v>
                </c:pt>
                <c:pt idx="2">
                  <c:v>4069</c:v>
                </c:pt>
                <c:pt idx="3">
                  <c:v>4278</c:v>
                </c:pt>
                <c:pt idx="4">
                  <c:v>3579</c:v>
                </c:pt>
                <c:pt idx="5">
                  <c:v>4450</c:v>
                </c:pt>
                <c:pt idx="6">
                  <c:v>6543</c:v>
                </c:pt>
                <c:pt idx="7">
                  <c:v>8463</c:v>
                </c:pt>
                <c:pt idx="8">
                  <c:v>7758</c:v>
                </c:pt>
                <c:pt idx="9">
                  <c:v>15182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10-417B-BA29-648F455DEC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Dividend</c:v>
                </c:pt>
              </c:strCache>
            </c:strRef>
          </c:tx>
          <c:spPr>
            <a:ln w="44712">
              <a:solidFill>
                <a:srgbClr val="FF0000"/>
              </a:solidFill>
              <a:prstDash val="solid"/>
            </a:ln>
          </c:spPr>
          <c:marker>
            <c:symbol val="triangle"/>
            <c:size val="10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2">
                  <c:v>500</c:v>
                </c:pt>
                <c:pt idx="3">
                  <c:v>2118</c:v>
                </c:pt>
                <c:pt idx="4">
                  <c:v>2161</c:v>
                </c:pt>
                <c:pt idx="5">
                  <c:v>2215</c:v>
                </c:pt>
                <c:pt idx="6">
                  <c:v>2259</c:v>
                </c:pt>
                <c:pt idx="7">
                  <c:v>2299</c:v>
                </c:pt>
                <c:pt idx="8">
                  <c:v>2328</c:v>
                </c:pt>
                <c:pt idx="9">
                  <c:v>2522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10-417B-BA29-648F455DE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651968"/>
        <c:axId val="125662336"/>
      </c:lineChart>
      <c:catAx>
        <c:axId val="12565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72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8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HK"/>
          </a:p>
        </c:txPr>
        <c:crossAx val="1256623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5662336"/>
        <c:scaling>
          <c:orientation val="minMax"/>
        </c:scaling>
        <c:delete val="0"/>
        <c:axPos val="l"/>
        <c:majorGridlines>
          <c:spPr>
            <a:ln w="3726">
              <a:solidFill>
                <a:srgbClr val="000000"/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372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8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HK"/>
          </a:p>
        </c:txPr>
        <c:crossAx val="125651968"/>
        <c:crosses val="autoZero"/>
        <c:crossBetween val="between"/>
      </c:valAx>
      <c:spPr>
        <a:noFill/>
        <a:ln w="44712">
          <a:solidFill>
            <a:srgbClr val="FF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1287989863336048"/>
          <c:y val="6.7833787383858979E-2"/>
          <c:w val="0.34153400868306799"/>
          <c:h val="0.16"/>
        </c:manualLayout>
      </c:layout>
      <c:overlay val="0"/>
      <c:spPr>
        <a:solidFill>
          <a:srgbClr val="FFFFFF"/>
        </a:solidFill>
        <a:ln w="3726">
          <a:solidFill>
            <a:srgbClr val="000000"/>
          </a:solidFill>
          <a:prstDash val="solid"/>
        </a:ln>
      </c:spPr>
      <c:txPr>
        <a:bodyPr/>
        <a:lstStyle/>
        <a:p>
          <a:pPr>
            <a:defRPr sz="145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zh-HK"/>
        </a:p>
      </c:txPr>
    </c:legend>
    <c:plotVisOnly val="1"/>
    <c:dispBlanksAs val="gap"/>
    <c:showDLblsOverMax val="0"/>
  </c:chart>
  <c:spPr>
    <a:solidFill>
      <a:srgbClr val="FFFFFF"/>
    </a:solidFill>
    <a:ln w="3726">
      <a:solidFill>
        <a:srgbClr val="000000"/>
      </a:solidFill>
      <a:prstDash val="solid"/>
    </a:ln>
  </c:spPr>
  <c:txPr>
    <a:bodyPr/>
    <a:lstStyle/>
    <a:p>
      <a:pPr>
        <a:defRPr sz="1584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HK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E192C-5B38-438D-8327-59CFC58E08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D256-632D-41AB-8143-2368D8D0DCE3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Financial System Overview (2)</a:t>
          </a:r>
        </a:p>
      </dgm:t>
    </dgm:pt>
    <dgm:pt modelId="{7895EF1B-A461-4805-9508-024A913E97CE}" type="parTrans" cxnId="{681CD69E-5AA4-41DE-8165-C4E4B3EE24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44D30A-2DE7-47C4-BE7B-87A0EC6D0D9B}" type="sibTrans" cxnId="{681CD69E-5AA4-41DE-8165-C4E4B3EE24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B8C2AE1-C607-46D9-B7BC-9C079F154EDB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Financial Markets</a:t>
          </a:r>
        </a:p>
      </dgm:t>
    </dgm:pt>
    <dgm:pt modelId="{5133BE77-4562-47A2-9241-7C7268CD54BA}" type="parTrans" cxnId="{6C7554A5-0C0E-40A5-918B-23325D808E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1C31A7-F4ED-49AD-A6B3-6AB12CE8101A}" type="sibTrans" cxnId="{6C7554A5-0C0E-40A5-918B-23325D808E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68CCFA-C375-4F43-B8EF-EB8E04F05ECA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Financial Institutions</a:t>
          </a:r>
        </a:p>
      </dgm:t>
    </dgm:pt>
    <dgm:pt modelId="{2753CF90-C8DC-4E71-8F9F-9E59A3F3F343}" type="parTrans" cxnId="{E8FA2FE7-8C40-4F8E-97A4-1799480FCA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9E86E7-D47E-424E-89B7-6A599EE25664}" type="sibTrans" cxnId="{E8FA2FE7-8C40-4F8E-97A4-1799480FCA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11CE10-E146-46B7-8766-0214B70AFB4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Bond Market (3,5,12)</a:t>
          </a:r>
        </a:p>
      </dgm:t>
    </dgm:pt>
    <dgm:pt modelId="{B038C4E9-B403-47F3-ACAB-9BD2C9E13838}" type="parTrans" cxnId="{FAEC3A2A-1179-4E98-9BDE-3035732C1E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059A29-8F30-48C0-8123-33AAE9DCA1EE}" type="sibTrans" cxnId="{FAEC3A2A-1179-4E98-9BDE-3035732C1E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020579-8143-4DA4-9C45-EF76927620B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00CC00"/>
        </a:solidFill>
      </dgm:spPr>
      <dgm:t>
        <a:bodyPr/>
        <a:lstStyle/>
        <a:p>
          <a:r>
            <a:rPr lang="en-US" dirty="0"/>
            <a:t>Stock Market (13,6)</a:t>
          </a:r>
        </a:p>
      </dgm:t>
    </dgm:pt>
    <dgm:pt modelId="{D67FEEA1-B2E3-4110-AA03-2A30A235F720}" type="parTrans" cxnId="{7CA92EE9-EA1C-4A8C-B30B-BD36F9CC47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D375EA-8D17-4A3E-BBDD-E8C65F2BE2E9}" type="sibTrans" cxnId="{7CA92EE9-EA1C-4A8C-B30B-BD36F9CC47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77BC23-DC69-4E9B-BCD8-C013A39082B4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Money Market (11)</a:t>
          </a:r>
        </a:p>
      </dgm:t>
    </dgm:pt>
    <dgm:pt modelId="{9EA48992-1B93-407C-BCFF-B26184B98EBF}" type="parTrans" cxnId="{AF5BFFDB-BAE0-4E8E-A085-38891F377C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0FCEBA-14E8-4A47-9D4B-E343B33D840D}" type="sibTrans" cxnId="{AF5BFFDB-BAE0-4E8E-A085-38891F377CF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84F4E2-901D-46CB-9BD2-D4857AC558EB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Mortgage Market (14)</a:t>
          </a:r>
        </a:p>
      </dgm:t>
    </dgm:pt>
    <dgm:pt modelId="{64D4AF11-05F3-483B-9A74-E780FBCD1DA1}" type="parTrans" cxnId="{F4F3E8A0-27B6-4592-B31D-81E5FB776F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3C556-D999-4D1A-A297-53D835A36266}" type="sibTrans" cxnId="{F4F3E8A0-27B6-4592-B31D-81E5FB776F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D4052D-381B-4199-9CDD-79A2696BFCE0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Why Exists (7)</a:t>
          </a:r>
        </a:p>
      </dgm:t>
    </dgm:pt>
    <dgm:pt modelId="{F8823F64-0AB5-4A7A-A3B2-00F5C3298998}" type="parTrans" cxnId="{1F215E9B-AF70-4DE0-8B01-4C397B7D97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4FCF99D-CFDB-4FDA-A22C-368A4E75CE02}" type="sibTrans" cxnId="{1F215E9B-AF70-4DE0-8B01-4C397B7D97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319B0B-5AA0-4FBC-91DE-946BEADDB831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Banking Industry (19)</a:t>
          </a:r>
        </a:p>
      </dgm:t>
    </dgm:pt>
    <dgm:pt modelId="{1D53FBAD-6015-4443-8C85-D79EBBE8A557}" type="parTrans" cxnId="{294C332F-7E97-46FF-854F-8D5B86E4CE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E125DE-4FA0-4C38-85FF-DEFD1A3D3572}" type="sibTrans" cxnId="{294C332F-7E97-46FF-854F-8D5B86E4CE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62C2C8-3D72-400F-968E-57A4622CFC48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Mutual Fund Industry(20)</a:t>
          </a:r>
        </a:p>
      </dgm:t>
    </dgm:pt>
    <dgm:pt modelId="{918D5C68-3C1D-425F-BC57-4CEB4C2B6C59}" type="parTrans" cxnId="{5CB18ADA-C1B9-4706-BDE2-2CC7EFA4FB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6BAF94-88D9-4F3B-981E-EDFB241BA64A}" type="sibTrans" cxnId="{5CB18ADA-C1B9-4706-BDE2-2CC7EFA4FB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ADB673-10C5-458F-9F9D-7E3825FA946A}" type="pres">
      <dgm:prSet presAssocID="{23CE192C-5B38-438D-8327-59CFC58E08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4C4A52-F45A-4CCF-A157-0FC11971F8D1}" type="pres">
      <dgm:prSet presAssocID="{2505D256-632D-41AB-8143-2368D8D0DCE3}" presName="hierRoot1" presStyleCnt="0">
        <dgm:presLayoutVars>
          <dgm:hierBranch val="init"/>
        </dgm:presLayoutVars>
      </dgm:prSet>
      <dgm:spPr/>
    </dgm:pt>
    <dgm:pt modelId="{96B4E56A-9BDC-4F5A-9711-304F166B4B7D}" type="pres">
      <dgm:prSet presAssocID="{2505D256-632D-41AB-8143-2368D8D0DCE3}" presName="rootComposite1" presStyleCnt="0"/>
      <dgm:spPr/>
    </dgm:pt>
    <dgm:pt modelId="{A87B3E25-BA8F-4795-B6D0-6960469CD281}" type="pres">
      <dgm:prSet presAssocID="{2505D256-632D-41AB-8143-2368D8D0DCE3}" presName="rootText1" presStyleLbl="node0" presStyleIdx="0" presStyleCnt="1" custScaleX="323182">
        <dgm:presLayoutVars>
          <dgm:chPref val="3"/>
        </dgm:presLayoutVars>
      </dgm:prSet>
      <dgm:spPr/>
    </dgm:pt>
    <dgm:pt modelId="{AC4FB714-64C5-4DB4-9221-0590F7CD8904}" type="pres">
      <dgm:prSet presAssocID="{2505D256-632D-41AB-8143-2368D8D0DCE3}" presName="rootConnector1" presStyleLbl="node1" presStyleIdx="0" presStyleCnt="0"/>
      <dgm:spPr/>
    </dgm:pt>
    <dgm:pt modelId="{C3B5B445-53FC-485C-93A9-109D361EEDEF}" type="pres">
      <dgm:prSet presAssocID="{2505D256-632D-41AB-8143-2368D8D0DCE3}" presName="hierChild2" presStyleCnt="0"/>
      <dgm:spPr/>
    </dgm:pt>
    <dgm:pt modelId="{B06D3122-7921-4829-8E05-711DFD0E20AF}" type="pres">
      <dgm:prSet presAssocID="{5133BE77-4562-47A2-9241-7C7268CD54BA}" presName="Name37" presStyleLbl="parChTrans1D2" presStyleIdx="0" presStyleCnt="2"/>
      <dgm:spPr/>
    </dgm:pt>
    <dgm:pt modelId="{9CC81FB9-C8D5-4BD5-82D8-5E65BE540F48}" type="pres">
      <dgm:prSet presAssocID="{DB8C2AE1-C607-46D9-B7BC-9C079F154EDB}" presName="hierRoot2" presStyleCnt="0">
        <dgm:presLayoutVars>
          <dgm:hierBranch val="init"/>
        </dgm:presLayoutVars>
      </dgm:prSet>
      <dgm:spPr/>
    </dgm:pt>
    <dgm:pt modelId="{6CD2D8C3-7B79-425A-9D87-45ABD17BE6C0}" type="pres">
      <dgm:prSet presAssocID="{DB8C2AE1-C607-46D9-B7BC-9C079F154EDB}" presName="rootComposite" presStyleCnt="0"/>
      <dgm:spPr/>
    </dgm:pt>
    <dgm:pt modelId="{CF7A6C0C-74A2-4697-80F3-459D235103BB}" type="pres">
      <dgm:prSet presAssocID="{DB8C2AE1-C607-46D9-B7BC-9C079F154EDB}" presName="rootText" presStyleLbl="node2" presStyleIdx="0" presStyleCnt="2" custScaleX="286853">
        <dgm:presLayoutVars>
          <dgm:chPref val="3"/>
        </dgm:presLayoutVars>
      </dgm:prSet>
      <dgm:spPr/>
    </dgm:pt>
    <dgm:pt modelId="{6198F528-E6BD-4532-A9DC-6FEAEB167A51}" type="pres">
      <dgm:prSet presAssocID="{DB8C2AE1-C607-46D9-B7BC-9C079F154EDB}" presName="rootConnector" presStyleLbl="node2" presStyleIdx="0" presStyleCnt="2"/>
      <dgm:spPr/>
    </dgm:pt>
    <dgm:pt modelId="{9D5973CF-4960-426E-BE49-C774143549BF}" type="pres">
      <dgm:prSet presAssocID="{DB8C2AE1-C607-46D9-B7BC-9C079F154EDB}" presName="hierChild4" presStyleCnt="0"/>
      <dgm:spPr/>
    </dgm:pt>
    <dgm:pt modelId="{6814A1D3-FFD9-4713-A717-84A4EA0F8F7D}" type="pres">
      <dgm:prSet presAssocID="{B038C4E9-B403-47F3-ACAB-9BD2C9E13838}" presName="Name37" presStyleLbl="parChTrans1D3" presStyleIdx="0" presStyleCnt="7"/>
      <dgm:spPr/>
    </dgm:pt>
    <dgm:pt modelId="{0EF4C44B-5320-4500-AA2F-7018599CC129}" type="pres">
      <dgm:prSet presAssocID="{AD11CE10-E146-46B7-8766-0214B70AFB41}" presName="hierRoot2" presStyleCnt="0">
        <dgm:presLayoutVars>
          <dgm:hierBranch val="init"/>
        </dgm:presLayoutVars>
      </dgm:prSet>
      <dgm:spPr/>
    </dgm:pt>
    <dgm:pt modelId="{EE0C1F96-452D-4B2A-ABD5-8BFF0A7A0F6B}" type="pres">
      <dgm:prSet presAssocID="{AD11CE10-E146-46B7-8766-0214B70AFB41}" presName="rootComposite" presStyleCnt="0"/>
      <dgm:spPr/>
    </dgm:pt>
    <dgm:pt modelId="{E4E3309F-268C-4D71-87B6-8EE7E746AD0B}" type="pres">
      <dgm:prSet presAssocID="{AD11CE10-E146-46B7-8766-0214B70AFB41}" presName="rootText" presStyleLbl="node3" presStyleIdx="0" presStyleCnt="7" custScaleX="205698" custScaleY="83259">
        <dgm:presLayoutVars>
          <dgm:chPref val="3"/>
        </dgm:presLayoutVars>
      </dgm:prSet>
      <dgm:spPr/>
    </dgm:pt>
    <dgm:pt modelId="{9FE9EE7F-DB95-4081-B39A-92C50A80C58D}" type="pres">
      <dgm:prSet presAssocID="{AD11CE10-E146-46B7-8766-0214B70AFB41}" presName="rootConnector" presStyleLbl="node3" presStyleIdx="0" presStyleCnt="7"/>
      <dgm:spPr/>
    </dgm:pt>
    <dgm:pt modelId="{C9BD0461-DE06-4AE3-BAFF-E946AB9D1669}" type="pres">
      <dgm:prSet presAssocID="{AD11CE10-E146-46B7-8766-0214B70AFB41}" presName="hierChild4" presStyleCnt="0"/>
      <dgm:spPr/>
    </dgm:pt>
    <dgm:pt modelId="{CB872C14-DB07-4421-B530-9415FE944ABD}" type="pres">
      <dgm:prSet presAssocID="{AD11CE10-E146-46B7-8766-0214B70AFB41}" presName="hierChild5" presStyleCnt="0"/>
      <dgm:spPr/>
    </dgm:pt>
    <dgm:pt modelId="{F1D73D6F-BEA7-41D9-8C05-899A4CE0C46F}" type="pres">
      <dgm:prSet presAssocID="{D67FEEA1-B2E3-4110-AA03-2A30A235F720}" presName="Name37" presStyleLbl="parChTrans1D3" presStyleIdx="1" presStyleCnt="7"/>
      <dgm:spPr/>
    </dgm:pt>
    <dgm:pt modelId="{672DCC59-C386-412D-B8F7-86D760BEA3B4}" type="pres">
      <dgm:prSet presAssocID="{4F020579-8143-4DA4-9C45-EF76927620B0}" presName="hierRoot2" presStyleCnt="0">
        <dgm:presLayoutVars>
          <dgm:hierBranch val="init"/>
        </dgm:presLayoutVars>
      </dgm:prSet>
      <dgm:spPr/>
    </dgm:pt>
    <dgm:pt modelId="{EE5F3342-4070-443A-B52A-1ACAFC1DCB10}" type="pres">
      <dgm:prSet presAssocID="{4F020579-8143-4DA4-9C45-EF76927620B0}" presName="rootComposite" presStyleCnt="0"/>
      <dgm:spPr/>
    </dgm:pt>
    <dgm:pt modelId="{43D79A57-7CEC-430B-99B0-71D254D28F0F}" type="pres">
      <dgm:prSet presAssocID="{4F020579-8143-4DA4-9C45-EF76927620B0}" presName="rootText" presStyleLbl="node3" presStyleIdx="1" presStyleCnt="7" custScaleX="208032" custScaleY="84486">
        <dgm:presLayoutVars>
          <dgm:chPref val="3"/>
        </dgm:presLayoutVars>
      </dgm:prSet>
      <dgm:spPr/>
    </dgm:pt>
    <dgm:pt modelId="{8C0928BF-6D38-4A8D-9B37-DA240ED2945A}" type="pres">
      <dgm:prSet presAssocID="{4F020579-8143-4DA4-9C45-EF76927620B0}" presName="rootConnector" presStyleLbl="node3" presStyleIdx="1" presStyleCnt="7"/>
      <dgm:spPr/>
    </dgm:pt>
    <dgm:pt modelId="{02BC1A01-87C2-4BDF-B04B-4EA59FF39014}" type="pres">
      <dgm:prSet presAssocID="{4F020579-8143-4DA4-9C45-EF76927620B0}" presName="hierChild4" presStyleCnt="0"/>
      <dgm:spPr/>
    </dgm:pt>
    <dgm:pt modelId="{04F6FABE-3F89-4F4E-84D0-31EA66C2BE55}" type="pres">
      <dgm:prSet presAssocID="{4F020579-8143-4DA4-9C45-EF76927620B0}" presName="hierChild5" presStyleCnt="0"/>
      <dgm:spPr/>
    </dgm:pt>
    <dgm:pt modelId="{C4234D43-8AFE-4899-8968-6B6FFF0F865E}" type="pres">
      <dgm:prSet presAssocID="{9EA48992-1B93-407C-BCFF-B26184B98EBF}" presName="Name37" presStyleLbl="parChTrans1D3" presStyleIdx="2" presStyleCnt="7"/>
      <dgm:spPr/>
    </dgm:pt>
    <dgm:pt modelId="{4511BC26-24BA-4422-B9C0-6065B100C13D}" type="pres">
      <dgm:prSet presAssocID="{9977BC23-DC69-4E9B-BCD8-C013A39082B4}" presName="hierRoot2" presStyleCnt="0">
        <dgm:presLayoutVars>
          <dgm:hierBranch val="init"/>
        </dgm:presLayoutVars>
      </dgm:prSet>
      <dgm:spPr/>
    </dgm:pt>
    <dgm:pt modelId="{D1539C87-B4ED-4BBD-B5C2-B7EC745B00E7}" type="pres">
      <dgm:prSet presAssocID="{9977BC23-DC69-4E9B-BCD8-C013A39082B4}" presName="rootComposite" presStyleCnt="0"/>
      <dgm:spPr/>
    </dgm:pt>
    <dgm:pt modelId="{CECA9B9B-C008-4D5E-94A2-1C2919922015}" type="pres">
      <dgm:prSet presAssocID="{9977BC23-DC69-4E9B-BCD8-C013A39082B4}" presName="rootText" presStyleLbl="node3" presStyleIdx="2" presStyleCnt="7" custScaleX="208617" custScaleY="84485">
        <dgm:presLayoutVars>
          <dgm:chPref val="3"/>
        </dgm:presLayoutVars>
      </dgm:prSet>
      <dgm:spPr/>
    </dgm:pt>
    <dgm:pt modelId="{8602FA81-84A0-496E-9971-F01C7A787C90}" type="pres">
      <dgm:prSet presAssocID="{9977BC23-DC69-4E9B-BCD8-C013A39082B4}" presName="rootConnector" presStyleLbl="node3" presStyleIdx="2" presStyleCnt="7"/>
      <dgm:spPr/>
    </dgm:pt>
    <dgm:pt modelId="{706ED406-A05B-40D9-BD4B-021F4BA0BFF3}" type="pres">
      <dgm:prSet presAssocID="{9977BC23-DC69-4E9B-BCD8-C013A39082B4}" presName="hierChild4" presStyleCnt="0"/>
      <dgm:spPr/>
    </dgm:pt>
    <dgm:pt modelId="{6F5B63C9-05E0-4736-AD0A-351E6F8EF81D}" type="pres">
      <dgm:prSet presAssocID="{9977BC23-DC69-4E9B-BCD8-C013A39082B4}" presName="hierChild5" presStyleCnt="0"/>
      <dgm:spPr/>
    </dgm:pt>
    <dgm:pt modelId="{F1B82673-0E19-4F1C-8107-E91815F265D3}" type="pres">
      <dgm:prSet presAssocID="{64D4AF11-05F3-483B-9A74-E780FBCD1DA1}" presName="Name37" presStyleLbl="parChTrans1D3" presStyleIdx="3" presStyleCnt="7"/>
      <dgm:spPr/>
    </dgm:pt>
    <dgm:pt modelId="{280A2748-1EE5-4FD3-8D9F-5620AEC92C67}" type="pres">
      <dgm:prSet presAssocID="{4A84F4E2-901D-46CB-9BD2-D4857AC558EB}" presName="hierRoot2" presStyleCnt="0">
        <dgm:presLayoutVars>
          <dgm:hierBranch val="init"/>
        </dgm:presLayoutVars>
      </dgm:prSet>
      <dgm:spPr/>
    </dgm:pt>
    <dgm:pt modelId="{6AC3968C-F099-46BC-A69B-6B91A2FDEC2A}" type="pres">
      <dgm:prSet presAssocID="{4A84F4E2-901D-46CB-9BD2-D4857AC558EB}" presName="rootComposite" presStyleCnt="0"/>
      <dgm:spPr/>
    </dgm:pt>
    <dgm:pt modelId="{5157D73C-7E76-4AB9-8416-981C7621888A}" type="pres">
      <dgm:prSet presAssocID="{4A84F4E2-901D-46CB-9BD2-D4857AC558EB}" presName="rootText" presStyleLbl="node3" presStyleIdx="3" presStyleCnt="7" custScaleX="208033" custScaleY="84486">
        <dgm:presLayoutVars>
          <dgm:chPref val="3"/>
        </dgm:presLayoutVars>
      </dgm:prSet>
      <dgm:spPr/>
    </dgm:pt>
    <dgm:pt modelId="{13BC4EFF-1D56-4761-B4DF-A9DA0C92094F}" type="pres">
      <dgm:prSet presAssocID="{4A84F4E2-901D-46CB-9BD2-D4857AC558EB}" presName="rootConnector" presStyleLbl="node3" presStyleIdx="3" presStyleCnt="7"/>
      <dgm:spPr/>
    </dgm:pt>
    <dgm:pt modelId="{F4644200-0012-4D4E-8508-7B72AA6C56A0}" type="pres">
      <dgm:prSet presAssocID="{4A84F4E2-901D-46CB-9BD2-D4857AC558EB}" presName="hierChild4" presStyleCnt="0"/>
      <dgm:spPr/>
    </dgm:pt>
    <dgm:pt modelId="{3480C398-1BDC-4B4D-8607-080688770A5C}" type="pres">
      <dgm:prSet presAssocID="{4A84F4E2-901D-46CB-9BD2-D4857AC558EB}" presName="hierChild5" presStyleCnt="0"/>
      <dgm:spPr/>
    </dgm:pt>
    <dgm:pt modelId="{9163A41B-BE59-4EEC-9319-C7B1B3780591}" type="pres">
      <dgm:prSet presAssocID="{DB8C2AE1-C607-46D9-B7BC-9C079F154EDB}" presName="hierChild5" presStyleCnt="0"/>
      <dgm:spPr/>
    </dgm:pt>
    <dgm:pt modelId="{3D367E92-86C4-4800-890D-E420390834F5}" type="pres">
      <dgm:prSet presAssocID="{2753CF90-C8DC-4E71-8F9F-9E59A3F3F343}" presName="Name37" presStyleLbl="parChTrans1D2" presStyleIdx="1" presStyleCnt="2"/>
      <dgm:spPr/>
    </dgm:pt>
    <dgm:pt modelId="{BCB8A5CE-D988-44F9-9D02-0C3A0AE8921F}" type="pres">
      <dgm:prSet presAssocID="{5468CCFA-C375-4F43-B8EF-EB8E04F05ECA}" presName="hierRoot2" presStyleCnt="0">
        <dgm:presLayoutVars>
          <dgm:hierBranch val="init"/>
        </dgm:presLayoutVars>
      </dgm:prSet>
      <dgm:spPr/>
    </dgm:pt>
    <dgm:pt modelId="{33018D0C-6560-45C3-A00F-F1B6EEB3F544}" type="pres">
      <dgm:prSet presAssocID="{5468CCFA-C375-4F43-B8EF-EB8E04F05ECA}" presName="rootComposite" presStyleCnt="0"/>
      <dgm:spPr/>
    </dgm:pt>
    <dgm:pt modelId="{AB53A8D1-72AE-4ADD-B21C-1A8119F79543}" type="pres">
      <dgm:prSet presAssocID="{5468CCFA-C375-4F43-B8EF-EB8E04F05ECA}" presName="rootText" presStyleLbl="node2" presStyleIdx="1" presStyleCnt="2" custScaleX="296727">
        <dgm:presLayoutVars>
          <dgm:chPref val="3"/>
        </dgm:presLayoutVars>
      </dgm:prSet>
      <dgm:spPr/>
    </dgm:pt>
    <dgm:pt modelId="{023038BA-4E9A-4F8B-99B8-2ACC67A977E8}" type="pres">
      <dgm:prSet presAssocID="{5468CCFA-C375-4F43-B8EF-EB8E04F05ECA}" presName="rootConnector" presStyleLbl="node2" presStyleIdx="1" presStyleCnt="2"/>
      <dgm:spPr/>
    </dgm:pt>
    <dgm:pt modelId="{D4BBFF5E-DEE5-4CE9-A83C-00B2F7EBD579}" type="pres">
      <dgm:prSet presAssocID="{5468CCFA-C375-4F43-B8EF-EB8E04F05ECA}" presName="hierChild4" presStyleCnt="0"/>
      <dgm:spPr/>
    </dgm:pt>
    <dgm:pt modelId="{61FBF8BD-0CB8-4BC1-AC97-84554451CCDF}" type="pres">
      <dgm:prSet presAssocID="{F8823F64-0AB5-4A7A-A3B2-00F5C3298998}" presName="Name37" presStyleLbl="parChTrans1D3" presStyleIdx="4" presStyleCnt="7"/>
      <dgm:spPr/>
    </dgm:pt>
    <dgm:pt modelId="{A548C117-5962-4AE7-B890-F7E812AE79FC}" type="pres">
      <dgm:prSet presAssocID="{9BD4052D-381B-4199-9CDD-79A2696BFCE0}" presName="hierRoot2" presStyleCnt="0">
        <dgm:presLayoutVars>
          <dgm:hierBranch val="init"/>
        </dgm:presLayoutVars>
      </dgm:prSet>
      <dgm:spPr/>
    </dgm:pt>
    <dgm:pt modelId="{0EE34E23-173D-4043-8BA3-30233D960976}" type="pres">
      <dgm:prSet presAssocID="{9BD4052D-381B-4199-9CDD-79A2696BFCE0}" presName="rootComposite" presStyleCnt="0"/>
      <dgm:spPr/>
    </dgm:pt>
    <dgm:pt modelId="{0B2B7975-F0E4-4792-981A-64BB44A9A79B}" type="pres">
      <dgm:prSet presAssocID="{9BD4052D-381B-4199-9CDD-79A2696BFCE0}" presName="rootText" presStyleLbl="node3" presStyleIdx="4" presStyleCnt="7" custScaleX="207676" custScaleY="121566">
        <dgm:presLayoutVars>
          <dgm:chPref val="3"/>
        </dgm:presLayoutVars>
      </dgm:prSet>
      <dgm:spPr/>
    </dgm:pt>
    <dgm:pt modelId="{1001176A-95BF-47E7-8370-9A39C3C6DBCB}" type="pres">
      <dgm:prSet presAssocID="{9BD4052D-381B-4199-9CDD-79A2696BFCE0}" presName="rootConnector" presStyleLbl="node3" presStyleIdx="4" presStyleCnt="7"/>
      <dgm:spPr/>
    </dgm:pt>
    <dgm:pt modelId="{60B9F219-83A9-42DA-8CD3-BC7629F49FEB}" type="pres">
      <dgm:prSet presAssocID="{9BD4052D-381B-4199-9CDD-79A2696BFCE0}" presName="hierChild4" presStyleCnt="0"/>
      <dgm:spPr/>
    </dgm:pt>
    <dgm:pt modelId="{4B64A420-34FC-492C-9391-7E92BE2BDA6C}" type="pres">
      <dgm:prSet presAssocID="{9BD4052D-381B-4199-9CDD-79A2696BFCE0}" presName="hierChild5" presStyleCnt="0"/>
      <dgm:spPr/>
    </dgm:pt>
    <dgm:pt modelId="{9508E336-93A8-40B3-8417-857BAF094448}" type="pres">
      <dgm:prSet presAssocID="{1D53FBAD-6015-4443-8C85-D79EBBE8A557}" presName="Name37" presStyleLbl="parChTrans1D3" presStyleIdx="5" presStyleCnt="7"/>
      <dgm:spPr/>
    </dgm:pt>
    <dgm:pt modelId="{C3E9532D-1586-40AD-8EE7-7E2DAE181C3D}" type="pres">
      <dgm:prSet presAssocID="{5E319B0B-5AA0-4FBC-91DE-946BEADDB831}" presName="hierRoot2" presStyleCnt="0">
        <dgm:presLayoutVars>
          <dgm:hierBranch val="init"/>
        </dgm:presLayoutVars>
      </dgm:prSet>
      <dgm:spPr/>
    </dgm:pt>
    <dgm:pt modelId="{7E2E50D5-3604-4080-8B02-F435F966BCC9}" type="pres">
      <dgm:prSet presAssocID="{5E319B0B-5AA0-4FBC-91DE-946BEADDB831}" presName="rootComposite" presStyleCnt="0"/>
      <dgm:spPr/>
    </dgm:pt>
    <dgm:pt modelId="{913E3CFF-6DA2-4145-8C16-26E7C7437F90}" type="pres">
      <dgm:prSet presAssocID="{5E319B0B-5AA0-4FBC-91DE-946BEADDB831}" presName="rootText" presStyleLbl="node3" presStyleIdx="5" presStyleCnt="7" custScaleX="207676" custScaleY="131836">
        <dgm:presLayoutVars>
          <dgm:chPref val="3"/>
        </dgm:presLayoutVars>
      </dgm:prSet>
      <dgm:spPr/>
    </dgm:pt>
    <dgm:pt modelId="{88EE44DB-C3CA-49DB-A5A6-162B2A84A913}" type="pres">
      <dgm:prSet presAssocID="{5E319B0B-5AA0-4FBC-91DE-946BEADDB831}" presName="rootConnector" presStyleLbl="node3" presStyleIdx="5" presStyleCnt="7"/>
      <dgm:spPr/>
    </dgm:pt>
    <dgm:pt modelId="{496E5ED3-B05C-4D09-A08D-F60092B11DC8}" type="pres">
      <dgm:prSet presAssocID="{5E319B0B-5AA0-4FBC-91DE-946BEADDB831}" presName="hierChild4" presStyleCnt="0"/>
      <dgm:spPr/>
    </dgm:pt>
    <dgm:pt modelId="{82DF7304-2FEE-4EE8-93B7-A09DF3E986F0}" type="pres">
      <dgm:prSet presAssocID="{5E319B0B-5AA0-4FBC-91DE-946BEADDB831}" presName="hierChild5" presStyleCnt="0"/>
      <dgm:spPr/>
    </dgm:pt>
    <dgm:pt modelId="{3538E69E-8F57-419C-906D-E53677ACCF0F}" type="pres">
      <dgm:prSet presAssocID="{918D5C68-3C1D-425F-BC57-4CEB4C2B6C59}" presName="Name37" presStyleLbl="parChTrans1D3" presStyleIdx="6" presStyleCnt="7"/>
      <dgm:spPr/>
    </dgm:pt>
    <dgm:pt modelId="{A5BB9773-AD43-451C-AB33-7701ACCC5A15}" type="pres">
      <dgm:prSet presAssocID="{2562C2C8-3D72-400F-968E-57A4622CFC48}" presName="hierRoot2" presStyleCnt="0">
        <dgm:presLayoutVars>
          <dgm:hierBranch val="init"/>
        </dgm:presLayoutVars>
      </dgm:prSet>
      <dgm:spPr/>
    </dgm:pt>
    <dgm:pt modelId="{47962756-040A-45EB-9332-E831CD118CFA}" type="pres">
      <dgm:prSet presAssocID="{2562C2C8-3D72-400F-968E-57A4622CFC48}" presName="rootComposite" presStyleCnt="0"/>
      <dgm:spPr/>
    </dgm:pt>
    <dgm:pt modelId="{20E8093F-61AF-4E27-978D-C2B7627C9374}" type="pres">
      <dgm:prSet presAssocID="{2562C2C8-3D72-400F-968E-57A4622CFC48}" presName="rootText" presStyleLbl="node3" presStyleIdx="6" presStyleCnt="7" custScaleX="248583" custScaleY="124100">
        <dgm:presLayoutVars>
          <dgm:chPref val="3"/>
        </dgm:presLayoutVars>
      </dgm:prSet>
      <dgm:spPr/>
    </dgm:pt>
    <dgm:pt modelId="{48C640DA-26DC-45AE-8F35-81EDEDAA9ED5}" type="pres">
      <dgm:prSet presAssocID="{2562C2C8-3D72-400F-968E-57A4622CFC48}" presName="rootConnector" presStyleLbl="node3" presStyleIdx="6" presStyleCnt="7"/>
      <dgm:spPr/>
    </dgm:pt>
    <dgm:pt modelId="{5615A261-6FB9-4F68-8845-19C258483AE9}" type="pres">
      <dgm:prSet presAssocID="{2562C2C8-3D72-400F-968E-57A4622CFC48}" presName="hierChild4" presStyleCnt="0"/>
      <dgm:spPr/>
    </dgm:pt>
    <dgm:pt modelId="{D5864186-EE60-4044-B8A0-92B6857B589F}" type="pres">
      <dgm:prSet presAssocID="{2562C2C8-3D72-400F-968E-57A4622CFC48}" presName="hierChild5" presStyleCnt="0"/>
      <dgm:spPr/>
    </dgm:pt>
    <dgm:pt modelId="{38D6C1EF-FC96-4ECA-BD00-0522FA1A4BE3}" type="pres">
      <dgm:prSet presAssocID="{5468CCFA-C375-4F43-B8EF-EB8E04F05ECA}" presName="hierChild5" presStyleCnt="0"/>
      <dgm:spPr/>
    </dgm:pt>
    <dgm:pt modelId="{CDD839C0-0AF7-4964-8708-3C81E7EACDDB}" type="pres">
      <dgm:prSet presAssocID="{2505D256-632D-41AB-8143-2368D8D0DCE3}" presName="hierChild3" presStyleCnt="0"/>
      <dgm:spPr/>
    </dgm:pt>
  </dgm:ptLst>
  <dgm:cxnLst>
    <dgm:cxn modelId="{4B335F16-0039-43C6-AA4C-7F63473CEF65}" type="presOf" srcId="{AD11CE10-E146-46B7-8766-0214B70AFB41}" destId="{9FE9EE7F-DB95-4081-B39A-92C50A80C58D}" srcOrd="1" destOrd="0" presId="urn:microsoft.com/office/officeart/2005/8/layout/orgChart1"/>
    <dgm:cxn modelId="{CB43D31A-A74C-4430-9329-BF2EAD676DF7}" type="presOf" srcId="{2562C2C8-3D72-400F-968E-57A4622CFC48}" destId="{20E8093F-61AF-4E27-978D-C2B7627C9374}" srcOrd="0" destOrd="0" presId="urn:microsoft.com/office/officeart/2005/8/layout/orgChart1"/>
    <dgm:cxn modelId="{C1F6761B-A468-40E1-8F96-7789A5112FE6}" type="presOf" srcId="{9EA48992-1B93-407C-BCFF-B26184B98EBF}" destId="{C4234D43-8AFE-4899-8968-6B6FFF0F865E}" srcOrd="0" destOrd="0" presId="urn:microsoft.com/office/officeart/2005/8/layout/orgChart1"/>
    <dgm:cxn modelId="{75335329-1C9B-4B40-9BA5-42D3DBD31F94}" type="presOf" srcId="{5E319B0B-5AA0-4FBC-91DE-946BEADDB831}" destId="{88EE44DB-C3CA-49DB-A5A6-162B2A84A913}" srcOrd="1" destOrd="0" presId="urn:microsoft.com/office/officeart/2005/8/layout/orgChart1"/>
    <dgm:cxn modelId="{55DAD829-D117-4C47-B54B-3932CAC531A1}" type="presOf" srcId="{23CE192C-5B38-438D-8327-59CFC58E08E0}" destId="{ACADB673-10C5-458F-9F9D-7E3825FA946A}" srcOrd="0" destOrd="0" presId="urn:microsoft.com/office/officeart/2005/8/layout/orgChart1"/>
    <dgm:cxn modelId="{FAEC3A2A-1179-4E98-9BDE-3035732C1E92}" srcId="{DB8C2AE1-C607-46D9-B7BC-9C079F154EDB}" destId="{AD11CE10-E146-46B7-8766-0214B70AFB41}" srcOrd="0" destOrd="0" parTransId="{B038C4E9-B403-47F3-ACAB-9BD2C9E13838}" sibTransId="{7F059A29-8F30-48C0-8123-33AAE9DCA1EE}"/>
    <dgm:cxn modelId="{294C332F-7E97-46FF-854F-8D5B86E4CE9A}" srcId="{5468CCFA-C375-4F43-B8EF-EB8E04F05ECA}" destId="{5E319B0B-5AA0-4FBC-91DE-946BEADDB831}" srcOrd="1" destOrd="0" parTransId="{1D53FBAD-6015-4443-8C85-D79EBBE8A557}" sibTransId="{3DE125DE-4FA0-4C38-85FF-DEFD1A3D3572}"/>
    <dgm:cxn modelId="{8D1F522F-5A76-4C95-BE2F-222AC595D89E}" type="presOf" srcId="{DB8C2AE1-C607-46D9-B7BC-9C079F154EDB}" destId="{6198F528-E6BD-4532-A9DC-6FEAEB167A51}" srcOrd="1" destOrd="0" presId="urn:microsoft.com/office/officeart/2005/8/layout/orgChart1"/>
    <dgm:cxn modelId="{E0DC8935-67B9-4622-96AA-F2518FC4158F}" type="presOf" srcId="{4F020579-8143-4DA4-9C45-EF76927620B0}" destId="{8C0928BF-6D38-4A8D-9B37-DA240ED2945A}" srcOrd="1" destOrd="0" presId="urn:microsoft.com/office/officeart/2005/8/layout/orgChart1"/>
    <dgm:cxn modelId="{F71E7A3F-79E3-4945-99D4-4567550FE268}" type="presOf" srcId="{AD11CE10-E146-46B7-8766-0214B70AFB41}" destId="{E4E3309F-268C-4D71-87B6-8EE7E746AD0B}" srcOrd="0" destOrd="0" presId="urn:microsoft.com/office/officeart/2005/8/layout/orgChart1"/>
    <dgm:cxn modelId="{E1956E5B-977A-42F4-8DC7-1B0403569EB1}" type="presOf" srcId="{9BD4052D-381B-4199-9CDD-79A2696BFCE0}" destId="{1001176A-95BF-47E7-8370-9A39C3C6DBCB}" srcOrd="1" destOrd="0" presId="urn:microsoft.com/office/officeart/2005/8/layout/orgChart1"/>
    <dgm:cxn modelId="{E4776669-7637-4BA9-95CA-E6D5B5C0CDD7}" type="presOf" srcId="{9977BC23-DC69-4E9B-BCD8-C013A39082B4}" destId="{8602FA81-84A0-496E-9971-F01C7A787C90}" srcOrd="1" destOrd="0" presId="urn:microsoft.com/office/officeart/2005/8/layout/orgChart1"/>
    <dgm:cxn modelId="{23D10470-135C-41A5-8817-4DB218A47F30}" type="presOf" srcId="{B038C4E9-B403-47F3-ACAB-9BD2C9E13838}" destId="{6814A1D3-FFD9-4713-A717-84A4EA0F8F7D}" srcOrd="0" destOrd="0" presId="urn:microsoft.com/office/officeart/2005/8/layout/orgChart1"/>
    <dgm:cxn modelId="{0500D572-6741-41DC-A1B2-F305738AF85D}" type="presOf" srcId="{9BD4052D-381B-4199-9CDD-79A2696BFCE0}" destId="{0B2B7975-F0E4-4792-981A-64BB44A9A79B}" srcOrd="0" destOrd="0" presId="urn:microsoft.com/office/officeart/2005/8/layout/orgChart1"/>
    <dgm:cxn modelId="{7F4FC078-B1FA-408F-AEBE-BFC71F7E0275}" type="presOf" srcId="{2505D256-632D-41AB-8143-2368D8D0DCE3}" destId="{A87B3E25-BA8F-4795-B6D0-6960469CD281}" srcOrd="0" destOrd="0" presId="urn:microsoft.com/office/officeart/2005/8/layout/orgChart1"/>
    <dgm:cxn modelId="{1503B793-F14C-45C4-AC86-B9BB20EEE9A7}" type="presOf" srcId="{DB8C2AE1-C607-46D9-B7BC-9C079F154EDB}" destId="{CF7A6C0C-74A2-4697-80F3-459D235103BB}" srcOrd="0" destOrd="0" presId="urn:microsoft.com/office/officeart/2005/8/layout/orgChart1"/>
    <dgm:cxn modelId="{1F215E9B-AF70-4DE0-8B01-4C397B7D97A5}" srcId="{5468CCFA-C375-4F43-B8EF-EB8E04F05ECA}" destId="{9BD4052D-381B-4199-9CDD-79A2696BFCE0}" srcOrd="0" destOrd="0" parTransId="{F8823F64-0AB5-4A7A-A3B2-00F5C3298998}" sibTransId="{D4FCF99D-CFDB-4FDA-A22C-368A4E75CE02}"/>
    <dgm:cxn modelId="{681CD69E-5AA4-41DE-8165-C4E4B3EE2464}" srcId="{23CE192C-5B38-438D-8327-59CFC58E08E0}" destId="{2505D256-632D-41AB-8143-2368D8D0DCE3}" srcOrd="0" destOrd="0" parTransId="{7895EF1B-A461-4805-9508-024A913E97CE}" sibTransId="{EA44D30A-2DE7-47C4-BE7B-87A0EC6D0D9B}"/>
    <dgm:cxn modelId="{F4F3E8A0-27B6-4592-B31D-81E5FB776FD5}" srcId="{DB8C2AE1-C607-46D9-B7BC-9C079F154EDB}" destId="{4A84F4E2-901D-46CB-9BD2-D4857AC558EB}" srcOrd="3" destOrd="0" parTransId="{64D4AF11-05F3-483B-9A74-E780FBCD1DA1}" sibTransId="{9F03C556-D999-4D1A-A297-53D835A36266}"/>
    <dgm:cxn modelId="{2184FDA0-B99D-4D39-8CB3-4FE614C2AA7C}" type="presOf" srcId="{D67FEEA1-B2E3-4110-AA03-2A30A235F720}" destId="{F1D73D6F-BEA7-41D9-8C05-899A4CE0C46F}" srcOrd="0" destOrd="0" presId="urn:microsoft.com/office/officeart/2005/8/layout/orgChart1"/>
    <dgm:cxn modelId="{6C7554A5-0C0E-40A5-918B-23325D808E56}" srcId="{2505D256-632D-41AB-8143-2368D8D0DCE3}" destId="{DB8C2AE1-C607-46D9-B7BC-9C079F154EDB}" srcOrd="0" destOrd="0" parTransId="{5133BE77-4562-47A2-9241-7C7268CD54BA}" sibTransId="{861C31A7-F4ED-49AD-A6B3-6AB12CE8101A}"/>
    <dgm:cxn modelId="{565CDBB0-A170-462D-A4AE-1A1BE1063AA5}" type="presOf" srcId="{5E319B0B-5AA0-4FBC-91DE-946BEADDB831}" destId="{913E3CFF-6DA2-4145-8C16-26E7C7437F90}" srcOrd="0" destOrd="0" presId="urn:microsoft.com/office/officeart/2005/8/layout/orgChart1"/>
    <dgm:cxn modelId="{CBDD5BB2-5837-43BE-9DAA-2C9F55149F68}" type="presOf" srcId="{64D4AF11-05F3-483B-9A74-E780FBCD1DA1}" destId="{F1B82673-0E19-4F1C-8107-E91815F265D3}" srcOrd="0" destOrd="0" presId="urn:microsoft.com/office/officeart/2005/8/layout/orgChart1"/>
    <dgm:cxn modelId="{CB9098BA-B4A3-488A-99E3-8A1870013D27}" type="presOf" srcId="{5133BE77-4562-47A2-9241-7C7268CD54BA}" destId="{B06D3122-7921-4829-8E05-711DFD0E20AF}" srcOrd="0" destOrd="0" presId="urn:microsoft.com/office/officeart/2005/8/layout/orgChart1"/>
    <dgm:cxn modelId="{0F5137BE-0A70-477B-8F60-37CD2F5BA042}" type="presOf" srcId="{4A84F4E2-901D-46CB-9BD2-D4857AC558EB}" destId="{5157D73C-7E76-4AB9-8416-981C7621888A}" srcOrd="0" destOrd="0" presId="urn:microsoft.com/office/officeart/2005/8/layout/orgChart1"/>
    <dgm:cxn modelId="{D5E6CDBF-4D1F-4C6F-89D1-04110A9D2E79}" type="presOf" srcId="{9977BC23-DC69-4E9B-BCD8-C013A39082B4}" destId="{CECA9B9B-C008-4D5E-94A2-1C2919922015}" srcOrd="0" destOrd="0" presId="urn:microsoft.com/office/officeart/2005/8/layout/orgChart1"/>
    <dgm:cxn modelId="{C34034C0-2A56-46A9-8FEC-EB3C5AB48E82}" type="presOf" srcId="{2753CF90-C8DC-4E71-8F9F-9E59A3F3F343}" destId="{3D367E92-86C4-4800-890D-E420390834F5}" srcOrd="0" destOrd="0" presId="urn:microsoft.com/office/officeart/2005/8/layout/orgChart1"/>
    <dgm:cxn modelId="{3EBD2CC2-1A34-4EAE-89C1-4380E2AE041B}" type="presOf" srcId="{F8823F64-0AB5-4A7A-A3B2-00F5C3298998}" destId="{61FBF8BD-0CB8-4BC1-AC97-84554451CCDF}" srcOrd="0" destOrd="0" presId="urn:microsoft.com/office/officeart/2005/8/layout/orgChart1"/>
    <dgm:cxn modelId="{EFF864CB-A62E-47D1-90EB-DCAC9C4DB56E}" type="presOf" srcId="{918D5C68-3C1D-425F-BC57-4CEB4C2B6C59}" destId="{3538E69E-8F57-419C-906D-E53677ACCF0F}" srcOrd="0" destOrd="0" presId="urn:microsoft.com/office/officeart/2005/8/layout/orgChart1"/>
    <dgm:cxn modelId="{24353CD3-8587-4263-A47C-DA49401F859B}" type="presOf" srcId="{4F020579-8143-4DA4-9C45-EF76927620B0}" destId="{43D79A57-7CEC-430B-99B0-71D254D28F0F}" srcOrd="0" destOrd="0" presId="urn:microsoft.com/office/officeart/2005/8/layout/orgChart1"/>
    <dgm:cxn modelId="{DB69D6D8-4AF3-42DF-886A-BD63FDAEBA76}" type="presOf" srcId="{5468CCFA-C375-4F43-B8EF-EB8E04F05ECA}" destId="{AB53A8D1-72AE-4ADD-B21C-1A8119F79543}" srcOrd="0" destOrd="0" presId="urn:microsoft.com/office/officeart/2005/8/layout/orgChart1"/>
    <dgm:cxn modelId="{5CB18ADA-C1B9-4706-BDE2-2CC7EFA4FBAC}" srcId="{5468CCFA-C375-4F43-B8EF-EB8E04F05ECA}" destId="{2562C2C8-3D72-400F-968E-57A4622CFC48}" srcOrd="2" destOrd="0" parTransId="{918D5C68-3C1D-425F-BC57-4CEB4C2B6C59}" sibTransId="{176BAF94-88D9-4F3B-981E-EDFB241BA64A}"/>
    <dgm:cxn modelId="{AF5BFFDB-BAE0-4E8E-A085-38891F377CFD}" srcId="{DB8C2AE1-C607-46D9-B7BC-9C079F154EDB}" destId="{9977BC23-DC69-4E9B-BCD8-C013A39082B4}" srcOrd="2" destOrd="0" parTransId="{9EA48992-1B93-407C-BCFF-B26184B98EBF}" sibTransId="{DE0FCEBA-14E8-4A47-9D4B-E343B33D840D}"/>
    <dgm:cxn modelId="{0426EFE2-C336-4775-8EAD-D41D0771464C}" type="presOf" srcId="{4A84F4E2-901D-46CB-9BD2-D4857AC558EB}" destId="{13BC4EFF-1D56-4761-B4DF-A9DA0C92094F}" srcOrd="1" destOrd="0" presId="urn:microsoft.com/office/officeart/2005/8/layout/orgChart1"/>
    <dgm:cxn modelId="{B8F14EE4-7E97-4D79-896F-2DEE0AADDD58}" type="presOf" srcId="{2562C2C8-3D72-400F-968E-57A4622CFC48}" destId="{48C640DA-26DC-45AE-8F35-81EDEDAA9ED5}" srcOrd="1" destOrd="0" presId="urn:microsoft.com/office/officeart/2005/8/layout/orgChart1"/>
    <dgm:cxn modelId="{E8FA2FE7-8C40-4F8E-97A4-1799480FCA64}" srcId="{2505D256-632D-41AB-8143-2368D8D0DCE3}" destId="{5468CCFA-C375-4F43-B8EF-EB8E04F05ECA}" srcOrd="1" destOrd="0" parTransId="{2753CF90-C8DC-4E71-8F9F-9E59A3F3F343}" sibTransId="{199E86E7-D47E-424E-89B7-6A599EE25664}"/>
    <dgm:cxn modelId="{F54E4CE8-AA83-446E-A27D-BCD838ED2243}" type="presOf" srcId="{5468CCFA-C375-4F43-B8EF-EB8E04F05ECA}" destId="{023038BA-4E9A-4F8B-99B8-2ACC67A977E8}" srcOrd="1" destOrd="0" presId="urn:microsoft.com/office/officeart/2005/8/layout/orgChart1"/>
    <dgm:cxn modelId="{7CA92EE9-EA1C-4A8C-B30B-BD36F9CC4751}" srcId="{DB8C2AE1-C607-46D9-B7BC-9C079F154EDB}" destId="{4F020579-8143-4DA4-9C45-EF76927620B0}" srcOrd="1" destOrd="0" parTransId="{D67FEEA1-B2E3-4110-AA03-2A30A235F720}" sibTransId="{6BD375EA-8D17-4A3E-BBDD-E8C65F2BE2E9}"/>
    <dgm:cxn modelId="{A579E0EA-62A0-4C89-AEA8-61A4D38A1F65}" type="presOf" srcId="{1D53FBAD-6015-4443-8C85-D79EBBE8A557}" destId="{9508E336-93A8-40B3-8417-857BAF094448}" srcOrd="0" destOrd="0" presId="urn:microsoft.com/office/officeart/2005/8/layout/orgChart1"/>
    <dgm:cxn modelId="{D06A4CFC-5C19-474F-AE58-2AB392EA75D9}" type="presOf" srcId="{2505D256-632D-41AB-8143-2368D8D0DCE3}" destId="{AC4FB714-64C5-4DB4-9221-0590F7CD8904}" srcOrd="1" destOrd="0" presId="urn:microsoft.com/office/officeart/2005/8/layout/orgChart1"/>
    <dgm:cxn modelId="{6C15E4D1-4839-4619-A9A0-45467A535B3B}" type="presParOf" srcId="{ACADB673-10C5-458F-9F9D-7E3825FA946A}" destId="{324C4A52-F45A-4CCF-A157-0FC11971F8D1}" srcOrd="0" destOrd="0" presId="urn:microsoft.com/office/officeart/2005/8/layout/orgChart1"/>
    <dgm:cxn modelId="{0D534D45-793C-4BC6-9BED-1864E14E4F25}" type="presParOf" srcId="{324C4A52-F45A-4CCF-A157-0FC11971F8D1}" destId="{96B4E56A-9BDC-4F5A-9711-304F166B4B7D}" srcOrd="0" destOrd="0" presId="urn:microsoft.com/office/officeart/2005/8/layout/orgChart1"/>
    <dgm:cxn modelId="{B62C1FE0-B316-41CD-BA53-1A10A0062159}" type="presParOf" srcId="{96B4E56A-9BDC-4F5A-9711-304F166B4B7D}" destId="{A87B3E25-BA8F-4795-B6D0-6960469CD281}" srcOrd="0" destOrd="0" presId="urn:microsoft.com/office/officeart/2005/8/layout/orgChart1"/>
    <dgm:cxn modelId="{0260B410-864E-4304-8E4C-4104DACF862E}" type="presParOf" srcId="{96B4E56A-9BDC-4F5A-9711-304F166B4B7D}" destId="{AC4FB714-64C5-4DB4-9221-0590F7CD8904}" srcOrd="1" destOrd="0" presId="urn:microsoft.com/office/officeart/2005/8/layout/orgChart1"/>
    <dgm:cxn modelId="{DAF45911-73F2-4952-B176-CF828D33E6E2}" type="presParOf" srcId="{324C4A52-F45A-4CCF-A157-0FC11971F8D1}" destId="{C3B5B445-53FC-485C-93A9-109D361EEDEF}" srcOrd="1" destOrd="0" presId="urn:microsoft.com/office/officeart/2005/8/layout/orgChart1"/>
    <dgm:cxn modelId="{CB29AD9E-3679-4049-B54C-8A31744298EA}" type="presParOf" srcId="{C3B5B445-53FC-485C-93A9-109D361EEDEF}" destId="{B06D3122-7921-4829-8E05-711DFD0E20AF}" srcOrd="0" destOrd="0" presId="urn:microsoft.com/office/officeart/2005/8/layout/orgChart1"/>
    <dgm:cxn modelId="{81CE9359-2146-406C-B783-2D44D3250236}" type="presParOf" srcId="{C3B5B445-53FC-485C-93A9-109D361EEDEF}" destId="{9CC81FB9-C8D5-4BD5-82D8-5E65BE540F48}" srcOrd="1" destOrd="0" presId="urn:microsoft.com/office/officeart/2005/8/layout/orgChart1"/>
    <dgm:cxn modelId="{0FC417A5-31DB-435F-A900-5348B3DF5F2B}" type="presParOf" srcId="{9CC81FB9-C8D5-4BD5-82D8-5E65BE540F48}" destId="{6CD2D8C3-7B79-425A-9D87-45ABD17BE6C0}" srcOrd="0" destOrd="0" presId="urn:microsoft.com/office/officeart/2005/8/layout/orgChart1"/>
    <dgm:cxn modelId="{8DF07F85-A8BA-47B2-AAE9-BB392BCED2C1}" type="presParOf" srcId="{6CD2D8C3-7B79-425A-9D87-45ABD17BE6C0}" destId="{CF7A6C0C-74A2-4697-80F3-459D235103BB}" srcOrd="0" destOrd="0" presId="urn:microsoft.com/office/officeart/2005/8/layout/orgChart1"/>
    <dgm:cxn modelId="{E51417FE-D34E-4F2C-9B71-86427FAC09BB}" type="presParOf" srcId="{6CD2D8C3-7B79-425A-9D87-45ABD17BE6C0}" destId="{6198F528-E6BD-4532-A9DC-6FEAEB167A51}" srcOrd="1" destOrd="0" presId="urn:microsoft.com/office/officeart/2005/8/layout/orgChart1"/>
    <dgm:cxn modelId="{AECE5837-548B-4F06-ADDF-11D63D2D03F0}" type="presParOf" srcId="{9CC81FB9-C8D5-4BD5-82D8-5E65BE540F48}" destId="{9D5973CF-4960-426E-BE49-C774143549BF}" srcOrd="1" destOrd="0" presId="urn:microsoft.com/office/officeart/2005/8/layout/orgChart1"/>
    <dgm:cxn modelId="{ADC53367-980D-4DDB-820F-AAC4C79CB9A2}" type="presParOf" srcId="{9D5973CF-4960-426E-BE49-C774143549BF}" destId="{6814A1D3-FFD9-4713-A717-84A4EA0F8F7D}" srcOrd="0" destOrd="0" presId="urn:microsoft.com/office/officeart/2005/8/layout/orgChart1"/>
    <dgm:cxn modelId="{8E8F2665-C2A0-448D-84C7-B12A61CA2F1C}" type="presParOf" srcId="{9D5973CF-4960-426E-BE49-C774143549BF}" destId="{0EF4C44B-5320-4500-AA2F-7018599CC129}" srcOrd="1" destOrd="0" presId="urn:microsoft.com/office/officeart/2005/8/layout/orgChart1"/>
    <dgm:cxn modelId="{A03C3640-BA7B-4C5F-82BE-35931EAFEDCD}" type="presParOf" srcId="{0EF4C44B-5320-4500-AA2F-7018599CC129}" destId="{EE0C1F96-452D-4B2A-ABD5-8BFF0A7A0F6B}" srcOrd="0" destOrd="0" presId="urn:microsoft.com/office/officeart/2005/8/layout/orgChart1"/>
    <dgm:cxn modelId="{D1BDD823-E20F-4C5E-8C38-554FC13E4A34}" type="presParOf" srcId="{EE0C1F96-452D-4B2A-ABD5-8BFF0A7A0F6B}" destId="{E4E3309F-268C-4D71-87B6-8EE7E746AD0B}" srcOrd="0" destOrd="0" presId="urn:microsoft.com/office/officeart/2005/8/layout/orgChart1"/>
    <dgm:cxn modelId="{F58F714C-7747-423D-87A5-A2C487C976A9}" type="presParOf" srcId="{EE0C1F96-452D-4B2A-ABD5-8BFF0A7A0F6B}" destId="{9FE9EE7F-DB95-4081-B39A-92C50A80C58D}" srcOrd="1" destOrd="0" presId="urn:microsoft.com/office/officeart/2005/8/layout/orgChart1"/>
    <dgm:cxn modelId="{0483C2DF-A20B-4967-B949-FE00D5BC3DF3}" type="presParOf" srcId="{0EF4C44B-5320-4500-AA2F-7018599CC129}" destId="{C9BD0461-DE06-4AE3-BAFF-E946AB9D1669}" srcOrd="1" destOrd="0" presId="urn:microsoft.com/office/officeart/2005/8/layout/orgChart1"/>
    <dgm:cxn modelId="{E7058982-4F13-4C10-A464-6725C03C99CD}" type="presParOf" srcId="{0EF4C44B-5320-4500-AA2F-7018599CC129}" destId="{CB872C14-DB07-4421-B530-9415FE944ABD}" srcOrd="2" destOrd="0" presId="urn:microsoft.com/office/officeart/2005/8/layout/orgChart1"/>
    <dgm:cxn modelId="{F62245DB-5D69-42CB-A652-A95B0CD6F32E}" type="presParOf" srcId="{9D5973CF-4960-426E-BE49-C774143549BF}" destId="{F1D73D6F-BEA7-41D9-8C05-899A4CE0C46F}" srcOrd="2" destOrd="0" presId="urn:microsoft.com/office/officeart/2005/8/layout/orgChart1"/>
    <dgm:cxn modelId="{46AF17B1-5862-44F6-9D6E-60A128584D34}" type="presParOf" srcId="{9D5973CF-4960-426E-BE49-C774143549BF}" destId="{672DCC59-C386-412D-B8F7-86D760BEA3B4}" srcOrd="3" destOrd="0" presId="urn:microsoft.com/office/officeart/2005/8/layout/orgChart1"/>
    <dgm:cxn modelId="{8CB38945-0DCF-410D-AADE-516BCAFF696D}" type="presParOf" srcId="{672DCC59-C386-412D-B8F7-86D760BEA3B4}" destId="{EE5F3342-4070-443A-B52A-1ACAFC1DCB10}" srcOrd="0" destOrd="0" presId="urn:microsoft.com/office/officeart/2005/8/layout/orgChart1"/>
    <dgm:cxn modelId="{AD48A003-9F8D-437A-BA67-B256F8FC5A52}" type="presParOf" srcId="{EE5F3342-4070-443A-B52A-1ACAFC1DCB10}" destId="{43D79A57-7CEC-430B-99B0-71D254D28F0F}" srcOrd="0" destOrd="0" presId="urn:microsoft.com/office/officeart/2005/8/layout/orgChart1"/>
    <dgm:cxn modelId="{9865C72A-841A-41BF-8CFA-84FFB862E160}" type="presParOf" srcId="{EE5F3342-4070-443A-B52A-1ACAFC1DCB10}" destId="{8C0928BF-6D38-4A8D-9B37-DA240ED2945A}" srcOrd="1" destOrd="0" presId="urn:microsoft.com/office/officeart/2005/8/layout/orgChart1"/>
    <dgm:cxn modelId="{EA42E254-6C1F-467D-85D1-FD06AA26C415}" type="presParOf" srcId="{672DCC59-C386-412D-B8F7-86D760BEA3B4}" destId="{02BC1A01-87C2-4BDF-B04B-4EA59FF39014}" srcOrd="1" destOrd="0" presId="urn:microsoft.com/office/officeart/2005/8/layout/orgChart1"/>
    <dgm:cxn modelId="{F6706436-CEBA-4CC2-B726-8CCBF1B8671E}" type="presParOf" srcId="{672DCC59-C386-412D-B8F7-86D760BEA3B4}" destId="{04F6FABE-3F89-4F4E-84D0-31EA66C2BE55}" srcOrd="2" destOrd="0" presId="urn:microsoft.com/office/officeart/2005/8/layout/orgChart1"/>
    <dgm:cxn modelId="{1156EE23-39DF-47D4-BFF7-05C8DB967F57}" type="presParOf" srcId="{9D5973CF-4960-426E-BE49-C774143549BF}" destId="{C4234D43-8AFE-4899-8968-6B6FFF0F865E}" srcOrd="4" destOrd="0" presId="urn:microsoft.com/office/officeart/2005/8/layout/orgChart1"/>
    <dgm:cxn modelId="{E105848D-3696-474D-BBEF-C66A42DCB718}" type="presParOf" srcId="{9D5973CF-4960-426E-BE49-C774143549BF}" destId="{4511BC26-24BA-4422-B9C0-6065B100C13D}" srcOrd="5" destOrd="0" presId="urn:microsoft.com/office/officeart/2005/8/layout/orgChart1"/>
    <dgm:cxn modelId="{5B44D218-3068-4487-9BA0-B6DBA1F67F58}" type="presParOf" srcId="{4511BC26-24BA-4422-B9C0-6065B100C13D}" destId="{D1539C87-B4ED-4BBD-B5C2-B7EC745B00E7}" srcOrd="0" destOrd="0" presId="urn:microsoft.com/office/officeart/2005/8/layout/orgChart1"/>
    <dgm:cxn modelId="{FF9AD289-6BF5-4A88-9844-510679E2B0C5}" type="presParOf" srcId="{D1539C87-B4ED-4BBD-B5C2-B7EC745B00E7}" destId="{CECA9B9B-C008-4D5E-94A2-1C2919922015}" srcOrd="0" destOrd="0" presId="urn:microsoft.com/office/officeart/2005/8/layout/orgChart1"/>
    <dgm:cxn modelId="{EC71ABAD-ABFC-4DC5-BB3D-6C7C793FF923}" type="presParOf" srcId="{D1539C87-B4ED-4BBD-B5C2-B7EC745B00E7}" destId="{8602FA81-84A0-496E-9971-F01C7A787C90}" srcOrd="1" destOrd="0" presId="urn:microsoft.com/office/officeart/2005/8/layout/orgChart1"/>
    <dgm:cxn modelId="{720C12CF-FA0F-45C1-AE84-3E66A2E2D40E}" type="presParOf" srcId="{4511BC26-24BA-4422-B9C0-6065B100C13D}" destId="{706ED406-A05B-40D9-BD4B-021F4BA0BFF3}" srcOrd="1" destOrd="0" presId="urn:microsoft.com/office/officeart/2005/8/layout/orgChart1"/>
    <dgm:cxn modelId="{3B611C2F-04F6-4937-AFBA-328705C3FABD}" type="presParOf" srcId="{4511BC26-24BA-4422-B9C0-6065B100C13D}" destId="{6F5B63C9-05E0-4736-AD0A-351E6F8EF81D}" srcOrd="2" destOrd="0" presId="urn:microsoft.com/office/officeart/2005/8/layout/orgChart1"/>
    <dgm:cxn modelId="{42E1A8CD-FC9A-4211-94D0-8CEDC658EFDA}" type="presParOf" srcId="{9D5973CF-4960-426E-BE49-C774143549BF}" destId="{F1B82673-0E19-4F1C-8107-E91815F265D3}" srcOrd="6" destOrd="0" presId="urn:microsoft.com/office/officeart/2005/8/layout/orgChart1"/>
    <dgm:cxn modelId="{65BDA52B-92FB-41EE-9BAA-9086458E950A}" type="presParOf" srcId="{9D5973CF-4960-426E-BE49-C774143549BF}" destId="{280A2748-1EE5-4FD3-8D9F-5620AEC92C67}" srcOrd="7" destOrd="0" presId="urn:microsoft.com/office/officeart/2005/8/layout/orgChart1"/>
    <dgm:cxn modelId="{27AB2561-EBE4-44F0-8BEC-71507AD4C718}" type="presParOf" srcId="{280A2748-1EE5-4FD3-8D9F-5620AEC92C67}" destId="{6AC3968C-F099-46BC-A69B-6B91A2FDEC2A}" srcOrd="0" destOrd="0" presId="urn:microsoft.com/office/officeart/2005/8/layout/orgChart1"/>
    <dgm:cxn modelId="{AECA3FE8-3986-4767-A72D-0B5BD3F27AB7}" type="presParOf" srcId="{6AC3968C-F099-46BC-A69B-6B91A2FDEC2A}" destId="{5157D73C-7E76-4AB9-8416-981C7621888A}" srcOrd="0" destOrd="0" presId="urn:microsoft.com/office/officeart/2005/8/layout/orgChart1"/>
    <dgm:cxn modelId="{E3FD3ED2-4B09-4E57-BEBD-DB619AA0B45C}" type="presParOf" srcId="{6AC3968C-F099-46BC-A69B-6B91A2FDEC2A}" destId="{13BC4EFF-1D56-4761-B4DF-A9DA0C92094F}" srcOrd="1" destOrd="0" presId="urn:microsoft.com/office/officeart/2005/8/layout/orgChart1"/>
    <dgm:cxn modelId="{0386F4C5-B642-40A3-AD62-4E72E6D8149F}" type="presParOf" srcId="{280A2748-1EE5-4FD3-8D9F-5620AEC92C67}" destId="{F4644200-0012-4D4E-8508-7B72AA6C56A0}" srcOrd="1" destOrd="0" presId="urn:microsoft.com/office/officeart/2005/8/layout/orgChart1"/>
    <dgm:cxn modelId="{F79241BF-B856-4A9E-B397-85633808AFA2}" type="presParOf" srcId="{280A2748-1EE5-4FD3-8D9F-5620AEC92C67}" destId="{3480C398-1BDC-4B4D-8607-080688770A5C}" srcOrd="2" destOrd="0" presId="urn:microsoft.com/office/officeart/2005/8/layout/orgChart1"/>
    <dgm:cxn modelId="{3B531354-4387-4C27-A806-A9D892F1CACD}" type="presParOf" srcId="{9CC81FB9-C8D5-4BD5-82D8-5E65BE540F48}" destId="{9163A41B-BE59-4EEC-9319-C7B1B3780591}" srcOrd="2" destOrd="0" presId="urn:microsoft.com/office/officeart/2005/8/layout/orgChart1"/>
    <dgm:cxn modelId="{98E5DEB9-EAF0-4738-BC93-C022372A92D1}" type="presParOf" srcId="{C3B5B445-53FC-485C-93A9-109D361EEDEF}" destId="{3D367E92-86C4-4800-890D-E420390834F5}" srcOrd="2" destOrd="0" presId="urn:microsoft.com/office/officeart/2005/8/layout/orgChart1"/>
    <dgm:cxn modelId="{71D4F435-FA49-444E-83CB-B0D37591D43F}" type="presParOf" srcId="{C3B5B445-53FC-485C-93A9-109D361EEDEF}" destId="{BCB8A5CE-D988-44F9-9D02-0C3A0AE8921F}" srcOrd="3" destOrd="0" presId="urn:microsoft.com/office/officeart/2005/8/layout/orgChart1"/>
    <dgm:cxn modelId="{ADF5DE44-0767-4EBF-8943-E87DF1340F37}" type="presParOf" srcId="{BCB8A5CE-D988-44F9-9D02-0C3A0AE8921F}" destId="{33018D0C-6560-45C3-A00F-F1B6EEB3F544}" srcOrd="0" destOrd="0" presId="urn:microsoft.com/office/officeart/2005/8/layout/orgChart1"/>
    <dgm:cxn modelId="{79FFA706-9F18-4AC9-A9F2-97F90D730D27}" type="presParOf" srcId="{33018D0C-6560-45C3-A00F-F1B6EEB3F544}" destId="{AB53A8D1-72AE-4ADD-B21C-1A8119F79543}" srcOrd="0" destOrd="0" presId="urn:microsoft.com/office/officeart/2005/8/layout/orgChart1"/>
    <dgm:cxn modelId="{4852DC31-58B8-4A5B-B281-E54D1BD033CA}" type="presParOf" srcId="{33018D0C-6560-45C3-A00F-F1B6EEB3F544}" destId="{023038BA-4E9A-4F8B-99B8-2ACC67A977E8}" srcOrd="1" destOrd="0" presId="urn:microsoft.com/office/officeart/2005/8/layout/orgChart1"/>
    <dgm:cxn modelId="{F4ECE6E7-D59C-4B83-A171-B8B245D868E2}" type="presParOf" srcId="{BCB8A5CE-D988-44F9-9D02-0C3A0AE8921F}" destId="{D4BBFF5E-DEE5-4CE9-A83C-00B2F7EBD579}" srcOrd="1" destOrd="0" presId="urn:microsoft.com/office/officeart/2005/8/layout/orgChart1"/>
    <dgm:cxn modelId="{ECB1B3F3-0DE6-41E0-B654-20547D6E1E2B}" type="presParOf" srcId="{D4BBFF5E-DEE5-4CE9-A83C-00B2F7EBD579}" destId="{61FBF8BD-0CB8-4BC1-AC97-84554451CCDF}" srcOrd="0" destOrd="0" presId="urn:microsoft.com/office/officeart/2005/8/layout/orgChart1"/>
    <dgm:cxn modelId="{512C8735-36F1-489C-8866-9872DCC01F05}" type="presParOf" srcId="{D4BBFF5E-DEE5-4CE9-A83C-00B2F7EBD579}" destId="{A548C117-5962-4AE7-B890-F7E812AE79FC}" srcOrd="1" destOrd="0" presId="urn:microsoft.com/office/officeart/2005/8/layout/orgChart1"/>
    <dgm:cxn modelId="{03ED1794-727A-485C-90A9-2D70ADDAE7FC}" type="presParOf" srcId="{A548C117-5962-4AE7-B890-F7E812AE79FC}" destId="{0EE34E23-173D-4043-8BA3-30233D960976}" srcOrd="0" destOrd="0" presId="urn:microsoft.com/office/officeart/2005/8/layout/orgChart1"/>
    <dgm:cxn modelId="{B84B3462-2CB6-4214-A991-3A19ACFE69D9}" type="presParOf" srcId="{0EE34E23-173D-4043-8BA3-30233D960976}" destId="{0B2B7975-F0E4-4792-981A-64BB44A9A79B}" srcOrd="0" destOrd="0" presId="urn:microsoft.com/office/officeart/2005/8/layout/orgChart1"/>
    <dgm:cxn modelId="{68F3006B-FB88-4E40-ADEA-3B2EE084B19E}" type="presParOf" srcId="{0EE34E23-173D-4043-8BA3-30233D960976}" destId="{1001176A-95BF-47E7-8370-9A39C3C6DBCB}" srcOrd="1" destOrd="0" presId="urn:microsoft.com/office/officeart/2005/8/layout/orgChart1"/>
    <dgm:cxn modelId="{C234ACBC-3CB8-4E46-8629-ABB75625F51A}" type="presParOf" srcId="{A548C117-5962-4AE7-B890-F7E812AE79FC}" destId="{60B9F219-83A9-42DA-8CD3-BC7629F49FEB}" srcOrd="1" destOrd="0" presId="urn:microsoft.com/office/officeart/2005/8/layout/orgChart1"/>
    <dgm:cxn modelId="{C4B936E1-D249-4AD9-BCFF-6FC862BA0CD0}" type="presParOf" srcId="{A548C117-5962-4AE7-B890-F7E812AE79FC}" destId="{4B64A420-34FC-492C-9391-7E92BE2BDA6C}" srcOrd="2" destOrd="0" presId="urn:microsoft.com/office/officeart/2005/8/layout/orgChart1"/>
    <dgm:cxn modelId="{2C99157A-EC7C-4587-AD9C-F4436E3DC2F3}" type="presParOf" srcId="{D4BBFF5E-DEE5-4CE9-A83C-00B2F7EBD579}" destId="{9508E336-93A8-40B3-8417-857BAF094448}" srcOrd="2" destOrd="0" presId="urn:microsoft.com/office/officeart/2005/8/layout/orgChart1"/>
    <dgm:cxn modelId="{B69FFB3F-8D3A-408D-BF25-D78BBD91F0CD}" type="presParOf" srcId="{D4BBFF5E-DEE5-4CE9-A83C-00B2F7EBD579}" destId="{C3E9532D-1586-40AD-8EE7-7E2DAE181C3D}" srcOrd="3" destOrd="0" presId="urn:microsoft.com/office/officeart/2005/8/layout/orgChart1"/>
    <dgm:cxn modelId="{E74CB988-BB71-439E-AE8F-AC5B8F30A86B}" type="presParOf" srcId="{C3E9532D-1586-40AD-8EE7-7E2DAE181C3D}" destId="{7E2E50D5-3604-4080-8B02-F435F966BCC9}" srcOrd="0" destOrd="0" presId="urn:microsoft.com/office/officeart/2005/8/layout/orgChart1"/>
    <dgm:cxn modelId="{B9BF9028-E0C2-41B4-AFC9-93FED0B913B5}" type="presParOf" srcId="{7E2E50D5-3604-4080-8B02-F435F966BCC9}" destId="{913E3CFF-6DA2-4145-8C16-26E7C7437F90}" srcOrd="0" destOrd="0" presId="urn:microsoft.com/office/officeart/2005/8/layout/orgChart1"/>
    <dgm:cxn modelId="{8F0A5324-E6E6-4439-975E-379AA1265308}" type="presParOf" srcId="{7E2E50D5-3604-4080-8B02-F435F966BCC9}" destId="{88EE44DB-C3CA-49DB-A5A6-162B2A84A913}" srcOrd="1" destOrd="0" presId="urn:microsoft.com/office/officeart/2005/8/layout/orgChart1"/>
    <dgm:cxn modelId="{149DBA46-65FC-4C85-88AF-C818E7F99ED6}" type="presParOf" srcId="{C3E9532D-1586-40AD-8EE7-7E2DAE181C3D}" destId="{496E5ED3-B05C-4D09-A08D-F60092B11DC8}" srcOrd="1" destOrd="0" presId="urn:microsoft.com/office/officeart/2005/8/layout/orgChart1"/>
    <dgm:cxn modelId="{2A6CD61F-C6C6-4B58-AE5D-6EF00D95B87F}" type="presParOf" srcId="{C3E9532D-1586-40AD-8EE7-7E2DAE181C3D}" destId="{82DF7304-2FEE-4EE8-93B7-A09DF3E986F0}" srcOrd="2" destOrd="0" presId="urn:microsoft.com/office/officeart/2005/8/layout/orgChart1"/>
    <dgm:cxn modelId="{F3F1AD54-4D29-485D-99FA-5AC3E1513858}" type="presParOf" srcId="{D4BBFF5E-DEE5-4CE9-A83C-00B2F7EBD579}" destId="{3538E69E-8F57-419C-906D-E53677ACCF0F}" srcOrd="4" destOrd="0" presId="urn:microsoft.com/office/officeart/2005/8/layout/orgChart1"/>
    <dgm:cxn modelId="{04C79429-FAF6-4032-95AF-D02ED5920D95}" type="presParOf" srcId="{D4BBFF5E-DEE5-4CE9-A83C-00B2F7EBD579}" destId="{A5BB9773-AD43-451C-AB33-7701ACCC5A15}" srcOrd="5" destOrd="0" presId="urn:microsoft.com/office/officeart/2005/8/layout/orgChart1"/>
    <dgm:cxn modelId="{C4845A53-38ED-4EA3-833D-C4FC2523C4BF}" type="presParOf" srcId="{A5BB9773-AD43-451C-AB33-7701ACCC5A15}" destId="{47962756-040A-45EB-9332-E831CD118CFA}" srcOrd="0" destOrd="0" presId="urn:microsoft.com/office/officeart/2005/8/layout/orgChart1"/>
    <dgm:cxn modelId="{B2EBF3CD-E965-437E-A3A8-E4FB69FB3528}" type="presParOf" srcId="{47962756-040A-45EB-9332-E831CD118CFA}" destId="{20E8093F-61AF-4E27-978D-C2B7627C9374}" srcOrd="0" destOrd="0" presId="urn:microsoft.com/office/officeart/2005/8/layout/orgChart1"/>
    <dgm:cxn modelId="{EB9F4D3B-E34F-4668-A948-D101486A10CD}" type="presParOf" srcId="{47962756-040A-45EB-9332-E831CD118CFA}" destId="{48C640DA-26DC-45AE-8F35-81EDEDAA9ED5}" srcOrd="1" destOrd="0" presId="urn:microsoft.com/office/officeart/2005/8/layout/orgChart1"/>
    <dgm:cxn modelId="{0FC91451-A910-42D0-9FA7-D4A64B3221A2}" type="presParOf" srcId="{A5BB9773-AD43-451C-AB33-7701ACCC5A15}" destId="{5615A261-6FB9-4F68-8845-19C258483AE9}" srcOrd="1" destOrd="0" presId="urn:microsoft.com/office/officeart/2005/8/layout/orgChart1"/>
    <dgm:cxn modelId="{C4D7E7BB-61E3-47F5-9AA8-D9B98DF00AD0}" type="presParOf" srcId="{A5BB9773-AD43-451C-AB33-7701ACCC5A15}" destId="{D5864186-EE60-4044-B8A0-92B6857B589F}" srcOrd="2" destOrd="0" presId="urn:microsoft.com/office/officeart/2005/8/layout/orgChart1"/>
    <dgm:cxn modelId="{D45CD066-E4A2-4024-918B-E76F01C7BCF0}" type="presParOf" srcId="{BCB8A5CE-D988-44F9-9D02-0C3A0AE8921F}" destId="{38D6C1EF-FC96-4ECA-BD00-0522FA1A4BE3}" srcOrd="2" destOrd="0" presId="urn:microsoft.com/office/officeart/2005/8/layout/orgChart1"/>
    <dgm:cxn modelId="{C745C538-44C6-4112-B794-2053BCF039BD}" type="presParOf" srcId="{324C4A52-F45A-4CCF-A157-0FC11971F8D1}" destId="{CDD839C0-0AF7-4964-8708-3C81E7EACDD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8E69E-8F57-419C-906D-E53677ACCF0F}">
      <dsp:nvSpPr>
        <dsp:cNvPr id="0" name=""/>
        <dsp:cNvSpPr/>
      </dsp:nvSpPr>
      <dsp:spPr>
        <a:xfrm>
          <a:off x="4350011" y="1863806"/>
          <a:ext cx="572993" cy="2841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545"/>
              </a:lnTo>
              <a:lnTo>
                <a:pt x="572993" y="28415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8E336-93A8-40B3-8417-857BAF094448}">
      <dsp:nvSpPr>
        <dsp:cNvPr id="0" name=""/>
        <dsp:cNvSpPr/>
      </dsp:nvSpPr>
      <dsp:spPr>
        <a:xfrm>
          <a:off x="4350011" y="1863806"/>
          <a:ext cx="572993" cy="174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492"/>
              </a:lnTo>
              <a:lnTo>
                <a:pt x="572993" y="174749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BF8BD-0CB8-4BC1-AC97-84554451CCDF}">
      <dsp:nvSpPr>
        <dsp:cNvPr id="0" name=""/>
        <dsp:cNvSpPr/>
      </dsp:nvSpPr>
      <dsp:spPr>
        <a:xfrm>
          <a:off x="4350011" y="1863806"/>
          <a:ext cx="572993" cy="661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595"/>
              </a:lnTo>
              <a:lnTo>
                <a:pt x="572993" y="661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67E92-86C4-4800-890D-E420390834F5}">
      <dsp:nvSpPr>
        <dsp:cNvPr id="0" name=""/>
        <dsp:cNvSpPr/>
      </dsp:nvSpPr>
      <dsp:spPr>
        <a:xfrm>
          <a:off x="3896399" y="949778"/>
          <a:ext cx="1981593" cy="27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73"/>
              </a:lnTo>
              <a:lnTo>
                <a:pt x="1981593" y="135173"/>
              </a:lnTo>
              <a:lnTo>
                <a:pt x="1981593" y="2703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82673-0E19-4F1C-8107-E91815F265D3}">
      <dsp:nvSpPr>
        <dsp:cNvPr id="0" name=""/>
        <dsp:cNvSpPr/>
      </dsp:nvSpPr>
      <dsp:spPr>
        <a:xfrm>
          <a:off x="374113" y="1863806"/>
          <a:ext cx="553926" cy="297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853"/>
              </a:lnTo>
              <a:lnTo>
                <a:pt x="553926" y="29768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34D43-8AFE-4899-8968-6B6FFF0F865E}">
      <dsp:nvSpPr>
        <dsp:cNvPr id="0" name=""/>
        <dsp:cNvSpPr/>
      </dsp:nvSpPr>
      <dsp:spPr>
        <a:xfrm>
          <a:off x="374113" y="1863806"/>
          <a:ext cx="553926" cy="216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689"/>
              </a:lnTo>
              <a:lnTo>
                <a:pt x="553926" y="21626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73D6F-BEA7-41D9-8C05-899A4CE0C46F}">
      <dsp:nvSpPr>
        <dsp:cNvPr id="0" name=""/>
        <dsp:cNvSpPr/>
      </dsp:nvSpPr>
      <dsp:spPr>
        <a:xfrm>
          <a:off x="374113" y="1863806"/>
          <a:ext cx="553926" cy="134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525"/>
              </a:lnTo>
              <a:lnTo>
                <a:pt x="553926" y="134852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4A1D3-FFD9-4713-A717-84A4EA0F8F7D}">
      <dsp:nvSpPr>
        <dsp:cNvPr id="0" name=""/>
        <dsp:cNvSpPr/>
      </dsp:nvSpPr>
      <dsp:spPr>
        <a:xfrm>
          <a:off x="374113" y="1863806"/>
          <a:ext cx="553926" cy="53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307"/>
              </a:lnTo>
              <a:lnTo>
                <a:pt x="553926" y="53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D3122-7921-4829-8E05-711DFD0E20AF}">
      <dsp:nvSpPr>
        <dsp:cNvPr id="0" name=""/>
        <dsp:cNvSpPr/>
      </dsp:nvSpPr>
      <dsp:spPr>
        <a:xfrm>
          <a:off x="1851249" y="949778"/>
          <a:ext cx="2045150" cy="270346"/>
        </a:xfrm>
        <a:custGeom>
          <a:avLst/>
          <a:gdLst/>
          <a:ahLst/>
          <a:cxnLst/>
          <a:rect l="0" t="0" r="0" b="0"/>
          <a:pathLst>
            <a:path>
              <a:moveTo>
                <a:pt x="2045150" y="0"/>
              </a:moveTo>
              <a:lnTo>
                <a:pt x="2045150" y="135173"/>
              </a:lnTo>
              <a:lnTo>
                <a:pt x="0" y="135173"/>
              </a:lnTo>
              <a:lnTo>
                <a:pt x="0" y="2703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B3E25-BA8F-4795-B6D0-6960469CD281}">
      <dsp:nvSpPr>
        <dsp:cNvPr id="0" name=""/>
        <dsp:cNvSpPr/>
      </dsp:nvSpPr>
      <dsp:spPr>
        <a:xfrm>
          <a:off x="1816136" y="306096"/>
          <a:ext cx="4160526" cy="64368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System Overview (2)</a:t>
          </a:r>
        </a:p>
      </dsp:txBody>
      <dsp:txXfrm>
        <a:off x="1816136" y="306096"/>
        <a:ext cx="4160526" cy="643681"/>
      </dsp:txXfrm>
    </dsp:sp>
    <dsp:sp modelId="{CF7A6C0C-74A2-4697-80F3-459D235103BB}">
      <dsp:nvSpPr>
        <dsp:cNvPr id="0" name=""/>
        <dsp:cNvSpPr/>
      </dsp:nvSpPr>
      <dsp:spPr>
        <a:xfrm>
          <a:off x="4829" y="1220124"/>
          <a:ext cx="3692840" cy="64368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Markets</a:t>
          </a:r>
        </a:p>
      </dsp:txBody>
      <dsp:txXfrm>
        <a:off x="4829" y="1220124"/>
        <a:ext cx="3692840" cy="643681"/>
      </dsp:txXfrm>
    </dsp:sp>
    <dsp:sp modelId="{E4E3309F-268C-4D71-87B6-8EE7E746AD0B}">
      <dsp:nvSpPr>
        <dsp:cNvPr id="0" name=""/>
        <dsp:cNvSpPr/>
      </dsp:nvSpPr>
      <dsp:spPr>
        <a:xfrm>
          <a:off x="928039" y="2134152"/>
          <a:ext cx="2648080" cy="535922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Bond Market (3,5,12)</a:t>
          </a:r>
        </a:p>
      </dsp:txBody>
      <dsp:txXfrm>
        <a:off x="928039" y="2134152"/>
        <a:ext cx="2648080" cy="535922"/>
      </dsp:txXfrm>
    </dsp:sp>
    <dsp:sp modelId="{43D79A57-7CEC-430B-99B0-71D254D28F0F}">
      <dsp:nvSpPr>
        <dsp:cNvPr id="0" name=""/>
        <dsp:cNvSpPr/>
      </dsp:nvSpPr>
      <dsp:spPr>
        <a:xfrm>
          <a:off x="928039" y="2940421"/>
          <a:ext cx="2678127" cy="543820"/>
        </a:xfrm>
        <a:prstGeom prst="rect">
          <a:avLst/>
        </a:prstGeom>
        <a:solidFill>
          <a:srgbClr val="00CC00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Stock Market (13,6)</a:t>
          </a:r>
        </a:p>
      </dsp:txBody>
      <dsp:txXfrm>
        <a:off x="928039" y="2940421"/>
        <a:ext cx="2678127" cy="543820"/>
      </dsp:txXfrm>
    </dsp:sp>
    <dsp:sp modelId="{CECA9B9B-C008-4D5E-94A2-1C2919922015}">
      <dsp:nvSpPr>
        <dsp:cNvPr id="0" name=""/>
        <dsp:cNvSpPr/>
      </dsp:nvSpPr>
      <dsp:spPr>
        <a:xfrm>
          <a:off x="928039" y="3754588"/>
          <a:ext cx="2685658" cy="54381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Money Market (11)</a:t>
          </a:r>
        </a:p>
      </dsp:txBody>
      <dsp:txXfrm>
        <a:off x="928039" y="3754588"/>
        <a:ext cx="2685658" cy="543814"/>
      </dsp:txXfrm>
    </dsp:sp>
    <dsp:sp modelId="{5157D73C-7E76-4AB9-8416-981C7621888A}">
      <dsp:nvSpPr>
        <dsp:cNvPr id="0" name=""/>
        <dsp:cNvSpPr/>
      </dsp:nvSpPr>
      <dsp:spPr>
        <a:xfrm>
          <a:off x="928039" y="4568749"/>
          <a:ext cx="2678140" cy="543820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Mortgage Market (14)</a:t>
          </a:r>
        </a:p>
      </dsp:txBody>
      <dsp:txXfrm>
        <a:off x="928039" y="4568749"/>
        <a:ext cx="2678140" cy="543820"/>
      </dsp:txXfrm>
    </dsp:sp>
    <dsp:sp modelId="{AB53A8D1-72AE-4ADD-B21C-1A8119F79543}">
      <dsp:nvSpPr>
        <dsp:cNvPr id="0" name=""/>
        <dsp:cNvSpPr/>
      </dsp:nvSpPr>
      <dsp:spPr>
        <a:xfrm>
          <a:off x="3968015" y="1220124"/>
          <a:ext cx="3819954" cy="64368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Financial Institutions</a:t>
          </a:r>
        </a:p>
      </dsp:txBody>
      <dsp:txXfrm>
        <a:off x="3968015" y="1220124"/>
        <a:ext cx="3819954" cy="643681"/>
      </dsp:txXfrm>
    </dsp:sp>
    <dsp:sp modelId="{0B2B7975-F0E4-4792-981A-64BB44A9A79B}">
      <dsp:nvSpPr>
        <dsp:cNvPr id="0" name=""/>
        <dsp:cNvSpPr/>
      </dsp:nvSpPr>
      <dsp:spPr>
        <a:xfrm>
          <a:off x="4923004" y="2134152"/>
          <a:ext cx="2673544" cy="78249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Exists (7)</a:t>
          </a:r>
        </a:p>
      </dsp:txBody>
      <dsp:txXfrm>
        <a:off x="4923004" y="2134152"/>
        <a:ext cx="2673544" cy="782498"/>
      </dsp:txXfrm>
    </dsp:sp>
    <dsp:sp modelId="{913E3CFF-6DA2-4145-8C16-26E7C7437F90}">
      <dsp:nvSpPr>
        <dsp:cNvPr id="0" name=""/>
        <dsp:cNvSpPr/>
      </dsp:nvSpPr>
      <dsp:spPr>
        <a:xfrm>
          <a:off x="4923004" y="3186996"/>
          <a:ext cx="2673544" cy="848604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Banking Industry (19)</a:t>
          </a:r>
        </a:p>
      </dsp:txBody>
      <dsp:txXfrm>
        <a:off x="4923004" y="3186996"/>
        <a:ext cx="2673544" cy="848604"/>
      </dsp:txXfrm>
    </dsp:sp>
    <dsp:sp modelId="{20E8093F-61AF-4E27-978D-C2B7627C9374}">
      <dsp:nvSpPr>
        <dsp:cNvPr id="0" name=""/>
        <dsp:cNvSpPr/>
      </dsp:nvSpPr>
      <dsp:spPr>
        <a:xfrm>
          <a:off x="4923004" y="4305947"/>
          <a:ext cx="3200166" cy="79880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Mutual Fund Industry(20)</a:t>
          </a:r>
        </a:p>
      </dsp:txBody>
      <dsp:txXfrm>
        <a:off x="4923004" y="4305947"/>
        <a:ext cx="3200166" cy="798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D163C-9AB5-44E8-8E06-99849964FB67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70EDF-B2B3-4952-81C7-7F090A37F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94A2E-8BEE-4F4E-ADF0-C4C0DAE30637}" type="datetimeFigureOut">
              <a:rPr lang="zh-HK" altLang="en-US" smtClean="0"/>
              <a:t>11/2/2022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62985-060E-4A6B-98DA-A985C359A4B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666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6638E-62BD-4B55-A49A-9D9256299AB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263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7.</a:t>
            </a:r>
            <a:fld id="{0C8F3DBB-596D-4C1C-8701-C531405965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2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62985-060E-4A6B-98DA-A985C359A4B1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721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62985-060E-4A6B-98DA-A985C359A4B1}" type="slidenum">
              <a:rPr lang="zh-HK" altLang="en-US" smtClean="0"/>
              <a:t>16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318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62985-060E-4A6B-98DA-A985C359A4B1}" type="slidenum">
              <a:rPr lang="zh-HK" altLang="en-US" smtClean="0"/>
              <a:t>28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0396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HK"/>
              <a:t>H.W. Kot</a:t>
            </a:r>
            <a:endParaRPr lang="zh-HK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21B2A1-F9C3-495A-88B2-7D1F9FCDCB9C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>
                <a:latin typeface="Verdana" pitchFamily="34" charset="0"/>
              </a:rPr>
              <a:t> </a:t>
            </a:r>
          </a:p>
        </p:txBody>
      </p:sp>
      <p:pic>
        <p:nvPicPr>
          <p:cNvPr id="3" name="Picture 8" descr="D:\My Doc\GLOBAL EDITIONS\2016\MISHKIN\GE COVER\MishkinEakins_978129206048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7"/>
          <a:stretch>
            <a:fillRect/>
          </a:stretch>
        </p:blipFill>
        <p:spPr bwMode="auto">
          <a:xfrm>
            <a:off x="0" y="0"/>
            <a:ext cx="5486400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66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1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‹#›</a:t>
            </a:fld>
            <a:endParaRPr lang="zh-HK" alt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pPr algn="r"/>
            <a:r>
              <a:rPr lang="en-US" altLang="zh-HK" dirty="0"/>
              <a:t>Prof. Junbo Wang</a:t>
            </a:r>
            <a:endParaRPr lang="zh-HK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HK"/>
              <a:t>H.W. Kot</a:t>
            </a:r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21B2A1-F9C3-495A-88B2-7D1F9FCDCB9C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stocks.com/en/stocks/market/ipo/listedipo.aspx?s=3&amp;o=0&amp;pag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 txBox="1">
            <a:spLocks/>
          </p:cNvSpPr>
          <p:nvPr/>
        </p:nvSpPr>
        <p:spPr bwMode="auto">
          <a:xfrm>
            <a:off x="5486400" y="9906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pPr algn="ctr" eaLnBrk="1" hangingPunct="1"/>
            <a:r>
              <a:rPr lang="en-AU" altLang="zh-HK" sz="2800" b="1">
                <a:solidFill>
                  <a:schemeClr val="tx1"/>
                </a:solidFill>
                <a:latin typeface="Verdana" pitchFamily="34" charset="0"/>
              </a:rPr>
              <a:t>Chapter 13 </a:t>
            </a:r>
            <a:br>
              <a:rPr lang="en-AU" altLang="zh-HK" sz="2800" b="1">
                <a:solidFill>
                  <a:schemeClr val="tx1"/>
                </a:solidFill>
                <a:latin typeface="Verdana" pitchFamily="34" charset="0"/>
              </a:rPr>
            </a:br>
            <a:br>
              <a:rPr lang="en-AU" altLang="zh-HK" sz="2800" b="1">
                <a:solidFill>
                  <a:schemeClr val="tx1"/>
                </a:solidFill>
                <a:latin typeface="Verdana" pitchFamily="34" charset="0"/>
              </a:rPr>
            </a:br>
            <a:r>
              <a:rPr lang="en-US" altLang="zh-HK" sz="2800" b="1" dirty="0">
                <a:latin typeface="Verdana" pitchFamily="34" charset="0"/>
              </a:rPr>
              <a:t>The Stock Market</a:t>
            </a:r>
            <a:endParaRPr lang="en-US" altLang="zh-HK" sz="2800" b="1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Investing in Stocks: How Stocks are Sold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Organized exchanges 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NYSE is best known, with daily volume around 4 billion shares, with peaks at 7 billion.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Others include the ASE (US), and Nikkei, LSE, DAX (international)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Listing requirements exclude small firms</a:t>
            </a:r>
          </a:p>
          <a:p>
            <a:pPr lvl="2">
              <a:buFont typeface="Arial" pitchFamily="34" charset="0"/>
              <a:buChar char="─"/>
            </a:pPr>
            <a:r>
              <a:rPr lang="en-US" altLang="zh-HK" b="0" i="0" dirty="0">
                <a:solidFill>
                  <a:srgbClr val="555555"/>
                </a:solidFill>
                <a:effectLst/>
                <a:latin typeface="robotoregular"/>
              </a:rPr>
              <a:t>substantial earnings (&gt;$10 million per year) and market value (&gt;$100 million market value).</a:t>
            </a:r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10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10</a:t>
            </a:fld>
            <a:endParaRPr lang="zh-HK" altLang="en-US" dirty="0"/>
          </a:p>
        </p:txBody>
      </p:sp>
      <p:pic>
        <p:nvPicPr>
          <p:cNvPr id="6146" name="Picture 2" descr="「nyse」的圖片搜尋結果">
            <a:extLst>
              <a:ext uri="{FF2B5EF4-FFF2-40B4-BE49-F238E27FC236}">
                <a16:creationId xmlns:a16="http://schemas.microsoft.com/office/drawing/2014/main" id="{4B526069-7723-436C-8545-E2C93C04A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311975"/>
            <a:ext cx="3816424" cy="1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5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764704"/>
            <a:ext cx="7210401" cy="4968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704" y="548680"/>
            <a:ext cx="518457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1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63272" cy="8283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Investing in Stocks: How Stocks are Sold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Over-the-counter markets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Best example is NASDAQ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Dealers stand ready to make a market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Today, about 3,000 different securities are listed on NASDAQ.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Important market for thinly-traded securities—securities that don</a:t>
            </a:r>
            <a:r>
              <a:rPr lang="ja-JP" altLang="en-US" dirty="0">
                <a:ea typeface="ヒラギノ角ゴ Pro W3" pitchFamily="-84" charset="-128"/>
              </a:rPr>
              <a:t>’</a:t>
            </a:r>
            <a:r>
              <a:rPr lang="en-US" altLang="ja-JP" dirty="0">
                <a:ea typeface="ヒラギノ角ゴ Pro W3" pitchFamily="-84" charset="-128"/>
              </a:rPr>
              <a:t>t trade very often. Without a dealer ready to make a market, the equity would be difficult to trade.</a:t>
            </a:r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12</a:t>
            </a:fld>
            <a:endParaRPr lang="zh-HK" altLang="en-US" dirty="0"/>
          </a:p>
        </p:txBody>
      </p:sp>
      <p:pic>
        <p:nvPicPr>
          <p:cNvPr id="7170" name="Picture 2" descr="「nasdaq」的圖片搜尋結果">
            <a:extLst>
              <a:ext uri="{FF2B5EF4-FFF2-40B4-BE49-F238E27FC236}">
                <a16:creationId xmlns:a16="http://schemas.microsoft.com/office/drawing/2014/main" id="{FF1D38BB-DBDE-4720-9EFA-5E6B6451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50" y="4077072"/>
            <a:ext cx="3707904" cy="23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1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Investing in Stocks: Organized vs. OTC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Organized exchanges (e.g., NYSE)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Auction markets with floor specialists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25% of trades are filled directly by specialist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Remaining trades are filled through </a:t>
            </a:r>
            <a:r>
              <a:rPr lang="en-US" altLang="zh-HK" dirty="0" err="1">
                <a:ea typeface="ヒラギノ角ゴ Pro W3" pitchFamily="-84" charset="-128"/>
              </a:rPr>
              <a:t>SuperDOT</a:t>
            </a:r>
            <a:endParaRPr lang="en-US" altLang="zh-HK" dirty="0">
              <a:ea typeface="ヒラギノ角ゴ Pro W3" pitchFamily="-84" charset="-128"/>
            </a:endParaRP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Over-the-counter markets (e.g., NASDAQ)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Multiple market makers set bid and ask prices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Multiple dealers for any given security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They each enter their bid and ask quotes. Once a trade has been executed, they may enter a new bid and ask quote. 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Important to the economy in that they ensure there is continuous liquidity for every stock, even those with little transaction volume.</a:t>
            </a:r>
          </a:p>
          <a:p>
            <a:pPr lvl="1" eaLnBrk="1" hangingPunct="1">
              <a:buFont typeface="Arial" pitchFamily="34" charset="0"/>
              <a:buChar char="─"/>
            </a:pPr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2392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Investing in Stocks: ECNs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HK" dirty="0"/>
              <a:t>Alternative trading system (ATS)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ECNs (electronic communication networks) allow </a:t>
            </a:r>
            <a:r>
              <a:rPr lang="en-US" i="1" dirty="0">
                <a:cs typeface="+mn-cs"/>
              </a:rPr>
              <a:t>brokers </a:t>
            </a:r>
            <a:r>
              <a:rPr lang="en-US" dirty="0">
                <a:cs typeface="+mn-cs"/>
              </a:rPr>
              <a:t>and </a:t>
            </a:r>
            <a:r>
              <a:rPr lang="en-US" i="1" dirty="0">
                <a:cs typeface="+mn-cs"/>
              </a:rPr>
              <a:t>traders</a:t>
            </a:r>
            <a:r>
              <a:rPr lang="en-US" dirty="0">
                <a:cs typeface="+mn-cs"/>
              </a:rPr>
              <a:t> to trade without the need of the middleman.</a:t>
            </a:r>
          </a:p>
          <a:p>
            <a:pPr>
              <a:defRPr/>
            </a:pPr>
            <a:r>
              <a:rPr lang="en-US" altLang="zh-HK" b="0" i="0" dirty="0">
                <a:solidFill>
                  <a:srgbClr val="111111"/>
                </a:solidFill>
                <a:effectLst/>
                <a:latin typeface="SourceSansPro"/>
              </a:rPr>
              <a:t>ECNs are computer-based systems that display the best available bid and ask quotes from multiple market participants, and then automatically match and execute orders.</a:t>
            </a: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 They provide:</a:t>
            </a:r>
          </a:p>
          <a:p>
            <a:pPr lvl="1">
              <a:buSzPct val="120000"/>
              <a:buFont typeface="Arial"/>
              <a:buChar char="•"/>
              <a:defRPr/>
            </a:pPr>
            <a:r>
              <a:rPr lang="en-US" dirty="0">
                <a:cs typeface="+mn-cs"/>
              </a:rPr>
              <a:t>Transparency: everyone can see unfilled orders</a:t>
            </a:r>
          </a:p>
          <a:p>
            <a:pPr lvl="1">
              <a:buSzPct val="120000"/>
              <a:buFont typeface="Arial"/>
              <a:buChar char="•"/>
              <a:defRPr/>
            </a:pPr>
            <a:r>
              <a:rPr lang="en-US" dirty="0">
                <a:cs typeface="+mn-cs"/>
              </a:rPr>
              <a:t>Cost reduction: smaller spreads</a:t>
            </a:r>
          </a:p>
          <a:p>
            <a:pPr lvl="1">
              <a:buSzPct val="120000"/>
              <a:buFont typeface="Arial"/>
              <a:buChar char="•"/>
              <a:defRPr/>
            </a:pPr>
            <a:r>
              <a:rPr lang="en-US" dirty="0">
                <a:cs typeface="+mn-cs"/>
              </a:rPr>
              <a:t>Faster execution</a:t>
            </a:r>
          </a:p>
          <a:p>
            <a:pPr lvl="1">
              <a:buSzPct val="120000"/>
              <a:buFont typeface="Arial"/>
              <a:buChar char="•"/>
              <a:defRPr/>
            </a:pPr>
            <a:r>
              <a:rPr lang="en-US" dirty="0">
                <a:cs typeface="+mn-cs"/>
              </a:rPr>
              <a:t>After-hours trading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7776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Investing in Stocks: ECNs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>
                <a:ea typeface="ヒラギノ角ゴ Pro W3" pitchFamily="-84" charset="-128"/>
              </a:rPr>
              <a:t>ECNs are not without their drawbacks:</a:t>
            </a:r>
          </a:p>
          <a:p>
            <a:pPr lvl="1"/>
            <a:r>
              <a:rPr lang="en-US" altLang="zh-HK" dirty="0">
                <a:ea typeface="ヒラギノ角ゴ Pro W3" pitchFamily="-84" charset="-128"/>
              </a:rPr>
              <a:t>Don</a:t>
            </a:r>
            <a:r>
              <a:rPr lang="ja-JP" altLang="en-US" dirty="0">
                <a:ea typeface="ヒラギノ角ゴ Pro W3" pitchFamily="-84" charset="-128"/>
              </a:rPr>
              <a:t>’</a:t>
            </a:r>
            <a:r>
              <a:rPr lang="en-US" altLang="ja-JP" dirty="0">
                <a:ea typeface="ヒラギノ角ゴ Pro W3" pitchFamily="-84" charset="-128"/>
              </a:rPr>
              <a:t>t work as well with thinly-traded stocks</a:t>
            </a:r>
          </a:p>
          <a:p>
            <a:pPr lvl="1"/>
            <a:r>
              <a:rPr lang="en-US" altLang="zh-HK" b="0" i="0" dirty="0">
                <a:solidFill>
                  <a:srgbClr val="555555"/>
                </a:solidFill>
                <a:effectLst/>
                <a:latin typeface="robotoregular"/>
              </a:rPr>
              <a:t>ECNs require there to be a seller to match against each buyer and vice versa.</a:t>
            </a:r>
            <a:endParaRPr lang="en-US" altLang="zh-HK" dirty="0">
              <a:ea typeface="ヒラギノ角ゴ Pro W3" pitchFamily="-84" charset="-128"/>
            </a:endParaRPr>
          </a:p>
          <a:p>
            <a:r>
              <a:rPr lang="en-US" altLang="zh-HK" dirty="0">
                <a:ea typeface="ヒラギノ角ゴ Pro W3" pitchFamily="-84" charset="-128"/>
              </a:rPr>
              <a:t>Major exchanges are fighting ECNs, with an uncertain outcome</a:t>
            </a:r>
          </a:p>
          <a:p>
            <a:pPr lvl="1"/>
            <a:r>
              <a:rPr lang="en-US" altLang="zh-HK" dirty="0">
                <a:ea typeface="ヒラギノ角ゴ Pro W3" pitchFamily="-84" charset="-128"/>
              </a:rPr>
              <a:t>Expanding their automatic trading systems</a:t>
            </a:r>
          </a:p>
          <a:p>
            <a:pPr lvl="1"/>
            <a:r>
              <a:rPr lang="en-US" altLang="en-US" sz="2500" dirty="0"/>
              <a:t>Switch from live auction format (Open-outcry trading) to Electronic trading. </a:t>
            </a:r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2447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a typeface="ヒラギノ角ゴ Pro W3" pitchFamily="-84" charset="-128"/>
              </a:rPr>
              <a:t>Investing in Stocks: </a:t>
            </a:r>
            <a:r>
              <a:rPr lang="en-US" dirty="0"/>
              <a:t>Dark Pool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Alternative trading system (ATS)</a:t>
            </a:r>
            <a:endParaRPr lang="en-US" dirty="0"/>
          </a:p>
          <a:p>
            <a:r>
              <a:rPr lang="en-US" dirty="0"/>
              <a:t>A dark pool is a private financial forum or exchange for trading securities. </a:t>
            </a:r>
          </a:p>
          <a:p>
            <a:pPr lvl="1"/>
            <a:r>
              <a:rPr lang="en-US" altLang="zh-HK" dirty="0"/>
              <a:t>Allow investors to trade without exposure until after the trade has been executed.</a:t>
            </a:r>
            <a:endParaRPr lang="en-US" dirty="0"/>
          </a:p>
          <a:p>
            <a:r>
              <a:rPr lang="en-US" dirty="0"/>
              <a:t>Non-exchange trading accounting for about 40% of all U.S. stock trades in 2014 (15% from Dark pools).</a:t>
            </a:r>
          </a:p>
          <a:p>
            <a:r>
              <a:rPr lang="en-US" dirty="0"/>
              <a:t>They are mostly used by institutional investors for block trades involving a large number of securities.</a:t>
            </a:r>
          </a:p>
          <a:p>
            <a:r>
              <a:rPr lang="en-US" dirty="0"/>
              <a:t>As of April 2014, there were 45 dark pools in the U.S.</a:t>
            </a:r>
          </a:p>
          <a:p>
            <a:pPr lvl="1"/>
            <a:r>
              <a:rPr lang="en-US" altLang="zh-HK" dirty="0"/>
              <a:t>Bloomberg LP owns the dark pool Bloomberg </a:t>
            </a:r>
            <a:r>
              <a:rPr lang="en-US" altLang="zh-HK" dirty="0" err="1"/>
              <a:t>Tradebook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3062" y="6014761"/>
            <a:ext cx="447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http://www.investopedia.com/articles/markets/050614/introduction-dark-pools.asp</a:t>
            </a:r>
          </a:p>
        </p:txBody>
      </p:sp>
      <p:sp>
        <p:nvSpPr>
          <p:cNvPr id="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8189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Chapter Outline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Investing in Stocks</a:t>
            </a:r>
          </a:p>
          <a:p>
            <a:r>
              <a:rPr lang="en-US" altLang="zh-HK" dirty="0">
                <a:ea typeface="ヒラギノ角ゴ Pro W3" pitchFamily="-84" charset="-128"/>
              </a:rPr>
              <a:t>Computing the Price of Common Stock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How the Market Sets Security Prices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Errors in Valuation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Stock Market Index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ADRs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5817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Computing the Price of Common Stock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Valuing common stock is, in theory, no different from valuing debt securities: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determine the cash flows </a:t>
            </a:r>
          </a:p>
          <a:p>
            <a:pPr lvl="1" eaLnBrk="1" hangingPunct="1">
              <a:buFont typeface="Arial" pitchFamily="34" charset="0"/>
              <a:buChar char="─"/>
            </a:pPr>
            <a:r>
              <a:rPr lang="en-US" altLang="zh-HK" dirty="0">
                <a:ea typeface="ヒラギノ角ゴ Pro W3" pitchFamily="-84" charset="-128"/>
              </a:rPr>
              <a:t>discount them to the present</a:t>
            </a:r>
          </a:p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We will review four different methods for valuing stock, each with its advantages and drawbacks.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─"/>
            </a:pPr>
            <a:r>
              <a:rPr lang="en-US" altLang="en-US" dirty="0">
                <a:ea typeface="ヒラギノ角ゴ Pro W3" pitchFamily="-84" charset="-128"/>
              </a:rPr>
              <a:t>One-Period Valuation Model</a:t>
            </a:r>
          </a:p>
          <a:p>
            <a:pPr lvl="1">
              <a:lnSpc>
                <a:spcPct val="90000"/>
              </a:lnSpc>
              <a:buFont typeface="Arial" pitchFamily="34" charset="0"/>
              <a:buChar char="─"/>
            </a:pPr>
            <a:r>
              <a:rPr lang="en-US" altLang="en-US" dirty="0">
                <a:ea typeface="ヒラギノ角ゴ Pro W3" pitchFamily="-84" charset="-128"/>
              </a:rPr>
              <a:t>Generalized Dividend Valuation Model</a:t>
            </a:r>
          </a:p>
          <a:p>
            <a:pPr lvl="1">
              <a:lnSpc>
                <a:spcPct val="90000"/>
              </a:lnSpc>
              <a:buFont typeface="Arial" pitchFamily="34" charset="0"/>
              <a:buChar char="─"/>
            </a:pPr>
            <a:r>
              <a:rPr lang="en-US" altLang="en-US" dirty="0">
                <a:ea typeface="ヒラギノ角ゴ Pro W3" pitchFamily="-84" charset="-128"/>
              </a:rPr>
              <a:t>Gordon Growth Model</a:t>
            </a:r>
          </a:p>
          <a:p>
            <a:pPr lvl="1">
              <a:lnSpc>
                <a:spcPct val="90000"/>
              </a:lnSpc>
              <a:buFont typeface="Arial" pitchFamily="34" charset="0"/>
              <a:buChar char="─"/>
            </a:pPr>
            <a:r>
              <a:rPr lang="en-US" altLang="en-US" dirty="0">
                <a:ea typeface="ヒラギノ角ゴ Pro W3" pitchFamily="-84" charset="-128"/>
              </a:rPr>
              <a:t>Price-Earning (PE) Valuation Method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0102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78101" y="8325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zh-HK" sz="2800" dirty="0">
                <a:ea typeface="ヒラギノ角ゴ Pro W3" pitchFamily="-84" charset="-128"/>
              </a:rPr>
              <a:t>Computing the Price of Common Stock: The One-Period Valuation Model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Simplest model, just taking using the expected dividend and price over the next year.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  <a:p>
            <a:r>
              <a:rPr lang="en-US" altLang="zh-HK" dirty="0">
                <a:ea typeface="ヒラギノ角ゴ Pro W3" pitchFamily="-84" charset="-128"/>
              </a:rPr>
              <a:t>What is the price for a stock with an expected dividend and price next year of $0.16 and $60, respectively? Use a 12% discount rate.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  <a:p>
            <a:pPr marL="0" indent="0" eaLnBrk="1" hangingPunct="1">
              <a:buNone/>
            </a:pPr>
            <a:r>
              <a:rPr lang="en-US" altLang="zh-HK" dirty="0">
                <a:ea typeface="ヒラギノ角ゴ Pro W3" pitchFamily="-84" charset="-128"/>
              </a:rPr>
              <a:t> </a:t>
            </a:r>
          </a:p>
        </p:txBody>
      </p:sp>
      <p:pic>
        <p:nvPicPr>
          <p:cNvPr id="16388" name="Picture 2" descr="G:\MishkinEakins_PPT\MishinEakins_PPT\Art\Ch13\eq13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60" y="2132856"/>
            <a:ext cx="4170040" cy="86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G:\MishkinEakins_PPT\MishinEakins_PPT\Art\Ch13\eq13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760" y="4509120"/>
            <a:ext cx="5684688" cy="74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19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496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10322506"/>
              </p:ext>
            </p:extLst>
          </p:nvPr>
        </p:nvGraphicFramePr>
        <p:xfrm>
          <a:off x="467544" y="1727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67744" y="5517232"/>
            <a:ext cx="4968552" cy="717884"/>
            <a:chOff x="2171677" y="-219419"/>
            <a:chExt cx="3593456" cy="792088"/>
          </a:xfrm>
        </p:grpSpPr>
        <p:sp>
          <p:nvSpPr>
            <p:cNvPr id="8" name="Rectangle 7"/>
            <p:cNvSpPr/>
            <p:nvPr/>
          </p:nvSpPr>
          <p:spPr>
            <a:xfrm>
              <a:off x="2171678" y="-219419"/>
              <a:ext cx="3593455" cy="792088"/>
            </a:xfrm>
            <a:prstGeom prst="rect">
              <a:avLst/>
            </a:prstGeom>
            <a:solidFill>
              <a:srgbClr val="33CC3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171677" y="-219419"/>
              <a:ext cx="3593455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/>
                <a:t>Hedging with Financial Derivatives (24)</a:t>
              </a:r>
            </a:p>
          </p:txBody>
        </p:sp>
      </p:grpSp>
      <p:sp>
        <p:nvSpPr>
          <p:cNvPr id="10" name="Straight Connector 3"/>
          <p:cNvSpPr/>
          <p:nvPr/>
        </p:nvSpPr>
        <p:spPr>
          <a:xfrm rot="10800000">
            <a:off x="2543325" y="5261007"/>
            <a:ext cx="1981593" cy="2703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173"/>
                </a:lnTo>
                <a:lnTo>
                  <a:pt x="1981593" y="135173"/>
                </a:lnTo>
                <a:lnTo>
                  <a:pt x="1981593" y="2703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4"/>
          <p:cNvSpPr/>
          <p:nvPr/>
        </p:nvSpPr>
        <p:spPr>
          <a:xfrm rot="10800000">
            <a:off x="4524918" y="4869160"/>
            <a:ext cx="2045150" cy="662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45150" y="0"/>
                </a:moveTo>
                <a:lnTo>
                  <a:pt x="2045150" y="135173"/>
                </a:lnTo>
                <a:lnTo>
                  <a:pt x="0" y="135173"/>
                </a:lnTo>
                <a:lnTo>
                  <a:pt x="0" y="2703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807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2400">
                <a:ea typeface="ヒラギノ角ゴ Pro W3" pitchFamily="-84" charset="-128"/>
              </a:rPr>
              <a:t>Computing the Price of Common Stock: The Generalized Dividend Valuation Model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altLang="zh-HK" dirty="0">
                <a:ea typeface="ヒラギノ角ゴ Pro W3" pitchFamily="-84" charset="-128"/>
              </a:rPr>
              <a:t>Most general model, but the infinite sum may not converge.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altLang="zh-HK" dirty="0">
                <a:ea typeface="ヒラギノ角ゴ Pro W3" pitchFamily="-84" charset="-128"/>
              </a:rPr>
              <a:t> </a:t>
            </a:r>
          </a:p>
          <a:p>
            <a:pPr eaLnBrk="1" hangingPunct="1">
              <a:spcBef>
                <a:spcPts val="3000"/>
              </a:spcBef>
            </a:pPr>
            <a:r>
              <a:rPr lang="en-US" altLang="zh-HK" dirty="0">
                <a:ea typeface="ヒラギノ角ゴ Pro W3" pitchFamily="-84" charset="-128"/>
              </a:rPr>
              <a:t>Rather than worry about computational problems, we use a simpler version, known as the </a:t>
            </a:r>
            <a:r>
              <a:rPr lang="en-US" altLang="zh-HK" i="1" dirty="0">
                <a:ea typeface="ヒラギノ角ゴ Pro W3" pitchFamily="-84" charset="-128"/>
              </a:rPr>
              <a:t>Gordon growth model.</a:t>
            </a:r>
            <a:endParaRPr lang="en-US" altLang="zh-HK" dirty="0">
              <a:ea typeface="ヒラギノ角ゴ Pro W3" pitchFamily="-84" charset="-128"/>
            </a:endParaRPr>
          </a:p>
        </p:txBody>
      </p:sp>
      <p:pic>
        <p:nvPicPr>
          <p:cNvPr id="18436" name="Picture 3" descr="G:\MishkinEakins_PPT\MishinEakins_PPT\Art\Ch13\eq13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361315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12759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Estimating Dividends: Special Cases</a:t>
            </a:r>
            <a:endParaRPr lang="en-US" altLang="zh-TW" dirty="0">
              <a:ea typeface="SimSun" pitchFamily="2" charset="-122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7427913" cy="478539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SimSun" pitchFamily="2" charset="-122"/>
              </a:rPr>
              <a:t>Constant dividend</a:t>
            </a:r>
          </a:p>
          <a:p>
            <a:pPr lvl="1" eaLnBrk="1" hangingPunct="1"/>
            <a:r>
              <a:rPr lang="en-US" altLang="zh-CN" sz="2200" dirty="0">
                <a:ea typeface="SimSun" pitchFamily="2" charset="-122"/>
              </a:rPr>
              <a:t>The firm will pay a constant dividend forever</a:t>
            </a:r>
          </a:p>
          <a:p>
            <a:pPr lvl="1" eaLnBrk="1" hangingPunct="1"/>
            <a:r>
              <a:rPr lang="en-US" altLang="zh-CN" sz="2200" dirty="0">
                <a:ea typeface="SimSun" pitchFamily="2" charset="-122"/>
              </a:rPr>
              <a:t>This is like preferred stock</a:t>
            </a:r>
          </a:p>
          <a:p>
            <a:pPr lvl="1" eaLnBrk="1" hangingPunct="1"/>
            <a:r>
              <a:rPr lang="en-US" altLang="zh-CN" sz="2200" dirty="0">
                <a:ea typeface="SimSun" pitchFamily="2" charset="-122"/>
              </a:rPr>
              <a:t>The price is computed using the perpetuity formula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Constant dividend growth</a:t>
            </a:r>
          </a:p>
          <a:p>
            <a:pPr lvl="1" eaLnBrk="1" hangingPunct="1"/>
            <a:r>
              <a:rPr lang="en-US" altLang="zh-CN" sz="2200" dirty="0">
                <a:ea typeface="SimSun" pitchFamily="2" charset="-122"/>
              </a:rPr>
              <a:t>The firm will increase the dividend by a constant percent every period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Supernormal growth</a:t>
            </a:r>
          </a:p>
          <a:p>
            <a:pPr lvl="1" eaLnBrk="1" hangingPunct="1"/>
            <a:r>
              <a:rPr lang="en-US" altLang="zh-CN" sz="2200" dirty="0">
                <a:ea typeface="SimSun" pitchFamily="2" charset="-122"/>
              </a:rPr>
              <a:t>Dividend growth is not consistent initially, but settles down to constant growth eventually</a:t>
            </a:r>
          </a:p>
          <a:p>
            <a:pPr eaLnBrk="1" hangingPunct="1"/>
            <a:endParaRPr lang="en-US" altLang="zh-TW" sz="2800" dirty="0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7956550" y="1844675"/>
            <a:ext cx="792163" cy="3529013"/>
            <a:chOff x="5012" y="1298"/>
            <a:chExt cx="499" cy="2223"/>
          </a:xfrm>
        </p:grpSpPr>
        <p:sp>
          <p:nvSpPr>
            <p:cNvPr id="15369" name="Line 5"/>
            <p:cNvSpPr>
              <a:spLocks noChangeShapeType="1"/>
            </p:cNvSpPr>
            <p:nvPr/>
          </p:nvSpPr>
          <p:spPr bwMode="auto">
            <a:xfrm>
              <a:off x="5012" y="1298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0" name="Line 6"/>
            <p:cNvSpPr>
              <a:spLocks noChangeShapeType="1"/>
            </p:cNvSpPr>
            <p:nvPr/>
          </p:nvSpPr>
          <p:spPr bwMode="auto">
            <a:xfrm>
              <a:off x="5012" y="175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1" name="Line 7"/>
            <p:cNvSpPr>
              <a:spLocks noChangeShapeType="1"/>
            </p:cNvSpPr>
            <p:nvPr/>
          </p:nvSpPr>
          <p:spPr bwMode="auto">
            <a:xfrm>
              <a:off x="5012" y="143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2" name="Line 8"/>
            <p:cNvSpPr>
              <a:spLocks noChangeShapeType="1"/>
            </p:cNvSpPr>
            <p:nvPr/>
          </p:nvSpPr>
          <p:spPr bwMode="auto">
            <a:xfrm>
              <a:off x="5012" y="216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5012" y="261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 flipV="1">
              <a:off x="5012" y="2296"/>
              <a:ext cx="36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5012" y="3067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5012" y="352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 flipV="1">
              <a:off x="5012" y="3158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 flipV="1">
              <a:off x="5239" y="3113"/>
              <a:ext cx="27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4500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sz="1400">
                <a:ea typeface="新細明體" pitchFamily="18" charset="-120"/>
              </a:rPr>
              <a:t>http://www.mtr.com.hk/chi/investrelation/financialinfo.php</a:t>
            </a:r>
          </a:p>
        </p:txBody>
      </p:sp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11055233"/>
              </p:ext>
            </p:extLst>
          </p:nvPr>
        </p:nvGraphicFramePr>
        <p:xfrm>
          <a:off x="660400" y="1117600"/>
          <a:ext cx="7734300" cy="44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80581" name="Picture 5" descr="popup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14763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84" name="Text Box 8"/>
          <p:cNvSpPr txBox="1">
            <a:spLocks noChangeArrowheads="1"/>
          </p:cNvSpPr>
          <p:nvPr/>
        </p:nvSpPr>
        <p:spPr bwMode="auto">
          <a:xfrm>
            <a:off x="4860032" y="5715000"/>
            <a:ext cx="40535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Average Dividend growth 3%(2001-2007)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 flipH="1" flipV="1">
            <a:off x="6172200" y="45720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0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7648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dirty="0"/>
              <a:t>Generalized formula</a:t>
            </a:r>
          </a:p>
        </p:txBody>
      </p:sp>
      <p:grpSp>
        <p:nvGrpSpPr>
          <p:cNvPr id="12295" name="Group 13"/>
          <p:cNvGrpSpPr>
            <a:grpSpLocks/>
          </p:cNvGrpSpPr>
          <p:nvPr/>
        </p:nvGrpSpPr>
        <p:grpSpPr bwMode="auto">
          <a:xfrm>
            <a:off x="755650" y="1412875"/>
            <a:ext cx="7743825" cy="4433888"/>
            <a:chOff x="476" y="890"/>
            <a:chExt cx="4878" cy="2793"/>
          </a:xfrm>
        </p:grpSpPr>
        <p:sp>
          <p:nvSpPr>
            <p:cNvPr id="12296" name="Rectangle 12"/>
            <p:cNvSpPr>
              <a:spLocks noChangeArrowheads="1"/>
            </p:cNvSpPr>
            <p:nvPr/>
          </p:nvSpPr>
          <p:spPr bwMode="auto">
            <a:xfrm>
              <a:off x="1292" y="2160"/>
              <a:ext cx="453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HK" altLang="en-US"/>
            </a:p>
          </p:txBody>
        </p:sp>
        <p:graphicFrame>
          <p:nvGraphicFramePr>
            <p:cNvPr id="12297" name="Object 5"/>
            <p:cNvGraphicFramePr>
              <a:graphicFrameLocks noChangeAspect="1"/>
            </p:cNvGraphicFramePr>
            <p:nvPr/>
          </p:nvGraphicFramePr>
          <p:xfrm>
            <a:off x="476" y="890"/>
            <a:ext cx="3583" cy="1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" name="Equation" r:id="rId3" imgW="3733800" imgH="1752600" progId="Equation.3">
                    <p:embed/>
                  </p:oleObj>
                </mc:Choice>
                <mc:Fallback>
                  <p:oleObj name="Equation" r:id="rId3" imgW="3733800" imgH="175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890"/>
                          <a:ext cx="3583" cy="1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521" y="2795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If T 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→∞</a:t>
              </a:r>
            </a:p>
          </p:txBody>
        </p:sp>
        <p:graphicFrame>
          <p:nvGraphicFramePr>
            <p:cNvPr id="12299" name="Object 8"/>
            <p:cNvGraphicFramePr>
              <a:graphicFrameLocks noChangeAspect="1"/>
            </p:cNvGraphicFramePr>
            <p:nvPr/>
          </p:nvGraphicFramePr>
          <p:xfrm>
            <a:off x="521" y="3113"/>
            <a:ext cx="1270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9" r:id="rId5" imgW="990170" imgH="444307" progId="Equation.3">
                    <p:embed/>
                  </p:oleObj>
                </mc:Choice>
                <mc:Fallback>
                  <p:oleObj r:id="rId5" imgW="990170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113"/>
                          <a:ext cx="1270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2426" y="2704"/>
              <a:ext cx="2928" cy="6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zh-CN" sz="2000">
                  <a:latin typeface="Tahoma" pitchFamily="34" charset="0"/>
                  <a:ea typeface="SimSun" pitchFamily="2" charset="-122"/>
                </a:rPr>
                <a:t>No matter how high the stock price is in the very distant future, its present value is essentially zero </a:t>
              </a:r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 flipV="1">
              <a:off x="1746" y="2523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3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3686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dirty="0"/>
              <a:t>Remarks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ea typeface="SimSun" pitchFamily="2" charset="-122"/>
                <a:cs typeface="Times New Roman" pitchFamily="18" charset="0"/>
              </a:rPr>
              <a:t>P</a:t>
            </a:r>
            <a:r>
              <a:rPr lang="en-US" altLang="zh-CN" sz="2400" baseline="-30000" dirty="0">
                <a:ea typeface="SimSun" pitchFamily="2" charset="-122"/>
                <a:cs typeface="Times New Roman" pitchFamily="18" charset="0"/>
              </a:rPr>
              <a:t>0</a:t>
            </a:r>
            <a:r>
              <a:rPr lang="en-US" altLang="zh-CN" sz="2400" dirty="0">
                <a:ea typeface="SimSun" pitchFamily="2" charset="-122"/>
                <a:cs typeface="Times New Roman" pitchFamily="18" charset="0"/>
              </a:rPr>
              <a:t> is the ex-dividend price of the stock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  <a:cs typeface="Times New Roman" pitchFamily="18" charset="0"/>
              </a:rPr>
              <a:t>The stock price does not depend on how long an investor is going to keep the stock.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  <a:cs typeface="Times New Roman" pitchFamily="18" charset="0"/>
              </a:rPr>
              <a:t>We implicitly assume that corporations will not go bankrupt in the future.</a:t>
            </a:r>
          </a:p>
          <a:p>
            <a:pPr eaLnBrk="1" hangingPunct="1"/>
            <a:r>
              <a:rPr lang="en-US" altLang="zh-CN" sz="2400" dirty="0">
                <a:ea typeface="SimSun" pitchFamily="2" charset="-122"/>
                <a:cs typeface="Times New Roman" pitchFamily="18" charset="0"/>
              </a:rPr>
              <a:t>Why are shares of stock in companies that </a:t>
            </a:r>
            <a:r>
              <a:rPr lang="en-US" altLang="zh-CN" sz="2400" u="sng" dirty="0">
                <a:ea typeface="SimSun" pitchFamily="2" charset="-122"/>
                <a:cs typeface="Times New Roman" pitchFamily="18" charset="0"/>
              </a:rPr>
              <a:t>currently</a:t>
            </a:r>
            <a:r>
              <a:rPr lang="en-US" altLang="zh-CN" sz="2400" dirty="0">
                <a:ea typeface="SimSun" pitchFamily="2" charset="-122"/>
                <a:cs typeface="Times New Roman" pitchFamily="18" charset="0"/>
              </a:rPr>
              <a:t> pay no dividends traded at positive prices? For example, internet stocks.</a:t>
            </a:r>
          </a:p>
          <a:p>
            <a:pPr marL="662940" lvl="2" indent="-3429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altLang="zh-HK" sz="2100" dirty="0"/>
              <a:t>The hope of future dividends</a:t>
            </a:r>
          </a:p>
          <a:p>
            <a:pPr eaLnBrk="1" hangingPunct="1"/>
            <a:endParaRPr lang="en-US" altLang="zh-CN" sz="2400" dirty="0">
              <a:ea typeface="SimSun" pitchFamily="2" charset="-122"/>
              <a:cs typeface="Times New Roman" pitchFamily="18" charset="0"/>
            </a:endParaRPr>
          </a:p>
          <a:p>
            <a:pPr eaLnBrk="1" hangingPunct="1"/>
            <a:endParaRPr lang="en-US" altLang="zh-TW" sz="2400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3607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C:\Users\User1\Desktop\SKMBT_C75414010915170_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4704"/>
            <a:ext cx="8676456" cy="397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42612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CN" dirty="0">
                <a:ea typeface="SimSun" pitchFamily="2" charset="-122"/>
              </a:rPr>
              <a:t>Constant Growth</a:t>
            </a:r>
            <a:endParaRPr lang="en-US" altLang="zh-TW" dirty="0">
              <a:ea typeface="SimSun" pitchFamily="2" charset="-122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424936" cy="576064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en-US" altLang="zh-CN" sz="2400" dirty="0"/>
              <a:t>Assume that dividends will grow at a constant rate, </a:t>
            </a:r>
            <a:r>
              <a:rPr lang="en-US" altLang="zh-CN" sz="2400" i="1" dirty="0">
                <a:solidFill>
                  <a:schemeClr val="tx2"/>
                </a:solidFill>
              </a:rPr>
              <a:t>g,</a:t>
            </a:r>
            <a:r>
              <a:rPr kumimoji="0" lang="en-US" altLang="zh-CN" sz="2400" dirty="0"/>
              <a:t> forever</a:t>
            </a:r>
            <a:endParaRPr kumimoji="0" lang="en-US" altLang="zh-TW" sz="2400" dirty="0"/>
          </a:p>
        </p:txBody>
      </p:sp>
      <p:grpSp>
        <p:nvGrpSpPr>
          <p:cNvPr id="18440" name="Group 14"/>
          <p:cNvGrpSpPr>
            <a:grpSpLocks/>
          </p:cNvGrpSpPr>
          <p:nvPr/>
        </p:nvGrpSpPr>
        <p:grpSpPr bwMode="auto">
          <a:xfrm>
            <a:off x="971550" y="2060575"/>
            <a:ext cx="6994525" cy="3973513"/>
            <a:chOff x="612" y="1298"/>
            <a:chExt cx="4406" cy="2503"/>
          </a:xfrm>
        </p:grpSpPr>
        <p:graphicFrame>
          <p:nvGraphicFramePr>
            <p:cNvPr id="18441" name="Object 5"/>
            <p:cNvGraphicFramePr>
              <a:graphicFrameLocks noChangeAspect="1"/>
            </p:cNvGraphicFramePr>
            <p:nvPr/>
          </p:nvGraphicFramePr>
          <p:xfrm>
            <a:off x="612" y="1298"/>
            <a:ext cx="119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0" name="Equation" r:id="rId3" imgW="914400" imgH="219118" progId="Equation.3">
                    <p:embed/>
                  </p:oleObj>
                </mc:Choice>
                <mc:Fallback>
                  <p:oleObj name="Equation" r:id="rId3" imgW="914400" imgH="2191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298"/>
                          <a:ext cx="119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6"/>
            <p:cNvGraphicFramePr>
              <a:graphicFrameLocks noChangeAspect="1"/>
            </p:cNvGraphicFramePr>
            <p:nvPr/>
          </p:nvGraphicFramePr>
          <p:xfrm>
            <a:off x="612" y="3294"/>
            <a:ext cx="954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" name="Equation" r:id="rId5" imgW="647633" imgH="409597" progId="Equation.3">
                    <p:embed/>
                  </p:oleObj>
                </mc:Choice>
                <mc:Fallback>
                  <p:oleObj name="Equation" r:id="rId5" imgW="647633" imgH="4095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294"/>
                          <a:ext cx="954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7"/>
            <p:cNvGraphicFramePr>
              <a:graphicFrameLocks noChangeAspect="1"/>
            </p:cNvGraphicFramePr>
            <p:nvPr/>
          </p:nvGraphicFramePr>
          <p:xfrm>
            <a:off x="612" y="1616"/>
            <a:ext cx="219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2" name="Equation" r:id="rId7" imgW="1695551" imgH="228575" progId="Equation.3">
                    <p:embed/>
                  </p:oleObj>
                </mc:Choice>
                <mc:Fallback>
                  <p:oleObj name="Equation" r:id="rId7" imgW="1695551" imgH="228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616"/>
                          <a:ext cx="219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8"/>
            <p:cNvGraphicFramePr>
              <a:graphicFrameLocks noChangeAspect="1"/>
            </p:cNvGraphicFramePr>
            <p:nvPr/>
          </p:nvGraphicFramePr>
          <p:xfrm>
            <a:off x="612" y="1979"/>
            <a:ext cx="219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3" name="Equation" r:id="rId9" imgW="1695551" imgH="228575" progId="Equation.3">
                    <p:embed/>
                  </p:oleObj>
                </mc:Choice>
                <mc:Fallback>
                  <p:oleObj name="Equation" r:id="rId9" imgW="1695551" imgH="228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219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2688" y="2549"/>
              <a:ext cx="25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0" lang="en-US" altLang="zh-CN" sz="2000">
                <a:latin typeface="Book Antiqua" pitchFamily="18" charset="0"/>
                <a:ea typeface="SimSun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kumimoji="0" lang="en-US" altLang="zh-CN" sz="2000">
                  <a:latin typeface="Book Antiqua" pitchFamily="18" charset="0"/>
                  <a:ea typeface="SimSun" pitchFamily="2" charset="-122"/>
                </a:rPr>
                <a:t>…</a:t>
              </a:r>
            </a:p>
          </p:txBody>
        </p:sp>
        <p:graphicFrame>
          <p:nvGraphicFramePr>
            <p:cNvPr id="18446" name="Object 10"/>
            <p:cNvGraphicFramePr>
              <a:graphicFrameLocks noChangeAspect="1"/>
            </p:cNvGraphicFramePr>
            <p:nvPr/>
          </p:nvGraphicFramePr>
          <p:xfrm>
            <a:off x="612" y="2341"/>
            <a:ext cx="370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4" name="Equation" r:id="rId11" imgW="2857567" imgH="228575" progId="Equation.3">
                    <p:embed/>
                  </p:oleObj>
                </mc:Choice>
                <mc:Fallback>
                  <p:oleObj name="Equation" r:id="rId11" imgW="2857567" imgH="2285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341"/>
                          <a:ext cx="3701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1"/>
            <p:cNvGraphicFramePr>
              <a:graphicFrameLocks noChangeAspect="1"/>
            </p:cNvGraphicFramePr>
            <p:nvPr/>
          </p:nvGraphicFramePr>
          <p:xfrm>
            <a:off x="612" y="2704"/>
            <a:ext cx="440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" name="方程式" r:id="rId13" imgW="2882900" imgH="444500" progId="Equation.3">
                    <p:embed/>
                  </p:oleObj>
                </mc:Choice>
                <mc:Fallback>
                  <p:oleObj name="方程式" r:id="rId13" imgW="28829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04"/>
                          <a:ext cx="440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 flipV="1">
              <a:off x="4944" y="3783"/>
              <a:ext cx="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HK" altLang="en-US"/>
            </a:p>
          </p:txBody>
        </p:sp>
      </p:grpSp>
      <p:sp>
        <p:nvSpPr>
          <p:cNvPr id="16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4838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ea typeface="ヒラギノ角ゴ Pro W3"/>
                <a:cs typeface="ヒラギノ角ゴ Pro W3"/>
              </a:rPr>
              <a:t>Stock Valuation (continued)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𝑃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(1+</m:t>
                          </m:r>
                          <m:r>
                            <a:rPr lang="en-US" sz="2000" i="1">
                              <a:latin typeface="Cambria Math"/>
                            </a:rPr>
                            <m:t>𝑔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sz="2000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/>
                        <m:t>……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/>
                        <m:t>……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……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(1+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……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(1+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dirty="0"/>
                          <m:t>……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𝑅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1+</m:t>
                        </m:r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𝑔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1278" y="3041081"/>
                <a:ext cx="3429000" cy="4848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Define R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78" y="3041081"/>
                <a:ext cx="3429000" cy="484876"/>
              </a:xfrm>
              <a:prstGeom prst="rect">
                <a:avLst/>
              </a:prstGeom>
              <a:blipFill rotWithShape="1">
                <a:blip r:embed="rId3"/>
                <a:stretch>
                  <a:fillRect l="-1239" b="-61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191000" y="3283519"/>
            <a:ext cx="420278" cy="297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39595" y="3261138"/>
            <a:ext cx="2133600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2043" y="3870738"/>
            <a:ext cx="29902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PV of a perpetuity= 1/ 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191000" y="4084779"/>
            <a:ext cx="420278" cy="1062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63678" y="4648200"/>
                <a:ext cx="3429000" cy="9438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Rearrange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𝑟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678" y="4648200"/>
                <a:ext cx="3429000" cy="943848"/>
              </a:xfrm>
              <a:prstGeom prst="rect">
                <a:avLst/>
              </a:prstGeom>
              <a:blipFill rotWithShape="1">
                <a:blip r:embed="rId4"/>
                <a:stretch>
                  <a:fillRect l="-123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>
          <a:xfrm>
            <a:off x="6018622" y="4800600"/>
            <a:ext cx="305978" cy="182547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362201" y="4891873"/>
            <a:ext cx="2401477" cy="22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924800" y="3581400"/>
            <a:ext cx="1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頁尾版面配置區 1">
            <a:extLst>
              <a:ext uri="{FF2B5EF4-FFF2-40B4-BE49-F238E27FC236}">
                <a16:creationId xmlns:a16="http://schemas.microsoft.com/office/drawing/2014/main" id="{335DF605-BFA0-434B-9980-AF40515F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4" name="投影片編號版面配置區 2">
            <a:extLst>
              <a:ext uri="{FF2B5EF4-FFF2-40B4-BE49-F238E27FC236}">
                <a16:creationId xmlns:a16="http://schemas.microsoft.com/office/drawing/2014/main" id="{A5F53E19-CC09-4FF6-A0F6-72E34AA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613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25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Computing the Price of Common Stock: The Gordon Growth Model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8229600" cy="503221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HK" dirty="0">
                <a:ea typeface="ヒラギノ角ゴ Pro W3" pitchFamily="-84" charset="-128"/>
              </a:rPr>
              <a:t>The model is useful, with the following assumptions:</a:t>
            </a:r>
          </a:p>
          <a:p>
            <a:r>
              <a:rPr lang="en-US" altLang="zh-HK" dirty="0">
                <a:ea typeface="ヒラギノ角ゴ Pro W3" pitchFamily="-84" charset="-128"/>
              </a:rPr>
              <a:t>Dividends do, indeed, grow at a constant rate forever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100" dirty="0"/>
              <a:t>How can </a:t>
            </a:r>
            <a:r>
              <a:rPr lang="en-US" altLang="zh-TW" sz="2100" b="1" i="1" dirty="0"/>
              <a:t>g</a:t>
            </a:r>
            <a:r>
              <a:rPr lang="en-US" altLang="zh-TW" sz="2100" dirty="0"/>
              <a:t> ever be assumed to be constant?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100" dirty="0"/>
              <a:t>lies in the competitive equilibrium.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100" dirty="0"/>
              <a:t>Firms will often attempt to manage their dividend policy so that there is a reasonably constant growth in dividends.</a:t>
            </a:r>
          </a:p>
          <a:p>
            <a:r>
              <a:rPr lang="en-US" altLang="zh-HK" dirty="0">
                <a:ea typeface="ヒラギノ角ゴ Pro W3" pitchFamily="-84" charset="-128"/>
              </a:rPr>
              <a:t>The growth rate of dividends, </a:t>
            </a:r>
            <a:r>
              <a:rPr lang="en-US" altLang="zh-HK" sz="2400" i="1" dirty="0">
                <a:solidFill>
                  <a:schemeClr val="tx2"/>
                </a:solidFill>
              </a:rPr>
              <a:t>g,</a:t>
            </a:r>
            <a:r>
              <a:rPr lang="en-US" altLang="zh-HK" dirty="0">
                <a:ea typeface="ヒラギノ角ゴ Pro W3" pitchFamily="-84" charset="-128"/>
              </a:rPr>
              <a:t> is less than the required return on the equity, </a:t>
            </a:r>
            <a:r>
              <a:rPr lang="en-US" altLang="zh-HK" i="1" dirty="0">
                <a:ea typeface="ヒラギノ角ゴ Pro W3" pitchFamily="-84" charset="-128"/>
              </a:rPr>
              <a:t>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100" dirty="0"/>
              <a:t>How can we assume that </a:t>
            </a:r>
            <a:r>
              <a:rPr lang="en-US" altLang="zh-TW" sz="2100" i="1" dirty="0">
                <a:solidFill>
                  <a:schemeClr val="tx2"/>
                </a:solidFill>
              </a:rPr>
              <a:t>r</a:t>
            </a:r>
            <a:r>
              <a:rPr lang="en-US" altLang="zh-TW" sz="2100" dirty="0"/>
              <a:t> &gt; </a:t>
            </a:r>
            <a:r>
              <a:rPr lang="en-US" altLang="zh-TW" sz="2100" i="1" dirty="0">
                <a:solidFill>
                  <a:schemeClr val="tx2"/>
                </a:solidFill>
              </a:rPr>
              <a:t>g</a:t>
            </a:r>
            <a:r>
              <a:rPr lang="en-US" altLang="zh-TW" sz="2100" dirty="0"/>
              <a:t> 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100" dirty="0"/>
              <a:t>In short-run, </a:t>
            </a:r>
            <a:r>
              <a:rPr lang="en-US" altLang="zh-TW" sz="2100" i="1" dirty="0"/>
              <a:t>g</a:t>
            </a:r>
            <a:r>
              <a:rPr lang="en-US" altLang="zh-TW" sz="2100" dirty="0"/>
              <a:t> maybe greater than </a:t>
            </a:r>
            <a:r>
              <a:rPr lang="en-US" altLang="zh-TW" sz="2100" i="1" dirty="0"/>
              <a:t>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100" dirty="0"/>
              <a:t>In equilibrium, high returns on investment will attract capital, which will ensure that in the succeeding periods, higher returns cannot be earned without taking greater risk.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TW" sz="2100" dirty="0"/>
              <a:t>But taking greater risk will increase </a:t>
            </a:r>
            <a:r>
              <a:rPr lang="en-US" altLang="zh-TW" sz="2100" i="1" dirty="0"/>
              <a:t>r</a:t>
            </a:r>
            <a:r>
              <a:rPr lang="en-US" altLang="zh-TW" sz="2100" dirty="0"/>
              <a:t>, so </a:t>
            </a:r>
            <a:r>
              <a:rPr lang="en-US" altLang="zh-TW" sz="2100" i="1" dirty="0"/>
              <a:t>g</a:t>
            </a:r>
            <a:r>
              <a:rPr lang="en-US" altLang="zh-TW" sz="2100" dirty="0"/>
              <a:t> can not be increased without raising </a:t>
            </a:r>
            <a:r>
              <a:rPr lang="en-US" altLang="zh-TW" sz="2100" i="1" dirty="0"/>
              <a:t>r</a:t>
            </a:r>
            <a:r>
              <a:rPr lang="en-US" altLang="zh-TW" sz="2100" dirty="0"/>
              <a:t>.</a:t>
            </a:r>
          </a:p>
          <a:p>
            <a:pPr lvl="1"/>
            <a:endParaRPr lang="en-US" altLang="zh-TW" sz="2400" dirty="0"/>
          </a:p>
          <a:p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4573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95536" y="116631"/>
            <a:ext cx="8153400" cy="100811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HK" sz="2900" kern="1200" dirty="0">
                <a:solidFill>
                  <a:schemeClr val="tx2"/>
                </a:solidFill>
                <a:latin typeface="+mj-lt"/>
                <a:ea typeface="ヒラギノ角ゴ Pro W3" pitchFamily="-84" charset="-128"/>
                <a:cs typeface="+mj-cs"/>
              </a:rPr>
              <a:t>Computing the Price of Common Stock: </a:t>
            </a:r>
            <a:r>
              <a:rPr lang="en-US" altLang="en-US" sz="2900" kern="1200" dirty="0">
                <a:solidFill>
                  <a:schemeClr val="tx2"/>
                </a:solidFill>
                <a:latin typeface="+mj-lt"/>
                <a:ea typeface="ヒラギノ角ゴ Pro W3" pitchFamily="-84" charset="-128"/>
                <a:cs typeface="+mj-cs"/>
              </a:rPr>
              <a:t>Price-Earning (PE) Valuation Method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The </a:t>
            </a:r>
            <a:r>
              <a:rPr lang="en-US" altLang="zh-HK" i="1" dirty="0">
                <a:ea typeface="ヒラギノ角ゴ Pro W3" pitchFamily="-84" charset="-128"/>
              </a:rPr>
              <a:t>price earnings ratio (PE) </a:t>
            </a:r>
            <a:r>
              <a:rPr lang="en-US" altLang="zh-HK" dirty="0">
                <a:ea typeface="ヒラギノ角ゴ Pro W3" pitchFamily="-84" charset="-128"/>
              </a:rPr>
              <a:t>is a widely watched measure of much the market is willing to pay for $1.00 of earnings from the firms.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  <a:p>
            <a:pPr eaLnBrk="1" hangingPunct="1">
              <a:spcBef>
                <a:spcPts val="3000"/>
              </a:spcBef>
            </a:pPr>
            <a:r>
              <a:rPr lang="en-US" altLang="zh-HK" dirty="0">
                <a:ea typeface="ヒラギノ角ゴ Pro W3" pitchFamily="-84" charset="-128"/>
              </a:rPr>
              <a:t> If the industry PE ratio for a firm is 16, what is the current stock price for a firm with earnings for $1.13 / share?</a:t>
            </a:r>
          </a:p>
          <a:p>
            <a:pPr marL="268288" indent="0">
              <a:buNone/>
            </a:pPr>
            <a:r>
              <a:rPr lang="en-US" altLang="zh-HK" dirty="0">
                <a:ea typeface="ヒラギノ角ゴ Pro W3" pitchFamily="-84" charset="-128"/>
              </a:rPr>
              <a:t>Answer:	</a:t>
            </a:r>
          </a:p>
          <a:p>
            <a:pPr marL="0" indent="0" algn="ctr">
              <a:buNone/>
            </a:pPr>
            <a:r>
              <a:rPr lang="en-US" altLang="zh-HK" dirty="0">
                <a:ea typeface="ヒラギノ角ゴ Pro W3" pitchFamily="-84" charset="-128"/>
              </a:rPr>
              <a:t>Price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16 </a:t>
            </a:r>
            <a:r>
              <a:rPr lang="en-US" altLang="zh-HK" dirty="0">
                <a:ea typeface="ヒラギノ角ゴ Pro W3" pitchFamily="-84" charset="-128"/>
                <a:sym typeface="Symbol" pitchFamily="18" charset="2"/>
              </a:rPr>
              <a:t></a:t>
            </a:r>
            <a:r>
              <a:rPr lang="en-US" altLang="zh-HK" dirty="0">
                <a:ea typeface="ヒラギノ角ゴ Pro W3" pitchFamily="-84" charset="-128"/>
              </a:rPr>
              <a:t> $1.13 </a:t>
            </a:r>
            <a:r>
              <a:rPr lang="en-US" altLang="zh-HK" dirty="0">
                <a:latin typeface="Symbol" pitchFamily="18" charset="2"/>
                <a:ea typeface="ヒラギノ角ゴ Pro W3" pitchFamily="-84" charset="-128"/>
              </a:rPr>
              <a:t>=</a:t>
            </a:r>
            <a:r>
              <a:rPr lang="en-US" altLang="zh-HK" dirty="0">
                <a:ea typeface="ヒラギノ角ゴ Pro W3" pitchFamily="-84" charset="-128"/>
              </a:rPr>
              <a:t> $18.08</a:t>
            </a:r>
          </a:p>
          <a:p>
            <a:pPr eaLnBrk="1" hangingPunct="1">
              <a:spcBef>
                <a:spcPts val="3000"/>
              </a:spcBef>
            </a:pPr>
            <a:endParaRPr lang="en-US" altLang="zh-HK" dirty="0">
              <a:ea typeface="ヒラギノ角ゴ Pro W3" pitchFamily="-84" charset="-128"/>
            </a:endParaRPr>
          </a:p>
        </p:txBody>
      </p:sp>
      <p:pic>
        <p:nvPicPr>
          <p:cNvPr id="21508" name="Picture 2" descr="G:\MishkinEakins_PPT\MishinEakins_PPT\Art\Ch13\eq1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80"/>
            <a:ext cx="2049835" cy="6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29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525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Chapter Outline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>
                <a:ea typeface="ヒラギノ角ゴ Pro W3" pitchFamily="-84" charset="-128"/>
              </a:rPr>
              <a:t>Investing in Stocks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Computing the Price of Common Stock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How the Market Sets Security Prices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Errors in Valuation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Stock Market Index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34531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Chapter Outline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Investing in Stocks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Computing the Price of Common Stock</a:t>
            </a:r>
          </a:p>
          <a:p>
            <a:r>
              <a:rPr lang="en-US" altLang="zh-HK" dirty="0">
                <a:ea typeface="ヒラギノ角ゴ Pro W3" pitchFamily="-84" charset="-128"/>
              </a:rPr>
              <a:t>How the Market Sets Security Prices</a:t>
            </a:r>
          </a:p>
          <a:p>
            <a:r>
              <a:rPr lang="en-US" altLang="zh-HK" dirty="0">
                <a:ea typeface="ヒラギノ角ゴ Pro W3" pitchFamily="-84" charset="-128"/>
              </a:rPr>
              <a:t>Errors in Valuation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Stock Market Index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ADRs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633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How the Market Sets </a:t>
            </a:r>
            <a:br>
              <a:rPr lang="en-US" altLang="zh-HK">
                <a:ea typeface="ヒラギノ角ゴ Pro W3" pitchFamily="-84" charset="-128"/>
              </a:rPr>
            </a:br>
            <a:r>
              <a:rPr lang="en-US" altLang="zh-HK">
                <a:ea typeface="ヒラギノ角ゴ Pro W3" pitchFamily="-84" charset="-128"/>
              </a:rPr>
              <a:t>Security Prices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Generally speaking, prices are set in competitive markets as the price set by the buyer willing to pay the most for an item.</a:t>
            </a:r>
          </a:p>
          <a:p>
            <a:pPr eaLnBrk="1" hangingPunct="1"/>
            <a:r>
              <a:rPr lang="en-US" altLang="zh-HK">
                <a:ea typeface="ヒラギノ角ゴ Pro W3" pitchFamily="-84" charset="-128"/>
              </a:rPr>
              <a:t>The buyer willing to pay the most for an asset is usually the buyer who can make the best use of the asset.</a:t>
            </a:r>
          </a:p>
          <a:p>
            <a:pPr eaLnBrk="1" hangingPunct="1"/>
            <a:r>
              <a:rPr lang="en-US" altLang="zh-HK">
                <a:ea typeface="ヒラギノ角ゴ Pro W3" pitchFamily="-84" charset="-128"/>
              </a:rPr>
              <a:t>Superior information can play an important role.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1871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How the Market Sets </a:t>
            </a:r>
            <a:br>
              <a:rPr lang="en-US" altLang="zh-HK">
                <a:ea typeface="ヒラギノ角ゴ Pro W3" pitchFamily="-84" charset="-128"/>
              </a:rPr>
            </a:br>
            <a:r>
              <a:rPr lang="en-US" altLang="zh-HK">
                <a:ea typeface="ヒラギノ角ゴ Pro W3" pitchFamily="-84" charset="-128"/>
              </a:rPr>
              <a:t>Security Prices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HK" dirty="0">
                <a:ea typeface="ヒラギノ角ゴ Pro W3" pitchFamily="-84" charset="-128"/>
              </a:rPr>
              <a:t>Consider the following three valuations for a stock with certain dividends but different perceived risk:</a:t>
            </a:r>
          </a:p>
          <a:p>
            <a:pPr eaLnBrk="1" hangingPunct="1">
              <a:spcBef>
                <a:spcPts val="1200"/>
              </a:spcBef>
            </a:pPr>
            <a:endParaRPr lang="en-US" altLang="zh-HK" dirty="0">
              <a:ea typeface="ヒラギノ角ゴ Pro W3" pitchFamily="-84" charset="-128"/>
            </a:endParaRPr>
          </a:p>
          <a:p>
            <a:pPr eaLnBrk="1" hangingPunct="1">
              <a:spcBef>
                <a:spcPts val="1200"/>
              </a:spcBef>
            </a:pPr>
            <a:endParaRPr lang="en-US" altLang="zh-HK" dirty="0">
              <a:ea typeface="ヒラギノ角ゴ Pro W3" pitchFamily="-84" charset="-128"/>
            </a:endParaRPr>
          </a:p>
          <a:p>
            <a:pPr eaLnBrk="1" hangingPunct="1">
              <a:spcBef>
                <a:spcPts val="1200"/>
              </a:spcBef>
            </a:pPr>
            <a:endParaRPr lang="en-US" altLang="zh-HK" dirty="0">
              <a:ea typeface="ヒラギノ角ゴ Pro W3" pitchFamily="-84" charset="-128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HK" dirty="0">
                <a:ea typeface="ヒラギノ角ゴ Pro W3" pitchFamily="-84" charset="-128"/>
              </a:rPr>
              <a:t>Bud, who perceives the lowest risk, is willing to pay the most and will determine the </a:t>
            </a:r>
            <a:r>
              <a:rPr lang="ja-JP" altLang="en-US" dirty="0">
                <a:ea typeface="ヒラギノ角ゴ Pro W3" pitchFamily="-84" charset="-128"/>
              </a:rPr>
              <a:t>“</a:t>
            </a:r>
            <a:r>
              <a:rPr lang="en-US" altLang="ja-JP" dirty="0">
                <a:ea typeface="ヒラギノ角ゴ Pro W3" pitchFamily="-84" charset="-128"/>
              </a:rPr>
              <a:t>market</a:t>
            </a:r>
            <a:r>
              <a:rPr lang="ja-JP" altLang="en-US" dirty="0">
                <a:ea typeface="ヒラギノ角ゴ Pro W3" pitchFamily="-84" charset="-128"/>
              </a:rPr>
              <a:t>”</a:t>
            </a:r>
            <a:r>
              <a:rPr lang="en-US" altLang="ja-JP" dirty="0">
                <a:ea typeface="ヒラギノ角ゴ Pro W3" pitchFamily="-84" charset="-128"/>
              </a:rPr>
              <a:t> price.</a:t>
            </a:r>
            <a:endParaRPr lang="en-US" altLang="zh-HK" dirty="0">
              <a:ea typeface="ヒラギノ角ゴ Pro W3" pitchFamily="-84" charset="-128"/>
            </a:endParaRPr>
          </a:p>
        </p:txBody>
      </p:sp>
      <p:pic>
        <p:nvPicPr>
          <p:cNvPr id="24580" name="Picture 1" descr="page308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63999"/>
            <a:ext cx="49657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85192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Errors in 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381000" y="1539875"/>
            <a:ext cx="8151440" cy="4419600"/>
          </a:xfrm>
        </p:spPr>
        <p:txBody>
          <a:bodyPr/>
          <a:lstStyle/>
          <a:p>
            <a:pPr marL="0" indent="0" eaLnBrk="1" hangingPunct="1">
              <a:buFont typeface="Wingdings" pitchFamily="1" charset="2"/>
              <a:buNone/>
              <a:defRPr/>
            </a:pPr>
            <a:r>
              <a:rPr lang="en-US" dirty="0">
                <a:cs typeface="+mn-cs"/>
              </a:rPr>
              <a:t>Although the pricing models are useful, market participants frequently encounter problems in using them. Any of these can have a significant impact on price in the Gordon model.</a:t>
            </a:r>
          </a:p>
          <a:p>
            <a:pPr>
              <a:buSzPct val="120000"/>
              <a:buFont typeface="Arial"/>
              <a:buChar char="•"/>
              <a:defRPr/>
            </a:pPr>
            <a:r>
              <a:rPr lang="en-US" dirty="0">
                <a:cs typeface="+mn-cs"/>
              </a:rPr>
              <a:t>Problems with Estimating </a:t>
            </a:r>
            <a:r>
              <a:rPr lang="en-US" dirty="0"/>
              <a:t>Growth (same as Problems with Forecasting Dividends)</a:t>
            </a:r>
            <a:endParaRPr lang="en-US" dirty="0">
              <a:cs typeface="+mn-cs"/>
            </a:endParaRPr>
          </a:p>
          <a:p>
            <a:pPr eaLnBrk="1" hangingPunct="1">
              <a:buSzPct val="120000"/>
              <a:buFont typeface="Arial"/>
              <a:buChar char="•"/>
              <a:defRPr/>
            </a:pPr>
            <a:r>
              <a:rPr lang="en-US" dirty="0">
                <a:cs typeface="+mn-cs"/>
              </a:rPr>
              <a:t>Problems with Estimating Risk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33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56636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Errors in Valuation: Dividend growth rates</a:t>
            </a:r>
          </a:p>
        </p:txBody>
      </p:sp>
      <p:pic>
        <p:nvPicPr>
          <p:cNvPr id="26627" name="Picture 1" descr="tbl13_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0801"/>
            <a:ext cx="8305800" cy="375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2"/>
          <p:cNvSpPr txBox="1">
            <a:spLocks noChangeArrowheads="1"/>
          </p:cNvSpPr>
          <p:nvPr/>
        </p:nvSpPr>
        <p:spPr bwMode="auto">
          <a:xfrm>
            <a:off x="428062" y="1412776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000" b="1" dirty="0"/>
              <a:t>Table 13.1 </a:t>
            </a:r>
            <a:r>
              <a:rPr lang="en-US" altLang="zh-HK" sz="2000" dirty="0"/>
              <a:t>Stock Prices for a Security with </a:t>
            </a:r>
            <a:r>
              <a:rPr lang="en-US" altLang="zh-HK" sz="2000" i="1" dirty="0"/>
              <a:t>D</a:t>
            </a:r>
            <a:r>
              <a:rPr lang="en-US" altLang="zh-HK" sz="2000" baseline="-25000" dirty="0"/>
              <a:t>0</a:t>
            </a:r>
            <a:r>
              <a:rPr lang="en-US" altLang="zh-HK" sz="2000" dirty="0"/>
              <a:t> = $2.00, </a:t>
            </a:r>
            <a:r>
              <a:rPr lang="en-US" altLang="zh-HK" sz="2000" i="1" dirty="0"/>
              <a:t>r </a:t>
            </a:r>
            <a:r>
              <a:rPr lang="en-US" altLang="zh-HK" sz="2000" dirty="0"/>
              <a:t>= 15%, and Constant Growth Rates as Listed</a:t>
            </a:r>
          </a:p>
        </p:txBody>
      </p:sp>
      <p:sp>
        <p:nvSpPr>
          <p:cNvPr id="8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93603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Errors in Valuation: Required returns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7495148" cy="4608512"/>
          </a:xfrm>
          <a:prstGeom prst="rect">
            <a:avLst/>
          </a:prstGeom>
        </p:spPr>
      </p:pic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4007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Errors in Valuation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HK">
                <a:ea typeface="ヒラギノ角ゴ Pro W3" pitchFamily="-84" charset="-128"/>
              </a:rPr>
              <a:t>Security valuation is not an exact science!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HK">
                <a:ea typeface="ヒラギノ角ゴ Pro W3" pitchFamily="-84" charset="-128"/>
              </a:rPr>
              <a:t>Considering different growth rates, required rates, etc., is important in determining if a stock is a good value as an investment.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57" y="2996952"/>
            <a:ext cx="5305425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9557" y="31409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DJIA</a:t>
            </a:r>
          </a:p>
        </p:txBody>
      </p:sp>
      <p:sp>
        <p:nvSpPr>
          <p:cNvPr id="9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85973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Case: 9/11, Enron and the Market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001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HK" dirty="0">
                <a:ea typeface="ヒラギノ角ゴ Pro W3" pitchFamily="-84" charset="-128"/>
              </a:rPr>
              <a:t>Both 9/11 and the Enron scandal were events in 2001.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HK" dirty="0">
                <a:ea typeface="ヒラギノ角ゴ Pro W3" pitchFamily="-84" charset="-128"/>
              </a:rPr>
              <a:t>Both should lower </a:t>
            </a:r>
            <a:r>
              <a:rPr lang="ja-JP" altLang="en-US" dirty="0">
                <a:ea typeface="ヒラギノ角ゴ Pro W3" pitchFamily="-84" charset="-128"/>
              </a:rPr>
              <a:t>“</a:t>
            </a:r>
            <a:r>
              <a:rPr lang="en-US" altLang="ja-JP" dirty="0">
                <a:ea typeface="ヒラギノ角ゴ Pro W3" pitchFamily="-84" charset="-128"/>
              </a:rPr>
              <a:t>g</a:t>
            </a:r>
            <a:r>
              <a:rPr lang="ja-JP" altLang="en-US" dirty="0">
                <a:ea typeface="ヒラギノ角ゴ Pro W3" pitchFamily="-84" charset="-128"/>
              </a:rPr>
              <a:t>”</a:t>
            </a:r>
            <a:r>
              <a:rPr lang="en-US" altLang="ja-JP" dirty="0">
                <a:ea typeface="ヒラギノ角ゴ Pro W3" pitchFamily="-84" charset="-128"/>
              </a:rPr>
              <a:t> in the Gordon Growth model - driving down prices.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HK" dirty="0">
                <a:ea typeface="ヒラギノ角ゴ Pro W3" pitchFamily="-84" charset="-128"/>
              </a:rPr>
              <a:t>Also impacts </a:t>
            </a:r>
            <a:r>
              <a:rPr lang="en-US" altLang="zh-HK" i="1" dirty="0">
                <a:ea typeface="ヒラギノ角ゴ Pro W3" pitchFamily="-84" charset="-128"/>
              </a:rPr>
              <a:t>r</a:t>
            </a:r>
            <a:r>
              <a:rPr lang="en-US" altLang="zh-HK" dirty="0">
                <a:ea typeface="ヒラギノ角ゴ Pro W3" pitchFamily="-84" charset="-128"/>
              </a:rPr>
              <a:t> - higher uncertainty increases this value, again lowering prices.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HK" dirty="0">
                <a:ea typeface="ヒラギノ角ゴ Pro W3" pitchFamily="-84" charset="-128"/>
              </a:rPr>
              <a:t>We did observe in both cases that prices in the market fell. And subsequently rebounded as confidence in US markets returned.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82301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Case: The 2007–2009 Financial Crisis and the Stock Market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46001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HK" sz="2400" dirty="0">
                <a:ea typeface="ヒラギノ角ゴ Pro W3" pitchFamily="-84" charset="-128"/>
              </a:rPr>
              <a:t>The financial crisis, which started in August 2007, was the start of one of the worst bear markets.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HK" sz="2400" dirty="0">
                <a:ea typeface="ヒラギノ角ゴ Pro W3" pitchFamily="-84" charset="-128"/>
              </a:rPr>
              <a:t>The crisis lowered </a:t>
            </a:r>
            <a:r>
              <a:rPr lang="ja-JP" altLang="en-US" sz="2400" dirty="0">
                <a:ea typeface="ヒラギノ角ゴ Pro W3" pitchFamily="-84" charset="-128"/>
              </a:rPr>
              <a:t>“</a:t>
            </a:r>
            <a:r>
              <a:rPr lang="en-US" altLang="ja-JP" sz="2400" dirty="0">
                <a:ea typeface="ヒラギノ角ゴ Pro W3" pitchFamily="-84" charset="-128"/>
              </a:rPr>
              <a:t>g</a:t>
            </a:r>
            <a:r>
              <a:rPr lang="ja-JP" altLang="en-US" sz="2400" dirty="0">
                <a:ea typeface="ヒラギノ角ゴ Pro W3" pitchFamily="-84" charset="-128"/>
              </a:rPr>
              <a:t>”</a:t>
            </a:r>
            <a:r>
              <a:rPr lang="en-US" altLang="ja-JP" sz="2400" dirty="0">
                <a:ea typeface="ヒラギノ角ゴ Pro W3" pitchFamily="-84" charset="-128"/>
              </a:rPr>
              <a:t> in the Gordon Growth model - driving down prices.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HK" sz="2400" dirty="0">
                <a:ea typeface="ヒラギノ角ゴ Pro W3" pitchFamily="-84" charset="-128"/>
              </a:rPr>
              <a:t>Also impacts </a:t>
            </a:r>
            <a:r>
              <a:rPr lang="en-US" altLang="zh-HK" sz="2400" i="1" dirty="0">
                <a:ea typeface="ヒラギノ角ゴ Pro W3" pitchFamily="-84" charset="-128"/>
              </a:rPr>
              <a:t>r</a:t>
            </a:r>
            <a:r>
              <a:rPr lang="en-US" altLang="zh-HK" sz="2400" dirty="0">
                <a:ea typeface="ヒラギノ角ゴ Pro W3" pitchFamily="-84" charset="-128"/>
              </a:rPr>
              <a:t> - higher uncertainty increases this value, again lowering prices.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HK" sz="2400" dirty="0">
                <a:ea typeface="ヒラギノ角ゴ Pro W3" pitchFamily="-84" charset="-128"/>
              </a:rPr>
              <a:t>The expectations were still optimistic at the start of the crisis. But, as the reality of the severity of the crisis was understood, prices plummeted.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72546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Chapter Outline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Investing in Stocks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Computing the Price of Common Stock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How the Market Sets Security Prices</a:t>
            </a:r>
          </a:p>
          <a:p>
            <a:r>
              <a:rPr lang="en-US" altLang="zh-HK" dirty="0">
                <a:solidFill>
                  <a:schemeClr val="bg1">
                    <a:lumMod val="75000"/>
                  </a:schemeClr>
                </a:solidFill>
                <a:ea typeface="ヒラギノ角ゴ Pro W3" pitchFamily="-84" charset="-128"/>
              </a:rPr>
              <a:t>Errors in Valuation</a:t>
            </a:r>
          </a:p>
          <a:p>
            <a:r>
              <a:rPr lang="en-US" altLang="zh-HK" dirty="0">
                <a:ea typeface="ヒラギノ角ゴ Pro W3" pitchFamily="-84" charset="-128"/>
              </a:rPr>
              <a:t>Stock Market Index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39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3084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Investing in Stocks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HK" sz="2400" dirty="0">
                <a:ea typeface="ヒラギノ角ゴ Pro W3" pitchFamily="-84" charset="-128"/>
              </a:rPr>
              <a:t>Represents ownership in a firm </a:t>
            </a:r>
          </a:p>
          <a:p>
            <a:pPr>
              <a:spcBef>
                <a:spcPts val="1200"/>
              </a:spcBef>
            </a:pPr>
            <a:r>
              <a:rPr lang="en-US" altLang="zh-HK" sz="2400" dirty="0">
                <a:ea typeface="ヒラギノ角ゴ Pro W3" pitchFamily="-84" charset="-128"/>
              </a:rPr>
              <a:t>Earn a return in two ways</a:t>
            </a:r>
          </a:p>
          <a:p>
            <a:pPr lvl="1"/>
            <a:r>
              <a:rPr lang="en-US" altLang="zh-HK" sz="2000" dirty="0">
                <a:ea typeface="ヒラギノ角ゴ Pro W3" pitchFamily="-84" charset="-128"/>
              </a:rPr>
              <a:t>Price of the stock rises over time</a:t>
            </a:r>
          </a:p>
          <a:p>
            <a:pPr lvl="1"/>
            <a:r>
              <a:rPr lang="en-US" altLang="zh-HK" sz="2000" dirty="0">
                <a:ea typeface="ヒラギノ角ゴ Pro W3" pitchFamily="-84" charset="-128"/>
              </a:rPr>
              <a:t>Dividends are paid to the stockholder</a:t>
            </a:r>
          </a:p>
          <a:p>
            <a:pPr>
              <a:spcBef>
                <a:spcPts val="1200"/>
              </a:spcBef>
            </a:pPr>
            <a:r>
              <a:rPr lang="en-US" altLang="zh-HK" sz="2400" dirty="0">
                <a:ea typeface="ヒラギノ角ゴ Pro W3" pitchFamily="-84" charset="-128"/>
              </a:rPr>
              <a:t>Stockholders have claim on all assets</a:t>
            </a:r>
          </a:p>
          <a:p>
            <a:pPr>
              <a:spcBef>
                <a:spcPct val="50000"/>
              </a:spcBef>
            </a:pPr>
            <a:r>
              <a:rPr lang="en-US" altLang="zh-HK" sz="2400" dirty="0"/>
              <a:t>Right to vote for directors and on certain issues</a:t>
            </a:r>
          </a:p>
          <a:p>
            <a:pPr>
              <a:spcBef>
                <a:spcPct val="50000"/>
              </a:spcBef>
            </a:pPr>
            <a:r>
              <a:rPr lang="en-US" altLang="zh-HK" sz="2400" dirty="0"/>
              <a:t>Two types</a:t>
            </a:r>
          </a:p>
          <a:p>
            <a:pPr lvl="1">
              <a:spcBef>
                <a:spcPts val="600"/>
              </a:spcBef>
            </a:pPr>
            <a:r>
              <a:rPr lang="en-US" altLang="zh-HK" sz="2000" dirty="0">
                <a:solidFill>
                  <a:schemeClr val="tx1"/>
                </a:solidFill>
              </a:rPr>
              <a:t>Common stock</a:t>
            </a:r>
          </a:p>
          <a:p>
            <a:pPr lvl="2">
              <a:spcBef>
                <a:spcPts val="600"/>
              </a:spcBef>
            </a:pPr>
            <a:r>
              <a:rPr lang="en-US" altLang="zh-HK" sz="1800" dirty="0"/>
              <a:t>Right to vote | Receive dividends</a:t>
            </a:r>
          </a:p>
          <a:p>
            <a:pPr lvl="1">
              <a:spcBef>
                <a:spcPts val="600"/>
              </a:spcBef>
            </a:pPr>
            <a:r>
              <a:rPr lang="en-US" altLang="zh-HK" sz="2000" dirty="0">
                <a:solidFill>
                  <a:schemeClr val="tx1"/>
                </a:solidFill>
              </a:rPr>
              <a:t>Preferred stock</a:t>
            </a:r>
          </a:p>
          <a:p>
            <a:pPr lvl="2">
              <a:spcBef>
                <a:spcPts val="600"/>
              </a:spcBef>
            </a:pPr>
            <a:r>
              <a:rPr lang="en-US" altLang="zh-HK" sz="1800" dirty="0"/>
              <a:t>Receive a fixed dividend | Do not usually vote</a:t>
            </a:r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HK" sz="2400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01730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Stock Market Indexes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Stock market indexes are frequently used to monitor the behavior of a groups of stocks.</a:t>
            </a:r>
          </a:p>
          <a:p>
            <a:r>
              <a:rPr lang="en-US" altLang="zh-HK" dirty="0">
                <a:ea typeface="ヒラギノ角ゴ Pro W3" pitchFamily="-84" charset="-128"/>
              </a:rPr>
              <a:t>Major indexes include the Dow Jones Industrial Average (</a:t>
            </a:r>
            <a:r>
              <a:rPr lang="en-US" altLang="en-US" sz="2800" b="1" i="1" dirty="0">
                <a:solidFill>
                  <a:srgbClr val="0033CC"/>
                </a:solidFill>
              </a:rPr>
              <a:t>price-weighted)</a:t>
            </a:r>
            <a:r>
              <a:rPr lang="en-US" altLang="zh-HK" dirty="0">
                <a:ea typeface="ヒラギノ角ゴ Pro W3" pitchFamily="-84" charset="-128"/>
              </a:rPr>
              <a:t>, the S&amp;P 500 (</a:t>
            </a:r>
            <a:r>
              <a:rPr lang="en-US" altLang="en-US" sz="2800" b="1" dirty="0">
                <a:solidFill>
                  <a:srgbClr val="FF0000"/>
                </a:solidFill>
              </a:rPr>
              <a:t>value-weighted</a:t>
            </a:r>
            <a:r>
              <a:rPr lang="en-US" altLang="en-US" sz="2800" dirty="0"/>
              <a:t>)</a:t>
            </a:r>
            <a:r>
              <a:rPr lang="en-US" altLang="zh-HK" dirty="0">
                <a:ea typeface="ヒラギノ角ゴ Pro W3" pitchFamily="-84" charset="-128"/>
              </a:rPr>
              <a:t>, and the NASDAQ composite (</a:t>
            </a:r>
            <a:r>
              <a:rPr lang="en-US" altLang="en-US" sz="2400" b="1" dirty="0">
                <a:solidFill>
                  <a:srgbClr val="FF0000"/>
                </a:solidFill>
              </a:rPr>
              <a:t>value-weighted</a:t>
            </a:r>
            <a:r>
              <a:rPr lang="en-US" altLang="en-US" sz="2400" dirty="0"/>
              <a:t>)</a:t>
            </a:r>
            <a:r>
              <a:rPr lang="en-US" altLang="zh-HK" dirty="0">
                <a:ea typeface="ヒラギノ角ゴ Pro W3" pitchFamily="-84" charset="-128"/>
              </a:rPr>
              <a:t>.</a:t>
            </a: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40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52423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533400" y="332656"/>
            <a:ext cx="20604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1pPr>
            <a:lvl2pPr marL="742950" indent="-28575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2pPr>
            <a:lvl3pPr marL="11430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3pPr>
            <a:lvl4pPr marL="16002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4pPr>
            <a:lvl5pPr marL="2057400" indent="-228600"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pitchFamily="34" charset="0"/>
                <a:ea typeface="ヒラギノ角ゴ Pro W3" pitchFamily="-84" charset="-128"/>
              </a:defRPr>
            </a:lvl9pPr>
          </a:lstStyle>
          <a:p>
            <a:r>
              <a:rPr lang="en-US" altLang="zh-HK" sz="2000" dirty="0">
                <a:latin typeface="Verdana" pitchFamily="34" charset="0"/>
              </a:rPr>
              <a:t>The Thirty Companies That Make Up the Dow Jones Industrial Average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2656"/>
            <a:ext cx="2837391" cy="547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29246"/>
            <a:ext cx="2718255" cy="54760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2648" y="5805264"/>
            <a:ext cx="341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http://money.cnn.com/data/dow30/</a:t>
            </a:r>
          </a:p>
        </p:txBody>
      </p:sp>
      <p:sp>
        <p:nvSpPr>
          <p:cNvPr id="9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0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41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6147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ヒラギノ角ゴ Pro W3" pitchFamily="-84" charset="-128"/>
              </a:rPr>
              <a:t>Stock Market Indexes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ヒラギノ角ゴ Pro W3" pitchFamily="-84" charset="-128"/>
              </a:rPr>
              <a:t>$1.00 invested in the DJIA back in 1980 (DJIA was around 800) would have grown to about $16.40 in 2012 (Dow closed year at 13,104). This represented an annual growth rate around 8.8%.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Averaging procedure is adjusted whenever a stock splits, pays a stock dividend of more than 10%, or when one company is replaced by another.</a:t>
            </a:r>
          </a:p>
          <a:p>
            <a:pPr eaLnBrk="1" hangingPunct="1"/>
            <a:endParaRPr lang="en-US" altLang="zh-HK" dirty="0">
              <a:ea typeface="ヒラギノ角ゴ Pro W3" pitchFamily="-84" charset="-128"/>
            </a:endParaRPr>
          </a:p>
        </p:txBody>
      </p:sp>
      <p:sp>
        <p:nvSpPr>
          <p:cNvPr id="7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42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2487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altLang="zh-HK"/>
              <a:t>H.W. Kot</a:t>
            </a:r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AE21B2A1-F9C3-495A-88B2-7D1F9FCDCB9C}" type="slidenum">
              <a:rPr lang="zh-HK" altLang="en-US" smtClean="0"/>
              <a:t>43</a:t>
            </a:fld>
            <a:endParaRPr lang="zh-HK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1" y="116632"/>
            <a:ext cx="8736007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altLang="zh-HK"/>
              <a:t>H.W. Kot</a:t>
            </a:r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altLang="zh-HK" dirty="0"/>
              <a:t>CB3044 Chapter 13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AE21B2A1-F9C3-495A-88B2-7D1F9FCDCB9C}" type="slidenum">
              <a:rPr lang="zh-HK" altLang="en-US" smtClean="0"/>
              <a:t>44</a:t>
            </a:fld>
            <a:endParaRPr lang="zh-HK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6" y="116632"/>
            <a:ext cx="848809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68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7772400" cy="605408"/>
          </a:xfrm>
        </p:spPr>
        <p:txBody>
          <a:bodyPr>
            <a:normAutofit/>
          </a:bodyPr>
          <a:lstStyle/>
          <a:p>
            <a:r>
              <a:rPr lang="en-US" altLang="en-US" dirty="0"/>
              <a:t>Summary of this Chapter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7990656" cy="4536504"/>
          </a:xfrm>
        </p:spPr>
        <p:txBody>
          <a:bodyPr>
            <a:normAutofit/>
          </a:bodyPr>
          <a:lstStyle/>
          <a:p>
            <a:r>
              <a:rPr lang="en-US" altLang="zh-HK" dirty="0">
                <a:ea typeface="ヒラギノ角ゴ Pro W3" pitchFamily="-84" charset="-128"/>
              </a:rPr>
              <a:t>Investing in Stocks</a:t>
            </a:r>
          </a:p>
          <a:p>
            <a:r>
              <a:rPr lang="en-US" altLang="zh-HK" dirty="0">
                <a:ea typeface="ヒラギノ角ゴ Pro W3" pitchFamily="-84" charset="-128"/>
              </a:rPr>
              <a:t>Computing the Price of Common Stock</a:t>
            </a:r>
          </a:p>
          <a:p>
            <a:r>
              <a:rPr lang="en-US" altLang="zh-HK" dirty="0">
                <a:ea typeface="ヒラギノ角ゴ Pro W3" pitchFamily="-84" charset="-128"/>
              </a:rPr>
              <a:t>How the Market Sets Security Prices</a:t>
            </a:r>
          </a:p>
          <a:p>
            <a:r>
              <a:rPr lang="en-US" altLang="zh-HK" dirty="0">
                <a:ea typeface="ヒラギノ角ゴ Pro W3" pitchFamily="-84" charset="-128"/>
              </a:rPr>
              <a:t>Errors in Valuation</a:t>
            </a:r>
          </a:p>
          <a:p>
            <a:r>
              <a:rPr lang="en-US" altLang="zh-HK" dirty="0">
                <a:ea typeface="ヒラギノ角ゴ Pro W3" pitchFamily="-84" charset="-128"/>
              </a:rPr>
              <a:t>Stock Market Index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/>
              <a:t>EF3333 </a:t>
            </a:r>
            <a:r>
              <a:rPr lang="en-US" altLang="zh-HK" dirty="0"/>
              <a:t>Chapter 13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45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2993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720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The Primary Market for Common Stocks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992888" cy="475252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An IPO involves several steps.</a:t>
            </a:r>
            <a:br>
              <a:rPr lang="en-US" altLang="en-US" dirty="0"/>
            </a:br>
            <a:endParaRPr lang="en-US" alt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Company appoints </a:t>
            </a:r>
            <a:r>
              <a:rPr lang="en-US" altLang="en-US" sz="2000" i="1" dirty="0"/>
              <a:t>investment banking firms</a:t>
            </a:r>
            <a:r>
              <a:rPr lang="en-US" altLang="en-US" sz="2000" dirty="0"/>
              <a:t> to arrange financing.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Investment banker designs the stock issue and arranges for </a:t>
            </a:r>
            <a:r>
              <a:rPr lang="en-US" altLang="en-US" sz="2000" i="1" dirty="0"/>
              <a:t>underwriting (firm commitment)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best efforts (no firm commitment)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Company prepares a </a:t>
            </a:r>
            <a:r>
              <a:rPr lang="en-US" altLang="en-US" sz="2000" i="1" dirty="0"/>
              <a:t>prospectus</a:t>
            </a:r>
            <a:r>
              <a:rPr lang="en-US" altLang="en-US" sz="2000" dirty="0"/>
              <a:t> and submits it to the </a:t>
            </a:r>
            <a:r>
              <a:rPr lang="en-US" altLang="en-US" sz="2000" i="1" dirty="0"/>
              <a:t>Securities and Exchange Commission</a:t>
            </a:r>
            <a:r>
              <a:rPr lang="en-US" altLang="en-US" sz="2000" dirty="0"/>
              <a:t> (SEC) for approval. Investment banker circulates preliminary prospectus (</a:t>
            </a:r>
            <a:r>
              <a:rPr lang="en-US" altLang="en-US" sz="2000" i="1" dirty="0"/>
              <a:t>red herring</a:t>
            </a:r>
            <a:r>
              <a:rPr lang="en-US" altLang="en-US" sz="2000" dirty="0"/>
              <a:t>).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Upon obtaining SEC approval, company finalizes prospectus. 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Underwriters place announcements (</a:t>
            </a:r>
            <a:r>
              <a:rPr lang="en-US" altLang="en-US" sz="2400" i="1" dirty="0"/>
              <a:t>tombstones</a:t>
            </a:r>
            <a:r>
              <a:rPr lang="en-US" altLang="en-US" sz="2400" dirty="0"/>
              <a:t>) in newspapers and begin selling shares.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SEO: </a:t>
            </a:r>
            <a:r>
              <a:rPr lang="en-US" altLang="en-US" i="1" dirty="0"/>
              <a:t>seasoned equity offering</a:t>
            </a:r>
            <a:r>
              <a:rPr lang="en-US" altLang="en-US" dirty="0"/>
              <a:t>, firms raise equity capital in a subsequent issuing of some shares to public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5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240425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IPO Tombstone</a:t>
            </a:r>
          </a:p>
        </p:txBody>
      </p:sp>
      <p:pic>
        <p:nvPicPr>
          <p:cNvPr id="17411" name="Picture 3" descr="cor29192_0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764704"/>
            <a:ext cx="634977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6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409299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736600" y="1371600"/>
            <a:ext cx="8012113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461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                            Stocks                               </a:t>
            </a:r>
            <a:r>
              <a:rPr lang="en-US" altLang="en-US" dirty="0" err="1"/>
              <a:t>Stocks</a:t>
            </a:r>
            <a:endParaRPr lang="en-US" altLang="en-US" dirty="0"/>
          </a:p>
          <a:p>
            <a:pPr eaLnBrk="1" hangingPunct="1"/>
            <a:r>
              <a:rPr lang="en-US" altLang="en-US" dirty="0"/>
              <a:t>   Issuing                              Investment                          Investors</a:t>
            </a:r>
          </a:p>
          <a:p>
            <a:pPr eaLnBrk="1" hangingPunct="1"/>
            <a:r>
              <a:rPr lang="en-US" altLang="en-US" dirty="0"/>
              <a:t>Corporation                              Banks                                       </a:t>
            </a:r>
          </a:p>
          <a:p>
            <a:pPr eaLnBrk="1" hangingPunct="1"/>
            <a:r>
              <a:rPr lang="en-US" altLang="en-US" dirty="0"/>
              <a:t>                             Funds                               </a:t>
            </a:r>
            <a:r>
              <a:rPr lang="en-US" altLang="en-US" dirty="0" err="1"/>
              <a:t>Funds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Investment bank conducts primary market sale of stock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dirty="0"/>
              <a:t> </a:t>
            </a:r>
            <a:r>
              <a:rPr lang="en-US" altLang="en-US" sz="2200" b="1" i="1" dirty="0"/>
              <a:t>firm commitment underwriting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altLang="en-US" sz="2000" dirty="0"/>
              <a:t>Investment banks take the risk 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altLang="en-US" sz="2000" dirty="0"/>
              <a:t>Guarantees corporation a fixed price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altLang="en-US" sz="2000" dirty="0"/>
              <a:t>Earn from the spread of the price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 sz="2200" b="1" i="1" dirty="0"/>
              <a:t>best efforts underwriting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altLang="en-US" sz="2000" i="1" dirty="0"/>
              <a:t>N</a:t>
            </a:r>
            <a:r>
              <a:rPr lang="en-US" altLang="en-US" sz="2000" dirty="0"/>
              <a:t>o guarantee to issuer, acts more as a placing or distribution agent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altLang="en-US" sz="2000" dirty="0"/>
              <a:t>No risk for the investment banks</a:t>
            </a:r>
          </a:p>
          <a:p>
            <a:pPr lvl="2" eaLnBrk="1" hangingPunct="1">
              <a:buFont typeface="Wingdings" pitchFamily="2" charset="2"/>
              <a:buChar char="v"/>
            </a:pPr>
            <a:r>
              <a:rPr lang="en-US" altLang="en-US" sz="2000" dirty="0"/>
              <a:t>Charge some fee from the issuing firm</a:t>
            </a:r>
            <a:endParaRPr lang="en-US" alt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81000"/>
            <a:ext cx="8139113" cy="671736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Issuance of Stock in the Primary Market</a:t>
            </a:r>
          </a:p>
        </p:txBody>
      </p:sp>
      <p:grpSp>
        <p:nvGrpSpPr>
          <p:cNvPr id="16388" name="Group 11"/>
          <p:cNvGrpSpPr>
            <a:grpSpLocks/>
          </p:cNvGrpSpPr>
          <p:nvPr/>
        </p:nvGrpSpPr>
        <p:grpSpPr bwMode="auto">
          <a:xfrm>
            <a:off x="766763" y="1673225"/>
            <a:ext cx="6938962" cy="652463"/>
            <a:chOff x="767285" y="1672586"/>
            <a:chExt cx="6938962" cy="652462"/>
          </a:xfrm>
        </p:grpSpPr>
        <p:sp>
          <p:nvSpPr>
            <p:cNvPr id="16390" name="Text Box 7"/>
            <p:cNvSpPr txBox="1">
              <a:spLocks noChangeArrowheads="1"/>
            </p:cNvSpPr>
            <p:nvPr/>
          </p:nvSpPr>
          <p:spPr bwMode="auto">
            <a:xfrm>
              <a:off x="767285" y="1685286"/>
              <a:ext cx="1582737" cy="6397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>
              <a:off x="3466035" y="1683698"/>
              <a:ext cx="1582737" cy="6397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6123510" y="1672586"/>
              <a:ext cx="1582737" cy="6397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2378597" y="1786886"/>
              <a:ext cx="1081088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 flipH="1">
              <a:off x="2378597" y="2218686"/>
              <a:ext cx="1081088" cy="0"/>
            </a:xfrm>
            <a:prstGeom prst="line">
              <a:avLst/>
            </a:prstGeom>
            <a:noFill/>
            <a:ln w="12700">
              <a:solidFill>
                <a:srgbClr val="00628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2"/>
            <p:cNvSpPr>
              <a:spLocks noChangeShapeType="1"/>
            </p:cNvSpPr>
            <p:nvPr/>
          </p:nvSpPr>
          <p:spPr bwMode="auto">
            <a:xfrm>
              <a:off x="5044010" y="1786886"/>
              <a:ext cx="1079500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 flipH="1">
              <a:off x="5044010" y="2218686"/>
              <a:ext cx="1079500" cy="0"/>
            </a:xfrm>
            <a:prstGeom prst="line">
              <a:avLst/>
            </a:prstGeom>
            <a:noFill/>
            <a:ln w="12700">
              <a:solidFill>
                <a:srgbClr val="00326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14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7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0725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Puzzles on Initial Public offerings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Evidence of underpricing (high initial returns)</a:t>
            </a:r>
          </a:p>
          <a:p>
            <a:pPr lvl="1"/>
            <a:r>
              <a:rPr lang="en-US" altLang="zh-HK" dirty="0"/>
              <a:t>The short run underpricing refers to the price run up of the IPO on the first day trading. It is also known as the initial return of first-day return of the IPO.</a:t>
            </a:r>
          </a:p>
          <a:p>
            <a:pPr eaLnBrk="1" hangingPunct="1"/>
            <a:r>
              <a:rPr lang="en-US" altLang="en-US" dirty="0"/>
              <a:t>Long-term performance</a:t>
            </a:r>
          </a:p>
          <a:p>
            <a:pPr lvl="1"/>
            <a:r>
              <a:rPr lang="en-US" altLang="zh-HK" dirty="0"/>
              <a:t>Ritter (1991) and Loughran and Ritter (1995) argue that the long-run performance of IPOs is worse than that of the overall market or that of the firms with the matched size and age.</a:t>
            </a:r>
          </a:p>
          <a:p>
            <a:r>
              <a:rPr lang="en-GB" altLang="zh-HK" dirty="0">
                <a:hlinkClick r:id="rId2"/>
              </a:rPr>
              <a:t>http://www.aastocks.com/en/stocks/market/ipo/listedipo.aspx?s=3&amp;o=0&amp;page=1</a:t>
            </a:r>
            <a:endParaRPr lang="en-US" altLang="en-US" dirty="0"/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8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3099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dirty="0"/>
              <a:t>Secondary Markets Overview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196752"/>
            <a:ext cx="8411914" cy="48965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dirty="0"/>
              <a:t>Secondary Market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200" dirty="0"/>
              <a:t>The market where investors constantly appraise the value of companies by trading previously issued securities. An investor can trade:</a:t>
            </a:r>
          </a:p>
          <a:p>
            <a:pPr lvl="2">
              <a:buClr>
                <a:schemeClr val="tx1"/>
              </a:buClr>
            </a:pPr>
            <a:r>
              <a:rPr lang="en-US" altLang="en-US" sz="1900" dirty="0"/>
              <a:t>Directly with other investors.</a:t>
            </a:r>
          </a:p>
          <a:p>
            <a:pPr lvl="2">
              <a:buClr>
                <a:schemeClr val="tx1"/>
              </a:buClr>
            </a:pPr>
            <a:r>
              <a:rPr lang="en-US" altLang="en-US" sz="1900" dirty="0"/>
              <a:t>Indirectly through a broker who arranges transactions for others.</a:t>
            </a:r>
          </a:p>
          <a:p>
            <a:pPr lvl="2">
              <a:buClr>
                <a:schemeClr val="tx1"/>
              </a:buClr>
            </a:pPr>
            <a:r>
              <a:rPr lang="en-US" altLang="en-US" sz="1900" dirty="0"/>
              <a:t>Directly with a dealer who buys and sells securities from inventory.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endParaRPr lang="en-US" altLang="en-US" sz="2200" dirty="0"/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2898648" y="6381328"/>
            <a:ext cx="2465440" cy="365760"/>
          </a:xfrm>
        </p:spPr>
        <p:txBody>
          <a:bodyPr/>
          <a:lstStyle/>
          <a:p>
            <a:r>
              <a:rPr lang="en-US" altLang="zh-HK" dirty="0"/>
              <a:t>EF3333 Chapter 13</a:t>
            </a:r>
            <a:endParaRPr lang="zh-HK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12648" y="6381328"/>
            <a:ext cx="1981200" cy="365760"/>
          </a:xfrm>
        </p:spPr>
        <p:txBody>
          <a:bodyPr/>
          <a:lstStyle/>
          <a:p>
            <a:fld id="{5B1A9620-B800-45E7-B79A-82A5FFB2554E}" type="slidenum">
              <a:rPr lang="zh-HK" altLang="en-US" smtClean="0"/>
              <a:t>9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1189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2186</TotalTime>
  <Words>2495</Words>
  <Application>Microsoft Office PowerPoint</Application>
  <PresentationFormat>如螢幕大小 (4:3)</PresentationFormat>
  <Paragraphs>350</Paragraphs>
  <Slides>45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45</vt:i4>
      </vt:variant>
    </vt:vector>
  </HeadingPairs>
  <TitlesOfParts>
    <vt:vector size="63" baseType="lpstr">
      <vt:lpstr>robotoregular</vt:lpstr>
      <vt:lpstr>SourceSansPro</vt:lpstr>
      <vt:lpstr>Arial</vt:lpstr>
      <vt:lpstr>Book Antiqua</vt:lpstr>
      <vt:lpstr>Bookman Old Style</vt:lpstr>
      <vt:lpstr>Calibri</vt:lpstr>
      <vt:lpstr>Cambria Math</vt:lpstr>
      <vt:lpstr>Gill Sans MT</vt:lpstr>
      <vt:lpstr>Symbol</vt:lpstr>
      <vt:lpstr>Tahoma</vt:lpstr>
      <vt:lpstr>Times New Roman</vt:lpstr>
      <vt:lpstr>Verdana</vt:lpstr>
      <vt:lpstr>Wingdings</vt:lpstr>
      <vt:lpstr>Wingdings 3</vt:lpstr>
      <vt:lpstr>原創</vt:lpstr>
      <vt:lpstr>Equation</vt:lpstr>
      <vt:lpstr>Equation.3</vt:lpstr>
      <vt:lpstr>方程式</vt:lpstr>
      <vt:lpstr>PowerPoint 簡報</vt:lpstr>
      <vt:lpstr>PowerPoint 簡報</vt:lpstr>
      <vt:lpstr>Chapter Outline</vt:lpstr>
      <vt:lpstr>Investing in Stocks</vt:lpstr>
      <vt:lpstr>The Primary Market for Common Stocks</vt:lpstr>
      <vt:lpstr>IPO Tombstone</vt:lpstr>
      <vt:lpstr>Issuance of Stock in the Primary Market</vt:lpstr>
      <vt:lpstr>Puzzles on Initial Public offerings </vt:lpstr>
      <vt:lpstr>Secondary Markets Overview</vt:lpstr>
      <vt:lpstr>Investing in Stocks: How Stocks are Sold</vt:lpstr>
      <vt:lpstr>PowerPoint 簡報</vt:lpstr>
      <vt:lpstr>Investing in Stocks: How Stocks are Sold</vt:lpstr>
      <vt:lpstr>Investing in Stocks: Organized vs. OTC</vt:lpstr>
      <vt:lpstr>Investing in Stocks: ECNs</vt:lpstr>
      <vt:lpstr>Investing in Stocks: ECNs</vt:lpstr>
      <vt:lpstr>Investing in Stocks: Dark Pool</vt:lpstr>
      <vt:lpstr>Chapter Outline</vt:lpstr>
      <vt:lpstr>Computing the Price of Common Stock</vt:lpstr>
      <vt:lpstr>Computing the Price of Common Stock: The One-Period Valuation Model</vt:lpstr>
      <vt:lpstr>Computing the Price of Common Stock: The Generalized Dividend Valuation Model</vt:lpstr>
      <vt:lpstr>Estimating Dividends: Special Cases</vt:lpstr>
      <vt:lpstr>http://www.mtr.com.hk/chi/investrelation/financialinfo.php</vt:lpstr>
      <vt:lpstr>Generalized formula</vt:lpstr>
      <vt:lpstr>Remarks</vt:lpstr>
      <vt:lpstr>PowerPoint 簡報</vt:lpstr>
      <vt:lpstr>Constant Growth</vt:lpstr>
      <vt:lpstr>Stock Valuation (continued)</vt:lpstr>
      <vt:lpstr>Computing the Price of Common Stock: The Gordon Growth Model</vt:lpstr>
      <vt:lpstr>Computing the Price of Common Stock: Price-Earning (PE) Valuation Method</vt:lpstr>
      <vt:lpstr>Chapter Outline</vt:lpstr>
      <vt:lpstr>How the Market Sets  Security Prices</vt:lpstr>
      <vt:lpstr>How the Market Sets  Security Prices</vt:lpstr>
      <vt:lpstr>Errors in Valuation</vt:lpstr>
      <vt:lpstr>Errors in Valuation: Dividend growth rates</vt:lpstr>
      <vt:lpstr>Errors in Valuation: Required returns</vt:lpstr>
      <vt:lpstr>Errors in Valuation</vt:lpstr>
      <vt:lpstr>Case: 9/11, Enron and the Market</vt:lpstr>
      <vt:lpstr>Case: The 2007–2009 Financial Crisis and the Stock Market</vt:lpstr>
      <vt:lpstr>Chapter Outline</vt:lpstr>
      <vt:lpstr>Stock Market Indexes</vt:lpstr>
      <vt:lpstr>PowerPoint 簡報</vt:lpstr>
      <vt:lpstr>Stock Market Indexes</vt:lpstr>
      <vt:lpstr>PowerPoint 簡報</vt:lpstr>
      <vt:lpstr>PowerPoint 簡報</vt:lpstr>
      <vt:lpstr>Summary of this Chapter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hwkot</dc:creator>
  <cp:lastModifiedBy>Mr. HO Wai Ho</cp:lastModifiedBy>
  <cp:revision>78</cp:revision>
  <cp:lastPrinted>2016-09-30T01:58:53Z</cp:lastPrinted>
  <dcterms:created xsi:type="dcterms:W3CDTF">2016-08-05T07:18:40Z</dcterms:created>
  <dcterms:modified xsi:type="dcterms:W3CDTF">2022-02-11T07:17:19Z</dcterms:modified>
</cp:coreProperties>
</file>