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3"/>
  </p:notesMasterIdLst>
  <p:handoutMasterIdLst>
    <p:handoutMasterId r:id="rId54"/>
  </p:handoutMasterIdLst>
  <p:sldIdLst>
    <p:sldId id="258" r:id="rId2"/>
    <p:sldId id="330" r:id="rId3"/>
    <p:sldId id="259" r:id="rId4"/>
    <p:sldId id="312" r:id="rId5"/>
    <p:sldId id="313" r:id="rId6"/>
    <p:sldId id="314" r:id="rId7"/>
    <p:sldId id="260" r:id="rId8"/>
    <p:sldId id="261" r:id="rId9"/>
    <p:sldId id="263" r:id="rId10"/>
    <p:sldId id="264" r:id="rId11"/>
    <p:sldId id="266" r:id="rId12"/>
    <p:sldId id="317" r:id="rId13"/>
    <p:sldId id="267" r:id="rId14"/>
    <p:sldId id="318" r:id="rId15"/>
    <p:sldId id="269" r:id="rId16"/>
    <p:sldId id="271" r:id="rId17"/>
    <p:sldId id="311" r:id="rId18"/>
    <p:sldId id="322" r:id="rId19"/>
    <p:sldId id="272" r:id="rId20"/>
    <p:sldId id="274" r:id="rId21"/>
    <p:sldId id="275" r:id="rId22"/>
    <p:sldId id="276" r:id="rId23"/>
    <p:sldId id="277" r:id="rId24"/>
    <p:sldId id="278" r:id="rId25"/>
    <p:sldId id="279" r:id="rId26"/>
    <p:sldId id="280" r:id="rId27"/>
    <p:sldId id="281" r:id="rId28"/>
    <p:sldId id="283" r:id="rId29"/>
    <p:sldId id="325" r:id="rId30"/>
    <p:sldId id="285" r:id="rId31"/>
    <p:sldId id="286" r:id="rId32"/>
    <p:sldId id="287" r:id="rId33"/>
    <p:sldId id="288" r:id="rId34"/>
    <p:sldId id="319" r:id="rId35"/>
    <p:sldId id="290" r:id="rId36"/>
    <p:sldId id="291" r:id="rId37"/>
    <p:sldId id="292" r:id="rId38"/>
    <p:sldId id="320" r:id="rId39"/>
    <p:sldId id="321" r:id="rId40"/>
    <p:sldId id="293" r:id="rId41"/>
    <p:sldId id="294" r:id="rId42"/>
    <p:sldId id="295" r:id="rId43"/>
    <p:sldId id="297" r:id="rId44"/>
    <p:sldId id="300" r:id="rId45"/>
    <p:sldId id="301" r:id="rId46"/>
    <p:sldId id="302" r:id="rId47"/>
    <p:sldId id="304" r:id="rId48"/>
    <p:sldId id="305" r:id="rId49"/>
    <p:sldId id="306" r:id="rId50"/>
    <p:sldId id="323" r:id="rId51"/>
    <p:sldId id="329" r:id="rId52"/>
  </p:sldIdLst>
  <p:sldSz cx="9144000" cy="6858000" type="screen4x3"/>
  <p:notesSz cx="6797675" cy="9928225"/>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3" d="100"/>
          <a:sy n="133" d="100"/>
        </p:scale>
        <p:origin x="2441" y="79"/>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E192C-5B38-438D-8327-59CFC58E08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505D256-632D-41AB-8143-2368D8D0DCE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System Overview (2)</a:t>
          </a:r>
        </a:p>
      </dgm:t>
    </dgm:pt>
    <dgm:pt modelId="{7895EF1B-A461-4805-9508-024A913E97CE}" type="parTrans" cxnId="{681CD69E-5AA4-41DE-8165-C4E4B3EE2464}">
      <dgm:prSet/>
      <dgm:spPr/>
      <dgm:t>
        <a:bodyPr/>
        <a:lstStyle/>
        <a:p>
          <a:endParaRPr lang="en-US">
            <a:solidFill>
              <a:schemeClr val="tx1"/>
            </a:solidFill>
          </a:endParaRPr>
        </a:p>
      </dgm:t>
    </dgm:pt>
    <dgm:pt modelId="{EA44D30A-2DE7-47C4-BE7B-87A0EC6D0D9B}" type="sibTrans" cxnId="{681CD69E-5AA4-41DE-8165-C4E4B3EE2464}">
      <dgm:prSet/>
      <dgm:spPr/>
      <dgm:t>
        <a:bodyPr/>
        <a:lstStyle/>
        <a:p>
          <a:endParaRPr lang="en-US">
            <a:solidFill>
              <a:schemeClr val="tx1"/>
            </a:solidFill>
          </a:endParaRPr>
        </a:p>
      </dgm:t>
    </dgm:pt>
    <dgm:pt modelId="{DB8C2AE1-C607-46D9-B7BC-9C079F154EDB}">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Markets</a:t>
          </a:r>
        </a:p>
      </dgm:t>
    </dgm:pt>
    <dgm:pt modelId="{5133BE77-4562-47A2-9241-7C7268CD54BA}" type="parTrans" cxnId="{6C7554A5-0C0E-40A5-918B-23325D808E56}">
      <dgm:prSet/>
      <dgm:spPr/>
      <dgm:t>
        <a:bodyPr/>
        <a:lstStyle/>
        <a:p>
          <a:endParaRPr lang="en-US">
            <a:solidFill>
              <a:schemeClr val="tx1"/>
            </a:solidFill>
          </a:endParaRPr>
        </a:p>
      </dgm:t>
    </dgm:pt>
    <dgm:pt modelId="{861C31A7-F4ED-49AD-A6B3-6AB12CE8101A}" type="sibTrans" cxnId="{6C7554A5-0C0E-40A5-918B-23325D808E56}">
      <dgm:prSet/>
      <dgm:spPr/>
      <dgm:t>
        <a:bodyPr/>
        <a:lstStyle/>
        <a:p>
          <a:endParaRPr lang="en-US">
            <a:solidFill>
              <a:schemeClr val="tx1"/>
            </a:solidFill>
          </a:endParaRPr>
        </a:p>
      </dgm:t>
    </dgm:pt>
    <dgm:pt modelId="{5468CCFA-C375-4F43-B8EF-EB8E04F05ECA}">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Institutions</a:t>
          </a:r>
        </a:p>
      </dgm:t>
    </dgm:pt>
    <dgm:pt modelId="{2753CF90-C8DC-4E71-8F9F-9E59A3F3F343}" type="parTrans" cxnId="{E8FA2FE7-8C40-4F8E-97A4-1799480FCA64}">
      <dgm:prSet/>
      <dgm:spPr/>
      <dgm:t>
        <a:bodyPr/>
        <a:lstStyle/>
        <a:p>
          <a:endParaRPr lang="en-US">
            <a:solidFill>
              <a:schemeClr val="tx1"/>
            </a:solidFill>
          </a:endParaRPr>
        </a:p>
      </dgm:t>
    </dgm:pt>
    <dgm:pt modelId="{199E86E7-D47E-424E-89B7-6A599EE25664}" type="sibTrans" cxnId="{E8FA2FE7-8C40-4F8E-97A4-1799480FCA64}">
      <dgm:prSet/>
      <dgm:spPr/>
      <dgm:t>
        <a:bodyPr/>
        <a:lstStyle/>
        <a:p>
          <a:endParaRPr lang="en-US">
            <a:solidFill>
              <a:schemeClr val="tx1"/>
            </a:solidFill>
          </a:endParaRPr>
        </a:p>
      </dgm:t>
    </dgm:pt>
    <dgm:pt modelId="{AD11CE10-E146-46B7-8766-0214B70AFB41}">
      <dgm:prSet>
        <dgm:style>
          <a:lnRef idx="3">
            <a:schemeClr val="lt1"/>
          </a:lnRef>
          <a:fillRef idx="1">
            <a:schemeClr val="accent1"/>
          </a:fillRef>
          <a:effectRef idx="1">
            <a:schemeClr val="accent1"/>
          </a:effectRef>
          <a:fontRef idx="minor">
            <a:schemeClr val="lt1"/>
          </a:fontRef>
        </dgm:style>
      </dgm:prSet>
      <dgm:spPr/>
      <dgm:t>
        <a:bodyPr/>
        <a:lstStyle/>
        <a:p>
          <a:r>
            <a:rPr lang="en-US" dirty="0"/>
            <a:t>Bond Market (3,5,12)</a:t>
          </a:r>
        </a:p>
      </dgm:t>
    </dgm:pt>
    <dgm:pt modelId="{B038C4E9-B403-47F3-ACAB-9BD2C9E13838}" type="parTrans" cxnId="{FAEC3A2A-1179-4E98-9BDE-3035732C1E92}">
      <dgm:prSet/>
      <dgm:spPr/>
      <dgm:t>
        <a:bodyPr/>
        <a:lstStyle/>
        <a:p>
          <a:endParaRPr lang="en-US">
            <a:solidFill>
              <a:schemeClr val="tx1"/>
            </a:solidFill>
          </a:endParaRPr>
        </a:p>
      </dgm:t>
    </dgm:pt>
    <dgm:pt modelId="{7F059A29-8F30-48C0-8123-33AAE9DCA1EE}" type="sibTrans" cxnId="{FAEC3A2A-1179-4E98-9BDE-3035732C1E92}">
      <dgm:prSet/>
      <dgm:spPr/>
      <dgm:t>
        <a:bodyPr/>
        <a:lstStyle/>
        <a:p>
          <a:endParaRPr lang="en-US">
            <a:solidFill>
              <a:schemeClr val="tx1"/>
            </a:solidFill>
          </a:endParaRPr>
        </a:p>
      </dgm:t>
    </dgm:pt>
    <dgm:pt modelId="{4F020579-8143-4DA4-9C45-EF76927620B0}">
      <dgm:prSet>
        <dgm:style>
          <a:lnRef idx="3">
            <a:schemeClr val="lt1"/>
          </a:lnRef>
          <a:fillRef idx="1">
            <a:schemeClr val="accent1"/>
          </a:fillRef>
          <a:effectRef idx="1">
            <a:schemeClr val="accent1"/>
          </a:effectRef>
          <a:fontRef idx="minor">
            <a:schemeClr val="lt1"/>
          </a:fontRef>
        </dgm:style>
      </dgm:prSet>
      <dgm:spPr/>
      <dgm:t>
        <a:bodyPr/>
        <a:lstStyle/>
        <a:p>
          <a:r>
            <a:rPr lang="en-US" dirty="0"/>
            <a:t>Stock Market (13,6)</a:t>
          </a:r>
        </a:p>
      </dgm:t>
    </dgm:pt>
    <dgm:pt modelId="{D67FEEA1-B2E3-4110-AA03-2A30A235F720}" type="parTrans" cxnId="{7CA92EE9-EA1C-4A8C-B30B-BD36F9CC4751}">
      <dgm:prSet/>
      <dgm:spPr/>
      <dgm:t>
        <a:bodyPr/>
        <a:lstStyle/>
        <a:p>
          <a:endParaRPr lang="en-US">
            <a:solidFill>
              <a:schemeClr val="tx1"/>
            </a:solidFill>
          </a:endParaRPr>
        </a:p>
      </dgm:t>
    </dgm:pt>
    <dgm:pt modelId="{6BD375EA-8D17-4A3E-BBDD-E8C65F2BE2E9}" type="sibTrans" cxnId="{7CA92EE9-EA1C-4A8C-B30B-BD36F9CC4751}">
      <dgm:prSet/>
      <dgm:spPr/>
      <dgm:t>
        <a:bodyPr/>
        <a:lstStyle/>
        <a:p>
          <a:endParaRPr lang="en-US">
            <a:solidFill>
              <a:schemeClr val="tx1"/>
            </a:solidFill>
          </a:endParaRPr>
        </a:p>
      </dgm:t>
    </dgm:pt>
    <dgm:pt modelId="{9977BC23-DC69-4E9B-BCD8-C013A39082B4}">
      <dgm:prSet>
        <dgm:style>
          <a:lnRef idx="3">
            <a:schemeClr val="lt1"/>
          </a:lnRef>
          <a:fillRef idx="1">
            <a:schemeClr val="accent1"/>
          </a:fillRef>
          <a:effectRef idx="1">
            <a:schemeClr val="accent1"/>
          </a:effectRef>
          <a:fontRef idx="minor">
            <a:schemeClr val="lt1"/>
          </a:fontRef>
        </dgm:style>
      </dgm:prSet>
      <dgm:spPr>
        <a:solidFill>
          <a:srgbClr val="00CC00"/>
        </a:solidFill>
      </dgm:spPr>
      <dgm:t>
        <a:bodyPr/>
        <a:lstStyle/>
        <a:p>
          <a:r>
            <a:rPr lang="en-US" dirty="0"/>
            <a:t>Money Market (11)</a:t>
          </a:r>
        </a:p>
      </dgm:t>
    </dgm:pt>
    <dgm:pt modelId="{9EA48992-1B93-407C-BCFF-B26184B98EBF}" type="parTrans" cxnId="{AF5BFFDB-BAE0-4E8E-A085-38891F377CFD}">
      <dgm:prSet/>
      <dgm:spPr/>
      <dgm:t>
        <a:bodyPr/>
        <a:lstStyle/>
        <a:p>
          <a:endParaRPr lang="en-US">
            <a:solidFill>
              <a:schemeClr val="tx1"/>
            </a:solidFill>
          </a:endParaRPr>
        </a:p>
      </dgm:t>
    </dgm:pt>
    <dgm:pt modelId="{DE0FCEBA-14E8-4A47-9D4B-E343B33D840D}" type="sibTrans" cxnId="{AF5BFFDB-BAE0-4E8E-A085-38891F377CFD}">
      <dgm:prSet/>
      <dgm:spPr/>
      <dgm:t>
        <a:bodyPr/>
        <a:lstStyle/>
        <a:p>
          <a:endParaRPr lang="en-US">
            <a:solidFill>
              <a:schemeClr val="tx1"/>
            </a:solidFill>
          </a:endParaRPr>
        </a:p>
      </dgm:t>
    </dgm:pt>
    <dgm:pt modelId="{4A84F4E2-901D-46CB-9BD2-D4857AC558EB}">
      <dgm:prSet>
        <dgm:style>
          <a:lnRef idx="3">
            <a:schemeClr val="lt1"/>
          </a:lnRef>
          <a:fillRef idx="1">
            <a:schemeClr val="accent1"/>
          </a:fillRef>
          <a:effectRef idx="1">
            <a:schemeClr val="accent1"/>
          </a:effectRef>
          <a:fontRef idx="minor">
            <a:schemeClr val="lt1"/>
          </a:fontRef>
        </dgm:style>
      </dgm:prSet>
      <dgm:spPr/>
      <dgm:t>
        <a:bodyPr/>
        <a:lstStyle/>
        <a:p>
          <a:r>
            <a:rPr lang="en-US" dirty="0"/>
            <a:t>Mortgage Market (14)</a:t>
          </a:r>
        </a:p>
      </dgm:t>
    </dgm:pt>
    <dgm:pt modelId="{64D4AF11-05F3-483B-9A74-E780FBCD1DA1}" type="parTrans" cxnId="{F4F3E8A0-27B6-4592-B31D-81E5FB776FD5}">
      <dgm:prSet/>
      <dgm:spPr/>
      <dgm:t>
        <a:bodyPr/>
        <a:lstStyle/>
        <a:p>
          <a:endParaRPr lang="en-US">
            <a:solidFill>
              <a:schemeClr val="tx1"/>
            </a:solidFill>
          </a:endParaRPr>
        </a:p>
      </dgm:t>
    </dgm:pt>
    <dgm:pt modelId="{9F03C556-D999-4D1A-A297-53D835A36266}" type="sibTrans" cxnId="{F4F3E8A0-27B6-4592-B31D-81E5FB776FD5}">
      <dgm:prSet/>
      <dgm:spPr/>
      <dgm:t>
        <a:bodyPr/>
        <a:lstStyle/>
        <a:p>
          <a:endParaRPr lang="en-US">
            <a:solidFill>
              <a:schemeClr val="tx1"/>
            </a:solidFill>
          </a:endParaRPr>
        </a:p>
      </dgm:t>
    </dgm:pt>
    <dgm:pt modelId="{9BD4052D-381B-4199-9CDD-79A2696BFCE0}">
      <dgm:prSet>
        <dgm:style>
          <a:lnRef idx="3">
            <a:schemeClr val="lt1"/>
          </a:lnRef>
          <a:fillRef idx="1">
            <a:schemeClr val="accent1"/>
          </a:fillRef>
          <a:effectRef idx="1">
            <a:schemeClr val="accent1"/>
          </a:effectRef>
          <a:fontRef idx="minor">
            <a:schemeClr val="lt1"/>
          </a:fontRef>
        </dgm:style>
      </dgm:prSet>
      <dgm:spPr/>
      <dgm:t>
        <a:bodyPr/>
        <a:lstStyle/>
        <a:p>
          <a:r>
            <a:rPr lang="en-US" dirty="0"/>
            <a:t>Why Exists (7)</a:t>
          </a:r>
        </a:p>
      </dgm:t>
    </dgm:pt>
    <dgm:pt modelId="{F8823F64-0AB5-4A7A-A3B2-00F5C3298998}" type="parTrans" cxnId="{1F215E9B-AF70-4DE0-8B01-4C397B7D97A5}">
      <dgm:prSet/>
      <dgm:spPr/>
      <dgm:t>
        <a:bodyPr/>
        <a:lstStyle/>
        <a:p>
          <a:endParaRPr lang="en-US">
            <a:solidFill>
              <a:schemeClr val="tx1"/>
            </a:solidFill>
          </a:endParaRPr>
        </a:p>
      </dgm:t>
    </dgm:pt>
    <dgm:pt modelId="{D4FCF99D-CFDB-4FDA-A22C-368A4E75CE02}" type="sibTrans" cxnId="{1F215E9B-AF70-4DE0-8B01-4C397B7D97A5}">
      <dgm:prSet/>
      <dgm:spPr/>
      <dgm:t>
        <a:bodyPr/>
        <a:lstStyle/>
        <a:p>
          <a:endParaRPr lang="en-US">
            <a:solidFill>
              <a:schemeClr val="tx1"/>
            </a:solidFill>
          </a:endParaRPr>
        </a:p>
      </dgm:t>
    </dgm:pt>
    <dgm:pt modelId="{5E319B0B-5AA0-4FBC-91DE-946BEADDB831}">
      <dgm:prSet>
        <dgm:style>
          <a:lnRef idx="3">
            <a:schemeClr val="lt1"/>
          </a:lnRef>
          <a:fillRef idx="1">
            <a:schemeClr val="accent1"/>
          </a:fillRef>
          <a:effectRef idx="1">
            <a:schemeClr val="accent1"/>
          </a:effectRef>
          <a:fontRef idx="minor">
            <a:schemeClr val="lt1"/>
          </a:fontRef>
        </dgm:style>
      </dgm:prSet>
      <dgm:spPr/>
      <dgm:t>
        <a:bodyPr/>
        <a:lstStyle/>
        <a:p>
          <a:r>
            <a:rPr lang="en-US" dirty="0"/>
            <a:t>Banking Industry (19)</a:t>
          </a:r>
        </a:p>
      </dgm:t>
    </dgm:pt>
    <dgm:pt modelId="{1D53FBAD-6015-4443-8C85-D79EBBE8A557}" type="parTrans" cxnId="{294C332F-7E97-46FF-854F-8D5B86E4CE9A}">
      <dgm:prSet/>
      <dgm:spPr/>
      <dgm:t>
        <a:bodyPr/>
        <a:lstStyle/>
        <a:p>
          <a:endParaRPr lang="en-US">
            <a:solidFill>
              <a:schemeClr val="tx1"/>
            </a:solidFill>
          </a:endParaRPr>
        </a:p>
      </dgm:t>
    </dgm:pt>
    <dgm:pt modelId="{3DE125DE-4FA0-4C38-85FF-DEFD1A3D3572}" type="sibTrans" cxnId="{294C332F-7E97-46FF-854F-8D5B86E4CE9A}">
      <dgm:prSet/>
      <dgm:spPr/>
      <dgm:t>
        <a:bodyPr/>
        <a:lstStyle/>
        <a:p>
          <a:endParaRPr lang="en-US">
            <a:solidFill>
              <a:schemeClr val="tx1"/>
            </a:solidFill>
          </a:endParaRPr>
        </a:p>
      </dgm:t>
    </dgm:pt>
    <dgm:pt modelId="{2562C2C8-3D72-400F-968E-57A4622CFC48}">
      <dgm:prSet>
        <dgm:style>
          <a:lnRef idx="3">
            <a:schemeClr val="lt1"/>
          </a:lnRef>
          <a:fillRef idx="1">
            <a:schemeClr val="accent1"/>
          </a:fillRef>
          <a:effectRef idx="1">
            <a:schemeClr val="accent1"/>
          </a:effectRef>
          <a:fontRef idx="minor">
            <a:schemeClr val="lt1"/>
          </a:fontRef>
        </dgm:style>
      </dgm:prSet>
      <dgm:spPr/>
      <dgm:t>
        <a:bodyPr/>
        <a:lstStyle/>
        <a:p>
          <a:r>
            <a:rPr lang="en-US" dirty="0"/>
            <a:t>Mutual Fund Industry(20)</a:t>
          </a:r>
        </a:p>
      </dgm:t>
    </dgm:pt>
    <dgm:pt modelId="{918D5C68-3C1D-425F-BC57-4CEB4C2B6C59}" type="parTrans" cxnId="{5CB18ADA-C1B9-4706-BDE2-2CC7EFA4FBAC}">
      <dgm:prSet/>
      <dgm:spPr/>
      <dgm:t>
        <a:bodyPr/>
        <a:lstStyle/>
        <a:p>
          <a:endParaRPr lang="en-US">
            <a:solidFill>
              <a:schemeClr val="tx1"/>
            </a:solidFill>
          </a:endParaRPr>
        </a:p>
      </dgm:t>
    </dgm:pt>
    <dgm:pt modelId="{176BAF94-88D9-4F3B-981E-EDFB241BA64A}" type="sibTrans" cxnId="{5CB18ADA-C1B9-4706-BDE2-2CC7EFA4FBAC}">
      <dgm:prSet/>
      <dgm:spPr/>
      <dgm:t>
        <a:bodyPr/>
        <a:lstStyle/>
        <a:p>
          <a:endParaRPr lang="en-US">
            <a:solidFill>
              <a:schemeClr val="tx1"/>
            </a:solidFill>
          </a:endParaRPr>
        </a:p>
      </dgm:t>
    </dgm:pt>
    <dgm:pt modelId="{ACADB673-10C5-458F-9F9D-7E3825FA946A}" type="pres">
      <dgm:prSet presAssocID="{23CE192C-5B38-438D-8327-59CFC58E08E0}" presName="hierChild1" presStyleCnt="0">
        <dgm:presLayoutVars>
          <dgm:orgChart val="1"/>
          <dgm:chPref val="1"/>
          <dgm:dir/>
          <dgm:animOne val="branch"/>
          <dgm:animLvl val="lvl"/>
          <dgm:resizeHandles/>
        </dgm:presLayoutVars>
      </dgm:prSet>
      <dgm:spPr/>
    </dgm:pt>
    <dgm:pt modelId="{324C4A52-F45A-4CCF-A157-0FC11971F8D1}" type="pres">
      <dgm:prSet presAssocID="{2505D256-632D-41AB-8143-2368D8D0DCE3}" presName="hierRoot1" presStyleCnt="0">
        <dgm:presLayoutVars>
          <dgm:hierBranch val="init"/>
        </dgm:presLayoutVars>
      </dgm:prSet>
      <dgm:spPr/>
    </dgm:pt>
    <dgm:pt modelId="{96B4E56A-9BDC-4F5A-9711-304F166B4B7D}" type="pres">
      <dgm:prSet presAssocID="{2505D256-632D-41AB-8143-2368D8D0DCE3}" presName="rootComposite1" presStyleCnt="0"/>
      <dgm:spPr/>
    </dgm:pt>
    <dgm:pt modelId="{A87B3E25-BA8F-4795-B6D0-6960469CD281}" type="pres">
      <dgm:prSet presAssocID="{2505D256-632D-41AB-8143-2368D8D0DCE3}" presName="rootText1" presStyleLbl="node0" presStyleIdx="0" presStyleCnt="1" custScaleX="323182">
        <dgm:presLayoutVars>
          <dgm:chPref val="3"/>
        </dgm:presLayoutVars>
      </dgm:prSet>
      <dgm:spPr/>
    </dgm:pt>
    <dgm:pt modelId="{AC4FB714-64C5-4DB4-9221-0590F7CD8904}" type="pres">
      <dgm:prSet presAssocID="{2505D256-632D-41AB-8143-2368D8D0DCE3}" presName="rootConnector1" presStyleLbl="node1" presStyleIdx="0" presStyleCnt="0"/>
      <dgm:spPr/>
    </dgm:pt>
    <dgm:pt modelId="{C3B5B445-53FC-485C-93A9-109D361EEDEF}" type="pres">
      <dgm:prSet presAssocID="{2505D256-632D-41AB-8143-2368D8D0DCE3}" presName="hierChild2" presStyleCnt="0"/>
      <dgm:spPr/>
    </dgm:pt>
    <dgm:pt modelId="{B06D3122-7921-4829-8E05-711DFD0E20AF}" type="pres">
      <dgm:prSet presAssocID="{5133BE77-4562-47A2-9241-7C7268CD54BA}" presName="Name37" presStyleLbl="parChTrans1D2" presStyleIdx="0" presStyleCnt="2"/>
      <dgm:spPr/>
    </dgm:pt>
    <dgm:pt modelId="{9CC81FB9-C8D5-4BD5-82D8-5E65BE540F48}" type="pres">
      <dgm:prSet presAssocID="{DB8C2AE1-C607-46D9-B7BC-9C079F154EDB}" presName="hierRoot2" presStyleCnt="0">
        <dgm:presLayoutVars>
          <dgm:hierBranch val="init"/>
        </dgm:presLayoutVars>
      </dgm:prSet>
      <dgm:spPr/>
    </dgm:pt>
    <dgm:pt modelId="{6CD2D8C3-7B79-425A-9D87-45ABD17BE6C0}" type="pres">
      <dgm:prSet presAssocID="{DB8C2AE1-C607-46D9-B7BC-9C079F154EDB}" presName="rootComposite" presStyleCnt="0"/>
      <dgm:spPr/>
    </dgm:pt>
    <dgm:pt modelId="{CF7A6C0C-74A2-4697-80F3-459D235103BB}" type="pres">
      <dgm:prSet presAssocID="{DB8C2AE1-C607-46D9-B7BC-9C079F154EDB}" presName="rootText" presStyleLbl="node2" presStyleIdx="0" presStyleCnt="2" custScaleX="286853">
        <dgm:presLayoutVars>
          <dgm:chPref val="3"/>
        </dgm:presLayoutVars>
      </dgm:prSet>
      <dgm:spPr/>
    </dgm:pt>
    <dgm:pt modelId="{6198F528-E6BD-4532-A9DC-6FEAEB167A51}" type="pres">
      <dgm:prSet presAssocID="{DB8C2AE1-C607-46D9-B7BC-9C079F154EDB}" presName="rootConnector" presStyleLbl="node2" presStyleIdx="0" presStyleCnt="2"/>
      <dgm:spPr/>
    </dgm:pt>
    <dgm:pt modelId="{9D5973CF-4960-426E-BE49-C774143549BF}" type="pres">
      <dgm:prSet presAssocID="{DB8C2AE1-C607-46D9-B7BC-9C079F154EDB}" presName="hierChild4" presStyleCnt="0"/>
      <dgm:spPr/>
    </dgm:pt>
    <dgm:pt modelId="{6814A1D3-FFD9-4713-A717-84A4EA0F8F7D}" type="pres">
      <dgm:prSet presAssocID="{B038C4E9-B403-47F3-ACAB-9BD2C9E13838}" presName="Name37" presStyleLbl="parChTrans1D3" presStyleIdx="0" presStyleCnt="7"/>
      <dgm:spPr/>
    </dgm:pt>
    <dgm:pt modelId="{0EF4C44B-5320-4500-AA2F-7018599CC129}" type="pres">
      <dgm:prSet presAssocID="{AD11CE10-E146-46B7-8766-0214B70AFB41}" presName="hierRoot2" presStyleCnt="0">
        <dgm:presLayoutVars>
          <dgm:hierBranch val="init"/>
        </dgm:presLayoutVars>
      </dgm:prSet>
      <dgm:spPr/>
    </dgm:pt>
    <dgm:pt modelId="{EE0C1F96-452D-4B2A-ABD5-8BFF0A7A0F6B}" type="pres">
      <dgm:prSet presAssocID="{AD11CE10-E146-46B7-8766-0214B70AFB41}" presName="rootComposite" presStyleCnt="0"/>
      <dgm:spPr/>
    </dgm:pt>
    <dgm:pt modelId="{E4E3309F-268C-4D71-87B6-8EE7E746AD0B}" type="pres">
      <dgm:prSet presAssocID="{AD11CE10-E146-46B7-8766-0214B70AFB41}" presName="rootText" presStyleLbl="node3" presStyleIdx="0" presStyleCnt="7" custScaleX="205698" custScaleY="83259">
        <dgm:presLayoutVars>
          <dgm:chPref val="3"/>
        </dgm:presLayoutVars>
      </dgm:prSet>
      <dgm:spPr/>
    </dgm:pt>
    <dgm:pt modelId="{9FE9EE7F-DB95-4081-B39A-92C50A80C58D}" type="pres">
      <dgm:prSet presAssocID="{AD11CE10-E146-46B7-8766-0214B70AFB41}" presName="rootConnector" presStyleLbl="node3" presStyleIdx="0" presStyleCnt="7"/>
      <dgm:spPr/>
    </dgm:pt>
    <dgm:pt modelId="{C9BD0461-DE06-4AE3-BAFF-E946AB9D1669}" type="pres">
      <dgm:prSet presAssocID="{AD11CE10-E146-46B7-8766-0214B70AFB41}" presName="hierChild4" presStyleCnt="0"/>
      <dgm:spPr/>
    </dgm:pt>
    <dgm:pt modelId="{CB872C14-DB07-4421-B530-9415FE944ABD}" type="pres">
      <dgm:prSet presAssocID="{AD11CE10-E146-46B7-8766-0214B70AFB41}" presName="hierChild5" presStyleCnt="0"/>
      <dgm:spPr/>
    </dgm:pt>
    <dgm:pt modelId="{F1D73D6F-BEA7-41D9-8C05-899A4CE0C46F}" type="pres">
      <dgm:prSet presAssocID="{D67FEEA1-B2E3-4110-AA03-2A30A235F720}" presName="Name37" presStyleLbl="parChTrans1D3" presStyleIdx="1" presStyleCnt="7"/>
      <dgm:spPr/>
    </dgm:pt>
    <dgm:pt modelId="{672DCC59-C386-412D-B8F7-86D760BEA3B4}" type="pres">
      <dgm:prSet presAssocID="{4F020579-8143-4DA4-9C45-EF76927620B0}" presName="hierRoot2" presStyleCnt="0">
        <dgm:presLayoutVars>
          <dgm:hierBranch val="init"/>
        </dgm:presLayoutVars>
      </dgm:prSet>
      <dgm:spPr/>
    </dgm:pt>
    <dgm:pt modelId="{EE5F3342-4070-443A-B52A-1ACAFC1DCB10}" type="pres">
      <dgm:prSet presAssocID="{4F020579-8143-4DA4-9C45-EF76927620B0}" presName="rootComposite" presStyleCnt="0"/>
      <dgm:spPr/>
    </dgm:pt>
    <dgm:pt modelId="{43D79A57-7CEC-430B-99B0-71D254D28F0F}" type="pres">
      <dgm:prSet presAssocID="{4F020579-8143-4DA4-9C45-EF76927620B0}" presName="rootText" presStyleLbl="node3" presStyleIdx="1" presStyleCnt="7" custScaleX="208032" custScaleY="84486">
        <dgm:presLayoutVars>
          <dgm:chPref val="3"/>
        </dgm:presLayoutVars>
      </dgm:prSet>
      <dgm:spPr/>
    </dgm:pt>
    <dgm:pt modelId="{8C0928BF-6D38-4A8D-9B37-DA240ED2945A}" type="pres">
      <dgm:prSet presAssocID="{4F020579-8143-4DA4-9C45-EF76927620B0}" presName="rootConnector" presStyleLbl="node3" presStyleIdx="1" presStyleCnt="7"/>
      <dgm:spPr/>
    </dgm:pt>
    <dgm:pt modelId="{02BC1A01-87C2-4BDF-B04B-4EA59FF39014}" type="pres">
      <dgm:prSet presAssocID="{4F020579-8143-4DA4-9C45-EF76927620B0}" presName="hierChild4" presStyleCnt="0"/>
      <dgm:spPr/>
    </dgm:pt>
    <dgm:pt modelId="{04F6FABE-3F89-4F4E-84D0-31EA66C2BE55}" type="pres">
      <dgm:prSet presAssocID="{4F020579-8143-4DA4-9C45-EF76927620B0}" presName="hierChild5" presStyleCnt="0"/>
      <dgm:spPr/>
    </dgm:pt>
    <dgm:pt modelId="{C4234D43-8AFE-4899-8968-6B6FFF0F865E}" type="pres">
      <dgm:prSet presAssocID="{9EA48992-1B93-407C-BCFF-B26184B98EBF}" presName="Name37" presStyleLbl="parChTrans1D3" presStyleIdx="2" presStyleCnt="7"/>
      <dgm:spPr/>
    </dgm:pt>
    <dgm:pt modelId="{4511BC26-24BA-4422-B9C0-6065B100C13D}" type="pres">
      <dgm:prSet presAssocID="{9977BC23-DC69-4E9B-BCD8-C013A39082B4}" presName="hierRoot2" presStyleCnt="0">
        <dgm:presLayoutVars>
          <dgm:hierBranch val="init"/>
        </dgm:presLayoutVars>
      </dgm:prSet>
      <dgm:spPr/>
    </dgm:pt>
    <dgm:pt modelId="{D1539C87-B4ED-4BBD-B5C2-B7EC745B00E7}" type="pres">
      <dgm:prSet presAssocID="{9977BC23-DC69-4E9B-BCD8-C013A39082B4}" presName="rootComposite" presStyleCnt="0"/>
      <dgm:spPr/>
    </dgm:pt>
    <dgm:pt modelId="{CECA9B9B-C008-4D5E-94A2-1C2919922015}" type="pres">
      <dgm:prSet presAssocID="{9977BC23-DC69-4E9B-BCD8-C013A39082B4}" presName="rootText" presStyleLbl="node3" presStyleIdx="2" presStyleCnt="7" custScaleX="208617" custScaleY="84485">
        <dgm:presLayoutVars>
          <dgm:chPref val="3"/>
        </dgm:presLayoutVars>
      </dgm:prSet>
      <dgm:spPr/>
    </dgm:pt>
    <dgm:pt modelId="{8602FA81-84A0-496E-9971-F01C7A787C90}" type="pres">
      <dgm:prSet presAssocID="{9977BC23-DC69-4E9B-BCD8-C013A39082B4}" presName="rootConnector" presStyleLbl="node3" presStyleIdx="2" presStyleCnt="7"/>
      <dgm:spPr/>
    </dgm:pt>
    <dgm:pt modelId="{706ED406-A05B-40D9-BD4B-021F4BA0BFF3}" type="pres">
      <dgm:prSet presAssocID="{9977BC23-DC69-4E9B-BCD8-C013A39082B4}" presName="hierChild4" presStyleCnt="0"/>
      <dgm:spPr/>
    </dgm:pt>
    <dgm:pt modelId="{6F5B63C9-05E0-4736-AD0A-351E6F8EF81D}" type="pres">
      <dgm:prSet presAssocID="{9977BC23-DC69-4E9B-BCD8-C013A39082B4}" presName="hierChild5" presStyleCnt="0"/>
      <dgm:spPr/>
    </dgm:pt>
    <dgm:pt modelId="{F1B82673-0E19-4F1C-8107-E91815F265D3}" type="pres">
      <dgm:prSet presAssocID="{64D4AF11-05F3-483B-9A74-E780FBCD1DA1}" presName="Name37" presStyleLbl="parChTrans1D3" presStyleIdx="3" presStyleCnt="7"/>
      <dgm:spPr/>
    </dgm:pt>
    <dgm:pt modelId="{280A2748-1EE5-4FD3-8D9F-5620AEC92C67}" type="pres">
      <dgm:prSet presAssocID="{4A84F4E2-901D-46CB-9BD2-D4857AC558EB}" presName="hierRoot2" presStyleCnt="0">
        <dgm:presLayoutVars>
          <dgm:hierBranch val="init"/>
        </dgm:presLayoutVars>
      </dgm:prSet>
      <dgm:spPr/>
    </dgm:pt>
    <dgm:pt modelId="{6AC3968C-F099-46BC-A69B-6B91A2FDEC2A}" type="pres">
      <dgm:prSet presAssocID="{4A84F4E2-901D-46CB-9BD2-D4857AC558EB}" presName="rootComposite" presStyleCnt="0"/>
      <dgm:spPr/>
    </dgm:pt>
    <dgm:pt modelId="{5157D73C-7E76-4AB9-8416-981C7621888A}" type="pres">
      <dgm:prSet presAssocID="{4A84F4E2-901D-46CB-9BD2-D4857AC558EB}" presName="rootText" presStyleLbl="node3" presStyleIdx="3" presStyleCnt="7" custScaleX="208033" custScaleY="84486">
        <dgm:presLayoutVars>
          <dgm:chPref val="3"/>
        </dgm:presLayoutVars>
      </dgm:prSet>
      <dgm:spPr/>
    </dgm:pt>
    <dgm:pt modelId="{13BC4EFF-1D56-4761-B4DF-A9DA0C92094F}" type="pres">
      <dgm:prSet presAssocID="{4A84F4E2-901D-46CB-9BD2-D4857AC558EB}" presName="rootConnector" presStyleLbl="node3" presStyleIdx="3" presStyleCnt="7"/>
      <dgm:spPr/>
    </dgm:pt>
    <dgm:pt modelId="{F4644200-0012-4D4E-8508-7B72AA6C56A0}" type="pres">
      <dgm:prSet presAssocID="{4A84F4E2-901D-46CB-9BD2-D4857AC558EB}" presName="hierChild4" presStyleCnt="0"/>
      <dgm:spPr/>
    </dgm:pt>
    <dgm:pt modelId="{3480C398-1BDC-4B4D-8607-080688770A5C}" type="pres">
      <dgm:prSet presAssocID="{4A84F4E2-901D-46CB-9BD2-D4857AC558EB}" presName="hierChild5" presStyleCnt="0"/>
      <dgm:spPr/>
    </dgm:pt>
    <dgm:pt modelId="{9163A41B-BE59-4EEC-9319-C7B1B3780591}" type="pres">
      <dgm:prSet presAssocID="{DB8C2AE1-C607-46D9-B7BC-9C079F154EDB}" presName="hierChild5" presStyleCnt="0"/>
      <dgm:spPr/>
    </dgm:pt>
    <dgm:pt modelId="{3D367E92-86C4-4800-890D-E420390834F5}" type="pres">
      <dgm:prSet presAssocID="{2753CF90-C8DC-4E71-8F9F-9E59A3F3F343}" presName="Name37" presStyleLbl="parChTrans1D2" presStyleIdx="1" presStyleCnt="2"/>
      <dgm:spPr/>
    </dgm:pt>
    <dgm:pt modelId="{BCB8A5CE-D988-44F9-9D02-0C3A0AE8921F}" type="pres">
      <dgm:prSet presAssocID="{5468CCFA-C375-4F43-B8EF-EB8E04F05ECA}" presName="hierRoot2" presStyleCnt="0">
        <dgm:presLayoutVars>
          <dgm:hierBranch val="init"/>
        </dgm:presLayoutVars>
      </dgm:prSet>
      <dgm:spPr/>
    </dgm:pt>
    <dgm:pt modelId="{33018D0C-6560-45C3-A00F-F1B6EEB3F544}" type="pres">
      <dgm:prSet presAssocID="{5468CCFA-C375-4F43-B8EF-EB8E04F05ECA}" presName="rootComposite" presStyleCnt="0"/>
      <dgm:spPr/>
    </dgm:pt>
    <dgm:pt modelId="{AB53A8D1-72AE-4ADD-B21C-1A8119F79543}" type="pres">
      <dgm:prSet presAssocID="{5468CCFA-C375-4F43-B8EF-EB8E04F05ECA}" presName="rootText" presStyleLbl="node2" presStyleIdx="1" presStyleCnt="2" custScaleX="296727">
        <dgm:presLayoutVars>
          <dgm:chPref val="3"/>
        </dgm:presLayoutVars>
      </dgm:prSet>
      <dgm:spPr/>
    </dgm:pt>
    <dgm:pt modelId="{023038BA-4E9A-4F8B-99B8-2ACC67A977E8}" type="pres">
      <dgm:prSet presAssocID="{5468CCFA-C375-4F43-B8EF-EB8E04F05ECA}" presName="rootConnector" presStyleLbl="node2" presStyleIdx="1" presStyleCnt="2"/>
      <dgm:spPr/>
    </dgm:pt>
    <dgm:pt modelId="{D4BBFF5E-DEE5-4CE9-A83C-00B2F7EBD579}" type="pres">
      <dgm:prSet presAssocID="{5468CCFA-C375-4F43-B8EF-EB8E04F05ECA}" presName="hierChild4" presStyleCnt="0"/>
      <dgm:spPr/>
    </dgm:pt>
    <dgm:pt modelId="{61FBF8BD-0CB8-4BC1-AC97-84554451CCDF}" type="pres">
      <dgm:prSet presAssocID="{F8823F64-0AB5-4A7A-A3B2-00F5C3298998}" presName="Name37" presStyleLbl="parChTrans1D3" presStyleIdx="4" presStyleCnt="7"/>
      <dgm:spPr/>
    </dgm:pt>
    <dgm:pt modelId="{A548C117-5962-4AE7-B890-F7E812AE79FC}" type="pres">
      <dgm:prSet presAssocID="{9BD4052D-381B-4199-9CDD-79A2696BFCE0}" presName="hierRoot2" presStyleCnt="0">
        <dgm:presLayoutVars>
          <dgm:hierBranch val="init"/>
        </dgm:presLayoutVars>
      </dgm:prSet>
      <dgm:spPr/>
    </dgm:pt>
    <dgm:pt modelId="{0EE34E23-173D-4043-8BA3-30233D960976}" type="pres">
      <dgm:prSet presAssocID="{9BD4052D-381B-4199-9CDD-79A2696BFCE0}" presName="rootComposite" presStyleCnt="0"/>
      <dgm:spPr/>
    </dgm:pt>
    <dgm:pt modelId="{0B2B7975-F0E4-4792-981A-64BB44A9A79B}" type="pres">
      <dgm:prSet presAssocID="{9BD4052D-381B-4199-9CDD-79A2696BFCE0}" presName="rootText" presStyleLbl="node3" presStyleIdx="4" presStyleCnt="7" custScaleX="207676" custScaleY="121566">
        <dgm:presLayoutVars>
          <dgm:chPref val="3"/>
        </dgm:presLayoutVars>
      </dgm:prSet>
      <dgm:spPr/>
    </dgm:pt>
    <dgm:pt modelId="{1001176A-95BF-47E7-8370-9A39C3C6DBCB}" type="pres">
      <dgm:prSet presAssocID="{9BD4052D-381B-4199-9CDD-79A2696BFCE0}" presName="rootConnector" presStyleLbl="node3" presStyleIdx="4" presStyleCnt="7"/>
      <dgm:spPr/>
    </dgm:pt>
    <dgm:pt modelId="{60B9F219-83A9-42DA-8CD3-BC7629F49FEB}" type="pres">
      <dgm:prSet presAssocID="{9BD4052D-381B-4199-9CDD-79A2696BFCE0}" presName="hierChild4" presStyleCnt="0"/>
      <dgm:spPr/>
    </dgm:pt>
    <dgm:pt modelId="{4B64A420-34FC-492C-9391-7E92BE2BDA6C}" type="pres">
      <dgm:prSet presAssocID="{9BD4052D-381B-4199-9CDD-79A2696BFCE0}" presName="hierChild5" presStyleCnt="0"/>
      <dgm:spPr/>
    </dgm:pt>
    <dgm:pt modelId="{9508E336-93A8-40B3-8417-857BAF094448}" type="pres">
      <dgm:prSet presAssocID="{1D53FBAD-6015-4443-8C85-D79EBBE8A557}" presName="Name37" presStyleLbl="parChTrans1D3" presStyleIdx="5" presStyleCnt="7"/>
      <dgm:spPr/>
    </dgm:pt>
    <dgm:pt modelId="{C3E9532D-1586-40AD-8EE7-7E2DAE181C3D}" type="pres">
      <dgm:prSet presAssocID="{5E319B0B-5AA0-4FBC-91DE-946BEADDB831}" presName="hierRoot2" presStyleCnt="0">
        <dgm:presLayoutVars>
          <dgm:hierBranch val="init"/>
        </dgm:presLayoutVars>
      </dgm:prSet>
      <dgm:spPr/>
    </dgm:pt>
    <dgm:pt modelId="{7E2E50D5-3604-4080-8B02-F435F966BCC9}" type="pres">
      <dgm:prSet presAssocID="{5E319B0B-5AA0-4FBC-91DE-946BEADDB831}" presName="rootComposite" presStyleCnt="0"/>
      <dgm:spPr/>
    </dgm:pt>
    <dgm:pt modelId="{913E3CFF-6DA2-4145-8C16-26E7C7437F90}" type="pres">
      <dgm:prSet presAssocID="{5E319B0B-5AA0-4FBC-91DE-946BEADDB831}" presName="rootText" presStyleLbl="node3" presStyleIdx="5" presStyleCnt="7" custScaleX="207676" custScaleY="131836">
        <dgm:presLayoutVars>
          <dgm:chPref val="3"/>
        </dgm:presLayoutVars>
      </dgm:prSet>
      <dgm:spPr/>
    </dgm:pt>
    <dgm:pt modelId="{88EE44DB-C3CA-49DB-A5A6-162B2A84A913}" type="pres">
      <dgm:prSet presAssocID="{5E319B0B-5AA0-4FBC-91DE-946BEADDB831}" presName="rootConnector" presStyleLbl="node3" presStyleIdx="5" presStyleCnt="7"/>
      <dgm:spPr/>
    </dgm:pt>
    <dgm:pt modelId="{496E5ED3-B05C-4D09-A08D-F60092B11DC8}" type="pres">
      <dgm:prSet presAssocID="{5E319B0B-5AA0-4FBC-91DE-946BEADDB831}" presName="hierChild4" presStyleCnt="0"/>
      <dgm:spPr/>
    </dgm:pt>
    <dgm:pt modelId="{82DF7304-2FEE-4EE8-93B7-A09DF3E986F0}" type="pres">
      <dgm:prSet presAssocID="{5E319B0B-5AA0-4FBC-91DE-946BEADDB831}" presName="hierChild5" presStyleCnt="0"/>
      <dgm:spPr/>
    </dgm:pt>
    <dgm:pt modelId="{3538E69E-8F57-419C-906D-E53677ACCF0F}" type="pres">
      <dgm:prSet presAssocID="{918D5C68-3C1D-425F-BC57-4CEB4C2B6C59}" presName="Name37" presStyleLbl="parChTrans1D3" presStyleIdx="6" presStyleCnt="7"/>
      <dgm:spPr/>
    </dgm:pt>
    <dgm:pt modelId="{A5BB9773-AD43-451C-AB33-7701ACCC5A15}" type="pres">
      <dgm:prSet presAssocID="{2562C2C8-3D72-400F-968E-57A4622CFC48}" presName="hierRoot2" presStyleCnt="0">
        <dgm:presLayoutVars>
          <dgm:hierBranch val="init"/>
        </dgm:presLayoutVars>
      </dgm:prSet>
      <dgm:spPr/>
    </dgm:pt>
    <dgm:pt modelId="{47962756-040A-45EB-9332-E831CD118CFA}" type="pres">
      <dgm:prSet presAssocID="{2562C2C8-3D72-400F-968E-57A4622CFC48}" presName="rootComposite" presStyleCnt="0"/>
      <dgm:spPr/>
    </dgm:pt>
    <dgm:pt modelId="{20E8093F-61AF-4E27-978D-C2B7627C9374}" type="pres">
      <dgm:prSet presAssocID="{2562C2C8-3D72-400F-968E-57A4622CFC48}" presName="rootText" presStyleLbl="node3" presStyleIdx="6" presStyleCnt="7" custScaleX="248583" custScaleY="124100">
        <dgm:presLayoutVars>
          <dgm:chPref val="3"/>
        </dgm:presLayoutVars>
      </dgm:prSet>
      <dgm:spPr/>
    </dgm:pt>
    <dgm:pt modelId="{48C640DA-26DC-45AE-8F35-81EDEDAA9ED5}" type="pres">
      <dgm:prSet presAssocID="{2562C2C8-3D72-400F-968E-57A4622CFC48}" presName="rootConnector" presStyleLbl="node3" presStyleIdx="6" presStyleCnt="7"/>
      <dgm:spPr/>
    </dgm:pt>
    <dgm:pt modelId="{5615A261-6FB9-4F68-8845-19C258483AE9}" type="pres">
      <dgm:prSet presAssocID="{2562C2C8-3D72-400F-968E-57A4622CFC48}" presName="hierChild4" presStyleCnt="0"/>
      <dgm:spPr/>
    </dgm:pt>
    <dgm:pt modelId="{D5864186-EE60-4044-B8A0-92B6857B589F}" type="pres">
      <dgm:prSet presAssocID="{2562C2C8-3D72-400F-968E-57A4622CFC48}" presName="hierChild5" presStyleCnt="0"/>
      <dgm:spPr/>
    </dgm:pt>
    <dgm:pt modelId="{38D6C1EF-FC96-4ECA-BD00-0522FA1A4BE3}" type="pres">
      <dgm:prSet presAssocID="{5468CCFA-C375-4F43-B8EF-EB8E04F05ECA}" presName="hierChild5" presStyleCnt="0"/>
      <dgm:spPr/>
    </dgm:pt>
    <dgm:pt modelId="{CDD839C0-0AF7-4964-8708-3C81E7EACDDB}" type="pres">
      <dgm:prSet presAssocID="{2505D256-632D-41AB-8143-2368D8D0DCE3}" presName="hierChild3" presStyleCnt="0"/>
      <dgm:spPr/>
    </dgm:pt>
  </dgm:ptLst>
  <dgm:cxnLst>
    <dgm:cxn modelId="{72901306-B5D2-47B3-97E0-FAB6412AA29A}" type="presOf" srcId="{9977BC23-DC69-4E9B-BCD8-C013A39082B4}" destId="{CECA9B9B-C008-4D5E-94A2-1C2919922015}" srcOrd="0" destOrd="0" presId="urn:microsoft.com/office/officeart/2005/8/layout/orgChart1"/>
    <dgm:cxn modelId="{96BE4F0A-87EA-4BC1-B188-1AEF7DA425E4}" type="presOf" srcId="{2562C2C8-3D72-400F-968E-57A4622CFC48}" destId="{20E8093F-61AF-4E27-978D-C2B7627C9374}" srcOrd="0" destOrd="0" presId="urn:microsoft.com/office/officeart/2005/8/layout/orgChart1"/>
    <dgm:cxn modelId="{87D34B0B-D98F-4AF3-A23C-9E12D2BFB3BA}" type="presOf" srcId="{4F020579-8143-4DA4-9C45-EF76927620B0}" destId="{8C0928BF-6D38-4A8D-9B37-DA240ED2945A}" srcOrd="1" destOrd="0" presId="urn:microsoft.com/office/officeart/2005/8/layout/orgChart1"/>
    <dgm:cxn modelId="{6660EC0B-F302-400B-8A43-CC031C592A78}" type="presOf" srcId="{2562C2C8-3D72-400F-968E-57A4622CFC48}" destId="{48C640DA-26DC-45AE-8F35-81EDEDAA9ED5}" srcOrd="1" destOrd="0" presId="urn:microsoft.com/office/officeart/2005/8/layout/orgChart1"/>
    <dgm:cxn modelId="{58DC471E-6D89-4CE9-B752-6B2967627A43}" type="presOf" srcId="{918D5C68-3C1D-425F-BC57-4CEB4C2B6C59}" destId="{3538E69E-8F57-419C-906D-E53677ACCF0F}" srcOrd="0" destOrd="0" presId="urn:microsoft.com/office/officeart/2005/8/layout/orgChart1"/>
    <dgm:cxn modelId="{21628323-A1CF-49E2-9342-274680E76D11}" type="presOf" srcId="{4A84F4E2-901D-46CB-9BD2-D4857AC558EB}" destId="{13BC4EFF-1D56-4761-B4DF-A9DA0C92094F}" srcOrd="1" destOrd="0" presId="urn:microsoft.com/office/officeart/2005/8/layout/orgChart1"/>
    <dgm:cxn modelId="{ECEFD824-7B2E-4A4A-8E92-DB822F22D281}" type="presOf" srcId="{64D4AF11-05F3-483B-9A74-E780FBCD1DA1}" destId="{F1B82673-0E19-4F1C-8107-E91815F265D3}" srcOrd="0" destOrd="0" presId="urn:microsoft.com/office/officeart/2005/8/layout/orgChart1"/>
    <dgm:cxn modelId="{C1D64F25-A238-4EA8-B2C8-980FEE9CC829}" type="presOf" srcId="{9977BC23-DC69-4E9B-BCD8-C013A39082B4}" destId="{8602FA81-84A0-496E-9971-F01C7A787C90}" srcOrd="1" destOrd="0" presId="urn:microsoft.com/office/officeart/2005/8/layout/orgChart1"/>
    <dgm:cxn modelId="{FAEC3A2A-1179-4E98-9BDE-3035732C1E92}" srcId="{DB8C2AE1-C607-46D9-B7BC-9C079F154EDB}" destId="{AD11CE10-E146-46B7-8766-0214B70AFB41}" srcOrd="0" destOrd="0" parTransId="{B038C4E9-B403-47F3-ACAB-9BD2C9E13838}" sibTransId="{7F059A29-8F30-48C0-8123-33AAE9DCA1EE}"/>
    <dgm:cxn modelId="{43E3232F-03AA-4AAA-990A-7F7926683377}" type="presOf" srcId="{1D53FBAD-6015-4443-8C85-D79EBBE8A557}" destId="{9508E336-93A8-40B3-8417-857BAF094448}" srcOrd="0" destOrd="0" presId="urn:microsoft.com/office/officeart/2005/8/layout/orgChart1"/>
    <dgm:cxn modelId="{294C332F-7E97-46FF-854F-8D5B86E4CE9A}" srcId="{5468CCFA-C375-4F43-B8EF-EB8E04F05ECA}" destId="{5E319B0B-5AA0-4FBC-91DE-946BEADDB831}" srcOrd="1" destOrd="0" parTransId="{1D53FBAD-6015-4443-8C85-D79EBBE8A557}" sibTransId="{3DE125DE-4FA0-4C38-85FF-DEFD1A3D3572}"/>
    <dgm:cxn modelId="{F72F8B33-F9AE-4178-B5D2-CFCF38C4A987}" type="presOf" srcId="{4A84F4E2-901D-46CB-9BD2-D4857AC558EB}" destId="{5157D73C-7E76-4AB9-8416-981C7621888A}" srcOrd="0" destOrd="0" presId="urn:microsoft.com/office/officeart/2005/8/layout/orgChart1"/>
    <dgm:cxn modelId="{20EE9D37-06FE-41B9-A4BF-68CBA21730D0}" type="presOf" srcId="{D67FEEA1-B2E3-4110-AA03-2A30A235F720}" destId="{F1D73D6F-BEA7-41D9-8C05-899A4CE0C46F}" srcOrd="0" destOrd="0" presId="urn:microsoft.com/office/officeart/2005/8/layout/orgChart1"/>
    <dgm:cxn modelId="{21ECD85D-6C0E-49BB-AE5B-651E1FF5ECBD}" type="presOf" srcId="{B038C4E9-B403-47F3-ACAB-9BD2C9E13838}" destId="{6814A1D3-FFD9-4713-A717-84A4EA0F8F7D}" srcOrd="0" destOrd="0" presId="urn:microsoft.com/office/officeart/2005/8/layout/orgChart1"/>
    <dgm:cxn modelId="{EFC2D242-77D7-4ECE-9347-1CC1C4C2B952}" type="presOf" srcId="{5E319B0B-5AA0-4FBC-91DE-946BEADDB831}" destId="{88EE44DB-C3CA-49DB-A5A6-162B2A84A913}" srcOrd="1" destOrd="0" presId="urn:microsoft.com/office/officeart/2005/8/layout/orgChart1"/>
    <dgm:cxn modelId="{C66CFD48-C581-4DAA-9194-539C2D67379F}" type="presOf" srcId="{AD11CE10-E146-46B7-8766-0214B70AFB41}" destId="{9FE9EE7F-DB95-4081-B39A-92C50A80C58D}" srcOrd="1" destOrd="0" presId="urn:microsoft.com/office/officeart/2005/8/layout/orgChart1"/>
    <dgm:cxn modelId="{03C7906E-5978-4386-A701-79F49BDDB66F}" type="presOf" srcId="{5133BE77-4562-47A2-9241-7C7268CD54BA}" destId="{B06D3122-7921-4829-8E05-711DFD0E20AF}" srcOrd="0" destOrd="0" presId="urn:microsoft.com/office/officeart/2005/8/layout/orgChart1"/>
    <dgm:cxn modelId="{54B57171-8FFD-44FC-98F0-C3262591DBDE}" type="presOf" srcId="{2505D256-632D-41AB-8143-2368D8D0DCE3}" destId="{A87B3E25-BA8F-4795-B6D0-6960469CD281}" srcOrd="0" destOrd="0" presId="urn:microsoft.com/office/officeart/2005/8/layout/orgChart1"/>
    <dgm:cxn modelId="{92AC5B72-110B-43BD-B39D-41D4688121F3}" type="presOf" srcId="{DB8C2AE1-C607-46D9-B7BC-9C079F154EDB}" destId="{6198F528-E6BD-4532-A9DC-6FEAEB167A51}" srcOrd="1" destOrd="0" presId="urn:microsoft.com/office/officeart/2005/8/layout/orgChart1"/>
    <dgm:cxn modelId="{DD638A76-3690-4C41-8A6F-45752464308F}" type="presOf" srcId="{2505D256-632D-41AB-8143-2368D8D0DCE3}" destId="{AC4FB714-64C5-4DB4-9221-0590F7CD8904}" srcOrd="1" destOrd="0" presId="urn:microsoft.com/office/officeart/2005/8/layout/orgChart1"/>
    <dgm:cxn modelId="{624BCB79-36DD-46CD-A201-93B8537D5B01}" type="presOf" srcId="{23CE192C-5B38-438D-8327-59CFC58E08E0}" destId="{ACADB673-10C5-458F-9F9D-7E3825FA946A}" srcOrd="0" destOrd="0" presId="urn:microsoft.com/office/officeart/2005/8/layout/orgChart1"/>
    <dgm:cxn modelId="{0F8CE379-B5CC-4975-B6C1-D5D9F7E4B801}" type="presOf" srcId="{4F020579-8143-4DA4-9C45-EF76927620B0}" destId="{43D79A57-7CEC-430B-99B0-71D254D28F0F}" srcOrd="0" destOrd="0" presId="urn:microsoft.com/office/officeart/2005/8/layout/orgChart1"/>
    <dgm:cxn modelId="{5D2FC35A-CB9B-412C-A673-92301D3E7426}" type="presOf" srcId="{9EA48992-1B93-407C-BCFF-B26184B98EBF}" destId="{C4234D43-8AFE-4899-8968-6B6FFF0F865E}" srcOrd="0" destOrd="0" presId="urn:microsoft.com/office/officeart/2005/8/layout/orgChart1"/>
    <dgm:cxn modelId="{3BB03082-52A2-4335-A901-0A2FE012EFA2}" type="presOf" srcId="{5E319B0B-5AA0-4FBC-91DE-946BEADDB831}" destId="{913E3CFF-6DA2-4145-8C16-26E7C7437F90}" srcOrd="0" destOrd="0" presId="urn:microsoft.com/office/officeart/2005/8/layout/orgChart1"/>
    <dgm:cxn modelId="{2840688D-FF57-475F-8F8D-008F66ACB14D}" type="presOf" srcId="{5468CCFA-C375-4F43-B8EF-EB8E04F05ECA}" destId="{023038BA-4E9A-4F8B-99B8-2ACC67A977E8}" srcOrd="1" destOrd="0" presId="urn:microsoft.com/office/officeart/2005/8/layout/orgChart1"/>
    <dgm:cxn modelId="{1F215E9B-AF70-4DE0-8B01-4C397B7D97A5}" srcId="{5468CCFA-C375-4F43-B8EF-EB8E04F05ECA}" destId="{9BD4052D-381B-4199-9CDD-79A2696BFCE0}" srcOrd="0" destOrd="0" parTransId="{F8823F64-0AB5-4A7A-A3B2-00F5C3298998}" sibTransId="{D4FCF99D-CFDB-4FDA-A22C-368A4E75CE02}"/>
    <dgm:cxn modelId="{681CD69E-5AA4-41DE-8165-C4E4B3EE2464}" srcId="{23CE192C-5B38-438D-8327-59CFC58E08E0}" destId="{2505D256-632D-41AB-8143-2368D8D0DCE3}" srcOrd="0" destOrd="0" parTransId="{7895EF1B-A461-4805-9508-024A913E97CE}" sibTransId="{EA44D30A-2DE7-47C4-BE7B-87A0EC6D0D9B}"/>
    <dgm:cxn modelId="{F4F3E8A0-27B6-4592-B31D-81E5FB776FD5}" srcId="{DB8C2AE1-C607-46D9-B7BC-9C079F154EDB}" destId="{4A84F4E2-901D-46CB-9BD2-D4857AC558EB}" srcOrd="3" destOrd="0" parTransId="{64D4AF11-05F3-483B-9A74-E780FBCD1DA1}" sibTransId="{9F03C556-D999-4D1A-A297-53D835A36266}"/>
    <dgm:cxn modelId="{6C7554A5-0C0E-40A5-918B-23325D808E56}" srcId="{2505D256-632D-41AB-8143-2368D8D0DCE3}" destId="{DB8C2AE1-C607-46D9-B7BC-9C079F154EDB}" srcOrd="0" destOrd="0" parTransId="{5133BE77-4562-47A2-9241-7C7268CD54BA}" sibTransId="{861C31A7-F4ED-49AD-A6B3-6AB12CE8101A}"/>
    <dgm:cxn modelId="{45513EB6-1981-4E1C-B423-F9595FA33FEF}" type="presOf" srcId="{AD11CE10-E146-46B7-8766-0214B70AFB41}" destId="{E4E3309F-268C-4D71-87B6-8EE7E746AD0B}" srcOrd="0" destOrd="0" presId="urn:microsoft.com/office/officeart/2005/8/layout/orgChart1"/>
    <dgm:cxn modelId="{BAC326B7-55EB-40C1-85C4-9767E43AC8C3}" type="presOf" srcId="{2753CF90-C8DC-4E71-8F9F-9E59A3F3F343}" destId="{3D367E92-86C4-4800-890D-E420390834F5}" srcOrd="0" destOrd="0" presId="urn:microsoft.com/office/officeart/2005/8/layout/orgChart1"/>
    <dgm:cxn modelId="{005B56BB-80E6-428C-A028-E36A270F9897}" type="presOf" srcId="{9BD4052D-381B-4199-9CDD-79A2696BFCE0}" destId="{0B2B7975-F0E4-4792-981A-64BB44A9A79B}" srcOrd="0" destOrd="0" presId="urn:microsoft.com/office/officeart/2005/8/layout/orgChart1"/>
    <dgm:cxn modelId="{BC8837CA-F2F1-4FBD-B428-998F2E7C3385}" type="presOf" srcId="{F8823F64-0AB5-4A7A-A3B2-00F5C3298998}" destId="{61FBF8BD-0CB8-4BC1-AC97-84554451CCDF}" srcOrd="0" destOrd="0" presId="urn:microsoft.com/office/officeart/2005/8/layout/orgChart1"/>
    <dgm:cxn modelId="{73FB85CF-4D51-49AA-B8A3-B98241E1E8BF}" type="presOf" srcId="{5468CCFA-C375-4F43-B8EF-EB8E04F05ECA}" destId="{AB53A8D1-72AE-4ADD-B21C-1A8119F79543}" srcOrd="0" destOrd="0" presId="urn:microsoft.com/office/officeart/2005/8/layout/orgChart1"/>
    <dgm:cxn modelId="{5CB18ADA-C1B9-4706-BDE2-2CC7EFA4FBAC}" srcId="{5468CCFA-C375-4F43-B8EF-EB8E04F05ECA}" destId="{2562C2C8-3D72-400F-968E-57A4622CFC48}" srcOrd="2" destOrd="0" parTransId="{918D5C68-3C1D-425F-BC57-4CEB4C2B6C59}" sibTransId="{176BAF94-88D9-4F3B-981E-EDFB241BA64A}"/>
    <dgm:cxn modelId="{6F4FE6DB-AD2C-4752-B68D-610D485248A3}" type="presOf" srcId="{9BD4052D-381B-4199-9CDD-79A2696BFCE0}" destId="{1001176A-95BF-47E7-8370-9A39C3C6DBCB}" srcOrd="1" destOrd="0" presId="urn:microsoft.com/office/officeart/2005/8/layout/orgChart1"/>
    <dgm:cxn modelId="{AF5BFFDB-BAE0-4E8E-A085-38891F377CFD}" srcId="{DB8C2AE1-C607-46D9-B7BC-9C079F154EDB}" destId="{9977BC23-DC69-4E9B-BCD8-C013A39082B4}" srcOrd="2" destOrd="0" parTransId="{9EA48992-1B93-407C-BCFF-B26184B98EBF}" sibTransId="{DE0FCEBA-14E8-4A47-9D4B-E343B33D840D}"/>
    <dgm:cxn modelId="{E8FA2FE7-8C40-4F8E-97A4-1799480FCA64}" srcId="{2505D256-632D-41AB-8143-2368D8D0DCE3}" destId="{5468CCFA-C375-4F43-B8EF-EB8E04F05ECA}" srcOrd="1" destOrd="0" parTransId="{2753CF90-C8DC-4E71-8F9F-9E59A3F3F343}" sibTransId="{199E86E7-D47E-424E-89B7-6A599EE25664}"/>
    <dgm:cxn modelId="{7CA92EE9-EA1C-4A8C-B30B-BD36F9CC4751}" srcId="{DB8C2AE1-C607-46D9-B7BC-9C079F154EDB}" destId="{4F020579-8143-4DA4-9C45-EF76927620B0}" srcOrd="1" destOrd="0" parTransId="{D67FEEA1-B2E3-4110-AA03-2A30A235F720}" sibTransId="{6BD375EA-8D17-4A3E-BBDD-E8C65F2BE2E9}"/>
    <dgm:cxn modelId="{D5508BFB-6717-4D5F-87E1-4231B3C68FE8}" type="presOf" srcId="{DB8C2AE1-C607-46D9-B7BC-9C079F154EDB}" destId="{CF7A6C0C-74A2-4697-80F3-459D235103BB}" srcOrd="0" destOrd="0" presId="urn:microsoft.com/office/officeart/2005/8/layout/orgChart1"/>
    <dgm:cxn modelId="{F4248067-E049-4BDA-B3F8-3E7570BB1D28}" type="presParOf" srcId="{ACADB673-10C5-458F-9F9D-7E3825FA946A}" destId="{324C4A52-F45A-4CCF-A157-0FC11971F8D1}" srcOrd="0" destOrd="0" presId="urn:microsoft.com/office/officeart/2005/8/layout/orgChart1"/>
    <dgm:cxn modelId="{E1B2C270-80CE-4B46-BA81-B6E0493A3872}" type="presParOf" srcId="{324C4A52-F45A-4CCF-A157-0FC11971F8D1}" destId="{96B4E56A-9BDC-4F5A-9711-304F166B4B7D}" srcOrd="0" destOrd="0" presId="urn:microsoft.com/office/officeart/2005/8/layout/orgChart1"/>
    <dgm:cxn modelId="{31AD46D1-1C1E-47B0-B6FC-1E880C443174}" type="presParOf" srcId="{96B4E56A-9BDC-4F5A-9711-304F166B4B7D}" destId="{A87B3E25-BA8F-4795-B6D0-6960469CD281}" srcOrd="0" destOrd="0" presId="urn:microsoft.com/office/officeart/2005/8/layout/orgChart1"/>
    <dgm:cxn modelId="{70BCCC11-E26D-4E8F-BA58-2668CE4B0E77}" type="presParOf" srcId="{96B4E56A-9BDC-4F5A-9711-304F166B4B7D}" destId="{AC4FB714-64C5-4DB4-9221-0590F7CD8904}" srcOrd="1" destOrd="0" presId="urn:microsoft.com/office/officeart/2005/8/layout/orgChart1"/>
    <dgm:cxn modelId="{34FE2331-94A5-4B77-9D8E-35AFDD1331E0}" type="presParOf" srcId="{324C4A52-F45A-4CCF-A157-0FC11971F8D1}" destId="{C3B5B445-53FC-485C-93A9-109D361EEDEF}" srcOrd="1" destOrd="0" presId="urn:microsoft.com/office/officeart/2005/8/layout/orgChart1"/>
    <dgm:cxn modelId="{A0B1183C-B76C-46B2-B82F-F4830A7EAED4}" type="presParOf" srcId="{C3B5B445-53FC-485C-93A9-109D361EEDEF}" destId="{B06D3122-7921-4829-8E05-711DFD0E20AF}" srcOrd="0" destOrd="0" presId="urn:microsoft.com/office/officeart/2005/8/layout/orgChart1"/>
    <dgm:cxn modelId="{C1A2437B-7089-4CD0-9ED2-1DD6EF230E5E}" type="presParOf" srcId="{C3B5B445-53FC-485C-93A9-109D361EEDEF}" destId="{9CC81FB9-C8D5-4BD5-82D8-5E65BE540F48}" srcOrd="1" destOrd="0" presId="urn:microsoft.com/office/officeart/2005/8/layout/orgChart1"/>
    <dgm:cxn modelId="{0EC5353E-F95A-4EC9-A671-57D712BC4B16}" type="presParOf" srcId="{9CC81FB9-C8D5-4BD5-82D8-5E65BE540F48}" destId="{6CD2D8C3-7B79-425A-9D87-45ABD17BE6C0}" srcOrd="0" destOrd="0" presId="urn:microsoft.com/office/officeart/2005/8/layout/orgChart1"/>
    <dgm:cxn modelId="{2CBC2AD4-A0F5-44F7-B2BD-7CA27B6AF878}" type="presParOf" srcId="{6CD2D8C3-7B79-425A-9D87-45ABD17BE6C0}" destId="{CF7A6C0C-74A2-4697-80F3-459D235103BB}" srcOrd="0" destOrd="0" presId="urn:microsoft.com/office/officeart/2005/8/layout/orgChart1"/>
    <dgm:cxn modelId="{889AED8F-734E-4CAA-83D4-DC454E1C64B2}" type="presParOf" srcId="{6CD2D8C3-7B79-425A-9D87-45ABD17BE6C0}" destId="{6198F528-E6BD-4532-A9DC-6FEAEB167A51}" srcOrd="1" destOrd="0" presId="urn:microsoft.com/office/officeart/2005/8/layout/orgChart1"/>
    <dgm:cxn modelId="{A1518214-524E-4CDB-9AF3-B9B9828A4BC8}" type="presParOf" srcId="{9CC81FB9-C8D5-4BD5-82D8-5E65BE540F48}" destId="{9D5973CF-4960-426E-BE49-C774143549BF}" srcOrd="1" destOrd="0" presId="urn:microsoft.com/office/officeart/2005/8/layout/orgChart1"/>
    <dgm:cxn modelId="{73855D35-C899-4EAE-941A-61C85E7EE75B}" type="presParOf" srcId="{9D5973CF-4960-426E-BE49-C774143549BF}" destId="{6814A1D3-FFD9-4713-A717-84A4EA0F8F7D}" srcOrd="0" destOrd="0" presId="urn:microsoft.com/office/officeart/2005/8/layout/orgChart1"/>
    <dgm:cxn modelId="{BD83C5F6-38B9-4CD2-8C02-F2D24AE3C227}" type="presParOf" srcId="{9D5973CF-4960-426E-BE49-C774143549BF}" destId="{0EF4C44B-5320-4500-AA2F-7018599CC129}" srcOrd="1" destOrd="0" presId="urn:microsoft.com/office/officeart/2005/8/layout/orgChart1"/>
    <dgm:cxn modelId="{0DC7B7A0-5DE9-404B-B63E-A652CF225738}" type="presParOf" srcId="{0EF4C44B-5320-4500-AA2F-7018599CC129}" destId="{EE0C1F96-452D-4B2A-ABD5-8BFF0A7A0F6B}" srcOrd="0" destOrd="0" presId="urn:microsoft.com/office/officeart/2005/8/layout/orgChart1"/>
    <dgm:cxn modelId="{45E5F4CF-1A5E-4459-AB34-5D8EC10BE6F5}" type="presParOf" srcId="{EE0C1F96-452D-4B2A-ABD5-8BFF0A7A0F6B}" destId="{E4E3309F-268C-4D71-87B6-8EE7E746AD0B}" srcOrd="0" destOrd="0" presId="urn:microsoft.com/office/officeart/2005/8/layout/orgChart1"/>
    <dgm:cxn modelId="{CA907005-5C2A-48FB-A403-EB4EC69BA10F}" type="presParOf" srcId="{EE0C1F96-452D-4B2A-ABD5-8BFF0A7A0F6B}" destId="{9FE9EE7F-DB95-4081-B39A-92C50A80C58D}" srcOrd="1" destOrd="0" presId="urn:microsoft.com/office/officeart/2005/8/layout/orgChart1"/>
    <dgm:cxn modelId="{857654DC-620B-427B-8297-EF7EBB8DD3D3}" type="presParOf" srcId="{0EF4C44B-5320-4500-AA2F-7018599CC129}" destId="{C9BD0461-DE06-4AE3-BAFF-E946AB9D1669}" srcOrd="1" destOrd="0" presId="urn:microsoft.com/office/officeart/2005/8/layout/orgChart1"/>
    <dgm:cxn modelId="{AE6908CE-2B8A-40DD-8EB8-12CAE9B9E4DC}" type="presParOf" srcId="{0EF4C44B-5320-4500-AA2F-7018599CC129}" destId="{CB872C14-DB07-4421-B530-9415FE944ABD}" srcOrd="2" destOrd="0" presId="urn:microsoft.com/office/officeart/2005/8/layout/orgChart1"/>
    <dgm:cxn modelId="{AC94F7AA-12FD-4C89-9104-6EFBCF74009E}" type="presParOf" srcId="{9D5973CF-4960-426E-BE49-C774143549BF}" destId="{F1D73D6F-BEA7-41D9-8C05-899A4CE0C46F}" srcOrd="2" destOrd="0" presId="urn:microsoft.com/office/officeart/2005/8/layout/orgChart1"/>
    <dgm:cxn modelId="{35F1B2BF-30DF-425B-B5CA-D822DE010593}" type="presParOf" srcId="{9D5973CF-4960-426E-BE49-C774143549BF}" destId="{672DCC59-C386-412D-B8F7-86D760BEA3B4}" srcOrd="3" destOrd="0" presId="urn:microsoft.com/office/officeart/2005/8/layout/orgChart1"/>
    <dgm:cxn modelId="{816B0FE2-C518-41FE-AAAE-7E85474FA2B3}" type="presParOf" srcId="{672DCC59-C386-412D-B8F7-86D760BEA3B4}" destId="{EE5F3342-4070-443A-B52A-1ACAFC1DCB10}" srcOrd="0" destOrd="0" presId="urn:microsoft.com/office/officeart/2005/8/layout/orgChart1"/>
    <dgm:cxn modelId="{F6CDC97A-EB1F-447E-8C26-A60458A9D906}" type="presParOf" srcId="{EE5F3342-4070-443A-B52A-1ACAFC1DCB10}" destId="{43D79A57-7CEC-430B-99B0-71D254D28F0F}" srcOrd="0" destOrd="0" presId="urn:microsoft.com/office/officeart/2005/8/layout/orgChart1"/>
    <dgm:cxn modelId="{DD33D6F9-45D9-4168-82A6-C7DE3DB51487}" type="presParOf" srcId="{EE5F3342-4070-443A-B52A-1ACAFC1DCB10}" destId="{8C0928BF-6D38-4A8D-9B37-DA240ED2945A}" srcOrd="1" destOrd="0" presId="urn:microsoft.com/office/officeart/2005/8/layout/orgChart1"/>
    <dgm:cxn modelId="{05F7C308-1310-43DF-A988-8E5BF232ED51}" type="presParOf" srcId="{672DCC59-C386-412D-B8F7-86D760BEA3B4}" destId="{02BC1A01-87C2-4BDF-B04B-4EA59FF39014}" srcOrd="1" destOrd="0" presId="urn:microsoft.com/office/officeart/2005/8/layout/orgChart1"/>
    <dgm:cxn modelId="{D5D3E59D-B163-4C65-88F4-DFFD8FFAF462}" type="presParOf" srcId="{672DCC59-C386-412D-B8F7-86D760BEA3B4}" destId="{04F6FABE-3F89-4F4E-84D0-31EA66C2BE55}" srcOrd="2" destOrd="0" presId="urn:microsoft.com/office/officeart/2005/8/layout/orgChart1"/>
    <dgm:cxn modelId="{201D5126-E2BB-4ADA-8AF9-AF66659CFF58}" type="presParOf" srcId="{9D5973CF-4960-426E-BE49-C774143549BF}" destId="{C4234D43-8AFE-4899-8968-6B6FFF0F865E}" srcOrd="4" destOrd="0" presId="urn:microsoft.com/office/officeart/2005/8/layout/orgChart1"/>
    <dgm:cxn modelId="{7D2B0DE4-690A-429F-929C-C3820C2ED3D7}" type="presParOf" srcId="{9D5973CF-4960-426E-BE49-C774143549BF}" destId="{4511BC26-24BA-4422-B9C0-6065B100C13D}" srcOrd="5" destOrd="0" presId="urn:microsoft.com/office/officeart/2005/8/layout/orgChart1"/>
    <dgm:cxn modelId="{8A95DD51-E0F3-45E7-AABF-D4E0A615E164}" type="presParOf" srcId="{4511BC26-24BA-4422-B9C0-6065B100C13D}" destId="{D1539C87-B4ED-4BBD-B5C2-B7EC745B00E7}" srcOrd="0" destOrd="0" presId="urn:microsoft.com/office/officeart/2005/8/layout/orgChart1"/>
    <dgm:cxn modelId="{75D465A0-3664-4700-9374-8F148AAD4C81}" type="presParOf" srcId="{D1539C87-B4ED-4BBD-B5C2-B7EC745B00E7}" destId="{CECA9B9B-C008-4D5E-94A2-1C2919922015}" srcOrd="0" destOrd="0" presId="urn:microsoft.com/office/officeart/2005/8/layout/orgChart1"/>
    <dgm:cxn modelId="{2F0289CA-3800-450B-8590-200B51AEA4CF}" type="presParOf" srcId="{D1539C87-B4ED-4BBD-B5C2-B7EC745B00E7}" destId="{8602FA81-84A0-496E-9971-F01C7A787C90}" srcOrd="1" destOrd="0" presId="urn:microsoft.com/office/officeart/2005/8/layout/orgChart1"/>
    <dgm:cxn modelId="{775E109B-C23E-4F10-8BE3-F0ECA87544C0}" type="presParOf" srcId="{4511BC26-24BA-4422-B9C0-6065B100C13D}" destId="{706ED406-A05B-40D9-BD4B-021F4BA0BFF3}" srcOrd="1" destOrd="0" presId="urn:microsoft.com/office/officeart/2005/8/layout/orgChart1"/>
    <dgm:cxn modelId="{0C18187C-D44A-4C17-AC31-796B26A00F0B}" type="presParOf" srcId="{4511BC26-24BA-4422-B9C0-6065B100C13D}" destId="{6F5B63C9-05E0-4736-AD0A-351E6F8EF81D}" srcOrd="2" destOrd="0" presId="urn:microsoft.com/office/officeart/2005/8/layout/orgChart1"/>
    <dgm:cxn modelId="{0407CD02-065D-4250-89CB-AB099793BAB7}" type="presParOf" srcId="{9D5973CF-4960-426E-BE49-C774143549BF}" destId="{F1B82673-0E19-4F1C-8107-E91815F265D3}" srcOrd="6" destOrd="0" presId="urn:microsoft.com/office/officeart/2005/8/layout/orgChart1"/>
    <dgm:cxn modelId="{59173009-AB2A-43BE-A92D-2A0237B81A02}" type="presParOf" srcId="{9D5973CF-4960-426E-BE49-C774143549BF}" destId="{280A2748-1EE5-4FD3-8D9F-5620AEC92C67}" srcOrd="7" destOrd="0" presId="urn:microsoft.com/office/officeart/2005/8/layout/orgChart1"/>
    <dgm:cxn modelId="{58E017D9-2955-41BB-B42C-BCCFC7E8BE9B}" type="presParOf" srcId="{280A2748-1EE5-4FD3-8D9F-5620AEC92C67}" destId="{6AC3968C-F099-46BC-A69B-6B91A2FDEC2A}" srcOrd="0" destOrd="0" presId="urn:microsoft.com/office/officeart/2005/8/layout/orgChart1"/>
    <dgm:cxn modelId="{AE2F56EA-8CB9-4B8C-91E4-DBE9373FB7DC}" type="presParOf" srcId="{6AC3968C-F099-46BC-A69B-6B91A2FDEC2A}" destId="{5157D73C-7E76-4AB9-8416-981C7621888A}" srcOrd="0" destOrd="0" presId="urn:microsoft.com/office/officeart/2005/8/layout/orgChart1"/>
    <dgm:cxn modelId="{CEDA824D-77D6-43B5-91AB-5D45C5731DD8}" type="presParOf" srcId="{6AC3968C-F099-46BC-A69B-6B91A2FDEC2A}" destId="{13BC4EFF-1D56-4761-B4DF-A9DA0C92094F}" srcOrd="1" destOrd="0" presId="urn:microsoft.com/office/officeart/2005/8/layout/orgChart1"/>
    <dgm:cxn modelId="{C530B543-98BF-4C80-9A8B-B2E713BDA5C9}" type="presParOf" srcId="{280A2748-1EE5-4FD3-8D9F-5620AEC92C67}" destId="{F4644200-0012-4D4E-8508-7B72AA6C56A0}" srcOrd="1" destOrd="0" presId="urn:microsoft.com/office/officeart/2005/8/layout/orgChart1"/>
    <dgm:cxn modelId="{19D77C58-795D-4DA5-ACCD-D9D8B384D97E}" type="presParOf" srcId="{280A2748-1EE5-4FD3-8D9F-5620AEC92C67}" destId="{3480C398-1BDC-4B4D-8607-080688770A5C}" srcOrd="2" destOrd="0" presId="urn:microsoft.com/office/officeart/2005/8/layout/orgChart1"/>
    <dgm:cxn modelId="{7F596188-B723-4C1E-AFFB-0171D2B1F5AE}" type="presParOf" srcId="{9CC81FB9-C8D5-4BD5-82D8-5E65BE540F48}" destId="{9163A41B-BE59-4EEC-9319-C7B1B3780591}" srcOrd="2" destOrd="0" presId="urn:microsoft.com/office/officeart/2005/8/layout/orgChart1"/>
    <dgm:cxn modelId="{17BA5E8D-B6D5-4382-9DF1-6920AC8873E4}" type="presParOf" srcId="{C3B5B445-53FC-485C-93A9-109D361EEDEF}" destId="{3D367E92-86C4-4800-890D-E420390834F5}" srcOrd="2" destOrd="0" presId="urn:microsoft.com/office/officeart/2005/8/layout/orgChart1"/>
    <dgm:cxn modelId="{B07375A3-BF03-4AEC-86C6-37201B1ADA22}" type="presParOf" srcId="{C3B5B445-53FC-485C-93A9-109D361EEDEF}" destId="{BCB8A5CE-D988-44F9-9D02-0C3A0AE8921F}" srcOrd="3" destOrd="0" presId="urn:microsoft.com/office/officeart/2005/8/layout/orgChart1"/>
    <dgm:cxn modelId="{30FD43F7-3BB2-4B99-AA4D-E17CE953101D}" type="presParOf" srcId="{BCB8A5CE-D988-44F9-9D02-0C3A0AE8921F}" destId="{33018D0C-6560-45C3-A00F-F1B6EEB3F544}" srcOrd="0" destOrd="0" presId="urn:microsoft.com/office/officeart/2005/8/layout/orgChart1"/>
    <dgm:cxn modelId="{D17314C3-0C0A-48DD-887B-378A921A35F8}" type="presParOf" srcId="{33018D0C-6560-45C3-A00F-F1B6EEB3F544}" destId="{AB53A8D1-72AE-4ADD-B21C-1A8119F79543}" srcOrd="0" destOrd="0" presId="urn:microsoft.com/office/officeart/2005/8/layout/orgChart1"/>
    <dgm:cxn modelId="{98DF948E-3F25-409B-8809-937A239FF3B4}" type="presParOf" srcId="{33018D0C-6560-45C3-A00F-F1B6EEB3F544}" destId="{023038BA-4E9A-4F8B-99B8-2ACC67A977E8}" srcOrd="1" destOrd="0" presId="urn:microsoft.com/office/officeart/2005/8/layout/orgChart1"/>
    <dgm:cxn modelId="{E08DA3C9-AAD2-4769-B613-C260DDF9C22C}" type="presParOf" srcId="{BCB8A5CE-D988-44F9-9D02-0C3A0AE8921F}" destId="{D4BBFF5E-DEE5-4CE9-A83C-00B2F7EBD579}" srcOrd="1" destOrd="0" presId="urn:microsoft.com/office/officeart/2005/8/layout/orgChart1"/>
    <dgm:cxn modelId="{B6B91994-9336-4A68-A253-C675FC4472ED}" type="presParOf" srcId="{D4BBFF5E-DEE5-4CE9-A83C-00B2F7EBD579}" destId="{61FBF8BD-0CB8-4BC1-AC97-84554451CCDF}" srcOrd="0" destOrd="0" presId="urn:microsoft.com/office/officeart/2005/8/layout/orgChart1"/>
    <dgm:cxn modelId="{9464201C-99D6-4DF6-BA6C-D561B9C19C73}" type="presParOf" srcId="{D4BBFF5E-DEE5-4CE9-A83C-00B2F7EBD579}" destId="{A548C117-5962-4AE7-B890-F7E812AE79FC}" srcOrd="1" destOrd="0" presId="urn:microsoft.com/office/officeart/2005/8/layout/orgChart1"/>
    <dgm:cxn modelId="{81EC2F91-0CF7-4B5E-884B-EBAD9E9B6C01}" type="presParOf" srcId="{A548C117-5962-4AE7-B890-F7E812AE79FC}" destId="{0EE34E23-173D-4043-8BA3-30233D960976}" srcOrd="0" destOrd="0" presId="urn:microsoft.com/office/officeart/2005/8/layout/orgChart1"/>
    <dgm:cxn modelId="{FB1F0A8B-B1AA-4DD2-BB93-E457B96D22DF}" type="presParOf" srcId="{0EE34E23-173D-4043-8BA3-30233D960976}" destId="{0B2B7975-F0E4-4792-981A-64BB44A9A79B}" srcOrd="0" destOrd="0" presId="urn:microsoft.com/office/officeart/2005/8/layout/orgChart1"/>
    <dgm:cxn modelId="{154C2BC1-62E6-43F0-B3BE-A99CDD11C21B}" type="presParOf" srcId="{0EE34E23-173D-4043-8BA3-30233D960976}" destId="{1001176A-95BF-47E7-8370-9A39C3C6DBCB}" srcOrd="1" destOrd="0" presId="urn:microsoft.com/office/officeart/2005/8/layout/orgChart1"/>
    <dgm:cxn modelId="{E4A09E0B-2F5C-4BEC-8D07-8FBD086853D1}" type="presParOf" srcId="{A548C117-5962-4AE7-B890-F7E812AE79FC}" destId="{60B9F219-83A9-42DA-8CD3-BC7629F49FEB}" srcOrd="1" destOrd="0" presId="urn:microsoft.com/office/officeart/2005/8/layout/orgChart1"/>
    <dgm:cxn modelId="{79A53696-2F0A-461E-8CDA-9EC3686B4ABA}" type="presParOf" srcId="{A548C117-5962-4AE7-B890-F7E812AE79FC}" destId="{4B64A420-34FC-492C-9391-7E92BE2BDA6C}" srcOrd="2" destOrd="0" presId="urn:microsoft.com/office/officeart/2005/8/layout/orgChart1"/>
    <dgm:cxn modelId="{03C45667-D422-4807-B14B-14DE0FA9AB30}" type="presParOf" srcId="{D4BBFF5E-DEE5-4CE9-A83C-00B2F7EBD579}" destId="{9508E336-93A8-40B3-8417-857BAF094448}" srcOrd="2" destOrd="0" presId="urn:microsoft.com/office/officeart/2005/8/layout/orgChart1"/>
    <dgm:cxn modelId="{B9B15CDD-D85B-445C-9D36-851AB91F15EE}" type="presParOf" srcId="{D4BBFF5E-DEE5-4CE9-A83C-00B2F7EBD579}" destId="{C3E9532D-1586-40AD-8EE7-7E2DAE181C3D}" srcOrd="3" destOrd="0" presId="urn:microsoft.com/office/officeart/2005/8/layout/orgChart1"/>
    <dgm:cxn modelId="{968BCD78-9306-4184-8F8F-D8E1ED842C24}" type="presParOf" srcId="{C3E9532D-1586-40AD-8EE7-7E2DAE181C3D}" destId="{7E2E50D5-3604-4080-8B02-F435F966BCC9}" srcOrd="0" destOrd="0" presId="urn:microsoft.com/office/officeart/2005/8/layout/orgChart1"/>
    <dgm:cxn modelId="{4CD87784-AFD3-4D6D-9C6B-873E88CEAA77}" type="presParOf" srcId="{7E2E50D5-3604-4080-8B02-F435F966BCC9}" destId="{913E3CFF-6DA2-4145-8C16-26E7C7437F90}" srcOrd="0" destOrd="0" presId="urn:microsoft.com/office/officeart/2005/8/layout/orgChart1"/>
    <dgm:cxn modelId="{29130D1B-62E3-49A4-AC72-A62BA2FF4D77}" type="presParOf" srcId="{7E2E50D5-3604-4080-8B02-F435F966BCC9}" destId="{88EE44DB-C3CA-49DB-A5A6-162B2A84A913}" srcOrd="1" destOrd="0" presId="urn:microsoft.com/office/officeart/2005/8/layout/orgChart1"/>
    <dgm:cxn modelId="{C48374AC-4BB4-4E04-A52D-48BA8B4FCB5B}" type="presParOf" srcId="{C3E9532D-1586-40AD-8EE7-7E2DAE181C3D}" destId="{496E5ED3-B05C-4D09-A08D-F60092B11DC8}" srcOrd="1" destOrd="0" presId="urn:microsoft.com/office/officeart/2005/8/layout/orgChart1"/>
    <dgm:cxn modelId="{354C8584-E120-433A-983D-FA6939521480}" type="presParOf" srcId="{C3E9532D-1586-40AD-8EE7-7E2DAE181C3D}" destId="{82DF7304-2FEE-4EE8-93B7-A09DF3E986F0}" srcOrd="2" destOrd="0" presId="urn:microsoft.com/office/officeart/2005/8/layout/orgChart1"/>
    <dgm:cxn modelId="{AFEBC4B9-8434-4582-AAA3-CAEE99886E8F}" type="presParOf" srcId="{D4BBFF5E-DEE5-4CE9-A83C-00B2F7EBD579}" destId="{3538E69E-8F57-419C-906D-E53677ACCF0F}" srcOrd="4" destOrd="0" presId="urn:microsoft.com/office/officeart/2005/8/layout/orgChart1"/>
    <dgm:cxn modelId="{A5907880-CC9E-4BAC-AD50-A58AF9330866}" type="presParOf" srcId="{D4BBFF5E-DEE5-4CE9-A83C-00B2F7EBD579}" destId="{A5BB9773-AD43-451C-AB33-7701ACCC5A15}" srcOrd="5" destOrd="0" presId="urn:microsoft.com/office/officeart/2005/8/layout/orgChart1"/>
    <dgm:cxn modelId="{26B09215-B2FD-45FF-B899-50FEEAFC3B46}" type="presParOf" srcId="{A5BB9773-AD43-451C-AB33-7701ACCC5A15}" destId="{47962756-040A-45EB-9332-E831CD118CFA}" srcOrd="0" destOrd="0" presId="urn:microsoft.com/office/officeart/2005/8/layout/orgChart1"/>
    <dgm:cxn modelId="{B5E8669E-34AD-4E91-9CB2-5B1E23DAEAC9}" type="presParOf" srcId="{47962756-040A-45EB-9332-E831CD118CFA}" destId="{20E8093F-61AF-4E27-978D-C2B7627C9374}" srcOrd="0" destOrd="0" presId="urn:microsoft.com/office/officeart/2005/8/layout/orgChart1"/>
    <dgm:cxn modelId="{91733F9F-5138-40E6-BF4A-3349C0C49B28}" type="presParOf" srcId="{47962756-040A-45EB-9332-E831CD118CFA}" destId="{48C640DA-26DC-45AE-8F35-81EDEDAA9ED5}" srcOrd="1" destOrd="0" presId="urn:microsoft.com/office/officeart/2005/8/layout/orgChart1"/>
    <dgm:cxn modelId="{BFE6A2AD-28D6-4AF6-AA0C-A8886AB67966}" type="presParOf" srcId="{A5BB9773-AD43-451C-AB33-7701ACCC5A15}" destId="{5615A261-6FB9-4F68-8845-19C258483AE9}" srcOrd="1" destOrd="0" presId="urn:microsoft.com/office/officeart/2005/8/layout/orgChart1"/>
    <dgm:cxn modelId="{26533577-15FC-41EF-BC12-9804A9F67090}" type="presParOf" srcId="{A5BB9773-AD43-451C-AB33-7701ACCC5A15}" destId="{D5864186-EE60-4044-B8A0-92B6857B589F}" srcOrd="2" destOrd="0" presId="urn:microsoft.com/office/officeart/2005/8/layout/orgChart1"/>
    <dgm:cxn modelId="{1E1EFE02-A42E-4C5A-8BBC-AB72C3207B7B}" type="presParOf" srcId="{BCB8A5CE-D988-44F9-9D02-0C3A0AE8921F}" destId="{38D6C1EF-FC96-4ECA-BD00-0522FA1A4BE3}" srcOrd="2" destOrd="0" presId="urn:microsoft.com/office/officeart/2005/8/layout/orgChart1"/>
    <dgm:cxn modelId="{85B0F5C4-B2DA-480E-AB20-5FE01E9F9F5B}" type="presParOf" srcId="{324C4A52-F45A-4CCF-A157-0FC11971F8D1}" destId="{CDD839C0-0AF7-4964-8708-3C81E7EACDD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025E9D-3A9D-4C18-8A2D-FE26773BFAE4}"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B90F61E4-5201-4AC3-B022-905C78CF2EDC}">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HK" sz="1600" dirty="0">
              <a:solidFill>
                <a:schemeClr val="tx1"/>
              </a:solidFill>
              <a:ea typeface="ヒラギノ角ゴ Pro W3" pitchFamily="-84" charset="-128"/>
            </a:rPr>
            <a:t>Treasury Bills</a:t>
          </a:r>
        </a:p>
      </dgm:t>
    </dgm:pt>
    <dgm:pt modelId="{A6F30DAC-7879-4A9F-9DEF-0D426756BB82}" type="parTrans" cxnId="{5119505D-74E2-4C73-A04F-4EE15AD8BA13}">
      <dgm:prSet/>
      <dgm:spPr/>
      <dgm:t>
        <a:bodyPr/>
        <a:lstStyle/>
        <a:p>
          <a:endParaRPr lang="en-US" sz="1600">
            <a:solidFill>
              <a:schemeClr val="tx1"/>
            </a:solidFill>
          </a:endParaRPr>
        </a:p>
      </dgm:t>
    </dgm:pt>
    <dgm:pt modelId="{C706E654-6647-4A75-9ABB-025CDE6581AE}" type="sibTrans" cxnId="{5119505D-74E2-4C73-A04F-4EE15AD8BA13}">
      <dgm:prSet/>
      <dgm:spPr/>
      <dgm:t>
        <a:bodyPr/>
        <a:lstStyle/>
        <a:p>
          <a:endParaRPr lang="en-US" sz="1600">
            <a:solidFill>
              <a:schemeClr val="tx1"/>
            </a:solidFill>
          </a:endParaRPr>
        </a:p>
      </dgm:t>
    </dgm:pt>
    <dgm:pt modelId="{7A7B794B-0FF8-463F-B9F1-2D33FE0E40F1}">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HK" sz="1600" dirty="0">
              <a:solidFill>
                <a:schemeClr val="tx1"/>
              </a:solidFill>
              <a:ea typeface="ヒラギノ角ゴ Pro W3" pitchFamily="-84" charset="-128"/>
            </a:rPr>
            <a:t>Federal Funds</a:t>
          </a:r>
        </a:p>
      </dgm:t>
    </dgm:pt>
    <dgm:pt modelId="{BFD56532-0E58-4E69-AD3B-9D317B360CF4}" type="parTrans" cxnId="{6A180DB8-9B14-49E9-BB95-C3186C55EAF4}">
      <dgm:prSet/>
      <dgm:spPr/>
      <dgm:t>
        <a:bodyPr/>
        <a:lstStyle/>
        <a:p>
          <a:endParaRPr lang="en-US" sz="1600">
            <a:solidFill>
              <a:schemeClr val="tx1"/>
            </a:solidFill>
          </a:endParaRPr>
        </a:p>
      </dgm:t>
    </dgm:pt>
    <dgm:pt modelId="{EB6267B5-A1CC-4DED-B0F8-DE4AFBE6B839}" type="sibTrans" cxnId="{6A180DB8-9B14-49E9-BB95-C3186C55EAF4}">
      <dgm:prSet/>
      <dgm:spPr/>
      <dgm:t>
        <a:bodyPr/>
        <a:lstStyle/>
        <a:p>
          <a:endParaRPr lang="en-US" sz="1600">
            <a:solidFill>
              <a:schemeClr val="tx1"/>
            </a:solidFill>
          </a:endParaRPr>
        </a:p>
      </dgm:t>
    </dgm:pt>
    <dgm:pt modelId="{6F85003D-D868-43B9-98DE-282CAFD5514C}">
      <dgm:prSet phldrT="[Text]" custT="1"/>
      <dgm:spPr/>
      <dgm:t>
        <a:bodyPr/>
        <a:lstStyle/>
        <a:p>
          <a:r>
            <a:rPr lang="en-US" altLang="zh-HK" sz="1600" dirty="0">
              <a:solidFill>
                <a:schemeClr val="tx1"/>
              </a:solidFill>
              <a:ea typeface="ヒラギノ角ゴ Pro W3" pitchFamily="-84" charset="-128"/>
            </a:rPr>
            <a:t>Repurchase Agreements</a:t>
          </a:r>
          <a:endParaRPr lang="en-US" sz="1600" dirty="0">
            <a:solidFill>
              <a:schemeClr val="tx1"/>
            </a:solidFill>
          </a:endParaRPr>
        </a:p>
      </dgm:t>
    </dgm:pt>
    <dgm:pt modelId="{35A1BBB2-3B3A-4DB1-9D67-493273508F09}" type="parTrans" cxnId="{57A99AC9-182C-4A72-8E17-47362A1236D7}">
      <dgm:prSet/>
      <dgm:spPr/>
      <dgm:t>
        <a:bodyPr/>
        <a:lstStyle/>
        <a:p>
          <a:endParaRPr lang="en-US" sz="1600">
            <a:solidFill>
              <a:schemeClr val="tx1"/>
            </a:solidFill>
          </a:endParaRPr>
        </a:p>
      </dgm:t>
    </dgm:pt>
    <dgm:pt modelId="{1322347E-8AE9-4737-942F-8FC5F60F59AA}" type="sibTrans" cxnId="{57A99AC9-182C-4A72-8E17-47362A1236D7}">
      <dgm:prSet/>
      <dgm:spPr/>
      <dgm:t>
        <a:bodyPr/>
        <a:lstStyle/>
        <a:p>
          <a:endParaRPr lang="en-US" sz="1600">
            <a:solidFill>
              <a:schemeClr val="tx1"/>
            </a:solidFill>
          </a:endParaRPr>
        </a:p>
      </dgm:t>
    </dgm:pt>
    <dgm:pt modelId="{64DAB2A4-759E-47CE-874E-36C3BCC51542}">
      <dgm:prSet phldrT="[Text]" custT="1"/>
      <dgm:spPr/>
      <dgm:t>
        <a:bodyPr/>
        <a:lstStyle/>
        <a:p>
          <a:r>
            <a:rPr lang="en-US" altLang="zh-HK" sz="1600" dirty="0">
              <a:solidFill>
                <a:schemeClr val="tx1"/>
              </a:solidFill>
              <a:ea typeface="ヒラギノ角ゴ Pro W3" pitchFamily="-84" charset="-128"/>
            </a:rPr>
            <a:t>Negotiable Certificates of Deposit</a:t>
          </a:r>
          <a:endParaRPr lang="en-US" sz="1600" dirty="0">
            <a:solidFill>
              <a:schemeClr val="tx1"/>
            </a:solidFill>
          </a:endParaRPr>
        </a:p>
      </dgm:t>
    </dgm:pt>
    <dgm:pt modelId="{33D8730B-4257-4E19-89C5-9FD7726772E3}" type="parTrans" cxnId="{E1A603DA-DFD6-4D93-937D-3E2AED522814}">
      <dgm:prSet/>
      <dgm:spPr/>
      <dgm:t>
        <a:bodyPr/>
        <a:lstStyle/>
        <a:p>
          <a:endParaRPr lang="en-US" sz="1600">
            <a:solidFill>
              <a:schemeClr val="tx1"/>
            </a:solidFill>
          </a:endParaRPr>
        </a:p>
      </dgm:t>
    </dgm:pt>
    <dgm:pt modelId="{ED02D914-B6FC-4B2E-8513-BD3D1B1F6261}" type="sibTrans" cxnId="{E1A603DA-DFD6-4D93-937D-3E2AED522814}">
      <dgm:prSet/>
      <dgm:spPr/>
      <dgm:t>
        <a:bodyPr/>
        <a:lstStyle/>
        <a:p>
          <a:endParaRPr lang="en-US" sz="1600">
            <a:solidFill>
              <a:schemeClr val="tx1"/>
            </a:solidFill>
          </a:endParaRPr>
        </a:p>
      </dgm:t>
    </dgm:pt>
    <dgm:pt modelId="{88C00BEA-5A6E-4033-8815-5E33DCD4AB35}">
      <dgm:prSet phldrT="[Text]" custT="1"/>
      <dgm:spPr/>
      <dgm:t>
        <a:bodyPr/>
        <a:lstStyle/>
        <a:p>
          <a:r>
            <a:rPr lang="en-US" altLang="zh-HK" sz="1600" dirty="0">
              <a:solidFill>
                <a:schemeClr val="tx1"/>
              </a:solidFill>
              <a:ea typeface="ヒラギノ角ゴ Pro W3" pitchFamily="-84" charset="-128"/>
            </a:rPr>
            <a:t>Commercial Paper</a:t>
          </a:r>
          <a:endParaRPr lang="en-US" sz="1600" dirty="0">
            <a:solidFill>
              <a:schemeClr val="tx1"/>
            </a:solidFill>
          </a:endParaRPr>
        </a:p>
      </dgm:t>
    </dgm:pt>
    <dgm:pt modelId="{43D27AFA-FABE-4DFE-BB34-018563486793}" type="parTrans" cxnId="{324455DF-45CC-46CE-A20E-C9CB15C70B0B}">
      <dgm:prSet/>
      <dgm:spPr/>
      <dgm:t>
        <a:bodyPr/>
        <a:lstStyle/>
        <a:p>
          <a:endParaRPr lang="en-US" sz="1600">
            <a:solidFill>
              <a:schemeClr val="tx1"/>
            </a:solidFill>
          </a:endParaRPr>
        </a:p>
      </dgm:t>
    </dgm:pt>
    <dgm:pt modelId="{7AD7B1A8-B781-43CA-B5AD-2F6B8248EE7B}" type="sibTrans" cxnId="{324455DF-45CC-46CE-A20E-C9CB15C70B0B}">
      <dgm:prSet/>
      <dgm:spPr/>
      <dgm:t>
        <a:bodyPr/>
        <a:lstStyle/>
        <a:p>
          <a:endParaRPr lang="en-US" sz="1600">
            <a:solidFill>
              <a:schemeClr val="tx1"/>
            </a:solidFill>
          </a:endParaRPr>
        </a:p>
      </dgm:t>
    </dgm:pt>
    <dgm:pt modelId="{950C0C4C-96AE-4B22-BF2C-AFC08B1D6199}">
      <dgm:prSet phldrT="[Text]" custT="1"/>
      <dgm:spPr/>
      <dgm:t>
        <a:bodyPr/>
        <a:lstStyle/>
        <a:p>
          <a:r>
            <a:rPr lang="en-US" altLang="zh-HK" sz="1600" dirty="0">
              <a:solidFill>
                <a:schemeClr val="tx1"/>
              </a:solidFill>
              <a:ea typeface="ヒラギノ角ゴ Pro W3" pitchFamily="-84" charset="-128"/>
            </a:rPr>
            <a:t>Banker</a:t>
          </a:r>
          <a:r>
            <a:rPr lang="ja-JP" altLang="en-US" sz="1600" dirty="0">
              <a:solidFill>
                <a:schemeClr val="tx1"/>
              </a:solidFill>
              <a:ea typeface="ヒラギノ角ゴ Pro W3" pitchFamily="-84" charset="-128"/>
            </a:rPr>
            <a:t>’</a:t>
          </a:r>
          <a:r>
            <a:rPr lang="en-US" altLang="ja-JP" sz="1600" dirty="0">
              <a:solidFill>
                <a:schemeClr val="tx1"/>
              </a:solidFill>
              <a:ea typeface="ヒラギノ角ゴ Pro W3" pitchFamily="-84" charset="-128"/>
            </a:rPr>
            <a:t>s Acceptance</a:t>
          </a:r>
          <a:endParaRPr lang="en-US" sz="1600" dirty="0">
            <a:solidFill>
              <a:schemeClr val="tx1"/>
            </a:solidFill>
          </a:endParaRPr>
        </a:p>
      </dgm:t>
    </dgm:pt>
    <dgm:pt modelId="{C43F4F0E-10A6-483C-847C-D33360E301DC}" type="parTrans" cxnId="{60A3F675-339B-4BEC-8DC0-2895A03B82BB}">
      <dgm:prSet/>
      <dgm:spPr/>
      <dgm:t>
        <a:bodyPr/>
        <a:lstStyle/>
        <a:p>
          <a:endParaRPr lang="en-US" sz="1600">
            <a:solidFill>
              <a:schemeClr val="tx1"/>
            </a:solidFill>
          </a:endParaRPr>
        </a:p>
      </dgm:t>
    </dgm:pt>
    <dgm:pt modelId="{BC91174F-678A-48F6-B7DE-54133A99BC4F}" type="sibTrans" cxnId="{60A3F675-339B-4BEC-8DC0-2895A03B82BB}">
      <dgm:prSet/>
      <dgm:spPr/>
      <dgm:t>
        <a:bodyPr/>
        <a:lstStyle/>
        <a:p>
          <a:endParaRPr lang="en-US" sz="1600">
            <a:solidFill>
              <a:schemeClr val="tx1"/>
            </a:solidFill>
          </a:endParaRPr>
        </a:p>
      </dgm:t>
    </dgm:pt>
    <dgm:pt modelId="{5E4E94A3-6279-4F99-94E4-55A6DD923CA3}">
      <dgm:prSet phldrT="[Text]" custT="1"/>
      <dgm:spPr/>
      <dgm:t>
        <a:bodyPr/>
        <a:lstStyle/>
        <a:p>
          <a:r>
            <a:rPr lang="en-US" altLang="zh-HK" sz="1600" dirty="0">
              <a:solidFill>
                <a:schemeClr val="tx1"/>
              </a:solidFill>
              <a:ea typeface="ヒラギノ角ゴ Pro W3" pitchFamily="-84" charset="-128"/>
            </a:rPr>
            <a:t>Eurodollars</a:t>
          </a:r>
          <a:endParaRPr lang="en-US" sz="1600" dirty="0">
            <a:solidFill>
              <a:schemeClr val="tx1"/>
            </a:solidFill>
          </a:endParaRPr>
        </a:p>
      </dgm:t>
    </dgm:pt>
    <dgm:pt modelId="{590179A5-1622-4862-8A86-4E4C152AB056}" type="parTrans" cxnId="{79015D99-A284-4CAC-B543-6A6DF6D98CDA}">
      <dgm:prSet/>
      <dgm:spPr/>
      <dgm:t>
        <a:bodyPr/>
        <a:lstStyle/>
        <a:p>
          <a:endParaRPr lang="en-US" sz="1600">
            <a:solidFill>
              <a:schemeClr val="tx1"/>
            </a:solidFill>
          </a:endParaRPr>
        </a:p>
      </dgm:t>
    </dgm:pt>
    <dgm:pt modelId="{4FA6C4D6-F151-4BBD-86AA-E723CF9DAE6A}" type="sibTrans" cxnId="{79015D99-A284-4CAC-B543-6A6DF6D98CDA}">
      <dgm:prSet/>
      <dgm:spPr/>
      <dgm:t>
        <a:bodyPr/>
        <a:lstStyle/>
        <a:p>
          <a:endParaRPr lang="en-US" sz="1600">
            <a:solidFill>
              <a:schemeClr val="tx1"/>
            </a:solidFill>
          </a:endParaRPr>
        </a:p>
      </dgm:t>
    </dgm:pt>
    <dgm:pt modelId="{647BE8CF-945A-4F78-BD37-69535894FFF3}" type="pres">
      <dgm:prSet presAssocID="{5A025E9D-3A9D-4C18-8A2D-FE26773BFAE4}" presName="Name0" presStyleCnt="0">
        <dgm:presLayoutVars>
          <dgm:chMax val="1"/>
          <dgm:chPref val="1"/>
          <dgm:dir/>
          <dgm:animOne val="branch"/>
          <dgm:animLvl val="lvl"/>
        </dgm:presLayoutVars>
      </dgm:prSet>
      <dgm:spPr/>
    </dgm:pt>
    <dgm:pt modelId="{D00A417E-6455-4A7C-A219-8084483D7EAB}" type="pres">
      <dgm:prSet presAssocID="{B90F61E4-5201-4AC3-B022-905C78CF2EDC}" presName="Parent" presStyleLbl="node0" presStyleIdx="0" presStyleCnt="1">
        <dgm:presLayoutVars>
          <dgm:chMax val="6"/>
          <dgm:chPref val="6"/>
        </dgm:presLayoutVars>
      </dgm:prSet>
      <dgm:spPr/>
    </dgm:pt>
    <dgm:pt modelId="{9F96993C-EF36-407F-8757-AF1006392F0A}" type="pres">
      <dgm:prSet presAssocID="{7A7B794B-0FF8-463F-B9F1-2D33FE0E40F1}" presName="Accent1" presStyleCnt="0"/>
      <dgm:spPr/>
    </dgm:pt>
    <dgm:pt modelId="{5E537A2D-A486-40E5-ACBE-AD5CD009830C}" type="pres">
      <dgm:prSet presAssocID="{7A7B794B-0FF8-463F-B9F1-2D33FE0E40F1}" presName="Accent" presStyleLbl="bgShp" presStyleIdx="0" presStyleCnt="6"/>
      <dgm:spPr/>
    </dgm:pt>
    <dgm:pt modelId="{FDCA2F16-A802-4D87-9404-F0E6AF3EEE05}" type="pres">
      <dgm:prSet presAssocID="{7A7B794B-0FF8-463F-B9F1-2D33FE0E40F1}" presName="Child1" presStyleLbl="node1" presStyleIdx="0" presStyleCnt="6">
        <dgm:presLayoutVars>
          <dgm:chMax val="0"/>
          <dgm:chPref val="0"/>
          <dgm:bulletEnabled val="1"/>
        </dgm:presLayoutVars>
      </dgm:prSet>
      <dgm:spPr/>
    </dgm:pt>
    <dgm:pt modelId="{0D9101B2-76F0-4FF7-924C-567C366DBE5D}" type="pres">
      <dgm:prSet presAssocID="{6F85003D-D868-43B9-98DE-282CAFD5514C}" presName="Accent2" presStyleCnt="0"/>
      <dgm:spPr/>
    </dgm:pt>
    <dgm:pt modelId="{011E484C-A95D-4619-813C-F0A7A626F76E}" type="pres">
      <dgm:prSet presAssocID="{6F85003D-D868-43B9-98DE-282CAFD5514C}" presName="Accent" presStyleLbl="bgShp" presStyleIdx="1" presStyleCnt="6"/>
      <dgm:spPr/>
    </dgm:pt>
    <dgm:pt modelId="{A58A53E9-4857-440B-8DCA-C88E0F144AC6}" type="pres">
      <dgm:prSet presAssocID="{6F85003D-D868-43B9-98DE-282CAFD5514C}" presName="Child2" presStyleLbl="node1" presStyleIdx="1" presStyleCnt="6" custLinFactNeighborY="3062">
        <dgm:presLayoutVars>
          <dgm:chMax val="0"/>
          <dgm:chPref val="0"/>
          <dgm:bulletEnabled val="1"/>
        </dgm:presLayoutVars>
      </dgm:prSet>
      <dgm:spPr/>
    </dgm:pt>
    <dgm:pt modelId="{945DBFEF-15D9-4A8F-A443-0639A949EC2C}" type="pres">
      <dgm:prSet presAssocID="{64DAB2A4-759E-47CE-874E-36C3BCC51542}" presName="Accent3" presStyleCnt="0"/>
      <dgm:spPr/>
    </dgm:pt>
    <dgm:pt modelId="{FFB38C3A-D93B-44D6-81FE-F69456B209FF}" type="pres">
      <dgm:prSet presAssocID="{64DAB2A4-759E-47CE-874E-36C3BCC51542}" presName="Accent" presStyleLbl="bgShp" presStyleIdx="2" presStyleCnt="6"/>
      <dgm:spPr/>
    </dgm:pt>
    <dgm:pt modelId="{8F4E0BDF-7DB4-4D3B-AC55-49068CF96B6B}" type="pres">
      <dgm:prSet presAssocID="{64DAB2A4-759E-47CE-874E-36C3BCC51542}" presName="Child3" presStyleLbl="node1" presStyleIdx="2" presStyleCnt="6">
        <dgm:presLayoutVars>
          <dgm:chMax val="0"/>
          <dgm:chPref val="0"/>
          <dgm:bulletEnabled val="1"/>
        </dgm:presLayoutVars>
      </dgm:prSet>
      <dgm:spPr/>
    </dgm:pt>
    <dgm:pt modelId="{E2356123-7CCE-4B21-92CE-82CC4FBF261C}" type="pres">
      <dgm:prSet presAssocID="{88C00BEA-5A6E-4033-8815-5E33DCD4AB35}" presName="Accent4" presStyleCnt="0"/>
      <dgm:spPr/>
    </dgm:pt>
    <dgm:pt modelId="{07C89D91-E0E2-4F13-A225-6A3EE0E1BA38}" type="pres">
      <dgm:prSet presAssocID="{88C00BEA-5A6E-4033-8815-5E33DCD4AB35}" presName="Accent" presStyleLbl="bgShp" presStyleIdx="3" presStyleCnt="6"/>
      <dgm:spPr/>
    </dgm:pt>
    <dgm:pt modelId="{B9A41698-72A4-4CD9-A8A0-5323CC604A1A}" type="pres">
      <dgm:prSet presAssocID="{88C00BEA-5A6E-4033-8815-5E33DCD4AB35}" presName="Child4" presStyleLbl="node1" presStyleIdx="3" presStyleCnt="6">
        <dgm:presLayoutVars>
          <dgm:chMax val="0"/>
          <dgm:chPref val="0"/>
          <dgm:bulletEnabled val="1"/>
        </dgm:presLayoutVars>
      </dgm:prSet>
      <dgm:spPr/>
    </dgm:pt>
    <dgm:pt modelId="{E4DC622E-0816-4FE8-AD38-B01AFF01687B}" type="pres">
      <dgm:prSet presAssocID="{950C0C4C-96AE-4B22-BF2C-AFC08B1D6199}" presName="Accent5" presStyleCnt="0"/>
      <dgm:spPr/>
    </dgm:pt>
    <dgm:pt modelId="{0E6BCFAC-C232-4E60-9554-9BA30C973038}" type="pres">
      <dgm:prSet presAssocID="{950C0C4C-96AE-4B22-BF2C-AFC08B1D6199}" presName="Accent" presStyleLbl="bgShp" presStyleIdx="4" presStyleCnt="6"/>
      <dgm:spPr/>
    </dgm:pt>
    <dgm:pt modelId="{A8DA0F9F-3E8C-480C-A5CB-0CAF01DF6256}" type="pres">
      <dgm:prSet presAssocID="{950C0C4C-96AE-4B22-BF2C-AFC08B1D6199}" presName="Child5" presStyleLbl="node1" presStyleIdx="4" presStyleCnt="6">
        <dgm:presLayoutVars>
          <dgm:chMax val="0"/>
          <dgm:chPref val="0"/>
          <dgm:bulletEnabled val="1"/>
        </dgm:presLayoutVars>
      </dgm:prSet>
      <dgm:spPr/>
    </dgm:pt>
    <dgm:pt modelId="{40F13A70-E4A8-456E-B145-45D632F96CB9}" type="pres">
      <dgm:prSet presAssocID="{5E4E94A3-6279-4F99-94E4-55A6DD923CA3}" presName="Accent6" presStyleCnt="0"/>
      <dgm:spPr/>
    </dgm:pt>
    <dgm:pt modelId="{40D69243-15C1-4C21-B310-4DFD3C6623AB}" type="pres">
      <dgm:prSet presAssocID="{5E4E94A3-6279-4F99-94E4-55A6DD923CA3}" presName="Accent" presStyleLbl="bgShp" presStyleIdx="5" presStyleCnt="6"/>
      <dgm:spPr/>
    </dgm:pt>
    <dgm:pt modelId="{A69F3932-279A-4FE4-98B5-1D136E284371}" type="pres">
      <dgm:prSet presAssocID="{5E4E94A3-6279-4F99-94E4-55A6DD923CA3}" presName="Child6" presStyleLbl="node1" presStyleIdx="5" presStyleCnt="6">
        <dgm:presLayoutVars>
          <dgm:chMax val="0"/>
          <dgm:chPref val="0"/>
          <dgm:bulletEnabled val="1"/>
        </dgm:presLayoutVars>
      </dgm:prSet>
      <dgm:spPr/>
    </dgm:pt>
  </dgm:ptLst>
  <dgm:cxnLst>
    <dgm:cxn modelId="{49F93506-9A29-4EBB-8537-4180F1DE8412}" type="presOf" srcId="{950C0C4C-96AE-4B22-BF2C-AFC08B1D6199}" destId="{A8DA0F9F-3E8C-480C-A5CB-0CAF01DF6256}" srcOrd="0" destOrd="0" presId="urn:microsoft.com/office/officeart/2011/layout/HexagonRadial"/>
    <dgm:cxn modelId="{1AF6DE20-474C-410D-8DBC-693BB922D655}" type="presOf" srcId="{5A025E9D-3A9D-4C18-8A2D-FE26773BFAE4}" destId="{647BE8CF-945A-4F78-BD37-69535894FFF3}" srcOrd="0" destOrd="0" presId="urn:microsoft.com/office/officeart/2011/layout/HexagonRadial"/>
    <dgm:cxn modelId="{5119505D-74E2-4C73-A04F-4EE15AD8BA13}" srcId="{5A025E9D-3A9D-4C18-8A2D-FE26773BFAE4}" destId="{B90F61E4-5201-4AC3-B022-905C78CF2EDC}" srcOrd="0" destOrd="0" parTransId="{A6F30DAC-7879-4A9F-9DEF-0D426756BB82}" sibTransId="{C706E654-6647-4A75-9ABB-025CDE6581AE}"/>
    <dgm:cxn modelId="{60A3F675-339B-4BEC-8DC0-2895A03B82BB}" srcId="{B90F61E4-5201-4AC3-B022-905C78CF2EDC}" destId="{950C0C4C-96AE-4B22-BF2C-AFC08B1D6199}" srcOrd="4" destOrd="0" parTransId="{C43F4F0E-10A6-483C-847C-D33360E301DC}" sibTransId="{BC91174F-678A-48F6-B7DE-54133A99BC4F}"/>
    <dgm:cxn modelId="{4F37A359-9547-4F77-8862-264263D37300}" type="presOf" srcId="{88C00BEA-5A6E-4033-8815-5E33DCD4AB35}" destId="{B9A41698-72A4-4CD9-A8A0-5323CC604A1A}" srcOrd="0" destOrd="0" presId="urn:microsoft.com/office/officeart/2011/layout/HexagonRadial"/>
    <dgm:cxn modelId="{3AD44E7E-919B-4306-97AE-D6B653668DCE}" type="presOf" srcId="{64DAB2A4-759E-47CE-874E-36C3BCC51542}" destId="{8F4E0BDF-7DB4-4D3B-AC55-49068CF96B6B}" srcOrd="0" destOrd="0" presId="urn:microsoft.com/office/officeart/2011/layout/HexagonRadial"/>
    <dgm:cxn modelId="{79015D99-A284-4CAC-B543-6A6DF6D98CDA}" srcId="{B90F61E4-5201-4AC3-B022-905C78CF2EDC}" destId="{5E4E94A3-6279-4F99-94E4-55A6DD923CA3}" srcOrd="5" destOrd="0" parTransId="{590179A5-1622-4862-8A86-4E4C152AB056}" sibTransId="{4FA6C4D6-F151-4BBD-86AA-E723CF9DAE6A}"/>
    <dgm:cxn modelId="{BBEB7EA6-F9A7-4745-A2FF-DE25699DB412}" type="presOf" srcId="{6F85003D-D868-43B9-98DE-282CAFD5514C}" destId="{A58A53E9-4857-440B-8DCA-C88E0F144AC6}" srcOrd="0" destOrd="0" presId="urn:microsoft.com/office/officeart/2011/layout/HexagonRadial"/>
    <dgm:cxn modelId="{AFEC34AE-081A-41A4-8FC4-8FB00E15DC2C}" type="presOf" srcId="{B90F61E4-5201-4AC3-B022-905C78CF2EDC}" destId="{D00A417E-6455-4A7C-A219-8084483D7EAB}" srcOrd="0" destOrd="0" presId="urn:microsoft.com/office/officeart/2011/layout/HexagonRadial"/>
    <dgm:cxn modelId="{6A180DB8-9B14-49E9-BB95-C3186C55EAF4}" srcId="{B90F61E4-5201-4AC3-B022-905C78CF2EDC}" destId="{7A7B794B-0FF8-463F-B9F1-2D33FE0E40F1}" srcOrd="0" destOrd="0" parTransId="{BFD56532-0E58-4E69-AD3B-9D317B360CF4}" sibTransId="{EB6267B5-A1CC-4DED-B0F8-DE4AFBE6B839}"/>
    <dgm:cxn modelId="{57A99AC9-182C-4A72-8E17-47362A1236D7}" srcId="{B90F61E4-5201-4AC3-B022-905C78CF2EDC}" destId="{6F85003D-D868-43B9-98DE-282CAFD5514C}" srcOrd="1" destOrd="0" parTransId="{35A1BBB2-3B3A-4DB1-9D67-493273508F09}" sibTransId="{1322347E-8AE9-4737-942F-8FC5F60F59AA}"/>
    <dgm:cxn modelId="{E1A603DA-DFD6-4D93-937D-3E2AED522814}" srcId="{B90F61E4-5201-4AC3-B022-905C78CF2EDC}" destId="{64DAB2A4-759E-47CE-874E-36C3BCC51542}" srcOrd="2" destOrd="0" parTransId="{33D8730B-4257-4E19-89C5-9FD7726772E3}" sibTransId="{ED02D914-B6FC-4B2E-8513-BD3D1B1F6261}"/>
    <dgm:cxn modelId="{324455DF-45CC-46CE-A20E-C9CB15C70B0B}" srcId="{B90F61E4-5201-4AC3-B022-905C78CF2EDC}" destId="{88C00BEA-5A6E-4033-8815-5E33DCD4AB35}" srcOrd="3" destOrd="0" parTransId="{43D27AFA-FABE-4DFE-BB34-018563486793}" sibTransId="{7AD7B1A8-B781-43CA-B5AD-2F6B8248EE7B}"/>
    <dgm:cxn modelId="{3275CEE7-1CA1-49DA-8B0F-F0ACCB6A024C}" type="presOf" srcId="{5E4E94A3-6279-4F99-94E4-55A6DD923CA3}" destId="{A69F3932-279A-4FE4-98B5-1D136E284371}" srcOrd="0" destOrd="0" presId="urn:microsoft.com/office/officeart/2011/layout/HexagonRadial"/>
    <dgm:cxn modelId="{3141C7F2-D4A8-4847-883B-2619CD64665D}" type="presOf" srcId="{7A7B794B-0FF8-463F-B9F1-2D33FE0E40F1}" destId="{FDCA2F16-A802-4D87-9404-F0E6AF3EEE05}" srcOrd="0" destOrd="0" presId="urn:microsoft.com/office/officeart/2011/layout/HexagonRadial"/>
    <dgm:cxn modelId="{6387D693-86D8-4825-BE89-C29E4C8AF560}" type="presParOf" srcId="{647BE8CF-945A-4F78-BD37-69535894FFF3}" destId="{D00A417E-6455-4A7C-A219-8084483D7EAB}" srcOrd="0" destOrd="0" presId="urn:microsoft.com/office/officeart/2011/layout/HexagonRadial"/>
    <dgm:cxn modelId="{04C16DCB-07E6-4849-9F99-9B251277F54C}" type="presParOf" srcId="{647BE8CF-945A-4F78-BD37-69535894FFF3}" destId="{9F96993C-EF36-407F-8757-AF1006392F0A}" srcOrd="1" destOrd="0" presId="urn:microsoft.com/office/officeart/2011/layout/HexagonRadial"/>
    <dgm:cxn modelId="{1B1DD5E9-D62D-4799-8766-180F6F680A42}" type="presParOf" srcId="{9F96993C-EF36-407F-8757-AF1006392F0A}" destId="{5E537A2D-A486-40E5-ACBE-AD5CD009830C}" srcOrd="0" destOrd="0" presId="urn:microsoft.com/office/officeart/2011/layout/HexagonRadial"/>
    <dgm:cxn modelId="{EA77E33B-8AB5-4978-A590-1027898CD97E}" type="presParOf" srcId="{647BE8CF-945A-4F78-BD37-69535894FFF3}" destId="{FDCA2F16-A802-4D87-9404-F0E6AF3EEE05}" srcOrd="2" destOrd="0" presId="urn:microsoft.com/office/officeart/2011/layout/HexagonRadial"/>
    <dgm:cxn modelId="{46219D12-AF46-42B7-82EF-7AEACF262AB5}" type="presParOf" srcId="{647BE8CF-945A-4F78-BD37-69535894FFF3}" destId="{0D9101B2-76F0-4FF7-924C-567C366DBE5D}" srcOrd="3" destOrd="0" presId="urn:microsoft.com/office/officeart/2011/layout/HexagonRadial"/>
    <dgm:cxn modelId="{D24D0B6C-E075-477E-BD0B-C2CD439A0664}" type="presParOf" srcId="{0D9101B2-76F0-4FF7-924C-567C366DBE5D}" destId="{011E484C-A95D-4619-813C-F0A7A626F76E}" srcOrd="0" destOrd="0" presId="urn:microsoft.com/office/officeart/2011/layout/HexagonRadial"/>
    <dgm:cxn modelId="{7CBC588B-20DC-4E72-9858-3514B05BB3D8}" type="presParOf" srcId="{647BE8CF-945A-4F78-BD37-69535894FFF3}" destId="{A58A53E9-4857-440B-8DCA-C88E0F144AC6}" srcOrd="4" destOrd="0" presId="urn:microsoft.com/office/officeart/2011/layout/HexagonRadial"/>
    <dgm:cxn modelId="{277A5C3F-78F7-4AE8-A666-8B983951CC7E}" type="presParOf" srcId="{647BE8CF-945A-4F78-BD37-69535894FFF3}" destId="{945DBFEF-15D9-4A8F-A443-0639A949EC2C}" srcOrd="5" destOrd="0" presId="urn:microsoft.com/office/officeart/2011/layout/HexagonRadial"/>
    <dgm:cxn modelId="{E79B6D6E-9F28-4114-9F13-975A71A3446B}" type="presParOf" srcId="{945DBFEF-15D9-4A8F-A443-0639A949EC2C}" destId="{FFB38C3A-D93B-44D6-81FE-F69456B209FF}" srcOrd="0" destOrd="0" presId="urn:microsoft.com/office/officeart/2011/layout/HexagonRadial"/>
    <dgm:cxn modelId="{3FBAFAE5-99AE-41DA-8DE8-EB9C1007E150}" type="presParOf" srcId="{647BE8CF-945A-4F78-BD37-69535894FFF3}" destId="{8F4E0BDF-7DB4-4D3B-AC55-49068CF96B6B}" srcOrd="6" destOrd="0" presId="urn:microsoft.com/office/officeart/2011/layout/HexagonRadial"/>
    <dgm:cxn modelId="{9C59DAF9-5B7B-4118-A6A7-9D61F6F8D2A1}" type="presParOf" srcId="{647BE8CF-945A-4F78-BD37-69535894FFF3}" destId="{E2356123-7CCE-4B21-92CE-82CC4FBF261C}" srcOrd="7" destOrd="0" presId="urn:microsoft.com/office/officeart/2011/layout/HexagonRadial"/>
    <dgm:cxn modelId="{B61E0A2C-A907-49BB-91F3-EB842EE90F63}" type="presParOf" srcId="{E2356123-7CCE-4B21-92CE-82CC4FBF261C}" destId="{07C89D91-E0E2-4F13-A225-6A3EE0E1BA38}" srcOrd="0" destOrd="0" presId="urn:microsoft.com/office/officeart/2011/layout/HexagonRadial"/>
    <dgm:cxn modelId="{D3107231-CAD3-4DEF-BAB7-023539AAA707}" type="presParOf" srcId="{647BE8CF-945A-4F78-BD37-69535894FFF3}" destId="{B9A41698-72A4-4CD9-A8A0-5323CC604A1A}" srcOrd="8" destOrd="0" presId="urn:microsoft.com/office/officeart/2011/layout/HexagonRadial"/>
    <dgm:cxn modelId="{DCB9B1D7-B485-4D04-95D5-E5B86F558D94}" type="presParOf" srcId="{647BE8CF-945A-4F78-BD37-69535894FFF3}" destId="{E4DC622E-0816-4FE8-AD38-B01AFF01687B}" srcOrd="9" destOrd="0" presId="urn:microsoft.com/office/officeart/2011/layout/HexagonRadial"/>
    <dgm:cxn modelId="{6B0BD9C0-E083-4804-BDDB-8FFEA36319CC}" type="presParOf" srcId="{E4DC622E-0816-4FE8-AD38-B01AFF01687B}" destId="{0E6BCFAC-C232-4E60-9554-9BA30C973038}" srcOrd="0" destOrd="0" presId="urn:microsoft.com/office/officeart/2011/layout/HexagonRadial"/>
    <dgm:cxn modelId="{6ABE2A53-45F8-4007-9233-30373EC941D2}" type="presParOf" srcId="{647BE8CF-945A-4F78-BD37-69535894FFF3}" destId="{A8DA0F9F-3E8C-480C-A5CB-0CAF01DF6256}" srcOrd="10" destOrd="0" presId="urn:microsoft.com/office/officeart/2011/layout/HexagonRadial"/>
    <dgm:cxn modelId="{870CAD5D-9863-4801-8494-A5F7BCA5D325}" type="presParOf" srcId="{647BE8CF-945A-4F78-BD37-69535894FFF3}" destId="{40F13A70-E4A8-456E-B145-45D632F96CB9}" srcOrd="11" destOrd="0" presId="urn:microsoft.com/office/officeart/2011/layout/HexagonRadial"/>
    <dgm:cxn modelId="{850ABCA5-33F2-4576-80FA-66B302F9F728}" type="presParOf" srcId="{40F13A70-E4A8-456E-B145-45D632F96CB9}" destId="{40D69243-15C1-4C21-B310-4DFD3C6623AB}" srcOrd="0" destOrd="0" presId="urn:microsoft.com/office/officeart/2011/layout/HexagonRadial"/>
    <dgm:cxn modelId="{D0E4892C-18D2-4DC7-BB01-DBC029F05A57}" type="presParOf" srcId="{647BE8CF-945A-4F78-BD37-69535894FFF3}" destId="{A69F3932-279A-4FE4-98B5-1D136E284371}"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8E69E-8F57-419C-906D-E53677ACCF0F}">
      <dsp:nvSpPr>
        <dsp:cNvPr id="0" name=""/>
        <dsp:cNvSpPr/>
      </dsp:nvSpPr>
      <dsp:spPr>
        <a:xfrm>
          <a:off x="4350011" y="1863806"/>
          <a:ext cx="572993" cy="2841545"/>
        </a:xfrm>
        <a:custGeom>
          <a:avLst/>
          <a:gdLst/>
          <a:ahLst/>
          <a:cxnLst/>
          <a:rect l="0" t="0" r="0" b="0"/>
          <a:pathLst>
            <a:path>
              <a:moveTo>
                <a:pt x="0" y="0"/>
              </a:moveTo>
              <a:lnTo>
                <a:pt x="0" y="2841545"/>
              </a:lnTo>
              <a:lnTo>
                <a:pt x="572993" y="284154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8E336-93A8-40B3-8417-857BAF094448}">
      <dsp:nvSpPr>
        <dsp:cNvPr id="0" name=""/>
        <dsp:cNvSpPr/>
      </dsp:nvSpPr>
      <dsp:spPr>
        <a:xfrm>
          <a:off x="4350011" y="1863806"/>
          <a:ext cx="572993" cy="1747492"/>
        </a:xfrm>
        <a:custGeom>
          <a:avLst/>
          <a:gdLst/>
          <a:ahLst/>
          <a:cxnLst/>
          <a:rect l="0" t="0" r="0" b="0"/>
          <a:pathLst>
            <a:path>
              <a:moveTo>
                <a:pt x="0" y="0"/>
              </a:moveTo>
              <a:lnTo>
                <a:pt x="0" y="1747492"/>
              </a:lnTo>
              <a:lnTo>
                <a:pt x="572993" y="174749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BF8BD-0CB8-4BC1-AC97-84554451CCDF}">
      <dsp:nvSpPr>
        <dsp:cNvPr id="0" name=""/>
        <dsp:cNvSpPr/>
      </dsp:nvSpPr>
      <dsp:spPr>
        <a:xfrm>
          <a:off x="4350011" y="1863806"/>
          <a:ext cx="572993" cy="661595"/>
        </a:xfrm>
        <a:custGeom>
          <a:avLst/>
          <a:gdLst/>
          <a:ahLst/>
          <a:cxnLst/>
          <a:rect l="0" t="0" r="0" b="0"/>
          <a:pathLst>
            <a:path>
              <a:moveTo>
                <a:pt x="0" y="0"/>
              </a:moveTo>
              <a:lnTo>
                <a:pt x="0" y="661595"/>
              </a:lnTo>
              <a:lnTo>
                <a:pt x="572993" y="6615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67E92-86C4-4800-890D-E420390834F5}">
      <dsp:nvSpPr>
        <dsp:cNvPr id="0" name=""/>
        <dsp:cNvSpPr/>
      </dsp:nvSpPr>
      <dsp:spPr>
        <a:xfrm>
          <a:off x="3896399" y="949778"/>
          <a:ext cx="1981593" cy="270346"/>
        </a:xfrm>
        <a:custGeom>
          <a:avLst/>
          <a:gdLst/>
          <a:ahLst/>
          <a:cxnLst/>
          <a:rect l="0" t="0" r="0" b="0"/>
          <a:pathLst>
            <a:path>
              <a:moveTo>
                <a:pt x="0" y="0"/>
              </a:moveTo>
              <a:lnTo>
                <a:pt x="0" y="135173"/>
              </a:lnTo>
              <a:lnTo>
                <a:pt x="1981593" y="135173"/>
              </a:lnTo>
              <a:lnTo>
                <a:pt x="1981593"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2673-0E19-4F1C-8107-E91815F265D3}">
      <dsp:nvSpPr>
        <dsp:cNvPr id="0" name=""/>
        <dsp:cNvSpPr/>
      </dsp:nvSpPr>
      <dsp:spPr>
        <a:xfrm>
          <a:off x="374113" y="1863806"/>
          <a:ext cx="553926" cy="2976853"/>
        </a:xfrm>
        <a:custGeom>
          <a:avLst/>
          <a:gdLst/>
          <a:ahLst/>
          <a:cxnLst/>
          <a:rect l="0" t="0" r="0" b="0"/>
          <a:pathLst>
            <a:path>
              <a:moveTo>
                <a:pt x="0" y="0"/>
              </a:moveTo>
              <a:lnTo>
                <a:pt x="0" y="2976853"/>
              </a:lnTo>
              <a:lnTo>
                <a:pt x="553926" y="29768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34D43-8AFE-4899-8968-6B6FFF0F865E}">
      <dsp:nvSpPr>
        <dsp:cNvPr id="0" name=""/>
        <dsp:cNvSpPr/>
      </dsp:nvSpPr>
      <dsp:spPr>
        <a:xfrm>
          <a:off x="374113" y="1863806"/>
          <a:ext cx="553926" cy="2162689"/>
        </a:xfrm>
        <a:custGeom>
          <a:avLst/>
          <a:gdLst/>
          <a:ahLst/>
          <a:cxnLst/>
          <a:rect l="0" t="0" r="0" b="0"/>
          <a:pathLst>
            <a:path>
              <a:moveTo>
                <a:pt x="0" y="0"/>
              </a:moveTo>
              <a:lnTo>
                <a:pt x="0" y="2162689"/>
              </a:lnTo>
              <a:lnTo>
                <a:pt x="553926" y="216268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73D6F-BEA7-41D9-8C05-899A4CE0C46F}">
      <dsp:nvSpPr>
        <dsp:cNvPr id="0" name=""/>
        <dsp:cNvSpPr/>
      </dsp:nvSpPr>
      <dsp:spPr>
        <a:xfrm>
          <a:off x="374113" y="1863806"/>
          <a:ext cx="553926" cy="1348525"/>
        </a:xfrm>
        <a:custGeom>
          <a:avLst/>
          <a:gdLst/>
          <a:ahLst/>
          <a:cxnLst/>
          <a:rect l="0" t="0" r="0" b="0"/>
          <a:pathLst>
            <a:path>
              <a:moveTo>
                <a:pt x="0" y="0"/>
              </a:moveTo>
              <a:lnTo>
                <a:pt x="0" y="1348525"/>
              </a:lnTo>
              <a:lnTo>
                <a:pt x="553926" y="134852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4A1D3-FFD9-4713-A717-84A4EA0F8F7D}">
      <dsp:nvSpPr>
        <dsp:cNvPr id="0" name=""/>
        <dsp:cNvSpPr/>
      </dsp:nvSpPr>
      <dsp:spPr>
        <a:xfrm>
          <a:off x="374113" y="1863806"/>
          <a:ext cx="553926" cy="538307"/>
        </a:xfrm>
        <a:custGeom>
          <a:avLst/>
          <a:gdLst/>
          <a:ahLst/>
          <a:cxnLst/>
          <a:rect l="0" t="0" r="0" b="0"/>
          <a:pathLst>
            <a:path>
              <a:moveTo>
                <a:pt x="0" y="0"/>
              </a:moveTo>
              <a:lnTo>
                <a:pt x="0" y="538307"/>
              </a:lnTo>
              <a:lnTo>
                <a:pt x="553926" y="5383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D3122-7921-4829-8E05-711DFD0E20AF}">
      <dsp:nvSpPr>
        <dsp:cNvPr id="0" name=""/>
        <dsp:cNvSpPr/>
      </dsp:nvSpPr>
      <dsp:spPr>
        <a:xfrm>
          <a:off x="1851249" y="949778"/>
          <a:ext cx="2045150" cy="270346"/>
        </a:xfrm>
        <a:custGeom>
          <a:avLst/>
          <a:gdLst/>
          <a:ahLst/>
          <a:cxnLst/>
          <a:rect l="0" t="0" r="0" b="0"/>
          <a:pathLst>
            <a:path>
              <a:moveTo>
                <a:pt x="2045150" y="0"/>
              </a:moveTo>
              <a:lnTo>
                <a:pt x="2045150" y="135173"/>
              </a:lnTo>
              <a:lnTo>
                <a:pt x="0" y="135173"/>
              </a:lnTo>
              <a:lnTo>
                <a:pt x="0"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7B3E25-BA8F-4795-B6D0-6960469CD281}">
      <dsp:nvSpPr>
        <dsp:cNvPr id="0" name=""/>
        <dsp:cNvSpPr/>
      </dsp:nvSpPr>
      <dsp:spPr>
        <a:xfrm>
          <a:off x="1816136" y="306096"/>
          <a:ext cx="4160526"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System Overview (2)</a:t>
          </a:r>
        </a:p>
      </dsp:txBody>
      <dsp:txXfrm>
        <a:off x="1816136" y="306096"/>
        <a:ext cx="4160526" cy="643681"/>
      </dsp:txXfrm>
    </dsp:sp>
    <dsp:sp modelId="{CF7A6C0C-74A2-4697-80F3-459D235103BB}">
      <dsp:nvSpPr>
        <dsp:cNvPr id="0" name=""/>
        <dsp:cNvSpPr/>
      </dsp:nvSpPr>
      <dsp:spPr>
        <a:xfrm>
          <a:off x="4829" y="1220124"/>
          <a:ext cx="3692840"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Markets</a:t>
          </a:r>
        </a:p>
      </dsp:txBody>
      <dsp:txXfrm>
        <a:off x="4829" y="1220124"/>
        <a:ext cx="3692840" cy="643681"/>
      </dsp:txXfrm>
    </dsp:sp>
    <dsp:sp modelId="{E4E3309F-268C-4D71-87B6-8EE7E746AD0B}">
      <dsp:nvSpPr>
        <dsp:cNvPr id="0" name=""/>
        <dsp:cNvSpPr/>
      </dsp:nvSpPr>
      <dsp:spPr>
        <a:xfrm>
          <a:off x="928039" y="2134152"/>
          <a:ext cx="2648080" cy="535922"/>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Bond Market (3,5,12)</a:t>
          </a:r>
        </a:p>
      </dsp:txBody>
      <dsp:txXfrm>
        <a:off x="928039" y="2134152"/>
        <a:ext cx="2648080" cy="535922"/>
      </dsp:txXfrm>
    </dsp:sp>
    <dsp:sp modelId="{43D79A57-7CEC-430B-99B0-71D254D28F0F}">
      <dsp:nvSpPr>
        <dsp:cNvPr id="0" name=""/>
        <dsp:cNvSpPr/>
      </dsp:nvSpPr>
      <dsp:spPr>
        <a:xfrm>
          <a:off x="928039" y="2940421"/>
          <a:ext cx="2678127"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Stock Market (13,6)</a:t>
          </a:r>
        </a:p>
      </dsp:txBody>
      <dsp:txXfrm>
        <a:off x="928039" y="2940421"/>
        <a:ext cx="2678127" cy="543820"/>
      </dsp:txXfrm>
    </dsp:sp>
    <dsp:sp modelId="{CECA9B9B-C008-4D5E-94A2-1C2919922015}">
      <dsp:nvSpPr>
        <dsp:cNvPr id="0" name=""/>
        <dsp:cNvSpPr/>
      </dsp:nvSpPr>
      <dsp:spPr>
        <a:xfrm>
          <a:off x="928039" y="3754588"/>
          <a:ext cx="2685658" cy="543814"/>
        </a:xfrm>
        <a:prstGeom prst="rect">
          <a:avLst/>
        </a:prstGeom>
        <a:solidFill>
          <a:srgbClr val="00CC00"/>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Money Market (11)</a:t>
          </a:r>
        </a:p>
      </dsp:txBody>
      <dsp:txXfrm>
        <a:off x="928039" y="3754588"/>
        <a:ext cx="2685658" cy="543814"/>
      </dsp:txXfrm>
    </dsp:sp>
    <dsp:sp modelId="{5157D73C-7E76-4AB9-8416-981C7621888A}">
      <dsp:nvSpPr>
        <dsp:cNvPr id="0" name=""/>
        <dsp:cNvSpPr/>
      </dsp:nvSpPr>
      <dsp:spPr>
        <a:xfrm>
          <a:off x="928039" y="4568749"/>
          <a:ext cx="2678140"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Mortgage Market (14)</a:t>
          </a:r>
        </a:p>
      </dsp:txBody>
      <dsp:txXfrm>
        <a:off x="928039" y="4568749"/>
        <a:ext cx="2678140" cy="543820"/>
      </dsp:txXfrm>
    </dsp:sp>
    <dsp:sp modelId="{AB53A8D1-72AE-4ADD-B21C-1A8119F79543}">
      <dsp:nvSpPr>
        <dsp:cNvPr id="0" name=""/>
        <dsp:cNvSpPr/>
      </dsp:nvSpPr>
      <dsp:spPr>
        <a:xfrm>
          <a:off x="3968015" y="1220124"/>
          <a:ext cx="3819954"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Institutions</a:t>
          </a:r>
        </a:p>
      </dsp:txBody>
      <dsp:txXfrm>
        <a:off x="3968015" y="1220124"/>
        <a:ext cx="3819954" cy="643681"/>
      </dsp:txXfrm>
    </dsp:sp>
    <dsp:sp modelId="{0B2B7975-F0E4-4792-981A-64BB44A9A79B}">
      <dsp:nvSpPr>
        <dsp:cNvPr id="0" name=""/>
        <dsp:cNvSpPr/>
      </dsp:nvSpPr>
      <dsp:spPr>
        <a:xfrm>
          <a:off x="4923004" y="2134152"/>
          <a:ext cx="2673544" cy="78249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Why Exists (7)</a:t>
          </a:r>
        </a:p>
      </dsp:txBody>
      <dsp:txXfrm>
        <a:off x="4923004" y="2134152"/>
        <a:ext cx="2673544" cy="782498"/>
      </dsp:txXfrm>
    </dsp:sp>
    <dsp:sp modelId="{913E3CFF-6DA2-4145-8C16-26E7C7437F90}">
      <dsp:nvSpPr>
        <dsp:cNvPr id="0" name=""/>
        <dsp:cNvSpPr/>
      </dsp:nvSpPr>
      <dsp:spPr>
        <a:xfrm>
          <a:off x="4923004" y="3186996"/>
          <a:ext cx="2673544" cy="84860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Banking Industry (19)</a:t>
          </a:r>
        </a:p>
      </dsp:txBody>
      <dsp:txXfrm>
        <a:off x="4923004" y="3186996"/>
        <a:ext cx="2673544" cy="848604"/>
      </dsp:txXfrm>
    </dsp:sp>
    <dsp:sp modelId="{20E8093F-61AF-4E27-978D-C2B7627C9374}">
      <dsp:nvSpPr>
        <dsp:cNvPr id="0" name=""/>
        <dsp:cNvSpPr/>
      </dsp:nvSpPr>
      <dsp:spPr>
        <a:xfrm>
          <a:off x="4923004" y="4305947"/>
          <a:ext cx="3200166" cy="79880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Mutual Fund Industry(20)</a:t>
          </a:r>
        </a:p>
      </dsp:txBody>
      <dsp:txXfrm>
        <a:off x="4923004" y="4305947"/>
        <a:ext cx="3200166" cy="79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A417E-6455-4A7C-A219-8084483D7EAB}">
      <dsp:nvSpPr>
        <dsp:cNvPr id="0" name=""/>
        <dsp:cNvSpPr/>
      </dsp:nvSpPr>
      <dsp:spPr>
        <a:xfrm>
          <a:off x="2422004" y="1579625"/>
          <a:ext cx="2007772" cy="1736804"/>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altLang="zh-HK" sz="1600" kern="1200" dirty="0">
              <a:solidFill>
                <a:schemeClr val="tx1"/>
              </a:solidFill>
              <a:ea typeface="ヒラギノ角ゴ Pro W3" pitchFamily="-84" charset="-128"/>
            </a:rPr>
            <a:t>Treasury Bills</a:t>
          </a:r>
        </a:p>
      </dsp:txBody>
      <dsp:txXfrm>
        <a:off x="2754720" y="1867438"/>
        <a:ext cx="1342340" cy="1161178"/>
      </dsp:txXfrm>
    </dsp:sp>
    <dsp:sp modelId="{011E484C-A95D-4619-813C-F0A7A626F76E}">
      <dsp:nvSpPr>
        <dsp:cNvPr id="0" name=""/>
        <dsp:cNvSpPr/>
      </dsp:nvSpPr>
      <dsp:spPr>
        <a:xfrm>
          <a:off x="3679255" y="748681"/>
          <a:ext cx="757526" cy="6527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A2F16-A802-4D87-9404-F0E6AF3EEE05}">
      <dsp:nvSpPr>
        <dsp:cNvPr id="0" name=""/>
        <dsp:cNvSpPr/>
      </dsp:nvSpPr>
      <dsp:spPr>
        <a:xfrm>
          <a:off x="2606949" y="0"/>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altLang="zh-HK" sz="1600" kern="1200" dirty="0">
              <a:solidFill>
                <a:schemeClr val="tx1"/>
              </a:solidFill>
              <a:ea typeface="ヒラギノ角ゴ Pro W3" pitchFamily="-84" charset="-128"/>
            </a:rPr>
            <a:t>Federal Funds</a:t>
          </a:r>
        </a:p>
      </dsp:txBody>
      <dsp:txXfrm>
        <a:off x="2879619" y="235892"/>
        <a:ext cx="1100015" cy="951641"/>
      </dsp:txXfrm>
    </dsp:sp>
    <dsp:sp modelId="{FFB38C3A-D93B-44D6-81FE-F69456B209FF}">
      <dsp:nvSpPr>
        <dsp:cNvPr id="0" name=""/>
        <dsp:cNvSpPr/>
      </dsp:nvSpPr>
      <dsp:spPr>
        <a:xfrm>
          <a:off x="4563347" y="1968900"/>
          <a:ext cx="757526" cy="6527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A53E9-4857-440B-8DCA-C88E0F144AC6}">
      <dsp:nvSpPr>
        <dsp:cNvPr id="0" name=""/>
        <dsp:cNvSpPr/>
      </dsp:nvSpPr>
      <dsp:spPr>
        <a:xfrm>
          <a:off x="4115930" y="919087"/>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solidFill>
                <a:schemeClr val="tx1"/>
              </a:solidFill>
              <a:ea typeface="ヒラギノ角ゴ Pro W3" pitchFamily="-84" charset="-128"/>
            </a:rPr>
            <a:t>Repurchase Agreements</a:t>
          </a:r>
          <a:endParaRPr lang="en-US" sz="1600" kern="1200" dirty="0">
            <a:solidFill>
              <a:schemeClr val="tx1"/>
            </a:solidFill>
          </a:endParaRPr>
        </a:p>
      </dsp:txBody>
      <dsp:txXfrm>
        <a:off x="4388600" y="1154979"/>
        <a:ext cx="1100015" cy="951641"/>
      </dsp:txXfrm>
    </dsp:sp>
    <dsp:sp modelId="{07C89D91-E0E2-4F13-A225-6A3EE0E1BA38}">
      <dsp:nvSpPr>
        <dsp:cNvPr id="0" name=""/>
        <dsp:cNvSpPr/>
      </dsp:nvSpPr>
      <dsp:spPr>
        <a:xfrm>
          <a:off x="3949200" y="3346298"/>
          <a:ext cx="757526" cy="6527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E0BDF-7DB4-4D3B-AC55-49068CF96B6B}">
      <dsp:nvSpPr>
        <dsp:cNvPr id="0" name=""/>
        <dsp:cNvSpPr/>
      </dsp:nvSpPr>
      <dsp:spPr>
        <a:xfrm>
          <a:off x="4115930" y="2596637"/>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solidFill>
                <a:schemeClr val="tx1"/>
              </a:solidFill>
              <a:ea typeface="ヒラギノ角ゴ Pro W3" pitchFamily="-84" charset="-128"/>
            </a:rPr>
            <a:t>Negotiable Certificates of Deposit</a:t>
          </a:r>
          <a:endParaRPr lang="en-US" sz="1600" kern="1200" dirty="0">
            <a:solidFill>
              <a:schemeClr val="tx1"/>
            </a:solidFill>
          </a:endParaRPr>
        </a:p>
      </dsp:txBody>
      <dsp:txXfrm>
        <a:off x="4388600" y="2832529"/>
        <a:ext cx="1100015" cy="951641"/>
      </dsp:txXfrm>
    </dsp:sp>
    <dsp:sp modelId="{0E6BCFAC-C232-4E60-9554-9BA30C973038}">
      <dsp:nvSpPr>
        <dsp:cNvPr id="0" name=""/>
        <dsp:cNvSpPr/>
      </dsp:nvSpPr>
      <dsp:spPr>
        <a:xfrm>
          <a:off x="2425740" y="3489277"/>
          <a:ext cx="757526" cy="6527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41698-72A4-4CD9-A8A0-5323CC604A1A}">
      <dsp:nvSpPr>
        <dsp:cNvPr id="0" name=""/>
        <dsp:cNvSpPr/>
      </dsp:nvSpPr>
      <dsp:spPr>
        <a:xfrm>
          <a:off x="2606949" y="3473118"/>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solidFill>
                <a:schemeClr val="tx1"/>
              </a:solidFill>
              <a:ea typeface="ヒラギノ角ゴ Pro W3" pitchFamily="-84" charset="-128"/>
            </a:rPr>
            <a:t>Commercial Paper</a:t>
          </a:r>
          <a:endParaRPr lang="en-US" sz="1600" kern="1200" dirty="0">
            <a:solidFill>
              <a:schemeClr val="tx1"/>
            </a:solidFill>
          </a:endParaRPr>
        </a:p>
      </dsp:txBody>
      <dsp:txXfrm>
        <a:off x="2879619" y="3709010"/>
        <a:ext cx="1100015" cy="951641"/>
      </dsp:txXfrm>
    </dsp:sp>
    <dsp:sp modelId="{40D69243-15C1-4C21-B310-4DFD3C6623AB}">
      <dsp:nvSpPr>
        <dsp:cNvPr id="0" name=""/>
        <dsp:cNvSpPr/>
      </dsp:nvSpPr>
      <dsp:spPr>
        <a:xfrm>
          <a:off x="1527170" y="2269548"/>
          <a:ext cx="757526" cy="6527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A0F9F-3E8C-480C-A5CB-0CAF01DF6256}">
      <dsp:nvSpPr>
        <dsp:cNvPr id="0" name=""/>
        <dsp:cNvSpPr/>
      </dsp:nvSpPr>
      <dsp:spPr>
        <a:xfrm>
          <a:off x="1090962" y="2597616"/>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solidFill>
                <a:schemeClr val="tx1"/>
              </a:solidFill>
              <a:ea typeface="ヒラギノ角ゴ Pro W3" pitchFamily="-84" charset="-128"/>
            </a:rPr>
            <a:t>Banker</a:t>
          </a:r>
          <a:r>
            <a:rPr lang="ja-JP" altLang="en-US" sz="1600" kern="1200" dirty="0">
              <a:solidFill>
                <a:schemeClr val="tx1"/>
              </a:solidFill>
              <a:ea typeface="ヒラギノ角ゴ Pro W3" pitchFamily="-84" charset="-128"/>
            </a:rPr>
            <a:t>’</a:t>
          </a:r>
          <a:r>
            <a:rPr lang="en-US" altLang="ja-JP" sz="1600" kern="1200" dirty="0">
              <a:solidFill>
                <a:schemeClr val="tx1"/>
              </a:solidFill>
              <a:ea typeface="ヒラギノ角ゴ Pro W3" pitchFamily="-84" charset="-128"/>
            </a:rPr>
            <a:t>s Acceptance</a:t>
          </a:r>
          <a:endParaRPr lang="en-US" sz="1600" kern="1200" dirty="0">
            <a:solidFill>
              <a:schemeClr val="tx1"/>
            </a:solidFill>
          </a:endParaRPr>
        </a:p>
      </dsp:txBody>
      <dsp:txXfrm>
        <a:off x="1363632" y="2833508"/>
        <a:ext cx="1100015" cy="951641"/>
      </dsp:txXfrm>
    </dsp:sp>
    <dsp:sp modelId="{A69F3932-279A-4FE4-98B5-1D136E284371}">
      <dsp:nvSpPr>
        <dsp:cNvPr id="0" name=""/>
        <dsp:cNvSpPr/>
      </dsp:nvSpPr>
      <dsp:spPr>
        <a:xfrm>
          <a:off x="1090962" y="873543"/>
          <a:ext cx="1645355" cy="142342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solidFill>
                <a:schemeClr val="tx1"/>
              </a:solidFill>
              <a:ea typeface="ヒラギノ角ゴ Pro W3" pitchFamily="-84" charset="-128"/>
            </a:rPr>
            <a:t>Eurodollars</a:t>
          </a:r>
          <a:endParaRPr lang="en-US" sz="1600" kern="1200" dirty="0">
            <a:solidFill>
              <a:schemeClr val="tx1"/>
            </a:solidFill>
          </a:endParaRPr>
        </a:p>
      </dsp:txBody>
      <dsp:txXfrm>
        <a:off x="1363632" y="1109435"/>
        <a:ext cx="1100015" cy="95164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BFACD345-8079-4B0C-B23A-6630EDADCFBE}" type="datetimeFigureOut">
              <a:rPr lang="en-US" smtClean="0"/>
              <a:t>3/2/2022</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CA844420-DD00-44A5-BEDF-EB32A66338DC}" type="slidenum">
              <a:rPr lang="en-US" smtClean="0"/>
              <a:t>‹#›</a:t>
            </a:fld>
            <a:endParaRPr lang="en-US"/>
          </a:p>
        </p:txBody>
      </p:sp>
    </p:spTree>
    <p:extLst>
      <p:ext uri="{BB962C8B-B14F-4D97-AF65-F5344CB8AC3E}">
        <p14:creationId xmlns:p14="http://schemas.microsoft.com/office/powerpoint/2010/main" val="145024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B674420-7DD6-4473-80D4-0191DC53CCF8}" type="datetimeFigureOut">
              <a:rPr lang="zh-HK" altLang="en-US" smtClean="0"/>
              <a:t>2/3/2022</a:t>
            </a:fld>
            <a:endParaRPr lang="zh-HK"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0FF9398-B3B1-4492-A5B1-420F6DCAB580}" type="slidenum">
              <a:rPr lang="zh-HK" altLang="en-US" smtClean="0"/>
              <a:t>‹#›</a:t>
            </a:fld>
            <a:endParaRPr lang="zh-HK" altLang="en-US"/>
          </a:p>
        </p:txBody>
      </p:sp>
    </p:spTree>
    <p:extLst>
      <p:ext uri="{BB962C8B-B14F-4D97-AF65-F5344CB8AC3E}">
        <p14:creationId xmlns:p14="http://schemas.microsoft.com/office/powerpoint/2010/main" val="360987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6638E-62BD-4B55-A49A-9D9256299ABE}" type="slidenum">
              <a:rPr lang="zh-HK" altLang="en-US" smtClean="0"/>
              <a:t>2</a:t>
            </a:fld>
            <a:endParaRPr lang="zh-HK" altLang="en-US"/>
          </a:p>
        </p:txBody>
      </p:sp>
    </p:spTree>
    <p:extLst>
      <p:ext uri="{BB962C8B-B14F-4D97-AF65-F5344CB8AC3E}">
        <p14:creationId xmlns:p14="http://schemas.microsoft.com/office/powerpoint/2010/main" val="351263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F9398-B3B1-4492-A5B1-420F6DCAB580}" type="slidenum">
              <a:rPr lang="zh-HK" altLang="en-US" smtClean="0"/>
              <a:t>7</a:t>
            </a:fld>
            <a:endParaRPr lang="zh-HK" altLang="en-US"/>
          </a:p>
        </p:txBody>
      </p:sp>
    </p:spTree>
    <p:extLst>
      <p:ext uri="{BB962C8B-B14F-4D97-AF65-F5344CB8AC3E}">
        <p14:creationId xmlns:p14="http://schemas.microsoft.com/office/powerpoint/2010/main" val="416465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F9398-B3B1-4492-A5B1-420F6DCAB580}" type="slidenum">
              <a:rPr lang="zh-HK" altLang="en-US" smtClean="0"/>
              <a:t>18</a:t>
            </a:fld>
            <a:endParaRPr lang="zh-HK" altLang="en-US"/>
          </a:p>
        </p:txBody>
      </p:sp>
    </p:spTree>
    <p:extLst>
      <p:ext uri="{BB962C8B-B14F-4D97-AF65-F5344CB8AC3E}">
        <p14:creationId xmlns:p14="http://schemas.microsoft.com/office/powerpoint/2010/main" val="353940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F9398-B3B1-4492-A5B1-420F6DCAB580}" type="slidenum">
              <a:rPr lang="zh-HK" altLang="en-US" smtClean="0"/>
              <a:t>51</a:t>
            </a:fld>
            <a:endParaRPr lang="zh-HK" altLang="en-US"/>
          </a:p>
        </p:txBody>
      </p:sp>
    </p:spTree>
    <p:extLst>
      <p:ext uri="{BB962C8B-B14F-4D97-AF65-F5344CB8AC3E}">
        <p14:creationId xmlns:p14="http://schemas.microsoft.com/office/powerpoint/2010/main" val="416465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r>
              <a:rPr lang="en-US" altLang="zh-HK" dirty="0"/>
              <a:t>Prof. Junbo Wang</a:t>
            </a:r>
            <a:endParaRPr lang="zh-HK" altLang="en-US" dirty="0"/>
          </a:p>
        </p:txBody>
      </p:sp>
      <p:sp>
        <p:nvSpPr>
          <p:cNvPr id="17" name="頁尾版面配置區 16"/>
          <p:cNvSpPr>
            <a:spLocks noGrp="1"/>
          </p:cNvSpPr>
          <p:nvPr>
            <p:ph type="ftr" sz="quarter" idx="11"/>
          </p:nvPr>
        </p:nvSpPr>
        <p:spPr>
          <a:xfrm>
            <a:off x="2898648" y="6355080"/>
            <a:ext cx="3474720" cy="365760"/>
          </a:xfrm>
        </p:spPr>
        <p:txBody>
          <a:bodyPr/>
          <a:lstStyle/>
          <a:p>
            <a:r>
              <a:rPr lang="en-US" altLang="zh-HK" dirty="0"/>
              <a:t>CB3044 Chapter 11</a:t>
            </a:r>
            <a:endParaRPr lang="zh-HK" altLang="en-US" dirty="0"/>
          </a:p>
        </p:txBody>
      </p:sp>
      <p:sp>
        <p:nvSpPr>
          <p:cNvPr id="29" name="投影片編號版面配置區 28"/>
          <p:cNvSpPr>
            <a:spLocks noGrp="1"/>
          </p:cNvSpPr>
          <p:nvPr>
            <p:ph type="sldNum" sz="quarter" idx="12"/>
          </p:nvPr>
        </p:nvSpPr>
        <p:spPr>
          <a:xfrm>
            <a:off x="1216152" y="6355080"/>
            <a:ext cx="1219200" cy="365760"/>
          </a:xfrm>
        </p:spPr>
        <p:txBody>
          <a:bodyPr/>
          <a:lstStyle/>
          <a:p>
            <a:fld id="{D44F0C92-1E91-4CAD-B546-824804816AA9}" type="slidenum">
              <a:rPr lang="zh-HK" altLang="en-US" smtClean="0"/>
              <a:t>‹#›</a:t>
            </a:fld>
            <a:endParaRPr lang="zh-HK"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11</a:t>
            </a:r>
            <a:endParaRPr lang="zh-HK" altLang="en-US" dirty="0"/>
          </a:p>
        </p:txBody>
      </p:sp>
      <p:sp>
        <p:nvSpPr>
          <p:cNvPr id="6" name="投影片編號版面配置區 5"/>
          <p:cNvSpPr>
            <a:spLocks noGrp="1"/>
          </p:cNvSpPr>
          <p:nvPr>
            <p:ph type="sldNum" sz="quarter" idx="12"/>
          </p:nvPr>
        </p:nvSpPr>
        <p:spPr/>
        <p:txBody>
          <a:bodyPr/>
          <a:lstStyle/>
          <a:p>
            <a:fld id="{D44F0C92-1E91-4CAD-B546-824804816AA9}"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11</a:t>
            </a:r>
            <a:endParaRPr lang="zh-HK" altLang="en-US" dirty="0"/>
          </a:p>
        </p:txBody>
      </p:sp>
      <p:sp>
        <p:nvSpPr>
          <p:cNvPr id="6" name="投影片編號版面配置區 5"/>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C000"/>
        </a:solidFill>
        <a:effectLst/>
      </p:bgPr>
    </p:bg>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a:latin typeface="Verdana" pitchFamily="34" charset="0"/>
              </a:rPr>
              <a:t> </a:t>
            </a:r>
          </a:p>
        </p:txBody>
      </p:sp>
      <p:pic>
        <p:nvPicPr>
          <p:cNvPr id="3" name="Picture 8" descr="D:\My Doc\GLOBAL EDITIONS\2016\MISHKIN\GE COVER\MishkinEakins_9781292060484.jpg"/>
          <p:cNvPicPr>
            <a:picLocks noChangeAspect="1" noChangeArrowheads="1"/>
          </p:cNvPicPr>
          <p:nvPr userDrawn="1"/>
        </p:nvPicPr>
        <p:blipFill>
          <a:blip r:embed="rId2">
            <a:extLst>
              <a:ext uri="{28A0092B-C50C-407E-A947-70E740481C1C}">
                <a14:useLocalDpi xmlns:a14="http://schemas.microsoft.com/office/drawing/2010/main" val="0"/>
              </a:ext>
            </a:extLst>
          </a:blip>
          <a:srcRect b="7777"/>
          <a:stretch>
            <a:fillRect/>
          </a:stretch>
        </p:blipFill>
        <p:spPr bwMode="auto">
          <a:xfrm>
            <a:off x="0" y="0"/>
            <a:ext cx="5486400"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030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11</a:t>
            </a:r>
            <a:endParaRPr lang="zh-HK" altLang="en-US" dirty="0"/>
          </a:p>
        </p:txBody>
      </p:sp>
      <p:sp>
        <p:nvSpPr>
          <p:cNvPr id="6" name="投影片編號版面配置區 5"/>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a:xfrm>
            <a:off x="2898648" y="6355080"/>
            <a:ext cx="3474720" cy="365760"/>
          </a:xfrm>
        </p:spPr>
        <p:txBody>
          <a:bodyPr/>
          <a:lstStyle/>
          <a:p>
            <a:r>
              <a:rPr lang="en-US" altLang="zh-HK" dirty="0"/>
              <a:t>CB3044 Chapter 11</a:t>
            </a:r>
            <a:endParaRPr lang="zh-HK" altLang="en-US" dirty="0"/>
          </a:p>
        </p:txBody>
      </p:sp>
      <p:sp>
        <p:nvSpPr>
          <p:cNvPr id="6" name="投影片編號版面配置區 5"/>
          <p:cNvSpPr>
            <a:spLocks noGrp="1"/>
          </p:cNvSpPr>
          <p:nvPr>
            <p:ph type="sldNum" sz="quarter" idx="12"/>
          </p:nvPr>
        </p:nvSpPr>
        <p:spPr>
          <a:xfrm>
            <a:off x="1069848" y="6355080"/>
            <a:ext cx="1520952" cy="365760"/>
          </a:xfrm>
        </p:spPr>
        <p:txBody>
          <a:bodyPr/>
          <a:lstStyle/>
          <a:p>
            <a:fld id="{D44F0C92-1E91-4CAD-B546-824804816AA9}" type="slidenum">
              <a:rPr lang="zh-HK" altLang="en-US" smtClean="0"/>
              <a:t>‹#›</a:t>
            </a:fld>
            <a:endParaRPr lang="zh-HK"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11</a:t>
            </a:r>
            <a:endParaRPr lang="zh-HK" altLang="en-US" dirty="0"/>
          </a:p>
        </p:txBody>
      </p:sp>
      <p:sp>
        <p:nvSpPr>
          <p:cNvPr id="7" name="投影片編號版面配置區 6"/>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r>
              <a:rPr lang="en-US" altLang="zh-HK" dirty="0"/>
              <a:t>Prof. Junbo Wang</a:t>
            </a:r>
            <a:endParaRPr lang="zh-HK" altLang="en-US" dirty="0"/>
          </a:p>
        </p:txBody>
      </p:sp>
      <p:sp>
        <p:nvSpPr>
          <p:cNvPr id="8" name="頁尾版面配置區 7"/>
          <p:cNvSpPr>
            <a:spLocks noGrp="1"/>
          </p:cNvSpPr>
          <p:nvPr>
            <p:ph type="ftr" sz="quarter" idx="11"/>
          </p:nvPr>
        </p:nvSpPr>
        <p:spPr/>
        <p:txBody>
          <a:bodyPr/>
          <a:lstStyle/>
          <a:p>
            <a:r>
              <a:rPr lang="en-US" altLang="zh-HK" dirty="0"/>
              <a:t>CB3044 Chapter 11</a:t>
            </a:r>
            <a:endParaRPr lang="zh-HK" altLang="en-US" dirty="0"/>
          </a:p>
        </p:txBody>
      </p:sp>
      <p:sp>
        <p:nvSpPr>
          <p:cNvPr id="9" name="投影片編號版面配置區 8"/>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HK" dirty="0"/>
              <a:t>Prof. Junbo Wang</a:t>
            </a:r>
            <a:endParaRPr lang="zh-HK" altLang="en-US" dirty="0"/>
          </a:p>
        </p:txBody>
      </p:sp>
      <p:sp>
        <p:nvSpPr>
          <p:cNvPr id="4" name="頁尾版面配置區 3"/>
          <p:cNvSpPr>
            <a:spLocks noGrp="1"/>
          </p:cNvSpPr>
          <p:nvPr>
            <p:ph type="ftr" sz="quarter" idx="11"/>
          </p:nvPr>
        </p:nvSpPr>
        <p:spPr/>
        <p:txBody>
          <a:bodyPr/>
          <a:lstStyle/>
          <a:p>
            <a:r>
              <a:rPr lang="en-US" altLang="zh-HK" dirty="0"/>
              <a:t>CB3044 Chapter 11</a:t>
            </a:r>
            <a:endParaRPr lang="zh-HK" altLang="en-US" dirty="0"/>
          </a:p>
        </p:txBody>
      </p:sp>
      <p:sp>
        <p:nvSpPr>
          <p:cNvPr id="5" name="投影片編號版面配置區 4"/>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HK" dirty="0"/>
              <a:t>Prof. Junbo Wang</a:t>
            </a:r>
            <a:endParaRPr lang="zh-HK" altLang="en-US" dirty="0"/>
          </a:p>
        </p:txBody>
      </p:sp>
      <p:sp>
        <p:nvSpPr>
          <p:cNvPr id="3" name="頁尾版面配置區 2"/>
          <p:cNvSpPr>
            <a:spLocks noGrp="1"/>
          </p:cNvSpPr>
          <p:nvPr>
            <p:ph type="ftr" sz="quarter" idx="11"/>
          </p:nvPr>
        </p:nvSpPr>
        <p:spPr/>
        <p:txBody>
          <a:bodyPr/>
          <a:lstStyle/>
          <a:p>
            <a:r>
              <a:rPr lang="en-US" altLang="zh-HK" dirty="0"/>
              <a:t>CB3044 Chapter 11</a:t>
            </a:r>
            <a:endParaRPr lang="zh-HK" altLang="en-US" dirty="0"/>
          </a:p>
        </p:txBody>
      </p:sp>
      <p:sp>
        <p:nvSpPr>
          <p:cNvPr id="4" name="投影片編號版面配置區 3"/>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11</a:t>
            </a:r>
            <a:endParaRPr lang="zh-HK" altLang="en-US" dirty="0"/>
          </a:p>
        </p:txBody>
      </p:sp>
      <p:sp>
        <p:nvSpPr>
          <p:cNvPr id="7" name="投影片編號版面配置區 6"/>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11</a:t>
            </a:r>
            <a:endParaRPr lang="zh-HK" altLang="en-US" dirty="0"/>
          </a:p>
        </p:txBody>
      </p:sp>
      <p:sp>
        <p:nvSpPr>
          <p:cNvPr id="7" name="投影片編號版面配置區 6"/>
          <p:cNvSpPr>
            <a:spLocks noGrp="1"/>
          </p:cNvSpPr>
          <p:nvPr>
            <p:ph type="sldNum" sz="quarter" idx="12"/>
          </p:nvPr>
        </p:nvSpPr>
        <p:spPr/>
        <p:txBody>
          <a:bodyPr/>
          <a:lstStyle/>
          <a:p>
            <a:fld id="{D44F0C92-1E91-4CAD-B546-824804816AA9}"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HK" dirty="0"/>
              <a:t>Prof. Junbo Wang</a:t>
            </a:r>
            <a:endParaRPr lang="zh-HK" altLang="en-US" dirty="0"/>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HK" dirty="0"/>
              <a:t>CB3044 Chapter 11</a:t>
            </a:r>
            <a:endParaRPr lang="zh-HK" altLang="en-US" dirty="0"/>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4F0C92-1E91-4CAD-B546-824804816AA9}" type="slidenum">
              <a:rPr lang="zh-HK" altLang="en-US" smtClean="0"/>
              <a:t>‹#›</a:t>
            </a:fld>
            <a:endParaRPr lang="zh-HK"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cnbc.com/quotes/US3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5486400" y="9144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eaLnBrk="1" hangingPunct="1"/>
            <a:r>
              <a:rPr lang="en-AU" altLang="zh-HK" sz="2800" b="1">
                <a:solidFill>
                  <a:schemeClr val="tx1"/>
                </a:solidFill>
                <a:latin typeface="Verdana" pitchFamily="34" charset="0"/>
              </a:rPr>
              <a:t>Chapter 11 </a:t>
            </a:r>
            <a:br>
              <a:rPr lang="en-AU" altLang="zh-HK" sz="2800" b="1" dirty="0">
                <a:solidFill>
                  <a:schemeClr val="tx1"/>
                </a:solidFill>
                <a:latin typeface="Verdana" pitchFamily="34" charset="0"/>
              </a:rPr>
            </a:br>
            <a:br>
              <a:rPr lang="en-AU" altLang="zh-HK" sz="2800" b="1" dirty="0">
                <a:solidFill>
                  <a:schemeClr val="tx1"/>
                </a:solidFill>
                <a:latin typeface="Verdana" pitchFamily="34" charset="0"/>
              </a:rPr>
            </a:br>
            <a:r>
              <a:rPr lang="en-US" altLang="zh-HK" sz="2800" b="1" dirty="0">
                <a:latin typeface="Verdana" pitchFamily="34" charset="0"/>
              </a:rPr>
              <a:t>The Money Markets</a:t>
            </a:r>
            <a:endParaRPr lang="en-US" altLang="zh-HK" sz="2800" b="1" dirty="0">
              <a:solidFill>
                <a:schemeClr val="tx1"/>
              </a:solidFill>
              <a:latin typeface="Verdana" pitchFamily="34" charset="0"/>
            </a:endParaRPr>
          </a:p>
        </p:txBody>
      </p:sp>
    </p:spTree>
    <p:extLst>
      <p:ext uri="{BB962C8B-B14F-4D97-AF65-F5344CB8AC3E}">
        <p14:creationId xmlns:p14="http://schemas.microsoft.com/office/powerpoint/2010/main" val="331466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The Money Markets Defined: </a:t>
            </a:r>
            <a:br>
              <a:rPr lang="en-US" altLang="zh-HK">
                <a:ea typeface="ヒラギノ角ゴ Pro W3" pitchFamily="-84" charset="-128"/>
              </a:rPr>
            </a:br>
            <a:r>
              <a:rPr lang="en-US" altLang="zh-HK">
                <a:ea typeface="ヒラギノ角ゴ Pro W3" pitchFamily="-84" charset="-128"/>
              </a:rPr>
              <a:t>Cost Advantages</a:t>
            </a:r>
          </a:p>
        </p:txBody>
      </p:sp>
      <p:sp>
        <p:nvSpPr>
          <p:cNvPr id="11267" name="Text Placeholder 2"/>
          <p:cNvSpPr>
            <a:spLocks noGrp="1"/>
          </p:cNvSpPr>
          <p:nvPr>
            <p:ph sz="quarter" idx="1"/>
          </p:nvPr>
        </p:nvSpPr>
        <p:spPr/>
        <p:txBody>
          <a:bodyPr>
            <a:normAutofit/>
          </a:bodyPr>
          <a:lstStyle/>
          <a:p>
            <a:pPr eaLnBrk="1" hangingPunct="1">
              <a:spcBef>
                <a:spcPts val="1200"/>
              </a:spcBef>
            </a:pPr>
            <a:r>
              <a:rPr lang="en-US" altLang="zh-HK" dirty="0">
                <a:ea typeface="ヒラギノ角ゴ Pro W3" pitchFamily="-84" charset="-128"/>
              </a:rPr>
              <a:t>Reserve requirements create additional expense for banks that money markets do not have</a:t>
            </a:r>
          </a:p>
          <a:p>
            <a:pPr eaLnBrk="1" hangingPunct="1">
              <a:spcBef>
                <a:spcPts val="800"/>
              </a:spcBef>
            </a:pPr>
            <a:r>
              <a:rPr lang="en-US" altLang="zh-HK" dirty="0">
                <a:ea typeface="ヒラギノ角ゴ Pro W3" pitchFamily="-84" charset="-128"/>
              </a:rPr>
              <a:t>Regulations on the level of interest banks could offer depositors lead to a significant growth in money markets, especially in the 1970s and 1980s. </a:t>
            </a:r>
          </a:p>
          <a:p>
            <a:pPr eaLnBrk="1" hangingPunct="1">
              <a:spcBef>
                <a:spcPts val="800"/>
              </a:spcBef>
            </a:pPr>
            <a:r>
              <a:rPr lang="en-US" altLang="zh-HK" dirty="0">
                <a:ea typeface="ヒラギノ角ゴ Pro W3" pitchFamily="-84" charset="-128"/>
              </a:rPr>
              <a:t>When interest rates rose, depositors moved their money from banks to money markets.</a:t>
            </a:r>
          </a:p>
          <a:p>
            <a:pPr>
              <a:spcBef>
                <a:spcPts val="800"/>
              </a:spcBef>
            </a:pPr>
            <a:r>
              <a:rPr lang="en-US" altLang="zh-HK" dirty="0">
                <a:ea typeface="ヒラギノ角ゴ Pro W3" pitchFamily="-84" charset="-128"/>
              </a:rPr>
              <a:t>The cost structure of banks limits their competitiveness to situations where their informational advantages outweighs their regulatory costs.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10</a:t>
            </a:fld>
            <a:endParaRPr lang="zh-HK" altLang="en-US"/>
          </a:p>
        </p:txBody>
      </p:sp>
    </p:spTree>
    <p:extLst>
      <p:ext uri="{BB962C8B-B14F-4D97-AF65-F5344CB8AC3E}">
        <p14:creationId xmlns:p14="http://schemas.microsoft.com/office/powerpoint/2010/main" val="598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5548" y="188640"/>
            <a:ext cx="7391400" cy="584200"/>
          </a:xfrm>
          <a:prstGeom prst="rect">
            <a:avLst/>
          </a:prstGeom>
          <a:noFill/>
        </p:spPr>
        <p:txBody>
          <a:bodyPr>
            <a:spAutoFit/>
          </a:bodyPr>
          <a:lstStyle/>
          <a:p>
            <a:pPr>
              <a:defRPr/>
            </a:pPr>
            <a:r>
              <a:rPr lang="en-US" sz="1600" b="1" dirty="0">
                <a:latin typeface="+mj-lt"/>
                <a:ea typeface="ヒラギノ角ゴ Pro W3" charset="0"/>
                <a:cs typeface="ヒラギノ角ゴ Pro W3" charset="0"/>
              </a:rPr>
              <a:t>Figure 11.1 </a:t>
            </a:r>
            <a:r>
              <a:rPr lang="en-US" sz="1600" dirty="0">
                <a:latin typeface="+mj-lt"/>
                <a:ea typeface="ヒラギノ角ゴ Pro W3" charset="0"/>
                <a:cs typeface="ヒラギノ角ゴ Pro W3" charset="0"/>
              </a:rPr>
              <a:t>Three-Month Treasury Bill Rate and Ceiling Rate on Savings Deposits at Commercial Banks, 1933 to 1986</a:t>
            </a:r>
          </a:p>
        </p:txBody>
      </p:sp>
      <p:pic>
        <p:nvPicPr>
          <p:cNvPr id="13316" name="Picture 3" descr="fig11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647" y="1196752"/>
            <a:ext cx="7667245"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4" name="投影片編號版面配置區 3"/>
          <p:cNvSpPr>
            <a:spLocks noGrp="1"/>
          </p:cNvSpPr>
          <p:nvPr>
            <p:ph type="sldNum" sz="quarter" idx="12"/>
          </p:nvPr>
        </p:nvSpPr>
        <p:spPr/>
        <p:txBody>
          <a:bodyPr/>
          <a:lstStyle/>
          <a:p>
            <a:fld id="{D44F0C92-1E91-4CAD-B546-824804816AA9}" type="slidenum">
              <a:rPr lang="zh-HK" altLang="en-US" smtClean="0"/>
              <a:t>11</a:t>
            </a:fld>
            <a:endParaRPr lang="zh-HK" altLang="en-US"/>
          </a:p>
        </p:txBody>
      </p:sp>
    </p:spTree>
    <p:extLst>
      <p:ext uri="{BB962C8B-B14F-4D97-AF65-F5344CB8AC3E}">
        <p14:creationId xmlns:p14="http://schemas.microsoft.com/office/powerpoint/2010/main" val="5220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HK" dirty="0">
                <a:ea typeface="ヒラギノ角ゴ Pro W3" pitchFamily="-84" charset="-128"/>
              </a:rPr>
              <a:t>The Purpose of Money Markets</a:t>
            </a:r>
            <a:endParaRPr lang="en-US" dirty="0"/>
          </a:p>
        </p:txBody>
      </p:sp>
      <p:sp>
        <p:nvSpPr>
          <p:cNvPr id="3" name="Footer Placeholder 2"/>
          <p:cNvSpPr>
            <a:spLocks noGrp="1"/>
          </p:cNvSpPr>
          <p:nvPr>
            <p:ph type="ftr" sz="quarter" idx="11"/>
          </p:nvPr>
        </p:nvSpPr>
        <p:spPr/>
        <p:txBody>
          <a:bodyPr/>
          <a:lstStyle/>
          <a:p>
            <a:pPr algn="ctr"/>
            <a:r>
              <a:rPr lang="en-US" altLang="zh-HK" dirty="0"/>
              <a:t>EF3333 Chapter 11</a:t>
            </a:r>
            <a:endParaRPr lang="zh-HK" altLang="en-US" dirty="0"/>
          </a:p>
        </p:txBody>
      </p:sp>
      <p:sp>
        <p:nvSpPr>
          <p:cNvPr id="4" name="Slide Number Placeholder 3"/>
          <p:cNvSpPr>
            <a:spLocks noGrp="1"/>
          </p:cNvSpPr>
          <p:nvPr>
            <p:ph type="sldNum" sz="quarter" idx="12"/>
          </p:nvPr>
        </p:nvSpPr>
        <p:spPr/>
        <p:txBody>
          <a:bodyPr/>
          <a:lstStyle/>
          <a:p>
            <a:fld id="{D44F0C92-1E91-4CAD-B546-824804816AA9}" type="slidenum">
              <a:rPr lang="zh-HK" altLang="en-US" smtClean="0"/>
              <a:t>12</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1718483"/>
            <a:ext cx="3531966" cy="17583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964" y="2691285"/>
            <a:ext cx="2436865" cy="1827649"/>
          </a:xfrm>
          <a:prstGeom prst="rect">
            <a:avLst/>
          </a:prstGeom>
        </p:spPr>
      </p:pic>
      <p:sp>
        <p:nvSpPr>
          <p:cNvPr id="7" name="TextBox 6"/>
          <p:cNvSpPr txBox="1"/>
          <p:nvPr/>
        </p:nvSpPr>
        <p:spPr>
          <a:xfrm>
            <a:off x="215562" y="1246100"/>
            <a:ext cx="3669081" cy="1631216"/>
          </a:xfrm>
          <a:prstGeom prst="rect">
            <a:avLst/>
          </a:prstGeom>
          <a:noFill/>
        </p:spPr>
        <p:txBody>
          <a:bodyPr wrap="none" rtlCol="0">
            <a:spAutoFit/>
          </a:bodyPr>
          <a:lstStyle/>
          <a:p>
            <a:r>
              <a:rPr lang="en-US" altLang="zh-HK" sz="2000" dirty="0">
                <a:ea typeface="ヒラギノ角ゴ Pro W3" pitchFamily="-84" charset="-128"/>
              </a:rPr>
              <a:t>Investors in Money Market: </a:t>
            </a:r>
          </a:p>
          <a:p>
            <a:r>
              <a:rPr lang="en-US" altLang="zh-HK" sz="2000" dirty="0">
                <a:ea typeface="ヒラギノ角ゴ Pro W3" pitchFamily="-84" charset="-128"/>
              </a:rPr>
              <a:t>Provides a place for warehousing </a:t>
            </a:r>
          </a:p>
          <a:p>
            <a:r>
              <a:rPr lang="en-US" altLang="zh-HK" sz="2000" dirty="0">
                <a:ea typeface="ヒラギノ角ゴ Pro W3" pitchFamily="-84" charset="-128"/>
              </a:rPr>
              <a:t>surplus funds for short periods </a:t>
            </a:r>
          </a:p>
          <a:p>
            <a:r>
              <a:rPr lang="en-US" altLang="zh-HK" sz="2000" dirty="0">
                <a:ea typeface="ヒラギノ角ゴ Pro W3" pitchFamily="-84" charset="-128"/>
              </a:rPr>
              <a:t>of time</a:t>
            </a:r>
          </a:p>
          <a:p>
            <a:endParaRPr lang="en-US" sz="2000" dirty="0"/>
          </a:p>
        </p:txBody>
      </p:sp>
      <p:sp>
        <p:nvSpPr>
          <p:cNvPr id="8" name="Down Arrow 7"/>
          <p:cNvSpPr/>
          <p:nvPr/>
        </p:nvSpPr>
        <p:spPr>
          <a:xfrm rot="-2700000">
            <a:off x="3284637" y="2205175"/>
            <a:ext cx="52122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99992" y="5231950"/>
            <a:ext cx="3543727" cy="1323439"/>
          </a:xfrm>
          <a:prstGeom prst="rect">
            <a:avLst/>
          </a:prstGeom>
          <a:noFill/>
        </p:spPr>
        <p:txBody>
          <a:bodyPr wrap="none" rtlCol="0">
            <a:spAutoFit/>
          </a:bodyPr>
          <a:lstStyle/>
          <a:p>
            <a:r>
              <a:rPr lang="en-US" altLang="zh-HK" sz="2000" dirty="0">
                <a:ea typeface="ヒラギノ角ゴ Pro W3" pitchFamily="-84" charset="-128"/>
              </a:rPr>
              <a:t>Borrowers from money market: </a:t>
            </a:r>
          </a:p>
          <a:p>
            <a:r>
              <a:rPr lang="en-US" altLang="zh-HK" sz="2000" dirty="0">
                <a:ea typeface="ヒラギノ角ゴ Pro W3" pitchFamily="-84" charset="-128"/>
              </a:rPr>
              <a:t>provide low-cost source of </a:t>
            </a:r>
          </a:p>
          <a:p>
            <a:r>
              <a:rPr lang="en-US" altLang="zh-HK" sz="2000" dirty="0">
                <a:ea typeface="ヒラギノ角ゴ Pro W3" pitchFamily="-84" charset="-128"/>
              </a:rPr>
              <a:t>temporary funds</a:t>
            </a:r>
          </a:p>
          <a:p>
            <a:endParaRPr lang="en-US" sz="2000" dirty="0"/>
          </a:p>
        </p:txBody>
      </p:sp>
      <p:sp>
        <p:nvSpPr>
          <p:cNvPr id="10" name="Down Arrow 9"/>
          <p:cNvSpPr/>
          <p:nvPr/>
        </p:nvSpPr>
        <p:spPr>
          <a:xfrm rot="10800000">
            <a:off x="5779759" y="4601187"/>
            <a:ext cx="517349" cy="555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76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HK" dirty="0">
                <a:ea typeface="ヒラギノ角ゴ Pro W3" pitchFamily="-84" charset="-128"/>
              </a:rPr>
              <a:t>The Purpose of Money Markets</a:t>
            </a:r>
          </a:p>
        </p:txBody>
      </p:sp>
      <p:sp>
        <p:nvSpPr>
          <p:cNvPr id="14339" name="Text Placeholder 2"/>
          <p:cNvSpPr>
            <a:spLocks noGrp="1"/>
          </p:cNvSpPr>
          <p:nvPr>
            <p:ph sz="quarter" idx="1"/>
          </p:nvPr>
        </p:nvSpPr>
        <p:spPr/>
        <p:txBody>
          <a:bodyPr>
            <a:normAutofit lnSpcReduction="10000"/>
          </a:bodyPr>
          <a:lstStyle/>
          <a:p>
            <a:r>
              <a:rPr lang="en-US" altLang="zh-HK" dirty="0">
                <a:ea typeface="ヒラギノ角ゴ Pro W3" pitchFamily="-84" charset="-128"/>
              </a:rPr>
              <a:t>Most investors use the money market as an interim investment that provides a higher return than holding cash or money in banks.</a:t>
            </a:r>
          </a:p>
          <a:p>
            <a:pPr lvl="1"/>
            <a:r>
              <a:rPr lang="en-US" altLang="zh-HK" dirty="0">
                <a:ea typeface="ヒラギノ角ゴ Pro W3" pitchFamily="-84" charset="-128"/>
              </a:rPr>
              <a:t>Market conditions are not right to invest in stocks</a:t>
            </a:r>
          </a:p>
          <a:p>
            <a:pPr lvl="1"/>
            <a:r>
              <a:rPr lang="en-US" altLang="zh-HK" dirty="0">
                <a:ea typeface="ヒラギノ角ゴ Pro W3" pitchFamily="-84" charset="-128"/>
              </a:rPr>
              <a:t>Expect the interest rate to rise and not want to buy bonds</a:t>
            </a:r>
          </a:p>
          <a:p>
            <a:pPr lvl="1"/>
            <a:r>
              <a:rPr lang="en-US" altLang="zh-HK" dirty="0">
                <a:ea typeface="ヒラギノ角ゴ Pro W3" pitchFamily="-84" charset="-128"/>
              </a:rPr>
              <a:t>Can act quickly to the investment opportunities</a:t>
            </a:r>
          </a:p>
          <a:p>
            <a:pPr lvl="1"/>
            <a:r>
              <a:rPr lang="en-US" altLang="zh-HK" dirty="0">
                <a:ea typeface="ヒラギノ角ゴ Pro W3" pitchFamily="-84" charset="-128"/>
              </a:rPr>
              <a:t>Most investment funds and financial intermediaries need to meet deposit outflows </a:t>
            </a:r>
          </a:p>
          <a:p>
            <a:r>
              <a:rPr lang="en-US" altLang="zh-HK" dirty="0">
                <a:ea typeface="ヒラギノ角ゴ Pro W3" pitchFamily="-84" charset="-128"/>
              </a:rPr>
              <a:t>Corporations and U.S. government use these markets because the timing of cash inflows and outflows are not well synchronized. </a:t>
            </a:r>
          </a:p>
          <a:p>
            <a:r>
              <a:rPr lang="en-US" altLang="zh-HK" dirty="0">
                <a:ea typeface="ヒラギノ角ゴ Pro W3" pitchFamily="-84" charset="-128"/>
              </a:rPr>
              <a:t>Money markets provide a way to solve these cash-timing problems.</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13</a:t>
            </a:fld>
            <a:endParaRPr lang="zh-HK" altLang="en-US"/>
          </a:p>
        </p:txBody>
      </p:sp>
    </p:spTree>
    <p:extLst>
      <p:ext uri="{BB962C8B-B14F-4D97-AF65-F5344CB8AC3E}">
        <p14:creationId xmlns:p14="http://schemas.microsoft.com/office/powerpoint/2010/main" val="358901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ctr"/>
            <a:r>
              <a:rPr lang="en-US" altLang="zh-HK" dirty="0"/>
              <a:t>EF3333 Chapter 11</a:t>
            </a:r>
            <a:endParaRPr lang="zh-HK" altLang="en-US" dirty="0"/>
          </a:p>
        </p:txBody>
      </p:sp>
      <p:sp>
        <p:nvSpPr>
          <p:cNvPr id="4" name="Slide Number Placeholder 3"/>
          <p:cNvSpPr>
            <a:spLocks noGrp="1"/>
          </p:cNvSpPr>
          <p:nvPr>
            <p:ph type="sldNum" sz="quarter" idx="12"/>
          </p:nvPr>
        </p:nvSpPr>
        <p:spPr/>
        <p:txBody>
          <a:bodyPr/>
          <a:lstStyle/>
          <a:p>
            <a:fld id="{D44F0C92-1E91-4CAD-B546-824804816AA9}" type="slidenum">
              <a:rPr lang="zh-HK" altLang="en-US" smtClean="0"/>
              <a:t>14</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996952"/>
            <a:ext cx="6954220" cy="32389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819" y="260648"/>
            <a:ext cx="6098971" cy="2840617"/>
          </a:xfrm>
          <a:prstGeom prst="rect">
            <a:avLst/>
          </a:prstGeom>
        </p:spPr>
      </p:pic>
      <p:sp>
        <p:nvSpPr>
          <p:cNvPr id="7" name="TextBox 6"/>
          <p:cNvSpPr txBox="1"/>
          <p:nvPr/>
        </p:nvSpPr>
        <p:spPr>
          <a:xfrm>
            <a:off x="251900" y="6079351"/>
            <a:ext cx="4406078" cy="276999"/>
          </a:xfrm>
          <a:prstGeom prst="rect">
            <a:avLst/>
          </a:prstGeom>
          <a:noFill/>
        </p:spPr>
        <p:txBody>
          <a:bodyPr wrap="none" rtlCol="0">
            <a:spAutoFit/>
          </a:bodyPr>
          <a:lstStyle/>
          <a:p>
            <a:r>
              <a:rPr lang="en-US" sz="1200" dirty="0"/>
              <a:t>http://www.tradingeconomics.com/hong-kong/government-revenues</a:t>
            </a:r>
          </a:p>
        </p:txBody>
      </p:sp>
    </p:spTree>
    <p:extLst>
      <p:ext uri="{BB962C8B-B14F-4D97-AF65-F5344CB8AC3E}">
        <p14:creationId xmlns:p14="http://schemas.microsoft.com/office/powerpoint/2010/main" val="19450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800" spc="-50" dirty="0">
                <a:cs typeface="+mj-cs"/>
              </a:rPr>
              <a:t>The Purpose of Money Markets: </a:t>
            </a:r>
            <a:br>
              <a:rPr lang="en-US" sz="2800" spc="-50" dirty="0">
                <a:cs typeface="+mj-cs"/>
              </a:rPr>
            </a:br>
            <a:r>
              <a:rPr lang="en-US" sz="2800" spc="-50" dirty="0">
                <a:cs typeface="+mj-cs"/>
              </a:rPr>
              <a:t>Sample rates from the Federal Reserve</a:t>
            </a:r>
          </a:p>
        </p:txBody>
      </p:sp>
      <p:pic>
        <p:nvPicPr>
          <p:cNvPr id="16387" name="Picture 3" descr="tbl11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651" y="1740656"/>
            <a:ext cx="83820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4"/>
          <p:cNvSpPr txBox="1">
            <a:spLocks noChangeArrowheads="1"/>
          </p:cNvSpPr>
          <p:nvPr/>
        </p:nvSpPr>
        <p:spPr bwMode="auto">
          <a:xfrm>
            <a:off x="384854" y="1293887"/>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dirty="0">
                <a:latin typeface="Verdana" pitchFamily="34" charset="0"/>
              </a:rPr>
              <a:t>Table 11.1 </a:t>
            </a:r>
            <a:r>
              <a:rPr lang="en-US" altLang="zh-HK" sz="2000" dirty="0">
                <a:latin typeface="Verdana" pitchFamily="34" charset="0"/>
              </a:rPr>
              <a:t>Sample Money Market Rates, May 15, 2013</a:t>
            </a:r>
          </a:p>
        </p:txBody>
      </p:sp>
      <p:sp>
        <p:nvSpPr>
          <p:cNvPr id="3" name="頁尾版面配置區 2"/>
          <p:cNvSpPr>
            <a:spLocks noGrp="1"/>
          </p:cNvSpPr>
          <p:nvPr>
            <p:ph type="ftr" sz="quarter" idx="11"/>
          </p:nvPr>
        </p:nvSpPr>
        <p:spPr/>
        <p:txBody>
          <a:bodyPr/>
          <a:lstStyle/>
          <a:p>
            <a:pPr algn="ctr"/>
            <a:r>
              <a:rPr lang="en-US" altLang="zh-HK" dirty="0"/>
              <a:t>EF3333 Chapter 11</a:t>
            </a:r>
            <a:endParaRPr lang="zh-HK" altLang="en-US" dirty="0"/>
          </a:p>
        </p:txBody>
      </p:sp>
      <p:sp>
        <p:nvSpPr>
          <p:cNvPr id="4" name="投影片編號版面配置區 3"/>
          <p:cNvSpPr>
            <a:spLocks noGrp="1"/>
          </p:cNvSpPr>
          <p:nvPr>
            <p:ph type="sldNum" sz="quarter" idx="12"/>
          </p:nvPr>
        </p:nvSpPr>
        <p:spPr/>
        <p:txBody>
          <a:bodyPr/>
          <a:lstStyle/>
          <a:p>
            <a:fld id="{D44F0C92-1E91-4CAD-B546-824804816AA9}" type="slidenum">
              <a:rPr lang="zh-HK" altLang="en-US" smtClean="0"/>
              <a:t>15</a:t>
            </a:fld>
            <a:endParaRPr lang="zh-HK" altLang="en-US"/>
          </a:p>
        </p:txBody>
      </p:sp>
      <p:sp>
        <p:nvSpPr>
          <p:cNvPr id="6" name="TextBox 5"/>
          <p:cNvSpPr txBox="1"/>
          <p:nvPr/>
        </p:nvSpPr>
        <p:spPr>
          <a:xfrm>
            <a:off x="2310292" y="5351072"/>
            <a:ext cx="6304162" cy="923330"/>
          </a:xfrm>
          <a:prstGeom prst="rect">
            <a:avLst/>
          </a:prstGeom>
          <a:noFill/>
        </p:spPr>
        <p:txBody>
          <a:bodyPr wrap="none" rtlCol="0">
            <a:spAutoFit/>
          </a:bodyPr>
          <a:lstStyle/>
          <a:p>
            <a:r>
              <a:rPr lang="en-US" dirty="0"/>
              <a:t>The </a:t>
            </a:r>
            <a:r>
              <a:rPr lang="en-US" u="sng" dirty="0"/>
              <a:t>prime rate </a:t>
            </a:r>
            <a:r>
              <a:rPr lang="en-US" dirty="0"/>
              <a:t>is the interest rate that commercial banks charge </a:t>
            </a:r>
          </a:p>
          <a:p>
            <a:r>
              <a:rPr lang="en-US" dirty="0"/>
              <a:t>their most credit-worthy customers. Generally, a bank's best </a:t>
            </a:r>
          </a:p>
          <a:p>
            <a:r>
              <a:rPr lang="en-US" dirty="0"/>
              <a:t>customers consist of large corporations. </a:t>
            </a:r>
          </a:p>
        </p:txBody>
      </p:sp>
    </p:spTree>
    <p:extLst>
      <p:ext uri="{BB962C8B-B14F-4D97-AF65-F5344CB8AC3E}">
        <p14:creationId xmlns:p14="http://schemas.microsoft.com/office/powerpoint/2010/main" val="33597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2"/>
          <p:cNvSpPr txBox="1">
            <a:spLocks noChangeArrowheads="1"/>
          </p:cNvSpPr>
          <p:nvPr/>
        </p:nvSpPr>
        <p:spPr bwMode="auto">
          <a:xfrm>
            <a:off x="1336548" y="0"/>
            <a:ext cx="662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dirty="0">
                <a:latin typeface="Verdana" pitchFamily="34" charset="0"/>
              </a:rPr>
              <a:t>Table 11.2 </a:t>
            </a:r>
            <a:r>
              <a:rPr lang="en-US" altLang="zh-HK" sz="2000" dirty="0">
                <a:latin typeface="Verdana" pitchFamily="34" charset="0"/>
              </a:rPr>
              <a:t>Money Market Participants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16</a:t>
            </a:fld>
            <a:endParaRPr lang="zh-HK" altLang="en-US"/>
          </a:p>
        </p:txBody>
      </p:sp>
      <p:pic>
        <p:nvPicPr>
          <p:cNvPr id="5" name="Picture 4"/>
          <p:cNvPicPr>
            <a:picLocks noChangeAspect="1"/>
          </p:cNvPicPr>
          <p:nvPr/>
        </p:nvPicPr>
        <p:blipFill>
          <a:blip r:embed="rId2"/>
          <a:stretch>
            <a:fillRect/>
          </a:stretch>
        </p:blipFill>
        <p:spPr>
          <a:xfrm>
            <a:off x="502980" y="384169"/>
            <a:ext cx="7648575" cy="5925151"/>
          </a:xfrm>
          <a:prstGeom prst="rect">
            <a:avLst/>
          </a:prstGeom>
        </p:spPr>
      </p:pic>
    </p:spTree>
    <p:extLst>
      <p:ext uri="{BB962C8B-B14F-4D97-AF65-F5344CB8AC3E}">
        <p14:creationId xmlns:p14="http://schemas.microsoft.com/office/powerpoint/2010/main" val="239937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ctr"/>
            <a:r>
              <a:rPr lang="en-US" altLang="zh-HK" dirty="0"/>
              <a:t>EF3333 Chapter 11</a:t>
            </a:r>
            <a:endParaRPr lang="zh-HK" altLang="en-US" dirty="0"/>
          </a:p>
        </p:txBody>
      </p:sp>
      <p:sp>
        <p:nvSpPr>
          <p:cNvPr id="4" name="Slide Number Placeholder 3"/>
          <p:cNvSpPr>
            <a:spLocks noGrp="1"/>
          </p:cNvSpPr>
          <p:nvPr>
            <p:ph type="sldNum" sz="quarter" idx="12"/>
          </p:nvPr>
        </p:nvSpPr>
        <p:spPr/>
        <p:txBody>
          <a:bodyPr/>
          <a:lstStyle/>
          <a:p>
            <a:fld id="{D44F0C92-1E91-4CAD-B546-824804816AA9}" type="slidenum">
              <a:rPr lang="zh-HK" altLang="en-US" smtClean="0"/>
              <a:t>17</a:t>
            </a:fld>
            <a:endParaRPr lang="zh-HK" altLang="en-US"/>
          </a:p>
        </p:txBody>
      </p:sp>
      <p:pic>
        <p:nvPicPr>
          <p:cNvPr id="5" name="Picture 4"/>
          <p:cNvPicPr>
            <a:picLocks noChangeAspect="1"/>
          </p:cNvPicPr>
          <p:nvPr/>
        </p:nvPicPr>
        <p:blipFill>
          <a:blip r:embed="rId2"/>
          <a:stretch>
            <a:fillRect/>
          </a:stretch>
        </p:blipFill>
        <p:spPr>
          <a:xfrm rot="10800000">
            <a:off x="467539" y="154253"/>
            <a:ext cx="7776865" cy="6155067"/>
          </a:xfrm>
          <a:prstGeom prst="rect">
            <a:avLst/>
          </a:prstGeom>
        </p:spPr>
      </p:pic>
    </p:spTree>
    <p:extLst>
      <p:ext uri="{BB962C8B-B14F-4D97-AF65-F5344CB8AC3E}">
        <p14:creationId xmlns:p14="http://schemas.microsoft.com/office/powerpoint/2010/main" val="127148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normAutofit/>
          </a:bodyPr>
          <a:lstStyle/>
          <a:p>
            <a:pPr>
              <a:buFont typeface="Wingdings" panose="05000000000000000000" pitchFamily="2" charset="2"/>
              <a:buChar char="Ø"/>
            </a:pPr>
            <a:r>
              <a:rPr lang="en-US" altLang="zh-HK" dirty="0">
                <a:solidFill>
                  <a:schemeClr val="bg1">
                    <a:lumMod val="75000"/>
                  </a:schemeClr>
                </a:solidFill>
                <a:ea typeface="ヒラギノ角ゴ Pro W3" pitchFamily="-84" charset="-128"/>
              </a:rPr>
              <a:t>The Money Markets Defined</a:t>
            </a:r>
          </a:p>
          <a:p>
            <a:pPr>
              <a:buFont typeface="Wingdings" panose="05000000000000000000" pitchFamily="2" charset="2"/>
              <a:buChar char="Ø"/>
            </a:pPr>
            <a:r>
              <a:rPr lang="en-US" altLang="zh-HK" dirty="0">
                <a:solidFill>
                  <a:schemeClr val="bg1">
                    <a:lumMod val="75000"/>
                  </a:schemeClr>
                </a:solidFill>
                <a:ea typeface="ヒラギノ角ゴ Pro W3" pitchFamily="-84" charset="-128"/>
              </a:rPr>
              <a:t>The Purpose of Money Markets</a:t>
            </a:r>
          </a:p>
          <a:p>
            <a:pPr>
              <a:buFont typeface="Wingdings" panose="05000000000000000000" pitchFamily="2" charset="2"/>
              <a:buChar char="Ø"/>
            </a:pPr>
            <a:r>
              <a:rPr lang="en-US" altLang="zh-HK" dirty="0">
                <a:solidFill>
                  <a:schemeClr val="bg1">
                    <a:lumMod val="75000"/>
                  </a:schemeClr>
                </a:solidFill>
                <a:ea typeface="ヒラギノ角ゴ Pro W3" pitchFamily="-84" charset="-128"/>
              </a:rPr>
              <a:t>Who Participates in Money Markets?</a:t>
            </a:r>
          </a:p>
          <a:p>
            <a:pPr>
              <a:buFont typeface="Wingdings" panose="05000000000000000000" pitchFamily="2" charset="2"/>
              <a:buChar char="Ø"/>
            </a:pPr>
            <a:r>
              <a:rPr lang="en-US" altLang="zh-HK" dirty="0">
                <a:ea typeface="ヒラギノ角ゴ Pro W3" pitchFamily="-84" charset="-128"/>
              </a:rPr>
              <a:t>Money Market Instruments</a:t>
            </a:r>
          </a:p>
          <a:p>
            <a:pPr>
              <a:buFont typeface="Wingdings" panose="05000000000000000000" pitchFamily="2" charset="2"/>
              <a:buChar char="Ø"/>
            </a:pPr>
            <a:r>
              <a:rPr lang="en-US" altLang="zh-HK" dirty="0">
                <a:ea typeface="ヒラギノ角ゴ Pro W3" pitchFamily="-84" charset="-128"/>
              </a:rPr>
              <a:t>Comparing Money Market Securities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18</a:t>
            </a:fld>
            <a:endParaRPr lang="zh-HK" altLang="en-US"/>
          </a:p>
        </p:txBody>
      </p:sp>
    </p:spTree>
    <p:extLst>
      <p:ext uri="{BB962C8B-B14F-4D97-AF65-F5344CB8AC3E}">
        <p14:creationId xmlns:p14="http://schemas.microsoft.com/office/powerpoint/2010/main" val="246560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zh-HK">
                <a:ea typeface="ヒラギノ角ゴ Pro W3" pitchFamily="-84" charset="-128"/>
              </a:rPr>
              <a:t>Money Market Instruments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19</a:t>
            </a:fld>
            <a:endParaRPr lang="zh-HK" altLang="en-US"/>
          </a:p>
        </p:txBody>
      </p:sp>
      <p:graphicFrame>
        <p:nvGraphicFramePr>
          <p:cNvPr id="5" name="Diagram 4"/>
          <p:cNvGraphicFramePr/>
          <p:nvPr>
            <p:extLst>
              <p:ext uri="{D42A27DB-BD31-4B8C-83A1-F6EECF244321}">
                <p14:modId xmlns:p14="http://schemas.microsoft.com/office/powerpoint/2010/main" val="2313123717"/>
              </p:ext>
            </p:extLst>
          </p:nvPr>
        </p:nvGraphicFramePr>
        <p:xfrm>
          <a:off x="899592" y="1292275"/>
          <a:ext cx="685224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77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altLang="zh-HK" dirty="0"/>
              <a:t>EF3333 Chapter 11</a:t>
            </a:r>
            <a:endParaRPr lang="zh-HK" altLang="en-US" dirty="0"/>
          </a:p>
        </p:txBody>
      </p:sp>
      <p:sp>
        <p:nvSpPr>
          <p:cNvPr id="3" name="Slide Number Placeholder 2"/>
          <p:cNvSpPr>
            <a:spLocks noGrp="1"/>
          </p:cNvSpPr>
          <p:nvPr>
            <p:ph type="sldNum" sz="quarter" idx="12"/>
          </p:nvPr>
        </p:nvSpPr>
        <p:spPr/>
        <p:txBody>
          <a:bodyPr/>
          <a:lstStyle/>
          <a:p>
            <a:fld id="{D1CC9BBA-FF72-4A86-9785-BFC9C4606701}" type="slidenum">
              <a:rPr lang="zh-HK" altLang="en-US" smtClean="0"/>
              <a:t>2</a:t>
            </a:fld>
            <a:endParaRPr lang="zh-HK" altLang="en-US"/>
          </a:p>
        </p:txBody>
      </p:sp>
      <p:graphicFrame>
        <p:nvGraphicFramePr>
          <p:cNvPr id="6" name="Diagram 5"/>
          <p:cNvGraphicFramePr/>
          <p:nvPr>
            <p:extLst>
              <p:ext uri="{D42A27DB-BD31-4B8C-83A1-F6EECF244321}">
                <p14:modId xmlns:p14="http://schemas.microsoft.com/office/powerpoint/2010/main" val="1096513365"/>
              </p:ext>
            </p:extLst>
          </p:nvPr>
        </p:nvGraphicFramePr>
        <p:xfrm>
          <a:off x="467544" y="1727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2267744" y="5517232"/>
            <a:ext cx="4968552" cy="717884"/>
            <a:chOff x="2171677" y="-219419"/>
            <a:chExt cx="3593456" cy="792088"/>
          </a:xfrm>
        </p:grpSpPr>
        <p:sp>
          <p:nvSpPr>
            <p:cNvPr id="8" name="Rectangle 7"/>
            <p:cNvSpPr/>
            <p:nvPr/>
          </p:nvSpPr>
          <p:spPr>
            <a:xfrm>
              <a:off x="2171678" y="-219419"/>
              <a:ext cx="3593455" cy="792088"/>
            </a:xfrm>
            <a:prstGeom prst="rect">
              <a:avLst/>
            </a:prstGeom>
            <a:solidFill>
              <a:srgbClr val="33CC3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2171677" y="-219419"/>
              <a:ext cx="3593455" cy="792088"/>
            </a:xfrm>
            <a:prstGeom prst="rect">
              <a:avLst/>
            </a:prstGeom>
          </p:spPr>
          <p:style>
            <a:lnRef idx="3">
              <a:schemeClr val="lt1"/>
            </a:lnRef>
            <a:fillRef idx="1">
              <a:schemeClr val="accent1"/>
            </a:fillRef>
            <a:effectRef idx="1">
              <a:schemeClr val="accent1"/>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Hedging with Financial Derivatives (24)</a:t>
              </a:r>
            </a:p>
          </p:txBody>
        </p:sp>
      </p:grpSp>
      <p:sp>
        <p:nvSpPr>
          <p:cNvPr id="10" name="Straight Connector 3"/>
          <p:cNvSpPr/>
          <p:nvPr/>
        </p:nvSpPr>
        <p:spPr>
          <a:xfrm rot="10800000">
            <a:off x="2543325" y="5261007"/>
            <a:ext cx="1981593" cy="270346"/>
          </a:xfrm>
          <a:custGeom>
            <a:avLst/>
            <a:gdLst/>
            <a:ahLst/>
            <a:cxnLst/>
            <a:rect l="0" t="0" r="0" b="0"/>
            <a:pathLst>
              <a:path>
                <a:moveTo>
                  <a:pt x="0" y="0"/>
                </a:moveTo>
                <a:lnTo>
                  <a:pt x="0" y="135173"/>
                </a:lnTo>
                <a:lnTo>
                  <a:pt x="1981593" y="135173"/>
                </a:lnTo>
                <a:lnTo>
                  <a:pt x="1981593"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4"/>
          <p:cNvSpPr/>
          <p:nvPr/>
        </p:nvSpPr>
        <p:spPr>
          <a:xfrm rot="10800000">
            <a:off x="4524918" y="4869160"/>
            <a:ext cx="2045150" cy="662193"/>
          </a:xfrm>
          <a:custGeom>
            <a:avLst/>
            <a:gdLst/>
            <a:ahLst/>
            <a:cxnLst/>
            <a:rect l="0" t="0" r="0" b="0"/>
            <a:pathLst>
              <a:path>
                <a:moveTo>
                  <a:pt x="2045150" y="0"/>
                </a:moveTo>
                <a:lnTo>
                  <a:pt x="2045150" y="135173"/>
                </a:lnTo>
                <a:lnTo>
                  <a:pt x="0" y="135173"/>
                </a:lnTo>
                <a:lnTo>
                  <a:pt x="0"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43148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363272" cy="990600"/>
          </a:xfrm>
        </p:spPr>
        <p:txBody>
          <a:bodyPr>
            <a:normAutofit fontScale="90000"/>
          </a:bodyPr>
          <a:lstStyle/>
          <a:p>
            <a:pPr eaLnBrk="1" hangingPunct="1"/>
            <a:r>
              <a:rPr lang="en-US" altLang="zh-HK" dirty="0">
                <a:ea typeface="ヒラギノ角ゴ Pro W3" pitchFamily="-84" charset="-128"/>
              </a:rPr>
              <a:t>Money Market Instruments:</a:t>
            </a:r>
            <a:br>
              <a:rPr lang="en-US" altLang="zh-HK" dirty="0">
                <a:ea typeface="ヒラギノ角ゴ Pro W3" pitchFamily="-84" charset="-128"/>
              </a:rPr>
            </a:br>
            <a:r>
              <a:rPr lang="en-US" altLang="zh-HK" dirty="0">
                <a:ea typeface="ヒラギノ角ゴ Pro W3" pitchFamily="-84" charset="-128"/>
              </a:rPr>
              <a:t>Treasury Bills</a:t>
            </a:r>
          </a:p>
        </p:txBody>
      </p:sp>
      <p:sp>
        <p:nvSpPr>
          <p:cNvPr id="21507" name="Text Placeholder 2"/>
          <p:cNvSpPr>
            <a:spLocks noGrp="1"/>
          </p:cNvSpPr>
          <p:nvPr>
            <p:ph sz="quarter" idx="1"/>
          </p:nvPr>
        </p:nvSpPr>
        <p:spPr/>
        <p:txBody>
          <a:bodyPr/>
          <a:lstStyle/>
          <a:p>
            <a:pPr eaLnBrk="1" hangingPunct="1"/>
            <a:r>
              <a:rPr lang="en-US" altLang="zh-HK" dirty="0">
                <a:ea typeface="ヒラギノ角ゴ Pro W3" pitchFamily="-84" charset="-128"/>
              </a:rPr>
              <a:t>T-bills have 28-day maturities through 12- month maturities. </a:t>
            </a:r>
          </a:p>
          <a:p>
            <a:pPr eaLnBrk="1" hangingPunct="1"/>
            <a:r>
              <a:rPr lang="en-US" altLang="zh-HK" b="1" u="sng" dirty="0">
                <a:ea typeface="ヒラギノ角ゴ Pro W3" pitchFamily="-84" charset="-128"/>
              </a:rPr>
              <a:t>Discounting</a:t>
            </a:r>
            <a:r>
              <a:rPr lang="en-US" altLang="zh-HK" b="1" dirty="0">
                <a:ea typeface="ヒラギノ角ゴ Pro W3" pitchFamily="-84" charset="-128"/>
              </a:rPr>
              <a:t>:</a:t>
            </a:r>
            <a:r>
              <a:rPr lang="en-US" altLang="zh-HK" dirty="0">
                <a:ea typeface="ヒラギノ角ゴ Pro W3" pitchFamily="-84" charset="-128"/>
              </a:rPr>
              <a:t> </a:t>
            </a:r>
          </a:p>
          <a:p>
            <a:pPr lvl="1"/>
            <a:r>
              <a:rPr lang="en-US" altLang="zh-HK" dirty="0"/>
              <a:t>Most money market securities do not pay interest</a:t>
            </a:r>
            <a:endParaRPr lang="en-US" altLang="zh-HK" dirty="0">
              <a:ea typeface="ヒラギノ角ゴ Pro W3" pitchFamily="-84" charset="-128"/>
            </a:endParaRPr>
          </a:p>
          <a:p>
            <a:pPr lvl="1"/>
            <a:r>
              <a:rPr lang="en-US" altLang="zh-HK" dirty="0">
                <a:ea typeface="ヒラギノ角ゴ Pro W3" pitchFamily="-84" charset="-128"/>
              </a:rPr>
              <a:t>When an investor pays less for the security than it will be worth when it matures, and the increase in price provides a return. </a:t>
            </a:r>
          </a:p>
          <a:p>
            <a:pPr lvl="1"/>
            <a:r>
              <a:rPr lang="en-US" altLang="zh-HK" dirty="0">
                <a:ea typeface="ヒラギノ角ゴ Pro W3" pitchFamily="-84" charset="-128"/>
              </a:rPr>
              <a:t>This is common to short-term securities because they often mature before the issuer can mail out interest checks. </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20</a:t>
            </a:fld>
            <a:endParaRPr lang="zh-HK" altLang="en-US"/>
          </a:p>
        </p:txBody>
      </p:sp>
    </p:spTree>
    <p:extLst>
      <p:ext uri="{BB962C8B-B14F-4D97-AF65-F5344CB8AC3E}">
        <p14:creationId xmlns:p14="http://schemas.microsoft.com/office/powerpoint/2010/main" val="46828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HK" sz="2800">
                <a:ea typeface="ヒラギノ角ゴ Pro W3" pitchFamily="-84" charset="-128"/>
              </a:rPr>
              <a:t>Money Market Instruments: </a:t>
            </a:r>
            <a:br>
              <a:rPr lang="en-US" altLang="zh-HK" sz="2800">
                <a:ea typeface="ヒラギノ角ゴ Pro W3" pitchFamily="-84" charset="-128"/>
              </a:rPr>
            </a:br>
            <a:r>
              <a:rPr lang="en-US" altLang="zh-HK" sz="2800">
                <a:ea typeface="ヒラギノ角ゴ Pro W3" pitchFamily="-84" charset="-128"/>
              </a:rPr>
              <a:t>Treasury Bills Discounting Example</a:t>
            </a:r>
          </a:p>
        </p:txBody>
      </p:sp>
      <p:sp>
        <p:nvSpPr>
          <p:cNvPr id="22531" name="Text Placeholder 2"/>
          <p:cNvSpPr>
            <a:spLocks noGrp="1"/>
          </p:cNvSpPr>
          <p:nvPr>
            <p:ph sz="quarter" idx="1"/>
          </p:nvPr>
        </p:nvSpPr>
        <p:spPr/>
        <p:txBody>
          <a:bodyPr/>
          <a:lstStyle/>
          <a:p>
            <a:pPr eaLnBrk="1" hangingPunct="1"/>
            <a:r>
              <a:rPr lang="en-US" altLang="zh-HK" dirty="0">
                <a:ea typeface="ヒラギノ角ゴ Pro W3" pitchFamily="-84" charset="-128"/>
              </a:rPr>
              <a:t>You pay $999.81333 for a 28-day T-bill. It is worth $1,000 at maturity. What is its </a:t>
            </a:r>
            <a:r>
              <a:rPr lang="en-US" altLang="zh-HK" b="1" dirty="0">
                <a:solidFill>
                  <a:srgbClr val="FF0000"/>
                </a:solidFill>
                <a:ea typeface="ヒラギノ角ゴ Pro W3" pitchFamily="-84" charset="-128"/>
              </a:rPr>
              <a:t>discount rate</a:t>
            </a:r>
            <a:r>
              <a:rPr lang="en-US" altLang="zh-HK" dirty="0">
                <a:ea typeface="ヒラギノ角ゴ Pro W3" pitchFamily="-84" charset="-128"/>
              </a:rPr>
              <a:t>?</a:t>
            </a:r>
          </a:p>
        </p:txBody>
      </p:sp>
      <p:pic>
        <p:nvPicPr>
          <p:cNvPr id="22532" name="Picture 8" descr="G:\MishkinEakins_PPT\MishinEakins_PPT\Art\Ch11\eq11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1135" y="2420889"/>
            <a:ext cx="2898778" cy="64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21</a:t>
            </a:fld>
            <a:endParaRPr lang="zh-HK"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BE60B4B-CA6B-4A73-A9E1-A2E77C39837A}"/>
                  </a:ext>
                </a:extLst>
              </p:cNvPr>
              <p:cNvSpPr txBox="1"/>
              <p:nvPr/>
            </p:nvSpPr>
            <p:spPr>
              <a:xfrm>
                <a:off x="1763688" y="3212976"/>
                <a:ext cx="4248472" cy="516103"/>
              </a:xfrm>
              <a:prstGeom prst="rect">
                <a:avLst/>
              </a:prstGeom>
              <a:noFill/>
            </p:spPr>
            <p:txBody>
              <a:bodyPr wrap="square" rtlCol="0">
                <a:spAutoFit/>
              </a:bodyPr>
              <a:lstStyle/>
              <a:p>
                <a:r>
                  <a:rPr lang="en-GB" altLang="zh-HK" dirty="0"/>
                  <a:t>= </a:t>
                </a:r>
                <a14:m>
                  <m:oMath xmlns:m="http://schemas.openxmlformats.org/officeDocument/2006/math">
                    <m:f>
                      <m:fPr>
                        <m:ctrlPr>
                          <a:rPr lang="en-GB" altLang="zh-HK" i="1" dirty="0" smtClean="0">
                            <a:latin typeface="Cambria Math" panose="02040503050406030204" pitchFamily="18" charset="0"/>
                          </a:rPr>
                        </m:ctrlPr>
                      </m:fPr>
                      <m:num>
                        <m:r>
                          <a:rPr lang="en-GB" altLang="zh-HK" i="1" dirty="0">
                            <a:latin typeface="Cambria Math" panose="02040503050406030204" pitchFamily="18" charset="0"/>
                          </a:rPr>
                          <m:t>$1000 − $999.81333</m:t>
                        </m:r>
                      </m:num>
                      <m:den>
                        <m:r>
                          <a:rPr lang="en-GB" altLang="zh-HK" b="0" i="1" dirty="0" smtClean="0">
                            <a:latin typeface="Cambria Math" panose="02040503050406030204" pitchFamily="18" charset="0"/>
                          </a:rPr>
                          <m:t>$1000</m:t>
                        </m:r>
                      </m:den>
                    </m:f>
                    <m:r>
                      <a:rPr lang="en-GB" altLang="zh-HK" i="1" dirty="0" smtClean="0">
                        <a:latin typeface="Cambria Math" panose="02040503050406030204" pitchFamily="18" charset="0"/>
                        <a:ea typeface="Cambria Math" panose="02040503050406030204" pitchFamily="18" charset="0"/>
                      </a:rPr>
                      <m:t>×</m:t>
                    </m:r>
                    <m:f>
                      <m:fPr>
                        <m:ctrlPr>
                          <a:rPr lang="en-GB" altLang="zh-HK" i="1" dirty="0" smtClean="0">
                            <a:latin typeface="Cambria Math" panose="02040503050406030204" pitchFamily="18" charset="0"/>
                          </a:rPr>
                        </m:ctrlPr>
                      </m:fPr>
                      <m:num>
                        <m:r>
                          <a:rPr lang="en-GB" altLang="zh-HK" b="0" i="1" dirty="0" smtClean="0">
                            <a:latin typeface="Cambria Math" panose="02040503050406030204" pitchFamily="18" charset="0"/>
                          </a:rPr>
                          <m:t>360</m:t>
                        </m:r>
                      </m:num>
                      <m:den>
                        <m:r>
                          <a:rPr lang="en-GB" altLang="zh-HK" b="0" i="1" dirty="0" smtClean="0">
                            <a:latin typeface="Cambria Math" panose="02040503050406030204" pitchFamily="18" charset="0"/>
                          </a:rPr>
                          <m:t>28</m:t>
                        </m:r>
                      </m:den>
                    </m:f>
                  </m:oMath>
                </a14:m>
                <a:endParaRPr lang="zh-HK" altLang="en-US" dirty="0"/>
              </a:p>
            </p:txBody>
          </p:sp>
        </mc:Choice>
        <mc:Fallback xmlns="">
          <p:sp>
            <p:nvSpPr>
              <p:cNvPr id="5" name="文字方塊 4">
                <a:extLst>
                  <a:ext uri="{FF2B5EF4-FFF2-40B4-BE49-F238E27FC236}">
                    <a16:creationId xmlns:a16="http://schemas.microsoft.com/office/drawing/2014/main" id="{3BE60B4B-CA6B-4A73-A9E1-A2E77C39837A}"/>
                  </a:ext>
                </a:extLst>
              </p:cNvPr>
              <p:cNvSpPr txBox="1">
                <a:spLocks noRot="1" noChangeAspect="1" noMove="1" noResize="1" noEditPoints="1" noAdjustHandles="1" noChangeArrowheads="1" noChangeShapeType="1" noTextEdit="1"/>
              </p:cNvSpPr>
              <p:nvPr/>
            </p:nvSpPr>
            <p:spPr>
              <a:xfrm>
                <a:off x="1763688" y="3212976"/>
                <a:ext cx="4248472" cy="516103"/>
              </a:xfrm>
              <a:prstGeom prst="rect">
                <a:avLst/>
              </a:prstGeom>
              <a:blipFill>
                <a:blip r:embed="rId3"/>
                <a:stretch>
                  <a:fillRect l="-1148" b="-7059"/>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2DE29BA3-8151-478C-96F0-F97FB1793FB0}"/>
                  </a:ext>
                </a:extLst>
              </p:cNvPr>
              <p:cNvSpPr txBox="1"/>
              <p:nvPr/>
            </p:nvSpPr>
            <p:spPr>
              <a:xfrm>
                <a:off x="1763688" y="3871258"/>
                <a:ext cx="4248472" cy="369332"/>
              </a:xfrm>
              <a:prstGeom prst="rect">
                <a:avLst/>
              </a:prstGeom>
              <a:noFill/>
            </p:spPr>
            <p:txBody>
              <a:bodyPr wrap="square" rtlCol="0">
                <a:spAutoFit/>
              </a:bodyPr>
              <a:lstStyle/>
              <a:p>
                <a:r>
                  <a:rPr lang="en-GB" altLang="zh-HK" dirty="0"/>
                  <a:t>= </a:t>
                </a:r>
                <a14:m>
                  <m:oMath xmlns:m="http://schemas.openxmlformats.org/officeDocument/2006/math">
                    <m:r>
                      <a:rPr lang="en-GB" altLang="zh-HK" i="1" dirty="0" smtClean="0">
                        <a:latin typeface="Cambria Math" panose="02040503050406030204" pitchFamily="18" charset="0"/>
                      </a:rPr>
                      <m:t>0</m:t>
                    </m:r>
                    <m:r>
                      <a:rPr lang="en-GB" altLang="zh-HK" b="0" i="1" dirty="0" smtClean="0">
                        <a:latin typeface="Cambria Math" panose="02040503050406030204" pitchFamily="18" charset="0"/>
                      </a:rPr>
                      <m:t>.242%</m:t>
                    </m:r>
                  </m:oMath>
                </a14:m>
                <a:endParaRPr lang="zh-HK" altLang="en-US" dirty="0"/>
              </a:p>
            </p:txBody>
          </p:sp>
        </mc:Choice>
        <mc:Fallback xmlns="">
          <p:sp>
            <p:nvSpPr>
              <p:cNvPr id="9" name="文字方塊 8">
                <a:extLst>
                  <a:ext uri="{FF2B5EF4-FFF2-40B4-BE49-F238E27FC236}">
                    <a16:creationId xmlns:a16="http://schemas.microsoft.com/office/drawing/2014/main" id="{2DE29BA3-8151-478C-96F0-F97FB1793FB0}"/>
                  </a:ext>
                </a:extLst>
              </p:cNvPr>
              <p:cNvSpPr txBox="1">
                <a:spLocks noRot="1" noChangeAspect="1" noMove="1" noResize="1" noEditPoints="1" noAdjustHandles="1" noChangeArrowheads="1" noChangeShapeType="1" noTextEdit="1"/>
              </p:cNvSpPr>
              <p:nvPr/>
            </p:nvSpPr>
            <p:spPr>
              <a:xfrm>
                <a:off x="1763688" y="3871258"/>
                <a:ext cx="4248472" cy="369332"/>
              </a:xfrm>
              <a:prstGeom prst="rect">
                <a:avLst/>
              </a:prstGeom>
              <a:blipFill>
                <a:blip r:embed="rId4"/>
                <a:stretch>
                  <a:fillRect l="-1148" t="-8197" b="-24590"/>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38733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HK" sz="2800">
                <a:ea typeface="ヒラギノ角ゴ Pro W3" pitchFamily="-84" charset="-128"/>
              </a:rPr>
              <a:t>Money Market Instruments: </a:t>
            </a:r>
            <a:br>
              <a:rPr lang="en-US" altLang="zh-HK" sz="2800">
                <a:ea typeface="ヒラギノ角ゴ Pro W3" pitchFamily="-84" charset="-128"/>
              </a:rPr>
            </a:br>
            <a:r>
              <a:rPr lang="en-US" altLang="zh-HK" sz="2800">
                <a:ea typeface="ヒラギノ角ゴ Pro W3" pitchFamily="-84" charset="-128"/>
              </a:rPr>
              <a:t>Treasury Bills Discounting Example</a:t>
            </a:r>
          </a:p>
        </p:txBody>
      </p:sp>
      <p:sp>
        <p:nvSpPr>
          <p:cNvPr id="23555" name="Text Placeholder 2"/>
          <p:cNvSpPr>
            <a:spLocks noGrp="1"/>
          </p:cNvSpPr>
          <p:nvPr>
            <p:ph sz="quarter" idx="1"/>
          </p:nvPr>
        </p:nvSpPr>
        <p:spPr/>
        <p:txBody>
          <a:bodyPr/>
          <a:lstStyle/>
          <a:p>
            <a:r>
              <a:rPr lang="en-US" altLang="zh-HK" dirty="0">
                <a:ea typeface="ヒラギノ角ゴ Pro W3" pitchFamily="-84" charset="-128"/>
              </a:rPr>
              <a:t>You pay $999.81333 for a 28-day T-bill. It is worth $1,000 at maturity. What is its </a:t>
            </a:r>
            <a:r>
              <a:rPr lang="en-US" altLang="zh-HK" b="1" dirty="0">
                <a:solidFill>
                  <a:srgbClr val="FF0000"/>
                </a:solidFill>
                <a:ea typeface="ヒラギノ角ゴ Pro W3" pitchFamily="-84" charset="-128"/>
              </a:rPr>
              <a:t>annualized yield</a:t>
            </a:r>
            <a:r>
              <a:rPr lang="en-US" altLang="zh-HK" dirty="0">
                <a:ea typeface="ヒラギノ角ゴ Pro W3" pitchFamily="-84" charset="-128"/>
              </a:rPr>
              <a:t>?</a:t>
            </a:r>
          </a:p>
        </p:txBody>
      </p:sp>
      <p:pic>
        <p:nvPicPr>
          <p:cNvPr id="23557" name="Picture 2" descr="G:\MishkinEakins_PPT\MishinEakins_PPT\Art\Ch11\eq11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911" y="2556756"/>
            <a:ext cx="2556970" cy="62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22</a:t>
            </a:fld>
            <a:endParaRPr lang="zh-HK" altLang="en-US"/>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55D4C87-F2C4-4AC7-B278-A68307815CEE}"/>
                  </a:ext>
                </a:extLst>
              </p:cNvPr>
              <p:cNvSpPr txBox="1"/>
              <p:nvPr/>
            </p:nvSpPr>
            <p:spPr>
              <a:xfrm>
                <a:off x="1331640" y="3356992"/>
                <a:ext cx="4248472" cy="516103"/>
              </a:xfrm>
              <a:prstGeom prst="rect">
                <a:avLst/>
              </a:prstGeom>
              <a:noFill/>
            </p:spPr>
            <p:txBody>
              <a:bodyPr wrap="square" rtlCol="0">
                <a:spAutoFit/>
              </a:bodyPr>
              <a:lstStyle/>
              <a:p>
                <a:r>
                  <a:rPr lang="en-GB" altLang="zh-HK" dirty="0"/>
                  <a:t>= </a:t>
                </a:r>
                <a14:m>
                  <m:oMath xmlns:m="http://schemas.openxmlformats.org/officeDocument/2006/math">
                    <m:f>
                      <m:fPr>
                        <m:ctrlPr>
                          <a:rPr lang="en-GB" altLang="zh-HK" i="1" dirty="0" smtClean="0">
                            <a:latin typeface="Cambria Math" panose="02040503050406030204" pitchFamily="18" charset="0"/>
                          </a:rPr>
                        </m:ctrlPr>
                      </m:fPr>
                      <m:num>
                        <m:r>
                          <a:rPr lang="en-GB" altLang="zh-HK" i="1" dirty="0">
                            <a:latin typeface="Cambria Math" panose="02040503050406030204" pitchFamily="18" charset="0"/>
                          </a:rPr>
                          <m:t>$1000 − $999.81333</m:t>
                        </m:r>
                      </m:num>
                      <m:den>
                        <m:r>
                          <a:rPr lang="en-GB" altLang="zh-HK" i="1" dirty="0">
                            <a:latin typeface="Cambria Math" panose="02040503050406030204" pitchFamily="18" charset="0"/>
                          </a:rPr>
                          <m:t>$999.81333</m:t>
                        </m:r>
                      </m:den>
                    </m:f>
                    <m:r>
                      <a:rPr lang="en-GB" altLang="zh-HK" i="1" dirty="0" smtClean="0">
                        <a:latin typeface="Cambria Math" panose="02040503050406030204" pitchFamily="18" charset="0"/>
                        <a:ea typeface="Cambria Math" panose="02040503050406030204" pitchFamily="18" charset="0"/>
                      </a:rPr>
                      <m:t>×</m:t>
                    </m:r>
                    <m:f>
                      <m:fPr>
                        <m:ctrlPr>
                          <a:rPr lang="en-GB" altLang="zh-HK" i="1" dirty="0" smtClean="0">
                            <a:latin typeface="Cambria Math" panose="02040503050406030204" pitchFamily="18" charset="0"/>
                          </a:rPr>
                        </m:ctrlPr>
                      </m:fPr>
                      <m:num>
                        <m:r>
                          <a:rPr lang="en-GB" altLang="zh-HK" b="0" i="1" dirty="0" smtClean="0">
                            <a:latin typeface="Cambria Math" panose="02040503050406030204" pitchFamily="18" charset="0"/>
                          </a:rPr>
                          <m:t>365</m:t>
                        </m:r>
                      </m:num>
                      <m:den>
                        <m:r>
                          <a:rPr lang="en-GB" altLang="zh-HK" b="0" i="1" dirty="0" smtClean="0">
                            <a:latin typeface="Cambria Math" panose="02040503050406030204" pitchFamily="18" charset="0"/>
                          </a:rPr>
                          <m:t>28</m:t>
                        </m:r>
                      </m:den>
                    </m:f>
                  </m:oMath>
                </a14:m>
                <a:endParaRPr lang="zh-HK" altLang="en-US" dirty="0"/>
              </a:p>
            </p:txBody>
          </p:sp>
        </mc:Choice>
        <mc:Fallback xmlns="">
          <p:sp>
            <p:nvSpPr>
              <p:cNvPr id="8" name="文字方塊 7">
                <a:extLst>
                  <a:ext uri="{FF2B5EF4-FFF2-40B4-BE49-F238E27FC236}">
                    <a16:creationId xmlns:a16="http://schemas.microsoft.com/office/drawing/2014/main" id="{055D4C87-F2C4-4AC7-B278-A68307815CEE}"/>
                  </a:ext>
                </a:extLst>
              </p:cNvPr>
              <p:cNvSpPr txBox="1">
                <a:spLocks noRot="1" noChangeAspect="1" noMove="1" noResize="1" noEditPoints="1" noAdjustHandles="1" noChangeArrowheads="1" noChangeShapeType="1" noTextEdit="1"/>
              </p:cNvSpPr>
              <p:nvPr/>
            </p:nvSpPr>
            <p:spPr>
              <a:xfrm>
                <a:off x="1331640" y="3356992"/>
                <a:ext cx="4248472" cy="516103"/>
              </a:xfrm>
              <a:prstGeom prst="rect">
                <a:avLst/>
              </a:prstGeom>
              <a:blipFill>
                <a:blip r:embed="rId3"/>
                <a:stretch>
                  <a:fillRect l="-1148" b="-7143"/>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1BBA76BA-A59E-413B-AFE0-9DCD3B21F57B}"/>
                  </a:ext>
                </a:extLst>
              </p:cNvPr>
              <p:cNvSpPr txBox="1"/>
              <p:nvPr/>
            </p:nvSpPr>
            <p:spPr>
              <a:xfrm>
                <a:off x="1331640" y="4015274"/>
                <a:ext cx="4248472" cy="369332"/>
              </a:xfrm>
              <a:prstGeom prst="rect">
                <a:avLst/>
              </a:prstGeom>
              <a:noFill/>
            </p:spPr>
            <p:txBody>
              <a:bodyPr wrap="square" rtlCol="0">
                <a:spAutoFit/>
              </a:bodyPr>
              <a:lstStyle/>
              <a:p>
                <a:r>
                  <a:rPr lang="en-GB" altLang="zh-HK" dirty="0"/>
                  <a:t>= </a:t>
                </a:r>
                <a14:m>
                  <m:oMath xmlns:m="http://schemas.openxmlformats.org/officeDocument/2006/math">
                    <m:r>
                      <a:rPr lang="en-GB" altLang="zh-HK" i="1" dirty="0" smtClean="0">
                        <a:latin typeface="Cambria Math" panose="02040503050406030204" pitchFamily="18" charset="0"/>
                      </a:rPr>
                      <m:t>0</m:t>
                    </m:r>
                    <m:r>
                      <a:rPr lang="en-GB" altLang="zh-HK" b="0" i="1" dirty="0" smtClean="0">
                        <a:latin typeface="Cambria Math" panose="02040503050406030204" pitchFamily="18" charset="0"/>
                      </a:rPr>
                      <m:t>.243%</m:t>
                    </m:r>
                  </m:oMath>
                </a14:m>
                <a:endParaRPr lang="zh-HK" altLang="en-US" dirty="0"/>
              </a:p>
            </p:txBody>
          </p:sp>
        </mc:Choice>
        <mc:Fallback xmlns="">
          <p:sp>
            <p:nvSpPr>
              <p:cNvPr id="9" name="文字方塊 8">
                <a:extLst>
                  <a:ext uri="{FF2B5EF4-FFF2-40B4-BE49-F238E27FC236}">
                    <a16:creationId xmlns:a16="http://schemas.microsoft.com/office/drawing/2014/main" id="{1BBA76BA-A59E-413B-AFE0-9DCD3B21F57B}"/>
                  </a:ext>
                </a:extLst>
              </p:cNvPr>
              <p:cNvSpPr txBox="1">
                <a:spLocks noRot="1" noChangeAspect="1" noMove="1" noResize="1" noEditPoints="1" noAdjustHandles="1" noChangeArrowheads="1" noChangeShapeType="1" noTextEdit="1"/>
              </p:cNvSpPr>
              <p:nvPr/>
            </p:nvSpPr>
            <p:spPr>
              <a:xfrm>
                <a:off x="1331640" y="4015274"/>
                <a:ext cx="4248472" cy="369332"/>
              </a:xfrm>
              <a:prstGeom prst="rect">
                <a:avLst/>
              </a:prstGeom>
              <a:blipFill>
                <a:blip r:embed="rId4"/>
                <a:stretch>
                  <a:fillRect l="-1148" t="-10000" b="-26667"/>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60620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Money Market Instruments: </a:t>
            </a:r>
            <a:br>
              <a:rPr lang="en-US" altLang="zh-HK">
                <a:ea typeface="ヒラギノ角ゴ Pro W3" pitchFamily="-84" charset="-128"/>
              </a:rPr>
            </a:br>
            <a:r>
              <a:rPr lang="en-US" altLang="zh-HK">
                <a:ea typeface="ヒラギノ角ゴ Pro W3" pitchFamily="-84" charset="-128"/>
              </a:rPr>
              <a:t>Treasury Bill Auction Results</a:t>
            </a:r>
          </a:p>
        </p:txBody>
      </p:sp>
      <p:sp>
        <p:nvSpPr>
          <p:cNvPr id="24579" name="TextBox 2"/>
          <p:cNvSpPr txBox="1">
            <a:spLocks noChangeArrowheads="1"/>
          </p:cNvSpPr>
          <p:nvPr/>
        </p:nvSpPr>
        <p:spPr bwMode="auto">
          <a:xfrm>
            <a:off x="838200" y="1371600"/>
            <a:ext cx="669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a:latin typeface="Verdana" pitchFamily="34" charset="0"/>
              </a:rPr>
              <a:t>Table 11.3 </a:t>
            </a:r>
            <a:r>
              <a:rPr lang="en-US" altLang="zh-HK" sz="2000">
                <a:latin typeface="Verdana" pitchFamily="34" charset="0"/>
              </a:rPr>
              <a:t>Recent Bill Auction Results</a:t>
            </a:r>
          </a:p>
        </p:txBody>
      </p:sp>
      <p:pic>
        <p:nvPicPr>
          <p:cNvPr id="24580" name="Picture 3" descr="tbl11_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00250"/>
            <a:ext cx="8890904" cy="308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23</a:t>
            </a:fld>
            <a:endParaRPr lang="zh-HK" altLang="en-US"/>
          </a:p>
        </p:txBody>
      </p:sp>
    </p:spTree>
    <p:extLst>
      <p:ext uri="{BB962C8B-B14F-4D97-AF65-F5344CB8AC3E}">
        <p14:creationId xmlns:p14="http://schemas.microsoft.com/office/powerpoint/2010/main" val="164285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Money Market Instruments: </a:t>
            </a:r>
            <a:br>
              <a:rPr lang="en-US" altLang="zh-HK" dirty="0">
                <a:ea typeface="ヒラギノ角ゴ Pro W3" pitchFamily="-84" charset="-128"/>
              </a:rPr>
            </a:br>
            <a:r>
              <a:rPr lang="en-US" altLang="zh-HK" dirty="0">
                <a:ea typeface="ヒラギノ角ゴ Pro W3" pitchFamily="-84" charset="-128"/>
              </a:rPr>
              <a:t>Treasury Bill Auctions</a:t>
            </a:r>
          </a:p>
        </p:txBody>
      </p:sp>
      <p:sp>
        <p:nvSpPr>
          <p:cNvPr id="25603" name="Text Placeholder 2"/>
          <p:cNvSpPr>
            <a:spLocks noGrp="1"/>
          </p:cNvSpPr>
          <p:nvPr>
            <p:ph sz="quarter" idx="1"/>
          </p:nvPr>
        </p:nvSpPr>
        <p:spPr>
          <a:xfrm>
            <a:off x="365800" y="1169349"/>
            <a:ext cx="8670696" cy="5184576"/>
          </a:xfrm>
        </p:spPr>
        <p:txBody>
          <a:bodyPr>
            <a:normAutofit fontScale="77500" lnSpcReduction="20000"/>
          </a:bodyPr>
          <a:lstStyle/>
          <a:p>
            <a:pPr eaLnBrk="1" hangingPunct="1"/>
            <a:r>
              <a:rPr lang="en-US" altLang="zh-HK" dirty="0">
                <a:ea typeface="ヒラギノ角ゴ Pro W3" pitchFamily="-84" charset="-128"/>
              </a:rPr>
              <a:t>T-bills are auctioned to the dealers every Thursday.</a:t>
            </a:r>
          </a:p>
          <a:p>
            <a:pPr eaLnBrk="1" hangingPunct="1"/>
            <a:r>
              <a:rPr lang="en-US" altLang="zh-HK" dirty="0">
                <a:ea typeface="ヒラギノ角ゴ Pro W3" pitchFamily="-84" charset="-128"/>
              </a:rPr>
              <a:t>The Treasury may accept both </a:t>
            </a:r>
            <a:r>
              <a:rPr lang="en-US" altLang="zh-HK" i="1" dirty="0">
                <a:ea typeface="ヒラギノ角ゴ Pro W3" pitchFamily="-84" charset="-128"/>
              </a:rPr>
              <a:t>competitive</a:t>
            </a:r>
            <a:r>
              <a:rPr lang="en-US" altLang="zh-HK" dirty="0">
                <a:ea typeface="ヒラギノ角ゴ Pro W3" pitchFamily="-84" charset="-128"/>
              </a:rPr>
              <a:t> and </a:t>
            </a:r>
            <a:r>
              <a:rPr lang="en-US" altLang="zh-HK" i="1" dirty="0">
                <a:ea typeface="ヒラギノ角ゴ Pro W3" pitchFamily="-84" charset="-128"/>
              </a:rPr>
              <a:t>noncompetitive </a:t>
            </a:r>
            <a:r>
              <a:rPr lang="en-US" altLang="zh-HK" dirty="0">
                <a:ea typeface="ヒラギノ角ゴ Pro W3" pitchFamily="-84" charset="-128"/>
              </a:rPr>
              <a:t>bids, and the price everyone pays is the highest yield paid to any accepted bid.</a:t>
            </a:r>
          </a:p>
          <a:p>
            <a:pPr lvl="1"/>
            <a:r>
              <a:rPr lang="en-US" altLang="zh-HK" i="1" dirty="0">
                <a:ea typeface="ヒラギノ角ゴ Pro W3" pitchFamily="-84" charset="-128"/>
              </a:rPr>
              <a:t>competitive</a:t>
            </a:r>
            <a:r>
              <a:rPr lang="en-US" altLang="zh-HK" dirty="0">
                <a:ea typeface="ヒラギノ角ゴ Pro W3" pitchFamily="-84" charset="-128"/>
              </a:rPr>
              <a:t> bids: state both the amount and price</a:t>
            </a:r>
          </a:p>
          <a:p>
            <a:pPr marL="1033463" lvl="2" indent="-285750">
              <a:buFont typeface="Wingdings" panose="05000000000000000000" pitchFamily="2" charset="2"/>
              <a:buChar char="Ø"/>
            </a:pPr>
            <a:r>
              <a:rPr lang="en-US" altLang="en-US" sz="1800" dirty="0"/>
              <a:t>Generally used by large investors and government securities dealers</a:t>
            </a:r>
          </a:p>
          <a:p>
            <a:pPr marL="1033463" lvl="2" indent="-285750">
              <a:buFont typeface="Wingdings" panose="05000000000000000000" pitchFamily="2" charset="2"/>
              <a:buChar char="Ø"/>
            </a:pPr>
            <a:r>
              <a:rPr lang="en-US" altLang="en-US" sz="1800" dirty="0"/>
              <a:t>Specify the desired quantity of T-bill and the bid price.</a:t>
            </a:r>
          </a:p>
          <a:p>
            <a:pPr marL="1033463" lvl="2" indent="-285750">
              <a:buFont typeface="Wingdings" panose="05000000000000000000" pitchFamily="2" charset="2"/>
              <a:buChar char="Ø"/>
            </a:pPr>
            <a:r>
              <a:rPr lang="en-US" altLang="en-US" sz="1800" dirty="0"/>
              <a:t>Individual competitive bidders limited to 35% total issue size (limits the ability of one bidder to “squeeze” the market. </a:t>
            </a:r>
          </a:p>
          <a:p>
            <a:pPr marL="1033463" lvl="2" indent="-285750">
              <a:buFont typeface="Wingdings" panose="05000000000000000000" pitchFamily="2" charset="2"/>
              <a:buChar char="Ø"/>
            </a:pPr>
            <a:r>
              <a:rPr lang="en-US" altLang="en-US" sz="1800" dirty="0"/>
              <a:t>One bidder can submit more than one bids</a:t>
            </a:r>
          </a:p>
          <a:p>
            <a:pPr marL="1033463" lvl="2" indent="-285750">
              <a:buFont typeface="Wingdings" panose="05000000000000000000" pitchFamily="2" charset="2"/>
              <a:buChar char="Ø"/>
            </a:pPr>
            <a:r>
              <a:rPr lang="en-US" altLang="en-US" sz="1800" dirty="0"/>
              <a:t>The highest bidder receives the first allocation of T-bills, and subsequent bids are filled in decreasing order until all T-bills auctioned that week are distributed. </a:t>
            </a:r>
          </a:p>
          <a:p>
            <a:pPr marL="1033463" lvl="2" indent="-285750">
              <a:buFont typeface="Wingdings" panose="05000000000000000000" pitchFamily="2" charset="2"/>
              <a:buChar char="Ø"/>
            </a:pPr>
            <a:r>
              <a:rPr lang="en-US" altLang="en-US" sz="1800" dirty="0"/>
              <a:t>The price paid by all bidders is, the lowest price of accepted competitive bidders </a:t>
            </a:r>
          </a:p>
          <a:p>
            <a:pPr lvl="1"/>
            <a:r>
              <a:rPr lang="en-US" altLang="zh-HK" i="1" dirty="0">
                <a:ea typeface="ヒラギノ角ゴ Pro W3" pitchFamily="-84" charset="-128"/>
              </a:rPr>
              <a:t>noncompetitive </a:t>
            </a:r>
            <a:r>
              <a:rPr lang="en-US" altLang="zh-HK" dirty="0">
                <a:ea typeface="ヒラギノ角ゴ Pro W3" pitchFamily="-84" charset="-128"/>
              </a:rPr>
              <a:t>bids: state only the amount</a:t>
            </a:r>
          </a:p>
          <a:p>
            <a:pPr marL="822325" lvl="2"/>
            <a:r>
              <a:rPr lang="en-US" altLang="en-US" dirty="0"/>
              <a:t>Limited to $1million or less and allow small investors to participate in the T-bill auction market</a:t>
            </a:r>
          </a:p>
          <a:p>
            <a:pPr marL="822325" lvl="2"/>
            <a:r>
              <a:rPr lang="en-US" altLang="en-US" dirty="0"/>
              <a:t>Indicate quantity desired and agree to pay the lowest price of the winning competitive bids</a:t>
            </a:r>
          </a:p>
          <a:p>
            <a:pPr marL="822325" lvl="2"/>
            <a:r>
              <a:rPr lang="en-US" altLang="en-US" dirty="0"/>
              <a:t>Get preferential allocation: all noncompetitive bidders always receive 100% allocation.</a:t>
            </a:r>
          </a:p>
          <a:p>
            <a:pPr lvl="1"/>
            <a:r>
              <a:rPr lang="en-US" altLang="zh-HK" dirty="0">
                <a:ea typeface="ヒラギノ角ゴ Pro W3" pitchFamily="-84" charset="-128"/>
              </a:rPr>
              <a:t>Competitive bidders may or may not end up buying securities</a:t>
            </a:r>
          </a:p>
          <a:p>
            <a:pPr lvl="1"/>
            <a:r>
              <a:rPr lang="en-US" altLang="zh-HK" dirty="0">
                <a:ea typeface="ヒラギノ角ゴ Pro W3" pitchFamily="-84" charset="-128"/>
              </a:rPr>
              <a:t>Non-competitive bidders are guaranteed</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24</a:t>
            </a:fld>
            <a:endParaRPr lang="zh-HK" altLang="en-US"/>
          </a:p>
        </p:txBody>
      </p:sp>
    </p:spTree>
    <p:extLst>
      <p:ext uri="{BB962C8B-B14F-4D97-AF65-F5344CB8AC3E}">
        <p14:creationId xmlns:p14="http://schemas.microsoft.com/office/powerpoint/2010/main" val="194760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Money Market Instruments: </a:t>
            </a:r>
            <a:br>
              <a:rPr lang="en-US" altLang="zh-HK">
                <a:ea typeface="ヒラギノ角ゴ Pro W3" pitchFamily="-84" charset="-128"/>
              </a:rPr>
            </a:br>
            <a:r>
              <a:rPr lang="en-US" altLang="zh-HK">
                <a:ea typeface="ヒラギノ角ゴ Pro W3" pitchFamily="-84" charset="-128"/>
              </a:rPr>
              <a:t>Treasury Bill Auctions Example</a:t>
            </a:r>
          </a:p>
        </p:txBody>
      </p:sp>
      <p:sp>
        <p:nvSpPr>
          <p:cNvPr id="26627" name="Text Placeholder 2"/>
          <p:cNvSpPr>
            <a:spLocks noGrp="1"/>
          </p:cNvSpPr>
          <p:nvPr>
            <p:ph sz="quarter" idx="1"/>
          </p:nvPr>
        </p:nvSpPr>
        <p:spPr/>
        <p:txBody>
          <a:bodyPr/>
          <a:lstStyle/>
          <a:p>
            <a:pPr eaLnBrk="1" hangingPunct="1"/>
            <a:r>
              <a:rPr lang="en-US" altLang="zh-HK" sz="2400" dirty="0">
                <a:ea typeface="ヒラギノ角ゴ Pro W3" pitchFamily="-84" charset="-128"/>
              </a:rPr>
              <a:t>The Treasury auctioned $2.5 billion par value </a:t>
            </a:r>
            <a:br>
              <a:rPr lang="en-US" altLang="zh-HK" sz="2400" dirty="0">
                <a:ea typeface="ヒラギノ角ゴ Pro W3" pitchFamily="-84" charset="-128"/>
              </a:rPr>
            </a:br>
            <a:r>
              <a:rPr lang="en-US" altLang="zh-HK" sz="2400" dirty="0">
                <a:ea typeface="ヒラギノ角ゴ Pro W3" pitchFamily="-84" charset="-128"/>
              </a:rPr>
              <a:t>91-day T-bills, the following bids were received:</a:t>
            </a:r>
          </a:p>
          <a:p>
            <a:pPr eaLnBrk="1" hangingPunct="1">
              <a:spcBef>
                <a:spcPts val="1400"/>
              </a:spcBef>
              <a:buFont typeface="Wingdings" pitchFamily="2" charset="2"/>
              <a:buNone/>
            </a:pPr>
            <a:r>
              <a:rPr lang="en-US" altLang="zh-HK" sz="2000" dirty="0">
                <a:ea typeface="ヒラギノ角ゴ Pro W3" pitchFamily="-84" charset="-128"/>
              </a:rPr>
              <a:t>	</a:t>
            </a:r>
            <a:r>
              <a:rPr lang="en-US" altLang="zh-HK" sz="2000" u="sng" dirty="0">
                <a:ea typeface="ヒラギノ角ゴ Pro W3" pitchFamily="-84" charset="-128"/>
              </a:rPr>
              <a:t>Bidder	Bid Amount	Bid Price</a:t>
            </a:r>
          </a:p>
          <a:p>
            <a:pPr eaLnBrk="1" hangingPunct="1">
              <a:spcBef>
                <a:spcPts val="400"/>
              </a:spcBef>
              <a:buFont typeface="Wingdings" pitchFamily="2" charset="2"/>
              <a:buNone/>
            </a:pPr>
            <a:r>
              <a:rPr lang="en-US" altLang="zh-HK" sz="2000" dirty="0">
                <a:ea typeface="ヒラギノ角ゴ Pro W3" pitchFamily="-84" charset="-128"/>
              </a:rPr>
              <a:t>	1		$500 million	$0.9940</a:t>
            </a:r>
          </a:p>
          <a:p>
            <a:pPr eaLnBrk="1" hangingPunct="1">
              <a:spcBef>
                <a:spcPts val="400"/>
              </a:spcBef>
              <a:buFont typeface="Wingdings" pitchFamily="2" charset="2"/>
              <a:buNone/>
            </a:pPr>
            <a:r>
              <a:rPr lang="en-US" altLang="zh-HK" sz="2000" dirty="0">
                <a:ea typeface="ヒラギノ角ゴ Pro W3" pitchFamily="-84" charset="-128"/>
              </a:rPr>
              <a:t> 	2		$750 million	$0.9901</a:t>
            </a:r>
          </a:p>
          <a:p>
            <a:pPr eaLnBrk="1" hangingPunct="1">
              <a:spcBef>
                <a:spcPts val="400"/>
              </a:spcBef>
              <a:buFont typeface="Wingdings" pitchFamily="2" charset="2"/>
              <a:buNone/>
            </a:pPr>
            <a:r>
              <a:rPr lang="en-US" altLang="zh-HK" sz="2000" dirty="0">
                <a:ea typeface="ヒラギノ角ゴ Pro W3" pitchFamily="-84" charset="-128"/>
              </a:rPr>
              <a:t>	3		$1.5 billion	$0.9925</a:t>
            </a:r>
          </a:p>
          <a:p>
            <a:pPr eaLnBrk="1" hangingPunct="1">
              <a:spcBef>
                <a:spcPts val="400"/>
              </a:spcBef>
              <a:buFont typeface="Wingdings" pitchFamily="2" charset="2"/>
              <a:buNone/>
            </a:pPr>
            <a:r>
              <a:rPr lang="en-US" altLang="zh-HK" sz="2000" dirty="0">
                <a:ea typeface="ヒラギノ角ゴ Pro W3" pitchFamily="-84" charset="-128"/>
              </a:rPr>
              <a:t> 	4		$1 billion	$0.9936</a:t>
            </a:r>
          </a:p>
          <a:p>
            <a:pPr eaLnBrk="1" hangingPunct="1">
              <a:spcBef>
                <a:spcPts val="400"/>
              </a:spcBef>
              <a:buFont typeface="Wingdings" pitchFamily="2" charset="2"/>
              <a:buNone/>
            </a:pPr>
            <a:r>
              <a:rPr lang="en-US" altLang="zh-HK" sz="2000" dirty="0">
                <a:ea typeface="ヒラギノ角ゴ Pro W3" pitchFamily="-84" charset="-128"/>
              </a:rPr>
              <a:t>	5		$600 million	$0.9939</a:t>
            </a:r>
          </a:p>
          <a:p>
            <a:pPr eaLnBrk="1" hangingPunct="1"/>
            <a:r>
              <a:rPr lang="en-US" altLang="zh-HK" sz="2400" dirty="0">
                <a:ea typeface="ヒラギノ角ゴ Pro W3" pitchFamily="-84" charset="-128"/>
              </a:rPr>
              <a:t>The Treasury also received $750 million in noncompetitive bids. Who will receive T-bills, what quantity, and at what price? </a:t>
            </a:r>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25</a:t>
            </a:fld>
            <a:endParaRPr lang="zh-HK" altLang="en-US"/>
          </a:p>
        </p:txBody>
      </p:sp>
      <p:sp>
        <p:nvSpPr>
          <p:cNvPr id="7" name="頁尾版面配置區 1"/>
          <p:cNvSpPr>
            <a:spLocks noGrp="1"/>
          </p:cNvSpPr>
          <p:nvPr>
            <p:ph type="ftr" sz="quarter" idx="11"/>
          </p:nvPr>
        </p:nvSpPr>
        <p:spPr>
          <a:xfrm>
            <a:off x="2898648" y="6356350"/>
            <a:ext cx="3505200" cy="365760"/>
          </a:xfrm>
        </p:spPr>
        <p:txBody>
          <a:bodyPr/>
          <a:lstStyle/>
          <a:p>
            <a:pPr algn="ctr"/>
            <a:r>
              <a:rPr lang="en-US" altLang="zh-HK" dirty="0"/>
              <a:t>EF3333 Chapter 11</a:t>
            </a:r>
            <a:endParaRPr lang="zh-HK" altLang="en-US" dirty="0"/>
          </a:p>
        </p:txBody>
      </p:sp>
    </p:spTree>
    <p:extLst>
      <p:ext uri="{BB962C8B-B14F-4D97-AF65-F5344CB8AC3E}">
        <p14:creationId xmlns:p14="http://schemas.microsoft.com/office/powerpoint/2010/main" val="93139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Money Market Instruments: </a:t>
            </a:r>
            <a:br>
              <a:rPr lang="en-US" altLang="zh-HK">
                <a:ea typeface="ヒラギノ角ゴ Pro W3" pitchFamily="-84" charset="-128"/>
              </a:rPr>
            </a:br>
            <a:r>
              <a:rPr lang="en-US" altLang="zh-HK">
                <a:ea typeface="ヒラギノ角ゴ Pro W3" pitchFamily="-84" charset="-128"/>
              </a:rPr>
              <a:t>Treasury Bill Auctions Example</a:t>
            </a:r>
          </a:p>
        </p:txBody>
      </p:sp>
      <p:sp>
        <p:nvSpPr>
          <p:cNvPr id="27651" name="Text Placeholder 2"/>
          <p:cNvSpPr>
            <a:spLocks noGrp="1"/>
          </p:cNvSpPr>
          <p:nvPr>
            <p:ph sz="quarter" idx="1"/>
          </p:nvPr>
        </p:nvSpPr>
        <p:spPr/>
        <p:txBody>
          <a:bodyPr/>
          <a:lstStyle/>
          <a:p>
            <a:pPr eaLnBrk="1" hangingPunct="1"/>
            <a:r>
              <a:rPr lang="en-US" altLang="zh-HK" dirty="0">
                <a:ea typeface="ヒラギノ角ゴ Pro W3" pitchFamily="-84" charset="-128"/>
              </a:rPr>
              <a:t>The Treasury accepts the following bids:</a:t>
            </a:r>
          </a:p>
          <a:p>
            <a:pPr eaLnBrk="1" hangingPunct="1">
              <a:lnSpc>
                <a:spcPct val="90000"/>
              </a:lnSpc>
              <a:spcBef>
                <a:spcPct val="100000"/>
              </a:spcBef>
              <a:buClr>
                <a:srgbClr val="000000"/>
              </a:buClr>
              <a:buFont typeface="Wingdings" pitchFamily="2" charset="2"/>
              <a:buNone/>
            </a:pPr>
            <a:r>
              <a:rPr lang="en-US" altLang="zh-HK" sz="2000" dirty="0">
                <a:solidFill>
                  <a:srgbClr val="000000"/>
                </a:solidFill>
                <a:ea typeface="ヒラギノ角ゴ Pro W3" pitchFamily="-84" charset="-128"/>
              </a:rPr>
              <a:t>		</a:t>
            </a:r>
            <a:r>
              <a:rPr lang="en-US" altLang="zh-HK" sz="2000" u="sng" dirty="0">
                <a:solidFill>
                  <a:srgbClr val="000000"/>
                </a:solidFill>
                <a:ea typeface="ヒラギノ角ゴ Pro W3" pitchFamily="-84" charset="-128"/>
              </a:rPr>
              <a:t>Bidder   Bid Amount          Bid Price</a:t>
            </a:r>
            <a:endParaRPr lang="en-US" altLang="zh-HK" sz="2000" dirty="0">
              <a:solidFill>
                <a:srgbClr val="000000"/>
              </a:solidFill>
              <a:ea typeface="ヒラギノ角ゴ Pro W3" pitchFamily="-84" charset="-128"/>
            </a:endParaRPr>
          </a:p>
          <a:p>
            <a:pPr eaLnBrk="1" hangingPunct="1">
              <a:lnSpc>
                <a:spcPct val="90000"/>
              </a:lnSpc>
              <a:spcBef>
                <a:spcPct val="30000"/>
              </a:spcBef>
              <a:buClr>
                <a:srgbClr val="000000"/>
              </a:buClr>
              <a:buFont typeface="Wingdings" pitchFamily="2" charset="2"/>
              <a:buNone/>
            </a:pPr>
            <a:r>
              <a:rPr lang="en-US" altLang="zh-HK" sz="2000" dirty="0">
                <a:solidFill>
                  <a:srgbClr val="000000"/>
                </a:solidFill>
                <a:ea typeface="ヒラギノ角ゴ Pro W3" pitchFamily="-84" charset="-128"/>
              </a:rPr>
              <a:t>		   1	$500 million	    $0.9940</a:t>
            </a:r>
          </a:p>
          <a:p>
            <a:pPr eaLnBrk="1" hangingPunct="1">
              <a:lnSpc>
                <a:spcPct val="90000"/>
              </a:lnSpc>
              <a:spcBef>
                <a:spcPct val="30000"/>
              </a:spcBef>
              <a:buClr>
                <a:srgbClr val="000000"/>
              </a:buClr>
              <a:buFont typeface="Wingdings" pitchFamily="2" charset="2"/>
              <a:buNone/>
            </a:pPr>
            <a:r>
              <a:rPr lang="en-US" altLang="zh-HK" sz="2000" dirty="0">
                <a:solidFill>
                  <a:srgbClr val="000000"/>
                </a:solidFill>
                <a:ea typeface="ヒラギノ角ゴ Pro W3" pitchFamily="-84" charset="-128"/>
              </a:rPr>
              <a:t>		   5	$600 million	    $0.9939</a:t>
            </a:r>
          </a:p>
          <a:p>
            <a:pPr eaLnBrk="1" hangingPunct="1">
              <a:lnSpc>
                <a:spcPct val="90000"/>
              </a:lnSpc>
              <a:spcBef>
                <a:spcPct val="30000"/>
              </a:spcBef>
              <a:buClr>
                <a:srgbClr val="000000"/>
              </a:buClr>
              <a:buFont typeface="Wingdings" pitchFamily="2" charset="2"/>
              <a:buNone/>
            </a:pPr>
            <a:r>
              <a:rPr lang="en-US" altLang="zh-HK" sz="2000" dirty="0">
                <a:solidFill>
                  <a:srgbClr val="000000"/>
                </a:solidFill>
                <a:ea typeface="ヒラギノ角ゴ Pro W3" pitchFamily="-84" charset="-128"/>
              </a:rPr>
              <a:t>		   4	$650 million 	    $0.9936</a:t>
            </a:r>
          </a:p>
          <a:p>
            <a:pPr eaLnBrk="1" hangingPunct="1"/>
            <a:r>
              <a:rPr lang="en-US" altLang="zh-HK" dirty="0">
                <a:ea typeface="ヒラギノ角ゴ Pro W3" pitchFamily="-84" charset="-128"/>
              </a:rPr>
              <a:t>Both the competitive and noncompetitive bidders pay the highest yield—based on the price of 0.9936:</a:t>
            </a:r>
          </a:p>
          <a:p>
            <a:pPr eaLnBrk="1" hangingPunct="1"/>
            <a:endParaRPr lang="en-US" altLang="zh-HK" dirty="0">
              <a:ea typeface="ヒラギノ角ゴ Pro W3" pitchFamily="-84" charset="-128"/>
            </a:endParaRPr>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26</a:t>
            </a:fld>
            <a:endParaRPr lang="zh-HK" altLang="en-US"/>
          </a:p>
        </p:txBody>
      </p:sp>
      <p:sp>
        <p:nvSpPr>
          <p:cNvPr id="7" name="頁尾版面配置區 1"/>
          <p:cNvSpPr>
            <a:spLocks noGrp="1"/>
          </p:cNvSpPr>
          <p:nvPr>
            <p:ph type="ftr" sz="quarter" idx="11"/>
          </p:nvPr>
        </p:nvSpPr>
        <p:spPr>
          <a:xfrm>
            <a:off x="2898648" y="6356350"/>
            <a:ext cx="3505200" cy="365760"/>
          </a:xfrm>
        </p:spPr>
        <p:txBody>
          <a:bodyPr/>
          <a:lstStyle/>
          <a:p>
            <a:pPr algn="ctr"/>
            <a:r>
              <a:rPr lang="en-US" altLang="zh-HK" dirty="0"/>
              <a:t>EF3333 Chapter 11</a:t>
            </a:r>
            <a:endParaRPr lang="zh-HK" altLang="en-US" dirty="0"/>
          </a:p>
        </p:txBody>
      </p:sp>
    </p:spTree>
    <p:extLst>
      <p:ext uri="{BB962C8B-B14F-4D97-AF65-F5344CB8AC3E}">
        <p14:creationId xmlns:p14="http://schemas.microsoft.com/office/powerpoint/2010/main" val="360282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descr="fig11_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264" y="1268760"/>
            <a:ext cx="7791870"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3"/>
          <p:cNvSpPr txBox="1">
            <a:spLocks noChangeArrowheads="1"/>
          </p:cNvSpPr>
          <p:nvPr/>
        </p:nvSpPr>
        <p:spPr bwMode="auto">
          <a:xfrm>
            <a:off x="755576" y="260648"/>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1800" b="1" dirty="0">
                <a:latin typeface="Verdana" pitchFamily="34" charset="0"/>
              </a:rPr>
              <a:t>Figure 11.2 </a:t>
            </a:r>
            <a:r>
              <a:rPr lang="en-US" altLang="zh-HK" sz="1800" dirty="0">
                <a:latin typeface="Verdana" pitchFamily="34" charset="0"/>
              </a:rPr>
              <a:t>Treasury Bill Interest Rate and the Inflation Rate, January 1973–January 2013</a:t>
            </a:r>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27</a:t>
            </a:fld>
            <a:endParaRPr lang="zh-HK" altLang="en-US"/>
          </a:p>
        </p:txBody>
      </p:sp>
      <p:grpSp>
        <p:nvGrpSpPr>
          <p:cNvPr id="12" name="Group 11"/>
          <p:cNvGrpSpPr/>
          <p:nvPr/>
        </p:nvGrpSpPr>
        <p:grpSpPr>
          <a:xfrm>
            <a:off x="612648" y="1628800"/>
            <a:ext cx="7991800" cy="4104456"/>
            <a:chOff x="612648" y="1628800"/>
            <a:chExt cx="7991800" cy="4104456"/>
          </a:xfrm>
        </p:grpSpPr>
        <p:sp>
          <p:nvSpPr>
            <p:cNvPr id="5" name="TextBox 4"/>
            <p:cNvSpPr txBox="1"/>
            <p:nvPr/>
          </p:nvSpPr>
          <p:spPr>
            <a:xfrm>
              <a:off x="4499992" y="1628800"/>
              <a:ext cx="3292248" cy="1200329"/>
            </a:xfrm>
            <a:prstGeom prst="rect">
              <a:avLst/>
            </a:prstGeom>
            <a:noFill/>
          </p:spPr>
          <p:txBody>
            <a:bodyPr wrap="none" rtlCol="0">
              <a:spAutoFit/>
            </a:bodyPr>
            <a:lstStyle/>
            <a:p>
              <a:r>
                <a:rPr lang="en-US" dirty="0"/>
                <a:t>May not keep up with inflation</a:t>
              </a:r>
            </a:p>
            <a:p>
              <a:r>
                <a:rPr lang="en-US" dirty="0"/>
                <a:t>T-bill is not any investment to be </a:t>
              </a:r>
            </a:p>
            <a:p>
              <a:r>
                <a:rPr lang="en-US" dirty="0"/>
                <a:t>used for anything but temporary </a:t>
              </a:r>
            </a:p>
            <a:p>
              <a:r>
                <a:rPr lang="en-US" dirty="0"/>
                <a:t>storage of excess funds </a:t>
              </a:r>
            </a:p>
          </p:txBody>
        </p:sp>
        <p:sp>
          <p:nvSpPr>
            <p:cNvPr id="6" name="Oval 5"/>
            <p:cNvSpPr/>
            <p:nvPr/>
          </p:nvSpPr>
          <p:spPr>
            <a:xfrm>
              <a:off x="612648" y="2492896"/>
              <a:ext cx="1151040" cy="2016224"/>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6296" y="4581128"/>
              <a:ext cx="1368152" cy="1152128"/>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1619672" y="2204864"/>
              <a:ext cx="28803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48264" y="2636912"/>
              <a:ext cx="843976"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頁尾版面配置區 1"/>
          <p:cNvSpPr>
            <a:spLocks noGrp="1"/>
          </p:cNvSpPr>
          <p:nvPr>
            <p:ph type="ftr" sz="quarter" idx="11"/>
          </p:nvPr>
        </p:nvSpPr>
        <p:spPr>
          <a:xfrm>
            <a:off x="2898648" y="6356350"/>
            <a:ext cx="3505200" cy="365760"/>
          </a:xfrm>
        </p:spPr>
        <p:txBody>
          <a:bodyPr/>
          <a:lstStyle/>
          <a:p>
            <a:pPr algn="ctr"/>
            <a:r>
              <a:rPr lang="en-US" altLang="zh-HK" dirty="0"/>
              <a:t>EF3333 Chapter 11</a:t>
            </a:r>
            <a:endParaRPr lang="zh-HK" altLang="en-US" dirty="0"/>
          </a:p>
        </p:txBody>
      </p:sp>
    </p:spTree>
    <p:extLst>
      <p:ext uri="{BB962C8B-B14F-4D97-AF65-F5344CB8AC3E}">
        <p14:creationId xmlns:p14="http://schemas.microsoft.com/office/powerpoint/2010/main" val="279215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pPr eaLnBrk="1" hangingPunct="1"/>
            <a:r>
              <a:rPr lang="en-US" altLang="zh-HK" dirty="0">
                <a:ea typeface="ヒラギノ角ゴ Pro W3" pitchFamily="-84" charset="-128"/>
              </a:rPr>
              <a:t>Money Market Instruments: Fed Funds</a:t>
            </a:r>
          </a:p>
        </p:txBody>
      </p:sp>
      <p:sp>
        <p:nvSpPr>
          <p:cNvPr id="30723" name="Text Placeholder 2"/>
          <p:cNvSpPr>
            <a:spLocks noGrp="1"/>
          </p:cNvSpPr>
          <p:nvPr>
            <p:ph sz="quarter" idx="1"/>
          </p:nvPr>
        </p:nvSpPr>
        <p:spPr>
          <a:xfrm>
            <a:off x="457200" y="1219200"/>
            <a:ext cx="8291264" cy="4937760"/>
          </a:xfrm>
        </p:spPr>
        <p:txBody>
          <a:bodyPr>
            <a:normAutofit fontScale="92500"/>
          </a:bodyPr>
          <a:lstStyle/>
          <a:p>
            <a:pPr eaLnBrk="1" hangingPunct="1"/>
            <a:r>
              <a:rPr lang="en-US" altLang="zh-HK" dirty="0">
                <a:ea typeface="ヒラギノ角ゴ Pro W3" pitchFamily="-84" charset="-128"/>
              </a:rPr>
              <a:t>Short-term funds transferred (loaned or borrowed) between financial institutions, usually for a period of one day.</a:t>
            </a:r>
          </a:p>
          <a:p>
            <a:r>
              <a:rPr lang="en-US" altLang="zh-HK" dirty="0">
                <a:ea typeface="ヒラギノ角ゴ Pro W3" pitchFamily="-84" charset="-128"/>
              </a:rPr>
              <a:t>Used by banks to meet short-term needs to meet reserve requirements. </a:t>
            </a:r>
          </a:p>
          <a:p>
            <a:r>
              <a:rPr lang="en-US" altLang="zh-HK" dirty="0">
                <a:ea typeface="ヒラギノ角ゴ Pro W3" pitchFamily="-84" charset="-128"/>
              </a:rPr>
              <a:t>The term is misleading, nothing to do with the federal government!</a:t>
            </a:r>
          </a:p>
          <a:p>
            <a:r>
              <a:rPr lang="en-US" altLang="zh-HK" dirty="0">
                <a:ea typeface="ヒラギノ角ゴ Pro W3" pitchFamily="-84" charset="-128"/>
              </a:rPr>
              <a:t>The fed funds market began in 1920s when banks with excess reserves loaned them to banks that need them.</a:t>
            </a:r>
          </a:p>
          <a:p>
            <a:pPr>
              <a:lnSpc>
                <a:spcPct val="90000"/>
              </a:lnSpc>
            </a:pPr>
            <a:r>
              <a:rPr lang="en-US" altLang="en-US" dirty="0"/>
              <a:t>Federal Funds Rate </a:t>
            </a:r>
          </a:p>
          <a:p>
            <a:pPr lvl="1">
              <a:lnSpc>
                <a:spcPct val="90000"/>
              </a:lnSpc>
            </a:pPr>
            <a:r>
              <a:rPr lang="en-US" altLang="en-US" dirty="0"/>
              <a:t>The interest rate for borrowing fed fund</a:t>
            </a:r>
          </a:p>
          <a:p>
            <a:pPr lvl="1">
              <a:lnSpc>
                <a:spcPct val="90000"/>
              </a:lnSpc>
            </a:pPr>
            <a:r>
              <a:rPr lang="en-US" altLang="en-US" dirty="0"/>
              <a:t>A focus or target rate in the conduct of monetary policy</a:t>
            </a:r>
          </a:p>
          <a:p>
            <a:pPr lvl="1">
              <a:lnSpc>
                <a:spcPct val="90000"/>
              </a:lnSpc>
            </a:pPr>
            <a:r>
              <a:rPr lang="en-US" altLang="en-US" dirty="0"/>
              <a:t>Usually slightly higher than T-bill rate</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28</a:t>
            </a:fld>
            <a:endParaRPr lang="zh-HK" altLang="en-US"/>
          </a:p>
        </p:txBody>
      </p:sp>
    </p:spTree>
    <p:extLst>
      <p:ext uri="{BB962C8B-B14F-4D97-AF65-F5344CB8AC3E}">
        <p14:creationId xmlns:p14="http://schemas.microsoft.com/office/powerpoint/2010/main" val="56541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11560" y="476672"/>
            <a:ext cx="7772400" cy="609600"/>
          </a:xfrm>
        </p:spPr>
        <p:txBody>
          <a:bodyPr/>
          <a:lstStyle/>
          <a:p>
            <a:r>
              <a:rPr lang="en-US" altLang="en-US" dirty="0"/>
              <a:t>Trading in the Federal Funds Market</a:t>
            </a:r>
          </a:p>
        </p:txBody>
      </p:sp>
      <p:sp>
        <p:nvSpPr>
          <p:cNvPr id="112643" name="Rectangle 3"/>
          <p:cNvSpPr>
            <a:spLocks noGrp="1" noChangeArrowheads="1"/>
          </p:cNvSpPr>
          <p:nvPr>
            <p:ph type="body" idx="1"/>
          </p:nvPr>
        </p:nvSpPr>
        <p:spPr>
          <a:xfrm>
            <a:off x="533400" y="1196752"/>
            <a:ext cx="8305800" cy="4752528"/>
          </a:xfrm>
        </p:spPr>
        <p:txBody>
          <a:bodyPr/>
          <a:lstStyle/>
          <a:p>
            <a:pPr>
              <a:lnSpc>
                <a:spcPct val="90000"/>
              </a:lnSpc>
            </a:pPr>
            <a:r>
              <a:rPr lang="en-US" altLang="en-US" dirty="0"/>
              <a:t>Commercial banks conduct the majority of transactions in the Fed funds market.</a:t>
            </a:r>
          </a:p>
          <a:p>
            <a:pPr>
              <a:lnSpc>
                <a:spcPct val="90000"/>
              </a:lnSpc>
            </a:pPr>
            <a:r>
              <a:rPr lang="en-US" altLang="en-US" dirty="0"/>
              <a:t>Banks with excess reserves lend fed funds, while banks with deficient reserves borrow fed funds.</a:t>
            </a:r>
          </a:p>
          <a:p>
            <a:pPr>
              <a:lnSpc>
                <a:spcPct val="90000"/>
              </a:lnSpc>
            </a:pPr>
            <a:r>
              <a:rPr lang="en-US" altLang="en-US" dirty="0"/>
              <a:t>Negotiations between two depository institutions may take directly over a telecommunications network or may occur through a federal funds broker.</a:t>
            </a:r>
          </a:p>
          <a:p>
            <a:pPr>
              <a:lnSpc>
                <a:spcPct val="90000"/>
              </a:lnSpc>
            </a:pPr>
            <a:r>
              <a:rPr lang="en-US" altLang="en-US" dirty="0"/>
              <a:t>Fed district bank debits the sale (lending) institution’s reserve account, and credits the purchase (borrowing) institution’s reserve account.</a:t>
            </a:r>
          </a:p>
          <a:p>
            <a:pPr>
              <a:lnSpc>
                <a:spcPct val="90000"/>
              </a:lnSpc>
            </a:pPr>
            <a:r>
              <a:rPr lang="en-US" altLang="en-US" dirty="0"/>
              <a:t>Usually $5 million or more</a:t>
            </a:r>
          </a:p>
        </p:txBody>
      </p:sp>
      <p:sp>
        <p:nvSpPr>
          <p:cNvPr id="6" name="頁尾版面配置區 1"/>
          <p:cNvSpPr>
            <a:spLocks noGrp="1"/>
          </p:cNvSpPr>
          <p:nvPr>
            <p:ph type="ftr" sz="quarter" idx="11"/>
          </p:nvPr>
        </p:nvSpPr>
        <p:spPr>
          <a:xfrm>
            <a:off x="2898648" y="6356350"/>
            <a:ext cx="3505200" cy="365760"/>
          </a:xfrm>
        </p:spPr>
        <p:txBody>
          <a:bodyPr/>
          <a:lstStyle/>
          <a:p>
            <a:pPr algn="ctr"/>
            <a:r>
              <a:rPr lang="en-US" altLang="zh-HK" dirty="0"/>
              <a:t>EF3333 Chapter 11</a:t>
            </a:r>
            <a:endParaRPr lang="zh-HK" altLang="en-US" dirty="0"/>
          </a:p>
        </p:txBody>
      </p:sp>
      <p:sp>
        <p:nvSpPr>
          <p:cNvPr id="7" name="投影片編號版面配置區 2"/>
          <p:cNvSpPr>
            <a:spLocks noGrp="1"/>
          </p:cNvSpPr>
          <p:nvPr>
            <p:ph type="sldNum" sz="quarter" idx="12"/>
          </p:nvPr>
        </p:nvSpPr>
        <p:spPr>
          <a:xfrm>
            <a:off x="612648" y="6356350"/>
            <a:ext cx="1981200" cy="365760"/>
          </a:xfrm>
        </p:spPr>
        <p:txBody>
          <a:bodyPr/>
          <a:lstStyle/>
          <a:p>
            <a:fld id="{D44F0C92-1E91-4CAD-B546-824804816AA9}" type="slidenum">
              <a:rPr lang="zh-HK" altLang="en-US" smtClean="0"/>
              <a:t>29</a:t>
            </a:fld>
            <a:endParaRPr lang="zh-HK" altLang="en-US" dirty="0"/>
          </a:p>
        </p:txBody>
      </p:sp>
    </p:spTree>
    <p:extLst>
      <p:ext uri="{BB962C8B-B14F-4D97-AF65-F5344CB8AC3E}">
        <p14:creationId xmlns:p14="http://schemas.microsoft.com/office/powerpoint/2010/main" val="3301806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0-#ppt_w/2"/>
                                          </p:val>
                                        </p:tav>
                                        <p:tav tm="100000">
                                          <p:val>
                                            <p:strVal val="#ppt_x"/>
                                          </p:val>
                                        </p:tav>
                                      </p:tavLst>
                                    </p:anim>
                                    <p:anim calcmode="lin" valueType="num">
                                      <p:cBhvr additive="base">
                                        <p:cTn id="8" dur="500" fill="hold"/>
                                        <p:tgtEl>
                                          <p:spTgt spid="112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3">
                                            <p:txEl>
                                              <p:pRg st="0" end="0"/>
                                            </p:txEl>
                                          </p:spTgt>
                                        </p:tgtEl>
                                        <p:attrNameLst>
                                          <p:attrName>style.visibility</p:attrName>
                                        </p:attrNameLst>
                                      </p:cBhvr>
                                      <p:to>
                                        <p:strVal val="visible"/>
                                      </p:to>
                                    </p:set>
                                    <p:anim calcmode="lin" valueType="num">
                                      <p:cBhvr additive="base">
                                        <p:cTn id="13"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43">
                                            <p:txEl>
                                              <p:pRg st="1" end="1"/>
                                            </p:txEl>
                                          </p:spTgt>
                                        </p:tgtEl>
                                        <p:attrNameLst>
                                          <p:attrName>style.visibility</p:attrName>
                                        </p:attrNameLst>
                                      </p:cBhvr>
                                      <p:to>
                                        <p:strVal val="visible"/>
                                      </p:to>
                                    </p:set>
                                    <p:anim calcmode="lin" valueType="num">
                                      <p:cBhvr additive="base">
                                        <p:cTn id="19"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43">
                                            <p:txEl>
                                              <p:pRg st="2" end="2"/>
                                            </p:txEl>
                                          </p:spTgt>
                                        </p:tgtEl>
                                        <p:attrNameLst>
                                          <p:attrName>style.visibility</p:attrName>
                                        </p:attrNameLst>
                                      </p:cBhvr>
                                      <p:to>
                                        <p:strVal val="visible"/>
                                      </p:to>
                                    </p:set>
                                    <p:anim calcmode="lin" valueType="num">
                                      <p:cBhvr additive="base">
                                        <p:cTn id="25" dur="5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43">
                                            <p:txEl>
                                              <p:pRg st="3" end="3"/>
                                            </p:txEl>
                                          </p:spTgt>
                                        </p:tgtEl>
                                        <p:attrNameLst>
                                          <p:attrName>style.visibility</p:attrName>
                                        </p:attrNameLst>
                                      </p:cBhvr>
                                      <p:to>
                                        <p:strVal val="visible"/>
                                      </p:to>
                                    </p:set>
                                    <p:anim calcmode="lin" valueType="num">
                                      <p:cBhvr additive="base">
                                        <p:cTn id="31" dur="500" fill="hold"/>
                                        <p:tgtEl>
                                          <p:spTgt spid="1126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43">
                                            <p:txEl>
                                              <p:pRg st="4" end="4"/>
                                            </p:txEl>
                                          </p:spTgt>
                                        </p:tgtEl>
                                        <p:attrNameLst>
                                          <p:attrName>style.visibility</p:attrName>
                                        </p:attrNameLst>
                                      </p:cBhvr>
                                      <p:to>
                                        <p:strVal val="visible"/>
                                      </p:to>
                                    </p:set>
                                    <p:anim calcmode="lin" valueType="num">
                                      <p:cBhvr additive="base">
                                        <p:cTn id="37" dur="500" fill="hold"/>
                                        <p:tgtEl>
                                          <p:spTgt spid="1126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zh-HK">
                <a:ea typeface="ヒラギノ角ゴ Pro W3" pitchFamily="-84" charset="-128"/>
              </a:rPr>
              <a:t>Now that</a:t>
            </a:r>
            <a:r>
              <a:rPr lang="ja-JP" altLang="en-US">
                <a:ea typeface="ヒラギノ角ゴ Pro W3" pitchFamily="-84" charset="-128"/>
              </a:rPr>
              <a:t>’</a:t>
            </a:r>
            <a:r>
              <a:rPr lang="en-US" altLang="ja-JP">
                <a:ea typeface="ヒラギノ角ゴ Pro W3" pitchFamily="-84" charset="-128"/>
              </a:rPr>
              <a:t>s a lot!</a:t>
            </a:r>
            <a:endParaRPr lang="en-US" altLang="zh-HK">
              <a:ea typeface="ヒラギノ角ゴ Pro W3" pitchFamily="-84" charset="-128"/>
            </a:endParaRPr>
          </a:p>
        </p:txBody>
      </p:sp>
      <p:sp>
        <p:nvSpPr>
          <p:cNvPr id="6147" name="Text Placeholder 2"/>
          <p:cNvSpPr>
            <a:spLocks noGrp="1"/>
          </p:cNvSpPr>
          <p:nvPr>
            <p:ph sz="quarter" idx="1"/>
          </p:nvPr>
        </p:nvSpPr>
        <p:spPr/>
        <p:txBody>
          <a:bodyPr/>
          <a:lstStyle/>
          <a:p>
            <a:pPr marL="0" indent="0" eaLnBrk="1" hangingPunct="1">
              <a:buFont typeface="Wingdings" pitchFamily="2" charset="2"/>
              <a:buNone/>
            </a:pPr>
            <a:r>
              <a:rPr lang="en-US" altLang="zh-HK" dirty="0">
                <a:ea typeface="ヒラギノ角ゴ Pro W3" pitchFamily="-84" charset="-128"/>
              </a:rPr>
              <a:t>In its 2015 annual report, Apple listed $20.4 billion in short-term securities on its balance sheet, plus $21 billion in actual cash equivalents.  Apple does not keep this in its local bank. But where?</a:t>
            </a:r>
          </a:p>
          <a:p>
            <a:pPr marL="0" indent="0" eaLnBrk="1" hangingPunct="1">
              <a:buFont typeface="Wingdings" pitchFamily="2" charset="2"/>
              <a:buNone/>
            </a:pPr>
            <a:r>
              <a:rPr lang="en-US" altLang="zh-HK" dirty="0">
                <a:ea typeface="ヒラギノ角ゴ Pro W3" pitchFamily="-84" charset="-128"/>
              </a:rPr>
              <a:t>This is, of course, this topic of chapter 11—Money Markets.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a:t>
            </a:fld>
            <a:endParaRPr lang="zh-HK" altLang="en-US"/>
          </a:p>
        </p:txBody>
      </p:sp>
    </p:spTree>
    <p:extLst>
      <p:ext uri="{BB962C8B-B14F-4D97-AF65-F5344CB8AC3E}">
        <p14:creationId xmlns:p14="http://schemas.microsoft.com/office/powerpoint/2010/main" val="2095999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2"/>
          <p:cNvSpPr txBox="1">
            <a:spLocks noChangeArrowheads="1"/>
          </p:cNvSpPr>
          <p:nvPr/>
        </p:nvSpPr>
        <p:spPr bwMode="auto">
          <a:xfrm>
            <a:off x="899592" y="188640"/>
            <a:ext cx="673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1800" b="1" dirty="0">
                <a:latin typeface="Verdana" pitchFamily="34" charset="0"/>
              </a:rPr>
              <a:t>Figure 11.3 </a:t>
            </a:r>
            <a:r>
              <a:rPr lang="en-US" altLang="zh-HK" sz="1800" dirty="0">
                <a:latin typeface="Verdana" pitchFamily="34" charset="0"/>
              </a:rPr>
              <a:t>Federal Funds and Treasury Bill Interest Rates, January 1990–January 2013</a:t>
            </a:r>
          </a:p>
        </p:txBody>
      </p:sp>
      <p:pic>
        <p:nvPicPr>
          <p:cNvPr id="32772" name="Picture 3" descr="fig11_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939" y="1124744"/>
            <a:ext cx="724285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30</a:t>
            </a:fld>
            <a:endParaRPr lang="zh-HK" altLang="en-US"/>
          </a:p>
        </p:txBody>
      </p:sp>
      <p:sp>
        <p:nvSpPr>
          <p:cNvPr id="5" name="TextBox 4"/>
          <p:cNvSpPr txBox="1"/>
          <p:nvPr/>
        </p:nvSpPr>
        <p:spPr>
          <a:xfrm>
            <a:off x="4480044" y="1147665"/>
            <a:ext cx="4407617" cy="369332"/>
          </a:xfrm>
          <a:prstGeom prst="rect">
            <a:avLst/>
          </a:prstGeom>
          <a:noFill/>
        </p:spPr>
        <p:txBody>
          <a:bodyPr wrap="none" rtlCol="0">
            <a:spAutoFit/>
          </a:bodyPr>
          <a:lstStyle/>
          <a:p>
            <a:r>
              <a:rPr lang="en-US" altLang="zh-HK" dirty="0">
                <a:ea typeface="ヒラギノ角ゴ Pro W3" pitchFamily="-84" charset="-128"/>
              </a:rPr>
              <a:t>Notice that the two rates track fairly closely. </a:t>
            </a:r>
          </a:p>
        </p:txBody>
      </p:sp>
    </p:spTree>
    <p:extLst>
      <p:ext uri="{BB962C8B-B14F-4D97-AF65-F5344CB8AC3E}">
        <p14:creationId xmlns:p14="http://schemas.microsoft.com/office/powerpoint/2010/main" val="342934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Money Market Instruments: Repurchase Agreements</a:t>
            </a:r>
          </a:p>
        </p:txBody>
      </p:sp>
      <p:sp>
        <p:nvSpPr>
          <p:cNvPr id="33795" name="Text Placeholder 2"/>
          <p:cNvSpPr>
            <a:spLocks noGrp="1"/>
          </p:cNvSpPr>
          <p:nvPr>
            <p:ph sz="quarter" idx="1"/>
          </p:nvPr>
        </p:nvSpPr>
        <p:spPr/>
        <p:txBody>
          <a:bodyPr/>
          <a:lstStyle/>
          <a:p>
            <a:pPr eaLnBrk="1" hangingPunct="1"/>
            <a:r>
              <a:rPr lang="en-US" altLang="zh-HK" dirty="0">
                <a:ea typeface="ヒラギノ角ゴ Pro W3" pitchFamily="-84" charset="-128"/>
              </a:rPr>
              <a:t>These work similar to the market for fed funds, but nonbanks can participate.</a:t>
            </a:r>
          </a:p>
          <a:p>
            <a:pPr eaLnBrk="1" hangingPunct="1"/>
            <a:r>
              <a:rPr lang="en-US" altLang="zh-HK" dirty="0">
                <a:ea typeface="ヒラギノ角ゴ Pro W3" pitchFamily="-84" charset="-128"/>
              </a:rPr>
              <a:t>A firm sells Treasury securities, but agrees to buy them back at a certain date (usually 3–14 days later) for a certain price.</a:t>
            </a:r>
          </a:p>
          <a:p>
            <a:r>
              <a:rPr lang="en-US" altLang="zh-HK" dirty="0">
                <a:ea typeface="ヒラギノ角ゴ Pro W3" pitchFamily="-84" charset="-128"/>
              </a:rPr>
              <a:t>This set-up makes a repo agreements essentially a short-term collateralized loan.</a:t>
            </a:r>
          </a:p>
          <a:p>
            <a:r>
              <a:rPr lang="en-US" altLang="zh-HK" dirty="0">
                <a:ea typeface="ヒラギノ角ゴ Pro W3" pitchFamily="-84" charset="-128"/>
              </a:rPr>
              <a:t>Securities dealers use the repo to manage their liquidity and to take advantage of anticipated changes in interest rates.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31</a:t>
            </a:fld>
            <a:endParaRPr lang="zh-HK" altLang="en-US"/>
          </a:p>
        </p:txBody>
      </p:sp>
    </p:spTree>
    <p:extLst>
      <p:ext uri="{BB962C8B-B14F-4D97-AF65-F5344CB8AC3E}">
        <p14:creationId xmlns:p14="http://schemas.microsoft.com/office/powerpoint/2010/main" val="131978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Money Market Instruments: Repurchase Agreements</a:t>
            </a:r>
          </a:p>
        </p:txBody>
      </p:sp>
      <p:sp>
        <p:nvSpPr>
          <p:cNvPr id="34819" name="Text Placeholder 2"/>
          <p:cNvSpPr>
            <a:spLocks noGrp="1"/>
          </p:cNvSpPr>
          <p:nvPr>
            <p:ph sz="quarter" idx="1"/>
          </p:nvPr>
        </p:nvSpPr>
        <p:spPr/>
        <p:txBody>
          <a:bodyPr/>
          <a:lstStyle/>
          <a:p>
            <a:r>
              <a:rPr lang="en-US" altLang="zh-HK" dirty="0">
                <a:ea typeface="ヒラギノ角ゴ Pro W3" pitchFamily="-84" charset="-128"/>
              </a:rPr>
              <a:t>This is one market the Fed may use to conduct its monetary policy, whereby the Fed purchases/sells Treasury securities in the repo market.</a:t>
            </a:r>
          </a:p>
          <a:p>
            <a:r>
              <a:rPr lang="en-US" altLang="zh-HK" dirty="0">
                <a:ea typeface="ヒラギノ角ゴ Pro W3" pitchFamily="-84" charset="-128"/>
              </a:rPr>
              <a:t>Repos are collateralized with Treasury securities, the are low-risk investments and have low interest rates.</a:t>
            </a:r>
          </a:p>
          <a:p>
            <a:r>
              <a:rPr lang="en-US" altLang="en-US" dirty="0"/>
              <a:t>Dealers and brokers used or direct placement</a:t>
            </a:r>
          </a:p>
          <a:p>
            <a:r>
              <a:rPr lang="en-US" altLang="en-US" dirty="0"/>
              <a:t>Secondary market is good</a:t>
            </a:r>
          </a:p>
          <a:p>
            <a:r>
              <a:rPr lang="en-US" altLang="en-US" dirty="0"/>
              <a:t>Most common maturities are from 1 day to 15 days</a:t>
            </a:r>
          </a:p>
          <a:p>
            <a:pPr marL="0" indent="0">
              <a:buNone/>
            </a:pPr>
            <a:endParaRPr lang="en-US" altLang="zh-HK" dirty="0">
              <a:ea typeface="ヒラギノ角ゴ Pro W3" pitchFamily="-84" charset="-128"/>
            </a:endParaRPr>
          </a:p>
          <a:p>
            <a:endParaRPr lang="en-US" altLang="zh-HK" dirty="0">
              <a:ea typeface="ヒラギノ角ゴ Pro W3" pitchFamily="-84" charset="-128"/>
            </a:endParaRP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32</a:t>
            </a:fld>
            <a:endParaRPr lang="zh-HK" altLang="en-US" dirty="0"/>
          </a:p>
        </p:txBody>
      </p:sp>
    </p:spTree>
    <p:extLst>
      <p:ext uri="{BB962C8B-B14F-4D97-AF65-F5344CB8AC3E}">
        <p14:creationId xmlns:p14="http://schemas.microsoft.com/office/powerpoint/2010/main" val="1668511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Money Market Instruments: Negotiable Certificates of Deposit</a:t>
            </a:r>
          </a:p>
        </p:txBody>
      </p:sp>
      <p:sp>
        <p:nvSpPr>
          <p:cNvPr id="35843"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A bank-issued security that documents a deposit and specifies the interest rate and the maturity date</a:t>
            </a:r>
          </a:p>
          <a:p>
            <a:pPr eaLnBrk="1" hangingPunct="1"/>
            <a:r>
              <a:rPr lang="en-US" altLang="zh-HK" dirty="0">
                <a:ea typeface="ヒラギノ角ゴ Pro W3" pitchFamily="-84" charset="-128"/>
              </a:rPr>
              <a:t>Denominations range from $100,000 to $10 million (normally &gt; 1 million).</a:t>
            </a:r>
          </a:p>
          <a:p>
            <a:pPr eaLnBrk="1" hangingPunct="1"/>
            <a:r>
              <a:rPr lang="en-US" altLang="zh-HK" dirty="0">
                <a:ea typeface="ヒラギノ角ゴ Pro W3" pitchFamily="-84" charset="-128"/>
              </a:rPr>
              <a:t>Typically maturity is from 1 to 4 months.</a:t>
            </a:r>
          </a:p>
          <a:p>
            <a:pPr>
              <a:lnSpc>
                <a:spcPct val="90000"/>
              </a:lnSpc>
            </a:pPr>
            <a:r>
              <a:rPr lang="en-US" altLang="en-US" dirty="0"/>
              <a:t>The rates paid on NCD are negotiated between the bank and the customer.</a:t>
            </a:r>
          </a:p>
          <a:p>
            <a:pPr>
              <a:lnSpc>
                <a:spcPct val="90000"/>
              </a:lnSpc>
            </a:pPr>
            <a:r>
              <a:rPr lang="en-US" altLang="en-US" dirty="0"/>
              <a:t>NCD rates tend to be slightly above the T-bill rate because of the slightly greater chance of default.</a:t>
            </a:r>
          </a:p>
          <a:p>
            <a:r>
              <a:rPr lang="en-US" dirty="0"/>
              <a:t>The primary (and secondary) market is limited to the large investors.</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33</a:t>
            </a:fld>
            <a:endParaRPr lang="zh-HK" altLang="en-US"/>
          </a:p>
        </p:txBody>
      </p:sp>
    </p:spTree>
    <p:extLst>
      <p:ext uri="{BB962C8B-B14F-4D97-AF65-F5344CB8AC3E}">
        <p14:creationId xmlns:p14="http://schemas.microsoft.com/office/powerpoint/2010/main" val="154589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ea typeface="ヒラギノ角ゴ Pro W3" pitchFamily="-84" charset="-128"/>
              </a:rPr>
              <a:t>Money Market Instruments: Negotiable Certificates of Deposit</a:t>
            </a:r>
            <a:endParaRPr lang="en-US" dirty="0"/>
          </a:p>
        </p:txBody>
      </p:sp>
      <p:sp>
        <p:nvSpPr>
          <p:cNvPr id="4" name="Footer Placeholder 3"/>
          <p:cNvSpPr>
            <a:spLocks noGrp="1"/>
          </p:cNvSpPr>
          <p:nvPr>
            <p:ph type="ftr" sz="quarter" idx="11"/>
          </p:nvPr>
        </p:nvSpPr>
        <p:spPr/>
        <p:txBody>
          <a:bodyPr/>
          <a:lstStyle/>
          <a:p>
            <a:pPr algn="ctr"/>
            <a:r>
              <a:rPr lang="en-US" altLang="zh-HK" dirty="0"/>
              <a:t>EF3333 Chapter 11</a:t>
            </a:r>
            <a:endParaRPr lang="zh-HK" altLang="en-US" dirty="0"/>
          </a:p>
        </p:txBody>
      </p:sp>
      <p:sp>
        <p:nvSpPr>
          <p:cNvPr id="5" name="Slide Number Placeholder 4"/>
          <p:cNvSpPr>
            <a:spLocks noGrp="1"/>
          </p:cNvSpPr>
          <p:nvPr>
            <p:ph type="sldNum" sz="quarter" idx="12"/>
          </p:nvPr>
        </p:nvSpPr>
        <p:spPr/>
        <p:txBody>
          <a:bodyPr/>
          <a:lstStyle/>
          <a:p>
            <a:fld id="{D44F0C92-1E91-4CAD-B546-824804816AA9}" type="slidenum">
              <a:rPr lang="zh-HK" altLang="en-US" smtClean="0"/>
              <a:t>34</a:t>
            </a:fld>
            <a:endParaRPr lang="zh-HK" altLang="en-US"/>
          </a:p>
        </p:txBody>
      </p:sp>
      <p:sp>
        <p:nvSpPr>
          <p:cNvPr id="6" name="Content Placeholder 5"/>
          <p:cNvSpPr>
            <a:spLocks noGrp="1"/>
          </p:cNvSpPr>
          <p:nvPr>
            <p:ph sz="quarter" idx="1"/>
          </p:nvPr>
        </p:nvSpPr>
        <p:spPr/>
        <p:txBody>
          <a:bodyPr/>
          <a:lstStyle/>
          <a:p>
            <a:r>
              <a:rPr lang="en-US" altLang="zh-HK" dirty="0">
                <a:ea typeface="ヒラギノ角ゴ Pro W3" pitchFamily="-84" charset="-128"/>
              </a:rPr>
              <a:t>A negotiable CD is a </a:t>
            </a:r>
            <a:r>
              <a:rPr lang="en-US" altLang="zh-HK" u="sng" dirty="0">
                <a:ea typeface="ヒラギノ角ゴ Pro W3" pitchFamily="-84" charset="-128"/>
              </a:rPr>
              <a:t>bearer instrument</a:t>
            </a:r>
            <a:r>
              <a:rPr lang="en-US" altLang="zh-HK" dirty="0">
                <a:ea typeface="ヒラギノ角ゴ Pro W3" pitchFamily="-84" charset="-128"/>
              </a:rPr>
              <a:t>. </a:t>
            </a:r>
          </a:p>
          <a:p>
            <a:r>
              <a:rPr lang="en-US" dirty="0"/>
              <a:t>A CD is a term security.</a:t>
            </a:r>
          </a:p>
          <a:p>
            <a:pPr lvl="1"/>
            <a:r>
              <a:rPr lang="en-US" dirty="0"/>
              <a:t>Term security: have a specified maturity date</a:t>
            </a:r>
          </a:p>
          <a:p>
            <a:pPr lvl="1"/>
            <a:r>
              <a:rPr lang="en-US" dirty="0"/>
              <a:t>Demand deposit: can be withdrawn at any time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3212976"/>
            <a:ext cx="4762500" cy="2867025"/>
          </a:xfrm>
          <a:prstGeom prst="rect">
            <a:avLst/>
          </a:prstGeom>
        </p:spPr>
      </p:pic>
    </p:spTree>
    <p:extLst>
      <p:ext uri="{BB962C8B-B14F-4D97-AF65-F5344CB8AC3E}">
        <p14:creationId xmlns:p14="http://schemas.microsoft.com/office/powerpoint/2010/main" val="2299373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fig11_0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39" y="1052736"/>
            <a:ext cx="7520568"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3"/>
          <p:cNvSpPr txBox="1">
            <a:spLocks noChangeArrowheads="1"/>
          </p:cNvSpPr>
          <p:nvPr/>
        </p:nvSpPr>
        <p:spPr bwMode="auto">
          <a:xfrm>
            <a:off x="605751" y="188640"/>
            <a:ext cx="784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1800" b="1" dirty="0">
                <a:latin typeface="Verdana" pitchFamily="34" charset="0"/>
              </a:rPr>
              <a:t>Figure 11.4 </a:t>
            </a:r>
            <a:r>
              <a:rPr lang="en-US" altLang="zh-HK" sz="1800" dirty="0">
                <a:latin typeface="Verdana" pitchFamily="34" charset="0"/>
              </a:rPr>
              <a:t>Interest Rates on Negotiable Certificates of Deposit and on Treasury Bills,  January 1990–January 2013</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35</a:t>
            </a:fld>
            <a:endParaRPr lang="zh-HK" altLang="en-US"/>
          </a:p>
        </p:txBody>
      </p:sp>
    </p:spTree>
    <p:extLst>
      <p:ext uri="{BB962C8B-B14F-4D97-AF65-F5344CB8AC3E}">
        <p14:creationId xmlns:p14="http://schemas.microsoft.com/office/powerpoint/2010/main" val="2743743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52400"/>
            <a:ext cx="8507288" cy="990600"/>
          </a:xfrm>
        </p:spPr>
        <p:txBody>
          <a:bodyPr>
            <a:normAutofit/>
          </a:bodyPr>
          <a:lstStyle/>
          <a:p>
            <a:pPr eaLnBrk="1" hangingPunct="1"/>
            <a:r>
              <a:rPr lang="en-US" altLang="zh-HK" sz="2800" dirty="0">
                <a:ea typeface="ヒラギノ角ゴ Pro W3" pitchFamily="-84" charset="-128"/>
              </a:rPr>
              <a:t>Money Market Instruments: Commercial Paper</a:t>
            </a:r>
          </a:p>
        </p:txBody>
      </p:sp>
      <p:sp>
        <p:nvSpPr>
          <p:cNvPr id="38915" name="Text Placeholder 2"/>
          <p:cNvSpPr>
            <a:spLocks noGrp="1"/>
          </p:cNvSpPr>
          <p:nvPr>
            <p:ph sz="quarter" idx="1"/>
          </p:nvPr>
        </p:nvSpPr>
        <p:spPr/>
        <p:txBody>
          <a:bodyPr/>
          <a:lstStyle/>
          <a:p>
            <a:pPr eaLnBrk="1" hangingPunct="1"/>
            <a:r>
              <a:rPr lang="en-US" altLang="zh-HK" u="sng" dirty="0">
                <a:ea typeface="ヒラギノ角ゴ Pro W3" pitchFamily="-84" charset="-128"/>
              </a:rPr>
              <a:t>Unsecured</a:t>
            </a:r>
            <a:r>
              <a:rPr lang="en-US" altLang="zh-HK" dirty="0">
                <a:ea typeface="ヒラギノ角ゴ Pro W3" pitchFamily="-84" charset="-128"/>
              </a:rPr>
              <a:t> promissory notes, issued by corporations, that mature in no more than 270 days.</a:t>
            </a:r>
          </a:p>
          <a:p>
            <a:pPr lvl="1"/>
            <a:r>
              <a:rPr lang="en-US" altLang="zh-HK" dirty="0">
                <a:ea typeface="ヒラギノ角ゴ Pro W3" pitchFamily="-84" charset="-128"/>
              </a:rPr>
              <a:t>Why 270 days? To avoid the need to register with SEC.</a:t>
            </a:r>
          </a:p>
          <a:p>
            <a:pPr lvl="1"/>
            <a:r>
              <a:rPr lang="en-US" altLang="zh-HK" dirty="0">
                <a:ea typeface="ヒラギノ角ゴ Pro W3" pitchFamily="-84" charset="-128"/>
              </a:rPr>
              <a:t>Most matures in 20-45 days.</a:t>
            </a:r>
          </a:p>
          <a:p>
            <a:pPr lvl="1"/>
            <a:r>
              <a:rPr lang="en-US" altLang="zh-HK" dirty="0">
                <a:ea typeface="ヒラギノ角ゴ Pro W3" pitchFamily="-84" charset="-128"/>
              </a:rPr>
              <a:t>Issued on a discounted basis.</a:t>
            </a:r>
          </a:p>
          <a:p>
            <a:pPr eaLnBrk="1" hangingPunct="1"/>
            <a:r>
              <a:rPr lang="en-US" altLang="zh-HK" dirty="0">
                <a:ea typeface="ヒラギノ角ゴ Pro W3" pitchFamily="-84" charset="-128"/>
              </a:rPr>
              <a:t>Only the largest and most creditworthy corporations issue commercial paper.</a:t>
            </a:r>
          </a:p>
          <a:p>
            <a:pPr eaLnBrk="1" hangingPunct="1"/>
            <a:r>
              <a:rPr lang="en-US" altLang="zh-HK" dirty="0">
                <a:ea typeface="ヒラギノ角ゴ Pro W3" pitchFamily="-84" charset="-128"/>
              </a:rPr>
              <a:t>The interest rate reflects the firm’s level of risk.</a:t>
            </a:r>
          </a:p>
          <a:p>
            <a:pPr eaLnBrk="1" hangingPunct="1"/>
            <a:r>
              <a:rPr lang="en-US" altLang="zh-HK" dirty="0">
                <a:ea typeface="ヒラギノ角ゴ Pro W3" pitchFamily="-84" charset="-128"/>
              </a:rPr>
              <a:t>An important alternative to bank loans primarily because of lower cost.</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36</a:t>
            </a:fld>
            <a:endParaRPr lang="zh-HK" altLang="en-US"/>
          </a:p>
        </p:txBody>
      </p:sp>
    </p:spTree>
    <p:extLst>
      <p:ext uri="{BB962C8B-B14F-4D97-AF65-F5344CB8AC3E}">
        <p14:creationId xmlns:p14="http://schemas.microsoft.com/office/powerpoint/2010/main" val="326322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634757" y="260648"/>
            <a:ext cx="7904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1600" b="1" dirty="0">
                <a:latin typeface="Verdana" pitchFamily="34" charset="0"/>
              </a:rPr>
              <a:t>Figure 11.5 </a:t>
            </a:r>
            <a:r>
              <a:rPr lang="en-US" altLang="zh-HK" sz="1600" dirty="0">
                <a:latin typeface="Verdana" pitchFamily="34" charset="0"/>
              </a:rPr>
              <a:t>Return on Commercial Paper and the Prime Rate, 1990–2013</a:t>
            </a:r>
          </a:p>
        </p:txBody>
      </p:sp>
      <p:pic>
        <p:nvPicPr>
          <p:cNvPr id="39940" name="Picture 3" descr="fig11_0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924" y="980728"/>
            <a:ext cx="785837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37</a:t>
            </a:fld>
            <a:endParaRPr lang="zh-HK" altLang="en-US"/>
          </a:p>
        </p:txBody>
      </p:sp>
    </p:spTree>
    <p:extLst>
      <p:ext uri="{BB962C8B-B14F-4D97-AF65-F5344CB8AC3E}">
        <p14:creationId xmlns:p14="http://schemas.microsoft.com/office/powerpoint/2010/main" val="2508525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35280" cy="990600"/>
          </a:xfrm>
        </p:spPr>
        <p:txBody>
          <a:bodyPr>
            <a:normAutofit/>
          </a:bodyPr>
          <a:lstStyle/>
          <a:p>
            <a:r>
              <a:rPr lang="en-US" altLang="zh-HK" sz="2800" dirty="0">
                <a:ea typeface="ヒラギノ角ゴ Pro W3" pitchFamily="-84" charset="-128"/>
              </a:rPr>
              <a:t>Money Market Instruments: Commercial Paper</a:t>
            </a:r>
            <a:endParaRPr lang="en-US" sz="2800" dirty="0"/>
          </a:p>
        </p:txBody>
      </p:sp>
      <p:sp>
        <p:nvSpPr>
          <p:cNvPr id="4" name="Footer Placeholder 3"/>
          <p:cNvSpPr>
            <a:spLocks noGrp="1"/>
          </p:cNvSpPr>
          <p:nvPr>
            <p:ph type="ftr" sz="quarter" idx="11"/>
          </p:nvPr>
        </p:nvSpPr>
        <p:spPr/>
        <p:txBody>
          <a:bodyPr/>
          <a:lstStyle/>
          <a:p>
            <a:pPr algn="ctr"/>
            <a:r>
              <a:rPr lang="en-US" altLang="zh-HK" dirty="0"/>
              <a:t>EF3333 Chapter 11</a:t>
            </a:r>
            <a:endParaRPr lang="zh-HK" altLang="en-US" dirty="0"/>
          </a:p>
        </p:txBody>
      </p:sp>
      <p:sp>
        <p:nvSpPr>
          <p:cNvPr id="5" name="Slide Number Placeholder 4"/>
          <p:cNvSpPr>
            <a:spLocks noGrp="1"/>
          </p:cNvSpPr>
          <p:nvPr>
            <p:ph type="sldNum" sz="quarter" idx="12"/>
          </p:nvPr>
        </p:nvSpPr>
        <p:spPr/>
        <p:txBody>
          <a:bodyPr/>
          <a:lstStyle/>
          <a:p>
            <a:fld id="{D44F0C92-1E91-4CAD-B546-824804816AA9}" type="slidenum">
              <a:rPr lang="zh-HK" altLang="en-US" smtClean="0"/>
              <a:t>38</a:t>
            </a:fld>
            <a:endParaRPr lang="zh-HK" altLang="en-US"/>
          </a:p>
        </p:txBody>
      </p:sp>
      <p:sp>
        <p:nvSpPr>
          <p:cNvPr id="6" name="Content Placeholder 5"/>
          <p:cNvSpPr>
            <a:spLocks noGrp="1"/>
          </p:cNvSpPr>
          <p:nvPr>
            <p:ph sz="quarter" idx="1"/>
          </p:nvPr>
        </p:nvSpPr>
        <p:spPr/>
        <p:txBody>
          <a:bodyPr/>
          <a:lstStyle/>
          <a:p>
            <a:r>
              <a:rPr lang="en-US" dirty="0"/>
              <a:t>Non-banks corporations (e.g. General Motors Acceptance Corporation) borrows money by issuing commercial paper and uses the money to make loans to consumers.</a:t>
            </a:r>
          </a:p>
          <a:p>
            <a:r>
              <a:rPr lang="en-US" dirty="0"/>
              <a:t>Most firms use one of about 30 commercial paper dealers who match up buyers and sellers.</a:t>
            </a:r>
          </a:p>
          <a:p>
            <a:pPr lvl="1"/>
            <a:r>
              <a:rPr lang="en-US" dirty="0"/>
              <a:t>Commission fee: 0.125%</a:t>
            </a:r>
          </a:p>
          <a:p>
            <a:pPr lvl="1"/>
            <a:r>
              <a:rPr lang="en-US" dirty="0"/>
              <a:t>Direct placements</a:t>
            </a:r>
          </a:p>
          <a:p>
            <a:r>
              <a:rPr lang="en-US" dirty="0"/>
              <a:t>Most issuers of commercial paper back up their paper with a line of credit at a bank.</a:t>
            </a:r>
          </a:p>
          <a:p>
            <a:pPr lvl="1"/>
            <a:r>
              <a:rPr lang="en-US" dirty="0"/>
              <a:t>The bank will lend the firm funds </a:t>
            </a:r>
            <a:r>
              <a:rPr lang="en-US" altLang="zh-HK" dirty="0"/>
              <a:t>in the event the issuer cannot pay off or roll over the maturing paper</a:t>
            </a:r>
            <a:r>
              <a:rPr lang="en-US" dirty="0"/>
              <a:t>.</a:t>
            </a:r>
          </a:p>
        </p:txBody>
      </p:sp>
    </p:spTree>
    <p:extLst>
      <p:ext uri="{BB962C8B-B14F-4D97-AF65-F5344CB8AC3E}">
        <p14:creationId xmlns:p14="http://schemas.microsoft.com/office/powerpoint/2010/main" val="326643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35280" cy="990600"/>
          </a:xfrm>
        </p:spPr>
        <p:txBody>
          <a:bodyPr>
            <a:normAutofit/>
          </a:bodyPr>
          <a:lstStyle/>
          <a:p>
            <a:r>
              <a:rPr lang="en-US" altLang="zh-HK" sz="2800" dirty="0">
                <a:ea typeface="ヒラギノ角ゴ Pro W3" pitchFamily="-84" charset="-128"/>
              </a:rPr>
              <a:t>Money Market Instruments: Commercial Paper</a:t>
            </a:r>
            <a:endParaRPr lang="en-US" sz="2800" dirty="0"/>
          </a:p>
        </p:txBody>
      </p:sp>
      <p:sp>
        <p:nvSpPr>
          <p:cNvPr id="4" name="Footer Placeholder 3"/>
          <p:cNvSpPr>
            <a:spLocks noGrp="1"/>
          </p:cNvSpPr>
          <p:nvPr>
            <p:ph type="ftr" sz="quarter" idx="11"/>
          </p:nvPr>
        </p:nvSpPr>
        <p:spPr/>
        <p:txBody>
          <a:bodyPr/>
          <a:lstStyle/>
          <a:p>
            <a:pPr algn="ctr"/>
            <a:r>
              <a:rPr lang="en-US" altLang="zh-HK" dirty="0"/>
              <a:t>EF3333 Chapter 11</a:t>
            </a:r>
            <a:endParaRPr lang="zh-HK" altLang="en-US" dirty="0"/>
          </a:p>
        </p:txBody>
      </p:sp>
      <p:sp>
        <p:nvSpPr>
          <p:cNvPr id="5" name="Slide Number Placeholder 4"/>
          <p:cNvSpPr>
            <a:spLocks noGrp="1"/>
          </p:cNvSpPr>
          <p:nvPr>
            <p:ph type="sldNum" sz="quarter" idx="12"/>
          </p:nvPr>
        </p:nvSpPr>
        <p:spPr/>
        <p:txBody>
          <a:bodyPr/>
          <a:lstStyle/>
          <a:p>
            <a:fld id="{D44F0C92-1E91-4CAD-B546-824804816AA9}" type="slidenum">
              <a:rPr lang="zh-HK" altLang="en-US" smtClean="0"/>
              <a:t>39</a:t>
            </a:fld>
            <a:endParaRPr lang="zh-HK" altLang="en-US"/>
          </a:p>
        </p:txBody>
      </p:sp>
      <p:sp>
        <p:nvSpPr>
          <p:cNvPr id="6" name="Content Placeholder 5"/>
          <p:cNvSpPr>
            <a:spLocks noGrp="1"/>
          </p:cNvSpPr>
          <p:nvPr>
            <p:ph sz="quarter" idx="1"/>
          </p:nvPr>
        </p:nvSpPr>
        <p:spPr/>
        <p:txBody>
          <a:bodyPr/>
          <a:lstStyle/>
          <a:p>
            <a:r>
              <a:rPr lang="en-US" dirty="0"/>
              <a:t>Commercial banks were the original purchasers of commercial paper, expanded to </a:t>
            </a:r>
          </a:p>
          <a:p>
            <a:pPr lvl="1"/>
            <a:r>
              <a:rPr lang="en-US" dirty="0"/>
              <a:t>Large insurance companies</a:t>
            </a:r>
          </a:p>
          <a:p>
            <a:pPr lvl="1"/>
            <a:r>
              <a:rPr lang="en-US" dirty="0"/>
              <a:t>nonfinancial businesses </a:t>
            </a:r>
          </a:p>
          <a:p>
            <a:pPr lvl="1"/>
            <a:r>
              <a:rPr lang="en-US" dirty="0"/>
              <a:t>bank trust departments</a:t>
            </a:r>
          </a:p>
          <a:p>
            <a:pPr lvl="1"/>
            <a:r>
              <a:rPr lang="en-US" dirty="0"/>
              <a:t>gov’t pension funds</a:t>
            </a:r>
          </a:p>
          <a:p>
            <a:r>
              <a:rPr lang="en-US" dirty="0"/>
              <a:t>Reason:</a:t>
            </a:r>
          </a:p>
          <a:p>
            <a:pPr lvl="1"/>
            <a:r>
              <a:rPr lang="en-US" dirty="0"/>
              <a:t>Relative low default risk</a:t>
            </a:r>
          </a:p>
          <a:p>
            <a:pPr lvl="1"/>
            <a:r>
              <a:rPr lang="en-US" dirty="0"/>
              <a:t>Short maturity</a:t>
            </a:r>
          </a:p>
          <a:p>
            <a:pPr lvl="1"/>
            <a:r>
              <a:rPr lang="en-US" dirty="0"/>
              <a:t>Somewhat higher yields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4059749"/>
            <a:ext cx="1592818" cy="2097211"/>
          </a:xfrm>
          <a:prstGeom prst="rect">
            <a:avLst/>
          </a:prstGeom>
        </p:spPr>
      </p:pic>
    </p:spTree>
    <p:extLst>
      <p:ext uri="{BB962C8B-B14F-4D97-AF65-F5344CB8AC3E}">
        <p14:creationId xmlns:p14="http://schemas.microsoft.com/office/powerpoint/2010/main" val="428892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887" y="404812"/>
            <a:ext cx="8632552" cy="5053013"/>
          </a:xfrm>
          <a:prstGeom prst="rect">
            <a:avLst/>
          </a:prstGeom>
        </p:spPr>
      </p:pic>
      <p:sp>
        <p:nvSpPr>
          <p:cNvPr id="3" name="TextBox 2"/>
          <p:cNvSpPr txBox="1"/>
          <p:nvPr/>
        </p:nvSpPr>
        <p:spPr>
          <a:xfrm>
            <a:off x="571500" y="5953125"/>
            <a:ext cx="2286716" cy="276999"/>
          </a:xfrm>
          <a:prstGeom prst="rect">
            <a:avLst/>
          </a:prstGeom>
          <a:noFill/>
        </p:spPr>
        <p:txBody>
          <a:bodyPr wrap="none" rtlCol="0">
            <a:spAutoFit/>
          </a:bodyPr>
          <a:lstStyle/>
          <a:p>
            <a:r>
              <a:rPr lang="en-US" sz="1200" dirty="0"/>
              <a:t>Source: Apple annual report 2015</a:t>
            </a:r>
          </a:p>
        </p:txBody>
      </p:sp>
      <p:sp>
        <p:nvSpPr>
          <p:cNvPr id="5" name="Footer Placeholder 4"/>
          <p:cNvSpPr>
            <a:spLocks noGrp="1"/>
          </p:cNvSpPr>
          <p:nvPr>
            <p:ph type="ftr" sz="quarter" idx="11"/>
          </p:nvPr>
        </p:nvSpPr>
        <p:spPr/>
        <p:txBody>
          <a:bodyPr/>
          <a:lstStyle/>
          <a:p>
            <a:pPr algn="ctr"/>
            <a:r>
              <a:rPr lang="en-US" altLang="zh-HK" dirty="0"/>
              <a:t>EF3333 Chapter 11</a:t>
            </a:r>
            <a:endParaRPr lang="zh-HK" altLang="en-US" dirty="0"/>
          </a:p>
        </p:txBody>
      </p:sp>
      <p:sp>
        <p:nvSpPr>
          <p:cNvPr id="6" name="Slide Number Placeholder 5"/>
          <p:cNvSpPr>
            <a:spLocks noGrp="1"/>
          </p:cNvSpPr>
          <p:nvPr>
            <p:ph type="sldNum" sz="quarter" idx="12"/>
          </p:nvPr>
        </p:nvSpPr>
        <p:spPr/>
        <p:txBody>
          <a:bodyPr/>
          <a:lstStyle/>
          <a:p>
            <a:fld id="{D44F0C92-1E91-4CAD-B546-824804816AA9}" type="slidenum">
              <a:rPr lang="zh-HK" altLang="en-US" smtClean="0"/>
              <a:t>4</a:t>
            </a:fld>
            <a:endParaRPr lang="zh-HK" altLang="en-US"/>
          </a:p>
        </p:txBody>
      </p:sp>
      <p:sp>
        <p:nvSpPr>
          <p:cNvPr id="7" name="Oval 6"/>
          <p:cNvSpPr/>
          <p:nvPr/>
        </p:nvSpPr>
        <p:spPr>
          <a:xfrm>
            <a:off x="7020272" y="1844824"/>
            <a:ext cx="792088"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49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52400"/>
            <a:ext cx="8435280" cy="990600"/>
          </a:xfrm>
        </p:spPr>
        <p:txBody>
          <a:bodyPr>
            <a:normAutofit/>
          </a:bodyPr>
          <a:lstStyle/>
          <a:p>
            <a:pPr eaLnBrk="1" hangingPunct="1"/>
            <a:r>
              <a:rPr lang="en-US" altLang="zh-HK" sz="2800" dirty="0">
                <a:ea typeface="ヒラギノ角ゴ Pro W3" pitchFamily="-84" charset="-128"/>
              </a:rPr>
              <a:t>Money Market Instruments: Commercial Paper</a:t>
            </a:r>
          </a:p>
        </p:txBody>
      </p:sp>
      <p:sp>
        <p:nvSpPr>
          <p:cNvPr id="45059" name="Text Placeholder 2"/>
          <p:cNvSpPr>
            <a:spLocks noGrp="1"/>
          </p:cNvSpPr>
          <p:nvPr>
            <p:ph sz="quarter" idx="1"/>
          </p:nvPr>
        </p:nvSpPr>
        <p:spPr/>
        <p:txBody>
          <a:bodyPr/>
          <a:lstStyle/>
          <a:p>
            <a:pPr>
              <a:defRPr/>
            </a:pPr>
            <a:r>
              <a:rPr lang="en-US" altLang="zh-HK" dirty="0">
                <a:ea typeface="ヒラギノ角ゴ Pro W3" pitchFamily="-84" charset="-128"/>
              </a:rPr>
              <a:t>The use of commercial paper increased significantly in the early 1980s because of the rising cost of bank loans.</a:t>
            </a:r>
          </a:p>
          <a:p>
            <a:pPr>
              <a:defRPr/>
            </a:pPr>
            <a:r>
              <a:rPr lang="en-US" altLang="en-US" dirty="0"/>
              <a:t>Commercial paper volume: </a:t>
            </a:r>
          </a:p>
          <a:p>
            <a:pPr lvl="1">
              <a:buSzPct val="130000"/>
              <a:buFont typeface="Arial"/>
              <a:buChar char="•"/>
              <a:defRPr/>
            </a:pPr>
            <a:r>
              <a:rPr lang="en-US" altLang="en-US" dirty="0"/>
              <a:t>fell significantly during the recent economic recession</a:t>
            </a:r>
          </a:p>
          <a:p>
            <a:pPr lvl="1">
              <a:buSzPct val="130000"/>
              <a:buFont typeface="Arial"/>
              <a:buChar char="•"/>
              <a:defRPr/>
            </a:pPr>
            <a:r>
              <a:rPr lang="en-US" altLang="en-US" dirty="0"/>
              <a:t>annual market is still large, at well over $0.85 trillion outstanding</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40</a:t>
            </a:fld>
            <a:endParaRPr lang="zh-HK" altLang="en-US"/>
          </a:p>
        </p:txBody>
      </p:sp>
    </p:spTree>
    <p:extLst>
      <p:ext uri="{BB962C8B-B14F-4D97-AF65-F5344CB8AC3E}">
        <p14:creationId xmlns:p14="http://schemas.microsoft.com/office/powerpoint/2010/main" val="2759973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descr="fig11_0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0821" y="1124744"/>
            <a:ext cx="769729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Box 3"/>
          <p:cNvSpPr txBox="1">
            <a:spLocks noChangeArrowheads="1"/>
          </p:cNvSpPr>
          <p:nvPr/>
        </p:nvSpPr>
        <p:spPr bwMode="auto">
          <a:xfrm>
            <a:off x="669798" y="332656"/>
            <a:ext cx="796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dirty="0">
                <a:latin typeface="Verdana" pitchFamily="34" charset="0"/>
              </a:rPr>
              <a:t>Figure 11.6 </a:t>
            </a:r>
            <a:r>
              <a:rPr lang="en-US" altLang="zh-HK" sz="2000" dirty="0">
                <a:latin typeface="Verdana" pitchFamily="34" charset="0"/>
              </a:rPr>
              <a:t>Volume of Commercial Paper Outstanding</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41</a:t>
            </a:fld>
            <a:endParaRPr lang="zh-HK" altLang="en-US"/>
          </a:p>
        </p:txBody>
      </p:sp>
    </p:spTree>
    <p:extLst>
      <p:ext uri="{BB962C8B-B14F-4D97-AF65-F5344CB8AC3E}">
        <p14:creationId xmlns:p14="http://schemas.microsoft.com/office/powerpoint/2010/main" val="3019843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152400"/>
            <a:ext cx="8435280" cy="990600"/>
          </a:xfrm>
        </p:spPr>
        <p:txBody>
          <a:bodyPr>
            <a:normAutofit/>
          </a:bodyPr>
          <a:lstStyle/>
          <a:p>
            <a:pPr eaLnBrk="1" hangingPunct="1"/>
            <a:r>
              <a:rPr lang="en-US" altLang="zh-HK" sz="2800" dirty="0">
                <a:ea typeface="ヒラギノ角ゴ Pro W3" pitchFamily="-84" charset="-128"/>
              </a:rPr>
              <a:t>Money Market Instruments: Commercial Paper</a:t>
            </a:r>
          </a:p>
        </p:txBody>
      </p:sp>
      <p:sp>
        <p:nvSpPr>
          <p:cNvPr id="47107" name="Text Placeholder 2"/>
          <p:cNvSpPr>
            <a:spLocks noGrp="1"/>
          </p:cNvSpPr>
          <p:nvPr>
            <p:ph sz="quarter" idx="1"/>
          </p:nvPr>
        </p:nvSpPr>
        <p:spPr/>
        <p:txBody>
          <a:bodyPr/>
          <a:lstStyle/>
          <a:p>
            <a:pPr>
              <a:defRPr/>
            </a:pPr>
            <a:r>
              <a:rPr lang="en-US" altLang="en-US" dirty="0"/>
              <a:t>A special type of commercial paper, known as asset-backed commercial paper (ABCP)</a:t>
            </a:r>
          </a:p>
          <a:p>
            <a:pPr lvl="1">
              <a:buSzPct val="120000"/>
              <a:buFont typeface="Arial"/>
              <a:buChar char="•"/>
              <a:defRPr/>
            </a:pPr>
            <a:r>
              <a:rPr lang="en-US" altLang="en-US" dirty="0"/>
              <a:t>played a key role in the financial crisis in 2008 backed by securitized mortgages</a:t>
            </a:r>
          </a:p>
          <a:p>
            <a:pPr lvl="1">
              <a:buSzPct val="120000"/>
              <a:buFont typeface="Arial"/>
              <a:buChar char="•"/>
              <a:defRPr/>
            </a:pPr>
            <a:r>
              <a:rPr lang="en-US" altLang="en-US" dirty="0"/>
              <a:t>Quality of the pledged assets often difficult to understand</a:t>
            </a:r>
          </a:p>
          <a:p>
            <a:pPr lvl="1">
              <a:buSzPct val="120000"/>
              <a:buFont typeface="Arial"/>
              <a:buChar char="•"/>
              <a:defRPr/>
            </a:pPr>
            <a:r>
              <a:rPr lang="en-US" altLang="en-US" dirty="0"/>
              <a:t>accounted for about $1 trillion</a:t>
            </a:r>
          </a:p>
          <a:p>
            <a:pPr>
              <a:buSzPct val="120000"/>
              <a:buFont typeface="Arial"/>
              <a:buChar char="•"/>
              <a:defRPr/>
            </a:pPr>
            <a:r>
              <a:rPr lang="en-US" altLang="zh-HK" dirty="0">
                <a:ea typeface="ヒラギノ角ゴ Pro W3" pitchFamily="-84" charset="-128"/>
              </a:rPr>
              <a:t>When the poor quality of the underlying assets was exposed, a run on ABCP began. Because ABCP was held by many money market mutual funds (MMMFs), these funds also experienced a run. The government eventually had to step in to prevent the collapse of the MMMF market.</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42</a:t>
            </a:fld>
            <a:endParaRPr lang="zh-HK" altLang="en-US"/>
          </a:p>
        </p:txBody>
      </p:sp>
    </p:spTree>
    <p:extLst>
      <p:ext uri="{BB962C8B-B14F-4D97-AF65-F5344CB8AC3E}">
        <p14:creationId xmlns:p14="http://schemas.microsoft.com/office/powerpoint/2010/main" val="4163120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Money Market Instruments: </a:t>
            </a:r>
            <a:br>
              <a:rPr lang="en-US" altLang="zh-HK" dirty="0">
                <a:ea typeface="ヒラギノ角ゴ Pro W3" pitchFamily="-84" charset="-128"/>
              </a:rPr>
            </a:br>
            <a:r>
              <a:rPr lang="en-US" altLang="zh-HK" dirty="0">
                <a:ea typeface="ヒラギノ角ゴ Pro W3" pitchFamily="-84" charset="-128"/>
              </a:rPr>
              <a:t>Banker</a:t>
            </a:r>
            <a:r>
              <a:rPr lang="ja-JP" altLang="en-US" dirty="0">
                <a:ea typeface="ヒラギノ角ゴ Pro W3" pitchFamily="-84" charset="-128"/>
              </a:rPr>
              <a:t>’</a:t>
            </a:r>
            <a:r>
              <a:rPr lang="en-US" altLang="ja-JP" dirty="0">
                <a:ea typeface="ヒラギノ角ゴ Pro W3" pitchFamily="-84" charset="-128"/>
              </a:rPr>
              <a:t>s Acceptances</a:t>
            </a:r>
            <a:endParaRPr lang="en-US" altLang="zh-HK" dirty="0">
              <a:ea typeface="ヒラギノ角ゴ Pro W3" pitchFamily="-84" charset="-128"/>
            </a:endParaRPr>
          </a:p>
        </p:txBody>
      </p:sp>
      <p:sp>
        <p:nvSpPr>
          <p:cNvPr id="45059" name="Text Placeholder 2"/>
          <p:cNvSpPr>
            <a:spLocks noGrp="1"/>
          </p:cNvSpPr>
          <p:nvPr>
            <p:ph sz="quarter" idx="1"/>
          </p:nvPr>
        </p:nvSpPr>
        <p:spPr/>
        <p:txBody>
          <a:bodyPr>
            <a:normAutofit fontScale="92500"/>
          </a:bodyPr>
          <a:lstStyle/>
          <a:p>
            <a:r>
              <a:rPr lang="en-US" altLang="zh-HK" dirty="0">
                <a:ea typeface="ヒラギノ角ゴ Pro W3" pitchFamily="-84" charset="-128"/>
              </a:rPr>
              <a:t>Is an order to pay a specified amount to the bearer on a given date if specified conditions have been met, usually delivery of promised goods, </a:t>
            </a:r>
            <a:r>
              <a:rPr lang="en-US" altLang="en-US" dirty="0"/>
              <a:t>guaranteed by a bank.</a:t>
            </a:r>
          </a:p>
          <a:p>
            <a:r>
              <a:rPr lang="en-US" altLang="zh-HK" dirty="0">
                <a:ea typeface="ヒラギノ角ゴ Pro W3" pitchFamily="-84" charset="-128"/>
              </a:rPr>
              <a:t>These are often used when buyers / sellers of expensive goods live in different countries. </a:t>
            </a:r>
            <a:r>
              <a:rPr lang="en-US" altLang="en-US" dirty="0"/>
              <a:t>Foreign exporters prefer that banks act as guarantors for payment before sending goods to importer</a:t>
            </a:r>
            <a:endParaRPr lang="en-US" altLang="zh-HK" dirty="0">
              <a:ea typeface="ヒラギノ角ゴ Pro W3" pitchFamily="-84" charset="-128"/>
            </a:endParaRPr>
          </a:p>
          <a:p>
            <a:r>
              <a:rPr lang="en-US" altLang="zh-HK" dirty="0">
                <a:ea typeface="ヒラギノ角ゴ Pro W3" pitchFamily="-84" charset="-128"/>
              </a:rPr>
              <a:t>As seen, banker</a:t>
            </a:r>
            <a:r>
              <a:rPr lang="ja-JP" altLang="en-US" dirty="0">
                <a:ea typeface="ヒラギノ角ゴ Pro W3" pitchFamily="-84" charset="-128"/>
              </a:rPr>
              <a:t>’</a:t>
            </a:r>
            <a:r>
              <a:rPr lang="en-US" altLang="ja-JP" dirty="0">
                <a:ea typeface="ヒラギノ角ゴ Pro W3" pitchFamily="-84" charset="-128"/>
              </a:rPr>
              <a:t>s acceptances avoid the need to establish the credit-worthiness of a customer living abroad.</a:t>
            </a:r>
          </a:p>
          <a:p>
            <a:r>
              <a:rPr lang="en-US" altLang="zh-HK" dirty="0">
                <a:ea typeface="ヒラギノ角ゴ Pro W3" pitchFamily="-84" charset="-128"/>
              </a:rPr>
              <a:t>There is also an active secondary market for banker</a:t>
            </a:r>
            <a:r>
              <a:rPr lang="ja-JP" altLang="en-US" dirty="0">
                <a:ea typeface="ヒラギノ角ゴ Pro W3" pitchFamily="-84" charset="-128"/>
              </a:rPr>
              <a:t>’</a:t>
            </a:r>
            <a:r>
              <a:rPr lang="en-US" altLang="ja-JP" dirty="0">
                <a:ea typeface="ヒラギノ角ゴ Pro W3" pitchFamily="-84" charset="-128"/>
              </a:rPr>
              <a:t>s acceptances until they mature. The terms of note indicate that the bearer, whoever that is, will be paid upon maturity.</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43</a:t>
            </a:fld>
            <a:endParaRPr lang="zh-HK" altLang="en-US"/>
          </a:p>
        </p:txBody>
      </p:sp>
    </p:spTree>
    <p:extLst>
      <p:ext uri="{BB962C8B-B14F-4D97-AF65-F5344CB8AC3E}">
        <p14:creationId xmlns:p14="http://schemas.microsoft.com/office/powerpoint/2010/main" val="39035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zh-HK">
                <a:ea typeface="ヒラギノ角ゴ Pro W3" pitchFamily="-84" charset="-128"/>
              </a:rPr>
              <a:t>Money Market Instruments: Eurodollars</a:t>
            </a:r>
          </a:p>
        </p:txBody>
      </p:sp>
      <p:sp>
        <p:nvSpPr>
          <p:cNvPr id="48131"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Eurodollars represent Dollar denominated deposits held in foreign banks.</a:t>
            </a:r>
          </a:p>
          <a:p>
            <a:pPr eaLnBrk="1" hangingPunct="1"/>
            <a:r>
              <a:rPr lang="en-US" altLang="zh-HK" dirty="0">
                <a:ea typeface="ヒラギノ角ゴ Pro W3" pitchFamily="-84" charset="-128"/>
              </a:rPr>
              <a:t>The market is essential since many foreign contracts call for payment in U.S. dollars due to the stability of the dollar, relative to other currencies.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44</a:t>
            </a:fld>
            <a:endParaRPr lang="zh-HK" altLang="en-US"/>
          </a:p>
        </p:txBody>
      </p:sp>
    </p:spTree>
    <p:extLst>
      <p:ext uri="{BB962C8B-B14F-4D97-AF65-F5344CB8AC3E}">
        <p14:creationId xmlns:p14="http://schemas.microsoft.com/office/powerpoint/2010/main" val="3473756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zh-HK" dirty="0">
                <a:ea typeface="ヒラギノ角ゴ Pro W3" pitchFamily="-84" charset="-128"/>
              </a:rPr>
              <a:t>Money Market Instruments: Eurodollars</a:t>
            </a:r>
          </a:p>
        </p:txBody>
      </p:sp>
      <p:sp>
        <p:nvSpPr>
          <p:cNvPr id="49155" name="Text Placeholder 2"/>
          <p:cNvSpPr>
            <a:spLocks noGrp="1"/>
          </p:cNvSpPr>
          <p:nvPr>
            <p:ph sz="quarter" idx="1"/>
          </p:nvPr>
        </p:nvSpPr>
        <p:spPr/>
        <p:txBody>
          <a:bodyPr/>
          <a:lstStyle/>
          <a:p>
            <a:pPr eaLnBrk="1" hangingPunct="1"/>
            <a:r>
              <a:rPr lang="en-US" altLang="zh-HK" dirty="0">
                <a:ea typeface="ヒラギノ角ゴ Pro W3" pitchFamily="-84" charset="-128"/>
              </a:rPr>
              <a:t>The Eurodollar market has continued to grow rapidly because depositors receive a higher rate of return on a dollar deposit in the Eurodollar market than in the domestic market. </a:t>
            </a:r>
          </a:p>
          <a:p>
            <a:pPr eaLnBrk="1" hangingPunct="1">
              <a:spcBef>
                <a:spcPts val="1000"/>
              </a:spcBef>
            </a:pPr>
            <a:r>
              <a:rPr lang="en-US" altLang="zh-HK" dirty="0">
                <a:ea typeface="ヒラギノ角ゴ Pro W3" pitchFamily="-84" charset="-128"/>
              </a:rPr>
              <a:t>Multinational banks are not subject to the same regulations restricting U.S. banks and because they are willing to accept narrower spreads between the interest paid on deposits and the interest earned on loans. </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45</a:t>
            </a:fld>
            <a:endParaRPr lang="zh-HK" altLang="en-US"/>
          </a:p>
        </p:txBody>
      </p:sp>
    </p:spTree>
    <p:extLst>
      <p:ext uri="{BB962C8B-B14F-4D97-AF65-F5344CB8AC3E}">
        <p14:creationId xmlns:p14="http://schemas.microsoft.com/office/powerpoint/2010/main" val="730019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152400"/>
            <a:ext cx="8363272" cy="990600"/>
          </a:xfrm>
        </p:spPr>
        <p:txBody>
          <a:bodyPr>
            <a:normAutofit/>
          </a:bodyPr>
          <a:lstStyle/>
          <a:p>
            <a:pPr eaLnBrk="1" hangingPunct="1"/>
            <a:r>
              <a:rPr lang="en-US" altLang="zh-HK" sz="2800" dirty="0">
                <a:ea typeface="ヒラギノ角ゴ Pro W3" pitchFamily="-84" charset="-128"/>
              </a:rPr>
              <a:t>Money Market Instruments: Eurodollars Rates</a:t>
            </a:r>
          </a:p>
        </p:txBody>
      </p:sp>
      <p:sp>
        <p:nvSpPr>
          <p:cNvPr id="50179"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Some large London banks act as brokers in the interbank Eurodollar market. </a:t>
            </a:r>
          </a:p>
          <a:p>
            <a:pPr eaLnBrk="1" hangingPunct="1"/>
            <a:r>
              <a:rPr lang="en-US" altLang="zh-HK" dirty="0">
                <a:ea typeface="ヒラギノ角ゴ Pro W3" pitchFamily="-84" charset="-128"/>
              </a:rPr>
              <a:t>Eurodollars are an alternative to fed funds. Banks from around the world buy and sell overnight funds in this market.</a:t>
            </a:r>
          </a:p>
          <a:p>
            <a:pPr eaLnBrk="1" hangingPunct="1"/>
            <a:r>
              <a:rPr lang="en-US" altLang="zh-HK" dirty="0">
                <a:ea typeface="ヒラギノ角ゴ Pro W3" pitchFamily="-84" charset="-128"/>
              </a:rPr>
              <a:t>London interbank bid rate (LIBID)</a:t>
            </a:r>
          </a:p>
          <a:p>
            <a:pPr lvl="1" eaLnBrk="1" hangingPunct="1">
              <a:buFont typeface="Arial" pitchFamily="34" charset="0"/>
              <a:buChar char="─"/>
            </a:pPr>
            <a:r>
              <a:rPr lang="en-US" altLang="zh-HK" dirty="0">
                <a:ea typeface="ヒラギノ角ゴ Pro W3" pitchFamily="-84" charset="-128"/>
              </a:rPr>
              <a:t>The rate paid by banks buying funds</a:t>
            </a:r>
          </a:p>
          <a:p>
            <a:pPr eaLnBrk="1" hangingPunct="1"/>
            <a:r>
              <a:rPr lang="en-US" altLang="zh-HK" dirty="0">
                <a:ea typeface="ヒラギノ角ゴ Pro W3" pitchFamily="-84" charset="-128"/>
              </a:rPr>
              <a:t>London interbank offer rate (LIBOR)</a:t>
            </a:r>
          </a:p>
          <a:p>
            <a:pPr lvl="1" eaLnBrk="1" hangingPunct="1">
              <a:buFont typeface="Arial" pitchFamily="34" charset="0"/>
              <a:buChar char="─"/>
            </a:pPr>
            <a:r>
              <a:rPr lang="en-US" altLang="zh-HK" dirty="0">
                <a:ea typeface="ヒラギノ角ゴ Pro W3" pitchFamily="-84" charset="-128"/>
              </a:rPr>
              <a:t>The rate offered for sale of the funds</a:t>
            </a:r>
          </a:p>
          <a:p>
            <a:pPr eaLnBrk="1" hangingPunct="1"/>
            <a:r>
              <a:rPr lang="en-US" altLang="zh-HK" dirty="0">
                <a:ea typeface="ヒラギノ角ゴ Pro W3" pitchFamily="-84" charset="-128"/>
              </a:rPr>
              <a:t>Time deposits with fixed maturities</a:t>
            </a:r>
          </a:p>
          <a:p>
            <a:pPr lvl="1" eaLnBrk="1" hangingPunct="1">
              <a:buFont typeface="Arial" pitchFamily="34" charset="0"/>
              <a:buChar char="─"/>
            </a:pPr>
            <a:r>
              <a:rPr lang="en-US" altLang="zh-HK" dirty="0">
                <a:ea typeface="ヒラギノ角ゴ Pro W3" pitchFamily="-84" charset="-128"/>
              </a:rPr>
              <a:t>Largest short term security in the world</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46</a:t>
            </a:fld>
            <a:endParaRPr lang="zh-HK" altLang="en-US"/>
          </a:p>
        </p:txBody>
      </p:sp>
    </p:spTree>
    <p:extLst>
      <p:ext uri="{BB962C8B-B14F-4D97-AF65-F5344CB8AC3E}">
        <p14:creationId xmlns:p14="http://schemas.microsoft.com/office/powerpoint/2010/main" val="2974802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2"/>
          <p:cNvSpPr txBox="1">
            <a:spLocks noChangeArrowheads="1"/>
          </p:cNvSpPr>
          <p:nvPr/>
        </p:nvSpPr>
        <p:spPr bwMode="auto">
          <a:xfrm>
            <a:off x="508880" y="116632"/>
            <a:ext cx="8208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dirty="0">
                <a:latin typeface="Verdana" pitchFamily="34" charset="0"/>
              </a:rPr>
              <a:t>Figure 11.7 </a:t>
            </a:r>
            <a:r>
              <a:rPr lang="en-US" altLang="zh-HK" sz="2000" dirty="0">
                <a:latin typeface="Verdana" pitchFamily="34" charset="0"/>
              </a:rPr>
              <a:t>Interest Rates on Money Market Securities, 1990–2013</a:t>
            </a:r>
          </a:p>
        </p:txBody>
      </p:sp>
      <p:pic>
        <p:nvPicPr>
          <p:cNvPr id="52228" name="Picture 3" descr="fig11_0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846627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47</a:t>
            </a:fld>
            <a:endParaRPr lang="zh-HK" altLang="en-US"/>
          </a:p>
        </p:txBody>
      </p:sp>
    </p:spTree>
    <p:extLst>
      <p:ext uri="{BB962C8B-B14F-4D97-AF65-F5344CB8AC3E}">
        <p14:creationId xmlns:p14="http://schemas.microsoft.com/office/powerpoint/2010/main" val="3021992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zh-HK">
                <a:ea typeface="ヒラギノ角ゴ Pro W3" pitchFamily="-84" charset="-128"/>
              </a:rPr>
              <a:t>Comparing Money Market Securities</a:t>
            </a:r>
          </a:p>
        </p:txBody>
      </p:sp>
      <p:sp>
        <p:nvSpPr>
          <p:cNvPr id="53251" name="Text Placeholder 2"/>
          <p:cNvSpPr>
            <a:spLocks noGrp="1"/>
          </p:cNvSpPr>
          <p:nvPr>
            <p:ph sz="quarter" idx="1"/>
          </p:nvPr>
        </p:nvSpPr>
        <p:spPr/>
        <p:txBody>
          <a:bodyPr/>
          <a:lstStyle/>
          <a:p>
            <a:pPr eaLnBrk="1" hangingPunct="1"/>
            <a:r>
              <a:rPr lang="en-US" altLang="zh-HK" dirty="0">
                <a:ea typeface="ヒラギノ角ゴ Pro W3" pitchFamily="-84" charset="-128"/>
              </a:rPr>
              <a:t>Liquidity is also an important feature, which is closely tied to the depth of the secondary market for the various instruments.</a:t>
            </a:r>
          </a:p>
          <a:p>
            <a:pPr lvl="1"/>
            <a:r>
              <a:rPr lang="en-US" altLang="zh-HK" dirty="0">
                <a:ea typeface="ヒラギノ角ゴ Pro W3" pitchFamily="-84" charset="-128"/>
              </a:rPr>
              <a:t>Treasury bills: extensive and well developed</a:t>
            </a:r>
          </a:p>
          <a:p>
            <a:pPr lvl="1"/>
            <a:r>
              <a:rPr lang="en-US" altLang="zh-HK" dirty="0">
                <a:ea typeface="ヒラギノ角ゴ Pro W3" pitchFamily="-84" charset="-128"/>
              </a:rPr>
              <a:t>Commercial paper: not well developed</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48</a:t>
            </a:fld>
            <a:endParaRPr lang="zh-HK" altLang="en-US"/>
          </a:p>
        </p:txBody>
      </p:sp>
    </p:spTree>
    <p:extLst>
      <p:ext uri="{BB962C8B-B14F-4D97-AF65-F5344CB8AC3E}">
        <p14:creationId xmlns:p14="http://schemas.microsoft.com/office/powerpoint/2010/main" val="1357622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Box 3"/>
          <p:cNvSpPr txBox="1">
            <a:spLocks noChangeArrowheads="1"/>
          </p:cNvSpPr>
          <p:nvPr/>
        </p:nvSpPr>
        <p:spPr bwMode="auto">
          <a:xfrm>
            <a:off x="993648" y="188640"/>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a:solidFill>
                  <a:schemeClr val="tx2"/>
                </a:solidFill>
                <a:latin typeface="Arial" pitchFamily="34" charset="0"/>
                <a:ea typeface="ヒラギノ角ゴ Pro W3" pitchFamily="-84" charset="-128"/>
              </a:defRPr>
            </a:lvl1pPr>
            <a:lvl2pPr marL="742950" indent="-285750" eaLnBrk="0" hangingPunct="0">
              <a:defRPr sz="3800">
                <a:solidFill>
                  <a:schemeClr val="tx2"/>
                </a:solidFill>
                <a:latin typeface="Arial" pitchFamily="34" charset="0"/>
                <a:ea typeface="ヒラギノ角ゴ Pro W3" pitchFamily="-84" charset="-128"/>
              </a:defRPr>
            </a:lvl2pPr>
            <a:lvl3pPr marL="1143000" indent="-228600" eaLnBrk="0" hangingPunct="0">
              <a:defRPr sz="3800">
                <a:solidFill>
                  <a:schemeClr val="tx2"/>
                </a:solidFill>
                <a:latin typeface="Arial" pitchFamily="34" charset="0"/>
                <a:ea typeface="ヒラギノ角ゴ Pro W3" pitchFamily="-84" charset="-128"/>
              </a:defRPr>
            </a:lvl3pPr>
            <a:lvl4pPr marL="1600200" indent="-228600" eaLnBrk="0" hangingPunct="0">
              <a:defRPr sz="3800">
                <a:solidFill>
                  <a:schemeClr val="tx2"/>
                </a:solidFill>
                <a:latin typeface="Arial" pitchFamily="34" charset="0"/>
                <a:ea typeface="ヒラギノ角ゴ Pro W3" pitchFamily="-84" charset="-128"/>
              </a:defRPr>
            </a:lvl4pPr>
            <a:lvl5pPr marL="2057400" indent="-228600" eaLnBrk="0" hangingPunct="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eaLnBrk="1" hangingPunct="1"/>
            <a:r>
              <a:rPr lang="en-US" altLang="zh-HK" sz="2000" b="1" dirty="0">
                <a:latin typeface="Verdana" pitchFamily="34" charset="0"/>
              </a:rPr>
              <a:t>Table 11.4 </a:t>
            </a:r>
            <a:r>
              <a:rPr lang="en-US" altLang="zh-HK" sz="2000" dirty="0">
                <a:latin typeface="Verdana" pitchFamily="34" charset="0"/>
              </a:rPr>
              <a:t>Money Market Securities and Their Markets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49</a:t>
            </a:fld>
            <a:endParaRPr lang="zh-HK" altLang="en-US" dirty="0"/>
          </a:p>
        </p:txBody>
      </p:sp>
      <p:pic>
        <p:nvPicPr>
          <p:cNvPr id="5" name="Picture 4"/>
          <p:cNvPicPr>
            <a:picLocks noChangeAspect="1"/>
          </p:cNvPicPr>
          <p:nvPr/>
        </p:nvPicPr>
        <p:blipFill>
          <a:blip r:embed="rId2"/>
          <a:stretch>
            <a:fillRect/>
          </a:stretch>
        </p:blipFill>
        <p:spPr>
          <a:xfrm>
            <a:off x="360235" y="776945"/>
            <a:ext cx="8582025" cy="5391150"/>
          </a:xfrm>
          <a:prstGeom prst="rect">
            <a:avLst/>
          </a:prstGeom>
        </p:spPr>
      </p:pic>
    </p:spTree>
    <p:extLst>
      <p:ext uri="{BB962C8B-B14F-4D97-AF65-F5344CB8AC3E}">
        <p14:creationId xmlns:p14="http://schemas.microsoft.com/office/powerpoint/2010/main" val="10070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Cash Equivalents and Marketable Securities</a:t>
            </a:r>
          </a:p>
        </p:txBody>
      </p:sp>
      <p:sp>
        <p:nvSpPr>
          <p:cNvPr id="3" name="Content Placeholder 2"/>
          <p:cNvSpPr>
            <a:spLocks noGrp="1"/>
          </p:cNvSpPr>
          <p:nvPr>
            <p:ph idx="1"/>
          </p:nvPr>
        </p:nvSpPr>
        <p:spPr/>
        <p:txBody>
          <a:bodyPr>
            <a:normAutofit/>
          </a:bodyPr>
          <a:lstStyle/>
          <a:p>
            <a:r>
              <a:rPr lang="en-US" dirty="0"/>
              <a:t>All highly liquid investments with maturities of three months or less at the date of purchase are classified as cash equivalents. …. </a:t>
            </a:r>
          </a:p>
          <a:p>
            <a:r>
              <a:rPr lang="en-US" dirty="0"/>
              <a:t>Marketable debt securities with maturities of 12 months or less are classified as short-term and marketable debt securities with maturities greater than 12 months are classified as long-term… </a:t>
            </a:r>
          </a:p>
          <a:p>
            <a:endParaRPr lang="en-US" dirty="0"/>
          </a:p>
        </p:txBody>
      </p:sp>
      <p:sp>
        <p:nvSpPr>
          <p:cNvPr id="4" name="TextBox 3"/>
          <p:cNvSpPr txBox="1"/>
          <p:nvPr/>
        </p:nvSpPr>
        <p:spPr>
          <a:xfrm>
            <a:off x="571500" y="5953125"/>
            <a:ext cx="2286716" cy="276999"/>
          </a:xfrm>
          <a:prstGeom prst="rect">
            <a:avLst/>
          </a:prstGeom>
          <a:noFill/>
        </p:spPr>
        <p:txBody>
          <a:bodyPr wrap="none" rtlCol="0">
            <a:spAutoFit/>
          </a:bodyPr>
          <a:lstStyle/>
          <a:p>
            <a:r>
              <a:rPr lang="en-US" sz="1200" dirty="0"/>
              <a:t>Source: Apple annual report 2015</a:t>
            </a:r>
          </a:p>
        </p:txBody>
      </p:sp>
      <p:sp>
        <p:nvSpPr>
          <p:cNvPr id="6" name="Footer Placeholder 5"/>
          <p:cNvSpPr>
            <a:spLocks noGrp="1"/>
          </p:cNvSpPr>
          <p:nvPr>
            <p:ph type="ftr" sz="quarter" idx="11"/>
          </p:nvPr>
        </p:nvSpPr>
        <p:spPr/>
        <p:txBody>
          <a:bodyPr/>
          <a:lstStyle/>
          <a:p>
            <a:pPr algn="ctr"/>
            <a:r>
              <a:rPr lang="en-US" altLang="zh-HK" dirty="0"/>
              <a:t>EF3333 Chapter 11</a:t>
            </a:r>
            <a:endParaRPr lang="zh-HK" altLang="en-US" dirty="0"/>
          </a:p>
        </p:txBody>
      </p:sp>
      <p:sp>
        <p:nvSpPr>
          <p:cNvPr id="7" name="Slide Number Placeholder 6"/>
          <p:cNvSpPr>
            <a:spLocks noGrp="1"/>
          </p:cNvSpPr>
          <p:nvPr>
            <p:ph type="sldNum" sz="quarter" idx="12"/>
          </p:nvPr>
        </p:nvSpPr>
        <p:spPr/>
        <p:txBody>
          <a:bodyPr/>
          <a:lstStyle/>
          <a:p>
            <a:fld id="{D44F0C92-1E91-4CAD-B546-824804816AA9}" type="slidenum">
              <a:rPr lang="zh-HK" altLang="en-US" smtClean="0"/>
              <a:t>5</a:t>
            </a:fld>
            <a:endParaRPr lang="zh-HK" altLang="en-US"/>
          </a:p>
        </p:txBody>
      </p:sp>
    </p:spTree>
    <p:extLst>
      <p:ext uri="{BB962C8B-B14F-4D97-AF65-F5344CB8AC3E}">
        <p14:creationId xmlns:p14="http://schemas.microsoft.com/office/powerpoint/2010/main" val="3613246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560" y="548680"/>
            <a:ext cx="8136904" cy="533400"/>
          </a:xfrm>
        </p:spPr>
        <p:txBody>
          <a:bodyPr>
            <a:normAutofit fontScale="90000"/>
          </a:bodyPr>
          <a:lstStyle/>
          <a:p>
            <a:r>
              <a:rPr lang="en-US" altLang="en-US" dirty="0"/>
              <a:t>Interaction among Money Market Securities</a:t>
            </a:r>
          </a:p>
        </p:txBody>
      </p:sp>
      <p:sp>
        <p:nvSpPr>
          <p:cNvPr id="97283" name="Rectangle 3"/>
          <p:cNvSpPr>
            <a:spLocks noGrp="1" noChangeArrowheads="1"/>
          </p:cNvSpPr>
          <p:nvPr>
            <p:ph type="body" idx="1"/>
          </p:nvPr>
        </p:nvSpPr>
        <p:spPr>
          <a:xfrm>
            <a:off x="457200" y="1196752"/>
            <a:ext cx="8439150" cy="5019898"/>
          </a:xfrm>
        </p:spPr>
        <p:txBody>
          <a:bodyPr/>
          <a:lstStyle/>
          <a:p>
            <a:r>
              <a:rPr lang="en-US" altLang="en-US" sz="2800" dirty="0"/>
              <a:t>Interaction among Money market yield.</a:t>
            </a:r>
          </a:p>
          <a:p>
            <a:pPr lvl="1"/>
            <a:r>
              <a:rPr lang="en-US" altLang="en-US" sz="2400" dirty="0"/>
              <a:t>Instruments have similar yield.</a:t>
            </a:r>
          </a:p>
          <a:p>
            <a:pPr lvl="1"/>
            <a:r>
              <a:rPr lang="en-US" altLang="en-US" sz="2400" dirty="0"/>
              <a:t>During periods of heightened uncertainty about the economy, investors tend to shift from risky money market securities to Treasury securities. (flight to quality)</a:t>
            </a:r>
          </a:p>
          <a:p>
            <a:pPr lvl="2"/>
            <a:r>
              <a:rPr lang="en-US" altLang="en-US" sz="2000" dirty="0"/>
              <a:t>Consider the effect of the terrorist attack on September 11, 2001: the economy was weak at the time </a:t>
            </a:r>
            <a:r>
              <a:rPr lang="en-US" altLang="en-US" sz="2000" dirty="0">
                <a:sym typeface="Wingdings" pitchFamily="2" charset="2"/>
              </a:rPr>
              <a:t> </a:t>
            </a:r>
            <a:r>
              <a:rPr lang="en-US" altLang="en-US" sz="2000" dirty="0"/>
              <a:t>investors anticipated that the event would cause additional weakness </a:t>
            </a:r>
            <a:r>
              <a:rPr lang="en-US" altLang="en-US" sz="2000" dirty="0">
                <a:sym typeface="Wingdings" pitchFamily="2" charset="2"/>
              </a:rPr>
              <a:t> sold stocks and transferred funds into money market securities such as T-bill and commercial paper  strong demand for money market securities  push up the price and push down their yields.  all money market security yields declined to their lowest level in more than 30 years.</a:t>
            </a:r>
          </a:p>
          <a:p>
            <a:pPr lvl="2"/>
            <a:r>
              <a:rPr lang="en-US" altLang="en-US" dirty="0">
                <a:hlinkClick r:id="rId2"/>
              </a:rPr>
              <a:t>https://www.cnbc.com/quotes/US3M</a:t>
            </a:r>
            <a:endParaRPr lang="en-US" altLang="en-US" sz="2000" dirty="0"/>
          </a:p>
        </p:txBody>
      </p:sp>
      <p:sp>
        <p:nvSpPr>
          <p:cNvPr id="6" name="頁尾版面配置區 1"/>
          <p:cNvSpPr>
            <a:spLocks noGrp="1"/>
          </p:cNvSpPr>
          <p:nvPr>
            <p:ph type="ftr" sz="quarter" idx="11"/>
          </p:nvPr>
        </p:nvSpPr>
        <p:spPr>
          <a:xfrm>
            <a:off x="2898648" y="6356350"/>
            <a:ext cx="3505200" cy="365760"/>
          </a:xfrm>
        </p:spPr>
        <p:txBody>
          <a:bodyPr/>
          <a:lstStyle/>
          <a:p>
            <a:pPr algn="ctr"/>
            <a:r>
              <a:rPr lang="en-US" altLang="zh-HK" dirty="0"/>
              <a:t>EF3333 Chapter 11</a:t>
            </a:r>
            <a:endParaRPr lang="zh-HK" altLang="en-US" dirty="0"/>
          </a:p>
        </p:txBody>
      </p:sp>
      <p:sp>
        <p:nvSpPr>
          <p:cNvPr id="7" name="投影片編號版面配置區 2"/>
          <p:cNvSpPr>
            <a:spLocks noGrp="1"/>
          </p:cNvSpPr>
          <p:nvPr>
            <p:ph type="sldNum" sz="quarter" idx="12"/>
          </p:nvPr>
        </p:nvSpPr>
        <p:spPr>
          <a:xfrm>
            <a:off x="612648" y="6356350"/>
            <a:ext cx="1981200" cy="365760"/>
          </a:xfrm>
        </p:spPr>
        <p:txBody>
          <a:bodyPr/>
          <a:lstStyle/>
          <a:p>
            <a:fld id="{D44F0C92-1E91-4CAD-B546-824804816AA9}" type="slidenum">
              <a:rPr lang="zh-HK" altLang="en-US" smtClean="0"/>
              <a:t>50</a:t>
            </a:fld>
            <a:endParaRPr lang="zh-HK" altLang="en-US" dirty="0"/>
          </a:p>
        </p:txBody>
      </p:sp>
    </p:spTree>
    <p:extLst>
      <p:ext uri="{BB962C8B-B14F-4D97-AF65-F5344CB8AC3E}">
        <p14:creationId xmlns:p14="http://schemas.microsoft.com/office/powerpoint/2010/main" val="987792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0-#ppt_w/2"/>
                                          </p:val>
                                        </p:tav>
                                        <p:tav tm="100000">
                                          <p:val>
                                            <p:strVal val="#ppt_x"/>
                                          </p:val>
                                        </p:tav>
                                      </p:tavLst>
                                    </p:anim>
                                    <p:anim calcmode="lin" valueType="num">
                                      <p:cBhvr additive="base">
                                        <p:cTn id="8" dur="500" fill="hold"/>
                                        <p:tgtEl>
                                          <p:spTgt spid="972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3">
                                            <p:txEl>
                                              <p:pRg st="0" end="0"/>
                                            </p:txEl>
                                          </p:spTgt>
                                        </p:tgtEl>
                                        <p:attrNameLst>
                                          <p:attrName>style.visibility</p:attrName>
                                        </p:attrNameLst>
                                      </p:cBhvr>
                                      <p:to>
                                        <p:strVal val="visible"/>
                                      </p:to>
                                    </p:set>
                                    <p:anim calcmode="lin" valueType="num">
                                      <p:cBhvr additive="base">
                                        <p:cTn id="13" dur="5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3">
                                            <p:txEl>
                                              <p:pRg st="1" end="1"/>
                                            </p:txEl>
                                          </p:spTgt>
                                        </p:tgtEl>
                                        <p:attrNameLst>
                                          <p:attrName>style.visibility</p:attrName>
                                        </p:attrNameLst>
                                      </p:cBhvr>
                                      <p:to>
                                        <p:strVal val="visible"/>
                                      </p:to>
                                    </p:set>
                                    <p:anim calcmode="lin" valueType="num">
                                      <p:cBhvr additive="base">
                                        <p:cTn id="19" dur="5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3">
                                            <p:txEl>
                                              <p:pRg st="2" end="2"/>
                                            </p:txEl>
                                          </p:spTgt>
                                        </p:tgtEl>
                                        <p:attrNameLst>
                                          <p:attrName>style.visibility</p:attrName>
                                        </p:attrNameLst>
                                      </p:cBhvr>
                                      <p:to>
                                        <p:strVal val="visible"/>
                                      </p:to>
                                    </p:set>
                                    <p:anim calcmode="lin" valueType="num">
                                      <p:cBhvr additive="base">
                                        <p:cTn id="25" dur="500" fill="hold"/>
                                        <p:tgtEl>
                                          <p:spTgt spid="9728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7283">
                                            <p:txEl>
                                              <p:pRg st="3" end="3"/>
                                            </p:txEl>
                                          </p:spTgt>
                                        </p:tgtEl>
                                        <p:attrNameLst>
                                          <p:attrName>style.visibility</p:attrName>
                                        </p:attrNameLst>
                                      </p:cBhvr>
                                      <p:to>
                                        <p:strVal val="visible"/>
                                      </p:to>
                                    </p:set>
                                    <p:anim calcmode="lin" valueType="num">
                                      <p:cBhvr additive="base">
                                        <p:cTn id="29" dur="500" fill="hold"/>
                                        <p:tgtEl>
                                          <p:spTgt spid="9728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7283">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7283">
                                            <p:txEl>
                                              <p:pRg st="4" end="4"/>
                                            </p:txEl>
                                          </p:spTgt>
                                        </p:tgtEl>
                                        <p:attrNameLst>
                                          <p:attrName>style.visibility</p:attrName>
                                        </p:attrNameLst>
                                      </p:cBhvr>
                                      <p:to>
                                        <p:strVal val="visible"/>
                                      </p:to>
                                    </p:set>
                                    <p:anim calcmode="lin" valueType="num">
                                      <p:cBhvr additive="base">
                                        <p:cTn id="33" dur="500" fill="hold"/>
                                        <p:tgtEl>
                                          <p:spTgt spid="9728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72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3"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normAutofit/>
          </a:bodyPr>
          <a:lstStyle/>
          <a:p>
            <a:pPr>
              <a:buFont typeface="Wingdings" panose="05000000000000000000" pitchFamily="2" charset="2"/>
              <a:buChar char="Ø"/>
            </a:pPr>
            <a:r>
              <a:rPr lang="en-US" altLang="zh-HK" dirty="0">
                <a:ea typeface="ヒラギノ角ゴ Pro W3" pitchFamily="-84" charset="-128"/>
              </a:rPr>
              <a:t>The Money Markets Defined</a:t>
            </a:r>
          </a:p>
          <a:p>
            <a:pPr>
              <a:buFont typeface="Wingdings" panose="05000000000000000000" pitchFamily="2" charset="2"/>
              <a:buChar char="Ø"/>
            </a:pPr>
            <a:r>
              <a:rPr lang="en-US" altLang="zh-HK" dirty="0">
                <a:ea typeface="ヒラギノ角ゴ Pro W3" pitchFamily="-84" charset="-128"/>
              </a:rPr>
              <a:t>The Purpose of Money Markets</a:t>
            </a:r>
          </a:p>
          <a:p>
            <a:pPr>
              <a:buFont typeface="Wingdings" panose="05000000000000000000" pitchFamily="2" charset="2"/>
              <a:buChar char="Ø"/>
            </a:pPr>
            <a:r>
              <a:rPr lang="en-US" altLang="zh-HK" dirty="0">
                <a:ea typeface="ヒラギノ角ゴ Pro W3" pitchFamily="-84" charset="-128"/>
              </a:rPr>
              <a:t>Who Participates in Money Markets?</a:t>
            </a:r>
          </a:p>
          <a:p>
            <a:pPr>
              <a:buFont typeface="Wingdings" panose="05000000000000000000" pitchFamily="2" charset="2"/>
              <a:buChar char="Ø"/>
            </a:pPr>
            <a:r>
              <a:rPr lang="en-US" altLang="zh-HK" dirty="0">
                <a:ea typeface="ヒラギノ角ゴ Pro W3" pitchFamily="-84" charset="-128"/>
              </a:rPr>
              <a:t>Money Market Instruments</a:t>
            </a:r>
          </a:p>
          <a:p>
            <a:pPr>
              <a:buFont typeface="Wingdings" panose="05000000000000000000" pitchFamily="2" charset="2"/>
              <a:buChar char="Ø"/>
            </a:pPr>
            <a:r>
              <a:rPr lang="en-US" altLang="zh-HK" dirty="0">
                <a:ea typeface="ヒラギノ角ゴ Pro W3" pitchFamily="-84" charset="-128"/>
              </a:rPr>
              <a:t>Comparing Money Market Securities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51</a:t>
            </a:fld>
            <a:endParaRPr lang="zh-HK" altLang="en-US"/>
          </a:p>
        </p:txBody>
      </p:sp>
    </p:spTree>
    <p:extLst>
      <p:ext uri="{BB962C8B-B14F-4D97-AF65-F5344CB8AC3E}">
        <p14:creationId xmlns:p14="http://schemas.microsoft.com/office/powerpoint/2010/main" val="31624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71199"/>
            <a:ext cx="8677276" cy="6285962"/>
          </a:xfrm>
          <a:prstGeom prst="rect">
            <a:avLst/>
          </a:prstGeom>
        </p:spPr>
      </p:pic>
      <p:sp>
        <p:nvSpPr>
          <p:cNvPr id="5" name="TextBox 4"/>
          <p:cNvSpPr txBox="1"/>
          <p:nvPr/>
        </p:nvSpPr>
        <p:spPr>
          <a:xfrm>
            <a:off x="6419850" y="233362"/>
            <a:ext cx="2286716" cy="276999"/>
          </a:xfrm>
          <a:prstGeom prst="rect">
            <a:avLst/>
          </a:prstGeom>
          <a:noFill/>
        </p:spPr>
        <p:txBody>
          <a:bodyPr wrap="none" rtlCol="0">
            <a:spAutoFit/>
          </a:bodyPr>
          <a:lstStyle/>
          <a:p>
            <a:r>
              <a:rPr lang="en-US" sz="1200" dirty="0"/>
              <a:t>Source: Apple annual report 2015</a:t>
            </a:r>
          </a:p>
        </p:txBody>
      </p:sp>
      <p:sp>
        <p:nvSpPr>
          <p:cNvPr id="3" name="Footer Placeholder 2"/>
          <p:cNvSpPr>
            <a:spLocks noGrp="1"/>
          </p:cNvSpPr>
          <p:nvPr>
            <p:ph type="ftr" sz="quarter" idx="11"/>
          </p:nvPr>
        </p:nvSpPr>
        <p:spPr/>
        <p:txBody>
          <a:bodyPr/>
          <a:lstStyle/>
          <a:p>
            <a:pPr algn="ctr"/>
            <a:r>
              <a:rPr lang="en-US" altLang="zh-HK" dirty="0"/>
              <a:t>EF3333 Chapter 11</a:t>
            </a:r>
            <a:endParaRPr lang="zh-HK" altLang="en-US" dirty="0"/>
          </a:p>
        </p:txBody>
      </p:sp>
      <p:sp>
        <p:nvSpPr>
          <p:cNvPr id="6" name="Slide Number Placeholder 5"/>
          <p:cNvSpPr>
            <a:spLocks noGrp="1"/>
          </p:cNvSpPr>
          <p:nvPr>
            <p:ph type="sldNum" sz="quarter" idx="12"/>
          </p:nvPr>
        </p:nvSpPr>
        <p:spPr/>
        <p:txBody>
          <a:bodyPr/>
          <a:lstStyle/>
          <a:p>
            <a:fld id="{D44F0C92-1E91-4CAD-B546-824804816AA9}" type="slidenum">
              <a:rPr lang="zh-HK" altLang="en-US" smtClean="0"/>
              <a:t>6</a:t>
            </a:fld>
            <a:endParaRPr lang="zh-HK" altLang="en-US"/>
          </a:p>
        </p:txBody>
      </p:sp>
      <p:sp>
        <p:nvSpPr>
          <p:cNvPr id="7" name="Rectangle 6"/>
          <p:cNvSpPr/>
          <p:nvPr/>
        </p:nvSpPr>
        <p:spPr>
          <a:xfrm>
            <a:off x="6228184" y="1484784"/>
            <a:ext cx="1728192" cy="57606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8610" y="5986532"/>
            <a:ext cx="1728192" cy="36981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87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normAutofit/>
          </a:bodyPr>
          <a:lstStyle/>
          <a:p>
            <a:pPr>
              <a:buFont typeface="Wingdings" panose="05000000000000000000" pitchFamily="2" charset="2"/>
              <a:buChar char="Ø"/>
            </a:pPr>
            <a:r>
              <a:rPr lang="en-US" altLang="zh-HK" dirty="0">
                <a:ea typeface="ヒラギノ角ゴ Pro W3" pitchFamily="-84" charset="-128"/>
              </a:rPr>
              <a:t>The Money Markets Defined</a:t>
            </a:r>
          </a:p>
          <a:p>
            <a:pPr>
              <a:buFont typeface="Wingdings" panose="05000000000000000000" pitchFamily="2" charset="2"/>
              <a:buChar char="Ø"/>
            </a:pPr>
            <a:r>
              <a:rPr lang="en-US" altLang="zh-HK" dirty="0">
                <a:ea typeface="ヒラギノ角ゴ Pro W3" pitchFamily="-84" charset="-128"/>
              </a:rPr>
              <a:t>The Purpose of Money Markets</a:t>
            </a:r>
          </a:p>
          <a:p>
            <a:pPr>
              <a:buFont typeface="Wingdings" panose="05000000000000000000" pitchFamily="2" charset="2"/>
              <a:buChar char="Ø"/>
            </a:pPr>
            <a:r>
              <a:rPr lang="en-US" altLang="zh-HK" dirty="0">
                <a:ea typeface="ヒラギノ角ゴ Pro W3" pitchFamily="-84" charset="-128"/>
              </a:rPr>
              <a:t>Who Participates in Money Markets?</a:t>
            </a:r>
          </a:p>
          <a:p>
            <a:pPr>
              <a:buFont typeface="Wingdings" panose="05000000000000000000" pitchFamily="2" charset="2"/>
              <a:buChar char="Ø"/>
            </a:pPr>
            <a:r>
              <a:rPr lang="en-US" altLang="zh-HK" dirty="0">
                <a:solidFill>
                  <a:schemeClr val="bg1">
                    <a:lumMod val="75000"/>
                  </a:schemeClr>
                </a:solidFill>
                <a:ea typeface="ヒラギノ角ゴ Pro W3" pitchFamily="-84" charset="-128"/>
              </a:rPr>
              <a:t>Money Market Instruments</a:t>
            </a:r>
          </a:p>
          <a:p>
            <a:pPr>
              <a:buFont typeface="Wingdings" panose="05000000000000000000" pitchFamily="2" charset="2"/>
              <a:buChar char="Ø"/>
            </a:pPr>
            <a:r>
              <a:rPr lang="en-US" altLang="zh-HK" dirty="0">
                <a:solidFill>
                  <a:schemeClr val="bg1">
                    <a:lumMod val="75000"/>
                  </a:schemeClr>
                </a:solidFill>
                <a:ea typeface="ヒラギノ角ゴ Pro W3" pitchFamily="-84" charset="-128"/>
              </a:rPr>
              <a:t>Comparing Money Market Securities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7</a:t>
            </a:fld>
            <a:endParaRPr lang="zh-HK" altLang="en-US"/>
          </a:p>
        </p:txBody>
      </p:sp>
    </p:spTree>
    <p:extLst>
      <p:ext uri="{BB962C8B-B14F-4D97-AF65-F5344CB8AC3E}">
        <p14:creationId xmlns:p14="http://schemas.microsoft.com/office/powerpoint/2010/main" val="4557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HK">
                <a:ea typeface="ヒラギノ角ゴ Pro W3" pitchFamily="-84" charset="-128"/>
              </a:rPr>
              <a:t>The Money Markets Defined</a:t>
            </a:r>
          </a:p>
        </p:txBody>
      </p:sp>
      <p:sp>
        <p:nvSpPr>
          <p:cNvPr id="8195" name="Text Placeholder 2"/>
          <p:cNvSpPr>
            <a:spLocks noGrp="1"/>
          </p:cNvSpPr>
          <p:nvPr>
            <p:ph sz="quarter" idx="1"/>
          </p:nvPr>
        </p:nvSpPr>
        <p:spPr/>
        <p:txBody>
          <a:bodyPr/>
          <a:lstStyle/>
          <a:p>
            <a:pPr eaLnBrk="1" hangingPunct="1"/>
            <a:r>
              <a:rPr lang="en-US" altLang="zh-HK" dirty="0">
                <a:ea typeface="ヒラギノ角ゴ Pro W3" pitchFamily="-84" charset="-128"/>
              </a:rPr>
              <a:t>The term </a:t>
            </a:r>
            <a:r>
              <a:rPr lang="ja-JP" altLang="en-US" dirty="0">
                <a:ea typeface="ヒラギノ角ゴ Pro W3" pitchFamily="-84" charset="-128"/>
              </a:rPr>
              <a:t>“</a:t>
            </a:r>
            <a:r>
              <a:rPr lang="en-US" altLang="ja-JP" dirty="0">
                <a:ea typeface="ヒラギノ角ゴ Pro W3" pitchFamily="-84" charset="-128"/>
              </a:rPr>
              <a:t>money market</a:t>
            </a:r>
            <a:r>
              <a:rPr lang="ja-JP" altLang="en-US" dirty="0">
                <a:ea typeface="ヒラギノ角ゴ Pro W3" pitchFamily="-84" charset="-128"/>
              </a:rPr>
              <a:t>”</a:t>
            </a:r>
            <a:r>
              <a:rPr lang="en-US" altLang="ja-JP" dirty="0">
                <a:ea typeface="ヒラギノ角ゴ Pro W3" pitchFamily="-84" charset="-128"/>
              </a:rPr>
              <a:t> is a misnomer. Money (currency) is not actually traded in the money markets. </a:t>
            </a:r>
          </a:p>
          <a:p>
            <a:pPr eaLnBrk="1" hangingPunct="1"/>
            <a:r>
              <a:rPr lang="en-US" altLang="zh-HK" dirty="0">
                <a:ea typeface="ヒラギノ角ゴ Pro W3" pitchFamily="-84" charset="-128"/>
              </a:rPr>
              <a:t>The securities in the money market are short term with high liquidity; therefore, they are close to being money.</a:t>
            </a:r>
          </a:p>
          <a:p>
            <a:r>
              <a:rPr lang="en-US" altLang="zh-HK" dirty="0">
                <a:ea typeface="ヒラギノ角ゴ Pro W3" pitchFamily="-84" charset="-128"/>
              </a:rPr>
              <a:t>Money Markets Defined</a:t>
            </a:r>
          </a:p>
          <a:p>
            <a:pPr marL="806450" lvl="1" indent="-514350">
              <a:buFontTx/>
              <a:buAutoNum type="arabicPeriod"/>
            </a:pPr>
            <a:r>
              <a:rPr lang="en-US" altLang="zh-HK" dirty="0">
                <a:ea typeface="ヒラギノ角ゴ Pro W3" pitchFamily="-84" charset="-128"/>
              </a:rPr>
              <a:t>Usually sold in large denominations ($1,000,000 or more)</a:t>
            </a:r>
          </a:p>
          <a:p>
            <a:pPr marL="806450" lvl="1" indent="-514350">
              <a:buFontTx/>
              <a:buAutoNum type="arabicPeriod"/>
            </a:pPr>
            <a:r>
              <a:rPr lang="en-US" altLang="zh-HK" dirty="0">
                <a:ea typeface="ヒラギノ角ゴ Pro W3" pitchFamily="-84" charset="-128"/>
              </a:rPr>
              <a:t>Low default risk</a:t>
            </a:r>
          </a:p>
          <a:p>
            <a:pPr marL="806450" lvl="1" indent="-514350">
              <a:buFontTx/>
              <a:buAutoNum type="arabicPeriod"/>
            </a:pPr>
            <a:r>
              <a:rPr lang="en-US" altLang="zh-HK" dirty="0">
                <a:ea typeface="ヒラギノ角ゴ Pro W3" pitchFamily="-84" charset="-128"/>
              </a:rPr>
              <a:t>Mature in one year or less from their issue date, although most mature in less than 120 days</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8</a:t>
            </a:fld>
            <a:endParaRPr lang="zh-HK" altLang="en-US"/>
          </a:p>
        </p:txBody>
      </p:sp>
    </p:spTree>
    <p:extLst>
      <p:ext uri="{BB962C8B-B14F-4D97-AF65-F5344CB8AC3E}">
        <p14:creationId xmlns:p14="http://schemas.microsoft.com/office/powerpoint/2010/main" val="24706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HK" sz="2800">
                <a:ea typeface="ヒラギノ角ゴ Pro W3" pitchFamily="-84" charset="-128"/>
              </a:rPr>
              <a:t>The Money Markets Defined: </a:t>
            </a:r>
            <a:br>
              <a:rPr lang="en-US" altLang="zh-HK" sz="2800">
                <a:ea typeface="ヒラギノ角ゴ Pro W3" pitchFamily="-84" charset="-128"/>
              </a:rPr>
            </a:br>
            <a:r>
              <a:rPr lang="en-US" altLang="zh-HK" sz="2800">
                <a:ea typeface="ヒラギノ角ゴ Pro W3" pitchFamily="-84" charset="-128"/>
              </a:rPr>
              <a:t>Why Do We Need Money Markets?</a:t>
            </a:r>
          </a:p>
        </p:txBody>
      </p:sp>
      <p:sp>
        <p:nvSpPr>
          <p:cNvPr id="10243" name="Text Placeholder 2"/>
          <p:cNvSpPr>
            <a:spLocks noGrp="1"/>
          </p:cNvSpPr>
          <p:nvPr>
            <p:ph sz="quarter" idx="1"/>
          </p:nvPr>
        </p:nvSpPr>
        <p:spPr>
          <a:xfrm>
            <a:off x="457200" y="1219200"/>
            <a:ext cx="8075240" cy="4937760"/>
          </a:xfrm>
        </p:spPr>
        <p:txBody>
          <a:bodyPr>
            <a:normAutofit/>
          </a:bodyPr>
          <a:lstStyle/>
          <a:p>
            <a:pPr eaLnBrk="1" hangingPunct="1">
              <a:spcBef>
                <a:spcPts val="800"/>
              </a:spcBef>
            </a:pPr>
            <a:r>
              <a:rPr lang="en-US" altLang="zh-HK" dirty="0">
                <a:ea typeface="ヒラギノ角ゴ Pro W3" pitchFamily="-84" charset="-128"/>
              </a:rPr>
              <a:t>Banking industry should handle the needs for short-term. </a:t>
            </a:r>
          </a:p>
          <a:p>
            <a:pPr lvl="1">
              <a:spcBef>
                <a:spcPts val="800"/>
              </a:spcBef>
            </a:pPr>
            <a:r>
              <a:rPr lang="en-US" altLang="zh-HK" dirty="0">
                <a:ea typeface="ヒラギノ角ゴ Pro W3" pitchFamily="-84" charset="-128"/>
              </a:rPr>
              <a:t>Banks have an information advantage.</a:t>
            </a:r>
          </a:p>
          <a:p>
            <a:pPr lvl="1">
              <a:spcBef>
                <a:spcPts val="800"/>
              </a:spcBef>
            </a:pPr>
            <a:r>
              <a:rPr lang="en-US" altLang="zh-HK" dirty="0">
                <a:ea typeface="ヒラギノ角ゴ Pro W3" pitchFamily="-84" charset="-128"/>
              </a:rPr>
              <a:t>Banks can offer loans more cheaply than diversified markets</a:t>
            </a:r>
          </a:p>
          <a:p>
            <a:pPr lvl="1">
              <a:spcBef>
                <a:spcPts val="800"/>
              </a:spcBef>
            </a:pPr>
            <a:r>
              <a:rPr lang="en-US" altLang="zh-HK" dirty="0">
                <a:ea typeface="ヒラギノ角ゴ Pro W3" pitchFamily="-84" charset="-128"/>
              </a:rPr>
              <a:t>Money market short-term securities are neither as liquid nor as safe as deposits placed in banks.</a:t>
            </a:r>
          </a:p>
          <a:p>
            <a:pPr eaLnBrk="1" hangingPunct="1">
              <a:spcBef>
                <a:spcPts val="1600"/>
              </a:spcBef>
            </a:pPr>
            <a:r>
              <a:rPr lang="en-US" altLang="zh-HK" dirty="0">
                <a:ea typeface="ヒラギノ角ゴ Pro W3" pitchFamily="-84" charset="-128"/>
              </a:rPr>
              <a:t>Banks are subject to more regulations and governmental costs than are the money market.</a:t>
            </a:r>
          </a:p>
          <a:p>
            <a:pPr>
              <a:spcBef>
                <a:spcPts val="1600"/>
              </a:spcBef>
            </a:pPr>
            <a:r>
              <a:rPr lang="en-US" altLang="zh-HK" dirty="0">
                <a:ea typeface="ヒラギノ角ゴ Pro W3" pitchFamily="-84" charset="-128"/>
              </a:rPr>
              <a:t>If asymmetric information is not severe, money markets have a distinct cost advantage over banks in providing short-term funds.</a:t>
            </a:r>
          </a:p>
        </p:txBody>
      </p:sp>
      <p:sp>
        <p:nvSpPr>
          <p:cNvPr id="2" name="頁尾版面配置區 1"/>
          <p:cNvSpPr>
            <a:spLocks noGrp="1"/>
          </p:cNvSpPr>
          <p:nvPr>
            <p:ph type="ftr" sz="quarter" idx="11"/>
          </p:nvPr>
        </p:nvSpPr>
        <p:spPr/>
        <p:txBody>
          <a:bodyPr/>
          <a:lstStyle/>
          <a:p>
            <a:pPr algn="ctr"/>
            <a:r>
              <a:rPr lang="en-US" altLang="zh-HK" dirty="0"/>
              <a:t>EF3333 Chapter 11</a:t>
            </a:r>
            <a:endParaRPr lang="zh-HK" altLang="en-US" dirty="0"/>
          </a:p>
        </p:txBody>
      </p:sp>
      <p:sp>
        <p:nvSpPr>
          <p:cNvPr id="3" name="投影片編號版面配置區 2"/>
          <p:cNvSpPr>
            <a:spLocks noGrp="1"/>
          </p:cNvSpPr>
          <p:nvPr>
            <p:ph type="sldNum" sz="quarter" idx="12"/>
          </p:nvPr>
        </p:nvSpPr>
        <p:spPr/>
        <p:txBody>
          <a:bodyPr/>
          <a:lstStyle/>
          <a:p>
            <a:fld id="{D44F0C92-1E91-4CAD-B546-824804816AA9}" type="slidenum">
              <a:rPr lang="zh-HK" altLang="en-US" smtClean="0"/>
              <a:t>9</a:t>
            </a:fld>
            <a:endParaRPr lang="zh-HK" altLang="en-US"/>
          </a:p>
        </p:txBody>
      </p:sp>
    </p:spTree>
    <p:extLst>
      <p:ext uri="{BB962C8B-B14F-4D97-AF65-F5344CB8AC3E}">
        <p14:creationId xmlns:p14="http://schemas.microsoft.com/office/powerpoint/2010/main" val="1891746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2338</TotalTime>
  <Words>2990</Words>
  <Application>Microsoft Office PowerPoint</Application>
  <PresentationFormat>如螢幕大小 (4:3)</PresentationFormat>
  <Paragraphs>359</Paragraphs>
  <Slides>51</Slides>
  <Notes>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51</vt:i4>
      </vt:variant>
    </vt:vector>
  </HeadingPairs>
  <TitlesOfParts>
    <vt:vector size="61" baseType="lpstr">
      <vt:lpstr>ヒラギノ角ゴ Pro W3</vt:lpstr>
      <vt:lpstr>Arial</vt:lpstr>
      <vt:lpstr>Bookman Old Style</vt:lpstr>
      <vt:lpstr>Calibri</vt:lpstr>
      <vt:lpstr>Cambria Math</vt:lpstr>
      <vt:lpstr>Gill Sans MT</vt:lpstr>
      <vt:lpstr>Verdana</vt:lpstr>
      <vt:lpstr>Wingdings</vt:lpstr>
      <vt:lpstr>Wingdings 3</vt:lpstr>
      <vt:lpstr>原創</vt:lpstr>
      <vt:lpstr>PowerPoint 簡報</vt:lpstr>
      <vt:lpstr>PowerPoint 簡報</vt:lpstr>
      <vt:lpstr>Now that’s a lot!</vt:lpstr>
      <vt:lpstr>PowerPoint 簡報</vt:lpstr>
      <vt:lpstr>Cash Equivalents and Marketable Securities</vt:lpstr>
      <vt:lpstr>PowerPoint 簡報</vt:lpstr>
      <vt:lpstr>Chapter Outline</vt:lpstr>
      <vt:lpstr>The Money Markets Defined</vt:lpstr>
      <vt:lpstr>The Money Markets Defined:  Why Do We Need Money Markets?</vt:lpstr>
      <vt:lpstr>The Money Markets Defined:  Cost Advantages</vt:lpstr>
      <vt:lpstr>PowerPoint 簡報</vt:lpstr>
      <vt:lpstr>The Purpose of Money Markets</vt:lpstr>
      <vt:lpstr>The Purpose of Money Markets</vt:lpstr>
      <vt:lpstr>PowerPoint 簡報</vt:lpstr>
      <vt:lpstr>The Purpose of Money Markets:  Sample rates from the Federal Reserve</vt:lpstr>
      <vt:lpstr>PowerPoint 簡報</vt:lpstr>
      <vt:lpstr>PowerPoint 簡報</vt:lpstr>
      <vt:lpstr>Chapter Outline</vt:lpstr>
      <vt:lpstr>Money Market Instruments</vt:lpstr>
      <vt:lpstr>Money Market Instruments: Treasury Bills</vt:lpstr>
      <vt:lpstr>Money Market Instruments:  Treasury Bills Discounting Example</vt:lpstr>
      <vt:lpstr>Money Market Instruments:  Treasury Bills Discounting Example</vt:lpstr>
      <vt:lpstr>Money Market Instruments:  Treasury Bill Auction Results</vt:lpstr>
      <vt:lpstr>Money Market Instruments:  Treasury Bill Auctions</vt:lpstr>
      <vt:lpstr>Money Market Instruments:  Treasury Bill Auctions Example</vt:lpstr>
      <vt:lpstr>Money Market Instruments:  Treasury Bill Auctions Example</vt:lpstr>
      <vt:lpstr>PowerPoint 簡報</vt:lpstr>
      <vt:lpstr>Money Market Instruments: Fed Funds</vt:lpstr>
      <vt:lpstr>Trading in the Federal Funds Market</vt:lpstr>
      <vt:lpstr>PowerPoint 簡報</vt:lpstr>
      <vt:lpstr>Money Market Instruments: Repurchase Agreements</vt:lpstr>
      <vt:lpstr>Money Market Instruments: Repurchase Agreements</vt:lpstr>
      <vt:lpstr>Money Market Instruments: Negotiable Certificates of Deposit</vt:lpstr>
      <vt:lpstr>Money Market Instruments: Negotiable Certificates of Deposit</vt:lpstr>
      <vt:lpstr>PowerPoint 簡報</vt:lpstr>
      <vt:lpstr>Money Market Instruments: Commercial Paper</vt:lpstr>
      <vt:lpstr>PowerPoint 簡報</vt:lpstr>
      <vt:lpstr>Money Market Instruments: Commercial Paper</vt:lpstr>
      <vt:lpstr>Money Market Instruments: Commercial Paper</vt:lpstr>
      <vt:lpstr>Money Market Instruments: Commercial Paper</vt:lpstr>
      <vt:lpstr>PowerPoint 簡報</vt:lpstr>
      <vt:lpstr>Money Market Instruments: Commercial Paper</vt:lpstr>
      <vt:lpstr>Money Market Instruments:  Banker’s Acceptances</vt:lpstr>
      <vt:lpstr>Money Market Instruments: Eurodollars</vt:lpstr>
      <vt:lpstr>Money Market Instruments: Eurodollars</vt:lpstr>
      <vt:lpstr>Money Market Instruments: Eurodollars Rates</vt:lpstr>
      <vt:lpstr>PowerPoint 簡報</vt:lpstr>
      <vt:lpstr>Comparing Money Market Securities</vt:lpstr>
      <vt:lpstr>PowerPoint 簡報</vt:lpstr>
      <vt:lpstr>Interaction among Money Market Securities</vt:lpstr>
      <vt:lpstr>Chapter Outline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hwkot</dc:creator>
  <cp:lastModifiedBy>Mr. HO Wai Ho</cp:lastModifiedBy>
  <cp:revision>95</cp:revision>
  <cp:lastPrinted>2016-09-28T05:06:27Z</cp:lastPrinted>
  <dcterms:created xsi:type="dcterms:W3CDTF">2016-08-05T07:08:39Z</dcterms:created>
  <dcterms:modified xsi:type="dcterms:W3CDTF">2022-03-02T08:33:50Z</dcterms:modified>
</cp:coreProperties>
</file>