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7"/>
  </p:notesMasterIdLst>
  <p:handoutMasterIdLst>
    <p:handoutMasterId r:id="rId48"/>
  </p:handoutMasterIdLst>
  <p:sldIdLst>
    <p:sldId id="257" r:id="rId2"/>
    <p:sldId id="318" r:id="rId3"/>
    <p:sldId id="259" r:id="rId4"/>
    <p:sldId id="260" r:id="rId5"/>
    <p:sldId id="262" r:id="rId6"/>
    <p:sldId id="263" r:id="rId7"/>
    <p:sldId id="264" r:id="rId8"/>
    <p:sldId id="265" r:id="rId9"/>
    <p:sldId id="266" r:id="rId10"/>
    <p:sldId id="267" r:id="rId11"/>
    <p:sldId id="268" r:id="rId12"/>
    <p:sldId id="312" r:id="rId13"/>
    <p:sldId id="270" r:id="rId14"/>
    <p:sldId id="272" r:id="rId15"/>
    <p:sldId id="273" r:id="rId16"/>
    <p:sldId id="274" r:id="rId17"/>
    <p:sldId id="275" r:id="rId18"/>
    <p:sldId id="276" r:id="rId19"/>
    <p:sldId id="278" r:id="rId20"/>
    <p:sldId id="279" r:id="rId21"/>
    <p:sldId id="315" r:id="rId22"/>
    <p:sldId id="281" r:id="rId23"/>
    <p:sldId id="284" r:id="rId24"/>
    <p:sldId id="285" r:id="rId25"/>
    <p:sldId id="286" r:id="rId26"/>
    <p:sldId id="288" r:id="rId27"/>
    <p:sldId id="289" r:id="rId28"/>
    <p:sldId id="316" r:id="rId29"/>
    <p:sldId id="290" r:id="rId30"/>
    <p:sldId id="291" r:id="rId31"/>
    <p:sldId id="292" r:id="rId32"/>
    <p:sldId id="293" r:id="rId33"/>
    <p:sldId id="295" r:id="rId34"/>
    <p:sldId id="296" r:id="rId35"/>
    <p:sldId id="297" r:id="rId36"/>
    <p:sldId id="298" r:id="rId37"/>
    <p:sldId id="299" r:id="rId38"/>
    <p:sldId id="300" r:id="rId39"/>
    <p:sldId id="301" r:id="rId40"/>
    <p:sldId id="302" r:id="rId41"/>
    <p:sldId id="319" r:id="rId42"/>
    <p:sldId id="303" r:id="rId43"/>
    <p:sldId id="313" r:id="rId44"/>
    <p:sldId id="304" r:id="rId45"/>
    <p:sldId id="317" r:id="rId46"/>
  </p:sldIdLst>
  <p:sldSz cx="9144000" cy="6858000" type="screen4x3"/>
  <p:notesSz cx="6797675" cy="9928225"/>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33" d="100"/>
          <a:sy n="133" d="100"/>
        </p:scale>
        <p:origin x="2441" y="7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E192C-5B38-438D-8327-59CFC58E08E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505D256-632D-41AB-8143-2368D8D0DCE3}">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System Overview (2)</a:t>
          </a:r>
        </a:p>
      </dgm:t>
    </dgm:pt>
    <dgm:pt modelId="{7895EF1B-A461-4805-9508-024A913E97CE}" type="parTrans" cxnId="{681CD69E-5AA4-41DE-8165-C4E4B3EE2464}">
      <dgm:prSet/>
      <dgm:spPr/>
      <dgm:t>
        <a:bodyPr/>
        <a:lstStyle/>
        <a:p>
          <a:endParaRPr lang="en-US">
            <a:solidFill>
              <a:schemeClr val="tx1"/>
            </a:solidFill>
          </a:endParaRPr>
        </a:p>
      </dgm:t>
    </dgm:pt>
    <dgm:pt modelId="{EA44D30A-2DE7-47C4-BE7B-87A0EC6D0D9B}" type="sibTrans" cxnId="{681CD69E-5AA4-41DE-8165-C4E4B3EE2464}">
      <dgm:prSet/>
      <dgm:spPr/>
      <dgm:t>
        <a:bodyPr/>
        <a:lstStyle/>
        <a:p>
          <a:endParaRPr lang="en-US">
            <a:solidFill>
              <a:schemeClr val="tx1"/>
            </a:solidFill>
          </a:endParaRPr>
        </a:p>
      </dgm:t>
    </dgm:pt>
    <dgm:pt modelId="{DB8C2AE1-C607-46D9-B7BC-9C079F154EDB}">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Markets</a:t>
          </a:r>
        </a:p>
      </dgm:t>
    </dgm:pt>
    <dgm:pt modelId="{5133BE77-4562-47A2-9241-7C7268CD54BA}" type="parTrans" cxnId="{6C7554A5-0C0E-40A5-918B-23325D808E56}">
      <dgm:prSet/>
      <dgm:spPr/>
      <dgm:t>
        <a:bodyPr/>
        <a:lstStyle/>
        <a:p>
          <a:endParaRPr lang="en-US">
            <a:solidFill>
              <a:schemeClr val="tx1"/>
            </a:solidFill>
          </a:endParaRPr>
        </a:p>
      </dgm:t>
    </dgm:pt>
    <dgm:pt modelId="{861C31A7-F4ED-49AD-A6B3-6AB12CE8101A}" type="sibTrans" cxnId="{6C7554A5-0C0E-40A5-918B-23325D808E56}">
      <dgm:prSet/>
      <dgm:spPr/>
      <dgm:t>
        <a:bodyPr/>
        <a:lstStyle/>
        <a:p>
          <a:endParaRPr lang="en-US">
            <a:solidFill>
              <a:schemeClr val="tx1"/>
            </a:solidFill>
          </a:endParaRPr>
        </a:p>
      </dgm:t>
    </dgm:pt>
    <dgm:pt modelId="{5468CCFA-C375-4F43-B8EF-EB8E04F05ECA}">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Financial Institutions</a:t>
          </a:r>
        </a:p>
      </dgm:t>
    </dgm:pt>
    <dgm:pt modelId="{2753CF90-C8DC-4E71-8F9F-9E59A3F3F343}" type="parTrans" cxnId="{E8FA2FE7-8C40-4F8E-97A4-1799480FCA64}">
      <dgm:prSet/>
      <dgm:spPr/>
      <dgm:t>
        <a:bodyPr/>
        <a:lstStyle/>
        <a:p>
          <a:endParaRPr lang="en-US">
            <a:solidFill>
              <a:schemeClr val="tx1"/>
            </a:solidFill>
          </a:endParaRPr>
        </a:p>
      </dgm:t>
    </dgm:pt>
    <dgm:pt modelId="{199E86E7-D47E-424E-89B7-6A599EE25664}" type="sibTrans" cxnId="{E8FA2FE7-8C40-4F8E-97A4-1799480FCA64}">
      <dgm:prSet/>
      <dgm:spPr/>
      <dgm:t>
        <a:bodyPr/>
        <a:lstStyle/>
        <a:p>
          <a:endParaRPr lang="en-US">
            <a:solidFill>
              <a:schemeClr val="tx1"/>
            </a:solidFill>
          </a:endParaRPr>
        </a:p>
      </dgm:t>
    </dgm:pt>
    <dgm:pt modelId="{AD11CE10-E146-46B7-8766-0214B70AFB41}">
      <dgm:prSet>
        <dgm:style>
          <a:lnRef idx="3">
            <a:schemeClr val="lt1"/>
          </a:lnRef>
          <a:fillRef idx="1">
            <a:schemeClr val="accent1"/>
          </a:fillRef>
          <a:effectRef idx="1">
            <a:schemeClr val="accent1"/>
          </a:effectRef>
          <a:fontRef idx="minor">
            <a:schemeClr val="lt1"/>
          </a:fontRef>
        </dgm:style>
      </dgm:prSet>
      <dgm:spPr/>
      <dgm:t>
        <a:bodyPr/>
        <a:lstStyle/>
        <a:p>
          <a:r>
            <a:rPr lang="en-US" dirty="0"/>
            <a:t>Bond Market (3,5,12)</a:t>
          </a:r>
        </a:p>
      </dgm:t>
    </dgm:pt>
    <dgm:pt modelId="{B038C4E9-B403-47F3-ACAB-9BD2C9E13838}" type="parTrans" cxnId="{FAEC3A2A-1179-4E98-9BDE-3035732C1E92}">
      <dgm:prSet/>
      <dgm:spPr/>
      <dgm:t>
        <a:bodyPr/>
        <a:lstStyle/>
        <a:p>
          <a:endParaRPr lang="en-US">
            <a:solidFill>
              <a:schemeClr val="tx1"/>
            </a:solidFill>
          </a:endParaRPr>
        </a:p>
      </dgm:t>
    </dgm:pt>
    <dgm:pt modelId="{7F059A29-8F30-48C0-8123-33AAE9DCA1EE}" type="sibTrans" cxnId="{FAEC3A2A-1179-4E98-9BDE-3035732C1E92}">
      <dgm:prSet/>
      <dgm:spPr/>
      <dgm:t>
        <a:bodyPr/>
        <a:lstStyle/>
        <a:p>
          <a:endParaRPr lang="en-US">
            <a:solidFill>
              <a:schemeClr val="tx1"/>
            </a:solidFill>
          </a:endParaRPr>
        </a:p>
      </dgm:t>
    </dgm:pt>
    <dgm:pt modelId="{4F020579-8143-4DA4-9C45-EF76927620B0}">
      <dgm:prSet>
        <dgm:style>
          <a:lnRef idx="3">
            <a:schemeClr val="lt1"/>
          </a:lnRef>
          <a:fillRef idx="1">
            <a:schemeClr val="accent1"/>
          </a:fillRef>
          <a:effectRef idx="1">
            <a:schemeClr val="accent1"/>
          </a:effectRef>
          <a:fontRef idx="minor">
            <a:schemeClr val="lt1"/>
          </a:fontRef>
        </dgm:style>
      </dgm:prSet>
      <dgm:spPr/>
      <dgm:t>
        <a:bodyPr/>
        <a:lstStyle/>
        <a:p>
          <a:r>
            <a:rPr lang="en-US" dirty="0"/>
            <a:t>Stock Market (13,6)</a:t>
          </a:r>
        </a:p>
      </dgm:t>
    </dgm:pt>
    <dgm:pt modelId="{D67FEEA1-B2E3-4110-AA03-2A30A235F720}" type="parTrans" cxnId="{7CA92EE9-EA1C-4A8C-B30B-BD36F9CC4751}">
      <dgm:prSet/>
      <dgm:spPr/>
      <dgm:t>
        <a:bodyPr/>
        <a:lstStyle/>
        <a:p>
          <a:endParaRPr lang="en-US">
            <a:solidFill>
              <a:schemeClr val="tx1"/>
            </a:solidFill>
          </a:endParaRPr>
        </a:p>
      </dgm:t>
    </dgm:pt>
    <dgm:pt modelId="{6BD375EA-8D17-4A3E-BBDD-E8C65F2BE2E9}" type="sibTrans" cxnId="{7CA92EE9-EA1C-4A8C-B30B-BD36F9CC4751}">
      <dgm:prSet/>
      <dgm:spPr/>
      <dgm:t>
        <a:bodyPr/>
        <a:lstStyle/>
        <a:p>
          <a:endParaRPr lang="en-US">
            <a:solidFill>
              <a:schemeClr val="tx1"/>
            </a:solidFill>
          </a:endParaRPr>
        </a:p>
      </dgm:t>
    </dgm:pt>
    <dgm:pt modelId="{9977BC23-DC69-4E9B-BCD8-C013A39082B4}">
      <dgm:prSet>
        <dgm:style>
          <a:lnRef idx="3">
            <a:schemeClr val="lt1"/>
          </a:lnRef>
          <a:fillRef idx="1">
            <a:schemeClr val="accent1"/>
          </a:fillRef>
          <a:effectRef idx="1">
            <a:schemeClr val="accent1"/>
          </a:effectRef>
          <a:fontRef idx="minor">
            <a:schemeClr val="lt1"/>
          </a:fontRef>
        </dgm:style>
      </dgm:prSet>
      <dgm:spPr/>
      <dgm:t>
        <a:bodyPr/>
        <a:lstStyle/>
        <a:p>
          <a:r>
            <a:rPr lang="en-US" dirty="0"/>
            <a:t>Money Market (11)</a:t>
          </a:r>
        </a:p>
      </dgm:t>
    </dgm:pt>
    <dgm:pt modelId="{9EA48992-1B93-407C-BCFF-B26184B98EBF}" type="parTrans" cxnId="{AF5BFFDB-BAE0-4E8E-A085-38891F377CFD}">
      <dgm:prSet/>
      <dgm:spPr/>
      <dgm:t>
        <a:bodyPr/>
        <a:lstStyle/>
        <a:p>
          <a:endParaRPr lang="en-US">
            <a:solidFill>
              <a:schemeClr val="tx1"/>
            </a:solidFill>
          </a:endParaRPr>
        </a:p>
      </dgm:t>
    </dgm:pt>
    <dgm:pt modelId="{DE0FCEBA-14E8-4A47-9D4B-E343B33D840D}" type="sibTrans" cxnId="{AF5BFFDB-BAE0-4E8E-A085-38891F377CFD}">
      <dgm:prSet/>
      <dgm:spPr/>
      <dgm:t>
        <a:bodyPr/>
        <a:lstStyle/>
        <a:p>
          <a:endParaRPr lang="en-US">
            <a:solidFill>
              <a:schemeClr val="tx1"/>
            </a:solidFill>
          </a:endParaRPr>
        </a:p>
      </dgm:t>
    </dgm:pt>
    <dgm:pt modelId="{4A84F4E2-901D-46CB-9BD2-D4857AC558EB}">
      <dgm:prSet>
        <dgm:style>
          <a:lnRef idx="3">
            <a:schemeClr val="lt1"/>
          </a:lnRef>
          <a:fillRef idx="1">
            <a:schemeClr val="accent1"/>
          </a:fillRef>
          <a:effectRef idx="1">
            <a:schemeClr val="accent1"/>
          </a:effectRef>
          <a:fontRef idx="minor">
            <a:schemeClr val="lt1"/>
          </a:fontRef>
        </dgm:style>
      </dgm:prSet>
      <dgm:spPr>
        <a:solidFill>
          <a:srgbClr val="00CC00"/>
        </a:solidFill>
      </dgm:spPr>
      <dgm:t>
        <a:bodyPr/>
        <a:lstStyle/>
        <a:p>
          <a:r>
            <a:rPr lang="en-US" dirty="0"/>
            <a:t>Mortgage Market (14)</a:t>
          </a:r>
        </a:p>
      </dgm:t>
    </dgm:pt>
    <dgm:pt modelId="{64D4AF11-05F3-483B-9A74-E780FBCD1DA1}" type="parTrans" cxnId="{F4F3E8A0-27B6-4592-B31D-81E5FB776FD5}">
      <dgm:prSet/>
      <dgm:spPr/>
      <dgm:t>
        <a:bodyPr/>
        <a:lstStyle/>
        <a:p>
          <a:endParaRPr lang="en-US">
            <a:solidFill>
              <a:schemeClr val="tx1"/>
            </a:solidFill>
          </a:endParaRPr>
        </a:p>
      </dgm:t>
    </dgm:pt>
    <dgm:pt modelId="{9F03C556-D999-4D1A-A297-53D835A36266}" type="sibTrans" cxnId="{F4F3E8A0-27B6-4592-B31D-81E5FB776FD5}">
      <dgm:prSet/>
      <dgm:spPr/>
      <dgm:t>
        <a:bodyPr/>
        <a:lstStyle/>
        <a:p>
          <a:endParaRPr lang="en-US">
            <a:solidFill>
              <a:schemeClr val="tx1"/>
            </a:solidFill>
          </a:endParaRPr>
        </a:p>
      </dgm:t>
    </dgm:pt>
    <dgm:pt modelId="{9BD4052D-381B-4199-9CDD-79A2696BFCE0}">
      <dgm:prSet>
        <dgm:style>
          <a:lnRef idx="3">
            <a:schemeClr val="lt1"/>
          </a:lnRef>
          <a:fillRef idx="1">
            <a:schemeClr val="accent1"/>
          </a:fillRef>
          <a:effectRef idx="1">
            <a:schemeClr val="accent1"/>
          </a:effectRef>
          <a:fontRef idx="minor">
            <a:schemeClr val="lt1"/>
          </a:fontRef>
        </dgm:style>
      </dgm:prSet>
      <dgm:spPr/>
      <dgm:t>
        <a:bodyPr/>
        <a:lstStyle/>
        <a:p>
          <a:r>
            <a:rPr lang="en-US" dirty="0"/>
            <a:t>Why Exists (7)</a:t>
          </a:r>
        </a:p>
      </dgm:t>
    </dgm:pt>
    <dgm:pt modelId="{F8823F64-0AB5-4A7A-A3B2-00F5C3298998}" type="parTrans" cxnId="{1F215E9B-AF70-4DE0-8B01-4C397B7D97A5}">
      <dgm:prSet/>
      <dgm:spPr/>
      <dgm:t>
        <a:bodyPr/>
        <a:lstStyle/>
        <a:p>
          <a:endParaRPr lang="en-US">
            <a:solidFill>
              <a:schemeClr val="tx1"/>
            </a:solidFill>
          </a:endParaRPr>
        </a:p>
      </dgm:t>
    </dgm:pt>
    <dgm:pt modelId="{D4FCF99D-CFDB-4FDA-A22C-368A4E75CE02}" type="sibTrans" cxnId="{1F215E9B-AF70-4DE0-8B01-4C397B7D97A5}">
      <dgm:prSet/>
      <dgm:spPr/>
      <dgm:t>
        <a:bodyPr/>
        <a:lstStyle/>
        <a:p>
          <a:endParaRPr lang="en-US">
            <a:solidFill>
              <a:schemeClr val="tx1"/>
            </a:solidFill>
          </a:endParaRPr>
        </a:p>
      </dgm:t>
    </dgm:pt>
    <dgm:pt modelId="{5E319B0B-5AA0-4FBC-91DE-946BEADDB831}">
      <dgm:prSet>
        <dgm:style>
          <a:lnRef idx="3">
            <a:schemeClr val="lt1"/>
          </a:lnRef>
          <a:fillRef idx="1">
            <a:schemeClr val="accent1"/>
          </a:fillRef>
          <a:effectRef idx="1">
            <a:schemeClr val="accent1"/>
          </a:effectRef>
          <a:fontRef idx="minor">
            <a:schemeClr val="lt1"/>
          </a:fontRef>
        </dgm:style>
      </dgm:prSet>
      <dgm:spPr/>
      <dgm:t>
        <a:bodyPr/>
        <a:lstStyle/>
        <a:p>
          <a:r>
            <a:rPr lang="en-US" dirty="0"/>
            <a:t>Banking Industry (19)</a:t>
          </a:r>
        </a:p>
      </dgm:t>
    </dgm:pt>
    <dgm:pt modelId="{1D53FBAD-6015-4443-8C85-D79EBBE8A557}" type="parTrans" cxnId="{294C332F-7E97-46FF-854F-8D5B86E4CE9A}">
      <dgm:prSet/>
      <dgm:spPr/>
      <dgm:t>
        <a:bodyPr/>
        <a:lstStyle/>
        <a:p>
          <a:endParaRPr lang="en-US">
            <a:solidFill>
              <a:schemeClr val="tx1"/>
            </a:solidFill>
          </a:endParaRPr>
        </a:p>
      </dgm:t>
    </dgm:pt>
    <dgm:pt modelId="{3DE125DE-4FA0-4C38-85FF-DEFD1A3D3572}" type="sibTrans" cxnId="{294C332F-7E97-46FF-854F-8D5B86E4CE9A}">
      <dgm:prSet/>
      <dgm:spPr/>
      <dgm:t>
        <a:bodyPr/>
        <a:lstStyle/>
        <a:p>
          <a:endParaRPr lang="en-US">
            <a:solidFill>
              <a:schemeClr val="tx1"/>
            </a:solidFill>
          </a:endParaRPr>
        </a:p>
      </dgm:t>
    </dgm:pt>
    <dgm:pt modelId="{2562C2C8-3D72-400F-968E-57A4622CFC48}">
      <dgm:prSet>
        <dgm:style>
          <a:lnRef idx="3">
            <a:schemeClr val="lt1"/>
          </a:lnRef>
          <a:fillRef idx="1">
            <a:schemeClr val="accent1"/>
          </a:fillRef>
          <a:effectRef idx="1">
            <a:schemeClr val="accent1"/>
          </a:effectRef>
          <a:fontRef idx="minor">
            <a:schemeClr val="lt1"/>
          </a:fontRef>
        </dgm:style>
      </dgm:prSet>
      <dgm:spPr/>
      <dgm:t>
        <a:bodyPr/>
        <a:lstStyle/>
        <a:p>
          <a:r>
            <a:rPr lang="en-US" dirty="0"/>
            <a:t>Mutual Fund Industry(20)</a:t>
          </a:r>
        </a:p>
      </dgm:t>
    </dgm:pt>
    <dgm:pt modelId="{918D5C68-3C1D-425F-BC57-4CEB4C2B6C59}" type="parTrans" cxnId="{5CB18ADA-C1B9-4706-BDE2-2CC7EFA4FBAC}">
      <dgm:prSet/>
      <dgm:spPr/>
      <dgm:t>
        <a:bodyPr/>
        <a:lstStyle/>
        <a:p>
          <a:endParaRPr lang="en-US">
            <a:solidFill>
              <a:schemeClr val="tx1"/>
            </a:solidFill>
          </a:endParaRPr>
        </a:p>
      </dgm:t>
    </dgm:pt>
    <dgm:pt modelId="{176BAF94-88D9-4F3B-981E-EDFB241BA64A}" type="sibTrans" cxnId="{5CB18ADA-C1B9-4706-BDE2-2CC7EFA4FBAC}">
      <dgm:prSet/>
      <dgm:spPr/>
      <dgm:t>
        <a:bodyPr/>
        <a:lstStyle/>
        <a:p>
          <a:endParaRPr lang="en-US">
            <a:solidFill>
              <a:schemeClr val="tx1"/>
            </a:solidFill>
          </a:endParaRPr>
        </a:p>
      </dgm:t>
    </dgm:pt>
    <dgm:pt modelId="{ACADB673-10C5-458F-9F9D-7E3825FA946A}" type="pres">
      <dgm:prSet presAssocID="{23CE192C-5B38-438D-8327-59CFC58E08E0}" presName="hierChild1" presStyleCnt="0">
        <dgm:presLayoutVars>
          <dgm:orgChart val="1"/>
          <dgm:chPref val="1"/>
          <dgm:dir/>
          <dgm:animOne val="branch"/>
          <dgm:animLvl val="lvl"/>
          <dgm:resizeHandles/>
        </dgm:presLayoutVars>
      </dgm:prSet>
      <dgm:spPr/>
    </dgm:pt>
    <dgm:pt modelId="{324C4A52-F45A-4CCF-A157-0FC11971F8D1}" type="pres">
      <dgm:prSet presAssocID="{2505D256-632D-41AB-8143-2368D8D0DCE3}" presName="hierRoot1" presStyleCnt="0">
        <dgm:presLayoutVars>
          <dgm:hierBranch val="init"/>
        </dgm:presLayoutVars>
      </dgm:prSet>
      <dgm:spPr/>
    </dgm:pt>
    <dgm:pt modelId="{96B4E56A-9BDC-4F5A-9711-304F166B4B7D}" type="pres">
      <dgm:prSet presAssocID="{2505D256-632D-41AB-8143-2368D8D0DCE3}" presName="rootComposite1" presStyleCnt="0"/>
      <dgm:spPr/>
    </dgm:pt>
    <dgm:pt modelId="{A87B3E25-BA8F-4795-B6D0-6960469CD281}" type="pres">
      <dgm:prSet presAssocID="{2505D256-632D-41AB-8143-2368D8D0DCE3}" presName="rootText1" presStyleLbl="node0" presStyleIdx="0" presStyleCnt="1" custScaleX="323182">
        <dgm:presLayoutVars>
          <dgm:chPref val="3"/>
        </dgm:presLayoutVars>
      </dgm:prSet>
      <dgm:spPr/>
    </dgm:pt>
    <dgm:pt modelId="{AC4FB714-64C5-4DB4-9221-0590F7CD8904}" type="pres">
      <dgm:prSet presAssocID="{2505D256-632D-41AB-8143-2368D8D0DCE3}" presName="rootConnector1" presStyleLbl="node1" presStyleIdx="0" presStyleCnt="0"/>
      <dgm:spPr/>
    </dgm:pt>
    <dgm:pt modelId="{C3B5B445-53FC-485C-93A9-109D361EEDEF}" type="pres">
      <dgm:prSet presAssocID="{2505D256-632D-41AB-8143-2368D8D0DCE3}" presName="hierChild2" presStyleCnt="0"/>
      <dgm:spPr/>
    </dgm:pt>
    <dgm:pt modelId="{B06D3122-7921-4829-8E05-711DFD0E20AF}" type="pres">
      <dgm:prSet presAssocID="{5133BE77-4562-47A2-9241-7C7268CD54BA}" presName="Name37" presStyleLbl="parChTrans1D2" presStyleIdx="0" presStyleCnt="2"/>
      <dgm:spPr/>
    </dgm:pt>
    <dgm:pt modelId="{9CC81FB9-C8D5-4BD5-82D8-5E65BE540F48}" type="pres">
      <dgm:prSet presAssocID="{DB8C2AE1-C607-46D9-B7BC-9C079F154EDB}" presName="hierRoot2" presStyleCnt="0">
        <dgm:presLayoutVars>
          <dgm:hierBranch val="init"/>
        </dgm:presLayoutVars>
      </dgm:prSet>
      <dgm:spPr/>
    </dgm:pt>
    <dgm:pt modelId="{6CD2D8C3-7B79-425A-9D87-45ABD17BE6C0}" type="pres">
      <dgm:prSet presAssocID="{DB8C2AE1-C607-46D9-B7BC-9C079F154EDB}" presName="rootComposite" presStyleCnt="0"/>
      <dgm:spPr/>
    </dgm:pt>
    <dgm:pt modelId="{CF7A6C0C-74A2-4697-80F3-459D235103BB}" type="pres">
      <dgm:prSet presAssocID="{DB8C2AE1-C607-46D9-B7BC-9C079F154EDB}" presName="rootText" presStyleLbl="node2" presStyleIdx="0" presStyleCnt="2" custScaleX="286853">
        <dgm:presLayoutVars>
          <dgm:chPref val="3"/>
        </dgm:presLayoutVars>
      </dgm:prSet>
      <dgm:spPr/>
    </dgm:pt>
    <dgm:pt modelId="{6198F528-E6BD-4532-A9DC-6FEAEB167A51}" type="pres">
      <dgm:prSet presAssocID="{DB8C2AE1-C607-46D9-B7BC-9C079F154EDB}" presName="rootConnector" presStyleLbl="node2" presStyleIdx="0" presStyleCnt="2"/>
      <dgm:spPr/>
    </dgm:pt>
    <dgm:pt modelId="{9D5973CF-4960-426E-BE49-C774143549BF}" type="pres">
      <dgm:prSet presAssocID="{DB8C2AE1-C607-46D9-B7BC-9C079F154EDB}" presName="hierChild4" presStyleCnt="0"/>
      <dgm:spPr/>
    </dgm:pt>
    <dgm:pt modelId="{6814A1D3-FFD9-4713-A717-84A4EA0F8F7D}" type="pres">
      <dgm:prSet presAssocID="{B038C4E9-B403-47F3-ACAB-9BD2C9E13838}" presName="Name37" presStyleLbl="parChTrans1D3" presStyleIdx="0" presStyleCnt="7"/>
      <dgm:spPr/>
    </dgm:pt>
    <dgm:pt modelId="{0EF4C44B-5320-4500-AA2F-7018599CC129}" type="pres">
      <dgm:prSet presAssocID="{AD11CE10-E146-46B7-8766-0214B70AFB41}" presName="hierRoot2" presStyleCnt="0">
        <dgm:presLayoutVars>
          <dgm:hierBranch val="init"/>
        </dgm:presLayoutVars>
      </dgm:prSet>
      <dgm:spPr/>
    </dgm:pt>
    <dgm:pt modelId="{EE0C1F96-452D-4B2A-ABD5-8BFF0A7A0F6B}" type="pres">
      <dgm:prSet presAssocID="{AD11CE10-E146-46B7-8766-0214B70AFB41}" presName="rootComposite" presStyleCnt="0"/>
      <dgm:spPr/>
    </dgm:pt>
    <dgm:pt modelId="{E4E3309F-268C-4D71-87B6-8EE7E746AD0B}" type="pres">
      <dgm:prSet presAssocID="{AD11CE10-E146-46B7-8766-0214B70AFB41}" presName="rootText" presStyleLbl="node3" presStyleIdx="0" presStyleCnt="7" custScaleX="205698" custScaleY="83259">
        <dgm:presLayoutVars>
          <dgm:chPref val="3"/>
        </dgm:presLayoutVars>
      </dgm:prSet>
      <dgm:spPr/>
    </dgm:pt>
    <dgm:pt modelId="{9FE9EE7F-DB95-4081-B39A-92C50A80C58D}" type="pres">
      <dgm:prSet presAssocID="{AD11CE10-E146-46B7-8766-0214B70AFB41}" presName="rootConnector" presStyleLbl="node3" presStyleIdx="0" presStyleCnt="7"/>
      <dgm:spPr/>
    </dgm:pt>
    <dgm:pt modelId="{C9BD0461-DE06-4AE3-BAFF-E946AB9D1669}" type="pres">
      <dgm:prSet presAssocID="{AD11CE10-E146-46B7-8766-0214B70AFB41}" presName="hierChild4" presStyleCnt="0"/>
      <dgm:spPr/>
    </dgm:pt>
    <dgm:pt modelId="{CB872C14-DB07-4421-B530-9415FE944ABD}" type="pres">
      <dgm:prSet presAssocID="{AD11CE10-E146-46B7-8766-0214B70AFB41}" presName="hierChild5" presStyleCnt="0"/>
      <dgm:spPr/>
    </dgm:pt>
    <dgm:pt modelId="{F1D73D6F-BEA7-41D9-8C05-899A4CE0C46F}" type="pres">
      <dgm:prSet presAssocID="{D67FEEA1-B2E3-4110-AA03-2A30A235F720}" presName="Name37" presStyleLbl="parChTrans1D3" presStyleIdx="1" presStyleCnt="7"/>
      <dgm:spPr/>
    </dgm:pt>
    <dgm:pt modelId="{672DCC59-C386-412D-B8F7-86D760BEA3B4}" type="pres">
      <dgm:prSet presAssocID="{4F020579-8143-4DA4-9C45-EF76927620B0}" presName="hierRoot2" presStyleCnt="0">
        <dgm:presLayoutVars>
          <dgm:hierBranch val="init"/>
        </dgm:presLayoutVars>
      </dgm:prSet>
      <dgm:spPr/>
    </dgm:pt>
    <dgm:pt modelId="{EE5F3342-4070-443A-B52A-1ACAFC1DCB10}" type="pres">
      <dgm:prSet presAssocID="{4F020579-8143-4DA4-9C45-EF76927620B0}" presName="rootComposite" presStyleCnt="0"/>
      <dgm:spPr/>
    </dgm:pt>
    <dgm:pt modelId="{43D79A57-7CEC-430B-99B0-71D254D28F0F}" type="pres">
      <dgm:prSet presAssocID="{4F020579-8143-4DA4-9C45-EF76927620B0}" presName="rootText" presStyleLbl="node3" presStyleIdx="1" presStyleCnt="7" custScaleX="208032" custScaleY="84486">
        <dgm:presLayoutVars>
          <dgm:chPref val="3"/>
        </dgm:presLayoutVars>
      </dgm:prSet>
      <dgm:spPr/>
    </dgm:pt>
    <dgm:pt modelId="{8C0928BF-6D38-4A8D-9B37-DA240ED2945A}" type="pres">
      <dgm:prSet presAssocID="{4F020579-8143-4DA4-9C45-EF76927620B0}" presName="rootConnector" presStyleLbl="node3" presStyleIdx="1" presStyleCnt="7"/>
      <dgm:spPr/>
    </dgm:pt>
    <dgm:pt modelId="{02BC1A01-87C2-4BDF-B04B-4EA59FF39014}" type="pres">
      <dgm:prSet presAssocID="{4F020579-8143-4DA4-9C45-EF76927620B0}" presName="hierChild4" presStyleCnt="0"/>
      <dgm:spPr/>
    </dgm:pt>
    <dgm:pt modelId="{04F6FABE-3F89-4F4E-84D0-31EA66C2BE55}" type="pres">
      <dgm:prSet presAssocID="{4F020579-8143-4DA4-9C45-EF76927620B0}" presName="hierChild5" presStyleCnt="0"/>
      <dgm:spPr/>
    </dgm:pt>
    <dgm:pt modelId="{C4234D43-8AFE-4899-8968-6B6FFF0F865E}" type="pres">
      <dgm:prSet presAssocID="{9EA48992-1B93-407C-BCFF-B26184B98EBF}" presName="Name37" presStyleLbl="parChTrans1D3" presStyleIdx="2" presStyleCnt="7"/>
      <dgm:spPr/>
    </dgm:pt>
    <dgm:pt modelId="{4511BC26-24BA-4422-B9C0-6065B100C13D}" type="pres">
      <dgm:prSet presAssocID="{9977BC23-DC69-4E9B-BCD8-C013A39082B4}" presName="hierRoot2" presStyleCnt="0">
        <dgm:presLayoutVars>
          <dgm:hierBranch val="init"/>
        </dgm:presLayoutVars>
      </dgm:prSet>
      <dgm:spPr/>
    </dgm:pt>
    <dgm:pt modelId="{D1539C87-B4ED-4BBD-B5C2-B7EC745B00E7}" type="pres">
      <dgm:prSet presAssocID="{9977BC23-DC69-4E9B-BCD8-C013A39082B4}" presName="rootComposite" presStyleCnt="0"/>
      <dgm:spPr/>
    </dgm:pt>
    <dgm:pt modelId="{CECA9B9B-C008-4D5E-94A2-1C2919922015}" type="pres">
      <dgm:prSet presAssocID="{9977BC23-DC69-4E9B-BCD8-C013A39082B4}" presName="rootText" presStyleLbl="node3" presStyleIdx="2" presStyleCnt="7" custScaleX="208617" custScaleY="84485">
        <dgm:presLayoutVars>
          <dgm:chPref val="3"/>
        </dgm:presLayoutVars>
      </dgm:prSet>
      <dgm:spPr/>
    </dgm:pt>
    <dgm:pt modelId="{8602FA81-84A0-496E-9971-F01C7A787C90}" type="pres">
      <dgm:prSet presAssocID="{9977BC23-DC69-4E9B-BCD8-C013A39082B4}" presName="rootConnector" presStyleLbl="node3" presStyleIdx="2" presStyleCnt="7"/>
      <dgm:spPr/>
    </dgm:pt>
    <dgm:pt modelId="{706ED406-A05B-40D9-BD4B-021F4BA0BFF3}" type="pres">
      <dgm:prSet presAssocID="{9977BC23-DC69-4E9B-BCD8-C013A39082B4}" presName="hierChild4" presStyleCnt="0"/>
      <dgm:spPr/>
    </dgm:pt>
    <dgm:pt modelId="{6F5B63C9-05E0-4736-AD0A-351E6F8EF81D}" type="pres">
      <dgm:prSet presAssocID="{9977BC23-DC69-4E9B-BCD8-C013A39082B4}" presName="hierChild5" presStyleCnt="0"/>
      <dgm:spPr/>
    </dgm:pt>
    <dgm:pt modelId="{F1B82673-0E19-4F1C-8107-E91815F265D3}" type="pres">
      <dgm:prSet presAssocID="{64D4AF11-05F3-483B-9A74-E780FBCD1DA1}" presName="Name37" presStyleLbl="parChTrans1D3" presStyleIdx="3" presStyleCnt="7"/>
      <dgm:spPr/>
    </dgm:pt>
    <dgm:pt modelId="{280A2748-1EE5-4FD3-8D9F-5620AEC92C67}" type="pres">
      <dgm:prSet presAssocID="{4A84F4E2-901D-46CB-9BD2-D4857AC558EB}" presName="hierRoot2" presStyleCnt="0">
        <dgm:presLayoutVars>
          <dgm:hierBranch val="init"/>
        </dgm:presLayoutVars>
      </dgm:prSet>
      <dgm:spPr/>
    </dgm:pt>
    <dgm:pt modelId="{6AC3968C-F099-46BC-A69B-6B91A2FDEC2A}" type="pres">
      <dgm:prSet presAssocID="{4A84F4E2-901D-46CB-9BD2-D4857AC558EB}" presName="rootComposite" presStyleCnt="0"/>
      <dgm:spPr/>
    </dgm:pt>
    <dgm:pt modelId="{5157D73C-7E76-4AB9-8416-981C7621888A}" type="pres">
      <dgm:prSet presAssocID="{4A84F4E2-901D-46CB-9BD2-D4857AC558EB}" presName="rootText" presStyleLbl="node3" presStyleIdx="3" presStyleCnt="7" custScaleX="208033" custScaleY="84486">
        <dgm:presLayoutVars>
          <dgm:chPref val="3"/>
        </dgm:presLayoutVars>
      </dgm:prSet>
      <dgm:spPr/>
    </dgm:pt>
    <dgm:pt modelId="{13BC4EFF-1D56-4761-B4DF-A9DA0C92094F}" type="pres">
      <dgm:prSet presAssocID="{4A84F4E2-901D-46CB-9BD2-D4857AC558EB}" presName="rootConnector" presStyleLbl="node3" presStyleIdx="3" presStyleCnt="7"/>
      <dgm:spPr/>
    </dgm:pt>
    <dgm:pt modelId="{F4644200-0012-4D4E-8508-7B72AA6C56A0}" type="pres">
      <dgm:prSet presAssocID="{4A84F4E2-901D-46CB-9BD2-D4857AC558EB}" presName="hierChild4" presStyleCnt="0"/>
      <dgm:spPr/>
    </dgm:pt>
    <dgm:pt modelId="{3480C398-1BDC-4B4D-8607-080688770A5C}" type="pres">
      <dgm:prSet presAssocID="{4A84F4E2-901D-46CB-9BD2-D4857AC558EB}" presName="hierChild5" presStyleCnt="0"/>
      <dgm:spPr/>
    </dgm:pt>
    <dgm:pt modelId="{9163A41B-BE59-4EEC-9319-C7B1B3780591}" type="pres">
      <dgm:prSet presAssocID="{DB8C2AE1-C607-46D9-B7BC-9C079F154EDB}" presName="hierChild5" presStyleCnt="0"/>
      <dgm:spPr/>
    </dgm:pt>
    <dgm:pt modelId="{3D367E92-86C4-4800-890D-E420390834F5}" type="pres">
      <dgm:prSet presAssocID="{2753CF90-C8DC-4E71-8F9F-9E59A3F3F343}" presName="Name37" presStyleLbl="parChTrans1D2" presStyleIdx="1" presStyleCnt="2"/>
      <dgm:spPr/>
    </dgm:pt>
    <dgm:pt modelId="{BCB8A5CE-D988-44F9-9D02-0C3A0AE8921F}" type="pres">
      <dgm:prSet presAssocID="{5468CCFA-C375-4F43-B8EF-EB8E04F05ECA}" presName="hierRoot2" presStyleCnt="0">
        <dgm:presLayoutVars>
          <dgm:hierBranch val="init"/>
        </dgm:presLayoutVars>
      </dgm:prSet>
      <dgm:spPr/>
    </dgm:pt>
    <dgm:pt modelId="{33018D0C-6560-45C3-A00F-F1B6EEB3F544}" type="pres">
      <dgm:prSet presAssocID="{5468CCFA-C375-4F43-B8EF-EB8E04F05ECA}" presName="rootComposite" presStyleCnt="0"/>
      <dgm:spPr/>
    </dgm:pt>
    <dgm:pt modelId="{AB53A8D1-72AE-4ADD-B21C-1A8119F79543}" type="pres">
      <dgm:prSet presAssocID="{5468CCFA-C375-4F43-B8EF-EB8E04F05ECA}" presName="rootText" presStyleLbl="node2" presStyleIdx="1" presStyleCnt="2" custScaleX="296727">
        <dgm:presLayoutVars>
          <dgm:chPref val="3"/>
        </dgm:presLayoutVars>
      </dgm:prSet>
      <dgm:spPr/>
    </dgm:pt>
    <dgm:pt modelId="{023038BA-4E9A-4F8B-99B8-2ACC67A977E8}" type="pres">
      <dgm:prSet presAssocID="{5468CCFA-C375-4F43-B8EF-EB8E04F05ECA}" presName="rootConnector" presStyleLbl="node2" presStyleIdx="1" presStyleCnt="2"/>
      <dgm:spPr/>
    </dgm:pt>
    <dgm:pt modelId="{D4BBFF5E-DEE5-4CE9-A83C-00B2F7EBD579}" type="pres">
      <dgm:prSet presAssocID="{5468CCFA-C375-4F43-B8EF-EB8E04F05ECA}" presName="hierChild4" presStyleCnt="0"/>
      <dgm:spPr/>
    </dgm:pt>
    <dgm:pt modelId="{61FBF8BD-0CB8-4BC1-AC97-84554451CCDF}" type="pres">
      <dgm:prSet presAssocID="{F8823F64-0AB5-4A7A-A3B2-00F5C3298998}" presName="Name37" presStyleLbl="parChTrans1D3" presStyleIdx="4" presStyleCnt="7"/>
      <dgm:spPr/>
    </dgm:pt>
    <dgm:pt modelId="{A548C117-5962-4AE7-B890-F7E812AE79FC}" type="pres">
      <dgm:prSet presAssocID="{9BD4052D-381B-4199-9CDD-79A2696BFCE0}" presName="hierRoot2" presStyleCnt="0">
        <dgm:presLayoutVars>
          <dgm:hierBranch val="init"/>
        </dgm:presLayoutVars>
      </dgm:prSet>
      <dgm:spPr/>
    </dgm:pt>
    <dgm:pt modelId="{0EE34E23-173D-4043-8BA3-30233D960976}" type="pres">
      <dgm:prSet presAssocID="{9BD4052D-381B-4199-9CDD-79A2696BFCE0}" presName="rootComposite" presStyleCnt="0"/>
      <dgm:spPr/>
    </dgm:pt>
    <dgm:pt modelId="{0B2B7975-F0E4-4792-981A-64BB44A9A79B}" type="pres">
      <dgm:prSet presAssocID="{9BD4052D-381B-4199-9CDD-79A2696BFCE0}" presName="rootText" presStyleLbl="node3" presStyleIdx="4" presStyleCnt="7" custScaleX="207676" custScaleY="121566">
        <dgm:presLayoutVars>
          <dgm:chPref val="3"/>
        </dgm:presLayoutVars>
      </dgm:prSet>
      <dgm:spPr/>
    </dgm:pt>
    <dgm:pt modelId="{1001176A-95BF-47E7-8370-9A39C3C6DBCB}" type="pres">
      <dgm:prSet presAssocID="{9BD4052D-381B-4199-9CDD-79A2696BFCE0}" presName="rootConnector" presStyleLbl="node3" presStyleIdx="4" presStyleCnt="7"/>
      <dgm:spPr/>
    </dgm:pt>
    <dgm:pt modelId="{60B9F219-83A9-42DA-8CD3-BC7629F49FEB}" type="pres">
      <dgm:prSet presAssocID="{9BD4052D-381B-4199-9CDD-79A2696BFCE0}" presName="hierChild4" presStyleCnt="0"/>
      <dgm:spPr/>
    </dgm:pt>
    <dgm:pt modelId="{4B64A420-34FC-492C-9391-7E92BE2BDA6C}" type="pres">
      <dgm:prSet presAssocID="{9BD4052D-381B-4199-9CDD-79A2696BFCE0}" presName="hierChild5" presStyleCnt="0"/>
      <dgm:spPr/>
    </dgm:pt>
    <dgm:pt modelId="{9508E336-93A8-40B3-8417-857BAF094448}" type="pres">
      <dgm:prSet presAssocID="{1D53FBAD-6015-4443-8C85-D79EBBE8A557}" presName="Name37" presStyleLbl="parChTrans1D3" presStyleIdx="5" presStyleCnt="7"/>
      <dgm:spPr/>
    </dgm:pt>
    <dgm:pt modelId="{C3E9532D-1586-40AD-8EE7-7E2DAE181C3D}" type="pres">
      <dgm:prSet presAssocID="{5E319B0B-5AA0-4FBC-91DE-946BEADDB831}" presName="hierRoot2" presStyleCnt="0">
        <dgm:presLayoutVars>
          <dgm:hierBranch val="init"/>
        </dgm:presLayoutVars>
      </dgm:prSet>
      <dgm:spPr/>
    </dgm:pt>
    <dgm:pt modelId="{7E2E50D5-3604-4080-8B02-F435F966BCC9}" type="pres">
      <dgm:prSet presAssocID="{5E319B0B-5AA0-4FBC-91DE-946BEADDB831}" presName="rootComposite" presStyleCnt="0"/>
      <dgm:spPr/>
    </dgm:pt>
    <dgm:pt modelId="{913E3CFF-6DA2-4145-8C16-26E7C7437F90}" type="pres">
      <dgm:prSet presAssocID="{5E319B0B-5AA0-4FBC-91DE-946BEADDB831}" presName="rootText" presStyleLbl="node3" presStyleIdx="5" presStyleCnt="7" custScaleX="207676" custScaleY="131836">
        <dgm:presLayoutVars>
          <dgm:chPref val="3"/>
        </dgm:presLayoutVars>
      </dgm:prSet>
      <dgm:spPr/>
    </dgm:pt>
    <dgm:pt modelId="{88EE44DB-C3CA-49DB-A5A6-162B2A84A913}" type="pres">
      <dgm:prSet presAssocID="{5E319B0B-5AA0-4FBC-91DE-946BEADDB831}" presName="rootConnector" presStyleLbl="node3" presStyleIdx="5" presStyleCnt="7"/>
      <dgm:spPr/>
    </dgm:pt>
    <dgm:pt modelId="{496E5ED3-B05C-4D09-A08D-F60092B11DC8}" type="pres">
      <dgm:prSet presAssocID="{5E319B0B-5AA0-4FBC-91DE-946BEADDB831}" presName="hierChild4" presStyleCnt="0"/>
      <dgm:spPr/>
    </dgm:pt>
    <dgm:pt modelId="{82DF7304-2FEE-4EE8-93B7-A09DF3E986F0}" type="pres">
      <dgm:prSet presAssocID="{5E319B0B-5AA0-4FBC-91DE-946BEADDB831}" presName="hierChild5" presStyleCnt="0"/>
      <dgm:spPr/>
    </dgm:pt>
    <dgm:pt modelId="{3538E69E-8F57-419C-906D-E53677ACCF0F}" type="pres">
      <dgm:prSet presAssocID="{918D5C68-3C1D-425F-BC57-4CEB4C2B6C59}" presName="Name37" presStyleLbl="parChTrans1D3" presStyleIdx="6" presStyleCnt="7"/>
      <dgm:spPr/>
    </dgm:pt>
    <dgm:pt modelId="{A5BB9773-AD43-451C-AB33-7701ACCC5A15}" type="pres">
      <dgm:prSet presAssocID="{2562C2C8-3D72-400F-968E-57A4622CFC48}" presName="hierRoot2" presStyleCnt="0">
        <dgm:presLayoutVars>
          <dgm:hierBranch val="init"/>
        </dgm:presLayoutVars>
      </dgm:prSet>
      <dgm:spPr/>
    </dgm:pt>
    <dgm:pt modelId="{47962756-040A-45EB-9332-E831CD118CFA}" type="pres">
      <dgm:prSet presAssocID="{2562C2C8-3D72-400F-968E-57A4622CFC48}" presName="rootComposite" presStyleCnt="0"/>
      <dgm:spPr/>
    </dgm:pt>
    <dgm:pt modelId="{20E8093F-61AF-4E27-978D-C2B7627C9374}" type="pres">
      <dgm:prSet presAssocID="{2562C2C8-3D72-400F-968E-57A4622CFC48}" presName="rootText" presStyleLbl="node3" presStyleIdx="6" presStyleCnt="7" custScaleX="248583" custScaleY="124100">
        <dgm:presLayoutVars>
          <dgm:chPref val="3"/>
        </dgm:presLayoutVars>
      </dgm:prSet>
      <dgm:spPr/>
    </dgm:pt>
    <dgm:pt modelId="{48C640DA-26DC-45AE-8F35-81EDEDAA9ED5}" type="pres">
      <dgm:prSet presAssocID="{2562C2C8-3D72-400F-968E-57A4622CFC48}" presName="rootConnector" presStyleLbl="node3" presStyleIdx="6" presStyleCnt="7"/>
      <dgm:spPr/>
    </dgm:pt>
    <dgm:pt modelId="{5615A261-6FB9-4F68-8845-19C258483AE9}" type="pres">
      <dgm:prSet presAssocID="{2562C2C8-3D72-400F-968E-57A4622CFC48}" presName="hierChild4" presStyleCnt="0"/>
      <dgm:spPr/>
    </dgm:pt>
    <dgm:pt modelId="{D5864186-EE60-4044-B8A0-92B6857B589F}" type="pres">
      <dgm:prSet presAssocID="{2562C2C8-3D72-400F-968E-57A4622CFC48}" presName="hierChild5" presStyleCnt="0"/>
      <dgm:spPr/>
    </dgm:pt>
    <dgm:pt modelId="{38D6C1EF-FC96-4ECA-BD00-0522FA1A4BE3}" type="pres">
      <dgm:prSet presAssocID="{5468CCFA-C375-4F43-B8EF-EB8E04F05ECA}" presName="hierChild5" presStyleCnt="0"/>
      <dgm:spPr/>
    </dgm:pt>
    <dgm:pt modelId="{CDD839C0-0AF7-4964-8708-3C81E7EACDDB}" type="pres">
      <dgm:prSet presAssocID="{2505D256-632D-41AB-8143-2368D8D0DCE3}" presName="hierChild3" presStyleCnt="0"/>
      <dgm:spPr/>
    </dgm:pt>
  </dgm:ptLst>
  <dgm:cxnLst>
    <dgm:cxn modelId="{C0B26607-6985-4B14-9F6C-6BBFD3ABB66E}" type="presOf" srcId="{9EA48992-1B93-407C-BCFF-B26184B98EBF}" destId="{C4234D43-8AFE-4899-8968-6B6FFF0F865E}" srcOrd="0" destOrd="0" presId="urn:microsoft.com/office/officeart/2005/8/layout/orgChart1"/>
    <dgm:cxn modelId="{FAEC3A2A-1179-4E98-9BDE-3035732C1E92}" srcId="{DB8C2AE1-C607-46D9-B7BC-9C079F154EDB}" destId="{AD11CE10-E146-46B7-8766-0214B70AFB41}" srcOrd="0" destOrd="0" parTransId="{B038C4E9-B403-47F3-ACAB-9BD2C9E13838}" sibTransId="{7F059A29-8F30-48C0-8123-33AAE9DCA1EE}"/>
    <dgm:cxn modelId="{E3BDF72D-AF04-4F70-8BAC-2A75AA6EFCE1}" type="presOf" srcId="{5468CCFA-C375-4F43-B8EF-EB8E04F05ECA}" destId="{023038BA-4E9A-4F8B-99B8-2ACC67A977E8}" srcOrd="1" destOrd="0" presId="urn:microsoft.com/office/officeart/2005/8/layout/orgChart1"/>
    <dgm:cxn modelId="{294C332F-7E97-46FF-854F-8D5B86E4CE9A}" srcId="{5468CCFA-C375-4F43-B8EF-EB8E04F05ECA}" destId="{5E319B0B-5AA0-4FBC-91DE-946BEADDB831}" srcOrd="1" destOrd="0" parTransId="{1D53FBAD-6015-4443-8C85-D79EBBE8A557}" sibTransId="{3DE125DE-4FA0-4C38-85FF-DEFD1A3D3572}"/>
    <dgm:cxn modelId="{9DE67431-0BAD-421C-A66C-CFA822275AD5}" type="presOf" srcId="{5468CCFA-C375-4F43-B8EF-EB8E04F05ECA}" destId="{AB53A8D1-72AE-4ADD-B21C-1A8119F79543}" srcOrd="0" destOrd="0" presId="urn:microsoft.com/office/officeart/2005/8/layout/orgChart1"/>
    <dgm:cxn modelId="{A9187D36-5EE7-4287-B755-FFEB3EC88B0D}" type="presOf" srcId="{9977BC23-DC69-4E9B-BCD8-C013A39082B4}" destId="{CECA9B9B-C008-4D5E-94A2-1C2919922015}" srcOrd="0" destOrd="0" presId="urn:microsoft.com/office/officeart/2005/8/layout/orgChart1"/>
    <dgm:cxn modelId="{B22A2C3B-FD78-47AA-9FA0-E5CE1048BCCD}" type="presOf" srcId="{B038C4E9-B403-47F3-ACAB-9BD2C9E13838}" destId="{6814A1D3-FFD9-4713-A717-84A4EA0F8F7D}" srcOrd="0" destOrd="0" presId="urn:microsoft.com/office/officeart/2005/8/layout/orgChart1"/>
    <dgm:cxn modelId="{2C42486C-3AAA-442A-A71A-C52DA0941B86}" type="presOf" srcId="{5E319B0B-5AA0-4FBC-91DE-946BEADDB831}" destId="{88EE44DB-C3CA-49DB-A5A6-162B2A84A913}" srcOrd="1" destOrd="0" presId="urn:microsoft.com/office/officeart/2005/8/layout/orgChart1"/>
    <dgm:cxn modelId="{38BF4A4C-B998-4159-ABEE-5DB0807674B2}" type="presOf" srcId="{2505D256-632D-41AB-8143-2368D8D0DCE3}" destId="{AC4FB714-64C5-4DB4-9221-0590F7CD8904}" srcOrd="1" destOrd="0" presId="urn:microsoft.com/office/officeart/2005/8/layout/orgChart1"/>
    <dgm:cxn modelId="{B635A570-B168-4C3F-87F3-C6C1AE971D38}" type="presOf" srcId="{DB8C2AE1-C607-46D9-B7BC-9C079F154EDB}" destId="{CF7A6C0C-74A2-4697-80F3-459D235103BB}" srcOrd="0" destOrd="0" presId="urn:microsoft.com/office/officeart/2005/8/layout/orgChart1"/>
    <dgm:cxn modelId="{7BD4F670-67AD-4FEC-80FC-F9D8DD36BBAD}" type="presOf" srcId="{1D53FBAD-6015-4443-8C85-D79EBBE8A557}" destId="{9508E336-93A8-40B3-8417-857BAF094448}" srcOrd="0" destOrd="0" presId="urn:microsoft.com/office/officeart/2005/8/layout/orgChart1"/>
    <dgm:cxn modelId="{F9155C55-CB67-4E7C-BE6A-237FD134FDD0}" type="presOf" srcId="{4A84F4E2-901D-46CB-9BD2-D4857AC558EB}" destId="{5157D73C-7E76-4AB9-8416-981C7621888A}" srcOrd="0" destOrd="0" presId="urn:microsoft.com/office/officeart/2005/8/layout/orgChart1"/>
    <dgm:cxn modelId="{CA795076-77E7-4F6E-8970-E29B1A6702C4}" type="presOf" srcId="{2562C2C8-3D72-400F-968E-57A4622CFC48}" destId="{48C640DA-26DC-45AE-8F35-81EDEDAA9ED5}" srcOrd="1" destOrd="0" presId="urn:microsoft.com/office/officeart/2005/8/layout/orgChart1"/>
    <dgm:cxn modelId="{23E49059-755C-483F-81CB-4069AE789061}" type="presOf" srcId="{AD11CE10-E146-46B7-8766-0214B70AFB41}" destId="{9FE9EE7F-DB95-4081-B39A-92C50A80C58D}" srcOrd="1" destOrd="0" presId="urn:microsoft.com/office/officeart/2005/8/layout/orgChart1"/>
    <dgm:cxn modelId="{FDDFFF59-FDB6-40B4-A997-FD8F2AA8C4DD}" type="presOf" srcId="{9977BC23-DC69-4E9B-BCD8-C013A39082B4}" destId="{8602FA81-84A0-496E-9971-F01C7A787C90}" srcOrd="1" destOrd="0" presId="urn:microsoft.com/office/officeart/2005/8/layout/orgChart1"/>
    <dgm:cxn modelId="{C95E407A-BBED-4400-96EA-EA32C3268870}" type="presOf" srcId="{9BD4052D-381B-4199-9CDD-79A2696BFCE0}" destId="{0B2B7975-F0E4-4792-981A-64BB44A9A79B}" srcOrd="0" destOrd="0" presId="urn:microsoft.com/office/officeart/2005/8/layout/orgChart1"/>
    <dgm:cxn modelId="{6C0F9186-FF90-4AB2-9008-363DFA509EE3}" type="presOf" srcId="{5E319B0B-5AA0-4FBC-91DE-946BEADDB831}" destId="{913E3CFF-6DA2-4145-8C16-26E7C7437F90}" srcOrd="0" destOrd="0" presId="urn:microsoft.com/office/officeart/2005/8/layout/orgChart1"/>
    <dgm:cxn modelId="{F6C8918A-3394-4864-AFC4-61ED758AEE56}" type="presOf" srcId="{2562C2C8-3D72-400F-968E-57A4622CFC48}" destId="{20E8093F-61AF-4E27-978D-C2B7627C9374}" srcOrd="0" destOrd="0" presId="urn:microsoft.com/office/officeart/2005/8/layout/orgChart1"/>
    <dgm:cxn modelId="{5391E98D-9D16-43C2-BCB7-765FF063E48B}" type="presOf" srcId="{DB8C2AE1-C607-46D9-B7BC-9C079F154EDB}" destId="{6198F528-E6BD-4532-A9DC-6FEAEB167A51}" srcOrd="1" destOrd="0" presId="urn:microsoft.com/office/officeart/2005/8/layout/orgChart1"/>
    <dgm:cxn modelId="{47D65994-5613-49D9-9368-E5CB8A592D1E}" type="presOf" srcId="{4F020579-8143-4DA4-9C45-EF76927620B0}" destId="{8C0928BF-6D38-4A8D-9B37-DA240ED2945A}" srcOrd="1" destOrd="0" presId="urn:microsoft.com/office/officeart/2005/8/layout/orgChart1"/>
    <dgm:cxn modelId="{32B5BB95-E46F-4AD5-A754-4DD8D866AD0E}" type="presOf" srcId="{2505D256-632D-41AB-8143-2368D8D0DCE3}" destId="{A87B3E25-BA8F-4795-B6D0-6960469CD281}" srcOrd="0" destOrd="0" presId="urn:microsoft.com/office/officeart/2005/8/layout/orgChart1"/>
    <dgm:cxn modelId="{1F215E9B-AF70-4DE0-8B01-4C397B7D97A5}" srcId="{5468CCFA-C375-4F43-B8EF-EB8E04F05ECA}" destId="{9BD4052D-381B-4199-9CDD-79A2696BFCE0}" srcOrd="0" destOrd="0" parTransId="{F8823F64-0AB5-4A7A-A3B2-00F5C3298998}" sibTransId="{D4FCF99D-CFDB-4FDA-A22C-368A4E75CE02}"/>
    <dgm:cxn modelId="{D81E069D-0024-4A58-8E93-E71A1B1B389D}" type="presOf" srcId="{23CE192C-5B38-438D-8327-59CFC58E08E0}" destId="{ACADB673-10C5-458F-9F9D-7E3825FA946A}" srcOrd="0" destOrd="0" presId="urn:microsoft.com/office/officeart/2005/8/layout/orgChart1"/>
    <dgm:cxn modelId="{681CD69E-5AA4-41DE-8165-C4E4B3EE2464}" srcId="{23CE192C-5B38-438D-8327-59CFC58E08E0}" destId="{2505D256-632D-41AB-8143-2368D8D0DCE3}" srcOrd="0" destOrd="0" parTransId="{7895EF1B-A461-4805-9508-024A913E97CE}" sibTransId="{EA44D30A-2DE7-47C4-BE7B-87A0EC6D0D9B}"/>
    <dgm:cxn modelId="{2B51DE9F-60B9-4EB9-83E2-92B4CB85972B}" type="presOf" srcId="{64D4AF11-05F3-483B-9A74-E780FBCD1DA1}" destId="{F1B82673-0E19-4F1C-8107-E91815F265D3}" srcOrd="0" destOrd="0" presId="urn:microsoft.com/office/officeart/2005/8/layout/orgChart1"/>
    <dgm:cxn modelId="{F4F3E8A0-27B6-4592-B31D-81E5FB776FD5}" srcId="{DB8C2AE1-C607-46D9-B7BC-9C079F154EDB}" destId="{4A84F4E2-901D-46CB-9BD2-D4857AC558EB}" srcOrd="3" destOrd="0" parTransId="{64D4AF11-05F3-483B-9A74-E780FBCD1DA1}" sibTransId="{9F03C556-D999-4D1A-A297-53D835A36266}"/>
    <dgm:cxn modelId="{6C7554A5-0C0E-40A5-918B-23325D808E56}" srcId="{2505D256-632D-41AB-8143-2368D8D0DCE3}" destId="{DB8C2AE1-C607-46D9-B7BC-9C079F154EDB}" srcOrd="0" destOrd="0" parTransId="{5133BE77-4562-47A2-9241-7C7268CD54BA}" sibTransId="{861C31A7-F4ED-49AD-A6B3-6AB12CE8101A}"/>
    <dgm:cxn modelId="{530492AB-7F29-4FD8-8B40-E0742D5D739D}" type="presOf" srcId="{5133BE77-4562-47A2-9241-7C7268CD54BA}" destId="{B06D3122-7921-4829-8E05-711DFD0E20AF}" srcOrd="0" destOrd="0" presId="urn:microsoft.com/office/officeart/2005/8/layout/orgChart1"/>
    <dgm:cxn modelId="{2F7EA5AF-599F-475A-8C2A-7661BA0522FC}" type="presOf" srcId="{D67FEEA1-B2E3-4110-AA03-2A30A235F720}" destId="{F1D73D6F-BEA7-41D9-8C05-899A4CE0C46F}" srcOrd="0" destOrd="0" presId="urn:microsoft.com/office/officeart/2005/8/layout/orgChart1"/>
    <dgm:cxn modelId="{8DC441C4-AE7A-4489-8E36-843D1641D308}" type="presOf" srcId="{9BD4052D-381B-4199-9CDD-79A2696BFCE0}" destId="{1001176A-95BF-47E7-8370-9A39C3C6DBCB}" srcOrd="1" destOrd="0" presId="urn:microsoft.com/office/officeart/2005/8/layout/orgChart1"/>
    <dgm:cxn modelId="{5CB18ADA-C1B9-4706-BDE2-2CC7EFA4FBAC}" srcId="{5468CCFA-C375-4F43-B8EF-EB8E04F05ECA}" destId="{2562C2C8-3D72-400F-968E-57A4622CFC48}" srcOrd="2" destOrd="0" parTransId="{918D5C68-3C1D-425F-BC57-4CEB4C2B6C59}" sibTransId="{176BAF94-88D9-4F3B-981E-EDFB241BA64A}"/>
    <dgm:cxn modelId="{5609CCDB-DF56-44C5-A860-CD1DCCEA7D54}" type="presOf" srcId="{4A84F4E2-901D-46CB-9BD2-D4857AC558EB}" destId="{13BC4EFF-1D56-4761-B4DF-A9DA0C92094F}" srcOrd="1" destOrd="0" presId="urn:microsoft.com/office/officeart/2005/8/layout/orgChart1"/>
    <dgm:cxn modelId="{AF5BFFDB-BAE0-4E8E-A085-38891F377CFD}" srcId="{DB8C2AE1-C607-46D9-B7BC-9C079F154EDB}" destId="{9977BC23-DC69-4E9B-BCD8-C013A39082B4}" srcOrd="2" destOrd="0" parTransId="{9EA48992-1B93-407C-BCFF-B26184B98EBF}" sibTransId="{DE0FCEBA-14E8-4A47-9D4B-E343B33D840D}"/>
    <dgm:cxn modelId="{8415ABDE-818E-442D-900C-E51271892286}" type="presOf" srcId="{2753CF90-C8DC-4E71-8F9F-9E59A3F3F343}" destId="{3D367E92-86C4-4800-890D-E420390834F5}" srcOrd="0" destOrd="0" presId="urn:microsoft.com/office/officeart/2005/8/layout/orgChart1"/>
    <dgm:cxn modelId="{E8FA2FE7-8C40-4F8E-97A4-1799480FCA64}" srcId="{2505D256-632D-41AB-8143-2368D8D0DCE3}" destId="{5468CCFA-C375-4F43-B8EF-EB8E04F05ECA}" srcOrd="1" destOrd="0" parTransId="{2753CF90-C8DC-4E71-8F9F-9E59A3F3F343}" sibTransId="{199E86E7-D47E-424E-89B7-6A599EE25664}"/>
    <dgm:cxn modelId="{7CA92EE9-EA1C-4A8C-B30B-BD36F9CC4751}" srcId="{DB8C2AE1-C607-46D9-B7BC-9C079F154EDB}" destId="{4F020579-8143-4DA4-9C45-EF76927620B0}" srcOrd="1" destOrd="0" parTransId="{D67FEEA1-B2E3-4110-AA03-2A30A235F720}" sibTransId="{6BD375EA-8D17-4A3E-BBDD-E8C65F2BE2E9}"/>
    <dgm:cxn modelId="{F48E31E9-29D9-4546-98AF-880864EB010E}" type="presOf" srcId="{918D5C68-3C1D-425F-BC57-4CEB4C2B6C59}" destId="{3538E69E-8F57-419C-906D-E53677ACCF0F}" srcOrd="0" destOrd="0" presId="urn:microsoft.com/office/officeart/2005/8/layout/orgChart1"/>
    <dgm:cxn modelId="{BA534BE9-B080-42AD-95EC-1A47E004DE1A}" type="presOf" srcId="{F8823F64-0AB5-4A7A-A3B2-00F5C3298998}" destId="{61FBF8BD-0CB8-4BC1-AC97-84554451CCDF}" srcOrd="0" destOrd="0" presId="urn:microsoft.com/office/officeart/2005/8/layout/orgChart1"/>
    <dgm:cxn modelId="{7E9D15F3-548E-4612-8110-391122904C02}" type="presOf" srcId="{AD11CE10-E146-46B7-8766-0214B70AFB41}" destId="{E4E3309F-268C-4D71-87B6-8EE7E746AD0B}" srcOrd="0" destOrd="0" presId="urn:microsoft.com/office/officeart/2005/8/layout/orgChart1"/>
    <dgm:cxn modelId="{20D2DCFE-28BD-4A55-8C25-69FC8E4DC8B7}" type="presOf" srcId="{4F020579-8143-4DA4-9C45-EF76927620B0}" destId="{43D79A57-7CEC-430B-99B0-71D254D28F0F}" srcOrd="0" destOrd="0" presId="urn:microsoft.com/office/officeart/2005/8/layout/orgChart1"/>
    <dgm:cxn modelId="{F58A65B7-2D6A-4552-A973-AD7A1444BB64}" type="presParOf" srcId="{ACADB673-10C5-458F-9F9D-7E3825FA946A}" destId="{324C4A52-F45A-4CCF-A157-0FC11971F8D1}" srcOrd="0" destOrd="0" presId="urn:microsoft.com/office/officeart/2005/8/layout/orgChart1"/>
    <dgm:cxn modelId="{A4EF2623-CD59-4563-AFC6-9E85F87D7331}" type="presParOf" srcId="{324C4A52-F45A-4CCF-A157-0FC11971F8D1}" destId="{96B4E56A-9BDC-4F5A-9711-304F166B4B7D}" srcOrd="0" destOrd="0" presId="urn:microsoft.com/office/officeart/2005/8/layout/orgChart1"/>
    <dgm:cxn modelId="{B53AC5FE-98C2-4390-AF5F-F5A1F2C9753D}" type="presParOf" srcId="{96B4E56A-9BDC-4F5A-9711-304F166B4B7D}" destId="{A87B3E25-BA8F-4795-B6D0-6960469CD281}" srcOrd="0" destOrd="0" presId="urn:microsoft.com/office/officeart/2005/8/layout/orgChart1"/>
    <dgm:cxn modelId="{D7DC6454-7937-472B-9EBE-7E29539AE9B8}" type="presParOf" srcId="{96B4E56A-9BDC-4F5A-9711-304F166B4B7D}" destId="{AC4FB714-64C5-4DB4-9221-0590F7CD8904}" srcOrd="1" destOrd="0" presId="urn:microsoft.com/office/officeart/2005/8/layout/orgChart1"/>
    <dgm:cxn modelId="{9D07966C-F7D0-4552-AABD-3063D4C700EE}" type="presParOf" srcId="{324C4A52-F45A-4CCF-A157-0FC11971F8D1}" destId="{C3B5B445-53FC-485C-93A9-109D361EEDEF}" srcOrd="1" destOrd="0" presId="urn:microsoft.com/office/officeart/2005/8/layout/orgChart1"/>
    <dgm:cxn modelId="{BD94DA76-0598-41DC-A1F5-B8407808F679}" type="presParOf" srcId="{C3B5B445-53FC-485C-93A9-109D361EEDEF}" destId="{B06D3122-7921-4829-8E05-711DFD0E20AF}" srcOrd="0" destOrd="0" presId="urn:microsoft.com/office/officeart/2005/8/layout/orgChart1"/>
    <dgm:cxn modelId="{F46EF871-BFA0-4285-90EA-35F17D669FA9}" type="presParOf" srcId="{C3B5B445-53FC-485C-93A9-109D361EEDEF}" destId="{9CC81FB9-C8D5-4BD5-82D8-5E65BE540F48}" srcOrd="1" destOrd="0" presId="urn:microsoft.com/office/officeart/2005/8/layout/orgChart1"/>
    <dgm:cxn modelId="{48A2F508-E207-430E-A4E7-ECB08B11EC9D}" type="presParOf" srcId="{9CC81FB9-C8D5-4BD5-82D8-5E65BE540F48}" destId="{6CD2D8C3-7B79-425A-9D87-45ABD17BE6C0}" srcOrd="0" destOrd="0" presId="urn:microsoft.com/office/officeart/2005/8/layout/orgChart1"/>
    <dgm:cxn modelId="{D0D8A8EA-195C-4F2D-81B7-0CE4E9AEAF88}" type="presParOf" srcId="{6CD2D8C3-7B79-425A-9D87-45ABD17BE6C0}" destId="{CF7A6C0C-74A2-4697-80F3-459D235103BB}" srcOrd="0" destOrd="0" presId="urn:microsoft.com/office/officeart/2005/8/layout/orgChart1"/>
    <dgm:cxn modelId="{D32EED99-89B4-4BA0-8CA5-8CA05CB40CB7}" type="presParOf" srcId="{6CD2D8C3-7B79-425A-9D87-45ABD17BE6C0}" destId="{6198F528-E6BD-4532-A9DC-6FEAEB167A51}" srcOrd="1" destOrd="0" presId="urn:microsoft.com/office/officeart/2005/8/layout/orgChart1"/>
    <dgm:cxn modelId="{1B85ED6E-09A3-4C39-A968-17FB9F27926F}" type="presParOf" srcId="{9CC81FB9-C8D5-4BD5-82D8-5E65BE540F48}" destId="{9D5973CF-4960-426E-BE49-C774143549BF}" srcOrd="1" destOrd="0" presId="urn:microsoft.com/office/officeart/2005/8/layout/orgChart1"/>
    <dgm:cxn modelId="{AEBC0886-7D14-4508-B9D8-16CF208E722F}" type="presParOf" srcId="{9D5973CF-4960-426E-BE49-C774143549BF}" destId="{6814A1D3-FFD9-4713-A717-84A4EA0F8F7D}" srcOrd="0" destOrd="0" presId="urn:microsoft.com/office/officeart/2005/8/layout/orgChart1"/>
    <dgm:cxn modelId="{18EB06D9-267F-489C-B3BB-9406331FE358}" type="presParOf" srcId="{9D5973CF-4960-426E-BE49-C774143549BF}" destId="{0EF4C44B-5320-4500-AA2F-7018599CC129}" srcOrd="1" destOrd="0" presId="urn:microsoft.com/office/officeart/2005/8/layout/orgChart1"/>
    <dgm:cxn modelId="{00F30552-F772-4D1C-8E18-19149C3E5AE5}" type="presParOf" srcId="{0EF4C44B-5320-4500-AA2F-7018599CC129}" destId="{EE0C1F96-452D-4B2A-ABD5-8BFF0A7A0F6B}" srcOrd="0" destOrd="0" presId="urn:microsoft.com/office/officeart/2005/8/layout/orgChart1"/>
    <dgm:cxn modelId="{F37C73CA-9CC8-4921-B0DD-F4DB4874F072}" type="presParOf" srcId="{EE0C1F96-452D-4B2A-ABD5-8BFF0A7A0F6B}" destId="{E4E3309F-268C-4D71-87B6-8EE7E746AD0B}" srcOrd="0" destOrd="0" presId="urn:microsoft.com/office/officeart/2005/8/layout/orgChart1"/>
    <dgm:cxn modelId="{50BFA9B1-8B11-418A-90CE-46CC099F6625}" type="presParOf" srcId="{EE0C1F96-452D-4B2A-ABD5-8BFF0A7A0F6B}" destId="{9FE9EE7F-DB95-4081-B39A-92C50A80C58D}" srcOrd="1" destOrd="0" presId="urn:microsoft.com/office/officeart/2005/8/layout/orgChart1"/>
    <dgm:cxn modelId="{D4CF2DCE-D9F9-45CA-80E9-0829F25C98DF}" type="presParOf" srcId="{0EF4C44B-5320-4500-AA2F-7018599CC129}" destId="{C9BD0461-DE06-4AE3-BAFF-E946AB9D1669}" srcOrd="1" destOrd="0" presId="urn:microsoft.com/office/officeart/2005/8/layout/orgChart1"/>
    <dgm:cxn modelId="{30321B96-E8BC-45D0-83B5-31E5EFC8668D}" type="presParOf" srcId="{0EF4C44B-5320-4500-AA2F-7018599CC129}" destId="{CB872C14-DB07-4421-B530-9415FE944ABD}" srcOrd="2" destOrd="0" presId="urn:microsoft.com/office/officeart/2005/8/layout/orgChart1"/>
    <dgm:cxn modelId="{1A30AAC9-3BF4-4464-A9EE-BF950D25B60F}" type="presParOf" srcId="{9D5973CF-4960-426E-BE49-C774143549BF}" destId="{F1D73D6F-BEA7-41D9-8C05-899A4CE0C46F}" srcOrd="2" destOrd="0" presId="urn:microsoft.com/office/officeart/2005/8/layout/orgChart1"/>
    <dgm:cxn modelId="{D8F4AB7A-4993-46CF-92A3-FEA8E25A33D3}" type="presParOf" srcId="{9D5973CF-4960-426E-BE49-C774143549BF}" destId="{672DCC59-C386-412D-B8F7-86D760BEA3B4}" srcOrd="3" destOrd="0" presId="urn:microsoft.com/office/officeart/2005/8/layout/orgChart1"/>
    <dgm:cxn modelId="{34856270-0B4F-47BF-B8AB-A3A497DE0A9C}" type="presParOf" srcId="{672DCC59-C386-412D-B8F7-86D760BEA3B4}" destId="{EE5F3342-4070-443A-B52A-1ACAFC1DCB10}" srcOrd="0" destOrd="0" presId="urn:microsoft.com/office/officeart/2005/8/layout/orgChart1"/>
    <dgm:cxn modelId="{9BEC9887-CCE9-4DD8-90FF-FAB7B87A5FF2}" type="presParOf" srcId="{EE5F3342-4070-443A-B52A-1ACAFC1DCB10}" destId="{43D79A57-7CEC-430B-99B0-71D254D28F0F}" srcOrd="0" destOrd="0" presId="urn:microsoft.com/office/officeart/2005/8/layout/orgChart1"/>
    <dgm:cxn modelId="{D73F4FEF-80F6-4AAC-9380-0BE19A44783A}" type="presParOf" srcId="{EE5F3342-4070-443A-B52A-1ACAFC1DCB10}" destId="{8C0928BF-6D38-4A8D-9B37-DA240ED2945A}" srcOrd="1" destOrd="0" presId="urn:microsoft.com/office/officeart/2005/8/layout/orgChart1"/>
    <dgm:cxn modelId="{401704AB-B5BA-4E70-B6E1-D68707A7C0B7}" type="presParOf" srcId="{672DCC59-C386-412D-B8F7-86D760BEA3B4}" destId="{02BC1A01-87C2-4BDF-B04B-4EA59FF39014}" srcOrd="1" destOrd="0" presId="urn:microsoft.com/office/officeart/2005/8/layout/orgChart1"/>
    <dgm:cxn modelId="{A8564446-75E5-4C91-807B-1F40807C8115}" type="presParOf" srcId="{672DCC59-C386-412D-B8F7-86D760BEA3B4}" destId="{04F6FABE-3F89-4F4E-84D0-31EA66C2BE55}" srcOrd="2" destOrd="0" presId="urn:microsoft.com/office/officeart/2005/8/layout/orgChart1"/>
    <dgm:cxn modelId="{5B8EEAAB-1DA1-44F1-B443-313AF56D4612}" type="presParOf" srcId="{9D5973CF-4960-426E-BE49-C774143549BF}" destId="{C4234D43-8AFE-4899-8968-6B6FFF0F865E}" srcOrd="4" destOrd="0" presId="urn:microsoft.com/office/officeart/2005/8/layout/orgChart1"/>
    <dgm:cxn modelId="{9A1DF980-CED7-4D25-B7B1-3F5E396DA598}" type="presParOf" srcId="{9D5973CF-4960-426E-BE49-C774143549BF}" destId="{4511BC26-24BA-4422-B9C0-6065B100C13D}" srcOrd="5" destOrd="0" presId="urn:microsoft.com/office/officeart/2005/8/layout/orgChart1"/>
    <dgm:cxn modelId="{24481C0B-AEE2-49F1-B0FF-46A6D264AB7A}" type="presParOf" srcId="{4511BC26-24BA-4422-B9C0-6065B100C13D}" destId="{D1539C87-B4ED-4BBD-B5C2-B7EC745B00E7}" srcOrd="0" destOrd="0" presId="urn:microsoft.com/office/officeart/2005/8/layout/orgChart1"/>
    <dgm:cxn modelId="{192D56F9-764C-4FC3-8ACC-80CDB354C75C}" type="presParOf" srcId="{D1539C87-B4ED-4BBD-B5C2-B7EC745B00E7}" destId="{CECA9B9B-C008-4D5E-94A2-1C2919922015}" srcOrd="0" destOrd="0" presId="urn:microsoft.com/office/officeart/2005/8/layout/orgChart1"/>
    <dgm:cxn modelId="{89848FC2-9162-472D-83FE-8335B127AE1D}" type="presParOf" srcId="{D1539C87-B4ED-4BBD-B5C2-B7EC745B00E7}" destId="{8602FA81-84A0-496E-9971-F01C7A787C90}" srcOrd="1" destOrd="0" presId="urn:microsoft.com/office/officeart/2005/8/layout/orgChart1"/>
    <dgm:cxn modelId="{4015F7F8-72AC-4CCC-A7A8-22736DC79940}" type="presParOf" srcId="{4511BC26-24BA-4422-B9C0-6065B100C13D}" destId="{706ED406-A05B-40D9-BD4B-021F4BA0BFF3}" srcOrd="1" destOrd="0" presId="urn:microsoft.com/office/officeart/2005/8/layout/orgChart1"/>
    <dgm:cxn modelId="{C7C6DFEA-371A-4EF9-A113-8C26BBA5BA6D}" type="presParOf" srcId="{4511BC26-24BA-4422-B9C0-6065B100C13D}" destId="{6F5B63C9-05E0-4736-AD0A-351E6F8EF81D}" srcOrd="2" destOrd="0" presId="urn:microsoft.com/office/officeart/2005/8/layout/orgChart1"/>
    <dgm:cxn modelId="{63CCDB09-4636-4B73-A422-4A059A8308F7}" type="presParOf" srcId="{9D5973CF-4960-426E-BE49-C774143549BF}" destId="{F1B82673-0E19-4F1C-8107-E91815F265D3}" srcOrd="6" destOrd="0" presId="urn:microsoft.com/office/officeart/2005/8/layout/orgChart1"/>
    <dgm:cxn modelId="{4C00C8AE-0067-4116-AEA7-32E11819E7FE}" type="presParOf" srcId="{9D5973CF-4960-426E-BE49-C774143549BF}" destId="{280A2748-1EE5-4FD3-8D9F-5620AEC92C67}" srcOrd="7" destOrd="0" presId="urn:microsoft.com/office/officeart/2005/8/layout/orgChart1"/>
    <dgm:cxn modelId="{89A49462-0F57-4EB1-92F3-74F77E98C5CC}" type="presParOf" srcId="{280A2748-1EE5-4FD3-8D9F-5620AEC92C67}" destId="{6AC3968C-F099-46BC-A69B-6B91A2FDEC2A}" srcOrd="0" destOrd="0" presId="urn:microsoft.com/office/officeart/2005/8/layout/orgChart1"/>
    <dgm:cxn modelId="{6C3B5400-BD11-42B8-BC2E-C9AF0F26E5F5}" type="presParOf" srcId="{6AC3968C-F099-46BC-A69B-6B91A2FDEC2A}" destId="{5157D73C-7E76-4AB9-8416-981C7621888A}" srcOrd="0" destOrd="0" presId="urn:microsoft.com/office/officeart/2005/8/layout/orgChart1"/>
    <dgm:cxn modelId="{51716CE3-CB18-424D-B433-52D19B1C6661}" type="presParOf" srcId="{6AC3968C-F099-46BC-A69B-6B91A2FDEC2A}" destId="{13BC4EFF-1D56-4761-B4DF-A9DA0C92094F}" srcOrd="1" destOrd="0" presId="urn:microsoft.com/office/officeart/2005/8/layout/orgChart1"/>
    <dgm:cxn modelId="{AF713A5C-A7F7-43D1-8280-901D9E3BDDC6}" type="presParOf" srcId="{280A2748-1EE5-4FD3-8D9F-5620AEC92C67}" destId="{F4644200-0012-4D4E-8508-7B72AA6C56A0}" srcOrd="1" destOrd="0" presId="urn:microsoft.com/office/officeart/2005/8/layout/orgChart1"/>
    <dgm:cxn modelId="{811DC4CC-A54C-42F1-B02D-F2BA6105FAB1}" type="presParOf" srcId="{280A2748-1EE5-4FD3-8D9F-5620AEC92C67}" destId="{3480C398-1BDC-4B4D-8607-080688770A5C}" srcOrd="2" destOrd="0" presId="urn:microsoft.com/office/officeart/2005/8/layout/orgChart1"/>
    <dgm:cxn modelId="{519BD45D-A9C0-41EF-8055-D4DCE5E5C7D9}" type="presParOf" srcId="{9CC81FB9-C8D5-4BD5-82D8-5E65BE540F48}" destId="{9163A41B-BE59-4EEC-9319-C7B1B3780591}" srcOrd="2" destOrd="0" presId="urn:microsoft.com/office/officeart/2005/8/layout/orgChart1"/>
    <dgm:cxn modelId="{D3C7F2C3-1DD2-4EC9-B292-EC9E5BCBCA7A}" type="presParOf" srcId="{C3B5B445-53FC-485C-93A9-109D361EEDEF}" destId="{3D367E92-86C4-4800-890D-E420390834F5}" srcOrd="2" destOrd="0" presId="urn:microsoft.com/office/officeart/2005/8/layout/orgChart1"/>
    <dgm:cxn modelId="{B849870C-5714-4D0C-9789-82FC2ECBE0A8}" type="presParOf" srcId="{C3B5B445-53FC-485C-93A9-109D361EEDEF}" destId="{BCB8A5CE-D988-44F9-9D02-0C3A0AE8921F}" srcOrd="3" destOrd="0" presId="urn:microsoft.com/office/officeart/2005/8/layout/orgChart1"/>
    <dgm:cxn modelId="{E23818D9-28AC-4BE8-B610-A07BD9170EC6}" type="presParOf" srcId="{BCB8A5CE-D988-44F9-9D02-0C3A0AE8921F}" destId="{33018D0C-6560-45C3-A00F-F1B6EEB3F544}" srcOrd="0" destOrd="0" presId="urn:microsoft.com/office/officeart/2005/8/layout/orgChart1"/>
    <dgm:cxn modelId="{3AB3D7AA-6689-4309-A89B-F7EEB1373B81}" type="presParOf" srcId="{33018D0C-6560-45C3-A00F-F1B6EEB3F544}" destId="{AB53A8D1-72AE-4ADD-B21C-1A8119F79543}" srcOrd="0" destOrd="0" presId="urn:microsoft.com/office/officeart/2005/8/layout/orgChart1"/>
    <dgm:cxn modelId="{66F653A6-186B-4002-A5D6-CA05102D0F89}" type="presParOf" srcId="{33018D0C-6560-45C3-A00F-F1B6EEB3F544}" destId="{023038BA-4E9A-4F8B-99B8-2ACC67A977E8}" srcOrd="1" destOrd="0" presId="urn:microsoft.com/office/officeart/2005/8/layout/orgChart1"/>
    <dgm:cxn modelId="{DC1B815C-AB41-4B30-9A24-4AA0A642479B}" type="presParOf" srcId="{BCB8A5CE-D988-44F9-9D02-0C3A0AE8921F}" destId="{D4BBFF5E-DEE5-4CE9-A83C-00B2F7EBD579}" srcOrd="1" destOrd="0" presId="urn:microsoft.com/office/officeart/2005/8/layout/orgChart1"/>
    <dgm:cxn modelId="{EBF453CD-B725-471F-B33A-09C61AF49B18}" type="presParOf" srcId="{D4BBFF5E-DEE5-4CE9-A83C-00B2F7EBD579}" destId="{61FBF8BD-0CB8-4BC1-AC97-84554451CCDF}" srcOrd="0" destOrd="0" presId="urn:microsoft.com/office/officeart/2005/8/layout/orgChart1"/>
    <dgm:cxn modelId="{6FD228D9-4048-4332-B8E4-6993A487FB22}" type="presParOf" srcId="{D4BBFF5E-DEE5-4CE9-A83C-00B2F7EBD579}" destId="{A548C117-5962-4AE7-B890-F7E812AE79FC}" srcOrd="1" destOrd="0" presId="urn:microsoft.com/office/officeart/2005/8/layout/orgChart1"/>
    <dgm:cxn modelId="{7AFDCAE5-F4DF-495E-87A3-AD820E8F7B11}" type="presParOf" srcId="{A548C117-5962-4AE7-B890-F7E812AE79FC}" destId="{0EE34E23-173D-4043-8BA3-30233D960976}" srcOrd="0" destOrd="0" presId="urn:microsoft.com/office/officeart/2005/8/layout/orgChart1"/>
    <dgm:cxn modelId="{1274F921-B161-4520-906C-EB3EC421B681}" type="presParOf" srcId="{0EE34E23-173D-4043-8BA3-30233D960976}" destId="{0B2B7975-F0E4-4792-981A-64BB44A9A79B}" srcOrd="0" destOrd="0" presId="urn:microsoft.com/office/officeart/2005/8/layout/orgChart1"/>
    <dgm:cxn modelId="{60AB046D-BB59-4659-A856-A2F0807AABA7}" type="presParOf" srcId="{0EE34E23-173D-4043-8BA3-30233D960976}" destId="{1001176A-95BF-47E7-8370-9A39C3C6DBCB}" srcOrd="1" destOrd="0" presId="urn:microsoft.com/office/officeart/2005/8/layout/orgChart1"/>
    <dgm:cxn modelId="{A5C46730-DF93-42EE-8A15-34AB28A0F401}" type="presParOf" srcId="{A548C117-5962-4AE7-B890-F7E812AE79FC}" destId="{60B9F219-83A9-42DA-8CD3-BC7629F49FEB}" srcOrd="1" destOrd="0" presId="urn:microsoft.com/office/officeart/2005/8/layout/orgChart1"/>
    <dgm:cxn modelId="{D0BCFB63-6C9E-416E-8321-8397A7F15C5C}" type="presParOf" srcId="{A548C117-5962-4AE7-B890-F7E812AE79FC}" destId="{4B64A420-34FC-492C-9391-7E92BE2BDA6C}" srcOrd="2" destOrd="0" presId="urn:microsoft.com/office/officeart/2005/8/layout/orgChart1"/>
    <dgm:cxn modelId="{96B04308-644D-4ACB-8F83-32E12EEB1076}" type="presParOf" srcId="{D4BBFF5E-DEE5-4CE9-A83C-00B2F7EBD579}" destId="{9508E336-93A8-40B3-8417-857BAF094448}" srcOrd="2" destOrd="0" presId="urn:microsoft.com/office/officeart/2005/8/layout/orgChart1"/>
    <dgm:cxn modelId="{275B69F8-2AD1-4CDE-842A-EAABD7A078A3}" type="presParOf" srcId="{D4BBFF5E-DEE5-4CE9-A83C-00B2F7EBD579}" destId="{C3E9532D-1586-40AD-8EE7-7E2DAE181C3D}" srcOrd="3" destOrd="0" presId="urn:microsoft.com/office/officeart/2005/8/layout/orgChart1"/>
    <dgm:cxn modelId="{4483226B-6C30-4EDF-873C-145752B1EA39}" type="presParOf" srcId="{C3E9532D-1586-40AD-8EE7-7E2DAE181C3D}" destId="{7E2E50D5-3604-4080-8B02-F435F966BCC9}" srcOrd="0" destOrd="0" presId="urn:microsoft.com/office/officeart/2005/8/layout/orgChart1"/>
    <dgm:cxn modelId="{89648364-8107-4288-9FA7-B8C80D263652}" type="presParOf" srcId="{7E2E50D5-3604-4080-8B02-F435F966BCC9}" destId="{913E3CFF-6DA2-4145-8C16-26E7C7437F90}" srcOrd="0" destOrd="0" presId="urn:microsoft.com/office/officeart/2005/8/layout/orgChart1"/>
    <dgm:cxn modelId="{4D0CA66A-8C54-48FD-950A-67CFF49E792A}" type="presParOf" srcId="{7E2E50D5-3604-4080-8B02-F435F966BCC9}" destId="{88EE44DB-C3CA-49DB-A5A6-162B2A84A913}" srcOrd="1" destOrd="0" presId="urn:microsoft.com/office/officeart/2005/8/layout/orgChart1"/>
    <dgm:cxn modelId="{97FBC592-C0A4-42F1-AB61-7C2788FE4840}" type="presParOf" srcId="{C3E9532D-1586-40AD-8EE7-7E2DAE181C3D}" destId="{496E5ED3-B05C-4D09-A08D-F60092B11DC8}" srcOrd="1" destOrd="0" presId="urn:microsoft.com/office/officeart/2005/8/layout/orgChart1"/>
    <dgm:cxn modelId="{2E8D72FF-7F36-4A61-973B-CA8F46C1ADD3}" type="presParOf" srcId="{C3E9532D-1586-40AD-8EE7-7E2DAE181C3D}" destId="{82DF7304-2FEE-4EE8-93B7-A09DF3E986F0}" srcOrd="2" destOrd="0" presId="urn:microsoft.com/office/officeart/2005/8/layout/orgChart1"/>
    <dgm:cxn modelId="{6C2FAF4A-1C72-4DA3-8444-2E43A1142598}" type="presParOf" srcId="{D4BBFF5E-DEE5-4CE9-A83C-00B2F7EBD579}" destId="{3538E69E-8F57-419C-906D-E53677ACCF0F}" srcOrd="4" destOrd="0" presId="urn:microsoft.com/office/officeart/2005/8/layout/orgChart1"/>
    <dgm:cxn modelId="{2512FA7D-9718-4EB8-9742-8BC30B9200F3}" type="presParOf" srcId="{D4BBFF5E-DEE5-4CE9-A83C-00B2F7EBD579}" destId="{A5BB9773-AD43-451C-AB33-7701ACCC5A15}" srcOrd="5" destOrd="0" presId="urn:microsoft.com/office/officeart/2005/8/layout/orgChart1"/>
    <dgm:cxn modelId="{BCBFF757-96B1-4E05-A920-9C3EB698C3BD}" type="presParOf" srcId="{A5BB9773-AD43-451C-AB33-7701ACCC5A15}" destId="{47962756-040A-45EB-9332-E831CD118CFA}" srcOrd="0" destOrd="0" presId="urn:microsoft.com/office/officeart/2005/8/layout/orgChart1"/>
    <dgm:cxn modelId="{98A7740E-D22F-4868-BD8A-860D8D8EFD77}" type="presParOf" srcId="{47962756-040A-45EB-9332-E831CD118CFA}" destId="{20E8093F-61AF-4E27-978D-C2B7627C9374}" srcOrd="0" destOrd="0" presId="urn:microsoft.com/office/officeart/2005/8/layout/orgChart1"/>
    <dgm:cxn modelId="{945E9B46-E007-48F1-8487-F58E3E38E336}" type="presParOf" srcId="{47962756-040A-45EB-9332-E831CD118CFA}" destId="{48C640DA-26DC-45AE-8F35-81EDEDAA9ED5}" srcOrd="1" destOrd="0" presId="urn:microsoft.com/office/officeart/2005/8/layout/orgChart1"/>
    <dgm:cxn modelId="{0DAFC129-EFC3-4BB9-B73B-4AF3CC6F6753}" type="presParOf" srcId="{A5BB9773-AD43-451C-AB33-7701ACCC5A15}" destId="{5615A261-6FB9-4F68-8845-19C258483AE9}" srcOrd="1" destOrd="0" presId="urn:microsoft.com/office/officeart/2005/8/layout/orgChart1"/>
    <dgm:cxn modelId="{022AF30E-8EA3-4E49-932B-6C79A928B04D}" type="presParOf" srcId="{A5BB9773-AD43-451C-AB33-7701ACCC5A15}" destId="{D5864186-EE60-4044-B8A0-92B6857B589F}" srcOrd="2" destOrd="0" presId="urn:microsoft.com/office/officeart/2005/8/layout/orgChart1"/>
    <dgm:cxn modelId="{979E400C-DCBF-4BF5-98E8-59F535FB7835}" type="presParOf" srcId="{BCB8A5CE-D988-44F9-9D02-0C3A0AE8921F}" destId="{38D6C1EF-FC96-4ECA-BD00-0522FA1A4BE3}" srcOrd="2" destOrd="0" presId="urn:microsoft.com/office/officeart/2005/8/layout/orgChart1"/>
    <dgm:cxn modelId="{D5A1F620-0782-4A79-9430-20F8B710A37A}" type="presParOf" srcId="{324C4A52-F45A-4CCF-A157-0FC11971F8D1}" destId="{CDD839C0-0AF7-4964-8708-3C81E7EACDD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4DACE-4E0D-4E04-AD20-895D4956BC20}" type="doc">
      <dgm:prSet loTypeId="urn:microsoft.com/office/officeart/2005/8/layout/gear1" loCatId="relationship" qsTypeId="urn:microsoft.com/office/officeart/2005/8/quickstyle/simple1" qsCatId="simple" csTypeId="urn:microsoft.com/office/officeart/2005/8/colors/accent1_1" csCatId="accent1" phldr="1"/>
      <dgm:spPr/>
    </dgm:pt>
    <dgm:pt modelId="{1850E374-0066-414F-A377-4305BC255935}">
      <dgm:prSet phldrT="[Text]"/>
      <dgm:spPr/>
      <dgm:t>
        <a:bodyPr/>
        <a:lstStyle/>
        <a:p>
          <a:r>
            <a:rPr lang="en-US" altLang="zh-HK" dirty="0">
              <a:ea typeface="ヒラギノ角ゴ Pro W3" pitchFamily="-84" charset="-128"/>
            </a:rPr>
            <a:t>Mortgage Loan Amortization </a:t>
          </a:r>
          <a:endParaRPr lang="en-US" dirty="0"/>
        </a:p>
      </dgm:t>
    </dgm:pt>
    <dgm:pt modelId="{3EEA6049-E658-4519-BDAB-825A6E22FEF1}" type="parTrans" cxnId="{F26C517D-E5BA-4555-8E37-2CC08B1B1E9A}">
      <dgm:prSet/>
      <dgm:spPr/>
      <dgm:t>
        <a:bodyPr/>
        <a:lstStyle/>
        <a:p>
          <a:endParaRPr lang="en-US"/>
        </a:p>
      </dgm:t>
    </dgm:pt>
    <dgm:pt modelId="{B72F129B-67E1-4CB8-8967-54FE96BA5460}" type="sibTrans" cxnId="{F26C517D-E5BA-4555-8E37-2CC08B1B1E9A}">
      <dgm:prSet/>
      <dgm:spPr/>
      <dgm:t>
        <a:bodyPr/>
        <a:lstStyle/>
        <a:p>
          <a:endParaRPr lang="en-US"/>
        </a:p>
      </dgm:t>
    </dgm:pt>
    <dgm:pt modelId="{1BD0E7DF-1C2E-4D3F-B3D5-61954BCA8B94}">
      <dgm:prSet phldrT="[Text]"/>
      <dgm:spPr/>
      <dgm:t>
        <a:bodyPr/>
        <a:lstStyle/>
        <a:p>
          <a:r>
            <a:rPr lang="en-US" altLang="zh-HK" dirty="0">
              <a:ea typeface="ヒラギノ角ゴ Pro W3" pitchFamily="-84" charset="-128"/>
            </a:rPr>
            <a:t>Loan Terms</a:t>
          </a:r>
          <a:endParaRPr lang="en-US" dirty="0"/>
        </a:p>
      </dgm:t>
    </dgm:pt>
    <dgm:pt modelId="{60653687-516E-4477-B338-31E9C3A9D4E2}" type="parTrans" cxnId="{FA8DF857-2A59-4C6D-BD0F-A5613DC2C5BF}">
      <dgm:prSet/>
      <dgm:spPr/>
      <dgm:t>
        <a:bodyPr/>
        <a:lstStyle/>
        <a:p>
          <a:endParaRPr lang="en-US"/>
        </a:p>
      </dgm:t>
    </dgm:pt>
    <dgm:pt modelId="{334067D0-8478-4679-93E9-F025A3B8CF52}" type="sibTrans" cxnId="{FA8DF857-2A59-4C6D-BD0F-A5613DC2C5BF}">
      <dgm:prSet/>
      <dgm:spPr/>
      <dgm:t>
        <a:bodyPr/>
        <a:lstStyle/>
        <a:p>
          <a:endParaRPr lang="en-US"/>
        </a:p>
      </dgm:t>
    </dgm:pt>
    <dgm:pt modelId="{71D7C9B9-DECD-4DF7-AB0B-1E23D5CDD2DF}">
      <dgm:prSet phldrT="[Text]"/>
      <dgm:spPr/>
      <dgm:t>
        <a:bodyPr/>
        <a:lstStyle/>
        <a:p>
          <a:r>
            <a:rPr lang="en-US" altLang="zh-HK" dirty="0">
              <a:ea typeface="ヒラギノ角ゴ Pro W3" pitchFamily="-84" charset="-128"/>
            </a:rPr>
            <a:t>Mortgage Interest Rates</a:t>
          </a:r>
          <a:endParaRPr lang="en-US" dirty="0"/>
        </a:p>
      </dgm:t>
    </dgm:pt>
    <dgm:pt modelId="{D1B1EA3D-17AF-43E6-9F22-59347C47592F}" type="parTrans" cxnId="{DF9DD1E7-3D43-480C-8B01-5C9F355ACE2F}">
      <dgm:prSet/>
      <dgm:spPr/>
      <dgm:t>
        <a:bodyPr/>
        <a:lstStyle/>
        <a:p>
          <a:endParaRPr lang="en-US"/>
        </a:p>
      </dgm:t>
    </dgm:pt>
    <dgm:pt modelId="{F08F98BC-95C2-4F43-8C5A-2300633F2268}" type="sibTrans" cxnId="{DF9DD1E7-3D43-480C-8B01-5C9F355ACE2F}">
      <dgm:prSet/>
      <dgm:spPr/>
      <dgm:t>
        <a:bodyPr/>
        <a:lstStyle/>
        <a:p>
          <a:endParaRPr lang="en-US"/>
        </a:p>
      </dgm:t>
    </dgm:pt>
    <dgm:pt modelId="{6CEF085A-F095-4F05-B6E1-6DF0D51D246C}" type="pres">
      <dgm:prSet presAssocID="{6B44DACE-4E0D-4E04-AD20-895D4956BC20}" presName="composite" presStyleCnt="0">
        <dgm:presLayoutVars>
          <dgm:chMax val="3"/>
          <dgm:animLvl val="lvl"/>
          <dgm:resizeHandles val="exact"/>
        </dgm:presLayoutVars>
      </dgm:prSet>
      <dgm:spPr/>
    </dgm:pt>
    <dgm:pt modelId="{C959B141-C1EC-4617-8881-706FC6BFCBFB}" type="pres">
      <dgm:prSet presAssocID="{1850E374-0066-414F-A377-4305BC255935}" presName="gear1" presStyleLbl="node1" presStyleIdx="0" presStyleCnt="3">
        <dgm:presLayoutVars>
          <dgm:chMax val="1"/>
          <dgm:bulletEnabled val="1"/>
        </dgm:presLayoutVars>
      </dgm:prSet>
      <dgm:spPr/>
    </dgm:pt>
    <dgm:pt modelId="{D9920BB6-CD7E-4C98-83C5-C48617CC0750}" type="pres">
      <dgm:prSet presAssocID="{1850E374-0066-414F-A377-4305BC255935}" presName="gear1srcNode" presStyleLbl="node1" presStyleIdx="0" presStyleCnt="3"/>
      <dgm:spPr/>
    </dgm:pt>
    <dgm:pt modelId="{900A39A6-174B-4101-A8FE-AA7B70B3AEF2}" type="pres">
      <dgm:prSet presAssocID="{1850E374-0066-414F-A377-4305BC255935}" presName="gear1dstNode" presStyleLbl="node1" presStyleIdx="0" presStyleCnt="3"/>
      <dgm:spPr/>
    </dgm:pt>
    <dgm:pt modelId="{97924CBE-BE37-4F65-AF06-AFBA0FFB5E9D}" type="pres">
      <dgm:prSet presAssocID="{1BD0E7DF-1C2E-4D3F-B3D5-61954BCA8B94}" presName="gear2" presStyleLbl="node1" presStyleIdx="1" presStyleCnt="3">
        <dgm:presLayoutVars>
          <dgm:chMax val="1"/>
          <dgm:bulletEnabled val="1"/>
        </dgm:presLayoutVars>
      </dgm:prSet>
      <dgm:spPr/>
    </dgm:pt>
    <dgm:pt modelId="{D39239A7-387D-42E6-9F3F-982E066A4F93}" type="pres">
      <dgm:prSet presAssocID="{1BD0E7DF-1C2E-4D3F-B3D5-61954BCA8B94}" presName="gear2srcNode" presStyleLbl="node1" presStyleIdx="1" presStyleCnt="3"/>
      <dgm:spPr/>
    </dgm:pt>
    <dgm:pt modelId="{94C5E227-D6E6-42C2-BD27-4EDDB5205ADA}" type="pres">
      <dgm:prSet presAssocID="{1BD0E7DF-1C2E-4D3F-B3D5-61954BCA8B94}" presName="gear2dstNode" presStyleLbl="node1" presStyleIdx="1" presStyleCnt="3"/>
      <dgm:spPr/>
    </dgm:pt>
    <dgm:pt modelId="{B763D467-F634-4BB3-A945-E759CE8875DA}" type="pres">
      <dgm:prSet presAssocID="{71D7C9B9-DECD-4DF7-AB0B-1E23D5CDD2DF}" presName="gear3" presStyleLbl="node1" presStyleIdx="2" presStyleCnt="3"/>
      <dgm:spPr/>
    </dgm:pt>
    <dgm:pt modelId="{EC3D81C0-88A4-4959-AE24-63596325E44B}" type="pres">
      <dgm:prSet presAssocID="{71D7C9B9-DECD-4DF7-AB0B-1E23D5CDD2DF}" presName="gear3tx" presStyleLbl="node1" presStyleIdx="2" presStyleCnt="3">
        <dgm:presLayoutVars>
          <dgm:chMax val="1"/>
          <dgm:bulletEnabled val="1"/>
        </dgm:presLayoutVars>
      </dgm:prSet>
      <dgm:spPr/>
    </dgm:pt>
    <dgm:pt modelId="{B1641779-5D93-4D72-9D46-6095EA12584E}" type="pres">
      <dgm:prSet presAssocID="{71D7C9B9-DECD-4DF7-AB0B-1E23D5CDD2DF}" presName="gear3srcNode" presStyleLbl="node1" presStyleIdx="2" presStyleCnt="3"/>
      <dgm:spPr/>
    </dgm:pt>
    <dgm:pt modelId="{99C33CFA-63DA-43A3-80CF-746E10A7136F}" type="pres">
      <dgm:prSet presAssocID="{71D7C9B9-DECD-4DF7-AB0B-1E23D5CDD2DF}" presName="gear3dstNode" presStyleLbl="node1" presStyleIdx="2" presStyleCnt="3"/>
      <dgm:spPr/>
    </dgm:pt>
    <dgm:pt modelId="{B0ADD397-2BAF-4548-AF08-908257363363}" type="pres">
      <dgm:prSet presAssocID="{B72F129B-67E1-4CB8-8967-54FE96BA5460}" presName="connector1" presStyleLbl="sibTrans2D1" presStyleIdx="0" presStyleCnt="3"/>
      <dgm:spPr/>
    </dgm:pt>
    <dgm:pt modelId="{453DD44F-8AB2-430B-8493-FB288AF0369D}" type="pres">
      <dgm:prSet presAssocID="{334067D0-8478-4679-93E9-F025A3B8CF52}" presName="connector2" presStyleLbl="sibTrans2D1" presStyleIdx="1" presStyleCnt="3"/>
      <dgm:spPr/>
    </dgm:pt>
    <dgm:pt modelId="{15FE4544-52A0-46BD-8391-97818D7D423B}" type="pres">
      <dgm:prSet presAssocID="{F08F98BC-95C2-4F43-8C5A-2300633F2268}" presName="connector3" presStyleLbl="sibTrans2D1" presStyleIdx="2" presStyleCnt="3"/>
      <dgm:spPr/>
    </dgm:pt>
  </dgm:ptLst>
  <dgm:cxnLst>
    <dgm:cxn modelId="{A4B69202-D76A-417E-B211-631E5D309483}" type="presOf" srcId="{1850E374-0066-414F-A377-4305BC255935}" destId="{D9920BB6-CD7E-4C98-83C5-C48617CC0750}" srcOrd="1" destOrd="0" presId="urn:microsoft.com/office/officeart/2005/8/layout/gear1"/>
    <dgm:cxn modelId="{EBA56A0C-CD14-43DE-8F7F-ADE2C5389377}" type="presOf" srcId="{71D7C9B9-DECD-4DF7-AB0B-1E23D5CDD2DF}" destId="{B1641779-5D93-4D72-9D46-6095EA12584E}" srcOrd="2" destOrd="0" presId="urn:microsoft.com/office/officeart/2005/8/layout/gear1"/>
    <dgm:cxn modelId="{FA8DF857-2A59-4C6D-BD0F-A5613DC2C5BF}" srcId="{6B44DACE-4E0D-4E04-AD20-895D4956BC20}" destId="{1BD0E7DF-1C2E-4D3F-B3D5-61954BCA8B94}" srcOrd="1" destOrd="0" parTransId="{60653687-516E-4477-B338-31E9C3A9D4E2}" sibTransId="{334067D0-8478-4679-93E9-F025A3B8CF52}"/>
    <dgm:cxn modelId="{6C4CBC78-98F5-4B1B-AA56-2DBF6F4C30CA}" type="presOf" srcId="{71D7C9B9-DECD-4DF7-AB0B-1E23D5CDD2DF}" destId="{99C33CFA-63DA-43A3-80CF-746E10A7136F}" srcOrd="3" destOrd="0" presId="urn:microsoft.com/office/officeart/2005/8/layout/gear1"/>
    <dgm:cxn modelId="{9761907C-090B-4C20-98D6-802B74CBEBCA}" type="presOf" srcId="{F08F98BC-95C2-4F43-8C5A-2300633F2268}" destId="{15FE4544-52A0-46BD-8391-97818D7D423B}" srcOrd="0" destOrd="0" presId="urn:microsoft.com/office/officeart/2005/8/layout/gear1"/>
    <dgm:cxn modelId="{F26C517D-E5BA-4555-8E37-2CC08B1B1E9A}" srcId="{6B44DACE-4E0D-4E04-AD20-895D4956BC20}" destId="{1850E374-0066-414F-A377-4305BC255935}" srcOrd="0" destOrd="0" parTransId="{3EEA6049-E658-4519-BDAB-825A6E22FEF1}" sibTransId="{B72F129B-67E1-4CB8-8967-54FE96BA5460}"/>
    <dgm:cxn modelId="{FBE70D8B-48E1-4DDF-A8E6-92A35354A41D}" type="presOf" srcId="{1850E374-0066-414F-A377-4305BC255935}" destId="{900A39A6-174B-4101-A8FE-AA7B70B3AEF2}" srcOrd="2" destOrd="0" presId="urn:microsoft.com/office/officeart/2005/8/layout/gear1"/>
    <dgm:cxn modelId="{EFADC895-168A-43E9-A892-4CE9896DD296}" type="presOf" srcId="{71D7C9B9-DECD-4DF7-AB0B-1E23D5CDD2DF}" destId="{EC3D81C0-88A4-4959-AE24-63596325E44B}" srcOrd="1" destOrd="0" presId="urn:microsoft.com/office/officeart/2005/8/layout/gear1"/>
    <dgm:cxn modelId="{37F60BA3-340D-4B19-B64F-C6BB0B9664CC}" type="presOf" srcId="{334067D0-8478-4679-93E9-F025A3B8CF52}" destId="{453DD44F-8AB2-430B-8493-FB288AF0369D}" srcOrd="0" destOrd="0" presId="urn:microsoft.com/office/officeart/2005/8/layout/gear1"/>
    <dgm:cxn modelId="{059269AC-55F3-4B67-AD68-EA5C25255B56}" type="presOf" srcId="{71D7C9B9-DECD-4DF7-AB0B-1E23D5CDD2DF}" destId="{B763D467-F634-4BB3-A945-E759CE8875DA}" srcOrd="0" destOrd="0" presId="urn:microsoft.com/office/officeart/2005/8/layout/gear1"/>
    <dgm:cxn modelId="{EDD8ACAC-9D33-4A54-B6AA-100F49A307EE}" type="presOf" srcId="{6B44DACE-4E0D-4E04-AD20-895D4956BC20}" destId="{6CEF085A-F095-4F05-B6E1-6DF0D51D246C}" srcOrd="0" destOrd="0" presId="urn:microsoft.com/office/officeart/2005/8/layout/gear1"/>
    <dgm:cxn modelId="{1C8A13BF-888A-449A-93D4-13A96F268351}" type="presOf" srcId="{1BD0E7DF-1C2E-4D3F-B3D5-61954BCA8B94}" destId="{97924CBE-BE37-4F65-AF06-AFBA0FFB5E9D}" srcOrd="0" destOrd="0" presId="urn:microsoft.com/office/officeart/2005/8/layout/gear1"/>
    <dgm:cxn modelId="{FA79E4C1-E3BE-4FF7-838A-28135851FBBD}" type="presOf" srcId="{1BD0E7DF-1C2E-4D3F-B3D5-61954BCA8B94}" destId="{94C5E227-D6E6-42C2-BD27-4EDDB5205ADA}" srcOrd="2" destOrd="0" presId="urn:microsoft.com/office/officeart/2005/8/layout/gear1"/>
    <dgm:cxn modelId="{207C27D7-AE57-48E6-BC66-D6DE50B976FC}" type="presOf" srcId="{1BD0E7DF-1C2E-4D3F-B3D5-61954BCA8B94}" destId="{D39239A7-387D-42E6-9F3F-982E066A4F93}" srcOrd="1" destOrd="0" presId="urn:microsoft.com/office/officeart/2005/8/layout/gear1"/>
    <dgm:cxn modelId="{E01105DA-6B97-4B53-8D21-72D6CE565B93}" type="presOf" srcId="{B72F129B-67E1-4CB8-8967-54FE96BA5460}" destId="{B0ADD397-2BAF-4548-AF08-908257363363}" srcOrd="0" destOrd="0" presId="urn:microsoft.com/office/officeart/2005/8/layout/gear1"/>
    <dgm:cxn modelId="{DF9DD1E7-3D43-480C-8B01-5C9F355ACE2F}" srcId="{6B44DACE-4E0D-4E04-AD20-895D4956BC20}" destId="{71D7C9B9-DECD-4DF7-AB0B-1E23D5CDD2DF}" srcOrd="2" destOrd="0" parTransId="{D1B1EA3D-17AF-43E6-9F22-59347C47592F}" sibTransId="{F08F98BC-95C2-4F43-8C5A-2300633F2268}"/>
    <dgm:cxn modelId="{6B28AAEA-3928-438A-8214-06B20104CD2F}" type="presOf" srcId="{1850E374-0066-414F-A377-4305BC255935}" destId="{C959B141-C1EC-4617-8881-706FC6BFCBFB}" srcOrd="0" destOrd="0" presId="urn:microsoft.com/office/officeart/2005/8/layout/gear1"/>
    <dgm:cxn modelId="{045FB0CD-0E4B-4C99-B9B2-699D25A6CBE8}" type="presParOf" srcId="{6CEF085A-F095-4F05-B6E1-6DF0D51D246C}" destId="{C959B141-C1EC-4617-8881-706FC6BFCBFB}" srcOrd="0" destOrd="0" presId="urn:microsoft.com/office/officeart/2005/8/layout/gear1"/>
    <dgm:cxn modelId="{A47ED89F-9712-4AB2-9F5A-ACB949C9F369}" type="presParOf" srcId="{6CEF085A-F095-4F05-B6E1-6DF0D51D246C}" destId="{D9920BB6-CD7E-4C98-83C5-C48617CC0750}" srcOrd="1" destOrd="0" presId="urn:microsoft.com/office/officeart/2005/8/layout/gear1"/>
    <dgm:cxn modelId="{EAFE0B6C-CC4C-48A2-BAD9-7D1E25C83800}" type="presParOf" srcId="{6CEF085A-F095-4F05-B6E1-6DF0D51D246C}" destId="{900A39A6-174B-4101-A8FE-AA7B70B3AEF2}" srcOrd="2" destOrd="0" presId="urn:microsoft.com/office/officeart/2005/8/layout/gear1"/>
    <dgm:cxn modelId="{F3388208-1770-49DE-A3C0-6794F12B9C36}" type="presParOf" srcId="{6CEF085A-F095-4F05-B6E1-6DF0D51D246C}" destId="{97924CBE-BE37-4F65-AF06-AFBA0FFB5E9D}" srcOrd="3" destOrd="0" presId="urn:microsoft.com/office/officeart/2005/8/layout/gear1"/>
    <dgm:cxn modelId="{5222B47D-F745-43F2-ACFC-A5A58A5D1BCD}" type="presParOf" srcId="{6CEF085A-F095-4F05-B6E1-6DF0D51D246C}" destId="{D39239A7-387D-42E6-9F3F-982E066A4F93}" srcOrd="4" destOrd="0" presId="urn:microsoft.com/office/officeart/2005/8/layout/gear1"/>
    <dgm:cxn modelId="{60EC8D8F-9862-456E-9967-433A74217B1D}" type="presParOf" srcId="{6CEF085A-F095-4F05-B6E1-6DF0D51D246C}" destId="{94C5E227-D6E6-42C2-BD27-4EDDB5205ADA}" srcOrd="5" destOrd="0" presId="urn:microsoft.com/office/officeart/2005/8/layout/gear1"/>
    <dgm:cxn modelId="{75B0E36F-A161-47DA-B676-8C8E62EF4346}" type="presParOf" srcId="{6CEF085A-F095-4F05-B6E1-6DF0D51D246C}" destId="{B763D467-F634-4BB3-A945-E759CE8875DA}" srcOrd="6" destOrd="0" presId="urn:microsoft.com/office/officeart/2005/8/layout/gear1"/>
    <dgm:cxn modelId="{85C2D5AD-DA03-40FB-BE20-73E8FD1B1640}" type="presParOf" srcId="{6CEF085A-F095-4F05-B6E1-6DF0D51D246C}" destId="{EC3D81C0-88A4-4959-AE24-63596325E44B}" srcOrd="7" destOrd="0" presId="urn:microsoft.com/office/officeart/2005/8/layout/gear1"/>
    <dgm:cxn modelId="{C0DBE150-DBAB-45CA-AB4F-41754C8F05F5}" type="presParOf" srcId="{6CEF085A-F095-4F05-B6E1-6DF0D51D246C}" destId="{B1641779-5D93-4D72-9D46-6095EA12584E}" srcOrd="8" destOrd="0" presId="urn:microsoft.com/office/officeart/2005/8/layout/gear1"/>
    <dgm:cxn modelId="{D7E09F3B-BD90-4A27-B977-CB0DD1109623}" type="presParOf" srcId="{6CEF085A-F095-4F05-B6E1-6DF0D51D246C}" destId="{99C33CFA-63DA-43A3-80CF-746E10A7136F}" srcOrd="9" destOrd="0" presId="urn:microsoft.com/office/officeart/2005/8/layout/gear1"/>
    <dgm:cxn modelId="{A303AD75-801E-4903-9B6F-469E34091BD7}" type="presParOf" srcId="{6CEF085A-F095-4F05-B6E1-6DF0D51D246C}" destId="{B0ADD397-2BAF-4548-AF08-908257363363}" srcOrd="10" destOrd="0" presId="urn:microsoft.com/office/officeart/2005/8/layout/gear1"/>
    <dgm:cxn modelId="{F1172174-C1A0-4E50-B2DE-C818E30A7185}" type="presParOf" srcId="{6CEF085A-F095-4F05-B6E1-6DF0D51D246C}" destId="{453DD44F-8AB2-430B-8493-FB288AF0369D}" srcOrd="11" destOrd="0" presId="urn:microsoft.com/office/officeart/2005/8/layout/gear1"/>
    <dgm:cxn modelId="{1D6D48FA-E4D3-4EC7-8256-899D3C3188F0}" type="presParOf" srcId="{6CEF085A-F095-4F05-B6E1-6DF0D51D246C}" destId="{15FE4544-52A0-46BD-8391-97818D7D423B}"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8E69E-8F57-419C-906D-E53677ACCF0F}">
      <dsp:nvSpPr>
        <dsp:cNvPr id="0" name=""/>
        <dsp:cNvSpPr/>
      </dsp:nvSpPr>
      <dsp:spPr>
        <a:xfrm>
          <a:off x="4350011" y="1863806"/>
          <a:ext cx="572993" cy="2841545"/>
        </a:xfrm>
        <a:custGeom>
          <a:avLst/>
          <a:gdLst/>
          <a:ahLst/>
          <a:cxnLst/>
          <a:rect l="0" t="0" r="0" b="0"/>
          <a:pathLst>
            <a:path>
              <a:moveTo>
                <a:pt x="0" y="0"/>
              </a:moveTo>
              <a:lnTo>
                <a:pt x="0" y="2841545"/>
              </a:lnTo>
              <a:lnTo>
                <a:pt x="572993" y="284154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08E336-93A8-40B3-8417-857BAF094448}">
      <dsp:nvSpPr>
        <dsp:cNvPr id="0" name=""/>
        <dsp:cNvSpPr/>
      </dsp:nvSpPr>
      <dsp:spPr>
        <a:xfrm>
          <a:off x="4350011" y="1863806"/>
          <a:ext cx="572993" cy="1747492"/>
        </a:xfrm>
        <a:custGeom>
          <a:avLst/>
          <a:gdLst/>
          <a:ahLst/>
          <a:cxnLst/>
          <a:rect l="0" t="0" r="0" b="0"/>
          <a:pathLst>
            <a:path>
              <a:moveTo>
                <a:pt x="0" y="0"/>
              </a:moveTo>
              <a:lnTo>
                <a:pt x="0" y="1747492"/>
              </a:lnTo>
              <a:lnTo>
                <a:pt x="572993" y="174749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BF8BD-0CB8-4BC1-AC97-84554451CCDF}">
      <dsp:nvSpPr>
        <dsp:cNvPr id="0" name=""/>
        <dsp:cNvSpPr/>
      </dsp:nvSpPr>
      <dsp:spPr>
        <a:xfrm>
          <a:off x="4350011" y="1863806"/>
          <a:ext cx="572993" cy="661595"/>
        </a:xfrm>
        <a:custGeom>
          <a:avLst/>
          <a:gdLst/>
          <a:ahLst/>
          <a:cxnLst/>
          <a:rect l="0" t="0" r="0" b="0"/>
          <a:pathLst>
            <a:path>
              <a:moveTo>
                <a:pt x="0" y="0"/>
              </a:moveTo>
              <a:lnTo>
                <a:pt x="0" y="661595"/>
              </a:lnTo>
              <a:lnTo>
                <a:pt x="572993" y="6615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367E92-86C4-4800-890D-E420390834F5}">
      <dsp:nvSpPr>
        <dsp:cNvPr id="0" name=""/>
        <dsp:cNvSpPr/>
      </dsp:nvSpPr>
      <dsp:spPr>
        <a:xfrm>
          <a:off x="3896399" y="949778"/>
          <a:ext cx="1981593" cy="270346"/>
        </a:xfrm>
        <a:custGeom>
          <a:avLst/>
          <a:gdLst/>
          <a:ahLst/>
          <a:cxnLst/>
          <a:rect l="0" t="0" r="0" b="0"/>
          <a:pathLst>
            <a:path>
              <a:moveTo>
                <a:pt x="0" y="0"/>
              </a:moveTo>
              <a:lnTo>
                <a:pt x="0" y="135173"/>
              </a:lnTo>
              <a:lnTo>
                <a:pt x="1981593" y="135173"/>
              </a:lnTo>
              <a:lnTo>
                <a:pt x="1981593"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82673-0E19-4F1C-8107-E91815F265D3}">
      <dsp:nvSpPr>
        <dsp:cNvPr id="0" name=""/>
        <dsp:cNvSpPr/>
      </dsp:nvSpPr>
      <dsp:spPr>
        <a:xfrm>
          <a:off x="374113" y="1863806"/>
          <a:ext cx="553926" cy="2976853"/>
        </a:xfrm>
        <a:custGeom>
          <a:avLst/>
          <a:gdLst/>
          <a:ahLst/>
          <a:cxnLst/>
          <a:rect l="0" t="0" r="0" b="0"/>
          <a:pathLst>
            <a:path>
              <a:moveTo>
                <a:pt x="0" y="0"/>
              </a:moveTo>
              <a:lnTo>
                <a:pt x="0" y="2976853"/>
              </a:lnTo>
              <a:lnTo>
                <a:pt x="553926" y="29768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34D43-8AFE-4899-8968-6B6FFF0F865E}">
      <dsp:nvSpPr>
        <dsp:cNvPr id="0" name=""/>
        <dsp:cNvSpPr/>
      </dsp:nvSpPr>
      <dsp:spPr>
        <a:xfrm>
          <a:off x="374113" y="1863806"/>
          <a:ext cx="553926" cy="2162689"/>
        </a:xfrm>
        <a:custGeom>
          <a:avLst/>
          <a:gdLst/>
          <a:ahLst/>
          <a:cxnLst/>
          <a:rect l="0" t="0" r="0" b="0"/>
          <a:pathLst>
            <a:path>
              <a:moveTo>
                <a:pt x="0" y="0"/>
              </a:moveTo>
              <a:lnTo>
                <a:pt x="0" y="2162689"/>
              </a:lnTo>
              <a:lnTo>
                <a:pt x="553926" y="216268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73D6F-BEA7-41D9-8C05-899A4CE0C46F}">
      <dsp:nvSpPr>
        <dsp:cNvPr id="0" name=""/>
        <dsp:cNvSpPr/>
      </dsp:nvSpPr>
      <dsp:spPr>
        <a:xfrm>
          <a:off x="374113" y="1863806"/>
          <a:ext cx="553926" cy="1348525"/>
        </a:xfrm>
        <a:custGeom>
          <a:avLst/>
          <a:gdLst/>
          <a:ahLst/>
          <a:cxnLst/>
          <a:rect l="0" t="0" r="0" b="0"/>
          <a:pathLst>
            <a:path>
              <a:moveTo>
                <a:pt x="0" y="0"/>
              </a:moveTo>
              <a:lnTo>
                <a:pt x="0" y="1348525"/>
              </a:lnTo>
              <a:lnTo>
                <a:pt x="553926" y="134852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14A1D3-FFD9-4713-A717-84A4EA0F8F7D}">
      <dsp:nvSpPr>
        <dsp:cNvPr id="0" name=""/>
        <dsp:cNvSpPr/>
      </dsp:nvSpPr>
      <dsp:spPr>
        <a:xfrm>
          <a:off x="374113" y="1863806"/>
          <a:ext cx="553926" cy="538307"/>
        </a:xfrm>
        <a:custGeom>
          <a:avLst/>
          <a:gdLst/>
          <a:ahLst/>
          <a:cxnLst/>
          <a:rect l="0" t="0" r="0" b="0"/>
          <a:pathLst>
            <a:path>
              <a:moveTo>
                <a:pt x="0" y="0"/>
              </a:moveTo>
              <a:lnTo>
                <a:pt x="0" y="538307"/>
              </a:lnTo>
              <a:lnTo>
                <a:pt x="553926" y="53830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D3122-7921-4829-8E05-711DFD0E20AF}">
      <dsp:nvSpPr>
        <dsp:cNvPr id="0" name=""/>
        <dsp:cNvSpPr/>
      </dsp:nvSpPr>
      <dsp:spPr>
        <a:xfrm>
          <a:off x="1851249" y="949778"/>
          <a:ext cx="2045150" cy="270346"/>
        </a:xfrm>
        <a:custGeom>
          <a:avLst/>
          <a:gdLst/>
          <a:ahLst/>
          <a:cxnLst/>
          <a:rect l="0" t="0" r="0" b="0"/>
          <a:pathLst>
            <a:path>
              <a:moveTo>
                <a:pt x="2045150" y="0"/>
              </a:moveTo>
              <a:lnTo>
                <a:pt x="2045150" y="135173"/>
              </a:lnTo>
              <a:lnTo>
                <a:pt x="0" y="135173"/>
              </a:lnTo>
              <a:lnTo>
                <a:pt x="0" y="2703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7B3E25-BA8F-4795-B6D0-6960469CD281}">
      <dsp:nvSpPr>
        <dsp:cNvPr id="0" name=""/>
        <dsp:cNvSpPr/>
      </dsp:nvSpPr>
      <dsp:spPr>
        <a:xfrm>
          <a:off x="1816136" y="306096"/>
          <a:ext cx="4160526"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System Overview (2)</a:t>
          </a:r>
        </a:p>
      </dsp:txBody>
      <dsp:txXfrm>
        <a:off x="1816136" y="306096"/>
        <a:ext cx="4160526" cy="643681"/>
      </dsp:txXfrm>
    </dsp:sp>
    <dsp:sp modelId="{CF7A6C0C-74A2-4697-80F3-459D235103BB}">
      <dsp:nvSpPr>
        <dsp:cNvPr id="0" name=""/>
        <dsp:cNvSpPr/>
      </dsp:nvSpPr>
      <dsp:spPr>
        <a:xfrm>
          <a:off x="4829" y="1220124"/>
          <a:ext cx="3692840"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Markets</a:t>
          </a:r>
        </a:p>
      </dsp:txBody>
      <dsp:txXfrm>
        <a:off x="4829" y="1220124"/>
        <a:ext cx="3692840" cy="643681"/>
      </dsp:txXfrm>
    </dsp:sp>
    <dsp:sp modelId="{E4E3309F-268C-4D71-87B6-8EE7E746AD0B}">
      <dsp:nvSpPr>
        <dsp:cNvPr id="0" name=""/>
        <dsp:cNvSpPr/>
      </dsp:nvSpPr>
      <dsp:spPr>
        <a:xfrm>
          <a:off x="928039" y="2134152"/>
          <a:ext cx="2648080" cy="535922"/>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Bond Market (3,5,12)</a:t>
          </a:r>
        </a:p>
      </dsp:txBody>
      <dsp:txXfrm>
        <a:off x="928039" y="2134152"/>
        <a:ext cx="2648080" cy="535922"/>
      </dsp:txXfrm>
    </dsp:sp>
    <dsp:sp modelId="{43D79A57-7CEC-430B-99B0-71D254D28F0F}">
      <dsp:nvSpPr>
        <dsp:cNvPr id="0" name=""/>
        <dsp:cNvSpPr/>
      </dsp:nvSpPr>
      <dsp:spPr>
        <a:xfrm>
          <a:off x="928039" y="2940421"/>
          <a:ext cx="2678127" cy="543820"/>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Stock Market (13,6)</a:t>
          </a:r>
        </a:p>
      </dsp:txBody>
      <dsp:txXfrm>
        <a:off x="928039" y="2940421"/>
        <a:ext cx="2678127" cy="543820"/>
      </dsp:txXfrm>
    </dsp:sp>
    <dsp:sp modelId="{CECA9B9B-C008-4D5E-94A2-1C2919922015}">
      <dsp:nvSpPr>
        <dsp:cNvPr id="0" name=""/>
        <dsp:cNvSpPr/>
      </dsp:nvSpPr>
      <dsp:spPr>
        <a:xfrm>
          <a:off x="928039" y="3754588"/>
          <a:ext cx="2685658" cy="54381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Money Market (11)</a:t>
          </a:r>
        </a:p>
      </dsp:txBody>
      <dsp:txXfrm>
        <a:off x="928039" y="3754588"/>
        <a:ext cx="2685658" cy="543814"/>
      </dsp:txXfrm>
    </dsp:sp>
    <dsp:sp modelId="{5157D73C-7E76-4AB9-8416-981C7621888A}">
      <dsp:nvSpPr>
        <dsp:cNvPr id="0" name=""/>
        <dsp:cNvSpPr/>
      </dsp:nvSpPr>
      <dsp:spPr>
        <a:xfrm>
          <a:off x="928039" y="4568749"/>
          <a:ext cx="2678140" cy="543820"/>
        </a:xfrm>
        <a:prstGeom prst="rect">
          <a:avLst/>
        </a:prstGeom>
        <a:solidFill>
          <a:srgbClr val="00CC00"/>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Mortgage Market (14)</a:t>
          </a:r>
        </a:p>
      </dsp:txBody>
      <dsp:txXfrm>
        <a:off x="928039" y="4568749"/>
        <a:ext cx="2678140" cy="543820"/>
      </dsp:txXfrm>
    </dsp:sp>
    <dsp:sp modelId="{AB53A8D1-72AE-4ADD-B21C-1A8119F79543}">
      <dsp:nvSpPr>
        <dsp:cNvPr id="0" name=""/>
        <dsp:cNvSpPr/>
      </dsp:nvSpPr>
      <dsp:spPr>
        <a:xfrm>
          <a:off x="3968015" y="1220124"/>
          <a:ext cx="3819954" cy="643681"/>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Financial Institutions</a:t>
          </a:r>
        </a:p>
      </dsp:txBody>
      <dsp:txXfrm>
        <a:off x="3968015" y="1220124"/>
        <a:ext cx="3819954" cy="643681"/>
      </dsp:txXfrm>
    </dsp:sp>
    <dsp:sp modelId="{0B2B7975-F0E4-4792-981A-64BB44A9A79B}">
      <dsp:nvSpPr>
        <dsp:cNvPr id="0" name=""/>
        <dsp:cNvSpPr/>
      </dsp:nvSpPr>
      <dsp:spPr>
        <a:xfrm>
          <a:off x="4923004" y="2134152"/>
          <a:ext cx="2673544" cy="78249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Why Exists (7)</a:t>
          </a:r>
        </a:p>
      </dsp:txBody>
      <dsp:txXfrm>
        <a:off x="4923004" y="2134152"/>
        <a:ext cx="2673544" cy="782498"/>
      </dsp:txXfrm>
    </dsp:sp>
    <dsp:sp modelId="{913E3CFF-6DA2-4145-8C16-26E7C7437F90}">
      <dsp:nvSpPr>
        <dsp:cNvPr id="0" name=""/>
        <dsp:cNvSpPr/>
      </dsp:nvSpPr>
      <dsp:spPr>
        <a:xfrm>
          <a:off x="4923004" y="3186996"/>
          <a:ext cx="2673544" cy="848604"/>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Banking Industry (19)</a:t>
          </a:r>
        </a:p>
      </dsp:txBody>
      <dsp:txXfrm>
        <a:off x="4923004" y="3186996"/>
        <a:ext cx="2673544" cy="848604"/>
      </dsp:txXfrm>
    </dsp:sp>
    <dsp:sp modelId="{20E8093F-61AF-4E27-978D-C2B7627C9374}">
      <dsp:nvSpPr>
        <dsp:cNvPr id="0" name=""/>
        <dsp:cNvSpPr/>
      </dsp:nvSpPr>
      <dsp:spPr>
        <a:xfrm>
          <a:off x="4923004" y="4305947"/>
          <a:ext cx="3200166" cy="798808"/>
        </a:xfrm>
        <a:prstGeom prst="rect">
          <a:avLst/>
        </a:prstGeom>
        <a:solidFill>
          <a:schemeClr val="accent1"/>
        </a:solidFill>
        <a:ln w="25400" cap="flat" cmpd="sng" algn="ctr">
          <a:solidFill>
            <a:schemeClr val="lt1"/>
          </a:solidFill>
          <a:prstDash val="solid"/>
        </a:ln>
        <a:effectLst>
          <a:outerShdw blurRad="38100" dist="25400" dir="5400000" rotWithShape="0">
            <a:srgbClr val="000000">
              <a:alpha val="4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Mutual Fund Industry(20)</a:t>
          </a:r>
        </a:p>
      </dsp:txBody>
      <dsp:txXfrm>
        <a:off x="4923004" y="4305947"/>
        <a:ext cx="3200166" cy="79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9B141-C1EC-4617-8881-706FC6BFCBFB}">
      <dsp:nvSpPr>
        <dsp:cNvPr id="0" name=""/>
        <dsp:cNvSpPr/>
      </dsp:nvSpPr>
      <dsp:spPr>
        <a:xfrm>
          <a:off x="2844800" y="1828800"/>
          <a:ext cx="2235200" cy="2235200"/>
        </a:xfrm>
        <a:prstGeom prst="gear9">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zh-HK" sz="1700" kern="1200" dirty="0">
              <a:ea typeface="ヒラギノ角ゴ Pro W3" pitchFamily="-84" charset="-128"/>
            </a:rPr>
            <a:t>Mortgage Loan Amortization </a:t>
          </a:r>
          <a:endParaRPr lang="en-US" sz="1700" kern="1200" dirty="0"/>
        </a:p>
      </dsp:txBody>
      <dsp:txXfrm>
        <a:off x="3294175" y="2352385"/>
        <a:ext cx="1336450" cy="1148939"/>
      </dsp:txXfrm>
    </dsp:sp>
    <dsp:sp modelId="{97924CBE-BE37-4F65-AF06-AFBA0FFB5E9D}">
      <dsp:nvSpPr>
        <dsp:cNvPr id="0" name=""/>
        <dsp:cNvSpPr/>
      </dsp:nvSpPr>
      <dsp:spPr>
        <a:xfrm>
          <a:off x="1544320" y="1300480"/>
          <a:ext cx="1625600" cy="1625600"/>
        </a:xfrm>
        <a:prstGeom prst="gear6">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zh-HK" sz="1700" kern="1200" dirty="0">
              <a:ea typeface="ヒラギノ角ゴ Pro W3" pitchFamily="-84" charset="-128"/>
            </a:rPr>
            <a:t>Loan Terms</a:t>
          </a:r>
          <a:endParaRPr lang="en-US" sz="1700" kern="1200" dirty="0"/>
        </a:p>
      </dsp:txBody>
      <dsp:txXfrm>
        <a:off x="1953570" y="1712203"/>
        <a:ext cx="807100" cy="802154"/>
      </dsp:txXfrm>
    </dsp:sp>
    <dsp:sp modelId="{B763D467-F634-4BB3-A945-E759CE8875DA}">
      <dsp:nvSpPr>
        <dsp:cNvPr id="0" name=""/>
        <dsp:cNvSpPr/>
      </dsp:nvSpPr>
      <dsp:spPr>
        <a:xfrm rot="20700000">
          <a:off x="2454821" y="178981"/>
          <a:ext cx="1592756" cy="1592756"/>
        </a:xfrm>
        <a:prstGeom prst="gear6">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zh-HK" sz="1700" kern="1200" dirty="0">
              <a:ea typeface="ヒラギノ角ゴ Pro W3" pitchFamily="-84" charset="-128"/>
            </a:rPr>
            <a:t>Mortgage Interest Rates</a:t>
          </a:r>
          <a:endParaRPr lang="en-US" sz="1700" kern="1200" dirty="0"/>
        </a:p>
      </dsp:txBody>
      <dsp:txXfrm rot="-20700000">
        <a:off x="2804160" y="528320"/>
        <a:ext cx="894080" cy="894080"/>
      </dsp:txXfrm>
    </dsp:sp>
    <dsp:sp modelId="{B0ADD397-2BAF-4548-AF08-908257363363}">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3DD44F-8AB2-430B-8493-FB288AF0369D}">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FE4544-52A0-46BD-8391-97818D7D423B}">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97F1F04-8ABD-4940-9E3F-3EB09F907603}" type="datetimeFigureOut">
              <a:rPr lang="en-US" smtClean="0"/>
              <a:t>3/17/2022</a:t>
            </a:fld>
            <a:endParaRPr 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8E1C3E4B-23AC-4AA2-A58E-2567227A2732}" type="slidenum">
              <a:rPr lang="en-US" smtClean="0"/>
              <a:t>‹#›</a:t>
            </a:fld>
            <a:endParaRPr lang="en-US"/>
          </a:p>
        </p:txBody>
      </p:sp>
    </p:spTree>
    <p:extLst>
      <p:ext uri="{BB962C8B-B14F-4D97-AF65-F5344CB8AC3E}">
        <p14:creationId xmlns:p14="http://schemas.microsoft.com/office/powerpoint/2010/main" val="361092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4D49E31-265E-4130-AA00-1F655C0B314C}" type="datetimeFigureOut">
              <a:rPr lang="zh-HK" altLang="en-US" smtClean="0"/>
              <a:t>17/3/2022</a:t>
            </a:fld>
            <a:endParaRPr lang="zh-HK"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54427D7-8855-42E3-BBF0-FA58E11C0D5C}" type="slidenum">
              <a:rPr lang="zh-HK" altLang="en-US" smtClean="0"/>
              <a:t>‹#›</a:t>
            </a:fld>
            <a:endParaRPr lang="zh-HK" altLang="en-US"/>
          </a:p>
        </p:txBody>
      </p:sp>
    </p:spTree>
    <p:extLst>
      <p:ext uri="{BB962C8B-B14F-4D97-AF65-F5344CB8AC3E}">
        <p14:creationId xmlns:p14="http://schemas.microsoft.com/office/powerpoint/2010/main" val="303602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B6638E-62BD-4B55-A49A-9D9256299ABE}" type="slidenum">
              <a:rPr lang="zh-HK" altLang="en-US" smtClean="0"/>
              <a:t>2</a:t>
            </a:fld>
            <a:endParaRPr lang="zh-HK" altLang="en-US"/>
          </a:p>
        </p:txBody>
      </p:sp>
    </p:spTree>
    <p:extLst>
      <p:ext uri="{BB962C8B-B14F-4D97-AF65-F5344CB8AC3E}">
        <p14:creationId xmlns:p14="http://schemas.microsoft.com/office/powerpoint/2010/main" val="3512636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6400800" y="6355080"/>
            <a:ext cx="2286000" cy="365760"/>
          </a:xfrm>
        </p:spPr>
        <p:txBody>
          <a:bodyPr/>
          <a:lstStyle>
            <a:lvl1pPr>
              <a:defRPr sz="1400"/>
            </a:lvl1pPr>
          </a:lstStyle>
          <a:p>
            <a:r>
              <a:rPr lang="en-US" altLang="zh-HK" dirty="0"/>
              <a:t>Prof. Junbo Wang</a:t>
            </a:r>
            <a:endParaRPr lang="zh-HK" altLang="en-US" dirty="0"/>
          </a:p>
        </p:txBody>
      </p:sp>
      <p:sp>
        <p:nvSpPr>
          <p:cNvPr id="17" name="頁尾版面配置區 16"/>
          <p:cNvSpPr>
            <a:spLocks noGrp="1"/>
          </p:cNvSpPr>
          <p:nvPr>
            <p:ph type="ftr" sz="quarter" idx="11"/>
          </p:nvPr>
        </p:nvSpPr>
        <p:spPr>
          <a:xfrm>
            <a:off x="2898648" y="6355080"/>
            <a:ext cx="3474720" cy="365760"/>
          </a:xfrm>
        </p:spPr>
        <p:txBody>
          <a:bodyPr/>
          <a:lstStyle/>
          <a:p>
            <a:r>
              <a:rPr lang="en-US" altLang="zh-HK" dirty="0"/>
              <a:t>CB3044 Chapter 14</a:t>
            </a:r>
            <a:endParaRPr lang="zh-HK" altLang="en-US" dirty="0"/>
          </a:p>
        </p:txBody>
      </p:sp>
      <p:sp>
        <p:nvSpPr>
          <p:cNvPr id="29" name="投影片編號版面配置區 28"/>
          <p:cNvSpPr>
            <a:spLocks noGrp="1"/>
          </p:cNvSpPr>
          <p:nvPr>
            <p:ph type="sldNum" sz="quarter" idx="12"/>
          </p:nvPr>
        </p:nvSpPr>
        <p:spPr>
          <a:xfrm>
            <a:off x="1216152" y="6355080"/>
            <a:ext cx="1219200" cy="365760"/>
          </a:xfrm>
        </p:spPr>
        <p:txBody>
          <a:bodyPr/>
          <a:lstStyle/>
          <a:p>
            <a:fld id="{330970C4-3F62-4552-864C-5C9CDE9DBDCE}" type="slidenum">
              <a:rPr lang="zh-HK" altLang="en-US" smtClean="0"/>
              <a:t>‹#›</a:t>
            </a:fld>
            <a:endParaRPr lang="zh-HK"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p:txBody>
          <a:bodyPr/>
          <a:lstStyle/>
          <a:p>
            <a:fld id="{330970C4-3F62-4552-864C-5C9CDE9DBDCE}"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rgbClr val="FFC000"/>
        </a:solidFill>
        <a:effectLst/>
      </p:bgPr>
    </p:bg>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a:latin typeface="Verdana" pitchFamily="34" charset="0"/>
              </a:rPr>
              <a:t> </a:t>
            </a:r>
          </a:p>
        </p:txBody>
      </p:sp>
      <p:pic>
        <p:nvPicPr>
          <p:cNvPr id="3" name="Picture 8" descr="D:\My Doc\GLOBAL EDITIONS\2016\MISHKIN\GE COVER\MishkinEakins_9781292060484.jpg"/>
          <p:cNvPicPr>
            <a:picLocks noChangeAspect="1" noChangeArrowheads="1"/>
          </p:cNvPicPr>
          <p:nvPr userDrawn="1"/>
        </p:nvPicPr>
        <p:blipFill>
          <a:blip r:embed="rId2">
            <a:extLst>
              <a:ext uri="{28A0092B-C50C-407E-A947-70E740481C1C}">
                <a14:useLocalDpi xmlns:a14="http://schemas.microsoft.com/office/drawing/2010/main" val="0"/>
              </a:ext>
            </a:extLst>
          </a:blip>
          <a:srcRect b="7777"/>
          <a:stretch>
            <a:fillRect/>
          </a:stretch>
        </p:blipFill>
        <p:spPr bwMode="auto">
          <a:xfrm>
            <a:off x="0" y="0"/>
            <a:ext cx="5486400" cy="639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50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a:xfrm>
            <a:off x="6400800" y="6355080"/>
            <a:ext cx="2286000" cy="365760"/>
          </a:xfrm>
        </p:spPr>
        <p:txBody>
          <a:bodyPr/>
          <a:lstStyle/>
          <a:p>
            <a:r>
              <a:rPr lang="en-US" altLang="zh-HK" dirty="0"/>
              <a:t>Prof. Junbo Wang</a:t>
            </a:r>
            <a:endParaRPr lang="zh-HK" altLang="en-US" dirty="0"/>
          </a:p>
        </p:txBody>
      </p:sp>
      <p:sp>
        <p:nvSpPr>
          <p:cNvPr id="5" name="頁尾版面配置區 4"/>
          <p:cNvSpPr>
            <a:spLocks noGrp="1"/>
          </p:cNvSpPr>
          <p:nvPr>
            <p:ph type="ftr" sz="quarter" idx="11"/>
          </p:nvPr>
        </p:nvSpPr>
        <p:spPr>
          <a:xfrm>
            <a:off x="2898648" y="6355080"/>
            <a:ext cx="3474720" cy="365760"/>
          </a:xfrm>
        </p:spPr>
        <p:txBody>
          <a:bodyPr/>
          <a:lstStyle/>
          <a:p>
            <a:r>
              <a:rPr lang="en-US" altLang="zh-HK" dirty="0"/>
              <a:t>CB3044 Chapter 14</a:t>
            </a:r>
            <a:endParaRPr lang="zh-HK" altLang="en-US" dirty="0"/>
          </a:p>
        </p:txBody>
      </p:sp>
      <p:sp>
        <p:nvSpPr>
          <p:cNvPr id="6" name="投影片編號版面配置區 5"/>
          <p:cNvSpPr>
            <a:spLocks noGrp="1"/>
          </p:cNvSpPr>
          <p:nvPr>
            <p:ph type="sldNum" sz="quarter" idx="12"/>
          </p:nvPr>
        </p:nvSpPr>
        <p:spPr>
          <a:xfrm>
            <a:off x="1069848" y="6355080"/>
            <a:ext cx="1520952" cy="365760"/>
          </a:xfrm>
        </p:spPr>
        <p:txBody>
          <a:bodyPr/>
          <a:lstStyle/>
          <a:p>
            <a:fld id="{330970C4-3F62-4552-864C-5C9CDE9DBDCE}" type="slidenum">
              <a:rPr lang="zh-HK" altLang="en-US" smtClean="0"/>
              <a:t>‹#›</a:t>
            </a:fld>
            <a:endParaRPr lang="zh-HK"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14</a:t>
            </a:r>
            <a:endParaRPr lang="zh-HK" altLang="en-US" dirty="0"/>
          </a:p>
        </p:txBody>
      </p:sp>
      <p:sp>
        <p:nvSpPr>
          <p:cNvPr id="7" name="投影片編號版面配置區 6"/>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r>
              <a:rPr lang="en-US" altLang="zh-HK" dirty="0"/>
              <a:t>Prof. Junbo Wang</a:t>
            </a:r>
            <a:endParaRPr lang="zh-HK" altLang="en-US" dirty="0"/>
          </a:p>
        </p:txBody>
      </p:sp>
      <p:sp>
        <p:nvSpPr>
          <p:cNvPr id="8" name="頁尾版面配置區 7"/>
          <p:cNvSpPr>
            <a:spLocks noGrp="1"/>
          </p:cNvSpPr>
          <p:nvPr>
            <p:ph type="ftr" sz="quarter" idx="11"/>
          </p:nvPr>
        </p:nvSpPr>
        <p:spPr/>
        <p:txBody>
          <a:bodyPr/>
          <a:lstStyle/>
          <a:p>
            <a:r>
              <a:rPr lang="en-US" altLang="zh-HK" dirty="0"/>
              <a:t>CB3044 Chapter 14</a:t>
            </a:r>
            <a:endParaRPr lang="zh-HK" altLang="en-US" dirty="0"/>
          </a:p>
        </p:txBody>
      </p:sp>
      <p:sp>
        <p:nvSpPr>
          <p:cNvPr id="9" name="投影片編號版面配置區 8"/>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r>
              <a:rPr lang="en-US" altLang="zh-HK" dirty="0"/>
              <a:t>Prof. Junbo Wang</a:t>
            </a:r>
            <a:endParaRPr lang="zh-HK" altLang="en-US" dirty="0"/>
          </a:p>
        </p:txBody>
      </p:sp>
      <p:sp>
        <p:nvSpPr>
          <p:cNvPr id="4" name="頁尾版面配置區 3"/>
          <p:cNvSpPr>
            <a:spLocks noGrp="1"/>
          </p:cNvSpPr>
          <p:nvPr>
            <p:ph type="ftr" sz="quarter" idx="11"/>
          </p:nvPr>
        </p:nvSpPr>
        <p:spPr/>
        <p:txBody>
          <a:bodyPr/>
          <a:lstStyle/>
          <a:p>
            <a:r>
              <a:rPr lang="en-US" altLang="zh-HK" dirty="0"/>
              <a:t>CB3044 Chapter 14</a:t>
            </a:r>
            <a:endParaRPr lang="zh-HK" altLang="en-US" dirty="0"/>
          </a:p>
        </p:txBody>
      </p:sp>
      <p:sp>
        <p:nvSpPr>
          <p:cNvPr id="5" name="投影片編號版面配置區 4"/>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HK" dirty="0"/>
              <a:t>Prof. Junbo Wang</a:t>
            </a:r>
            <a:endParaRPr lang="zh-HK" altLang="en-US" dirty="0"/>
          </a:p>
        </p:txBody>
      </p:sp>
      <p:sp>
        <p:nvSpPr>
          <p:cNvPr id="3" name="頁尾版面配置區 2"/>
          <p:cNvSpPr>
            <a:spLocks noGrp="1"/>
          </p:cNvSpPr>
          <p:nvPr>
            <p:ph type="ftr" sz="quarter" idx="11"/>
          </p:nvPr>
        </p:nvSpPr>
        <p:spPr/>
        <p:txBody>
          <a:bodyPr/>
          <a:lstStyle/>
          <a:p>
            <a:r>
              <a:rPr lang="en-US" altLang="zh-HK" dirty="0"/>
              <a:t>CB3044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14</a:t>
            </a:r>
            <a:endParaRPr lang="zh-HK" altLang="en-US" dirty="0"/>
          </a:p>
        </p:txBody>
      </p:sp>
      <p:sp>
        <p:nvSpPr>
          <p:cNvPr id="7" name="投影片編號版面配置區 6"/>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r>
              <a:rPr lang="en-US" altLang="zh-HK" dirty="0"/>
              <a:t>Prof. Junbo Wang</a:t>
            </a:r>
            <a:endParaRPr lang="zh-HK" altLang="en-US" dirty="0"/>
          </a:p>
        </p:txBody>
      </p:sp>
      <p:sp>
        <p:nvSpPr>
          <p:cNvPr id="6" name="頁尾版面配置區 5"/>
          <p:cNvSpPr>
            <a:spLocks noGrp="1"/>
          </p:cNvSpPr>
          <p:nvPr>
            <p:ph type="ftr" sz="quarter" idx="11"/>
          </p:nvPr>
        </p:nvSpPr>
        <p:spPr/>
        <p:txBody>
          <a:bodyPr/>
          <a:lstStyle/>
          <a:p>
            <a:r>
              <a:rPr lang="en-US" altLang="zh-HK" dirty="0"/>
              <a:t>CB3044 Chapter 14</a:t>
            </a:r>
            <a:endParaRPr lang="zh-HK" altLang="en-US" dirty="0"/>
          </a:p>
        </p:txBody>
      </p:sp>
      <p:sp>
        <p:nvSpPr>
          <p:cNvPr id="7" name="投影片編號版面配置區 6"/>
          <p:cNvSpPr>
            <a:spLocks noGrp="1"/>
          </p:cNvSpPr>
          <p:nvPr>
            <p:ph type="sldNum" sz="quarter" idx="12"/>
          </p:nvPr>
        </p:nvSpPr>
        <p:spPr/>
        <p:txBody>
          <a:bodyPr/>
          <a:lstStyle/>
          <a:p>
            <a:fld id="{330970C4-3F62-4552-864C-5C9CDE9DBDCE}" type="slidenum">
              <a:rPr lang="zh-HK" altLang="en-US" smtClean="0"/>
              <a:t>‹#›</a:t>
            </a:fld>
            <a:endParaRPr lang="zh-HK"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HK" dirty="0"/>
              <a:t>Prof. Junbo Wang</a:t>
            </a:r>
            <a:endParaRPr lang="zh-HK" altLang="en-US" dirty="0"/>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HK" dirty="0"/>
              <a:t>CB3044 Chapter 14</a:t>
            </a:r>
            <a:endParaRPr lang="zh-HK" altLang="en-US" dirty="0"/>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30970C4-3F62-4552-864C-5C9CDE9DBDCE}" type="slidenum">
              <a:rPr lang="zh-HK" altLang="en-US" smtClean="0"/>
              <a:t>‹#›</a:t>
            </a:fld>
            <a:endParaRPr lang="zh-HK"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5486400" y="9906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pPr algn="ctr" eaLnBrk="1" hangingPunct="1"/>
            <a:r>
              <a:rPr lang="en-AU" altLang="zh-HK" sz="2800" b="1">
                <a:solidFill>
                  <a:schemeClr val="tx1"/>
                </a:solidFill>
                <a:latin typeface="Verdana" pitchFamily="34" charset="0"/>
              </a:rPr>
              <a:t>Chapter 14</a:t>
            </a:r>
            <a:br>
              <a:rPr lang="en-AU" altLang="zh-HK" sz="2800" b="1">
                <a:solidFill>
                  <a:schemeClr val="tx1"/>
                </a:solidFill>
                <a:latin typeface="Verdana" pitchFamily="34" charset="0"/>
              </a:rPr>
            </a:br>
            <a:br>
              <a:rPr lang="en-AU" altLang="zh-HK" sz="2800" b="1">
                <a:solidFill>
                  <a:schemeClr val="tx1"/>
                </a:solidFill>
                <a:latin typeface="Verdana" pitchFamily="34" charset="0"/>
              </a:rPr>
            </a:br>
            <a:r>
              <a:rPr lang="en-US" altLang="zh-HK" sz="2800" b="1">
                <a:latin typeface="Verdana" pitchFamily="34" charset="0"/>
              </a:rPr>
              <a:t>The Mortgage Markets</a:t>
            </a:r>
            <a:endParaRPr lang="en-US" altLang="zh-HK" sz="2800" b="1">
              <a:solidFill>
                <a:schemeClr val="tx1"/>
              </a:solidFill>
              <a:latin typeface="Verdana" pitchFamily="34" charset="0"/>
            </a:endParaRPr>
          </a:p>
        </p:txBody>
      </p:sp>
    </p:spTree>
    <p:extLst>
      <p:ext uri="{BB962C8B-B14F-4D97-AF65-F5344CB8AC3E}">
        <p14:creationId xmlns:p14="http://schemas.microsoft.com/office/powerpoint/2010/main" val="160320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zh-HK" sz="2400">
                <a:ea typeface="ヒラギノ角ゴ Pro W3" pitchFamily="-84" charset="-128"/>
              </a:rPr>
              <a:t>Characteristics of the Residential Mortgage: Mortgage Interest Rates &amp; Points</a:t>
            </a:r>
          </a:p>
        </p:txBody>
      </p:sp>
      <p:sp>
        <p:nvSpPr>
          <p:cNvPr id="15363" name="Text Placeholder 2"/>
          <p:cNvSpPr>
            <a:spLocks noGrp="1"/>
          </p:cNvSpPr>
          <p:nvPr>
            <p:ph sz="quarter" idx="1"/>
          </p:nvPr>
        </p:nvSpPr>
        <p:spPr/>
        <p:txBody>
          <a:bodyPr/>
          <a:lstStyle/>
          <a:p>
            <a:pPr eaLnBrk="1" hangingPunct="1"/>
            <a:r>
              <a:rPr lang="en-US" altLang="zh-HK">
                <a:ea typeface="ヒラギノ角ゴ Pro W3" pitchFamily="-84" charset="-128"/>
              </a:rPr>
              <a:t>Suppose you had to choose between a 12% 30-year mortgage or an 11.5% mortgage with 2 discount points. Which should you choose? Assume you wished to borrow $100,000.</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10</a:t>
            </a:fld>
            <a:endParaRPr lang="zh-HK" alt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2120" y="4077072"/>
            <a:ext cx="2306588" cy="1537725"/>
          </a:xfrm>
          <a:prstGeom prst="rect">
            <a:avLst/>
          </a:prstGeom>
        </p:spPr>
      </p:pic>
    </p:spTree>
    <p:extLst>
      <p:ext uri="{BB962C8B-B14F-4D97-AF65-F5344CB8AC3E}">
        <p14:creationId xmlns:p14="http://schemas.microsoft.com/office/powerpoint/2010/main" val="80682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zh-HK" sz="2400" dirty="0">
                <a:ea typeface="ヒラギノ角ゴ Pro W3" pitchFamily="-84" charset="-128"/>
              </a:rPr>
              <a:t>Characteristics of the Residential Mortgage: Mortgage Interest Rates &amp; Points</a:t>
            </a:r>
          </a:p>
        </p:txBody>
      </p:sp>
      <p:sp>
        <p:nvSpPr>
          <p:cNvPr id="16387" name="Text Placeholder 2"/>
          <p:cNvSpPr>
            <a:spLocks noGrp="1"/>
          </p:cNvSpPr>
          <p:nvPr>
            <p:ph sz="quarter" idx="1"/>
          </p:nvPr>
        </p:nvSpPr>
        <p:spPr/>
        <p:txBody>
          <a:bodyPr/>
          <a:lstStyle/>
          <a:p>
            <a:pPr eaLnBrk="1" hangingPunct="1"/>
            <a:r>
              <a:rPr lang="en-US" altLang="zh-HK" dirty="0">
                <a:ea typeface="ヒラギノ角ゴ Pro W3" pitchFamily="-84" charset="-128"/>
              </a:rPr>
              <a:t>First, examine the 12% mortgage. </a:t>
            </a:r>
            <a:br>
              <a:rPr lang="en-US" altLang="zh-HK" dirty="0">
                <a:ea typeface="ヒラギノ角ゴ Pro W3" pitchFamily="-84" charset="-128"/>
              </a:rPr>
            </a:br>
            <a:r>
              <a:rPr lang="en-US" altLang="zh-HK" dirty="0">
                <a:ea typeface="ヒラギノ角ゴ Pro W3" pitchFamily="-84" charset="-128"/>
              </a:rPr>
              <a:t>Using a financial calculator, the required payments is:</a:t>
            </a:r>
          </a:p>
          <a:p>
            <a:pPr eaLnBrk="1" hangingPunct="1"/>
            <a:r>
              <a:rPr lang="pt-BR" altLang="zh-HK" i="1" dirty="0">
                <a:ea typeface="ヒラギノ角ゴ Pro W3" pitchFamily="-84" charset="-128"/>
              </a:rPr>
              <a:t>n</a:t>
            </a:r>
            <a:r>
              <a:rPr lang="pt-BR" altLang="zh-HK" dirty="0">
                <a:ea typeface="ヒラギノ角ゴ Pro W3" pitchFamily="-84" charset="-128"/>
              </a:rPr>
              <a:t> </a:t>
            </a:r>
            <a:r>
              <a:rPr lang="pt-BR" altLang="zh-HK" dirty="0">
                <a:latin typeface="Symbol" pitchFamily="18" charset="2"/>
                <a:ea typeface="ヒラギノ角ゴ Pro W3" pitchFamily="-84" charset="-128"/>
              </a:rPr>
              <a:t>=</a:t>
            </a:r>
            <a:r>
              <a:rPr lang="pt-BR" altLang="zh-HK" dirty="0">
                <a:ea typeface="ヒラギノ角ゴ Pro W3" pitchFamily="-84" charset="-128"/>
              </a:rPr>
              <a:t> 360, </a:t>
            </a:r>
            <a:r>
              <a:rPr lang="pt-BR" altLang="zh-HK" i="1" dirty="0">
                <a:ea typeface="ヒラギノ角ゴ Pro W3" pitchFamily="-84" charset="-128"/>
              </a:rPr>
              <a:t>i</a:t>
            </a:r>
            <a:r>
              <a:rPr lang="pt-BR" altLang="zh-HK" dirty="0">
                <a:ea typeface="ヒラギノ角ゴ Pro W3" pitchFamily="-84" charset="-128"/>
              </a:rPr>
              <a:t> </a:t>
            </a:r>
            <a:r>
              <a:rPr lang="pt-BR" altLang="zh-HK" dirty="0">
                <a:latin typeface="Symbol" pitchFamily="18" charset="2"/>
                <a:ea typeface="ヒラギノ角ゴ Pro W3" pitchFamily="-84" charset="-128"/>
              </a:rPr>
              <a:t>=</a:t>
            </a:r>
            <a:r>
              <a:rPr lang="pt-BR" altLang="zh-HK" dirty="0">
                <a:ea typeface="ヒラギノ角ゴ Pro W3" pitchFamily="-84" charset="-128"/>
              </a:rPr>
              <a:t> 1.0, </a:t>
            </a:r>
            <a:r>
              <a:rPr lang="pt-BR" altLang="zh-HK" i="1" dirty="0">
                <a:ea typeface="ヒラギノ角ゴ Pro W3" pitchFamily="-84" charset="-128"/>
              </a:rPr>
              <a:t>PV</a:t>
            </a:r>
            <a:r>
              <a:rPr lang="pt-BR" altLang="zh-HK" dirty="0">
                <a:ea typeface="ヒラギノ角ゴ Pro W3" pitchFamily="-84" charset="-128"/>
              </a:rPr>
              <a:t> </a:t>
            </a:r>
            <a:r>
              <a:rPr lang="pt-BR" altLang="zh-HK" dirty="0">
                <a:latin typeface="Symbol" pitchFamily="18" charset="2"/>
                <a:ea typeface="ヒラギノ角ゴ Pro W3" pitchFamily="-84" charset="-128"/>
              </a:rPr>
              <a:t>=</a:t>
            </a:r>
            <a:r>
              <a:rPr lang="pt-BR" altLang="zh-HK" dirty="0">
                <a:ea typeface="ヒラギノ角ゴ Pro W3" pitchFamily="-84" charset="-128"/>
              </a:rPr>
              <a:t> 100,000, </a:t>
            </a:r>
          </a:p>
          <a:p>
            <a:pPr eaLnBrk="1" hangingPunct="1"/>
            <a:r>
              <a:rPr lang="en-US" altLang="zh-HK" dirty="0">
                <a:ea typeface="ヒラギノ角ゴ Pro W3" pitchFamily="-84" charset="-128"/>
              </a:rPr>
              <a:t>Calculate the PMT. PMT </a:t>
            </a:r>
            <a:r>
              <a:rPr lang="pt-BR" altLang="zh-HK" dirty="0">
                <a:latin typeface="Symbol" pitchFamily="18" charset="2"/>
                <a:ea typeface="ヒラギノ角ゴ Pro W3" pitchFamily="-84" charset="-128"/>
              </a:rPr>
              <a:t>=</a:t>
            </a:r>
            <a:r>
              <a:rPr lang="en-US" altLang="zh-HK" dirty="0">
                <a:ea typeface="ヒラギノ角ゴ Pro W3" pitchFamily="-84" charset="-128"/>
              </a:rPr>
              <a:t> $1,028.61</a:t>
            </a:r>
          </a:p>
          <a:p>
            <a:pPr eaLnBrk="1" hangingPunct="1"/>
            <a:endParaRPr lang="en-US" altLang="zh-HK" dirty="0">
              <a:ea typeface="ヒラギノ角ゴ Pro W3" pitchFamily="-84" charset="-128"/>
            </a:endParaRPr>
          </a:p>
          <a:p>
            <a:pPr eaLnBrk="1" hangingPunct="1"/>
            <a:endParaRPr lang="en-US" altLang="zh-HK" dirty="0">
              <a:ea typeface="ヒラギノ角ゴ Pro W3" pitchFamily="-84" charset="-128"/>
            </a:endParaRPr>
          </a:p>
          <a:p>
            <a:pPr eaLnBrk="1" hangingPunct="1"/>
            <a:r>
              <a:rPr lang="en-US" altLang="zh-HK" dirty="0">
                <a:ea typeface="ヒラギノ角ゴ Pro W3" pitchFamily="-84" charset="-128"/>
              </a:rPr>
              <a:t>Effective annual rate = (1.01)^12 -1 = 12.68%</a:t>
            </a:r>
          </a:p>
          <a:p>
            <a:pPr eaLnBrk="1" hangingPunct="1"/>
            <a:endParaRPr lang="en-US" altLang="zh-HK" dirty="0">
              <a:ea typeface="ヒラギノ角ゴ Pro W3" pitchFamily="-84" charset="-128"/>
            </a:endParaRP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11</a:t>
            </a:fld>
            <a:endParaRPr lang="zh-HK" altLang="en-US"/>
          </a:p>
        </p:txBody>
      </p:sp>
    </p:spTree>
    <p:extLst>
      <p:ext uri="{BB962C8B-B14F-4D97-AF65-F5344CB8AC3E}">
        <p14:creationId xmlns:p14="http://schemas.microsoft.com/office/powerpoint/2010/main" val="1318018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ea typeface="ヒラギノ角ゴ Pro W3" pitchFamily="-84" charset="-128"/>
              </a:rPr>
              <a:t>Characteristics of the Residential Mortgage: Mortgage Interest Rates &amp; Points</a:t>
            </a:r>
            <a:endParaRPr lang="en-US" dirty="0"/>
          </a:p>
        </p:txBody>
      </p:sp>
      <p:sp>
        <p:nvSpPr>
          <p:cNvPr id="4" name="Footer Placeholder 3"/>
          <p:cNvSpPr>
            <a:spLocks noGrp="1"/>
          </p:cNvSpPr>
          <p:nvPr>
            <p:ph type="ftr" sz="quarter" idx="11"/>
          </p:nvPr>
        </p:nvSpPr>
        <p:spPr/>
        <p:txBody>
          <a:bodyPr/>
          <a:lstStyle/>
          <a:p>
            <a:pPr algn="ctr"/>
            <a:r>
              <a:rPr lang="en-US" altLang="zh-HK" dirty="0"/>
              <a:t>EF3333 Chapter 14</a:t>
            </a:r>
            <a:endParaRPr lang="zh-HK" altLang="en-US" dirty="0"/>
          </a:p>
        </p:txBody>
      </p:sp>
      <p:sp>
        <p:nvSpPr>
          <p:cNvPr id="5" name="Slide Number Placeholder 4"/>
          <p:cNvSpPr>
            <a:spLocks noGrp="1"/>
          </p:cNvSpPr>
          <p:nvPr>
            <p:ph type="sldNum" sz="quarter" idx="12"/>
          </p:nvPr>
        </p:nvSpPr>
        <p:spPr/>
        <p:txBody>
          <a:bodyPr/>
          <a:lstStyle/>
          <a:p>
            <a:fld id="{330970C4-3F62-4552-864C-5C9CDE9DBDCE}" type="slidenum">
              <a:rPr lang="zh-HK" altLang="en-US" smtClean="0"/>
              <a:t>12</a:t>
            </a:fld>
            <a:endParaRPr lang="zh-HK" altLang="en-US"/>
          </a:p>
        </p:txBody>
      </p:sp>
      <p:sp>
        <p:nvSpPr>
          <p:cNvPr id="6" name="Content Placeholder 5"/>
          <p:cNvSpPr>
            <a:spLocks noGrp="1"/>
          </p:cNvSpPr>
          <p:nvPr>
            <p:ph sz="quarter" idx="1"/>
          </p:nvPr>
        </p:nvSpPr>
        <p:spPr/>
        <p:txBody>
          <a:bodyPr/>
          <a:lstStyle/>
          <a:p>
            <a:r>
              <a:rPr lang="en-US" altLang="zh-HK" dirty="0">
                <a:ea typeface="ヒラギノ角ゴ Pro W3" pitchFamily="-84" charset="-128"/>
              </a:rPr>
              <a:t>Now, examine the 11.5% mortgage. Using </a:t>
            </a:r>
            <a:br>
              <a:rPr lang="en-US" altLang="zh-HK" dirty="0">
                <a:ea typeface="ヒラギノ角ゴ Pro W3" pitchFamily="-84" charset="-128"/>
              </a:rPr>
            </a:br>
            <a:r>
              <a:rPr lang="en-US" altLang="zh-HK" dirty="0">
                <a:ea typeface="ヒラギノ角ゴ Pro W3" pitchFamily="-84" charset="-128"/>
              </a:rPr>
              <a:t>a financial calculator, the required payments is:</a:t>
            </a:r>
          </a:p>
          <a:p>
            <a:r>
              <a:rPr lang="pt-BR" altLang="zh-HK" i="1" dirty="0">
                <a:ea typeface="ヒラギノ角ゴ Pro W3" pitchFamily="-84" charset="-128"/>
              </a:rPr>
              <a:t>n</a:t>
            </a:r>
            <a:r>
              <a:rPr lang="pt-BR" altLang="zh-HK" dirty="0">
                <a:ea typeface="ヒラギノ角ゴ Pro W3" pitchFamily="-84" charset="-128"/>
              </a:rPr>
              <a:t> </a:t>
            </a:r>
            <a:r>
              <a:rPr lang="pt-BR" altLang="zh-HK" dirty="0">
                <a:latin typeface="Symbol" pitchFamily="18" charset="2"/>
                <a:ea typeface="ヒラギノ角ゴ Pro W3" pitchFamily="-84" charset="-128"/>
              </a:rPr>
              <a:t>=</a:t>
            </a:r>
            <a:r>
              <a:rPr lang="pt-BR" altLang="zh-HK" dirty="0">
                <a:ea typeface="ヒラギノ角ゴ Pro W3" pitchFamily="-84" charset="-128"/>
              </a:rPr>
              <a:t> 360, </a:t>
            </a:r>
            <a:r>
              <a:rPr lang="pt-BR" altLang="zh-HK" i="1" dirty="0">
                <a:ea typeface="ヒラギノ角ゴ Pro W3" pitchFamily="-84" charset="-128"/>
              </a:rPr>
              <a:t>i</a:t>
            </a:r>
            <a:r>
              <a:rPr lang="pt-BR" altLang="zh-HK" dirty="0">
                <a:ea typeface="ヒラギノ角ゴ Pro W3" pitchFamily="-84" charset="-128"/>
              </a:rPr>
              <a:t> </a:t>
            </a:r>
            <a:r>
              <a:rPr lang="pt-BR" altLang="zh-HK" dirty="0">
                <a:latin typeface="Symbol" pitchFamily="18" charset="2"/>
                <a:ea typeface="ヒラギノ角ゴ Pro W3" pitchFamily="-84" charset="-128"/>
              </a:rPr>
              <a:t>=</a:t>
            </a:r>
            <a:r>
              <a:rPr lang="pt-BR" altLang="zh-HK" dirty="0">
                <a:ea typeface="ヒラギノ角ゴ Pro W3" pitchFamily="-84" charset="-128"/>
              </a:rPr>
              <a:t> 11.5/12, </a:t>
            </a:r>
            <a:r>
              <a:rPr lang="pt-BR" altLang="zh-HK" i="1" dirty="0">
                <a:ea typeface="ヒラギノ角ゴ Pro W3" pitchFamily="-84" charset="-128"/>
              </a:rPr>
              <a:t>PV</a:t>
            </a:r>
            <a:r>
              <a:rPr lang="pt-BR" altLang="zh-HK" dirty="0">
                <a:ea typeface="ヒラギノ角ゴ Pro W3" pitchFamily="-84" charset="-128"/>
              </a:rPr>
              <a:t> </a:t>
            </a:r>
            <a:r>
              <a:rPr lang="pt-BR" altLang="zh-HK" dirty="0">
                <a:latin typeface="Symbol" pitchFamily="18" charset="2"/>
                <a:ea typeface="ヒラギノ角ゴ Pro W3" pitchFamily="-84" charset="-128"/>
              </a:rPr>
              <a:t>=</a:t>
            </a:r>
            <a:r>
              <a:rPr lang="pt-BR" altLang="zh-HK" dirty="0">
                <a:ea typeface="ヒラギノ角ゴ Pro W3" pitchFamily="-84" charset="-128"/>
              </a:rPr>
              <a:t> 100,000, </a:t>
            </a:r>
          </a:p>
          <a:p>
            <a:r>
              <a:rPr lang="en-US" altLang="zh-HK" dirty="0">
                <a:ea typeface="ヒラギノ角ゴ Pro W3" pitchFamily="-84" charset="-128"/>
              </a:rPr>
              <a:t>Calculate the PMT. PMT </a:t>
            </a:r>
            <a:r>
              <a:rPr lang="pt-BR" altLang="zh-HK" dirty="0">
                <a:latin typeface="Symbol" pitchFamily="18" charset="2"/>
                <a:ea typeface="ヒラギノ角ゴ Pro W3" pitchFamily="-84" charset="-128"/>
              </a:rPr>
              <a:t>=</a:t>
            </a:r>
            <a:r>
              <a:rPr lang="en-US" altLang="zh-HK" dirty="0">
                <a:ea typeface="ヒラギノ角ゴ Pro W3" pitchFamily="-84" charset="-128"/>
              </a:rPr>
              <a:t> $990.29</a:t>
            </a:r>
          </a:p>
          <a:p>
            <a:endParaRPr lang="en-US" dirty="0"/>
          </a:p>
          <a:p>
            <a:r>
              <a:rPr lang="en-US" dirty="0"/>
              <a:t>Monthly rate 0.9804%</a:t>
            </a:r>
          </a:p>
          <a:p>
            <a:r>
              <a:rPr lang="en-US" dirty="0"/>
              <a:t>Effective annual rate </a:t>
            </a:r>
          </a:p>
          <a:p>
            <a:r>
              <a:rPr lang="en-US" dirty="0"/>
              <a:t>= (1.009804)^12 -1 =12.42%</a:t>
            </a:r>
          </a:p>
        </p:txBody>
      </p:sp>
      <p:pic>
        <p:nvPicPr>
          <p:cNvPr id="7" name="Picture 6"/>
          <p:cNvPicPr>
            <a:picLocks noChangeAspect="1"/>
          </p:cNvPicPr>
          <p:nvPr/>
        </p:nvPicPr>
        <p:blipFill>
          <a:blip r:embed="rId2"/>
          <a:stretch>
            <a:fillRect/>
          </a:stretch>
        </p:blipFill>
        <p:spPr>
          <a:xfrm>
            <a:off x="5796136" y="3371639"/>
            <a:ext cx="1971675" cy="1533525"/>
          </a:xfrm>
          <a:prstGeom prst="rect">
            <a:avLst/>
          </a:prstGeom>
        </p:spPr>
      </p:pic>
      <p:sp>
        <p:nvSpPr>
          <p:cNvPr id="11" name="矩形 10">
            <a:extLst>
              <a:ext uri="{FF2B5EF4-FFF2-40B4-BE49-F238E27FC236}">
                <a16:creationId xmlns:a16="http://schemas.microsoft.com/office/drawing/2014/main" id="{AA7CE98C-832E-4548-948A-A0464F018A95}"/>
              </a:ext>
            </a:extLst>
          </p:cNvPr>
          <p:cNvSpPr/>
          <p:nvPr/>
        </p:nvSpPr>
        <p:spPr>
          <a:xfrm>
            <a:off x="6660232" y="4293096"/>
            <a:ext cx="21602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86101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zh-HK" sz="2400">
                <a:ea typeface="ヒラギノ角ゴ Pro W3" pitchFamily="-84" charset="-128"/>
              </a:rPr>
              <a:t>Characteristics of the Residential Mortgage: Mortgage Interest Rates &amp; Points</a:t>
            </a:r>
          </a:p>
        </p:txBody>
      </p:sp>
      <p:sp>
        <p:nvSpPr>
          <p:cNvPr id="18435" name="Text Placeholder 2"/>
          <p:cNvSpPr>
            <a:spLocks noGrp="1"/>
          </p:cNvSpPr>
          <p:nvPr>
            <p:ph sz="quarter" idx="1"/>
          </p:nvPr>
        </p:nvSpPr>
        <p:spPr/>
        <p:txBody>
          <a:bodyPr/>
          <a:lstStyle/>
          <a:p>
            <a:pPr eaLnBrk="1" hangingPunct="1"/>
            <a:r>
              <a:rPr lang="en-US" altLang="zh-HK" dirty="0">
                <a:ea typeface="ヒラギノ角ゴ Pro W3" pitchFamily="-84" charset="-128"/>
              </a:rPr>
              <a:t>So, paying the points will save you $38.32 </a:t>
            </a:r>
            <a:br>
              <a:rPr lang="en-US" altLang="zh-HK" dirty="0">
                <a:ea typeface="ヒラギノ角ゴ Pro W3" pitchFamily="-84" charset="-128"/>
              </a:rPr>
            </a:br>
            <a:r>
              <a:rPr lang="en-US" altLang="zh-HK" dirty="0">
                <a:ea typeface="ヒラギノ角ゴ Pro W3" pitchFamily="-84" charset="-128"/>
              </a:rPr>
              <a:t>each month. However, you have to pay $2,000 upfront.</a:t>
            </a:r>
          </a:p>
          <a:p>
            <a:pPr eaLnBrk="1" hangingPunct="1"/>
            <a:r>
              <a:rPr lang="en-US" altLang="zh-HK" dirty="0">
                <a:ea typeface="ヒラギノ角ゴ Pro W3" pitchFamily="-84" charset="-128"/>
              </a:rPr>
              <a:t>You can see that the decision depends on how long you want to live in the house, keeping the same mortgage.</a:t>
            </a:r>
          </a:p>
          <a:p>
            <a:r>
              <a:rPr lang="en-US" altLang="zh-HK" dirty="0">
                <a:ea typeface="ヒラギノ角ゴ Pro W3" pitchFamily="-84" charset="-128"/>
              </a:rPr>
              <a:t>If you only want to live there 12 months, clearly the $2,000 upfront cost is not worth the monthly savings.</a:t>
            </a:r>
          </a:p>
          <a:p>
            <a:pPr eaLnBrk="1" hangingPunct="1"/>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13</a:t>
            </a:fld>
            <a:endParaRPr lang="zh-HK" altLang="en-US"/>
          </a:p>
        </p:txBody>
      </p:sp>
    </p:spTree>
    <p:extLst>
      <p:ext uri="{BB962C8B-B14F-4D97-AF65-F5344CB8AC3E}">
        <p14:creationId xmlns:p14="http://schemas.microsoft.com/office/powerpoint/2010/main" val="228666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zh-HK" sz="2400">
                <a:ea typeface="ヒラギノ角ゴ Pro W3" pitchFamily="-84" charset="-128"/>
              </a:rPr>
              <a:t>Characteristics of the Residential Mortgage: Mortgage Interest Rates &amp; Points</a:t>
            </a:r>
          </a:p>
        </p:txBody>
      </p:sp>
      <p:sp>
        <p:nvSpPr>
          <p:cNvPr id="20483" name="TextBox 2"/>
          <p:cNvSpPr txBox="1">
            <a:spLocks noChangeArrowheads="1"/>
          </p:cNvSpPr>
          <p:nvPr/>
        </p:nvSpPr>
        <p:spPr bwMode="auto">
          <a:xfrm>
            <a:off x="533400" y="1371600"/>
            <a:ext cx="8128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2000" b="1"/>
              <a:t>Table 14.2 </a:t>
            </a:r>
            <a:r>
              <a:rPr lang="en-US" altLang="zh-HK" sz="2000"/>
              <a:t>Effective Rate of Interest on a Loan at 12% with 2 Discount Points</a:t>
            </a:r>
          </a:p>
        </p:txBody>
      </p:sp>
      <p:pic>
        <p:nvPicPr>
          <p:cNvPr id="20484" name="Picture 3" descr="tbl14_0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2042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14</a:t>
            </a:fld>
            <a:endParaRPr lang="zh-HK" altLang="en-US"/>
          </a:p>
        </p:txBody>
      </p:sp>
    </p:spTree>
    <p:extLst>
      <p:ext uri="{BB962C8B-B14F-4D97-AF65-F5344CB8AC3E}">
        <p14:creationId xmlns:p14="http://schemas.microsoft.com/office/powerpoint/2010/main" val="25506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zh-HK" sz="2400">
                <a:ea typeface="ヒラギノ角ゴ Pro W3" pitchFamily="-84" charset="-128"/>
              </a:rPr>
              <a:t>Characteristics of the Residential Mortgage: Mortgage Interest Rates &amp; Points</a:t>
            </a:r>
          </a:p>
        </p:txBody>
      </p:sp>
      <p:sp>
        <p:nvSpPr>
          <p:cNvPr id="21507" name="Text Placeholder 2"/>
          <p:cNvSpPr>
            <a:spLocks noGrp="1"/>
          </p:cNvSpPr>
          <p:nvPr>
            <p:ph sz="quarter" idx="1"/>
          </p:nvPr>
        </p:nvSpPr>
        <p:spPr/>
        <p:txBody>
          <a:bodyPr/>
          <a:lstStyle/>
          <a:p>
            <a:pPr eaLnBrk="1" hangingPunct="1"/>
            <a:r>
              <a:rPr lang="en-US" altLang="zh-HK">
                <a:ea typeface="ヒラギノ角ゴ Pro W3" pitchFamily="-84" charset="-128"/>
              </a:rPr>
              <a:t>Many mortgage lenders will point to the </a:t>
            </a:r>
            <a:br>
              <a:rPr lang="en-US" altLang="zh-HK">
                <a:ea typeface="ヒラギノ角ゴ Pro W3" pitchFamily="-84" charset="-128"/>
              </a:rPr>
            </a:br>
            <a:r>
              <a:rPr lang="en-US" altLang="zh-HK">
                <a:ea typeface="ヒラギノ角ゴ Pro W3" pitchFamily="-84" charset="-128"/>
              </a:rPr>
              <a:t>30-year effective rate of interest, and argue that the points are a good deal (and it is here, compared to the 12.68% </a:t>
            </a:r>
            <a:r>
              <a:rPr lang="en-US" altLang="zh-HK" i="1">
                <a:ea typeface="ヒラギノ角ゴ Pro W3" pitchFamily="-84" charset="-128"/>
              </a:rPr>
              <a:t>effective rate</a:t>
            </a:r>
            <a:r>
              <a:rPr lang="en-US" altLang="zh-HK">
                <a:ea typeface="ヒラギノ角ゴ Pro W3" pitchFamily="-84" charset="-128"/>
              </a:rPr>
              <a:t> on a 12% </a:t>
            </a:r>
            <a:r>
              <a:rPr lang="en-US" altLang="zh-HK" i="1">
                <a:ea typeface="ヒラギノ角ゴ Pro W3" pitchFamily="-84" charset="-128"/>
              </a:rPr>
              <a:t>nominal rate</a:t>
            </a:r>
            <a:r>
              <a:rPr lang="en-US" altLang="zh-HK">
                <a:ea typeface="ヒラギノ角ゴ Pro W3" pitchFamily="-84" charset="-128"/>
              </a:rPr>
              <a:t> mortgage).</a:t>
            </a:r>
          </a:p>
          <a:p>
            <a:pPr eaLnBrk="1" hangingPunct="1"/>
            <a:r>
              <a:rPr lang="en-US" altLang="zh-HK">
                <a:ea typeface="ヒラギノ角ゴ Pro W3" pitchFamily="-84" charset="-128"/>
              </a:rPr>
              <a:t>Although the calculation is correct, the information is not what you need.</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15</a:t>
            </a:fld>
            <a:endParaRPr lang="zh-HK" altLang="en-US"/>
          </a:p>
        </p:txBody>
      </p:sp>
    </p:spTree>
    <p:extLst>
      <p:ext uri="{BB962C8B-B14F-4D97-AF65-F5344CB8AC3E}">
        <p14:creationId xmlns:p14="http://schemas.microsoft.com/office/powerpoint/2010/main" val="397976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zh-HK" sz="2400">
                <a:ea typeface="ヒラギノ角ゴ Pro W3" pitchFamily="-84" charset="-128"/>
              </a:rPr>
              <a:t>Characteristics of the Residential Mortgage: Mortgage Interest Rates &amp; Points</a:t>
            </a:r>
          </a:p>
        </p:txBody>
      </p:sp>
      <p:sp>
        <p:nvSpPr>
          <p:cNvPr id="22531" name="Text Placeholder 2"/>
          <p:cNvSpPr>
            <a:spLocks noGrp="1"/>
          </p:cNvSpPr>
          <p:nvPr>
            <p:ph sz="quarter" idx="1"/>
          </p:nvPr>
        </p:nvSpPr>
        <p:spPr/>
        <p:txBody>
          <a:bodyPr/>
          <a:lstStyle/>
          <a:p>
            <a:pPr marL="0" indent="0" eaLnBrk="1" hangingPunct="1">
              <a:buFont typeface="Wingdings" pitchFamily="2" charset="2"/>
              <a:buNone/>
            </a:pPr>
            <a:r>
              <a:rPr lang="en-US" altLang="zh-HK" dirty="0">
                <a:ea typeface="ヒラギノ角ゴ Pro W3" pitchFamily="-84" charset="-128"/>
              </a:rPr>
              <a:t>You need to determine when the present value of the savings ($38.32) equals the $2,000 upfront. Using a financial calculator, this is:</a:t>
            </a:r>
          </a:p>
          <a:p>
            <a:pPr marL="0" indent="0" eaLnBrk="1" hangingPunct="1">
              <a:buFont typeface="Wingdings" pitchFamily="2" charset="2"/>
              <a:buNone/>
            </a:pPr>
            <a:r>
              <a:rPr lang="en-US" altLang="zh-HK" i="1" dirty="0" err="1">
                <a:ea typeface="ヒラギノ角ゴ Pro W3" pitchFamily="-84" charset="-128"/>
              </a:rPr>
              <a:t>i</a:t>
            </a:r>
            <a:r>
              <a:rPr lang="en-US" altLang="zh-HK" dirty="0">
                <a:ea typeface="ヒラギノ角ゴ Pro W3" pitchFamily="-84" charset="-128"/>
              </a:rPr>
              <a:t> </a:t>
            </a:r>
            <a:r>
              <a:rPr lang="pt-BR" altLang="zh-HK" dirty="0">
                <a:latin typeface="Symbol" pitchFamily="18" charset="2"/>
                <a:ea typeface="ヒラギノ角ゴ Pro W3" pitchFamily="-84" charset="-128"/>
              </a:rPr>
              <a:t>=</a:t>
            </a:r>
            <a:r>
              <a:rPr lang="en-US" altLang="zh-HK" dirty="0">
                <a:ea typeface="ヒラギノ角ゴ Pro W3" pitchFamily="-84" charset="-128"/>
              </a:rPr>
              <a:t> 1, </a:t>
            </a:r>
            <a:r>
              <a:rPr lang="en-US" altLang="zh-HK" i="1" dirty="0">
                <a:ea typeface="ヒラギノ角ゴ Pro W3" pitchFamily="-84" charset="-128"/>
              </a:rPr>
              <a:t>PV</a:t>
            </a:r>
            <a:r>
              <a:rPr lang="en-US" altLang="zh-HK" dirty="0">
                <a:ea typeface="ヒラギノ角ゴ Pro W3" pitchFamily="-84" charset="-128"/>
              </a:rPr>
              <a:t> </a:t>
            </a:r>
            <a:r>
              <a:rPr lang="pt-BR" altLang="zh-HK" dirty="0">
                <a:latin typeface="Symbol" pitchFamily="18" charset="2"/>
                <a:ea typeface="ヒラギノ角ゴ Pro W3" pitchFamily="-84" charset="-128"/>
              </a:rPr>
              <a:t>=</a:t>
            </a:r>
            <a:r>
              <a:rPr lang="en-US" altLang="zh-HK" dirty="0">
                <a:ea typeface="ヒラギノ角ゴ Pro W3" pitchFamily="-84" charset="-128"/>
              </a:rPr>
              <a:t> </a:t>
            </a:r>
            <a:r>
              <a:rPr lang="en-US" altLang="zh-HK" dirty="0">
                <a:latin typeface="Symbol" pitchFamily="18" charset="2"/>
                <a:ea typeface="ヒラギノ角ゴ Pro W3" pitchFamily="-84" charset="-128"/>
              </a:rPr>
              <a:t>-</a:t>
            </a:r>
            <a:r>
              <a:rPr lang="en-US" altLang="zh-HK" dirty="0">
                <a:ea typeface="ヒラギノ角ゴ Pro W3" pitchFamily="-84" charset="-128"/>
              </a:rPr>
              <a:t>2,000, PMT = 38.32</a:t>
            </a:r>
          </a:p>
          <a:p>
            <a:pPr marL="0" indent="0" eaLnBrk="1" hangingPunct="1">
              <a:buFont typeface="Wingdings" pitchFamily="2" charset="2"/>
              <a:buNone/>
            </a:pPr>
            <a:r>
              <a:rPr lang="en-US" altLang="zh-HK" dirty="0">
                <a:ea typeface="ヒラギノ角ゴ Pro W3" pitchFamily="-84" charset="-128"/>
              </a:rPr>
              <a:t>Calculate </a:t>
            </a:r>
            <a:r>
              <a:rPr lang="en-US" altLang="zh-HK" i="1" dirty="0">
                <a:ea typeface="ヒラギノ角ゴ Pro W3" pitchFamily="-84" charset="-128"/>
              </a:rPr>
              <a:t>n</a:t>
            </a:r>
            <a:r>
              <a:rPr lang="en-US" altLang="zh-HK" dirty="0">
                <a:ea typeface="ヒラギノ角ゴ Pro W3" pitchFamily="-84" charset="-128"/>
              </a:rPr>
              <a:t>. </a:t>
            </a:r>
            <a:r>
              <a:rPr lang="en-US" altLang="zh-HK" i="1" dirty="0">
                <a:ea typeface="ヒラギノ角ゴ Pro W3" pitchFamily="-84" charset="-128"/>
              </a:rPr>
              <a:t>n</a:t>
            </a:r>
            <a:r>
              <a:rPr lang="en-US" altLang="zh-HK" dirty="0">
                <a:ea typeface="ヒラギノ角ゴ Pro W3" pitchFamily="-84" charset="-128"/>
              </a:rPr>
              <a:t> </a:t>
            </a:r>
            <a:r>
              <a:rPr lang="pt-BR" altLang="zh-HK" dirty="0">
                <a:latin typeface="Symbol" pitchFamily="18" charset="2"/>
                <a:ea typeface="ヒラギノ角ゴ Pro W3" pitchFamily="-84" charset="-128"/>
              </a:rPr>
              <a:t>=</a:t>
            </a:r>
            <a:r>
              <a:rPr lang="en-US" altLang="zh-HK" dirty="0">
                <a:ea typeface="ヒラギノ角ゴ Pro W3" pitchFamily="-84" charset="-128"/>
              </a:rPr>
              <a:t> 74 months, or about 6.2 years.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16</a:t>
            </a:fld>
            <a:endParaRPr lang="zh-HK" altLang="en-US"/>
          </a:p>
        </p:txBody>
      </p:sp>
    </p:spTree>
    <p:extLst>
      <p:ext uri="{BB962C8B-B14F-4D97-AF65-F5344CB8AC3E}">
        <p14:creationId xmlns:p14="http://schemas.microsoft.com/office/powerpoint/2010/main" val="391726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95536" y="0"/>
            <a:ext cx="7848600" cy="1143000"/>
          </a:xfrm>
        </p:spPr>
        <p:txBody>
          <a:bodyPr/>
          <a:lstStyle/>
          <a:p>
            <a:pPr eaLnBrk="1" hangingPunct="1"/>
            <a:r>
              <a:rPr lang="en-US" altLang="zh-HK" sz="2800" dirty="0">
                <a:ea typeface="ヒラギノ角ゴ Pro W3" pitchFamily="-84" charset="-128"/>
              </a:rPr>
              <a:t>Characteristics of the Residential Mortgage: Mortgage Interest Rates &amp; Points</a:t>
            </a:r>
          </a:p>
        </p:txBody>
      </p:sp>
      <p:sp>
        <p:nvSpPr>
          <p:cNvPr id="23555" name="Text Placeholder 2"/>
          <p:cNvSpPr>
            <a:spLocks noGrp="1"/>
          </p:cNvSpPr>
          <p:nvPr>
            <p:ph sz="quarter" idx="1"/>
          </p:nvPr>
        </p:nvSpPr>
        <p:spPr/>
        <p:txBody>
          <a:bodyPr/>
          <a:lstStyle/>
          <a:p>
            <a:pPr eaLnBrk="1" hangingPunct="1"/>
            <a:r>
              <a:rPr lang="en-US" altLang="zh-HK" dirty="0">
                <a:ea typeface="ヒラギノ角ゴ Pro W3" pitchFamily="-84" charset="-128"/>
              </a:rPr>
              <a:t>So, if you </a:t>
            </a:r>
            <a:r>
              <a:rPr lang="en-US" altLang="zh-HK" i="1" dirty="0">
                <a:ea typeface="ヒラギノ角ゴ Pro W3" pitchFamily="-84" charset="-128"/>
              </a:rPr>
              <a:t>think</a:t>
            </a:r>
            <a:r>
              <a:rPr lang="en-US" altLang="zh-HK" dirty="0">
                <a:ea typeface="ヒラギノ角ゴ Pro W3" pitchFamily="-84" charset="-128"/>
              </a:rPr>
              <a:t> you will stay in the house and not refinance for at least 6.2 years, paying the $2,000 for the lower payment is a sound financial decision.</a:t>
            </a:r>
          </a:p>
          <a:p>
            <a:pPr eaLnBrk="1" hangingPunct="1"/>
            <a:r>
              <a:rPr lang="en-US" altLang="zh-HK" dirty="0">
                <a:ea typeface="ヒラギノ角ゴ Pro W3" pitchFamily="-84" charset="-128"/>
              </a:rPr>
              <a:t>Otherwise, you should accept the 12% loan.</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17</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496" y="3789040"/>
            <a:ext cx="4577304" cy="2271340"/>
          </a:xfrm>
          <a:prstGeom prst="rect">
            <a:avLst/>
          </a:prstGeom>
        </p:spPr>
      </p:pic>
    </p:spTree>
    <p:extLst>
      <p:ext uri="{BB962C8B-B14F-4D97-AF65-F5344CB8AC3E}">
        <p14:creationId xmlns:p14="http://schemas.microsoft.com/office/powerpoint/2010/main" val="185280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pPr eaLnBrk="1" hangingPunct="1"/>
            <a:r>
              <a:rPr lang="en-US" altLang="zh-HK">
                <a:ea typeface="ヒラギノ角ゴ Pro W3" pitchFamily="-84" charset="-128"/>
              </a:rPr>
              <a:t>Characteristics of the Residential Mortgage: Loan Terms</a:t>
            </a:r>
          </a:p>
        </p:txBody>
      </p:sp>
      <p:sp>
        <p:nvSpPr>
          <p:cNvPr id="3" name="Text Placeholder 2"/>
          <p:cNvSpPr>
            <a:spLocks noGrp="1"/>
          </p:cNvSpPr>
          <p:nvPr>
            <p:ph sz="quarter" idx="1"/>
          </p:nvPr>
        </p:nvSpPr>
        <p:spPr/>
        <p:txBody>
          <a:bodyPr/>
          <a:lstStyle/>
          <a:p>
            <a:pPr marL="0" indent="0" eaLnBrk="1" hangingPunct="1">
              <a:buFont typeface="Wingdings" pitchFamily="1" charset="2"/>
              <a:buNone/>
              <a:defRPr/>
            </a:pPr>
            <a:r>
              <a:rPr lang="en-US" dirty="0">
                <a:cs typeface="+mn-cs"/>
              </a:rPr>
              <a:t>Mortgage loan contracts contain many legal terms that need to be understood. Most protect the lender from financial loss.</a:t>
            </a:r>
          </a:p>
          <a:p>
            <a:pPr lvl="1">
              <a:buSzPct val="100000"/>
              <a:defRPr/>
            </a:pPr>
            <a:r>
              <a:rPr lang="en-US" dirty="0">
                <a:cs typeface="+mn-cs"/>
              </a:rPr>
              <a:t>Collateral: usually the real estate being finance</a:t>
            </a:r>
          </a:p>
          <a:p>
            <a:pPr lvl="1">
              <a:buSzPct val="100000"/>
              <a:defRPr/>
            </a:pPr>
            <a:r>
              <a:rPr lang="en-US" dirty="0">
                <a:cs typeface="+mn-cs"/>
              </a:rPr>
              <a:t>Down payment: a portion of the purchase price paid by the borrower (reduce moral hazard)</a:t>
            </a:r>
          </a:p>
          <a:p>
            <a:pPr lvl="1">
              <a:spcBef>
                <a:spcPts val="1400"/>
              </a:spcBef>
              <a:buSzPct val="100000"/>
            </a:pPr>
            <a:r>
              <a:rPr lang="en-US" altLang="zh-HK" dirty="0">
                <a:ea typeface="ヒラギノ角ゴ Pro W3" pitchFamily="-84" charset="-128"/>
              </a:rPr>
              <a:t>Private Mortgage Insurance (PMI): insurance against default by the borrower (lender requires borrower to purchase)</a:t>
            </a:r>
          </a:p>
          <a:p>
            <a:pPr lvl="1">
              <a:spcBef>
                <a:spcPts val="1400"/>
              </a:spcBef>
              <a:buSzPct val="100000"/>
            </a:pPr>
            <a:r>
              <a:rPr lang="en-US" altLang="zh-HK" dirty="0">
                <a:ea typeface="ヒラギノ角ゴ Pro W3" pitchFamily="-84" charset="-128"/>
              </a:rPr>
              <a:t>Qualifications: includes credit history, employment history, etc., to determine the borrowers ability to repay the mortgage as specified in the contact</a:t>
            </a:r>
          </a:p>
          <a:p>
            <a:pPr eaLnBrk="1" hangingPunct="1">
              <a:buSzPct val="120000"/>
              <a:buFont typeface="Arial"/>
              <a:buChar char="•"/>
              <a:defRPr/>
            </a:pPr>
            <a:endParaRPr lang="en-US" dirty="0">
              <a:cs typeface="+mn-cs"/>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18</a:t>
            </a:fld>
            <a:endParaRPr lang="zh-HK" altLang="en-US"/>
          </a:p>
        </p:txBody>
      </p:sp>
    </p:spTree>
    <p:extLst>
      <p:ext uri="{BB962C8B-B14F-4D97-AF65-F5344CB8AC3E}">
        <p14:creationId xmlns:p14="http://schemas.microsoft.com/office/powerpoint/2010/main" val="86082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Characteristics of the Residential Mortgage: Loan Terms</a:t>
            </a:r>
          </a:p>
        </p:txBody>
      </p:sp>
      <p:sp>
        <p:nvSpPr>
          <p:cNvPr id="3" name="Text Placeholder 2"/>
          <p:cNvSpPr>
            <a:spLocks noGrp="1"/>
          </p:cNvSpPr>
          <p:nvPr>
            <p:ph sz="quarter" idx="1"/>
          </p:nvPr>
        </p:nvSpPr>
        <p:spPr/>
        <p:txBody>
          <a:bodyPr/>
          <a:lstStyle/>
          <a:p>
            <a:pPr marL="0" indent="0" eaLnBrk="1" hangingPunct="1">
              <a:buFont typeface="Wingdings" pitchFamily="1" charset="2"/>
              <a:buNone/>
              <a:defRPr/>
            </a:pPr>
            <a:r>
              <a:rPr lang="en-US" dirty="0">
                <a:cs typeface="+mn-cs"/>
              </a:rPr>
              <a:t>Lenders will also order a credit report from one of the credit reporting agencies.</a:t>
            </a:r>
          </a:p>
          <a:p>
            <a:pPr>
              <a:buSzPct val="130000"/>
              <a:buFont typeface="Arial"/>
              <a:buChar char="•"/>
              <a:defRPr/>
            </a:pPr>
            <a:r>
              <a:rPr lang="en-US" dirty="0">
                <a:cs typeface="+mn-cs"/>
              </a:rPr>
              <a:t>The score reported is called the FICO </a:t>
            </a:r>
            <a:r>
              <a:rPr lang="en-US" sz="2200" dirty="0"/>
              <a:t>(Fair, Isaac, and Company, analytics software company, listed in NYSE).</a:t>
            </a:r>
          </a:p>
          <a:p>
            <a:pPr eaLnBrk="1" hangingPunct="1">
              <a:buSzPct val="130000"/>
              <a:buFont typeface="Arial"/>
              <a:buChar char="•"/>
              <a:defRPr/>
            </a:pPr>
            <a:r>
              <a:rPr lang="en-US" dirty="0">
                <a:cs typeface="+mn-cs"/>
              </a:rPr>
              <a:t>The range is 300 to 850, with 660 to 720 being average.</a:t>
            </a:r>
          </a:p>
          <a:p>
            <a:pPr eaLnBrk="1" hangingPunct="1">
              <a:buSzPct val="130000"/>
              <a:buFont typeface="Arial"/>
              <a:buChar char="•"/>
              <a:defRPr/>
            </a:pPr>
            <a:r>
              <a:rPr lang="en-US" dirty="0">
                <a:cs typeface="+mn-cs"/>
              </a:rPr>
              <a:t>Payment history, debt, and even credit card applications can affect your credit score.</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19</a:t>
            </a:fld>
            <a:endParaRPr lang="zh-HK" altLang="en-US"/>
          </a:p>
        </p:txBody>
      </p:sp>
    </p:spTree>
    <p:extLst>
      <p:ext uri="{BB962C8B-B14F-4D97-AF65-F5344CB8AC3E}">
        <p14:creationId xmlns:p14="http://schemas.microsoft.com/office/powerpoint/2010/main" val="178779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lgn="ctr"/>
            <a:r>
              <a:rPr lang="en-US" altLang="zh-HK" dirty="0"/>
              <a:t>EF3333 Chapter 14</a:t>
            </a:r>
            <a:endParaRPr lang="zh-HK" altLang="en-US" dirty="0"/>
          </a:p>
        </p:txBody>
      </p:sp>
      <p:sp>
        <p:nvSpPr>
          <p:cNvPr id="3" name="Slide Number Placeholder 2"/>
          <p:cNvSpPr>
            <a:spLocks noGrp="1"/>
          </p:cNvSpPr>
          <p:nvPr>
            <p:ph type="sldNum" sz="quarter" idx="12"/>
          </p:nvPr>
        </p:nvSpPr>
        <p:spPr/>
        <p:txBody>
          <a:bodyPr/>
          <a:lstStyle/>
          <a:p>
            <a:fld id="{D1CC9BBA-FF72-4A86-9785-BFC9C4606701}" type="slidenum">
              <a:rPr lang="zh-HK" altLang="en-US" smtClean="0"/>
              <a:t>2</a:t>
            </a:fld>
            <a:endParaRPr lang="zh-HK" altLang="en-US"/>
          </a:p>
        </p:txBody>
      </p:sp>
      <p:graphicFrame>
        <p:nvGraphicFramePr>
          <p:cNvPr id="6" name="Diagram 5"/>
          <p:cNvGraphicFramePr/>
          <p:nvPr>
            <p:extLst>
              <p:ext uri="{D42A27DB-BD31-4B8C-83A1-F6EECF244321}">
                <p14:modId xmlns:p14="http://schemas.microsoft.com/office/powerpoint/2010/main" val="3580062855"/>
              </p:ext>
            </p:extLst>
          </p:nvPr>
        </p:nvGraphicFramePr>
        <p:xfrm>
          <a:off x="467544" y="1727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2267744" y="5517232"/>
            <a:ext cx="4968552" cy="717884"/>
            <a:chOff x="2171677" y="-219419"/>
            <a:chExt cx="3593456" cy="792088"/>
          </a:xfrm>
        </p:grpSpPr>
        <p:sp>
          <p:nvSpPr>
            <p:cNvPr id="8" name="Rectangle 7"/>
            <p:cNvSpPr/>
            <p:nvPr/>
          </p:nvSpPr>
          <p:spPr>
            <a:xfrm>
              <a:off x="2171678" y="-219419"/>
              <a:ext cx="3593455" cy="792088"/>
            </a:xfrm>
            <a:prstGeom prst="rect">
              <a:avLst/>
            </a:prstGeom>
            <a:solidFill>
              <a:srgbClr val="33CC3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8"/>
            <p:cNvSpPr/>
            <p:nvPr/>
          </p:nvSpPr>
          <p:spPr>
            <a:xfrm>
              <a:off x="2171677" y="-219419"/>
              <a:ext cx="3593455" cy="792088"/>
            </a:xfrm>
            <a:prstGeom prst="rect">
              <a:avLst/>
            </a:prstGeom>
          </p:spPr>
          <p:style>
            <a:lnRef idx="3">
              <a:schemeClr val="lt1"/>
            </a:lnRef>
            <a:fillRef idx="1">
              <a:schemeClr val="accent1"/>
            </a:fillRef>
            <a:effectRef idx="1">
              <a:schemeClr val="accent1"/>
            </a:effectRef>
            <a:fontRef idx="minor">
              <a:schemeClr val="lt1"/>
            </a:fontRef>
          </p:style>
          <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a:t>Hedging with Financial Derivatives (24)</a:t>
              </a:r>
            </a:p>
          </p:txBody>
        </p:sp>
      </p:grpSp>
      <p:sp>
        <p:nvSpPr>
          <p:cNvPr id="10" name="Straight Connector 3"/>
          <p:cNvSpPr/>
          <p:nvPr/>
        </p:nvSpPr>
        <p:spPr>
          <a:xfrm rot="10800000">
            <a:off x="2543325" y="5261007"/>
            <a:ext cx="1981593" cy="270346"/>
          </a:xfrm>
          <a:custGeom>
            <a:avLst/>
            <a:gdLst/>
            <a:ahLst/>
            <a:cxnLst/>
            <a:rect l="0" t="0" r="0" b="0"/>
            <a:pathLst>
              <a:path>
                <a:moveTo>
                  <a:pt x="0" y="0"/>
                </a:moveTo>
                <a:lnTo>
                  <a:pt x="0" y="135173"/>
                </a:lnTo>
                <a:lnTo>
                  <a:pt x="1981593" y="135173"/>
                </a:lnTo>
                <a:lnTo>
                  <a:pt x="1981593"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Straight Connector 4"/>
          <p:cNvSpPr/>
          <p:nvPr/>
        </p:nvSpPr>
        <p:spPr>
          <a:xfrm rot="10800000">
            <a:off x="4524918" y="4869160"/>
            <a:ext cx="2045150" cy="662193"/>
          </a:xfrm>
          <a:custGeom>
            <a:avLst/>
            <a:gdLst/>
            <a:ahLst/>
            <a:cxnLst/>
            <a:rect l="0" t="0" r="0" b="0"/>
            <a:pathLst>
              <a:path>
                <a:moveTo>
                  <a:pt x="2045150" y="0"/>
                </a:moveTo>
                <a:lnTo>
                  <a:pt x="2045150" y="135173"/>
                </a:lnTo>
                <a:lnTo>
                  <a:pt x="0" y="135173"/>
                </a:lnTo>
                <a:lnTo>
                  <a:pt x="0" y="2703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431489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Characteristics of the Residential Mortgage: Loan Amortization</a:t>
            </a:r>
          </a:p>
        </p:txBody>
      </p:sp>
      <p:sp>
        <p:nvSpPr>
          <p:cNvPr id="32771" name="Text Placeholder 2"/>
          <p:cNvSpPr>
            <a:spLocks noGrp="1"/>
          </p:cNvSpPr>
          <p:nvPr>
            <p:ph sz="quarter" idx="1"/>
          </p:nvPr>
        </p:nvSpPr>
        <p:spPr/>
        <p:txBody>
          <a:bodyPr/>
          <a:lstStyle/>
          <a:p>
            <a:pPr marL="0" indent="0" eaLnBrk="1" hangingPunct="1">
              <a:buFont typeface="Wingdings" panose="05000000000000000000" pitchFamily="2" charset="2"/>
              <a:buNone/>
              <a:defRPr/>
            </a:pPr>
            <a:r>
              <a:rPr lang="en-US" altLang="en-US" dirty="0"/>
              <a:t>Mortgage loans are amortized loans:</a:t>
            </a:r>
          </a:p>
          <a:p>
            <a:pPr lvl="1">
              <a:buSzPct val="130000"/>
              <a:buFont typeface="Arial"/>
              <a:buChar char="•"/>
              <a:defRPr/>
            </a:pPr>
            <a:r>
              <a:rPr lang="en-US" altLang="en-US" dirty="0"/>
              <a:t>fixed, level payment</a:t>
            </a:r>
          </a:p>
          <a:p>
            <a:pPr lvl="1">
              <a:buSzPct val="130000"/>
              <a:buFont typeface="Arial"/>
              <a:buChar char="•"/>
              <a:defRPr/>
            </a:pPr>
            <a:r>
              <a:rPr lang="en-US" altLang="en-US" dirty="0"/>
              <a:t>pays interest due plus some principal</a:t>
            </a:r>
          </a:p>
          <a:p>
            <a:pPr lvl="1">
              <a:buSzPct val="130000"/>
              <a:buFont typeface="Arial"/>
              <a:buChar char="•"/>
              <a:defRPr/>
            </a:pPr>
            <a:r>
              <a:rPr lang="en-US" altLang="en-US" dirty="0"/>
              <a:t>balance on the mortgage will be zero when the last payment is made</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20</a:t>
            </a:fld>
            <a:endParaRPr lang="zh-HK" altLang="en-US"/>
          </a:p>
        </p:txBody>
      </p:sp>
      <p:grpSp>
        <p:nvGrpSpPr>
          <p:cNvPr id="5" name="Group 4"/>
          <p:cNvGrpSpPr/>
          <p:nvPr/>
        </p:nvGrpSpPr>
        <p:grpSpPr>
          <a:xfrm>
            <a:off x="422148" y="3440124"/>
            <a:ext cx="8474388" cy="2793036"/>
            <a:chOff x="422148" y="3440124"/>
            <a:chExt cx="8474388" cy="2793036"/>
          </a:xfrm>
        </p:grpSpPr>
        <p:sp>
          <p:nvSpPr>
            <p:cNvPr id="7" name="TextBox 2"/>
            <p:cNvSpPr txBox="1">
              <a:spLocks noChangeArrowheads="1"/>
            </p:cNvSpPr>
            <p:nvPr/>
          </p:nvSpPr>
          <p:spPr bwMode="auto">
            <a:xfrm>
              <a:off x="422148" y="3440124"/>
              <a:ext cx="8458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1400" b="1" dirty="0">
                  <a:latin typeface="Verdana" pitchFamily="34" charset="0"/>
                </a:rPr>
                <a:t>Table 14.3 </a:t>
              </a:r>
              <a:r>
                <a:rPr lang="en-US" altLang="zh-HK" sz="1400" dirty="0">
                  <a:latin typeface="Verdana" pitchFamily="34" charset="0"/>
                </a:rPr>
                <a:t>Amortization of a 30-Year, $130,000 Loan at 8.5%</a:t>
              </a:r>
            </a:p>
          </p:txBody>
        </p:sp>
        <p:pic>
          <p:nvPicPr>
            <p:cNvPr id="8" name="Picture 3" descr="tbl14_0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336" y="3761422"/>
              <a:ext cx="84582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3611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lstStyle/>
          <a:p>
            <a:pPr>
              <a:buFont typeface="Arial" pitchFamily="34" charset="0"/>
              <a:buChar char="─"/>
            </a:pPr>
            <a:r>
              <a:rPr lang="en-US" altLang="zh-HK" dirty="0">
                <a:solidFill>
                  <a:schemeClr val="bg1">
                    <a:lumMod val="75000"/>
                  </a:schemeClr>
                </a:solidFill>
                <a:ea typeface="ヒラギノ角ゴ Pro W3" pitchFamily="-84" charset="-128"/>
              </a:rPr>
              <a:t>What Are Mortgages?</a:t>
            </a:r>
          </a:p>
          <a:p>
            <a:pPr>
              <a:buFont typeface="Arial" pitchFamily="34" charset="0"/>
              <a:buChar char="─"/>
            </a:pPr>
            <a:r>
              <a:rPr lang="en-US" altLang="zh-HK" dirty="0">
                <a:solidFill>
                  <a:schemeClr val="bg1">
                    <a:lumMod val="75000"/>
                  </a:schemeClr>
                </a:solidFill>
                <a:ea typeface="ヒラギノ角ゴ Pro W3" pitchFamily="-84" charset="-128"/>
              </a:rPr>
              <a:t>Characteristics of Residential Mortgages</a:t>
            </a:r>
          </a:p>
          <a:p>
            <a:pPr>
              <a:buFont typeface="Arial" pitchFamily="34" charset="0"/>
              <a:buChar char="─"/>
            </a:pPr>
            <a:r>
              <a:rPr lang="en-US" altLang="zh-HK" dirty="0">
                <a:ea typeface="ヒラギノ角ゴ Pro W3" pitchFamily="-84" charset="-128"/>
              </a:rPr>
              <a:t>Types of Mortgage Loans</a:t>
            </a:r>
          </a:p>
          <a:p>
            <a:pPr>
              <a:buFont typeface="Arial" pitchFamily="34" charset="0"/>
              <a:buChar char="─"/>
            </a:pPr>
            <a:r>
              <a:rPr lang="en-US" altLang="zh-HK" dirty="0">
                <a:ea typeface="ヒラギノ角ゴ Pro W3" pitchFamily="-84" charset="-128"/>
              </a:rPr>
              <a:t>Mortgage-Lending Institutions</a:t>
            </a:r>
          </a:p>
          <a:p>
            <a:pPr>
              <a:buFont typeface="Arial" pitchFamily="34" charset="0"/>
              <a:buChar char="─"/>
            </a:pPr>
            <a:r>
              <a:rPr lang="en-US" altLang="zh-HK" dirty="0">
                <a:ea typeface="ヒラギノ角ゴ Pro W3" pitchFamily="-84" charset="-128"/>
              </a:rPr>
              <a:t>Loan Servicing</a:t>
            </a:r>
          </a:p>
          <a:p>
            <a:pPr>
              <a:buFont typeface="Arial" pitchFamily="34" charset="0"/>
              <a:buChar char="─"/>
            </a:pPr>
            <a:r>
              <a:rPr lang="en-US" altLang="zh-HK" dirty="0">
                <a:ea typeface="ヒラギノ角ゴ Pro W3" pitchFamily="-84" charset="-128"/>
              </a:rPr>
              <a:t>Secondary Mortgage Market</a:t>
            </a:r>
          </a:p>
          <a:p>
            <a:pPr>
              <a:buFont typeface="Arial" pitchFamily="34" charset="0"/>
              <a:buChar char="─"/>
            </a:pPr>
            <a:r>
              <a:rPr lang="en-US" altLang="zh-HK" dirty="0">
                <a:solidFill>
                  <a:schemeClr val="bg1">
                    <a:lumMod val="75000"/>
                  </a:schemeClr>
                </a:solidFill>
                <a:ea typeface="ヒラギノ角ゴ Pro W3" pitchFamily="-84" charset="-128"/>
              </a:rPr>
              <a:t>Securitization of Mortgages</a:t>
            </a:r>
          </a:p>
          <a:p>
            <a:pPr lvl="1" eaLnBrk="1" hangingPunct="1">
              <a:buFont typeface="Arial" pitchFamily="34" charset="0"/>
              <a:buChar char="─"/>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21</a:t>
            </a:fld>
            <a:endParaRPr lang="zh-HK" altLang="en-US"/>
          </a:p>
        </p:txBody>
      </p:sp>
    </p:spTree>
    <p:extLst>
      <p:ext uri="{BB962C8B-B14F-4D97-AF65-F5344CB8AC3E}">
        <p14:creationId xmlns:p14="http://schemas.microsoft.com/office/powerpoint/2010/main" val="175207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zh-HK">
                <a:ea typeface="ヒラギノ角ゴ Pro W3" pitchFamily="-84" charset="-128"/>
              </a:rPr>
              <a:t>Types of Mortgage Loans</a:t>
            </a:r>
          </a:p>
        </p:txBody>
      </p:sp>
      <p:sp>
        <p:nvSpPr>
          <p:cNvPr id="29699" name="Text Placeholder 2"/>
          <p:cNvSpPr>
            <a:spLocks noGrp="1"/>
          </p:cNvSpPr>
          <p:nvPr>
            <p:ph sz="quarter" idx="1"/>
          </p:nvPr>
        </p:nvSpPr>
        <p:spPr/>
        <p:txBody>
          <a:bodyPr/>
          <a:lstStyle/>
          <a:p>
            <a:pPr eaLnBrk="1" hangingPunct="1"/>
            <a:r>
              <a:rPr lang="en-US" altLang="zh-HK" dirty="0">
                <a:ea typeface="ヒラギノ角ゴ Pro W3" pitchFamily="-84" charset="-128"/>
              </a:rPr>
              <a:t>Insured vs. Conventional Mortgages: if the down payment is less than 20%, insurance is usually required</a:t>
            </a:r>
          </a:p>
          <a:p>
            <a:pPr lvl="1"/>
            <a:r>
              <a:rPr lang="en-GB" altLang="zh-HK" dirty="0"/>
              <a:t>Federal Housing Administration (FHA) </a:t>
            </a:r>
          </a:p>
          <a:p>
            <a:pPr lvl="2"/>
            <a:r>
              <a:rPr lang="en-US" altLang="zh-HK" dirty="0"/>
              <a:t>Insures loans made by banks and other private lenders for home building.</a:t>
            </a:r>
          </a:p>
          <a:p>
            <a:pPr lvl="2"/>
            <a:r>
              <a:rPr lang="en-US" altLang="zh-HK" dirty="0"/>
              <a:t>To facilitate access to affordable mortgage credit for low- and moderate-income and first-time homebuyers</a:t>
            </a:r>
          </a:p>
          <a:p>
            <a:pPr eaLnBrk="1" hangingPunct="1"/>
            <a:r>
              <a:rPr lang="en-US" altLang="zh-HK" dirty="0">
                <a:ea typeface="ヒラギノ角ゴ Pro W3" pitchFamily="-84" charset="-128"/>
              </a:rPr>
              <a:t>Fixed-Rate Mortgages: the interest rate is fixed for the life of the mortgage</a:t>
            </a:r>
          </a:p>
          <a:p>
            <a:pPr eaLnBrk="1" hangingPunct="1"/>
            <a:r>
              <a:rPr lang="en-US" altLang="zh-HK" dirty="0">
                <a:ea typeface="ヒラギノ角ゴ Pro W3" pitchFamily="-84" charset="-128"/>
              </a:rPr>
              <a:t>Adjustable-Rate Mortgages: the interest rate can fluctuate within certain parameters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22</a:t>
            </a:fld>
            <a:endParaRPr lang="zh-HK" altLang="en-US"/>
          </a:p>
        </p:txBody>
      </p:sp>
    </p:spTree>
    <p:extLst>
      <p:ext uri="{BB962C8B-B14F-4D97-AF65-F5344CB8AC3E}">
        <p14:creationId xmlns:p14="http://schemas.microsoft.com/office/powerpoint/2010/main" val="149447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zh-HK">
                <a:ea typeface="ヒラギノ角ゴ Pro W3" pitchFamily="-84" charset="-128"/>
              </a:rPr>
              <a:t>Mortgage-Lending Institutions</a:t>
            </a:r>
          </a:p>
        </p:txBody>
      </p:sp>
      <p:sp>
        <p:nvSpPr>
          <p:cNvPr id="32771" name="Text Placeholder 2"/>
          <p:cNvSpPr>
            <a:spLocks noGrp="1"/>
          </p:cNvSpPr>
          <p:nvPr>
            <p:ph sz="quarter" idx="1"/>
          </p:nvPr>
        </p:nvSpPr>
        <p:spPr/>
        <p:txBody>
          <a:bodyPr/>
          <a:lstStyle/>
          <a:p>
            <a:pPr eaLnBrk="1" hangingPunct="1"/>
            <a:r>
              <a:rPr lang="en-US" altLang="zh-HK" dirty="0">
                <a:ea typeface="ヒラギノ角ゴ Pro W3" pitchFamily="-84" charset="-128"/>
              </a:rPr>
              <a:t>Originally, thrift institutions were the primary originator of mortgages in the U.S. and, therefore, the primary holder of mortgage loans.</a:t>
            </a:r>
          </a:p>
          <a:p>
            <a:pPr eaLnBrk="1" hangingPunct="1"/>
            <a:r>
              <a:rPr lang="en-US" altLang="zh-HK" dirty="0">
                <a:ea typeface="ヒラギノ角ゴ Pro W3" pitchFamily="-84" charset="-128"/>
              </a:rPr>
              <a:t>This is not the case anymore.</a:t>
            </a:r>
          </a:p>
          <a:p>
            <a:pPr lvl="1"/>
            <a:r>
              <a:rPr lang="en-US" altLang="zh-HK" b="0" i="0" dirty="0">
                <a:solidFill>
                  <a:srgbClr val="555555"/>
                </a:solidFill>
                <a:effectLst/>
                <a:latin typeface="robotoregular"/>
              </a:rPr>
              <a:t>In the 1970s, interest rates rose rapidly, along with inflation, and thrifts became the victims of interest-rate risk.</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23</a:t>
            </a:fld>
            <a:endParaRPr lang="zh-HK" altLang="en-US"/>
          </a:p>
        </p:txBody>
      </p:sp>
    </p:spTree>
    <p:extLst>
      <p:ext uri="{BB962C8B-B14F-4D97-AF65-F5344CB8AC3E}">
        <p14:creationId xmlns:p14="http://schemas.microsoft.com/office/powerpoint/2010/main" val="362852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Box 1"/>
          <p:cNvSpPr txBox="1">
            <a:spLocks noChangeArrowheads="1"/>
          </p:cNvSpPr>
          <p:nvPr/>
        </p:nvSpPr>
        <p:spPr bwMode="auto">
          <a:xfrm>
            <a:off x="612648" y="188640"/>
            <a:ext cx="7010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1800" b="1" dirty="0">
                <a:latin typeface="Verdana" pitchFamily="34" charset="0"/>
              </a:rPr>
              <a:t>Figure 14.2 </a:t>
            </a:r>
            <a:r>
              <a:rPr lang="en-US" altLang="zh-HK" sz="1800" dirty="0">
                <a:latin typeface="Verdana" pitchFamily="34" charset="0"/>
              </a:rPr>
              <a:t>Share of the Mortgage Market Held by Major Mortgage-Lending Institutions</a:t>
            </a:r>
          </a:p>
        </p:txBody>
      </p:sp>
      <p:pic>
        <p:nvPicPr>
          <p:cNvPr id="33796" name="Picture 2" descr="fig14_0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057052"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24</a:t>
            </a:fld>
            <a:endParaRPr lang="zh-HK" altLang="en-US"/>
          </a:p>
        </p:txBody>
      </p:sp>
    </p:spTree>
    <p:extLst>
      <p:ext uri="{BB962C8B-B14F-4D97-AF65-F5344CB8AC3E}">
        <p14:creationId xmlns:p14="http://schemas.microsoft.com/office/powerpoint/2010/main" val="238619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zh-HK" dirty="0">
                <a:ea typeface="ヒラギノ角ゴ Pro W3" pitchFamily="-84" charset="-128"/>
              </a:rPr>
              <a:t>Loan Servicing</a:t>
            </a:r>
          </a:p>
        </p:txBody>
      </p:sp>
      <p:sp>
        <p:nvSpPr>
          <p:cNvPr id="34819" name="Text Placeholder 2"/>
          <p:cNvSpPr>
            <a:spLocks noGrp="1"/>
          </p:cNvSpPr>
          <p:nvPr>
            <p:ph sz="quarter" idx="1"/>
          </p:nvPr>
        </p:nvSpPr>
        <p:spPr/>
        <p:txBody>
          <a:bodyPr/>
          <a:lstStyle/>
          <a:p>
            <a:pPr eaLnBrk="1" hangingPunct="1">
              <a:spcBef>
                <a:spcPts val="1000"/>
              </a:spcBef>
            </a:pPr>
            <a:r>
              <a:rPr lang="en-US" altLang="zh-HK" dirty="0">
                <a:ea typeface="ヒラギノ角ゴ Pro W3" pitchFamily="-84" charset="-128"/>
              </a:rPr>
              <a:t>Most mortgages are immediately sold - frees cash to originate another loan.</a:t>
            </a:r>
          </a:p>
          <a:p>
            <a:pPr lvl="1">
              <a:spcBef>
                <a:spcPts val="1000"/>
              </a:spcBef>
            </a:pPr>
            <a:r>
              <a:rPr lang="en-US" altLang="zh-HK" sz="2000" b="0" i="0" dirty="0">
                <a:solidFill>
                  <a:srgbClr val="555555"/>
                </a:solidFill>
                <a:effectLst/>
                <a:latin typeface="robotoregular"/>
              </a:rPr>
              <a:t>Commercial banks obtain their funds from short-term sources. Investing in long-term loans would subject them to unacceptably high interest-rate risk.</a:t>
            </a:r>
            <a:endParaRPr lang="en-US" altLang="zh-HK" sz="2000" dirty="0">
              <a:ea typeface="ヒラギノ角ゴ Pro W3" pitchFamily="-84" charset="-128"/>
            </a:endParaRPr>
          </a:p>
          <a:p>
            <a:pPr eaLnBrk="1" hangingPunct="1">
              <a:spcBef>
                <a:spcPts val="1000"/>
              </a:spcBef>
            </a:pPr>
            <a:r>
              <a:rPr lang="en-US" altLang="zh-HK" dirty="0">
                <a:ea typeface="ヒラギノ角ゴ Pro W3" pitchFamily="-84" charset="-128"/>
              </a:rPr>
              <a:t>Loan servicers collect monthly payments, usually keeping a portion of the payments received.</a:t>
            </a:r>
          </a:p>
          <a:p>
            <a:pPr>
              <a:defRPr/>
            </a:pPr>
            <a:r>
              <a:rPr lang="en-US" dirty="0"/>
              <a:t>In all, there are three distinct elements in mortgage loans:</a:t>
            </a:r>
          </a:p>
          <a:p>
            <a:pPr lvl="1">
              <a:buSzPct val="120000"/>
              <a:buFont typeface="Arial"/>
              <a:buChar char="•"/>
              <a:defRPr/>
            </a:pPr>
            <a:r>
              <a:rPr lang="en-US" dirty="0"/>
              <a:t>The originator packages the loan for an investor</a:t>
            </a:r>
          </a:p>
          <a:p>
            <a:pPr lvl="1">
              <a:buSzPct val="120000"/>
              <a:buFont typeface="Arial"/>
              <a:buChar char="•"/>
              <a:defRPr/>
            </a:pPr>
            <a:r>
              <a:rPr lang="en-US" dirty="0"/>
              <a:t>The investor holds the loan</a:t>
            </a:r>
          </a:p>
          <a:p>
            <a:pPr lvl="1">
              <a:buSzPct val="120000"/>
              <a:buFont typeface="Arial"/>
              <a:buChar char="•"/>
              <a:defRPr/>
            </a:pPr>
            <a:r>
              <a:rPr lang="en-US" dirty="0"/>
              <a:t>The servicing agent handles the paperwork</a:t>
            </a:r>
          </a:p>
          <a:p>
            <a:pPr eaLnBrk="1" hangingPunct="1">
              <a:spcBef>
                <a:spcPts val="1000"/>
              </a:spcBef>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25</a:t>
            </a:fld>
            <a:endParaRPr lang="zh-HK" altLang="en-US"/>
          </a:p>
        </p:txBody>
      </p:sp>
    </p:spTree>
    <p:extLst>
      <p:ext uri="{BB962C8B-B14F-4D97-AF65-F5344CB8AC3E}">
        <p14:creationId xmlns:p14="http://schemas.microsoft.com/office/powerpoint/2010/main" val="108951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E-Finance: Borrowers Shop the Web for Mortgages</a:t>
            </a:r>
          </a:p>
        </p:txBody>
      </p:sp>
      <p:sp>
        <p:nvSpPr>
          <p:cNvPr id="36867" name="Text Placeholder 2"/>
          <p:cNvSpPr>
            <a:spLocks noGrp="1"/>
          </p:cNvSpPr>
          <p:nvPr>
            <p:ph sz="quarter" idx="1"/>
          </p:nvPr>
        </p:nvSpPr>
        <p:spPr>
          <a:xfrm>
            <a:off x="381000" y="1340768"/>
            <a:ext cx="8610600" cy="4755232"/>
          </a:xfrm>
        </p:spPr>
        <p:txBody>
          <a:bodyPr/>
          <a:lstStyle/>
          <a:p>
            <a:pPr marL="0" indent="0" eaLnBrk="1" hangingPunct="1">
              <a:buFont typeface="Wingdings" pitchFamily="2" charset="2"/>
              <a:buNone/>
            </a:pPr>
            <a:r>
              <a:rPr lang="en-US" altLang="zh-HK" dirty="0">
                <a:ea typeface="ヒラギノ角ゴ Pro W3" pitchFamily="-84" charset="-128"/>
              </a:rPr>
              <a:t>Mortgages used to originate from a local bank. But the web is well-suited to handle online mortgage origination:</a:t>
            </a:r>
          </a:p>
          <a:p>
            <a:pPr>
              <a:spcBef>
                <a:spcPts val="1200"/>
              </a:spcBef>
            </a:pPr>
            <a:r>
              <a:rPr lang="en-US" altLang="zh-HK" sz="2400" dirty="0">
                <a:ea typeface="ヒラギノ角ゴ Pro W3" pitchFamily="-84" charset="-128"/>
              </a:rPr>
              <a:t>This is a financial product—nothing really needs to be delivered</a:t>
            </a:r>
          </a:p>
          <a:p>
            <a:pPr>
              <a:spcBef>
                <a:spcPts val="1200"/>
              </a:spcBef>
            </a:pPr>
            <a:r>
              <a:rPr lang="en-US" altLang="zh-HK" sz="2400" dirty="0">
                <a:ea typeface="ヒラギノ角ゴ Pro W3" pitchFamily="-84" charset="-128"/>
              </a:rPr>
              <a:t>Mortgages are fairly standardized. There is no product differentiation to consider.</a:t>
            </a:r>
          </a:p>
          <a:p>
            <a:pPr>
              <a:spcBef>
                <a:spcPts val="1200"/>
              </a:spcBef>
            </a:pPr>
            <a:r>
              <a:rPr lang="en-US" altLang="zh-HK" sz="2400" dirty="0">
                <a:ea typeface="ヒラギノ角ゴ Pro W3" pitchFamily="-84" charset="-128"/>
              </a:rPr>
              <a:t>Little bank loyalty for borrowers</a:t>
            </a:r>
          </a:p>
          <a:p>
            <a:pPr>
              <a:spcBef>
                <a:spcPts val="1200"/>
              </a:spcBef>
            </a:pPr>
            <a:r>
              <a:rPr lang="en-US" altLang="zh-HK" sz="2400" dirty="0">
                <a:ea typeface="ヒラギノ角ゴ Pro W3" pitchFamily="-84" charset="-128"/>
              </a:rPr>
              <a:t>Online lenders have low overhead, and so lower fees.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26</a:t>
            </a:fld>
            <a:endParaRPr lang="zh-HK" altLang="en-US"/>
          </a:p>
        </p:txBody>
      </p:sp>
    </p:spTree>
    <p:extLst>
      <p:ext uri="{BB962C8B-B14F-4D97-AF65-F5344CB8AC3E}">
        <p14:creationId xmlns:p14="http://schemas.microsoft.com/office/powerpoint/2010/main" val="907521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zh-HK" dirty="0">
                <a:ea typeface="ヒラギノ角ゴ Pro W3" pitchFamily="-84" charset="-128"/>
              </a:rPr>
              <a:t>Secondary Mortgage Market</a:t>
            </a:r>
          </a:p>
        </p:txBody>
      </p:sp>
      <p:sp>
        <p:nvSpPr>
          <p:cNvPr id="37891" name="Text Placeholder 2"/>
          <p:cNvSpPr>
            <a:spLocks noGrp="1"/>
          </p:cNvSpPr>
          <p:nvPr>
            <p:ph sz="quarter" idx="1"/>
          </p:nvPr>
        </p:nvSpPr>
        <p:spPr/>
        <p:txBody>
          <a:bodyPr>
            <a:normAutofit lnSpcReduction="10000"/>
          </a:bodyPr>
          <a:lstStyle/>
          <a:p>
            <a:r>
              <a:rPr lang="en-US" altLang="zh-HK" dirty="0"/>
              <a:t>The Secondary Mortgage Market is where home loans and servicing rights are bought and sold between lenders and investors.</a:t>
            </a:r>
          </a:p>
          <a:p>
            <a:r>
              <a:rPr lang="en-US" altLang="zh-HK" dirty="0"/>
              <a:t>Since the bank has used their own funds to make the loan, they will eventually run out of money to loan, so they will sell the loan to the secondary market to replenish their money available to make more home loans.</a:t>
            </a:r>
            <a:endParaRPr lang="en-US" altLang="zh-HK" dirty="0">
              <a:ea typeface="ヒラギノ角ゴ Pro W3" pitchFamily="-84" charset="-128"/>
            </a:endParaRPr>
          </a:p>
          <a:p>
            <a:pPr eaLnBrk="1" hangingPunct="1"/>
            <a:r>
              <a:rPr lang="en-US" altLang="zh-HK" dirty="0">
                <a:ea typeface="ヒラギノ角ゴ Pro W3" pitchFamily="-84" charset="-128"/>
              </a:rPr>
              <a:t>The secondary mortgage market was originally established by the federal government after WWII when it created Fannie Mae to buy mortgages from thrifts.</a:t>
            </a:r>
          </a:p>
          <a:p>
            <a:r>
              <a:rPr lang="en-US" altLang="zh-HK" dirty="0"/>
              <a:t>FM packages thousands of similar loans into a mortgage-backed security (MBS) which are then sold to investors. </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27</a:t>
            </a:fld>
            <a:endParaRPr lang="zh-HK" altLang="en-US"/>
          </a:p>
        </p:txBody>
      </p:sp>
    </p:spTree>
    <p:extLst>
      <p:ext uri="{BB962C8B-B14F-4D97-AF65-F5344CB8AC3E}">
        <p14:creationId xmlns:p14="http://schemas.microsoft.com/office/powerpoint/2010/main" val="3800460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lstStyle/>
          <a:p>
            <a:pPr>
              <a:buFont typeface="Arial" pitchFamily="34" charset="0"/>
              <a:buChar char="─"/>
            </a:pPr>
            <a:r>
              <a:rPr lang="en-US" altLang="zh-HK" dirty="0">
                <a:solidFill>
                  <a:schemeClr val="bg1">
                    <a:lumMod val="75000"/>
                  </a:schemeClr>
                </a:solidFill>
                <a:ea typeface="ヒラギノ角ゴ Pro W3" pitchFamily="-84" charset="-128"/>
              </a:rPr>
              <a:t>What Are Mortgages?</a:t>
            </a:r>
          </a:p>
          <a:p>
            <a:pPr>
              <a:buFont typeface="Arial" pitchFamily="34" charset="0"/>
              <a:buChar char="─"/>
            </a:pPr>
            <a:r>
              <a:rPr lang="en-US" altLang="zh-HK" dirty="0">
                <a:solidFill>
                  <a:schemeClr val="bg1">
                    <a:lumMod val="75000"/>
                  </a:schemeClr>
                </a:solidFill>
                <a:ea typeface="ヒラギノ角ゴ Pro W3" pitchFamily="-84" charset="-128"/>
              </a:rPr>
              <a:t>Characteristics of Residential Mortgages</a:t>
            </a:r>
          </a:p>
          <a:p>
            <a:pPr>
              <a:buFont typeface="Arial" pitchFamily="34" charset="0"/>
              <a:buChar char="─"/>
            </a:pPr>
            <a:r>
              <a:rPr lang="en-US" altLang="zh-HK" dirty="0">
                <a:solidFill>
                  <a:schemeClr val="bg1">
                    <a:lumMod val="75000"/>
                  </a:schemeClr>
                </a:solidFill>
                <a:ea typeface="ヒラギノ角ゴ Pro W3" pitchFamily="-84" charset="-128"/>
              </a:rPr>
              <a:t>Types of Mortgage Loans</a:t>
            </a:r>
          </a:p>
          <a:p>
            <a:pPr>
              <a:buFont typeface="Arial" pitchFamily="34" charset="0"/>
              <a:buChar char="─"/>
            </a:pPr>
            <a:r>
              <a:rPr lang="en-US" altLang="zh-HK" dirty="0">
                <a:solidFill>
                  <a:schemeClr val="bg1">
                    <a:lumMod val="75000"/>
                  </a:schemeClr>
                </a:solidFill>
                <a:ea typeface="ヒラギノ角ゴ Pro W3" pitchFamily="-84" charset="-128"/>
              </a:rPr>
              <a:t>Mortgage-Lending Institutions</a:t>
            </a:r>
          </a:p>
          <a:p>
            <a:pPr>
              <a:buFont typeface="Arial" pitchFamily="34" charset="0"/>
              <a:buChar char="─"/>
            </a:pPr>
            <a:r>
              <a:rPr lang="en-US" altLang="zh-HK" dirty="0">
                <a:solidFill>
                  <a:schemeClr val="bg1">
                    <a:lumMod val="75000"/>
                  </a:schemeClr>
                </a:solidFill>
                <a:ea typeface="ヒラギノ角ゴ Pro W3" pitchFamily="-84" charset="-128"/>
              </a:rPr>
              <a:t>Loan Servicing</a:t>
            </a:r>
          </a:p>
          <a:p>
            <a:pPr>
              <a:buFont typeface="Arial" pitchFamily="34" charset="0"/>
              <a:buChar char="─"/>
            </a:pPr>
            <a:r>
              <a:rPr lang="en-US" altLang="zh-HK" dirty="0">
                <a:solidFill>
                  <a:schemeClr val="bg1">
                    <a:lumMod val="75000"/>
                  </a:schemeClr>
                </a:solidFill>
                <a:ea typeface="ヒラギノ角ゴ Pro W3" pitchFamily="-84" charset="-128"/>
              </a:rPr>
              <a:t>Secondary Mortgage Market</a:t>
            </a:r>
          </a:p>
          <a:p>
            <a:pPr>
              <a:buFont typeface="Arial" pitchFamily="34" charset="0"/>
              <a:buChar char="─"/>
            </a:pPr>
            <a:r>
              <a:rPr lang="en-US" altLang="zh-HK" dirty="0">
                <a:ea typeface="ヒラギノ角ゴ Pro W3" pitchFamily="-84" charset="-128"/>
              </a:rPr>
              <a:t>Securitization of Mortgages</a:t>
            </a:r>
          </a:p>
          <a:p>
            <a:pPr lvl="1" eaLnBrk="1" hangingPunct="1">
              <a:buFont typeface="Arial" pitchFamily="34" charset="0"/>
              <a:buChar char="─"/>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28</a:t>
            </a:fld>
            <a:endParaRPr lang="zh-HK" altLang="en-US"/>
          </a:p>
        </p:txBody>
      </p:sp>
    </p:spTree>
    <p:extLst>
      <p:ext uri="{BB962C8B-B14F-4D97-AF65-F5344CB8AC3E}">
        <p14:creationId xmlns:p14="http://schemas.microsoft.com/office/powerpoint/2010/main" val="3273081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zh-HK" dirty="0">
                <a:ea typeface="ヒラギノ角ゴ Pro W3" pitchFamily="-84" charset="-128"/>
              </a:rPr>
              <a:t>Securitization of Mortgages: Why</a:t>
            </a:r>
          </a:p>
        </p:txBody>
      </p:sp>
      <p:sp>
        <p:nvSpPr>
          <p:cNvPr id="38915" name="Text Placeholder 2"/>
          <p:cNvSpPr>
            <a:spLocks noGrp="1"/>
          </p:cNvSpPr>
          <p:nvPr>
            <p:ph sz="quarter" idx="1"/>
          </p:nvPr>
        </p:nvSpPr>
        <p:spPr/>
        <p:txBody>
          <a:bodyPr/>
          <a:lstStyle/>
          <a:p>
            <a:pPr eaLnBrk="1" hangingPunct="1"/>
            <a:r>
              <a:rPr lang="en-US" altLang="zh-HK" dirty="0">
                <a:ea typeface="ヒラギノ角ゴ Pro W3" pitchFamily="-84" charset="-128"/>
              </a:rPr>
              <a:t>Mortgages are usually too small to be wholesale instruments (250,000 vs 5million for commercial paper)</a:t>
            </a:r>
          </a:p>
          <a:p>
            <a:pPr eaLnBrk="1" hangingPunct="1"/>
            <a:r>
              <a:rPr lang="en-US" altLang="zh-HK" dirty="0">
                <a:ea typeface="ヒラギノ角ゴ Pro W3" pitchFamily="-84" charset="-128"/>
              </a:rPr>
              <a:t>Selling mortgages in the secondary market were not standardized.</a:t>
            </a:r>
          </a:p>
          <a:p>
            <a:pPr lvl="1"/>
            <a:r>
              <a:rPr lang="en-US" altLang="zh-HK" dirty="0">
                <a:ea typeface="ヒラギノ角ゴ Pro W3" pitchFamily="-84" charset="-128"/>
              </a:rPr>
              <a:t>Different times to maturity, interest rates, and contract terms</a:t>
            </a:r>
          </a:p>
          <a:p>
            <a:r>
              <a:rPr lang="en-US" altLang="zh-HK" dirty="0">
                <a:ea typeface="ヒラギノ角ゴ Pro W3" pitchFamily="-84" charset="-128"/>
              </a:rPr>
              <a:t>Costly to service</a:t>
            </a:r>
          </a:p>
          <a:p>
            <a:pPr lvl="1"/>
            <a:r>
              <a:rPr lang="en-US" altLang="zh-HK" dirty="0">
                <a:ea typeface="ヒラギノ角ゴ Pro W3" pitchFamily="-84" charset="-128"/>
              </a:rPr>
              <a:t>Collect monthly payments, pay property taxes and insurance premiums, service reserve accounts.</a:t>
            </a:r>
          </a:p>
          <a:p>
            <a:r>
              <a:rPr lang="en-US" altLang="zh-HK" dirty="0">
                <a:ea typeface="ヒラギノ角ゴ Pro W3" pitchFamily="-84" charset="-128"/>
              </a:rPr>
              <a:t>Mortgages have unknown default risk. </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29</a:t>
            </a:fld>
            <a:endParaRPr lang="zh-HK" altLang="en-US"/>
          </a:p>
        </p:txBody>
      </p:sp>
    </p:spTree>
    <p:extLst>
      <p:ext uri="{BB962C8B-B14F-4D97-AF65-F5344CB8AC3E}">
        <p14:creationId xmlns:p14="http://schemas.microsoft.com/office/powerpoint/2010/main" val="345355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lstStyle/>
          <a:p>
            <a:pPr>
              <a:buFont typeface="Arial" pitchFamily="34" charset="0"/>
              <a:buChar char="─"/>
            </a:pPr>
            <a:r>
              <a:rPr lang="en-US" altLang="zh-HK" dirty="0">
                <a:ea typeface="ヒラギノ角ゴ Pro W3" pitchFamily="-84" charset="-128"/>
              </a:rPr>
              <a:t>What Are Mortgages?</a:t>
            </a:r>
          </a:p>
          <a:p>
            <a:pPr>
              <a:buFont typeface="Arial" pitchFamily="34" charset="0"/>
              <a:buChar char="─"/>
            </a:pPr>
            <a:r>
              <a:rPr lang="en-US" altLang="zh-HK" dirty="0">
                <a:ea typeface="ヒラギノ角ゴ Pro W3" pitchFamily="-84" charset="-128"/>
              </a:rPr>
              <a:t>Characteristics of Residential Mortgages</a:t>
            </a:r>
          </a:p>
          <a:p>
            <a:pPr>
              <a:buFont typeface="Arial" pitchFamily="34" charset="0"/>
              <a:buChar char="─"/>
            </a:pPr>
            <a:r>
              <a:rPr lang="en-US" altLang="zh-HK" dirty="0">
                <a:solidFill>
                  <a:schemeClr val="bg1">
                    <a:lumMod val="75000"/>
                  </a:schemeClr>
                </a:solidFill>
                <a:ea typeface="ヒラギノ角ゴ Pro W3" pitchFamily="-84" charset="-128"/>
              </a:rPr>
              <a:t>Types of Mortgage Loans</a:t>
            </a:r>
          </a:p>
          <a:p>
            <a:pPr>
              <a:buFont typeface="Arial" pitchFamily="34" charset="0"/>
              <a:buChar char="─"/>
            </a:pPr>
            <a:r>
              <a:rPr lang="en-US" altLang="zh-HK" dirty="0">
                <a:solidFill>
                  <a:schemeClr val="bg1">
                    <a:lumMod val="75000"/>
                  </a:schemeClr>
                </a:solidFill>
                <a:ea typeface="ヒラギノ角ゴ Pro W3" pitchFamily="-84" charset="-128"/>
              </a:rPr>
              <a:t>Mortgage-Lending Institutions</a:t>
            </a:r>
          </a:p>
          <a:p>
            <a:pPr>
              <a:buFont typeface="Arial" pitchFamily="34" charset="0"/>
              <a:buChar char="─"/>
            </a:pPr>
            <a:r>
              <a:rPr lang="en-US" altLang="zh-HK" dirty="0">
                <a:solidFill>
                  <a:schemeClr val="bg1">
                    <a:lumMod val="75000"/>
                  </a:schemeClr>
                </a:solidFill>
                <a:ea typeface="ヒラギノ角ゴ Pro W3" pitchFamily="-84" charset="-128"/>
              </a:rPr>
              <a:t>Loan Servicing</a:t>
            </a:r>
          </a:p>
          <a:p>
            <a:pPr>
              <a:buFont typeface="Arial" pitchFamily="34" charset="0"/>
              <a:buChar char="─"/>
            </a:pPr>
            <a:r>
              <a:rPr lang="en-US" altLang="zh-HK" dirty="0">
                <a:solidFill>
                  <a:schemeClr val="bg1">
                    <a:lumMod val="75000"/>
                  </a:schemeClr>
                </a:solidFill>
                <a:ea typeface="ヒラギノ角ゴ Pro W3" pitchFamily="-84" charset="-128"/>
              </a:rPr>
              <a:t>Secondary Mortgage Market</a:t>
            </a:r>
          </a:p>
          <a:p>
            <a:pPr>
              <a:buFont typeface="Arial" pitchFamily="34" charset="0"/>
              <a:buChar char="─"/>
            </a:pPr>
            <a:r>
              <a:rPr lang="en-US" altLang="zh-HK" dirty="0">
                <a:solidFill>
                  <a:schemeClr val="bg1">
                    <a:lumMod val="75000"/>
                  </a:schemeClr>
                </a:solidFill>
                <a:ea typeface="ヒラギノ角ゴ Pro W3" pitchFamily="-84" charset="-128"/>
              </a:rPr>
              <a:t>Securitization of Mortgages</a:t>
            </a:r>
          </a:p>
          <a:p>
            <a:pPr lvl="1" eaLnBrk="1" hangingPunct="1">
              <a:buFont typeface="Arial" pitchFamily="34" charset="0"/>
              <a:buChar char="─"/>
            </a:pP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a:t>
            </a:fld>
            <a:endParaRPr lang="zh-HK" altLang="en-US"/>
          </a:p>
        </p:txBody>
      </p:sp>
    </p:spTree>
    <p:extLst>
      <p:ext uri="{BB962C8B-B14F-4D97-AF65-F5344CB8AC3E}">
        <p14:creationId xmlns:p14="http://schemas.microsoft.com/office/powerpoint/2010/main" val="1862648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zh-HK">
                <a:ea typeface="ヒラギノ角ゴ Pro W3" pitchFamily="-84" charset="-128"/>
              </a:rPr>
              <a:t>Securitization of Mortgages</a:t>
            </a:r>
          </a:p>
        </p:txBody>
      </p:sp>
      <p:sp>
        <p:nvSpPr>
          <p:cNvPr id="39939" name="Text Placeholder 2"/>
          <p:cNvSpPr>
            <a:spLocks noGrp="1"/>
          </p:cNvSpPr>
          <p:nvPr>
            <p:ph sz="quarter" idx="1"/>
          </p:nvPr>
        </p:nvSpPr>
        <p:spPr/>
        <p:txBody>
          <a:bodyPr/>
          <a:lstStyle/>
          <a:p>
            <a:pPr eaLnBrk="1" hangingPunct="1"/>
            <a:r>
              <a:rPr lang="en-US" altLang="zh-HK" dirty="0">
                <a:ea typeface="ヒラギノ角ゴ Pro W3" pitchFamily="-84" charset="-128"/>
              </a:rPr>
              <a:t>The </a:t>
            </a:r>
            <a:r>
              <a:rPr lang="en-US" altLang="zh-HK" i="1" dirty="0">
                <a:ea typeface="ヒラギノ角ゴ Pro W3" pitchFamily="-84" charset="-128"/>
              </a:rPr>
              <a:t>mortgage-backed security</a:t>
            </a:r>
            <a:r>
              <a:rPr lang="en-US" altLang="zh-HK" dirty="0">
                <a:ea typeface="ヒラギノ角ゴ Pro W3" pitchFamily="-84" charset="-128"/>
              </a:rPr>
              <a:t> (MBS) is created.</a:t>
            </a:r>
          </a:p>
          <a:p>
            <a:pPr eaLnBrk="1" hangingPunct="1"/>
            <a:r>
              <a:rPr lang="en-US" altLang="zh-HK" dirty="0">
                <a:ea typeface="ヒラギノ角ゴ Pro W3" pitchFamily="-84" charset="-128"/>
              </a:rPr>
              <a:t>Pools including hundreds of mortgages.</a:t>
            </a:r>
          </a:p>
          <a:p>
            <a:pPr eaLnBrk="1" hangingPunct="1"/>
            <a:r>
              <a:rPr lang="en-US" altLang="zh-HK" dirty="0">
                <a:ea typeface="ヒラギノ角ゴ Pro W3" pitchFamily="-84" charset="-128"/>
              </a:rPr>
              <a:t>Rights to the cash flows sold as separate securities.</a:t>
            </a:r>
          </a:p>
          <a:p>
            <a:pPr eaLnBrk="1" hangingPunct="1"/>
            <a:r>
              <a:rPr lang="en-US" altLang="zh-HK" dirty="0">
                <a:ea typeface="ヒラギノ角ゴ Pro W3" pitchFamily="-84" charset="-128"/>
              </a:rPr>
              <a:t>At first, simple pass-through securities were designed.</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30</a:t>
            </a:fld>
            <a:endParaRPr lang="zh-HK" altLang="en-US"/>
          </a:p>
        </p:txBody>
      </p:sp>
    </p:spTree>
    <p:extLst>
      <p:ext uri="{BB962C8B-B14F-4D97-AF65-F5344CB8AC3E}">
        <p14:creationId xmlns:p14="http://schemas.microsoft.com/office/powerpoint/2010/main" val="3027860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fontScale="90000"/>
          </a:bodyPr>
          <a:lstStyle/>
          <a:p>
            <a:pPr eaLnBrk="1" hangingPunct="1"/>
            <a:r>
              <a:rPr lang="en-US" altLang="zh-HK" dirty="0">
                <a:ea typeface="ヒラギノ角ゴ Pro W3" pitchFamily="-84" charset="-128"/>
              </a:rPr>
              <a:t>Securitization of Mortgages: </a:t>
            </a:r>
            <a:br>
              <a:rPr lang="en-US" altLang="zh-HK" dirty="0">
                <a:ea typeface="ヒラギノ角ゴ Pro W3" pitchFamily="-84" charset="-128"/>
              </a:rPr>
            </a:br>
            <a:r>
              <a:rPr lang="en-US" altLang="zh-HK" dirty="0">
                <a:ea typeface="ヒラギノ角ゴ Pro W3" pitchFamily="-84" charset="-128"/>
              </a:rPr>
              <a:t>The Mortgage Pass-Through</a:t>
            </a:r>
          </a:p>
        </p:txBody>
      </p:sp>
      <p:sp>
        <p:nvSpPr>
          <p:cNvPr id="40963" name="Text Placeholder 2"/>
          <p:cNvSpPr>
            <a:spLocks noGrp="1"/>
          </p:cNvSpPr>
          <p:nvPr>
            <p:ph sz="quarter" idx="1"/>
          </p:nvPr>
        </p:nvSpPr>
        <p:spPr/>
        <p:txBody>
          <a:bodyPr/>
          <a:lstStyle/>
          <a:p>
            <a:pPr eaLnBrk="1" hangingPunct="1"/>
            <a:r>
              <a:rPr lang="en-US" altLang="zh-HK" i="1" dirty="0">
                <a:ea typeface="ヒラギノ角ゴ Pro W3" pitchFamily="-84" charset="-128"/>
              </a:rPr>
              <a:t>Definition:</a:t>
            </a:r>
            <a:r>
              <a:rPr lang="en-US" altLang="zh-HK" dirty="0">
                <a:ea typeface="ヒラギノ角ゴ Pro W3" pitchFamily="-84" charset="-128"/>
              </a:rPr>
              <a:t> A security that has the borrower</a:t>
            </a:r>
            <a:r>
              <a:rPr lang="ja-JP" altLang="en-US" dirty="0">
                <a:ea typeface="ヒラギノ角ゴ Pro W3" pitchFamily="-84" charset="-128"/>
              </a:rPr>
              <a:t>’</a:t>
            </a:r>
            <a:r>
              <a:rPr lang="en-US" altLang="ja-JP" dirty="0">
                <a:ea typeface="ヒラギノ角ゴ Pro W3" pitchFamily="-84" charset="-128"/>
              </a:rPr>
              <a:t>s mortgage payments pass through the trustee before being </a:t>
            </a:r>
            <a:br>
              <a:rPr lang="en-US" altLang="ja-JP" dirty="0">
                <a:ea typeface="ヒラギノ角ゴ Pro W3" pitchFamily="-84" charset="-128"/>
              </a:rPr>
            </a:br>
            <a:r>
              <a:rPr lang="en-US" altLang="ja-JP" dirty="0">
                <a:ea typeface="ヒラギノ角ゴ Pro W3" pitchFamily="-84" charset="-128"/>
              </a:rPr>
              <a:t>disbursed to the investors</a:t>
            </a:r>
          </a:p>
          <a:p>
            <a:pPr eaLnBrk="1" hangingPunct="1"/>
            <a:r>
              <a:rPr lang="en-US" altLang="zh-HK" dirty="0">
                <a:ea typeface="ヒラギノ角ゴ Pro W3" pitchFamily="-84" charset="-128"/>
              </a:rPr>
              <a:t>This design did eliminate idiosyncratic risk, but investors still faced </a:t>
            </a:r>
            <a:r>
              <a:rPr lang="en-US" altLang="zh-HK" i="1" dirty="0">
                <a:ea typeface="ヒラギノ角ゴ Pro W3" pitchFamily="-84" charset="-128"/>
              </a:rPr>
              <a:t>prepayment risk.</a:t>
            </a:r>
          </a:p>
          <a:p>
            <a:pPr lvl="1"/>
            <a:r>
              <a:rPr lang="en-US" altLang="zh-HK" i="1" dirty="0">
                <a:ea typeface="ヒラギノ角ゴ Pro W3" pitchFamily="-84" charset="-128"/>
              </a:rPr>
              <a:t>If interest rate fall and borrowers refinance at lower rates, the securities will pay off early.</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31</a:t>
            </a:fld>
            <a:endParaRPr lang="zh-HK" altLang="en-US"/>
          </a:p>
        </p:txBody>
      </p:sp>
    </p:spTree>
    <p:extLst>
      <p:ext uri="{BB962C8B-B14F-4D97-AF65-F5344CB8AC3E}">
        <p14:creationId xmlns:p14="http://schemas.microsoft.com/office/powerpoint/2010/main" val="2115460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The Impact of Securitization on the Mortgage Market</a:t>
            </a:r>
          </a:p>
        </p:txBody>
      </p:sp>
      <p:sp>
        <p:nvSpPr>
          <p:cNvPr id="41987" name="Text Placeholder 2"/>
          <p:cNvSpPr>
            <a:spLocks noGrp="1"/>
          </p:cNvSpPr>
          <p:nvPr>
            <p:ph sz="quarter" idx="1"/>
          </p:nvPr>
        </p:nvSpPr>
        <p:spPr>
          <a:xfrm>
            <a:off x="457200" y="1556792"/>
            <a:ext cx="3657600" cy="4896544"/>
          </a:xfrm>
        </p:spPr>
        <p:txBody>
          <a:bodyPr>
            <a:normAutofit/>
          </a:bodyPr>
          <a:lstStyle/>
          <a:p>
            <a:pPr eaLnBrk="1" hangingPunct="1"/>
            <a:r>
              <a:rPr lang="en-US" altLang="zh-HK" sz="2000" dirty="0">
                <a:ea typeface="ヒラギノ角ゴ Pro W3" pitchFamily="-84" charset="-128"/>
              </a:rPr>
              <a:t>The value of mortgages held in pools is reaching nearly $8.0 trillion near the end of 2009.</a:t>
            </a:r>
          </a:p>
          <a:p>
            <a:pPr eaLnBrk="1" hangingPunct="1"/>
            <a:r>
              <a:rPr lang="en-US" altLang="zh-HK" sz="2000" dirty="0">
                <a:ea typeface="ヒラギノ角ゴ Pro W3" pitchFamily="-84" charset="-128"/>
              </a:rPr>
              <a:t>Fell dramatically</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32</a:t>
            </a:fld>
            <a:endParaRPr lang="zh-HK" altLang="en-US"/>
          </a:p>
        </p:txBody>
      </p:sp>
      <p:pic>
        <p:nvPicPr>
          <p:cNvPr id="7" name="Picture 4" descr="fig14_0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916832"/>
            <a:ext cx="4491608" cy="419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109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pPr eaLnBrk="1" hangingPunct="1"/>
            <a:r>
              <a:rPr lang="en-US" altLang="zh-HK">
                <a:ea typeface="ヒラギノ角ゴ Pro W3" pitchFamily="-84" charset="-128"/>
              </a:rPr>
              <a:t>Securitization of Mortgages: </a:t>
            </a:r>
            <a:br>
              <a:rPr lang="en-US" altLang="zh-HK">
                <a:ea typeface="ヒラギノ角ゴ Pro W3" pitchFamily="-84" charset="-128"/>
              </a:rPr>
            </a:br>
            <a:r>
              <a:rPr lang="en-US" altLang="zh-HK">
                <a:ea typeface="ヒラギノ角ゴ Pro W3" pitchFamily="-84" charset="-128"/>
              </a:rPr>
              <a:t>Types of Pass-Throughs</a:t>
            </a:r>
          </a:p>
        </p:txBody>
      </p:sp>
      <p:sp>
        <p:nvSpPr>
          <p:cNvPr id="3" name="Text Placeholder 2"/>
          <p:cNvSpPr>
            <a:spLocks noGrp="1"/>
          </p:cNvSpPr>
          <p:nvPr>
            <p:ph sz="quarter" idx="1"/>
          </p:nvPr>
        </p:nvSpPr>
        <p:spPr/>
        <p:txBody>
          <a:bodyPr/>
          <a:lstStyle/>
          <a:p>
            <a:pPr marL="0" indent="0" eaLnBrk="1" hangingPunct="1">
              <a:buFont typeface="Wingdings" pitchFamily="1" charset="2"/>
              <a:buNone/>
              <a:defRPr/>
            </a:pPr>
            <a:r>
              <a:rPr lang="en-US" dirty="0">
                <a:cs typeface="+mn-cs"/>
              </a:rPr>
              <a:t>There are a variety of different types of pass-through securities. We will briefly look at three:</a:t>
            </a:r>
          </a:p>
          <a:p>
            <a:pPr eaLnBrk="1" hangingPunct="1">
              <a:buSzPct val="120000"/>
              <a:buFont typeface="Arial"/>
              <a:buChar char="•"/>
              <a:defRPr/>
            </a:pPr>
            <a:r>
              <a:rPr lang="en-US" dirty="0">
                <a:cs typeface="+mn-cs"/>
              </a:rPr>
              <a:t>Government National Mortgage Association(GNMA) Pass-Throughs</a:t>
            </a:r>
          </a:p>
          <a:p>
            <a:pPr eaLnBrk="1" hangingPunct="1">
              <a:buSzPct val="120000"/>
              <a:buFont typeface="Arial"/>
              <a:buChar char="•"/>
              <a:defRPr/>
            </a:pPr>
            <a:r>
              <a:rPr lang="en-US" dirty="0">
                <a:cs typeface="+mn-cs"/>
              </a:rPr>
              <a:t>Federal Home Loan Mortgage Corporation (FHLMC) Pass-Throughs</a:t>
            </a:r>
          </a:p>
          <a:p>
            <a:pPr eaLnBrk="1" hangingPunct="1">
              <a:buSzPct val="120000"/>
              <a:buFont typeface="Arial"/>
              <a:buChar char="•"/>
              <a:defRPr/>
            </a:pPr>
            <a:r>
              <a:rPr lang="en-US" dirty="0">
                <a:cs typeface="+mn-cs"/>
              </a:rPr>
              <a:t>Private Pass-Throughs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33</a:t>
            </a:fld>
            <a:endParaRPr lang="zh-HK" altLang="en-US"/>
          </a:p>
        </p:txBody>
      </p:sp>
    </p:spTree>
    <p:extLst>
      <p:ext uri="{BB962C8B-B14F-4D97-AF65-F5344CB8AC3E}">
        <p14:creationId xmlns:p14="http://schemas.microsoft.com/office/powerpoint/2010/main" val="2721162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pPr eaLnBrk="1" hangingPunct="1"/>
            <a:r>
              <a:rPr lang="en-US" altLang="zh-HK">
                <a:ea typeface="ヒラギノ角ゴ Pro W3" pitchFamily="-84" charset="-128"/>
              </a:rPr>
              <a:t>Securitization of Mortgages: </a:t>
            </a:r>
            <a:br>
              <a:rPr lang="en-US" altLang="zh-HK">
                <a:ea typeface="ヒラギノ角ゴ Pro W3" pitchFamily="-84" charset="-128"/>
              </a:rPr>
            </a:br>
            <a:r>
              <a:rPr lang="en-US" altLang="zh-HK">
                <a:ea typeface="ヒラギノ角ゴ Pro W3" pitchFamily="-84" charset="-128"/>
              </a:rPr>
              <a:t>GNMA Pass-Throughs</a:t>
            </a:r>
          </a:p>
        </p:txBody>
      </p:sp>
      <p:sp>
        <p:nvSpPr>
          <p:cNvPr id="3" name="Text Placeholder 2"/>
          <p:cNvSpPr>
            <a:spLocks noGrp="1"/>
          </p:cNvSpPr>
          <p:nvPr>
            <p:ph sz="quarter" idx="1"/>
          </p:nvPr>
        </p:nvSpPr>
        <p:spPr>
          <a:xfrm>
            <a:off x="457200" y="1196752"/>
            <a:ext cx="8435280" cy="5112568"/>
          </a:xfrm>
        </p:spPr>
        <p:txBody>
          <a:bodyPr>
            <a:normAutofit fontScale="77500" lnSpcReduction="20000"/>
          </a:bodyPr>
          <a:lstStyle/>
          <a:p>
            <a:pPr marL="0" indent="0" eaLnBrk="1" hangingPunct="1">
              <a:buFont typeface="Wingdings" pitchFamily="1" charset="2"/>
              <a:buNone/>
              <a:defRPr/>
            </a:pPr>
            <a:r>
              <a:rPr lang="en-US" b="1" dirty="0">
                <a:cs typeface="+mn-cs"/>
              </a:rPr>
              <a:t>Ginnie Mae </a:t>
            </a:r>
            <a:r>
              <a:rPr lang="en-US" dirty="0">
                <a:cs typeface="+mn-cs"/>
              </a:rPr>
              <a:t>began guaranteeing pass-</a:t>
            </a:r>
            <a:r>
              <a:rPr lang="en-US" dirty="0" err="1">
                <a:cs typeface="+mn-cs"/>
              </a:rPr>
              <a:t>throughs</a:t>
            </a:r>
            <a:r>
              <a:rPr lang="en-US" dirty="0">
                <a:cs typeface="+mn-cs"/>
              </a:rPr>
              <a:t> in 1968.</a:t>
            </a:r>
          </a:p>
          <a:p>
            <a:pPr>
              <a:buSzPct val="120000"/>
              <a:buFont typeface="Arial"/>
              <a:buChar char="•"/>
              <a:defRPr/>
            </a:pPr>
            <a:r>
              <a:rPr lang="en-US" b="1" dirty="0" err="1"/>
              <a:t>Ginnie</a:t>
            </a:r>
            <a:r>
              <a:rPr lang="en-US" b="1" dirty="0"/>
              <a:t> Mae</a:t>
            </a:r>
            <a:r>
              <a:rPr lang="en-US" dirty="0"/>
              <a:t> is a government-owned corporation that guarantees bonds backed by home mortgages that have been guaranteed by a government agency, mainly the Federal Housing Administration and the Veterans Administration. </a:t>
            </a:r>
          </a:p>
          <a:p>
            <a:pPr lvl="1">
              <a:buSzPct val="120000"/>
              <a:buFont typeface="Arial"/>
              <a:buChar char="•"/>
              <a:defRPr/>
            </a:pPr>
            <a:r>
              <a:rPr lang="en-US" altLang="zh-HK" dirty="0"/>
              <a:t>Allows the mortgage lenders to obtain a better price for these offerings in the capital markets. </a:t>
            </a:r>
          </a:p>
          <a:p>
            <a:pPr lvl="1">
              <a:buSzPct val="120000"/>
              <a:buFont typeface="Arial"/>
              <a:buChar char="•"/>
              <a:defRPr/>
            </a:pPr>
            <a:r>
              <a:rPr lang="en-US" altLang="zh-HK" dirty="0"/>
              <a:t>Allow the lenders to make additional mortgage loans, and at lower costs to finance.</a:t>
            </a:r>
            <a:endParaRPr lang="en-US" dirty="0"/>
          </a:p>
          <a:p>
            <a:pPr eaLnBrk="1" hangingPunct="1">
              <a:buSzPct val="120000"/>
              <a:buFont typeface="Arial"/>
              <a:buChar char="•"/>
              <a:defRPr/>
            </a:pPr>
            <a:r>
              <a:rPr lang="en-US" dirty="0">
                <a:cs typeface="+mn-cs"/>
              </a:rPr>
              <a:t>GNMA mortgages can be originated by many different financial institutions.</a:t>
            </a:r>
          </a:p>
          <a:p>
            <a:pPr eaLnBrk="1" hangingPunct="1">
              <a:buSzPct val="120000"/>
              <a:buFont typeface="Arial"/>
              <a:buChar char="•"/>
              <a:defRPr/>
            </a:pPr>
            <a:r>
              <a:rPr lang="en-US" dirty="0">
                <a:cs typeface="+mn-cs"/>
              </a:rPr>
              <a:t>GNMA aggregates the mortgages and issues pass-throughs with rights to interest and principal.</a:t>
            </a:r>
          </a:p>
          <a:p>
            <a:pPr eaLnBrk="1" hangingPunct="1">
              <a:buSzPct val="120000"/>
              <a:buFont typeface="Arial"/>
              <a:buChar char="•"/>
              <a:defRPr/>
            </a:pPr>
            <a:r>
              <a:rPr lang="en-US" dirty="0">
                <a:cs typeface="+mn-cs"/>
              </a:rPr>
              <a:t>GNMA also offers default insurance on the mortgages in the pools.</a:t>
            </a:r>
          </a:p>
          <a:p>
            <a:pPr>
              <a:buSzPct val="120000"/>
              <a:buFont typeface="Arial"/>
              <a:buChar char="•"/>
              <a:defRPr/>
            </a:pPr>
            <a:r>
              <a:rPr lang="en-US" dirty="0" err="1"/>
              <a:t>Ginnie</a:t>
            </a:r>
            <a:r>
              <a:rPr lang="en-US" dirty="0"/>
              <a:t> Mae-insured bonds have always had the explicit backing of the federal government.</a:t>
            </a:r>
          </a:p>
          <a:p>
            <a:pPr>
              <a:buSzPct val="120000"/>
              <a:buFont typeface="Arial"/>
              <a:buChar char="•"/>
              <a:defRPr/>
            </a:pPr>
            <a:r>
              <a:rPr lang="en-US" dirty="0"/>
              <a:t>But </a:t>
            </a:r>
            <a:r>
              <a:rPr lang="en-US" dirty="0" err="1"/>
              <a:t>Ginnie</a:t>
            </a:r>
            <a:r>
              <a:rPr lang="en-US" dirty="0"/>
              <a:t> Mae doesn't own any bonds itself.</a:t>
            </a:r>
          </a:p>
          <a:p>
            <a:pPr>
              <a:buSzPct val="120000"/>
              <a:buFont typeface="Arial"/>
              <a:buChar char="•"/>
              <a:defRPr/>
            </a:pPr>
            <a:r>
              <a:rPr lang="en-US" dirty="0" err="1"/>
              <a:t>Ginnie</a:t>
            </a:r>
            <a:r>
              <a:rPr lang="en-US" dirty="0"/>
              <a:t> </a:t>
            </a:r>
            <a:r>
              <a:rPr lang="en-US" dirty="0" err="1"/>
              <a:t>Maes</a:t>
            </a:r>
            <a:r>
              <a:rPr lang="en-US" dirty="0"/>
              <a:t> account for about 10 percent of the mortgage-backed securities market</a:t>
            </a:r>
            <a:endParaRPr lang="en-US" dirty="0">
              <a:cs typeface="+mn-cs"/>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34</a:t>
            </a:fld>
            <a:endParaRPr lang="zh-HK" altLang="en-US"/>
          </a:p>
        </p:txBody>
      </p:sp>
    </p:spTree>
    <p:extLst>
      <p:ext uri="{BB962C8B-B14F-4D97-AF65-F5344CB8AC3E}">
        <p14:creationId xmlns:p14="http://schemas.microsoft.com/office/powerpoint/2010/main" val="18307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pPr eaLnBrk="1" hangingPunct="1"/>
            <a:r>
              <a:rPr lang="en-US" altLang="zh-HK">
                <a:ea typeface="ヒラギノ角ゴ Pro W3" pitchFamily="-84" charset="-128"/>
              </a:rPr>
              <a:t>Securitization of Mortgages: </a:t>
            </a:r>
            <a:br>
              <a:rPr lang="en-US" altLang="zh-HK">
                <a:ea typeface="ヒラギノ角ゴ Pro W3" pitchFamily="-84" charset="-128"/>
              </a:rPr>
            </a:br>
            <a:r>
              <a:rPr lang="en-US" altLang="zh-HK">
                <a:ea typeface="ヒラギノ角ゴ Pro W3" pitchFamily="-84" charset="-128"/>
              </a:rPr>
              <a:t>FHLMC Pass-Throughs</a:t>
            </a:r>
          </a:p>
        </p:txBody>
      </p:sp>
      <p:sp>
        <p:nvSpPr>
          <p:cNvPr id="57347" name="Text Placeholder 2"/>
          <p:cNvSpPr>
            <a:spLocks noGrp="1"/>
          </p:cNvSpPr>
          <p:nvPr>
            <p:ph sz="quarter" idx="1"/>
          </p:nvPr>
        </p:nvSpPr>
        <p:spPr/>
        <p:txBody>
          <a:bodyPr>
            <a:normAutofit fontScale="92500"/>
          </a:bodyPr>
          <a:lstStyle/>
          <a:p>
            <a:pPr marL="0" indent="0">
              <a:buNone/>
            </a:pPr>
            <a:r>
              <a:rPr lang="en-US" altLang="zh-HK" dirty="0">
                <a:ea typeface="ヒラギノ角ゴ Pro W3" pitchFamily="-84" charset="-128"/>
              </a:rPr>
              <a:t>Freddie (Fannie) buys mortgages (</a:t>
            </a:r>
            <a:r>
              <a:rPr lang="en-US" dirty="0"/>
              <a:t>not government insured but meet certain standards)</a:t>
            </a:r>
            <a:r>
              <a:rPr lang="en-US" altLang="zh-HK" dirty="0">
                <a:ea typeface="ヒラギノ角ゴ Pro W3" pitchFamily="-84" charset="-128"/>
              </a:rPr>
              <a:t> and packages them for resale in MBSs.</a:t>
            </a:r>
          </a:p>
          <a:p>
            <a:r>
              <a:rPr lang="en-US" altLang="zh-HK" dirty="0">
                <a:ea typeface="ヒラギノ角ゴ Pro W3" pitchFamily="-84" charset="-128"/>
              </a:rPr>
              <a:t>FHLMC pools contain mortgages that are not guaranteed, and may have different rates, etc.</a:t>
            </a:r>
          </a:p>
          <a:p>
            <a:r>
              <a:rPr lang="en-US" dirty="0"/>
              <a:t>Fannie and Freddie also guarantee bonds that are packaged and sold by others, as long as the mortgages meet their standards</a:t>
            </a:r>
            <a:endParaRPr lang="en-US" altLang="zh-HK" dirty="0">
              <a:ea typeface="ヒラギノ角ゴ Pro W3" pitchFamily="-84" charset="-128"/>
            </a:endParaRPr>
          </a:p>
          <a:p>
            <a:r>
              <a:rPr lang="en-US" dirty="0"/>
              <a:t>Unlike </a:t>
            </a:r>
            <a:r>
              <a:rPr lang="en-US" dirty="0" err="1"/>
              <a:t>Ginnie</a:t>
            </a:r>
            <a:r>
              <a:rPr lang="en-US" dirty="0"/>
              <a:t>, Fannie and Freddie keep some bonds on their own books. They also buy and hold some mortgage securities packaged by others.</a:t>
            </a:r>
          </a:p>
          <a:p>
            <a:r>
              <a:rPr lang="en-US" dirty="0"/>
              <a:t>Historically, </a:t>
            </a:r>
            <a:r>
              <a:rPr lang="en-US" dirty="0" err="1"/>
              <a:t>Ginnie</a:t>
            </a:r>
            <a:r>
              <a:rPr lang="en-US" dirty="0"/>
              <a:t> Mae bonds have been considered safer than Fannie and Freddie securities.</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35</a:t>
            </a:fld>
            <a:endParaRPr lang="zh-HK" altLang="en-US"/>
          </a:p>
        </p:txBody>
      </p:sp>
    </p:spTree>
    <p:extLst>
      <p:ext uri="{BB962C8B-B14F-4D97-AF65-F5344CB8AC3E}">
        <p14:creationId xmlns:p14="http://schemas.microsoft.com/office/powerpoint/2010/main" val="3087814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pPr eaLnBrk="1" hangingPunct="1"/>
            <a:r>
              <a:rPr lang="en-US" altLang="zh-HK">
                <a:ea typeface="ヒラギノ角ゴ Pro W3" pitchFamily="-84" charset="-128"/>
              </a:rPr>
              <a:t>Securitization of Mortgages: </a:t>
            </a:r>
            <a:br>
              <a:rPr lang="en-US" altLang="zh-HK">
                <a:ea typeface="ヒラギノ角ゴ Pro W3" pitchFamily="-84" charset="-128"/>
              </a:rPr>
            </a:br>
            <a:r>
              <a:rPr lang="en-US" altLang="zh-HK">
                <a:ea typeface="ヒラギノ角ゴ Pro W3" pitchFamily="-84" charset="-128"/>
              </a:rPr>
              <a:t>FHLMC Pass-Throughs</a:t>
            </a:r>
          </a:p>
        </p:txBody>
      </p:sp>
      <p:sp>
        <p:nvSpPr>
          <p:cNvPr id="47107" name="Text Placeholder 2"/>
          <p:cNvSpPr>
            <a:spLocks noGrp="1"/>
          </p:cNvSpPr>
          <p:nvPr>
            <p:ph sz="quarter" idx="1"/>
          </p:nvPr>
        </p:nvSpPr>
        <p:spPr/>
        <p:txBody>
          <a:bodyPr/>
          <a:lstStyle/>
          <a:p>
            <a:pPr eaLnBrk="1" hangingPunct="1">
              <a:spcBef>
                <a:spcPts val="1200"/>
              </a:spcBef>
            </a:pPr>
            <a:r>
              <a:rPr lang="en-US" altLang="zh-HK" i="1" dirty="0">
                <a:ea typeface="ヒラギノ角ゴ Pro W3" pitchFamily="-84" charset="-128"/>
              </a:rPr>
              <a:t>Definition:</a:t>
            </a:r>
            <a:r>
              <a:rPr lang="en-US" altLang="zh-HK" dirty="0">
                <a:ea typeface="ヒラギノ角ゴ Pro W3" pitchFamily="-84" charset="-128"/>
              </a:rPr>
              <a:t> A collateralized mortgage obligation (CMO) is a structured MBS where investor </a:t>
            </a:r>
            <a:r>
              <a:rPr lang="ja-JP" altLang="en-US" dirty="0">
                <a:ea typeface="ヒラギノ角ゴ Pro W3" pitchFamily="-84" charset="-128"/>
              </a:rPr>
              <a:t>“</a:t>
            </a:r>
            <a:r>
              <a:rPr lang="en-US" altLang="ja-JP" dirty="0">
                <a:ea typeface="ヒラギノ角ゴ Pro W3" pitchFamily="-84" charset="-128"/>
              </a:rPr>
              <a:t>tranches</a:t>
            </a:r>
            <a:r>
              <a:rPr lang="ja-JP" altLang="en-US" dirty="0">
                <a:ea typeface="ヒラギノ角ゴ Pro W3" pitchFamily="-84" charset="-128"/>
              </a:rPr>
              <a:t>”</a:t>
            </a:r>
            <a:r>
              <a:rPr lang="en-US" altLang="ja-JP" dirty="0">
                <a:ea typeface="ヒラギノ角ゴ Pro W3" pitchFamily="-84" charset="-128"/>
              </a:rPr>
              <a:t> have different rights to different sets of cash flows.</a:t>
            </a:r>
          </a:p>
          <a:p>
            <a:pPr eaLnBrk="1" hangingPunct="1">
              <a:spcBef>
                <a:spcPts val="1200"/>
              </a:spcBef>
            </a:pPr>
            <a:r>
              <a:rPr lang="en-US" altLang="zh-HK" dirty="0">
                <a:ea typeface="ヒラギノ角ゴ Pro W3" pitchFamily="-84" charset="-128"/>
              </a:rPr>
              <a:t>This design structured the </a:t>
            </a:r>
            <a:r>
              <a:rPr lang="en-US" altLang="zh-HK" i="1" dirty="0">
                <a:ea typeface="ヒラギノ角ゴ Pro W3" pitchFamily="-84" charset="-128"/>
              </a:rPr>
              <a:t>prepayment risk.</a:t>
            </a:r>
            <a:r>
              <a:rPr lang="en-US" altLang="zh-HK" dirty="0">
                <a:ea typeface="ヒラギノ角ゴ Pro W3" pitchFamily="-84" charset="-128"/>
              </a:rPr>
              <a:t> Some tranches had little prepayment risk, while other had a lot.</a:t>
            </a:r>
          </a:p>
          <a:p>
            <a:pPr eaLnBrk="1" hangingPunct="1">
              <a:spcBef>
                <a:spcPts val="1200"/>
              </a:spcBef>
            </a:pPr>
            <a:r>
              <a:rPr lang="en-US" altLang="zh-HK" dirty="0">
                <a:ea typeface="ヒラギノ角ゴ Pro W3" pitchFamily="-84" charset="-128"/>
              </a:rPr>
              <a:t>Freddie Mac helped originate these structures, and continues to innovate new tranche designs.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36</a:t>
            </a:fld>
            <a:endParaRPr lang="zh-HK" altLang="en-US"/>
          </a:p>
        </p:txBody>
      </p:sp>
    </p:spTree>
    <p:extLst>
      <p:ext uri="{BB962C8B-B14F-4D97-AF65-F5344CB8AC3E}">
        <p14:creationId xmlns:p14="http://schemas.microsoft.com/office/powerpoint/2010/main" val="3512647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Securitization of Mortgages: </a:t>
            </a:r>
            <a:br>
              <a:rPr lang="en-US" altLang="zh-HK">
                <a:ea typeface="ヒラギノ角ゴ Pro W3" pitchFamily="-84" charset="-128"/>
              </a:rPr>
            </a:br>
            <a:r>
              <a:rPr lang="en-US" altLang="zh-HK">
                <a:ea typeface="ヒラギノ角ゴ Pro W3" pitchFamily="-84" charset="-128"/>
              </a:rPr>
              <a:t>Private Pass-Throughs</a:t>
            </a:r>
          </a:p>
        </p:txBody>
      </p:sp>
      <p:sp>
        <p:nvSpPr>
          <p:cNvPr id="48131" name="Text Placeholder 2"/>
          <p:cNvSpPr>
            <a:spLocks noGrp="1"/>
          </p:cNvSpPr>
          <p:nvPr>
            <p:ph sz="quarter" idx="1"/>
          </p:nvPr>
        </p:nvSpPr>
        <p:spPr/>
        <p:txBody>
          <a:bodyPr>
            <a:normAutofit/>
          </a:bodyPr>
          <a:lstStyle/>
          <a:p>
            <a:pPr eaLnBrk="1" hangingPunct="1"/>
            <a:r>
              <a:rPr lang="en-US" altLang="zh-HK" dirty="0">
                <a:ea typeface="ヒラギノ角ゴ Pro W3" pitchFamily="-84" charset="-128"/>
              </a:rPr>
              <a:t>Bank of America offered first private pass-through in 1977.</a:t>
            </a:r>
          </a:p>
          <a:p>
            <a:pPr eaLnBrk="1" hangingPunct="1"/>
            <a:r>
              <a:rPr lang="en-US" altLang="zh-HK" dirty="0">
                <a:ea typeface="ヒラギノ角ゴ Pro W3" pitchFamily="-84" charset="-128"/>
              </a:rPr>
              <a:t>Non-agency issuers are free to incorporate any type of mortgages into their MBSs, including jumbo loans, Alt-A loans, and other non-traditional mortgages.</a:t>
            </a:r>
          </a:p>
          <a:p>
            <a:pPr lvl="1">
              <a:buFont typeface="Wingdings" panose="05000000000000000000" pitchFamily="2" charset="2"/>
              <a:buChar char="§"/>
            </a:pPr>
            <a:r>
              <a:rPr lang="en-US" dirty="0"/>
              <a:t>A jumbo loan: also known as a jumbo mortgage, is a type of financing that exceeds the limits set by the Federal Housing Finance Agency (FHFA).  </a:t>
            </a:r>
          </a:p>
          <a:p>
            <a:pPr lvl="1">
              <a:buFont typeface="Wingdings" panose="05000000000000000000" pitchFamily="2" charset="2"/>
              <a:buChar char="§"/>
            </a:pPr>
            <a:r>
              <a:rPr lang="en-US" altLang="zh-HK" dirty="0">
                <a:ea typeface="ヒラギノ角ゴ Pro W3" pitchFamily="-84" charset="-128"/>
              </a:rPr>
              <a:t>Alt-A:</a:t>
            </a:r>
            <a:r>
              <a:rPr lang="en-US" dirty="0"/>
              <a:t> is a classification of mortgages with a risk profile falling between prime and subprime. These loans are usually issued to top credit quality borrowers with good credit histories. However, they usually have some high risks due to provision factors customized by the lender. </a:t>
            </a:r>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37</a:t>
            </a:fld>
            <a:endParaRPr lang="zh-HK" altLang="en-US"/>
          </a:p>
        </p:txBody>
      </p:sp>
    </p:spTree>
    <p:extLst>
      <p:ext uri="{BB962C8B-B14F-4D97-AF65-F5344CB8AC3E}">
        <p14:creationId xmlns:p14="http://schemas.microsoft.com/office/powerpoint/2010/main" val="116127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pPr algn="ctr" eaLnBrk="1" hangingPunct="1"/>
            <a:r>
              <a:rPr lang="en-US" altLang="zh-HK" dirty="0">
                <a:ea typeface="ヒラギノ角ゴ Pro W3" pitchFamily="-84" charset="-128"/>
              </a:rPr>
              <a:t>Subprime Mortgages and CDOs </a:t>
            </a:r>
            <a:r>
              <a:rPr lang="en-US" altLang="zh-HK" sz="3100" dirty="0">
                <a:ea typeface="ヒラギノ角ゴ Pro W3" pitchFamily="-84" charset="-128"/>
              </a:rPr>
              <a:t>(Collateralized Debt Obligation)</a:t>
            </a:r>
          </a:p>
        </p:txBody>
      </p:sp>
      <p:sp>
        <p:nvSpPr>
          <p:cNvPr id="49155" name="Text Placeholder 2"/>
          <p:cNvSpPr>
            <a:spLocks noGrp="1"/>
          </p:cNvSpPr>
          <p:nvPr>
            <p:ph sz="quarter" idx="1"/>
          </p:nvPr>
        </p:nvSpPr>
        <p:spPr/>
        <p:txBody>
          <a:bodyPr>
            <a:normAutofit fontScale="92500"/>
          </a:bodyPr>
          <a:lstStyle/>
          <a:p>
            <a:pPr eaLnBrk="1" hangingPunct="1"/>
            <a:r>
              <a:rPr lang="en-US" altLang="zh-HK" dirty="0">
                <a:ea typeface="ヒラギノ角ゴ Pro W3" pitchFamily="-84" charset="-128"/>
              </a:rPr>
              <a:t>Subprime loans are loans to borrowers who have poor credit ratings or other issues with collateral, etc.</a:t>
            </a:r>
          </a:p>
          <a:p>
            <a:pPr eaLnBrk="1" hangingPunct="1"/>
            <a:r>
              <a:rPr lang="en-US" altLang="zh-HK" dirty="0">
                <a:ea typeface="ヒラギノ角ゴ Pro W3" pitchFamily="-84" charset="-128"/>
              </a:rPr>
              <a:t>The average FICO score was 624 for subprime borrowers. Prime mortgage borrowers were 742.</a:t>
            </a:r>
          </a:p>
          <a:p>
            <a:pPr lvl="1"/>
            <a:r>
              <a:rPr lang="en-US" dirty="0"/>
              <a:t>FICO scores range between 300 and 850. In general, scores above 650 indicate a very good credit history. </a:t>
            </a:r>
          </a:p>
          <a:p>
            <a:pPr lvl="1"/>
            <a:r>
              <a:rPr lang="en-US" dirty="0"/>
              <a:t>In contrast, individuals with scores below 620 often find it difficult to obtain financing at favorable rates.</a:t>
            </a:r>
          </a:p>
          <a:p>
            <a:pPr eaLnBrk="1" hangingPunct="1"/>
            <a:r>
              <a:rPr lang="en-US" altLang="zh-HK" dirty="0">
                <a:ea typeface="ヒラギノ角ゴ Pro W3" pitchFamily="-84" charset="-128"/>
              </a:rPr>
              <a:t>In 2000, only 2% of mortgages were subprime. This climbed to 17% by 2006.</a:t>
            </a:r>
          </a:p>
          <a:p>
            <a:pPr lvl="1"/>
            <a:r>
              <a:rPr lang="en-US" altLang="zh-HK" dirty="0"/>
              <a:t>Once it became possible to sell bundles of loans to other investors, different lending rules emerged. These new rules gave rise to a new class of mortgage loans known as subprime mortgages.</a:t>
            </a:r>
          </a:p>
          <a:p>
            <a:endParaRPr lang="en-US" altLang="zh-HK" dirty="0">
              <a:ea typeface="ヒラギノ角ゴ Pro W3" pitchFamily="-84" charset="-128"/>
            </a:endParaRP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38</a:t>
            </a:fld>
            <a:endParaRPr lang="zh-HK" altLang="en-US"/>
          </a:p>
        </p:txBody>
      </p:sp>
    </p:spTree>
    <p:extLst>
      <p:ext uri="{BB962C8B-B14F-4D97-AF65-F5344CB8AC3E}">
        <p14:creationId xmlns:p14="http://schemas.microsoft.com/office/powerpoint/2010/main" val="2533201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zh-HK" dirty="0">
                <a:ea typeface="ヒラギノ角ゴ Pro W3" pitchFamily="-84" charset="-128"/>
              </a:rPr>
              <a:t>Subprime Mortgages and CDOs</a:t>
            </a:r>
          </a:p>
        </p:txBody>
      </p:sp>
      <p:sp>
        <p:nvSpPr>
          <p:cNvPr id="50179" name="Text Placeholder 2"/>
          <p:cNvSpPr>
            <a:spLocks noGrp="1"/>
          </p:cNvSpPr>
          <p:nvPr>
            <p:ph sz="quarter" idx="1"/>
          </p:nvPr>
        </p:nvSpPr>
        <p:spPr/>
        <p:txBody>
          <a:bodyPr/>
          <a:lstStyle/>
          <a:p>
            <a:pPr eaLnBrk="1" hangingPunct="1"/>
            <a:r>
              <a:rPr lang="en-US" altLang="zh-HK" dirty="0">
                <a:ea typeface="ヒラギノ角ゴ Pro W3" pitchFamily="-84" charset="-128"/>
              </a:rPr>
              <a:t>However, these mortgages were hailed by politicians and bankers alike. </a:t>
            </a:r>
          </a:p>
          <a:p>
            <a:pPr eaLnBrk="1" hangingPunct="1"/>
            <a:r>
              <a:rPr lang="en-US" altLang="zh-HK" dirty="0">
                <a:ea typeface="ヒラギノ角ゴ Pro W3" pitchFamily="-84" charset="-128"/>
              </a:rPr>
              <a:t>They helped less-than-perfect borrowers secure the </a:t>
            </a:r>
            <a:r>
              <a:rPr lang="ja-JP" altLang="en-US" dirty="0">
                <a:ea typeface="ヒラギノ角ゴ Pro W3" pitchFamily="-84" charset="-128"/>
              </a:rPr>
              <a:t>“</a:t>
            </a:r>
            <a:r>
              <a:rPr lang="en-US" altLang="ja-JP" dirty="0">
                <a:ea typeface="ヒラギノ角ゴ Pro W3" pitchFamily="-84" charset="-128"/>
              </a:rPr>
              <a:t>American Dream</a:t>
            </a:r>
            <a:r>
              <a:rPr lang="ja-JP" altLang="en-US" dirty="0">
                <a:ea typeface="ヒラギノ角ゴ Pro W3" pitchFamily="-84" charset="-128"/>
              </a:rPr>
              <a:t>”</a:t>
            </a:r>
            <a:r>
              <a:rPr lang="en-US" altLang="ja-JP" dirty="0">
                <a:ea typeface="ヒラギノ角ゴ Pro W3" pitchFamily="-84" charset="-128"/>
              </a:rPr>
              <a:t> of owning a home. </a:t>
            </a:r>
          </a:p>
          <a:p>
            <a:pPr eaLnBrk="1" hangingPunct="1"/>
            <a:r>
              <a:rPr lang="en-US" altLang="ja-JP" dirty="0">
                <a:ea typeface="ヒラギノ角ゴ Pro W3" pitchFamily="-84" charset="-128"/>
              </a:rPr>
              <a:t>And since real estate prices can</a:t>
            </a:r>
            <a:r>
              <a:rPr lang="ja-JP" altLang="en-US" dirty="0">
                <a:ea typeface="ヒラギノ角ゴ Pro W3" pitchFamily="-84" charset="-128"/>
              </a:rPr>
              <a:t>’</a:t>
            </a:r>
            <a:r>
              <a:rPr lang="en-US" altLang="ja-JP" dirty="0">
                <a:ea typeface="ヒラギノ角ゴ Pro W3" pitchFamily="-84" charset="-128"/>
              </a:rPr>
              <a:t>t fall (right?), there is little risk involved.</a:t>
            </a:r>
          </a:p>
          <a:p>
            <a:pPr eaLnBrk="1" hangingPunct="1"/>
            <a:r>
              <a:rPr lang="en-US" altLang="zh-HK" dirty="0">
                <a:ea typeface="ヒラギノ角ゴ Pro W3" pitchFamily="-84" charset="-128"/>
              </a:rPr>
              <a:t>The increased demand for housing fueled economic growth and increased employment in the building industry.</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39</a:t>
            </a:fld>
            <a:endParaRPr lang="zh-HK" altLang="en-US"/>
          </a:p>
        </p:txBody>
      </p:sp>
    </p:spTree>
    <p:extLst>
      <p:ext uri="{BB962C8B-B14F-4D97-AF65-F5344CB8AC3E}">
        <p14:creationId xmlns:p14="http://schemas.microsoft.com/office/powerpoint/2010/main" val="311881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HK">
                <a:ea typeface="ヒラギノ角ゴ Pro W3" pitchFamily="-84" charset="-128"/>
              </a:rPr>
              <a:t>What Are Mortgages?</a:t>
            </a:r>
          </a:p>
        </p:txBody>
      </p:sp>
      <p:sp>
        <p:nvSpPr>
          <p:cNvPr id="8195" name="Text Placeholder 2"/>
          <p:cNvSpPr>
            <a:spLocks noGrp="1"/>
          </p:cNvSpPr>
          <p:nvPr>
            <p:ph sz="quarter" idx="1"/>
          </p:nvPr>
        </p:nvSpPr>
        <p:spPr/>
        <p:txBody>
          <a:bodyPr/>
          <a:lstStyle/>
          <a:p>
            <a:pPr eaLnBrk="1" hangingPunct="1"/>
            <a:r>
              <a:rPr lang="en-US" altLang="zh-HK">
                <a:ea typeface="ヒラギノ角ゴ Pro W3" pitchFamily="-84" charset="-128"/>
              </a:rPr>
              <a:t>A long-term loan secured by real estate</a:t>
            </a:r>
          </a:p>
          <a:p>
            <a:pPr eaLnBrk="1" hangingPunct="1"/>
            <a:r>
              <a:rPr lang="en-US" altLang="zh-HK">
                <a:ea typeface="ヒラギノ角ゴ Pro W3" pitchFamily="-84" charset="-128"/>
              </a:rPr>
              <a:t>An amortized loan whereby a fixed payment pays both principal and interest each month</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4</a:t>
            </a:fld>
            <a:endParaRPr lang="zh-HK" alt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3212976"/>
            <a:ext cx="3418697" cy="2411735"/>
          </a:xfrm>
          <a:prstGeom prst="rect">
            <a:avLst/>
          </a:prstGeom>
        </p:spPr>
      </p:pic>
    </p:spTree>
    <p:extLst>
      <p:ext uri="{BB962C8B-B14F-4D97-AF65-F5344CB8AC3E}">
        <p14:creationId xmlns:p14="http://schemas.microsoft.com/office/powerpoint/2010/main" val="1169426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zh-HK">
                <a:ea typeface="ヒラギノ角ゴ Pro W3" pitchFamily="-84" charset="-128"/>
              </a:rPr>
              <a:t>Subprime Mortgages and CDOs</a:t>
            </a:r>
          </a:p>
        </p:txBody>
      </p:sp>
      <p:sp>
        <p:nvSpPr>
          <p:cNvPr id="51203" name="Text Placeholder 2"/>
          <p:cNvSpPr>
            <a:spLocks noGrp="1"/>
          </p:cNvSpPr>
          <p:nvPr>
            <p:ph sz="quarter" idx="1"/>
          </p:nvPr>
        </p:nvSpPr>
        <p:spPr/>
        <p:txBody>
          <a:bodyPr>
            <a:normAutofit/>
          </a:bodyPr>
          <a:lstStyle/>
          <a:p>
            <a:pPr marL="0" indent="0" eaLnBrk="1" hangingPunct="1">
              <a:buFont typeface="Wingdings" pitchFamily="2" charset="2"/>
              <a:buNone/>
            </a:pPr>
            <a:r>
              <a:rPr lang="en-US" altLang="zh-HK" sz="2400" dirty="0">
                <a:ea typeface="ヒラギノ角ゴ Pro W3" pitchFamily="-84" charset="-128"/>
              </a:rPr>
              <a:t>Several factors lead to this dramatic increase in subprime lending:</a:t>
            </a:r>
          </a:p>
          <a:p>
            <a:pPr>
              <a:spcBef>
                <a:spcPts val="1000"/>
              </a:spcBef>
            </a:pPr>
            <a:r>
              <a:rPr lang="en-US" altLang="zh-HK" sz="2400" dirty="0">
                <a:ea typeface="ヒラギノ角ゴ Pro W3" pitchFamily="-84" charset="-128"/>
              </a:rPr>
              <a:t>New mortgage products (2/28 ARMS, Option ARMS, No Doc loans) made expensive houses </a:t>
            </a:r>
            <a:r>
              <a:rPr lang="ja-JP" altLang="en-US" sz="2400" dirty="0">
                <a:ea typeface="ヒラギノ角ゴ Pro W3" pitchFamily="-84" charset="-128"/>
              </a:rPr>
              <a:t>“</a:t>
            </a:r>
            <a:r>
              <a:rPr lang="en-US" altLang="ja-JP" sz="2400" dirty="0">
                <a:ea typeface="ヒラギノ角ゴ Pro W3" pitchFamily="-84" charset="-128"/>
              </a:rPr>
              <a:t>affordable</a:t>
            </a:r>
            <a:r>
              <a:rPr lang="ja-JP" altLang="en-US" sz="2400" dirty="0">
                <a:ea typeface="ヒラギノ角ゴ Pro W3" pitchFamily="-84" charset="-128"/>
              </a:rPr>
              <a:t>”</a:t>
            </a:r>
            <a:r>
              <a:rPr lang="en-US" altLang="ja-JP" sz="2400" dirty="0">
                <a:ea typeface="ヒラギノ角ゴ Pro W3" pitchFamily="-84" charset="-128"/>
              </a:rPr>
              <a:t> (sort-of).</a:t>
            </a:r>
          </a:p>
          <a:p>
            <a:pPr lvl="1">
              <a:spcBef>
                <a:spcPts val="1000"/>
              </a:spcBef>
              <a:buFont typeface="Wingdings" panose="05000000000000000000" pitchFamily="2" charset="2"/>
              <a:buChar char="v"/>
            </a:pPr>
            <a:r>
              <a:rPr lang="en-US" altLang="zh-HK" sz="2000" dirty="0">
                <a:ea typeface="ヒラギノ角ゴ Pro W3" pitchFamily="-84" charset="-128"/>
              </a:rPr>
              <a:t>2/28 ARMS: </a:t>
            </a:r>
            <a:r>
              <a:rPr lang="en-US" sz="2000" dirty="0"/>
              <a:t>a type of 30-year home loan that has an initial two-year fixed interest rate period.  After this 2-year period, the rate floats based on an index plus a margin. The initial teaser rate is below average for conventional mortgages, but the adjustable rate can rise significantly. Since banks don’t make much money on the initial teaser rate, 2/28 ARMS include hefty pre-payment penalties during the first two years.</a:t>
            </a:r>
          </a:p>
          <a:p>
            <a:pPr lvl="1">
              <a:spcBef>
                <a:spcPts val="1000"/>
              </a:spcBef>
              <a:buFont typeface="Wingdings" panose="05000000000000000000" pitchFamily="2" charset="2"/>
              <a:buChar char="v"/>
            </a:pPr>
            <a:r>
              <a:rPr lang="en-US" altLang="zh-HK" sz="2000" dirty="0">
                <a:ea typeface="ヒラギノ角ゴ Pro W3" pitchFamily="-84" charset="-128"/>
              </a:rPr>
              <a:t>Option ARMS:</a:t>
            </a:r>
            <a:r>
              <a:rPr lang="en-US" sz="2000" dirty="0"/>
              <a:t> a type of mortgage where the borrower has several options as to which type of payment is made to the mortgagee lender. </a:t>
            </a:r>
          </a:p>
          <a:p>
            <a:pPr lvl="1">
              <a:spcBef>
                <a:spcPts val="1000"/>
              </a:spcBef>
              <a:buFont typeface="Wingdings" panose="05000000000000000000" pitchFamily="2" charset="2"/>
              <a:buChar char="v"/>
            </a:pPr>
            <a:r>
              <a:rPr lang="en-US" altLang="zh-HK" sz="2000" dirty="0">
                <a:ea typeface="ヒラギノ角ゴ Pro W3" pitchFamily="-84" charset="-128"/>
              </a:rPr>
              <a:t>No Doc loans: </a:t>
            </a:r>
            <a:r>
              <a:rPr lang="en-US" sz="1800" dirty="0"/>
              <a:t>loans that do not require borrowers to provide documentation of their income to lenders or do not require much documentation.</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40</a:t>
            </a:fld>
            <a:endParaRPr lang="zh-HK" altLang="en-US"/>
          </a:p>
        </p:txBody>
      </p:sp>
    </p:spTree>
    <p:extLst>
      <p:ext uri="{BB962C8B-B14F-4D97-AF65-F5344CB8AC3E}">
        <p14:creationId xmlns:p14="http://schemas.microsoft.com/office/powerpoint/2010/main" val="3206178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E0ACF4-BDC1-409C-98E9-327FB8E45509}"/>
              </a:ext>
            </a:extLst>
          </p:cNvPr>
          <p:cNvSpPr>
            <a:spLocks noGrp="1"/>
          </p:cNvSpPr>
          <p:nvPr>
            <p:ph type="title"/>
          </p:nvPr>
        </p:nvSpPr>
        <p:spPr/>
        <p:txBody>
          <a:bodyPr/>
          <a:lstStyle/>
          <a:p>
            <a:r>
              <a:rPr lang="en-US" altLang="zh-HK" dirty="0">
                <a:ea typeface="ヒラギノ角ゴ Pro W3" pitchFamily="-84" charset="-128"/>
              </a:rPr>
              <a:t>Subprime Mortgages and CDOs</a:t>
            </a:r>
            <a:endParaRPr lang="zh-HK" altLang="en-US" dirty="0"/>
          </a:p>
        </p:txBody>
      </p:sp>
      <p:sp>
        <p:nvSpPr>
          <p:cNvPr id="4" name="頁尾版面配置區 3">
            <a:extLst>
              <a:ext uri="{FF2B5EF4-FFF2-40B4-BE49-F238E27FC236}">
                <a16:creationId xmlns:a16="http://schemas.microsoft.com/office/drawing/2014/main" id="{7B414105-831B-4085-BE38-8D82BF34A674}"/>
              </a:ext>
            </a:extLst>
          </p:cNvPr>
          <p:cNvSpPr>
            <a:spLocks noGrp="1"/>
          </p:cNvSpPr>
          <p:nvPr>
            <p:ph type="ftr" sz="quarter" idx="11"/>
          </p:nvPr>
        </p:nvSpPr>
        <p:spPr/>
        <p:txBody>
          <a:bodyPr/>
          <a:lstStyle/>
          <a:p>
            <a:r>
              <a:rPr lang="en-US" altLang="zh-HK"/>
              <a:t>CB3044 Chapter 14</a:t>
            </a:r>
            <a:endParaRPr lang="zh-HK" altLang="en-US" dirty="0"/>
          </a:p>
        </p:txBody>
      </p:sp>
      <p:sp>
        <p:nvSpPr>
          <p:cNvPr id="5" name="投影片編號版面配置區 4">
            <a:extLst>
              <a:ext uri="{FF2B5EF4-FFF2-40B4-BE49-F238E27FC236}">
                <a16:creationId xmlns:a16="http://schemas.microsoft.com/office/drawing/2014/main" id="{6890772E-80FA-4EEC-8EDA-18253C05FFF1}"/>
              </a:ext>
            </a:extLst>
          </p:cNvPr>
          <p:cNvSpPr>
            <a:spLocks noGrp="1"/>
          </p:cNvSpPr>
          <p:nvPr>
            <p:ph type="sldNum" sz="quarter" idx="12"/>
          </p:nvPr>
        </p:nvSpPr>
        <p:spPr/>
        <p:txBody>
          <a:bodyPr/>
          <a:lstStyle/>
          <a:p>
            <a:fld id="{330970C4-3F62-4552-864C-5C9CDE9DBDCE}" type="slidenum">
              <a:rPr lang="zh-HK" altLang="en-US" smtClean="0"/>
              <a:t>41</a:t>
            </a:fld>
            <a:endParaRPr lang="zh-HK" altLang="en-US"/>
          </a:p>
        </p:txBody>
      </p:sp>
      <p:sp>
        <p:nvSpPr>
          <p:cNvPr id="6" name="內容版面配置區 5">
            <a:extLst>
              <a:ext uri="{FF2B5EF4-FFF2-40B4-BE49-F238E27FC236}">
                <a16:creationId xmlns:a16="http://schemas.microsoft.com/office/drawing/2014/main" id="{B9BE4AC0-BD94-48F7-866D-33E9A6A7A4B6}"/>
              </a:ext>
            </a:extLst>
          </p:cNvPr>
          <p:cNvSpPr>
            <a:spLocks noGrp="1"/>
          </p:cNvSpPr>
          <p:nvPr>
            <p:ph sz="quarter" idx="1"/>
          </p:nvPr>
        </p:nvSpPr>
        <p:spPr/>
        <p:txBody>
          <a:bodyPr/>
          <a:lstStyle/>
          <a:p>
            <a:pPr marL="274320" lvl="1">
              <a:spcBef>
                <a:spcPts val="1000"/>
              </a:spcBef>
              <a:buClr>
                <a:schemeClr val="accent1"/>
              </a:buClr>
            </a:pPr>
            <a:r>
              <a:rPr lang="en-US" altLang="zh-HK" sz="2400" dirty="0">
                <a:solidFill>
                  <a:schemeClr val="tx1"/>
                </a:solidFill>
                <a:ea typeface="ヒラギノ角ゴ Pro W3" pitchFamily="-84" charset="-128"/>
              </a:rPr>
              <a:t>The creation of CDOs helped create deal flow to continue lending in subprime markets.</a:t>
            </a:r>
          </a:p>
          <a:p>
            <a:pPr marL="548640" lvl="2">
              <a:spcBef>
                <a:spcPts val="1000"/>
              </a:spcBef>
              <a:buClr>
                <a:schemeClr val="accent1"/>
              </a:buClr>
            </a:pPr>
            <a:r>
              <a:rPr lang="en-US" altLang="zh-HK" sz="2000" b="0" i="0" dirty="0">
                <a:solidFill>
                  <a:srgbClr val="555555"/>
                </a:solidFill>
                <a:effectLst/>
                <a:latin typeface="robotoregular"/>
              </a:rPr>
              <a:t>Rather than slice the pool of securities by maturity as with the CMO, the CDO usually creates tranches based on risk class.</a:t>
            </a:r>
          </a:p>
          <a:p>
            <a:pPr marL="548640" lvl="2">
              <a:spcBef>
                <a:spcPts val="1000"/>
              </a:spcBef>
              <a:buClr>
                <a:schemeClr val="accent1"/>
              </a:buClr>
            </a:pPr>
            <a:r>
              <a:rPr lang="en-US" altLang="zh-HK" sz="2000" b="0" i="0" dirty="0">
                <a:solidFill>
                  <a:srgbClr val="555555"/>
                </a:solidFill>
                <a:effectLst/>
                <a:latin typeface="robotoregular"/>
              </a:rPr>
              <a:t>While CDOs can be backed by corporate bonds, real estate investment trust (REIT) debt, or other assets, mortgage-backed securities are common.</a:t>
            </a:r>
            <a:endParaRPr lang="en-US" altLang="zh-HK" sz="2100" dirty="0">
              <a:solidFill>
                <a:schemeClr val="tx1"/>
              </a:solidFill>
              <a:ea typeface="ヒラギノ角ゴ Pro W3" pitchFamily="-84" charset="-128"/>
            </a:endParaRPr>
          </a:p>
          <a:p>
            <a:pPr>
              <a:spcBef>
                <a:spcPts val="1000"/>
              </a:spcBef>
            </a:pPr>
            <a:r>
              <a:rPr lang="en-US" altLang="zh-HK" sz="2400" dirty="0">
                <a:ea typeface="ヒラギノ角ゴ Pro W3" pitchFamily="-84" charset="-128"/>
              </a:rPr>
              <a:t>When real estate values were rapidly increasing, borrowers could easily sell their property if they found themselves unable to make the payments. Once the real estate market cooled in 2006 and 2007, it became much more difficult to sell property and many borrowers were forced into default and bankruptcy.</a:t>
            </a:r>
            <a:endParaRPr lang="zh-HK" altLang="en-US" sz="2400" dirty="0"/>
          </a:p>
        </p:txBody>
      </p:sp>
    </p:spTree>
    <p:extLst>
      <p:ext uri="{BB962C8B-B14F-4D97-AF65-F5344CB8AC3E}">
        <p14:creationId xmlns:p14="http://schemas.microsoft.com/office/powerpoint/2010/main" val="1127123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zh-HK">
                <a:ea typeface="ヒラギノ角ゴ Pro W3" pitchFamily="-84" charset="-128"/>
              </a:rPr>
              <a:t>The Real Estate Bubble</a:t>
            </a:r>
          </a:p>
        </p:txBody>
      </p:sp>
      <p:sp>
        <p:nvSpPr>
          <p:cNvPr id="3" name="Text Placeholder 2"/>
          <p:cNvSpPr>
            <a:spLocks noGrp="1"/>
          </p:cNvSpPr>
          <p:nvPr>
            <p:ph sz="quarter" idx="1"/>
          </p:nvPr>
        </p:nvSpPr>
        <p:spPr/>
        <p:txBody>
          <a:bodyPr/>
          <a:lstStyle/>
          <a:p>
            <a:pPr marL="0" indent="0" eaLnBrk="1" hangingPunct="1">
              <a:buFont typeface="Wingdings" pitchFamily="1" charset="2"/>
              <a:buNone/>
              <a:defRPr/>
            </a:pPr>
            <a:r>
              <a:rPr lang="en-US" dirty="0">
                <a:cs typeface="+mn-cs"/>
              </a:rPr>
              <a:t>Between 2000 and 2005 home prices increased an average of 8% per year. The run up in prices was cause by two factors:</a:t>
            </a:r>
          </a:p>
          <a:p>
            <a:pPr eaLnBrk="1" hangingPunct="1">
              <a:buSzPct val="120000"/>
              <a:buFont typeface="Arial"/>
              <a:buChar char="•"/>
              <a:defRPr/>
            </a:pPr>
            <a:r>
              <a:rPr lang="en-US" dirty="0">
                <a:cs typeface="+mn-cs"/>
              </a:rPr>
              <a:t>The increase in subprime loans created new demand for housing</a:t>
            </a:r>
          </a:p>
          <a:p>
            <a:pPr eaLnBrk="1" hangingPunct="1">
              <a:buSzPct val="120000"/>
              <a:buFont typeface="Arial"/>
              <a:buChar char="•"/>
              <a:defRPr/>
            </a:pPr>
            <a:r>
              <a:rPr lang="en-US" dirty="0">
                <a:cs typeface="+mn-cs"/>
              </a:rPr>
              <a:t>Real estate speculators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42</a:t>
            </a:fld>
            <a:endParaRPr lang="zh-HK" altLang="en-US"/>
          </a:p>
        </p:txBody>
      </p:sp>
    </p:spTree>
    <p:extLst>
      <p:ext uri="{BB962C8B-B14F-4D97-AF65-F5344CB8AC3E}">
        <p14:creationId xmlns:p14="http://schemas.microsoft.com/office/powerpoint/2010/main" val="2278076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lgn="ctr"/>
            <a:r>
              <a:rPr lang="en-US" altLang="zh-HK" dirty="0"/>
              <a:t>EF3333 Chapter 14</a:t>
            </a:r>
            <a:endParaRPr lang="zh-HK" altLang="en-US" dirty="0"/>
          </a:p>
        </p:txBody>
      </p:sp>
      <p:sp>
        <p:nvSpPr>
          <p:cNvPr id="4" name="Slide Number Placeholder 3"/>
          <p:cNvSpPr>
            <a:spLocks noGrp="1"/>
          </p:cNvSpPr>
          <p:nvPr>
            <p:ph type="sldNum" sz="quarter" idx="12"/>
          </p:nvPr>
        </p:nvSpPr>
        <p:spPr/>
        <p:txBody>
          <a:bodyPr/>
          <a:lstStyle/>
          <a:p>
            <a:fld id="{330970C4-3F62-4552-864C-5C9CDE9DBDCE}" type="slidenum">
              <a:rPr lang="zh-HK" altLang="en-US" smtClean="0"/>
              <a:t>43</a:t>
            </a:fld>
            <a:endParaRPr lang="zh-HK"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8640"/>
            <a:ext cx="7286200" cy="6019654"/>
          </a:xfrm>
          <a:prstGeom prst="rect">
            <a:avLst/>
          </a:prstGeom>
        </p:spPr>
      </p:pic>
    </p:spTree>
    <p:extLst>
      <p:ext uri="{BB962C8B-B14F-4D97-AF65-F5344CB8AC3E}">
        <p14:creationId xmlns:p14="http://schemas.microsoft.com/office/powerpoint/2010/main" val="1964930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zh-HK" dirty="0">
                <a:ea typeface="ヒラギノ角ゴ Pro W3" pitchFamily="-84" charset="-128"/>
              </a:rPr>
              <a:t>The Real Estate Bubble</a:t>
            </a:r>
          </a:p>
        </p:txBody>
      </p:sp>
      <p:sp>
        <p:nvSpPr>
          <p:cNvPr id="3" name="Text Placeholder 2"/>
          <p:cNvSpPr>
            <a:spLocks noGrp="1"/>
          </p:cNvSpPr>
          <p:nvPr>
            <p:ph sz="quarter" idx="1"/>
          </p:nvPr>
        </p:nvSpPr>
        <p:spPr/>
        <p:txBody>
          <a:bodyPr>
            <a:normAutofit fontScale="92500" lnSpcReduction="20000"/>
          </a:bodyPr>
          <a:lstStyle/>
          <a:p>
            <a:pPr marL="0" indent="0" eaLnBrk="1" hangingPunct="1">
              <a:buFont typeface="Wingdings" pitchFamily="1" charset="2"/>
              <a:buNone/>
              <a:defRPr/>
            </a:pPr>
            <a:r>
              <a:rPr lang="en-US" dirty="0">
                <a:cs typeface="+mn-cs"/>
              </a:rPr>
              <a:t>In the aftermath of the financial meltdown, lending policies have largely returned to selecting capable borrowers:</a:t>
            </a:r>
          </a:p>
          <a:p>
            <a:pPr eaLnBrk="1" hangingPunct="1">
              <a:buSzPct val="120000"/>
              <a:buFont typeface="Arial"/>
              <a:buChar char="•"/>
              <a:defRPr/>
            </a:pPr>
            <a:r>
              <a:rPr lang="en-US" dirty="0">
                <a:cs typeface="+mn-cs"/>
              </a:rPr>
              <a:t>CDO issuance peaked in 2006 at $520b, but in 2009 fell to $4.2b.  Up to $58b in 2012.</a:t>
            </a:r>
          </a:p>
          <a:p>
            <a:pPr eaLnBrk="1" hangingPunct="1">
              <a:buSzPct val="120000"/>
              <a:buFont typeface="Arial"/>
              <a:buChar char="•"/>
              <a:defRPr/>
            </a:pPr>
            <a:r>
              <a:rPr lang="en-US" dirty="0">
                <a:cs typeface="+mn-cs"/>
              </a:rPr>
              <a:t>New legislation, such a Frank-Dodd, may require mortgage originators to hold a part of the mortgages they create.</a:t>
            </a:r>
          </a:p>
          <a:p>
            <a:pPr eaLnBrk="1" hangingPunct="1">
              <a:buSzPct val="120000"/>
              <a:buFont typeface="Arial"/>
              <a:buChar char="•"/>
              <a:defRPr/>
            </a:pPr>
            <a:r>
              <a:rPr lang="en-US" altLang="zh-HK" dirty="0"/>
              <a:t>The securitized mortgage was initially hailed as a method for reducing the risk to lenders by allowing them to sell off a portion of their loan portfolio. The lender could continue making loans without having to retain the risk. </a:t>
            </a:r>
          </a:p>
          <a:p>
            <a:pPr eaLnBrk="1" hangingPunct="1">
              <a:buSzPct val="120000"/>
              <a:buFont typeface="Arial"/>
              <a:buChar char="•"/>
              <a:defRPr/>
            </a:pPr>
            <a:r>
              <a:rPr lang="en-US" altLang="zh-HK" dirty="0"/>
              <a:t>Unfortunately, this led to increased moral hazard. By separating the lender from the risk, riskier loans were issued than would have been had the securitized mortgage channel not existed. Individual firm risk may have been reduced, but systemic risk greatly increased.</a:t>
            </a:r>
            <a:endParaRPr lang="en-US" dirty="0"/>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44</a:t>
            </a:fld>
            <a:endParaRPr lang="zh-HK" altLang="en-US"/>
          </a:p>
        </p:txBody>
      </p:sp>
    </p:spTree>
    <p:extLst>
      <p:ext uri="{BB962C8B-B14F-4D97-AF65-F5344CB8AC3E}">
        <p14:creationId xmlns:p14="http://schemas.microsoft.com/office/powerpoint/2010/main" val="4271366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HK" dirty="0">
                <a:ea typeface="ヒラギノ角ゴ Pro W3" pitchFamily="-84" charset="-128"/>
              </a:rPr>
              <a:t>Chapter Outline</a:t>
            </a:r>
          </a:p>
        </p:txBody>
      </p:sp>
      <p:sp>
        <p:nvSpPr>
          <p:cNvPr id="7171" name="Text Placeholder 2"/>
          <p:cNvSpPr>
            <a:spLocks noGrp="1"/>
          </p:cNvSpPr>
          <p:nvPr>
            <p:ph sz="quarter" idx="1"/>
          </p:nvPr>
        </p:nvSpPr>
        <p:spPr/>
        <p:txBody>
          <a:bodyPr/>
          <a:lstStyle/>
          <a:p>
            <a:pPr>
              <a:buFont typeface="Arial" pitchFamily="34" charset="0"/>
              <a:buChar char="─"/>
            </a:pPr>
            <a:r>
              <a:rPr lang="en-US" altLang="zh-HK" dirty="0">
                <a:ea typeface="ヒラギノ角ゴ Pro W3" pitchFamily="-84" charset="-128"/>
              </a:rPr>
              <a:t>What Are Mortgages?</a:t>
            </a:r>
          </a:p>
          <a:p>
            <a:pPr>
              <a:buFont typeface="Arial" pitchFamily="34" charset="0"/>
              <a:buChar char="─"/>
            </a:pPr>
            <a:r>
              <a:rPr lang="en-US" altLang="zh-HK" dirty="0">
                <a:ea typeface="ヒラギノ角ゴ Pro W3" pitchFamily="-84" charset="-128"/>
              </a:rPr>
              <a:t>Characteristics of Residential Mortgages</a:t>
            </a:r>
          </a:p>
          <a:p>
            <a:pPr>
              <a:buFont typeface="Arial" pitchFamily="34" charset="0"/>
              <a:buChar char="─"/>
            </a:pPr>
            <a:r>
              <a:rPr lang="en-US" altLang="zh-HK" dirty="0">
                <a:ea typeface="ヒラギノ角ゴ Pro W3" pitchFamily="-84" charset="-128"/>
              </a:rPr>
              <a:t>Types of Mortgage Loans</a:t>
            </a:r>
          </a:p>
          <a:p>
            <a:pPr>
              <a:buFont typeface="Arial" pitchFamily="34" charset="0"/>
              <a:buChar char="─"/>
            </a:pPr>
            <a:r>
              <a:rPr lang="en-US" altLang="zh-HK" dirty="0">
                <a:ea typeface="ヒラギノ角ゴ Pro W3" pitchFamily="-84" charset="-128"/>
              </a:rPr>
              <a:t>Mortgage-Lending Institutions</a:t>
            </a:r>
          </a:p>
          <a:p>
            <a:pPr>
              <a:buFont typeface="Arial" pitchFamily="34" charset="0"/>
              <a:buChar char="─"/>
            </a:pPr>
            <a:r>
              <a:rPr lang="en-US" altLang="zh-HK" dirty="0">
                <a:ea typeface="ヒラギノ角ゴ Pro W3" pitchFamily="-84" charset="-128"/>
              </a:rPr>
              <a:t>Loan Servicing</a:t>
            </a:r>
          </a:p>
          <a:p>
            <a:pPr>
              <a:buFont typeface="Arial" pitchFamily="34" charset="0"/>
              <a:buChar char="─"/>
            </a:pPr>
            <a:r>
              <a:rPr lang="en-US" altLang="zh-HK" dirty="0">
                <a:ea typeface="ヒラギノ角ゴ Pro W3" pitchFamily="-84" charset="-128"/>
              </a:rPr>
              <a:t>Secondary Mortgage Market</a:t>
            </a:r>
          </a:p>
          <a:p>
            <a:pPr>
              <a:buFont typeface="Arial" pitchFamily="34" charset="0"/>
              <a:buChar char="─"/>
            </a:pPr>
            <a:r>
              <a:rPr lang="en-US" altLang="zh-HK" dirty="0">
                <a:ea typeface="ヒラギノ角ゴ Pro W3" pitchFamily="-84" charset="-128"/>
              </a:rPr>
              <a:t>Securitization of Mortgages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45</a:t>
            </a:fld>
            <a:endParaRPr lang="zh-HK" altLang="en-US"/>
          </a:p>
        </p:txBody>
      </p:sp>
    </p:spTree>
    <p:extLst>
      <p:ext uri="{BB962C8B-B14F-4D97-AF65-F5344CB8AC3E}">
        <p14:creationId xmlns:p14="http://schemas.microsoft.com/office/powerpoint/2010/main" val="6935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HK">
                <a:ea typeface="ヒラギノ角ゴ Pro W3" pitchFamily="-84" charset="-128"/>
              </a:rPr>
              <a:t>What Are Mortgages? History</a:t>
            </a:r>
          </a:p>
        </p:txBody>
      </p:sp>
      <p:sp>
        <p:nvSpPr>
          <p:cNvPr id="10243" name="Text Placeholder 2"/>
          <p:cNvSpPr>
            <a:spLocks noGrp="1"/>
          </p:cNvSpPr>
          <p:nvPr>
            <p:ph sz="quarter" idx="1"/>
          </p:nvPr>
        </p:nvSpPr>
        <p:spPr/>
        <p:txBody>
          <a:bodyPr/>
          <a:lstStyle/>
          <a:p>
            <a:pPr eaLnBrk="1" hangingPunct="1"/>
            <a:r>
              <a:rPr lang="en-US" altLang="zh-HK" dirty="0">
                <a:ea typeface="ヒラギノ角ゴ Pro W3" pitchFamily="-84" charset="-128"/>
              </a:rPr>
              <a:t>Mortgages were used in the 1880s, but massive defaults in the agricultural recession of 1890 made long-term mortgages difficult to attain.</a:t>
            </a:r>
          </a:p>
          <a:p>
            <a:pPr eaLnBrk="1" hangingPunct="1"/>
            <a:r>
              <a:rPr lang="en-US" altLang="zh-HK" dirty="0">
                <a:ea typeface="ヒラギノ角ゴ Pro W3" pitchFamily="-84" charset="-128"/>
              </a:rPr>
              <a:t>Until post-WWII, most mortgage loans were short-term balloon loans</a:t>
            </a:r>
          </a:p>
          <a:p>
            <a:pPr lvl="1"/>
            <a:r>
              <a:rPr lang="en-US" altLang="zh-HK" dirty="0">
                <a:ea typeface="ヒラギノ角ゴ Pro W3" pitchFamily="-84" charset="-128"/>
              </a:rPr>
              <a:t> with maturities of five years or less.</a:t>
            </a:r>
          </a:p>
          <a:p>
            <a:pPr lvl="1"/>
            <a:r>
              <a:rPr lang="en-US" altLang="zh-HK" dirty="0">
                <a:ea typeface="ヒラギノ角ゴ Pro W3" pitchFamily="-84" charset="-128"/>
              </a:rPr>
              <a:t>At which time the entire loan amount become due</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5</a:t>
            </a:fld>
            <a:endParaRPr lang="zh-HK" altLang="en-US"/>
          </a:p>
        </p:txBody>
      </p:sp>
    </p:spTree>
    <p:extLst>
      <p:ext uri="{BB962C8B-B14F-4D97-AF65-F5344CB8AC3E}">
        <p14:creationId xmlns:p14="http://schemas.microsoft.com/office/powerpoint/2010/main" val="384347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HK">
                <a:ea typeface="ヒラギノ角ゴ Pro W3" pitchFamily="-84" charset="-128"/>
              </a:rPr>
              <a:t>What Are Mortgages? History</a:t>
            </a:r>
          </a:p>
        </p:txBody>
      </p:sp>
      <p:sp>
        <p:nvSpPr>
          <p:cNvPr id="3" name="Text Placeholder 2"/>
          <p:cNvSpPr>
            <a:spLocks noGrp="1"/>
          </p:cNvSpPr>
          <p:nvPr>
            <p:ph sz="quarter" idx="1"/>
          </p:nvPr>
        </p:nvSpPr>
        <p:spPr>
          <a:xfrm>
            <a:off x="381000" y="1676400"/>
            <a:ext cx="8610600" cy="4419600"/>
          </a:xfrm>
        </p:spPr>
        <p:txBody>
          <a:bodyPr/>
          <a:lstStyle/>
          <a:p>
            <a:pPr eaLnBrk="1" hangingPunct="1">
              <a:buSzPct val="120000"/>
              <a:buFont typeface="Arial"/>
              <a:buChar char="•"/>
              <a:defRPr/>
            </a:pPr>
            <a:r>
              <a:rPr lang="en-US" spc="-100" dirty="0">
                <a:cs typeface="+mn-cs"/>
              </a:rPr>
              <a:t>Balloon loans, however, caused problems during the depression. Typically, the lender renews the loan. But, with so many Americans out of work, lenders could not continue to extend credit .</a:t>
            </a:r>
          </a:p>
          <a:p>
            <a:pPr eaLnBrk="1" hangingPunct="1">
              <a:buSzPct val="120000"/>
              <a:buFont typeface="Arial"/>
              <a:buChar char="•"/>
              <a:defRPr/>
            </a:pPr>
            <a:r>
              <a:rPr lang="en-US" spc="-100" dirty="0">
                <a:cs typeface="+mn-cs"/>
              </a:rPr>
              <a:t>As a part of the depression recovery program, the federal government assisted in creating the standard 30-year mortgage we know today.</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4" name="投影片編號版面配置區 3"/>
          <p:cNvSpPr>
            <a:spLocks noGrp="1"/>
          </p:cNvSpPr>
          <p:nvPr>
            <p:ph type="sldNum" sz="quarter" idx="12"/>
          </p:nvPr>
        </p:nvSpPr>
        <p:spPr/>
        <p:txBody>
          <a:bodyPr/>
          <a:lstStyle/>
          <a:p>
            <a:fld id="{330970C4-3F62-4552-864C-5C9CDE9DBDCE}" type="slidenum">
              <a:rPr lang="zh-HK" altLang="en-US" smtClean="0"/>
              <a:t>6</a:t>
            </a:fld>
            <a:endParaRPr lang="zh-HK" altLang="en-US"/>
          </a:p>
        </p:txBody>
      </p:sp>
    </p:spTree>
    <p:extLst>
      <p:ext uri="{BB962C8B-B14F-4D97-AF65-F5344CB8AC3E}">
        <p14:creationId xmlns:p14="http://schemas.microsoft.com/office/powerpoint/2010/main" val="154964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r>
              <a:rPr lang="en-US" altLang="zh-HK">
                <a:ea typeface="ヒラギノ角ゴ Pro W3" pitchFamily="-84" charset="-128"/>
              </a:rPr>
              <a:t>Characteristics of the Residential Mortgage</a:t>
            </a:r>
          </a:p>
        </p:txBody>
      </p:sp>
      <p:sp>
        <p:nvSpPr>
          <p:cNvPr id="12291" name="Text Placeholder 2"/>
          <p:cNvSpPr>
            <a:spLocks noGrp="1"/>
          </p:cNvSpPr>
          <p:nvPr>
            <p:ph sz="quarter" idx="1"/>
          </p:nvPr>
        </p:nvSpPr>
        <p:spPr/>
        <p:txBody>
          <a:bodyPr/>
          <a:lstStyle/>
          <a:p>
            <a:pPr eaLnBrk="1" hangingPunct="1"/>
            <a:r>
              <a:rPr lang="en-US" altLang="zh-HK" dirty="0">
                <a:ea typeface="ヒラギノ角ゴ Pro W3" pitchFamily="-84" charset="-128"/>
              </a:rPr>
              <a:t>Mortgages can be roughly classified along the following three dimensions:</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7</a:t>
            </a:fld>
            <a:endParaRPr lang="zh-HK" altLang="en-US"/>
          </a:p>
        </p:txBody>
      </p:sp>
      <p:graphicFrame>
        <p:nvGraphicFramePr>
          <p:cNvPr id="5" name="Diagram 4"/>
          <p:cNvGraphicFramePr/>
          <p:nvPr>
            <p:extLst>
              <p:ext uri="{D42A27DB-BD31-4B8C-83A1-F6EECF244321}">
                <p14:modId xmlns:p14="http://schemas.microsoft.com/office/powerpoint/2010/main" val="2819368521"/>
              </p:ext>
            </p:extLst>
          </p:nvPr>
        </p:nvGraphicFramePr>
        <p:xfrm>
          <a:off x="1763688" y="19168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70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zh-HK" sz="2800">
                <a:ea typeface="ヒラギノ角ゴ Pro W3" pitchFamily="-84" charset="-128"/>
              </a:rPr>
              <a:t>Characteristics of the Residential Mortgage: Mortgage Interest Rates</a:t>
            </a:r>
          </a:p>
        </p:txBody>
      </p:sp>
      <p:sp>
        <p:nvSpPr>
          <p:cNvPr id="13315" name="Text Placeholder 2"/>
          <p:cNvSpPr>
            <a:spLocks noGrp="1"/>
          </p:cNvSpPr>
          <p:nvPr>
            <p:ph sz="quarter" idx="1"/>
          </p:nvPr>
        </p:nvSpPr>
        <p:spPr/>
        <p:txBody>
          <a:bodyPr/>
          <a:lstStyle/>
          <a:p>
            <a:pPr eaLnBrk="1" hangingPunct="1"/>
            <a:r>
              <a:rPr lang="en-US" altLang="zh-HK" dirty="0">
                <a:ea typeface="ヒラギノ角ゴ Pro W3" pitchFamily="-84" charset="-128"/>
              </a:rPr>
              <a:t>The stated rate on a mortgage loan is determined by three rates:</a:t>
            </a:r>
          </a:p>
          <a:p>
            <a:pPr lvl="1" eaLnBrk="1" hangingPunct="1">
              <a:buFont typeface="Arial" pitchFamily="34" charset="0"/>
              <a:buChar char="─"/>
            </a:pPr>
            <a:r>
              <a:rPr lang="en-US" altLang="zh-HK" dirty="0">
                <a:ea typeface="ヒラギノ角ゴ Pro W3" pitchFamily="-84" charset="-128"/>
              </a:rPr>
              <a:t>Market Rates: general rates on Treasury bonds</a:t>
            </a:r>
          </a:p>
          <a:p>
            <a:pPr lvl="1" eaLnBrk="1" hangingPunct="1">
              <a:buFont typeface="Arial" pitchFamily="34" charset="0"/>
              <a:buChar char="─"/>
            </a:pPr>
            <a:r>
              <a:rPr lang="en-US" altLang="zh-HK" dirty="0">
                <a:ea typeface="ヒラギノ角ゴ Pro W3" pitchFamily="-84" charset="-128"/>
              </a:rPr>
              <a:t>Term: longer-term mortgages have higher rates</a:t>
            </a:r>
          </a:p>
          <a:p>
            <a:pPr lvl="1" eaLnBrk="1" hangingPunct="1">
              <a:buFont typeface="Arial" pitchFamily="34" charset="0"/>
              <a:buChar char="─"/>
            </a:pPr>
            <a:r>
              <a:rPr lang="en-US" altLang="zh-HK" dirty="0">
                <a:ea typeface="ヒラギノ角ゴ Pro W3" pitchFamily="-84" charset="-128"/>
              </a:rPr>
              <a:t>Discount Points: a lower rates negotiated for cash up front.</a:t>
            </a:r>
          </a:p>
          <a:p>
            <a:pPr>
              <a:buFont typeface="Arial" pitchFamily="34" charset="0"/>
              <a:buChar char="─"/>
            </a:pPr>
            <a:r>
              <a:rPr lang="en-US" altLang="zh-HK" dirty="0">
                <a:ea typeface="ヒラギノ角ゴ Pro W3" pitchFamily="-84" charset="-128"/>
              </a:rPr>
              <a:t>Discount points are interest payments made at the beginning of a loan.</a:t>
            </a:r>
          </a:p>
          <a:p>
            <a:pPr lvl="1">
              <a:buFont typeface="Arial" pitchFamily="34" charset="0"/>
              <a:buChar char="─"/>
            </a:pPr>
            <a:r>
              <a:rPr lang="en-US" altLang="zh-HK" dirty="0">
                <a:ea typeface="ヒラギノ角ゴ Pro W3" pitchFamily="-84" charset="-128"/>
              </a:rPr>
              <a:t>A loan with one discount point means that the borrower pays 1% of the loan amount at closing. </a:t>
            </a:r>
          </a:p>
          <a:p>
            <a:pPr lvl="1">
              <a:buFont typeface="Arial" pitchFamily="34" charset="0"/>
              <a:buChar char="─"/>
            </a:pPr>
            <a:r>
              <a:rPr lang="en-US" altLang="zh-HK" dirty="0">
                <a:ea typeface="ヒラギノ角ゴ Pro W3" pitchFamily="-84" charset="-128"/>
              </a:rPr>
              <a:t>In exchange for the points, the lender reduces the interest rate on the loan.</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8</a:t>
            </a:fld>
            <a:endParaRPr lang="zh-HK" altLang="en-US"/>
          </a:p>
        </p:txBody>
      </p:sp>
    </p:spTree>
    <p:extLst>
      <p:ext uri="{BB962C8B-B14F-4D97-AF65-F5344CB8AC3E}">
        <p14:creationId xmlns:p14="http://schemas.microsoft.com/office/powerpoint/2010/main" val="380948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zh-HK" sz="2800">
                <a:ea typeface="ヒラギノ角ゴ Pro W3" pitchFamily="-84" charset="-128"/>
              </a:rPr>
              <a:t>Characteristics of the Residential Mortgage: Mortgage Interest Rates</a:t>
            </a:r>
          </a:p>
        </p:txBody>
      </p:sp>
      <p:pic>
        <p:nvPicPr>
          <p:cNvPr id="14339" name="Picture 2" descr="fig14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08882"/>
            <a:ext cx="6705600"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3"/>
          <p:cNvSpPr txBox="1">
            <a:spLocks noChangeArrowheads="1"/>
          </p:cNvSpPr>
          <p:nvPr/>
        </p:nvSpPr>
        <p:spPr bwMode="auto">
          <a:xfrm>
            <a:off x="803148" y="1204714"/>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800">
                <a:solidFill>
                  <a:schemeClr val="tx2"/>
                </a:solidFill>
                <a:latin typeface="Arial" pitchFamily="34" charset="0"/>
                <a:ea typeface="ヒラギノ角ゴ Pro W3" pitchFamily="-84" charset="-128"/>
              </a:defRPr>
            </a:lvl1pPr>
            <a:lvl2pPr marL="742950" indent="-285750">
              <a:defRPr sz="3800">
                <a:solidFill>
                  <a:schemeClr val="tx2"/>
                </a:solidFill>
                <a:latin typeface="Arial" pitchFamily="34" charset="0"/>
                <a:ea typeface="ヒラギノ角ゴ Pro W3" pitchFamily="-84" charset="-128"/>
              </a:defRPr>
            </a:lvl2pPr>
            <a:lvl3pPr marL="1143000" indent="-228600">
              <a:defRPr sz="3800">
                <a:solidFill>
                  <a:schemeClr val="tx2"/>
                </a:solidFill>
                <a:latin typeface="Arial" pitchFamily="34" charset="0"/>
                <a:ea typeface="ヒラギノ角ゴ Pro W3" pitchFamily="-84" charset="-128"/>
              </a:defRPr>
            </a:lvl3pPr>
            <a:lvl4pPr marL="1600200" indent="-228600">
              <a:defRPr sz="3800">
                <a:solidFill>
                  <a:schemeClr val="tx2"/>
                </a:solidFill>
                <a:latin typeface="Arial" pitchFamily="34" charset="0"/>
                <a:ea typeface="ヒラギノ角ゴ Pro W3" pitchFamily="-84" charset="-128"/>
              </a:defRPr>
            </a:lvl4pPr>
            <a:lvl5pPr marL="2057400" indent="-228600">
              <a:defRPr sz="3800">
                <a:solidFill>
                  <a:schemeClr val="tx2"/>
                </a:solidFill>
                <a:latin typeface="Arial" pitchFamily="34" charset="0"/>
                <a:ea typeface="ヒラギノ角ゴ Pro W3" pitchFamily="-84" charset="-128"/>
              </a:defRPr>
            </a:lvl5pPr>
            <a:lvl6pPr marL="25146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6pPr>
            <a:lvl7pPr marL="29718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7pPr>
            <a:lvl8pPr marL="34290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8pPr>
            <a:lvl9pPr marL="3886200" indent="-228600" eaLnBrk="0" fontAlgn="base" hangingPunct="0">
              <a:spcBef>
                <a:spcPct val="0"/>
              </a:spcBef>
              <a:spcAft>
                <a:spcPct val="0"/>
              </a:spcAft>
              <a:defRPr sz="3800">
                <a:solidFill>
                  <a:schemeClr val="tx2"/>
                </a:solidFill>
                <a:latin typeface="Arial" pitchFamily="34" charset="0"/>
                <a:ea typeface="ヒラギノ角ゴ Pro W3" pitchFamily="-84" charset="-128"/>
              </a:defRPr>
            </a:lvl9pPr>
          </a:lstStyle>
          <a:p>
            <a:r>
              <a:rPr lang="en-US" altLang="zh-HK" sz="1800" b="1" dirty="0">
                <a:latin typeface="Verdana" pitchFamily="34" charset="0"/>
              </a:rPr>
              <a:t>Figure 14.1 </a:t>
            </a:r>
            <a:r>
              <a:rPr lang="en-US" altLang="zh-HK" sz="1800" dirty="0">
                <a:latin typeface="Verdana" pitchFamily="34" charset="0"/>
              </a:rPr>
              <a:t>Mortgage Rates and Long-Term Treasury Interest Rates, 1985–2012</a:t>
            </a:r>
          </a:p>
        </p:txBody>
      </p:sp>
      <p:sp>
        <p:nvSpPr>
          <p:cNvPr id="2" name="頁尾版面配置區 1"/>
          <p:cNvSpPr>
            <a:spLocks noGrp="1"/>
          </p:cNvSpPr>
          <p:nvPr>
            <p:ph type="ftr" sz="quarter" idx="11"/>
          </p:nvPr>
        </p:nvSpPr>
        <p:spPr/>
        <p:txBody>
          <a:bodyPr/>
          <a:lstStyle/>
          <a:p>
            <a:pPr algn="ctr"/>
            <a:r>
              <a:rPr lang="en-US" altLang="zh-HK" dirty="0"/>
              <a:t>EF3333 Chapter 14</a:t>
            </a:r>
            <a:endParaRPr lang="zh-HK" altLang="en-US" dirty="0"/>
          </a:p>
        </p:txBody>
      </p:sp>
      <p:sp>
        <p:nvSpPr>
          <p:cNvPr id="3" name="投影片編號版面配置區 2"/>
          <p:cNvSpPr>
            <a:spLocks noGrp="1"/>
          </p:cNvSpPr>
          <p:nvPr>
            <p:ph type="sldNum" sz="quarter" idx="12"/>
          </p:nvPr>
        </p:nvSpPr>
        <p:spPr/>
        <p:txBody>
          <a:bodyPr/>
          <a:lstStyle/>
          <a:p>
            <a:fld id="{330970C4-3F62-4552-864C-5C9CDE9DBDCE}" type="slidenum">
              <a:rPr lang="zh-HK" altLang="en-US" smtClean="0"/>
              <a:t>9</a:t>
            </a:fld>
            <a:endParaRPr lang="zh-HK" altLang="en-US"/>
          </a:p>
        </p:txBody>
      </p:sp>
    </p:spTree>
    <p:extLst>
      <p:ext uri="{BB962C8B-B14F-4D97-AF65-F5344CB8AC3E}">
        <p14:creationId xmlns:p14="http://schemas.microsoft.com/office/powerpoint/2010/main" val="3041069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702</TotalTime>
  <Words>3115</Words>
  <Application>Microsoft Office PowerPoint</Application>
  <PresentationFormat>如螢幕大小 (4:3)</PresentationFormat>
  <Paragraphs>323</Paragraphs>
  <Slides>45</Slides>
  <Notes>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45</vt:i4>
      </vt:variant>
    </vt:vector>
  </HeadingPairs>
  <TitlesOfParts>
    <vt:vector size="56" baseType="lpstr">
      <vt:lpstr>robotoregular</vt:lpstr>
      <vt:lpstr>ヒラギノ角ゴ Pro W3</vt:lpstr>
      <vt:lpstr>Arial</vt:lpstr>
      <vt:lpstr>Bookman Old Style</vt:lpstr>
      <vt:lpstr>Calibri</vt:lpstr>
      <vt:lpstr>Gill Sans MT</vt:lpstr>
      <vt:lpstr>Symbol</vt:lpstr>
      <vt:lpstr>Verdana</vt:lpstr>
      <vt:lpstr>Wingdings</vt:lpstr>
      <vt:lpstr>Wingdings 3</vt:lpstr>
      <vt:lpstr>原創</vt:lpstr>
      <vt:lpstr>PowerPoint 簡報</vt:lpstr>
      <vt:lpstr>PowerPoint 簡報</vt:lpstr>
      <vt:lpstr>Chapter Outline</vt:lpstr>
      <vt:lpstr>What Are Mortgages?</vt:lpstr>
      <vt:lpstr>What Are Mortgages? History</vt:lpstr>
      <vt:lpstr>What Are Mortgages? History</vt:lpstr>
      <vt:lpstr>Characteristics of the Residential Mortgage</vt:lpstr>
      <vt:lpstr>Characteristics of the Residential Mortgage: Mortgage Interest Rates</vt:lpstr>
      <vt:lpstr>Characteristics of the Residential Mortgage: Mortgage Interest Rates</vt:lpstr>
      <vt:lpstr>Characteristics of the Residential Mortgage: Mortgage Interest Rates &amp; Points</vt:lpstr>
      <vt:lpstr>Characteristics of the Residential Mortgage: Mortgage Interest Rates &amp; Points</vt:lpstr>
      <vt:lpstr>Characteristics of the Residential Mortgage: Mortgage Interest Rates &amp; Points</vt:lpstr>
      <vt:lpstr>Characteristics of the Residential Mortgage: Mortgage Interest Rates &amp; Points</vt:lpstr>
      <vt:lpstr>Characteristics of the Residential Mortgage: Mortgage Interest Rates &amp; Points</vt:lpstr>
      <vt:lpstr>Characteristics of the Residential Mortgage: Mortgage Interest Rates &amp; Points</vt:lpstr>
      <vt:lpstr>Characteristics of the Residential Mortgage: Mortgage Interest Rates &amp; Points</vt:lpstr>
      <vt:lpstr>Characteristics of the Residential Mortgage: Mortgage Interest Rates &amp; Points</vt:lpstr>
      <vt:lpstr>Characteristics of the Residential Mortgage: Loan Terms</vt:lpstr>
      <vt:lpstr>Characteristics of the Residential Mortgage: Loan Terms</vt:lpstr>
      <vt:lpstr>Characteristics of the Residential Mortgage: Loan Amortization</vt:lpstr>
      <vt:lpstr>Chapter Outline</vt:lpstr>
      <vt:lpstr>Types of Mortgage Loans</vt:lpstr>
      <vt:lpstr>Mortgage-Lending Institutions</vt:lpstr>
      <vt:lpstr>PowerPoint 簡報</vt:lpstr>
      <vt:lpstr>Loan Servicing</vt:lpstr>
      <vt:lpstr>E-Finance: Borrowers Shop the Web for Mortgages</vt:lpstr>
      <vt:lpstr>Secondary Mortgage Market</vt:lpstr>
      <vt:lpstr>Chapter Outline</vt:lpstr>
      <vt:lpstr>Securitization of Mortgages: Why</vt:lpstr>
      <vt:lpstr>Securitization of Mortgages</vt:lpstr>
      <vt:lpstr>Securitization of Mortgages:  The Mortgage Pass-Through</vt:lpstr>
      <vt:lpstr>The Impact of Securitization on the Mortgage Market</vt:lpstr>
      <vt:lpstr>Securitization of Mortgages:  Types of Pass-Throughs</vt:lpstr>
      <vt:lpstr>Securitization of Mortgages:  GNMA Pass-Throughs</vt:lpstr>
      <vt:lpstr>Securitization of Mortgages:  FHLMC Pass-Throughs</vt:lpstr>
      <vt:lpstr>Securitization of Mortgages:  FHLMC Pass-Throughs</vt:lpstr>
      <vt:lpstr>Securitization of Mortgages:  Private Pass-Throughs</vt:lpstr>
      <vt:lpstr>Subprime Mortgages and CDOs (Collateralized Debt Obligation)</vt:lpstr>
      <vt:lpstr>Subprime Mortgages and CDOs</vt:lpstr>
      <vt:lpstr>Subprime Mortgages and CDOs</vt:lpstr>
      <vt:lpstr>Subprime Mortgages and CDOs</vt:lpstr>
      <vt:lpstr>The Real Estate Bubble</vt:lpstr>
      <vt:lpstr>PowerPoint 簡報</vt:lpstr>
      <vt:lpstr>The Real Estate Bubble</vt:lpstr>
      <vt:lpstr>Chapter Outline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hwkot</dc:creator>
  <cp:lastModifiedBy>Mr. HO Wai Ho</cp:lastModifiedBy>
  <cp:revision>70</cp:revision>
  <cp:lastPrinted>2016-09-28T08:58:34Z</cp:lastPrinted>
  <dcterms:created xsi:type="dcterms:W3CDTF">2016-08-05T07:19:29Z</dcterms:created>
  <dcterms:modified xsi:type="dcterms:W3CDTF">2022-03-17T06:48:03Z</dcterms:modified>
</cp:coreProperties>
</file>