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6" r:id="rId2"/>
    <p:sldId id="256" r:id="rId3"/>
    <p:sldId id="257" r:id="rId4"/>
    <p:sldId id="258" r:id="rId5"/>
    <p:sldId id="268" r:id="rId6"/>
    <p:sldId id="260" r:id="rId7"/>
    <p:sldId id="259" r:id="rId8"/>
    <p:sldId id="264" r:id="rId9"/>
    <p:sldId id="261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31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B335-C20D-46B3-9282-F154E0A0F99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D9F11-681D-473E-B764-37B07D2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53704-F23B-4411-A6D7-E87FE1096D9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0" y="2413338"/>
            <a:ext cx="4572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Copyright Reserved: </a:t>
            </a:r>
            <a:r>
              <a:rPr lang="en-US" sz="2000" dirty="0">
                <a:solidFill>
                  <a:srgbClr val="FF0000"/>
                </a:solidFill>
              </a:rPr>
              <a:t>All lecture notes and related materials are solely used for this course. Please do not upload the materials to any unauthorized websites or distribute to other parties without my permission.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486225" cy="1135224"/>
          </a:xfrm>
        </p:spPr>
        <p:txBody>
          <a:bodyPr/>
          <a:lstStyle/>
          <a:p>
            <a:r>
              <a:rPr lang="en-US" dirty="0" smtClean="0"/>
              <a:t>Chapters 76 &amp; 78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65161" y="3609918"/>
            <a:ext cx="8915399" cy="1555864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Man at his birth is supple and weak; at his death, firm and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strong.</a:t>
            </a:r>
            <a:r>
              <a:rPr lang="en-US" sz="1200" dirty="0"/>
              <a:t> (So it is with) all things. Trees and plants, in their early</a:t>
            </a:r>
            <a:br>
              <a:rPr lang="en-US" sz="1200" dirty="0"/>
            </a:br>
            <a:r>
              <a:rPr lang="en-US" sz="1200" dirty="0"/>
              <a:t>growth, are soft and brittle; at their death, dry and withered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Thus it is that firmness and strength are the concomitants of</a:t>
            </a:r>
            <a:br>
              <a:rPr lang="en-US" sz="1200" dirty="0" smtClean="0"/>
            </a:br>
            <a:r>
              <a:rPr lang="en-US" sz="1200" dirty="0" smtClean="0"/>
              <a:t>death; softness and weakness, the concomitants of life.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600" dirty="0">
                <a:solidFill>
                  <a:srgbClr val="00B050"/>
                </a:solidFill>
              </a:rPr>
              <a:t>Therefore the place of what is firm and strong is below, and that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of what is soft and weak is above</a:t>
            </a:r>
            <a:r>
              <a:rPr lang="en-US" sz="16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sz="1200" dirty="0" smtClean="0"/>
              <a:t>***</a:t>
            </a:r>
            <a:endParaRPr lang="en-US" sz="1200" b="1" dirty="0"/>
          </a:p>
          <a:p>
            <a:r>
              <a:rPr lang="en-US" sz="1600" dirty="0">
                <a:solidFill>
                  <a:srgbClr val="00B050"/>
                </a:solidFill>
              </a:rPr>
              <a:t>There is nothing in the world more soft and weak than water,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and yet for attacking things that are firm and </a:t>
            </a:r>
            <a:r>
              <a:rPr lang="en-US" sz="1600" dirty="0" smtClean="0">
                <a:solidFill>
                  <a:srgbClr val="00B050"/>
                </a:solidFill>
              </a:rPr>
              <a:t>strong…</a:t>
            </a:r>
          </a:p>
          <a:p>
            <a:r>
              <a:rPr lang="en-US" sz="1600" dirty="0">
                <a:solidFill>
                  <a:srgbClr val="00B050"/>
                </a:solidFill>
              </a:rPr>
              <a:t/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Every one in the world knows that the soft overcomes the hard, and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the weak the strong, but no one is able to carry it out in practice.</a:t>
            </a:r>
            <a:br>
              <a:rPr lang="en-US" sz="1600" dirty="0">
                <a:solidFill>
                  <a:srgbClr val="00B050"/>
                </a:solidFill>
              </a:rPr>
            </a:br>
            <a:endParaRPr lang="en-US" sz="1600" b="1" dirty="0" smtClean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561522" y="418161"/>
            <a:ext cx="4313237" cy="377825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人之生也柔弱，其死也堅強。</a:t>
            </a:r>
            <a:r>
              <a:rPr lang="zh-TW" altLang="en-US" dirty="0"/>
              <a:t>萬物草木之生也柔脆，其死也枯槁。故堅強者死之徒，柔弱者生之徒。是以兵強則不勝，木強則共。強大處下，柔弱處上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dirty="0"/>
          </a:p>
          <a:p>
            <a:r>
              <a:rPr lang="zh-TW" altLang="en-US" dirty="0"/>
              <a:t>天下莫柔弱於水，而攻堅強者莫之能勝，其無以易之。</a:t>
            </a:r>
            <a:r>
              <a:rPr lang="zh-TW" altLang="en-US" dirty="0">
                <a:solidFill>
                  <a:srgbClr val="00B050"/>
                </a:solidFill>
              </a:rPr>
              <a:t>弱之勝強，柔之勝剛，</a:t>
            </a:r>
            <a:r>
              <a:rPr lang="zh-TW" altLang="en-US" dirty="0"/>
              <a:t>天下莫不知，莫能行。是以聖人云：受國之垢，是謂社稷主；受國不祥，是謂天下王。正言若反。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24122" y="4196411"/>
            <a:ext cx="2929813" cy="1756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 &gt; Strong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best practice in management and governance!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most Asian countries, the Government (‘State’) has been a major player in their Development.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Conglomerates (Week 11)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45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Tao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Ching</a:t>
            </a:r>
            <a:r>
              <a:rPr lang="en-US" dirty="0" smtClean="0"/>
              <a:t> by Lao Tzu (translated by </a:t>
            </a:r>
            <a:r>
              <a:rPr lang="en-US" dirty="0"/>
              <a:t>J. </a:t>
            </a:r>
            <a:r>
              <a:rPr lang="en-US" dirty="0" err="1" smtClean="0"/>
              <a:t>Legge</a:t>
            </a:r>
            <a:r>
              <a:rPr lang="en-US" dirty="0" smtClean="0"/>
              <a:t>). (</a:t>
            </a:r>
            <a:r>
              <a:rPr lang="en-US" dirty="0" err="1" smtClean="0"/>
              <a:t>n.d.</a:t>
            </a:r>
            <a:r>
              <a:rPr lang="en-US" dirty="0" smtClean="0"/>
              <a:t>). Retrieved </a:t>
            </a:r>
            <a:r>
              <a:rPr lang="en-US" dirty="0"/>
              <a:t>from https://</a:t>
            </a:r>
            <a:r>
              <a:rPr lang="en-US" dirty="0" smtClean="0"/>
              <a:t>www.sacred-texts.com/tao/taote.htm</a:t>
            </a:r>
          </a:p>
          <a:p>
            <a:endParaRPr lang="en-US" dirty="0"/>
          </a:p>
          <a:p>
            <a:r>
              <a:rPr lang="en-US" dirty="0" smtClean="0"/>
              <a:t>Dao De </a:t>
            </a:r>
            <a:r>
              <a:rPr lang="en-US" dirty="0" err="1" smtClean="0"/>
              <a:t>Ching</a:t>
            </a:r>
            <a:r>
              <a:rPr lang="en-US" dirty="0"/>
              <a:t> </a:t>
            </a:r>
            <a:r>
              <a:rPr lang="en-US" dirty="0" smtClean="0"/>
              <a:t>Chinese and English versions </a:t>
            </a:r>
            <a:r>
              <a:rPr lang="en-US" dirty="0"/>
              <a:t>(translated by J. </a:t>
            </a:r>
            <a:r>
              <a:rPr lang="en-US" dirty="0" err="1"/>
              <a:t>Legge</a:t>
            </a:r>
            <a:r>
              <a:rPr lang="en-US" dirty="0"/>
              <a:t>). </a:t>
            </a:r>
            <a:r>
              <a:rPr lang="en-US" dirty="0" smtClean="0"/>
              <a:t>(</a:t>
            </a:r>
            <a:r>
              <a:rPr lang="en-US" dirty="0" err="1" smtClean="0"/>
              <a:t>n.d.</a:t>
            </a:r>
            <a:r>
              <a:rPr lang="en-US" dirty="0" smtClean="0"/>
              <a:t>). Retrieved </a:t>
            </a:r>
            <a:r>
              <a:rPr lang="en-US" dirty="0"/>
              <a:t>from https://ctext.org/dao-de-jing</a:t>
            </a:r>
          </a:p>
        </p:txBody>
      </p:sp>
    </p:spTree>
    <p:extLst>
      <p:ext uri="{BB962C8B-B14F-4D97-AF65-F5344CB8AC3E}">
        <p14:creationId xmlns:p14="http://schemas.microsoft.com/office/powerpoint/2010/main" val="30892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Topic 10-1</a:t>
            </a:r>
            <a:br>
              <a:rPr lang="en-US" dirty="0" smtClean="0"/>
            </a:br>
            <a:r>
              <a:rPr lang="en-US" dirty="0" smtClean="0"/>
              <a:t>Taoism/Daoism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Laozi / Lao Tzu (600 BC.)</a:t>
            </a:r>
          </a:p>
          <a:p>
            <a:r>
              <a:rPr lang="en-US" dirty="0" smtClean="0"/>
              <a:t>Book: Tao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Ching</a:t>
            </a:r>
            <a:r>
              <a:rPr lang="en-US" dirty="0" smtClean="0"/>
              <a:t> (81 chapters, with about 5000 words)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21699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Ancient Classics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Confucianism (Yin-Yang in the Book of Changes, Propriety in the Book of Rites, Confucius thoughts in the Analects, Mencius)</a:t>
            </a:r>
          </a:p>
          <a:p>
            <a:r>
              <a:rPr lang="en-US" dirty="0" smtClean="0"/>
              <a:t>School of Military (The Art of War by Sun Tzu)</a:t>
            </a:r>
          </a:p>
          <a:p>
            <a:r>
              <a:rPr lang="en-US" dirty="0" smtClean="0"/>
              <a:t>Legalism (</a:t>
            </a:r>
            <a:r>
              <a:rPr lang="en-US" dirty="0" err="1" smtClean="0"/>
              <a:t>Hanfeizi</a:t>
            </a:r>
            <a:r>
              <a:rPr lang="en-US" dirty="0" smtClean="0"/>
              <a:t>: Law, Tact and Position)</a:t>
            </a:r>
          </a:p>
          <a:p>
            <a:r>
              <a:rPr lang="en-US" sz="3600" dirty="0" smtClean="0"/>
              <a:t>Daoism (Laozi: The meaning of Tao)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09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Wuwei</a:t>
            </a:r>
            <a:r>
              <a:rPr lang="en-US" dirty="0" smtClean="0"/>
              <a:t> (Inaction/Non-action)</a:t>
            </a:r>
            <a:br>
              <a:rPr lang="en-US" dirty="0" smtClean="0"/>
            </a:br>
            <a:r>
              <a:rPr lang="en-US" dirty="0" smtClean="0"/>
              <a:t>Kellerman,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Difficult to decipher! And open to interpretation</a:t>
            </a:r>
          </a:p>
          <a:p>
            <a:r>
              <a:rPr lang="en-US" dirty="0" smtClean="0"/>
              <a:t>Applies to doing nothing, a notion which is unthinkable in the West</a:t>
            </a:r>
          </a:p>
          <a:p>
            <a:r>
              <a:rPr lang="en-US" dirty="0" smtClean="0"/>
              <a:t>Needleman interprets Tao with four layers:</a:t>
            </a:r>
          </a:p>
          <a:p>
            <a:pPr lvl="1"/>
            <a:r>
              <a:rPr lang="en-US" dirty="0" smtClean="0"/>
              <a:t>Metaphysical – it describes the way things are</a:t>
            </a:r>
          </a:p>
          <a:p>
            <a:pPr lvl="1"/>
            <a:r>
              <a:rPr lang="en-US" dirty="0" smtClean="0"/>
              <a:t>Psychological – it interprets human nature</a:t>
            </a:r>
          </a:p>
          <a:p>
            <a:pPr lvl="1"/>
            <a:r>
              <a:rPr lang="en-US" dirty="0" smtClean="0"/>
              <a:t>Ethical – It tells us what we ought to know about how to treat each other</a:t>
            </a:r>
          </a:p>
          <a:p>
            <a:pPr lvl="1"/>
            <a:r>
              <a:rPr lang="en-US" dirty="0" smtClean="0"/>
              <a:t>Spiritual – It guides us in our search for truth</a:t>
            </a:r>
          </a:p>
          <a:p>
            <a:pPr lvl="1"/>
            <a:endParaRPr lang="en-US" dirty="0"/>
          </a:p>
          <a:p>
            <a:r>
              <a:rPr lang="en-US" sz="3600" dirty="0" smtClean="0">
                <a:solidFill>
                  <a:srgbClr val="00B050"/>
                </a:solidFill>
              </a:rPr>
              <a:t>Inaction: Doing nothing, achieving everything?</a:t>
            </a:r>
          </a:p>
          <a:p>
            <a:r>
              <a:rPr lang="en-US" sz="3600" dirty="0" smtClean="0">
                <a:solidFill>
                  <a:srgbClr val="00B050"/>
                </a:solidFill>
              </a:rPr>
              <a:t>Misunderstanding?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639" y="246213"/>
            <a:ext cx="2487384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Barbara Kellerman (2010)</a:t>
            </a:r>
          </a:p>
        </p:txBody>
      </p:sp>
      <p:sp>
        <p:nvSpPr>
          <p:cNvPr id="37891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271434" y="2636839"/>
            <a:ext cx="6720417" cy="3095625"/>
          </a:xfrm>
          <a:prstGeom prst="rect">
            <a:avLst/>
          </a:prstGeom>
        </p:spPr>
        <p:txBody>
          <a:bodyPr/>
          <a:lstStyle/>
          <a:p>
            <a:r>
              <a:rPr lang="en-US" altLang="en-US" sz="2000" dirty="0" smtClean="0">
                <a:solidFill>
                  <a:srgbClr val="FF0000"/>
                </a:solidFill>
              </a:rPr>
              <a:t>Comments on Confucius Analects (pp. 14-16)</a:t>
            </a:r>
          </a:p>
          <a:p>
            <a:r>
              <a:rPr lang="en-US" altLang="en-US" sz="2000" dirty="0" smtClean="0">
                <a:solidFill>
                  <a:srgbClr val="FF0000"/>
                </a:solidFill>
              </a:rPr>
              <a:t>Kellerman, B. (2010). Leadership: Essential Selections on Power, Authority and Influences. NY: McGraw Hill.</a:t>
            </a:r>
          </a:p>
          <a:p>
            <a:endParaRPr lang="en-US" altLang="en-US" dirty="0" smtClean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2636839"/>
            <a:ext cx="2529416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486225" cy="1135224"/>
          </a:xfrm>
        </p:spPr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682518" y="3204126"/>
            <a:ext cx="8915399" cy="1555864"/>
          </a:xfrm>
        </p:spPr>
        <p:txBody>
          <a:bodyPr>
            <a:noAutofit/>
          </a:bodyPr>
          <a:lstStyle/>
          <a:p>
            <a:endParaRPr lang="en-US" sz="1200" b="1" dirty="0" smtClean="0"/>
          </a:p>
          <a:p>
            <a:r>
              <a:rPr lang="en-US" sz="1200" dirty="0"/>
              <a:t>All in the world know the beauty of the beautiful, and in doing</a:t>
            </a:r>
            <a:br>
              <a:rPr lang="en-US" sz="1200" dirty="0"/>
            </a:br>
            <a:r>
              <a:rPr lang="en-US" sz="1200" dirty="0"/>
              <a:t>this they have (the idea of) what ugliness is; they all know the skill</a:t>
            </a:r>
            <a:br>
              <a:rPr lang="en-US" sz="1200" dirty="0"/>
            </a:br>
            <a:r>
              <a:rPr lang="en-US" sz="1200" dirty="0"/>
              <a:t>of the </a:t>
            </a:r>
            <a:r>
              <a:rPr lang="en-US" sz="1200" dirty="0" smtClean="0"/>
              <a:t>skillful</a:t>
            </a:r>
            <a:r>
              <a:rPr lang="en-US" sz="1200" dirty="0"/>
              <a:t>, and in doing this they have (the idea of) what the</a:t>
            </a:r>
            <a:br>
              <a:rPr lang="en-US" sz="1200" dirty="0"/>
            </a:br>
            <a:r>
              <a:rPr lang="en-US" sz="1200" dirty="0"/>
              <a:t>want of skill is.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So it is that existence and non-existence give birth the one to</a:t>
            </a:r>
            <a:br>
              <a:rPr lang="en-US" sz="1200" dirty="0"/>
            </a:br>
            <a:r>
              <a:rPr lang="en-US" sz="1200" dirty="0"/>
              <a:t>(the idea of) the other; that difficulty and ease produce the one (the</a:t>
            </a:r>
            <a:br>
              <a:rPr lang="en-US" sz="1200" dirty="0"/>
            </a:br>
            <a:r>
              <a:rPr lang="en-US" sz="1200" dirty="0"/>
              <a:t>idea of) the other; that length and shortness fashion out the one the</a:t>
            </a:r>
            <a:br>
              <a:rPr lang="en-US" sz="1200" dirty="0"/>
            </a:br>
            <a:r>
              <a:rPr lang="en-US" sz="1200" dirty="0"/>
              <a:t>figure of the other; that (the ideas of) height and lowness arise from</a:t>
            </a:r>
            <a:br>
              <a:rPr lang="en-US" sz="1200" dirty="0"/>
            </a:br>
            <a:r>
              <a:rPr lang="en-US" sz="1200" dirty="0"/>
              <a:t>the contrast of the one with the other; that the musical notes and</a:t>
            </a:r>
            <a:br>
              <a:rPr lang="en-US" sz="1200" dirty="0"/>
            </a:br>
            <a:r>
              <a:rPr lang="en-US" sz="1200" dirty="0"/>
              <a:t>tones become harmonious through the relation of one with another; and</a:t>
            </a:r>
            <a:br>
              <a:rPr lang="en-US" sz="1200" dirty="0"/>
            </a:br>
            <a:r>
              <a:rPr lang="en-US" sz="1200" dirty="0"/>
              <a:t>that being before and behind give the idea of one following another.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600" dirty="0">
                <a:solidFill>
                  <a:srgbClr val="00B050"/>
                </a:solidFill>
              </a:rPr>
              <a:t>Therefore the sage manages affairs without doing anything, and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conveys his instructions without the use of speech.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All things spring up, and there is not one which declines to show</a:t>
            </a:r>
            <a:br>
              <a:rPr lang="en-US" sz="1200" dirty="0"/>
            </a:br>
            <a:r>
              <a:rPr lang="en-US" sz="1200" dirty="0"/>
              <a:t>itself; they grow, and there is no claim made for their ownership;</a:t>
            </a:r>
            <a:br>
              <a:rPr lang="en-US" sz="1200" dirty="0"/>
            </a:br>
            <a:r>
              <a:rPr lang="en-US" sz="1200" dirty="0"/>
              <a:t>they go through their processes, and there is no expectation (of a</a:t>
            </a:r>
            <a:br>
              <a:rPr lang="en-US" sz="1200" dirty="0"/>
            </a:br>
            <a:r>
              <a:rPr lang="en-US" sz="1200" dirty="0"/>
              <a:t>reward for the results). The work is accomplished, and there is no</a:t>
            </a:r>
            <a:br>
              <a:rPr lang="en-US" sz="1200" dirty="0"/>
            </a:br>
            <a:r>
              <a:rPr lang="en-US" sz="1200" dirty="0"/>
              <a:t>resting in it (as an achievement).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The work is done, but how no one can see;</a:t>
            </a:r>
            <a:br>
              <a:rPr lang="en-US" sz="1200" dirty="0"/>
            </a:br>
            <a:r>
              <a:rPr lang="en-US" sz="1200" dirty="0" smtClean="0"/>
              <a:t>This is that </a:t>
            </a:r>
            <a:r>
              <a:rPr lang="en-US" sz="1200" dirty="0"/>
              <a:t>makes the power not cease to be.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561522" y="418161"/>
            <a:ext cx="4313237" cy="3778250"/>
          </a:xfrm>
        </p:spPr>
        <p:txBody>
          <a:bodyPr>
            <a:normAutofit/>
          </a:bodyPr>
          <a:lstStyle/>
          <a:p>
            <a:r>
              <a:rPr lang="zh-TW" altLang="en-US" dirty="0"/>
              <a:t>天下皆知美之為美，斯惡已。皆知善之為善，斯不善已。故有無相生，難易相成，長短相較，高下相傾，音聲相和，前後相隨。</a:t>
            </a:r>
            <a:r>
              <a:rPr lang="zh-TW" altLang="en-US" dirty="0">
                <a:solidFill>
                  <a:srgbClr val="00B050"/>
                </a:solidFill>
              </a:rPr>
              <a:t>是以聖人處無為之事，行不言之教</a:t>
            </a:r>
            <a:r>
              <a:rPr lang="zh-TW" altLang="en-US" dirty="0"/>
              <a:t>；萬物作焉而不辭，生而不有。為而不恃，功成而弗居。夫唯弗居，是以不去。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24122" y="4196411"/>
            <a:ext cx="2929813" cy="1756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Inaction (Non-action)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4171" y="522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不</a:t>
            </a:r>
            <a:r>
              <a:rPr lang="ja-JP" altLang="en-US" sz="1600" dirty="0" smtClean="0">
                <a:solidFill>
                  <a:srgbClr val="00B05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違</a:t>
            </a:r>
            <a:r>
              <a:rPr lang="ja-JP" altLang="en-US" dirty="0" smtClean="0">
                <a:solidFill>
                  <a:srgbClr val="00B05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反</a:t>
            </a:r>
            <a:r>
              <a:rPr lang="zh-CN" altLang="en-US" dirty="0" smtClean="0">
                <a:solidFill>
                  <a:srgbClr val="00B05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事</a:t>
            </a:r>
            <a:r>
              <a:rPr lang="zh-CN" altLang="en-US" dirty="0">
                <a:solidFill>
                  <a:srgbClr val="00B05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物自然规</a:t>
            </a:r>
            <a:r>
              <a:rPr lang="zh-CN" altLang="en-US" dirty="0" smtClean="0">
                <a:solidFill>
                  <a:srgbClr val="00B050"/>
                </a:solidFill>
                <a:latin typeface="STXinwei" panose="02010800040101010101" pitchFamily="2" charset="-122"/>
                <a:ea typeface="STXinwei" panose="02010800040101010101" pitchFamily="2" charset="-122"/>
              </a:rPr>
              <a:t>律</a:t>
            </a:r>
            <a:endParaRPr lang="en-US" altLang="zh-CN" dirty="0" smtClean="0">
              <a:solidFill>
                <a:srgbClr val="00B050"/>
              </a:solidFill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Not to violate the laws of nature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(let nature takes its course)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3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589211" y="3726640"/>
            <a:ext cx="8915399" cy="1555864"/>
          </a:xfrm>
        </p:spPr>
        <p:txBody>
          <a:bodyPr>
            <a:noAutofit/>
          </a:bodyPr>
          <a:lstStyle/>
          <a:p>
            <a:endParaRPr lang="en-US" sz="1200" b="1" dirty="0" smtClean="0"/>
          </a:p>
          <a:p>
            <a:r>
              <a:rPr lang="en-US" sz="1600" dirty="0" smtClean="0">
                <a:solidFill>
                  <a:srgbClr val="00B050"/>
                </a:solidFill>
              </a:rPr>
              <a:t>The Tao that can be trodden is not the enduring and</a:t>
            </a:r>
            <a:br>
              <a:rPr lang="en-US" sz="1600" dirty="0" smtClean="0">
                <a:solidFill>
                  <a:srgbClr val="00B050"/>
                </a:solidFill>
              </a:rPr>
            </a:br>
            <a:r>
              <a:rPr lang="en-US" sz="1600" dirty="0" smtClean="0">
                <a:solidFill>
                  <a:srgbClr val="00B050"/>
                </a:solidFill>
              </a:rPr>
              <a:t>unchanging Tao. The name that can be named is not the enduring and</a:t>
            </a:r>
            <a:br>
              <a:rPr lang="en-US" sz="1600" dirty="0" smtClean="0">
                <a:solidFill>
                  <a:srgbClr val="00B050"/>
                </a:solidFill>
              </a:rPr>
            </a:br>
            <a:r>
              <a:rPr lang="en-US" sz="1600" dirty="0" smtClean="0">
                <a:solidFill>
                  <a:srgbClr val="00B050"/>
                </a:solidFill>
              </a:rPr>
              <a:t>unchanging name.</a:t>
            </a:r>
            <a:br>
              <a:rPr lang="en-US" sz="1600" dirty="0" smtClean="0">
                <a:solidFill>
                  <a:srgbClr val="00B050"/>
                </a:solidFill>
              </a:rPr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(Conceived of as) having no name, it is the Originator of heaven</a:t>
            </a:r>
            <a:br>
              <a:rPr lang="en-US" sz="1200" dirty="0" smtClean="0"/>
            </a:br>
            <a:r>
              <a:rPr lang="en-US" sz="1200" dirty="0" smtClean="0"/>
              <a:t>and earth; (conceived of as) having a name, it is the Mother of all</a:t>
            </a:r>
            <a:br>
              <a:rPr lang="en-US" sz="1200" dirty="0" smtClean="0"/>
            </a:br>
            <a:r>
              <a:rPr lang="en-US" sz="1200" dirty="0" smtClean="0"/>
              <a:t>things.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>
                <a:solidFill>
                  <a:schemeClr val="tx1"/>
                </a:solidFill>
              </a:rPr>
              <a:t>Always </a:t>
            </a:r>
            <a:r>
              <a:rPr lang="en-US" sz="1200" dirty="0" smtClean="0">
                <a:solidFill>
                  <a:srgbClr val="00B050"/>
                </a:solidFill>
              </a:rPr>
              <a:t>without desire </a:t>
            </a:r>
            <a:r>
              <a:rPr lang="en-US" sz="1200" dirty="0" smtClean="0"/>
              <a:t>we must be found,</a:t>
            </a:r>
            <a:br>
              <a:rPr lang="en-US" sz="1200" dirty="0" smtClean="0"/>
            </a:br>
            <a:r>
              <a:rPr lang="en-US" sz="1200" dirty="0" smtClean="0"/>
              <a:t>If its deep mystery we would sound;</a:t>
            </a:r>
            <a:br>
              <a:rPr lang="en-US" sz="1200" dirty="0" smtClean="0"/>
            </a:br>
            <a:r>
              <a:rPr lang="en-US" sz="1200" dirty="0" smtClean="0"/>
              <a:t>But if </a:t>
            </a:r>
            <a:r>
              <a:rPr lang="en-US" sz="1200" dirty="0" smtClean="0">
                <a:solidFill>
                  <a:srgbClr val="00B050"/>
                </a:solidFill>
              </a:rPr>
              <a:t>desire </a:t>
            </a:r>
            <a:r>
              <a:rPr lang="en-US" sz="1200" dirty="0" smtClean="0"/>
              <a:t>always within us be,</a:t>
            </a:r>
            <a:br>
              <a:rPr lang="en-US" sz="1200" dirty="0" smtClean="0"/>
            </a:br>
            <a:r>
              <a:rPr lang="en-US" sz="1200" dirty="0" smtClean="0"/>
              <a:t>Its outer fringe is all that we shall see.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Under these two aspects, it is really the same; but as development</a:t>
            </a:r>
            <a:br>
              <a:rPr lang="en-US" sz="1200" dirty="0" smtClean="0"/>
            </a:br>
            <a:r>
              <a:rPr lang="en-US" sz="1200" dirty="0" smtClean="0"/>
              <a:t>takes place, it receives the different names. Together we call them</a:t>
            </a:r>
            <a:br>
              <a:rPr lang="en-US" sz="1200" dirty="0" smtClean="0"/>
            </a:br>
            <a:r>
              <a:rPr lang="en-US" sz="1200" dirty="0" smtClean="0"/>
              <a:t>the Mystery. Where the Mystery is the deepest is the gate of all that</a:t>
            </a:r>
            <a:br>
              <a:rPr lang="en-US" sz="1200" dirty="0" smtClean="0"/>
            </a:br>
            <a:r>
              <a:rPr lang="en-US" sz="1200" dirty="0" smtClean="0"/>
              <a:t>is subtle and wonderful.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561522" y="418161"/>
            <a:ext cx="4313237" cy="377825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道可道，非常道。名可名，非常名。</a:t>
            </a:r>
            <a:r>
              <a:rPr lang="zh-TW" altLang="en-US" dirty="0"/>
              <a:t>無名天地之始；有名萬物之母。故常</a:t>
            </a:r>
            <a:r>
              <a:rPr lang="zh-TW" altLang="en-US" dirty="0">
                <a:solidFill>
                  <a:srgbClr val="00B050"/>
                </a:solidFill>
              </a:rPr>
              <a:t>無欲</a:t>
            </a:r>
            <a:r>
              <a:rPr lang="zh-TW" altLang="en-US" dirty="0"/>
              <a:t>，以觀其妙；常</a:t>
            </a:r>
            <a:r>
              <a:rPr lang="zh-TW" altLang="en-US" dirty="0">
                <a:solidFill>
                  <a:srgbClr val="00B050"/>
                </a:solidFill>
              </a:rPr>
              <a:t>有欲</a:t>
            </a:r>
            <a:r>
              <a:rPr lang="zh-TW" altLang="en-US" dirty="0"/>
              <a:t>，以觀其徼。此兩者，同出而異名，同謂之玄。玄之又玄，衆妙之門。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24122" y="4196411"/>
            <a:ext cx="2929813" cy="1756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Meaning of Tao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6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486225" cy="1135224"/>
          </a:xfrm>
        </p:spPr>
        <p:txBody>
          <a:bodyPr/>
          <a:lstStyle/>
          <a:p>
            <a:r>
              <a:rPr lang="en-US" dirty="0" smtClean="0"/>
              <a:t>Chapter 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589212" y="3526947"/>
            <a:ext cx="8915399" cy="1555864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Abstaining from speech marks him who is obeying the spontaneity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of his nature. </a:t>
            </a:r>
            <a:r>
              <a:rPr lang="en-US" sz="1200" dirty="0"/>
              <a:t>A violent wind does not last for a whole morning; a</a:t>
            </a:r>
            <a:br>
              <a:rPr lang="en-US" sz="1200" dirty="0"/>
            </a:br>
            <a:r>
              <a:rPr lang="en-US" sz="1200" dirty="0"/>
              <a:t>sudden rain does not last for the whole day. To whom is it that these</a:t>
            </a:r>
            <a:br>
              <a:rPr lang="en-US" sz="1200" dirty="0"/>
            </a:br>
            <a:r>
              <a:rPr lang="en-US" sz="1200" dirty="0"/>
              <a:t>(two) things are owing? To Heaven and Earth. If Heaven and Earth</a:t>
            </a:r>
            <a:br>
              <a:rPr lang="en-US" sz="1200" dirty="0"/>
            </a:br>
            <a:r>
              <a:rPr lang="en-US" sz="1200" dirty="0"/>
              <a:t>cannot make such (spasmodic) </a:t>
            </a:r>
            <a:r>
              <a:rPr lang="en-US" sz="1200" dirty="0" smtClean="0"/>
              <a:t>acting </a:t>
            </a:r>
            <a:r>
              <a:rPr lang="en-US" sz="1200" dirty="0"/>
              <a:t>last long, how much less can man!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Therefore when one is making the Tao his business, those who are</a:t>
            </a:r>
            <a:br>
              <a:rPr lang="en-US" sz="1200" dirty="0"/>
            </a:br>
            <a:r>
              <a:rPr lang="en-US" sz="1200" dirty="0"/>
              <a:t>also pursuing it, agree with him in it, and those who are making the</a:t>
            </a:r>
            <a:br>
              <a:rPr lang="en-US" sz="1200" dirty="0"/>
            </a:br>
            <a:r>
              <a:rPr lang="en-US" sz="1200" dirty="0"/>
              <a:t>manifestation of its course their object agree with him in that; while</a:t>
            </a:r>
            <a:br>
              <a:rPr lang="en-US" sz="1200" dirty="0"/>
            </a:br>
            <a:r>
              <a:rPr lang="en-US" sz="1200" dirty="0"/>
              <a:t>even those who are failing in both these things agree with him where</a:t>
            </a:r>
            <a:br>
              <a:rPr lang="en-US" sz="1200" dirty="0"/>
            </a:br>
            <a:r>
              <a:rPr lang="en-US" sz="1200" dirty="0"/>
              <a:t>they fail.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Hence, those with whom he agrees as to the Tao have the happiness</a:t>
            </a:r>
            <a:br>
              <a:rPr lang="en-US" sz="1200" dirty="0"/>
            </a:br>
            <a:r>
              <a:rPr lang="en-US" sz="1200" dirty="0"/>
              <a:t>of attaining to it; those with whom he agrees as to its manifestation</a:t>
            </a:r>
            <a:br>
              <a:rPr lang="en-US" sz="1200" dirty="0"/>
            </a:br>
            <a:r>
              <a:rPr lang="en-US" sz="1200" dirty="0"/>
              <a:t>have the happiness of attaining to it; and those with whom he agrees</a:t>
            </a:r>
            <a:br>
              <a:rPr lang="en-US" sz="1200" dirty="0"/>
            </a:br>
            <a:r>
              <a:rPr lang="en-US" sz="1200" dirty="0"/>
              <a:t>in their failure have also the happiness of attaining (to the Tao).</a:t>
            </a:r>
            <a:br>
              <a:rPr lang="en-US" sz="1200" dirty="0"/>
            </a:br>
            <a:r>
              <a:rPr lang="en-US" sz="1200" dirty="0"/>
              <a:t>(But) when there is not faith sufficient (on his part), a want of</a:t>
            </a:r>
            <a:br>
              <a:rPr lang="en-US" sz="1200" dirty="0"/>
            </a:br>
            <a:r>
              <a:rPr lang="en-US" sz="1200" dirty="0"/>
              <a:t>faith (in him) ensues (on the part of the others).</a:t>
            </a:r>
            <a:endParaRPr lang="en-US" sz="1200" b="1" dirty="0" smtClean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561522" y="418161"/>
            <a:ext cx="4313237" cy="377825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希言自然</a:t>
            </a:r>
            <a:r>
              <a:rPr lang="zh-TW" altLang="en-US" dirty="0"/>
              <a:t>，故飄風不終朝，驟雨不終日。孰為此者？天地。天地尚不能久，而況於人乎？故從事於道者，道者，同於道；德者，同於德；失者，同於失。同於道者，道亦樂得之；同於德者，德亦樂得之；同於失者，失亦樂得之。信不足，焉有不信焉。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24122" y="4196411"/>
            <a:ext cx="2929813" cy="1756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5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589212" y="3918078"/>
            <a:ext cx="8794136" cy="1364425"/>
          </a:xfrm>
        </p:spPr>
        <p:txBody>
          <a:bodyPr>
            <a:noAutofit/>
          </a:bodyPr>
          <a:lstStyle/>
          <a:p>
            <a:endParaRPr lang="en-US" sz="1200" b="1" dirty="0" smtClean="0"/>
          </a:p>
          <a:p>
            <a:endParaRPr lang="en-US" b="1" dirty="0"/>
          </a:p>
          <a:p>
            <a:r>
              <a:rPr lang="en-US" sz="1200" dirty="0"/>
              <a:t>The Tao produced One; One produced Two; Two produced Three;</a:t>
            </a:r>
            <a:br>
              <a:rPr lang="en-US" sz="1200" dirty="0"/>
            </a:br>
            <a:r>
              <a:rPr lang="en-US" sz="1200" dirty="0"/>
              <a:t>Three produced All things. </a:t>
            </a:r>
            <a:r>
              <a:rPr lang="en-US" sz="1600" dirty="0">
                <a:solidFill>
                  <a:srgbClr val="00B050"/>
                </a:solidFill>
              </a:rPr>
              <a:t>All things leave behind them the Obscurity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(out of which they have come), and go forward to embrace the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Brightness (into which they have emerged), while they are </a:t>
            </a:r>
            <a:r>
              <a:rPr lang="en-US" sz="1600" dirty="0" smtClean="0">
                <a:solidFill>
                  <a:srgbClr val="00B050"/>
                </a:solidFill>
              </a:rPr>
              <a:t>harmonized</a:t>
            </a:r>
            <a:r>
              <a:rPr lang="en-US" sz="1600" dirty="0">
                <a:solidFill>
                  <a:srgbClr val="00B050"/>
                </a:solidFill>
              </a:rPr>
              <a:t/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by the Breath of Vacancy.</a:t>
            </a:r>
            <a:br>
              <a:rPr lang="en-US" sz="1600" dirty="0">
                <a:solidFill>
                  <a:srgbClr val="00B050"/>
                </a:solidFill>
              </a:rPr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What men dislike is to be orphans, to have little virtue, to be as</a:t>
            </a:r>
            <a:br>
              <a:rPr lang="en-US" sz="1200" dirty="0"/>
            </a:br>
            <a:r>
              <a:rPr lang="en-US" sz="1200" dirty="0"/>
              <a:t>carriages without naves; and yet these are the designations which</a:t>
            </a:r>
            <a:br>
              <a:rPr lang="en-US" sz="1200" dirty="0"/>
            </a:br>
            <a:r>
              <a:rPr lang="en-US" sz="1200" dirty="0"/>
              <a:t>kings and princes use for themselves. So it is that some things are</a:t>
            </a:r>
            <a:br>
              <a:rPr lang="en-US" sz="1200" dirty="0"/>
            </a:br>
            <a:r>
              <a:rPr lang="en-US" sz="1200" dirty="0"/>
              <a:t>increased by being diminished, and others are diminished by being</a:t>
            </a:r>
            <a:br>
              <a:rPr lang="en-US" sz="1200" dirty="0"/>
            </a:br>
            <a:r>
              <a:rPr lang="en-US" sz="1200" dirty="0"/>
              <a:t>increased.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What other men (thus) teach, I also teach. The violent and strong</a:t>
            </a:r>
            <a:br>
              <a:rPr lang="en-US" sz="1200" dirty="0"/>
            </a:br>
            <a:r>
              <a:rPr lang="en-US" sz="1200" dirty="0"/>
              <a:t>do not die their natural death. I will make this the basis of my</a:t>
            </a:r>
            <a:br>
              <a:rPr lang="en-US" sz="1200" dirty="0"/>
            </a:br>
            <a:r>
              <a:rPr lang="en-US" sz="1200" dirty="0"/>
              <a:t>teaching.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561522" y="418161"/>
            <a:ext cx="4313237" cy="3778250"/>
          </a:xfrm>
        </p:spPr>
        <p:txBody>
          <a:bodyPr>
            <a:normAutofit/>
          </a:bodyPr>
          <a:lstStyle/>
          <a:p>
            <a:r>
              <a:rPr lang="zh-TW" altLang="en-US" dirty="0"/>
              <a:t>道生一，一生二，二生三，三生萬物。</a:t>
            </a:r>
            <a:r>
              <a:rPr lang="zh-TW" altLang="en-US" dirty="0">
                <a:solidFill>
                  <a:srgbClr val="00B050"/>
                </a:solidFill>
              </a:rPr>
              <a:t>萬物負陰而抱陽，沖氣以為和。</a:t>
            </a:r>
            <a:r>
              <a:rPr lang="zh-TW" altLang="en-US" dirty="0"/>
              <a:t>人之所惡，唯孤、寡、不穀，而王公以為稱。故物或損之而益，或益之而損。人之所教，我亦教之。強梁者不得其死，吾將以為教父。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4798" y="4595681"/>
            <a:ext cx="2929813" cy="1756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Harmony</a:t>
            </a:r>
          </a:p>
          <a:p>
            <a:pPr algn="ctr"/>
            <a:r>
              <a:rPr lang="en-US" dirty="0" smtClean="0"/>
              <a:t>(affected by Yin-Yang)</a:t>
            </a:r>
          </a:p>
        </p:txBody>
      </p:sp>
    </p:spTree>
    <p:extLst>
      <p:ext uri="{BB962C8B-B14F-4D97-AF65-F5344CB8AC3E}">
        <p14:creationId xmlns:p14="http://schemas.microsoft.com/office/powerpoint/2010/main" val="8829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624</TotalTime>
  <Words>879</Words>
  <Application>Microsoft Office PowerPoint</Application>
  <PresentationFormat>Custom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PowerPoint Presentation</vt:lpstr>
      <vt:lpstr> Topic 10-1 Taoism/Daoism</vt:lpstr>
      <vt:lpstr>Ancient Classics</vt:lpstr>
      <vt:lpstr>Wuwei (Inaction/Non-action) Kellerman, 2010</vt:lpstr>
      <vt:lpstr>Barbara Kellerman (2010)</vt:lpstr>
      <vt:lpstr>Chapter 2</vt:lpstr>
      <vt:lpstr>Chapter 1</vt:lpstr>
      <vt:lpstr>Chapter 23</vt:lpstr>
      <vt:lpstr>Chapter 42</vt:lpstr>
      <vt:lpstr>Chapters 76 &amp; 78</vt:lpstr>
      <vt:lpstr>The best practice in management and governance!</vt:lpstr>
      <vt:lpstr>References</vt:lpstr>
    </vt:vector>
  </TitlesOfParts>
  <Company>City University of Hong Kong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Taoism/Daoism</dc:title>
  <dc:creator>Windows User</dc:creator>
  <cp:lastModifiedBy>Melody</cp:lastModifiedBy>
  <cp:revision>20</cp:revision>
  <dcterms:created xsi:type="dcterms:W3CDTF">2018-11-07T07:32:59Z</dcterms:created>
  <dcterms:modified xsi:type="dcterms:W3CDTF">2021-03-21T14:33:37Z</dcterms:modified>
</cp:coreProperties>
</file>