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2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2" r:id="rId4"/>
    <p:sldId id="429" r:id="rId5"/>
    <p:sldId id="439" r:id="rId6"/>
    <p:sldId id="434" r:id="rId7"/>
    <p:sldId id="433" r:id="rId8"/>
    <p:sldId id="444" r:id="rId9"/>
    <p:sldId id="445" r:id="rId10"/>
    <p:sldId id="317" r:id="rId11"/>
    <p:sldId id="436" r:id="rId12"/>
    <p:sldId id="376" r:id="rId13"/>
    <p:sldId id="379" r:id="rId14"/>
    <p:sldId id="378" r:id="rId15"/>
    <p:sldId id="385" r:id="rId16"/>
    <p:sldId id="441" r:id="rId17"/>
    <p:sldId id="337" r:id="rId18"/>
    <p:sldId id="453" r:id="rId19"/>
    <p:sldId id="450" r:id="rId20"/>
    <p:sldId id="448" r:id="rId21"/>
    <p:sldId id="386" r:id="rId22"/>
    <p:sldId id="417" r:id="rId23"/>
    <p:sldId id="418" r:id="rId24"/>
    <p:sldId id="271" r:id="rId25"/>
    <p:sldId id="454" r:id="rId26"/>
    <p:sldId id="283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NG Yichen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35E"/>
    <a:srgbClr val="757473"/>
    <a:srgbClr val="6D1643"/>
    <a:srgbClr val="4472C4"/>
    <a:srgbClr val="8FA2D4"/>
    <a:srgbClr val="3B64AD"/>
    <a:srgbClr val="CC0066"/>
    <a:srgbClr val="D600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>
        <p:guide pos="416"/>
        <p:guide pos="7256"/>
        <p:guide orient="horz" pos="663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 周" userId="df45827b30783188" providerId="LiveId" clId="{5758AFF8-72ED-4F4A-B3B6-8F9205B5CBA6}"/>
    <pc:docChg chg="undo custSel modSld">
      <pc:chgData name="信 周" userId="df45827b30783188" providerId="LiveId" clId="{5758AFF8-72ED-4F4A-B3B6-8F9205B5CBA6}" dt="2023-08-04T06:04:41.147" v="1" actId="478"/>
      <pc:docMkLst>
        <pc:docMk/>
      </pc:docMkLst>
      <pc:sldChg chg="addSp delSp mod">
        <pc:chgData name="信 周" userId="df45827b30783188" providerId="LiveId" clId="{5758AFF8-72ED-4F4A-B3B6-8F9205B5CBA6}" dt="2023-08-04T06:04:41.147" v="1" actId="478"/>
        <pc:sldMkLst>
          <pc:docMk/>
          <pc:sldMk cId="0" sldId="256"/>
        </pc:sldMkLst>
        <pc:spChg chg="add del">
          <ac:chgData name="信 周" userId="df45827b30783188" providerId="LiveId" clId="{5758AFF8-72ED-4F4A-B3B6-8F9205B5CBA6}" dt="2023-08-04T06:04:41.147" v="1" actId="478"/>
          <ac:spMkLst>
            <pc:docMk/>
            <pc:sldMk cId="0" sldId="256"/>
            <ac:spMk id="3" creationId="{45D3BE66-7765-B925-C4DF-EFC08E05E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F03ED-F444-44AD-B714-E004FECC85E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5299-2D15-4220-800E-3A06C73EF7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5299-2D15-4220-800E-3A06C73EF74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9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5" name="Google Shape;31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03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867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74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5299-2D15-4220-800E-3A06C73EF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5" name="Google Shape;31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bfdfba67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12bfdfba67_4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41" name="Google Shape;341;g212bfdfba67_4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53FB-34CB-467D-9D60-88F2F2C9E9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6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bfdfba67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12bfdfba67_4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41" name="Google Shape;341;g212bfdfba67_4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bfdfba67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12bfdfba67_4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41" name="Google Shape;341;g212bfdfba67_4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bfdfba67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12bfdfba67_4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41" name="Google Shape;341;g212bfdfba67_4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454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5" name="Google Shape;31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77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81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E05299-2D15-4220-800E-3A06C73EF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2981-A804-4687-951F-19177FE2439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20A1-59A9-47FD-BD02-0FC3AF2D82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.xml"/><Relationship Id="rId7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/>
          <p:nvPr/>
        </p:nvSpPr>
        <p:spPr>
          <a:xfrm>
            <a:off x="0" y="2610875"/>
            <a:ext cx="12192000" cy="1368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ct val="0"/>
              </a:spcBef>
              <a:spcAft>
                <a:spcPts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Helvetica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CN" sz="4000" b="1">
                <a:ea typeface="Calibri" panose="020F0502020204030204"/>
                <a:cs typeface="Calibri" panose="020F0502020204030204"/>
                <a:sym typeface="Calibri" panose="020F0502020204030204"/>
              </a:rPr>
              <a:t>GCN-Based Recommender System and Sentiment Analysis for Video Games on Amazon</a:t>
            </a:r>
          </a:p>
          <a:p>
            <a:pPr lvl="0">
              <a:spcBef>
                <a:spcPts val="0"/>
              </a:spcBef>
            </a:pPr>
            <a:endParaRPr lang="en-US" altLang="zh-CN"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>
              <a:spcBef>
                <a:spcPts val="0"/>
              </a:spcBef>
            </a:pPr>
            <a:r>
              <a:rPr lang="en-US" altLang="zh-CN" sz="2600">
                <a:ea typeface="Calibri" panose="020F0502020204030204"/>
                <a:cs typeface="Calibri" panose="020F0502020204030204"/>
                <a:sym typeface="Calibri" panose="020F0502020204030204"/>
              </a:rPr>
              <a:t>Final Presentation for SDSC 4016 Course Project</a:t>
            </a:r>
            <a:endParaRPr lang="en-US" altLang="zh-CN"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858066"/>
            <a:ext cx="12192000" cy="58835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-2" y="6141866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34"/>
          <p:cNvSpPr/>
          <p:nvPr/>
        </p:nvSpPr>
        <p:spPr>
          <a:xfrm>
            <a:off x="240030" y="1310640"/>
            <a:ext cx="4754095" cy="4012638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: 圆角 34"/>
          <p:cNvSpPr/>
          <p:nvPr>
            <p:custDataLst>
              <p:tags r:id="rId1"/>
            </p:custDataLst>
          </p:nvPr>
        </p:nvSpPr>
        <p:spPr>
          <a:xfrm>
            <a:off x="5138068" y="1310640"/>
            <a:ext cx="6976962" cy="4012638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CE8D514C-891E-B91F-2B9A-4BE9BDCE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4802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id="{09F055B9-8880-7D8F-5070-3669A5D7AE6A}"/>
              </a:ext>
            </a:extLst>
          </p:cNvPr>
          <p:cNvSpPr txBox="1"/>
          <p:nvPr/>
        </p:nvSpPr>
        <p:spPr>
          <a:xfrm>
            <a:off x="5439161" y="1394601"/>
            <a:ext cx="483189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Overview of </a:t>
            </a:r>
            <a:r>
              <a:rPr lang="en-US" altLang="zh-CN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Reviews Data </a:t>
            </a:r>
            <a:endParaRPr lang="zh-CN" altLang="en-US" sz="2600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43DB4E1A-BE63-8654-A636-0AC2E1F5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3CF0F9E7-6FCC-4BFF-F697-1F46C0A1E324}"/>
              </a:ext>
            </a:extLst>
          </p:cNvPr>
          <p:cNvSpPr/>
          <p:nvPr/>
        </p:nvSpPr>
        <p:spPr>
          <a:xfrm>
            <a:off x="6866094" y="5961638"/>
            <a:ext cx="1760455" cy="3867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Experiment Setting II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921164-1E30-5C9F-362F-07158D5E6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0" y="1861451"/>
            <a:ext cx="3648551" cy="29305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E06D86-23FA-4234-948F-104D7A94E6F2}"/>
              </a:ext>
            </a:extLst>
          </p:cNvPr>
          <p:cNvSpPr txBox="1"/>
          <p:nvPr/>
        </p:nvSpPr>
        <p:spPr>
          <a:xfrm>
            <a:off x="5918200" y="2255130"/>
            <a:ext cx="48932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/>
              <a:t>Dataset: 497577 reviews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/>
              <a:t>Use ratings (overall) to label positive(&gt;3) and negative(&lt;=3) review.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/>
              <a:t>Split dataset into train and test sets for training sentiment analysis model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D630FEF-FD50-A87B-8243-F28CBA731CD1}"/>
              </a:ext>
            </a:extLst>
          </p:cNvPr>
          <p:cNvSpPr/>
          <p:nvPr/>
        </p:nvSpPr>
        <p:spPr>
          <a:xfrm>
            <a:off x="4994125" y="5651019"/>
            <a:ext cx="1802822" cy="3489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</p:spTree>
    <p:extLst>
      <p:ext uri="{BB962C8B-B14F-4D97-AF65-F5344CB8AC3E}">
        <p14:creationId xmlns:p14="http://schemas.microsoft.com/office/powerpoint/2010/main" val="89263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-9631" y="1429085"/>
            <a:ext cx="12192000" cy="58835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-2" y="6141866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6CEE0664-D587-C235-56D6-09611E425CEB}"/>
              </a:ext>
            </a:extLst>
          </p:cNvPr>
          <p:cNvSpPr/>
          <p:nvPr/>
        </p:nvSpPr>
        <p:spPr>
          <a:xfrm>
            <a:off x="5298526" y="1192606"/>
            <a:ext cx="1802822" cy="3489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FF08103E-EECE-F1B1-63BE-80A7FDC1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4802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: 圆角 34">
            <a:extLst>
              <a:ext uri="{FF2B5EF4-FFF2-40B4-BE49-F238E27FC236}">
                <a16:creationId xmlns:a16="http://schemas.microsoft.com/office/drawing/2014/main" id="{BE5064DF-4AB8-D175-853E-1BCECA2540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63640" y="2062974"/>
            <a:ext cx="5468912" cy="3539885"/>
          </a:xfrm>
          <a:prstGeom prst="roundRect">
            <a:avLst>
              <a:gd name="adj" fmla="val 742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6ED520-E050-33CF-35CC-700EB7E7C829}"/>
              </a:ext>
            </a:extLst>
          </p:cNvPr>
          <p:cNvSpPr txBox="1"/>
          <p:nvPr/>
        </p:nvSpPr>
        <p:spPr>
          <a:xfrm>
            <a:off x="6637079" y="2175442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Metric</a:t>
            </a:r>
            <a:endParaRPr lang="zh-CN" altLang="en-US" sz="1600"/>
          </a:p>
        </p:txBody>
      </p:sp>
      <p:sp>
        <p:nvSpPr>
          <p:cNvPr id="18" name="矩形: 圆角 34">
            <a:extLst>
              <a:ext uri="{FF2B5EF4-FFF2-40B4-BE49-F238E27FC236}">
                <a16:creationId xmlns:a16="http://schemas.microsoft.com/office/drawing/2014/main" id="{678E26E7-7D5C-1E2E-1F74-6ADD0D4163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1303" y="2062973"/>
            <a:ext cx="4282738" cy="3539886"/>
          </a:xfrm>
          <a:prstGeom prst="roundRect">
            <a:avLst>
              <a:gd name="adj" fmla="val 742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标题 3">
            <a:extLst>
              <a:ext uri="{FF2B5EF4-FFF2-40B4-BE49-F238E27FC236}">
                <a16:creationId xmlns:a16="http://schemas.microsoft.com/office/drawing/2014/main" id="{67C8D810-39BA-9298-75B6-A55265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CDD7DAC2-35C0-2AA3-6693-45A9C8B313E9}"/>
              </a:ext>
            </a:extLst>
          </p:cNvPr>
          <p:cNvSpPr/>
          <p:nvPr/>
        </p:nvSpPr>
        <p:spPr>
          <a:xfrm>
            <a:off x="6866094" y="5961638"/>
            <a:ext cx="1760455" cy="3867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Experiment Setting II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04F346DE-01CA-054F-3E5B-3832BBBF1698}"/>
              </a:ext>
            </a:extLst>
          </p:cNvPr>
          <p:cNvSpPr txBox="1"/>
          <p:nvPr/>
        </p:nvSpPr>
        <p:spPr>
          <a:xfrm>
            <a:off x="859448" y="4702939"/>
            <a:ext cx="4205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Collaborative filtering Methods: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User CF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SVD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86BB2A57-508C-D402-2557-B3E9A6DC83F2}"/>
              </a:ext>
            </a:extLst>
          </p:cNvPr>
          <p:cNvSpPr txBox="1"/>
          <p:nvPr/>
        </p:nvSpPr>
        <p:spPr>
          <a:xfrm>
            <a:off x="6637079" y="2779119"/>
            <a:ext cx="42055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Recall@20, Precision@20, NDCG@20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846C6A79-2074-4C71-347B-874C6F1110BA}"/>
              </a:ext>
            </a:extLst>
          </p:cNvPr>
          <p:cNvSpPr txBox="1"/>
          <p:nvPr/>
        </p:nvSpPr>
        <p:spPr>
          <a:xfrm>
            <a:off x="6606999" y="3415033"/>
            <a:ext cx="49136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zh-CN" sz="1400">
              <a:solidFill>
                <a:srgbClr val="374151"/>
              </a:solidFill>
              <a:latin typeface="Söhne"/>
              <a:ea typeface="等线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400">
              <a:solidFill>
                <a:srgbClr val="374151"/>
              </a:solidFill>
              <a:latin typeface="Söhne"/>
              <a:ea typeface="等线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FEFDCD-B88B-F77C-C4B9-40CB75883699}"/>
              </a:ext>
            </a:extLst>
          </p:cNvPr>
          <p:cNvSpPr txBox="1"/>
          <p:nvPr/>
        </p:nvSpPr>
        <p:spPr>
          <a:xfrm>
            <a:off x="823224" y="2201233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953FB-8D64-022F-DA7E-31CF498D53FB}"/>
              </a:ext>
            </a:extLst>
          </p:cNvPr>
          <p:cNvSpPr txBox="1"/>
          <p:nvPr/>
        </p:nvSpPr>
        <p:spPr>
          <a:xfrm>
            <a:off x="6637079" y="4292772"/>
            <a:ext cx="4881821" cy="10390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1600" b="1">
                <a:solidFill>
                  <a:schemeClr val="dk1"/>
                </a:solidFill>
                <a:ea typeface="等线"/>
                <a:cs typeface="Calibri"/>
              </a:rPr>
              <a:t>Loss function: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374151"/>
                </a:solidFill>
                <a:ea typeface="等线"/>
                <a:cs typeface="Calibri"/>
              </a:rPr>
              <a:t>Bayesian personalized ranking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  <a:buSzPts val="2600"/>
            </a:pPr>
            <a:endParaRPr lang="en-US" altLang="zh-CN" sz="1600" b="1">
              <a:solidFill>
                <a:schemeClr val="dk1"/>
              </a:solidFill>
              <a:ea typeface="等线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EF2A55-3963-1FB3-F458-D824209EA813}"/>
              </a:ext>
            </a:extLst>
          </p:cNvPr>
          <p:cNvSpPr txBox="1"/>
          <p:nvPr/>
        </p:nvSpPr>
        <p:spPr>
          <a:xfrm>
            <a:off x="6637078" y="3341202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Hyper-parameter: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3" name="TextBox 28">
            <a:extLst>
              <a:ext uri="{FF2B5EF4-FFF2-40B4-BE49-F238E27FC236}">
                <a16:creationId xmlns:a16="http://schemas.microsoft.com/office/drawing/2014/main" id="{835FB4FC-1964-C473-97DD-008F3455C9FB}"/>
              </a:ext>
            </a:extLst>
          </p:cNvPr>
          <p:cNvSpPr txBox="1"/>
          <p:nvPr/>
        </p:nvSpPr>
        <p:spPr>
          <a:xfrm>
            <a:off x="824332" y="2521171"/>
            <a:ext cx="4129709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zh-CN" sz="1400"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ea typeface="等线"/>
              </a:rPr>
              <a:t>Select ratings &gt;= 3 to gather implicit feedback from users of suggesting video games</a:t>
            </a:r>
            <a:endParaRPr lang="en-US" altLang="zh-CN" sz="1400"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ea typeface="等线"/>
              </a:rPr>
              <a:t>Split dataset to train and test, filter out cold-start users and items in the test set</a:t>
            </a:r>
            <a:endParaRPr lang="en-US" altLang="zh-CN" sz="1400"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E30C27-3212-262F-4963-FF7FAEC8FA04}"/>
              </a:ext>
            </a:extLst>
          </p:cNvPr>
          <p:cNvSpPr txBox="1"/>
          <p:nvPr/>
        </p:nvSpPr>
        <p:spPr>
          <a:xfrm>
            <a:off x="823224" y="4228279"/>
            <a:ext cx="4881821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Baseline</a:t>
            </a:r>
            <a:endParaRPr lang="zh-CN" altLang="en-US" sz="1600"/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1FF9BA63-B77C-05E7-AAFE-F75A8E489FAF}"/>
              </a:ext>
            </a:extLst>
          </p:cNvPr>
          <p:cNvSpPr txBox="1"/>
          <p:nvPr/>
        </p:nvSpPr>
        <p:spPr>
          <a:xfrm>
            <a:off x="6734307" y="3769088"/>
            <a:ext cx="4205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latin typeface="Calibri"/>
                <a:ea typeface="等线"/>
                <a:cs typeface="Calibri"/>
              </a:rPr>
              <a:t>Embeddings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dimension: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40</a:t>
            </a:r>
            <a:r>
              <a:rPr lang="zh-CN" altLang="en-US" sz="1400">
                <a:latin typeface="Calibri"/>
                <a:ea typeface="等线"/>
                <a:cs typeface="Calibri"/>
              </a:rPr>
              <a:t>   </a:t>
            </a:r>
            <a:r>
              <a:rPr lang="en-US" altLang="zh-CN" sz="1400">
                <a:latin typeface="Calibri"/>
                <a:ea typeface="等线"/>
                <a:cs typeface="Calibri"/>
              </a:rPr>
              <a:t>Total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number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of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layers: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4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(Will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be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experimented)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400">
              <a:solidFill>
                <a:srgbClr val="374151"/>
              </a:solidFill>
              <a:latin typeface="Söhne"/>
              <a:ea typeface="等线"/>
              <a:cs typeface="Calibri"/>
            </a:endParaRPr>
          </a:p>
        </p:txBody>
      </p:sp>
      <p:pic>
        <p:nvPicPr>
          <p:cNvPr id="6" name="图片 8" descr="文本&#10;&#10;已自动生成说明">
            <a:extLst>
              <a:ext uri="{FF2B5EF4-FFF2-40B4-BE49-F238E27FC236}">
                <a16:creationId xmlns:a16="http://schemas.microsoft.com/office/drawing/2014/main" id="{2DA8D7CA-69AD-82A2-3367-9C76A0507C4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094" y="5074808"/>
            <a:ext cx="3420906" cy="49662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7D6FC7-95D5-E747-A88A-205EC55026E9}"/>
              </a:ext>
            </a:extLst>
          </p:cNvPr>
          <p:cNvSpPr/>
          <p:nvPr/>
        </p:nvSpPr>
        <p:spPr>
          <a:xfrm>
            <a:off x="6866094" y="5066942"/>
            <a:ext cx="3420906" cy="5404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4C117F-B7A3-2FA8-B800-56E890C678EF}"/>
              </a:ext>
            </a:extLst>
          </p:cNvPr>
          <p:cNvSpPr txBox="1"/>
          <p:nvPr/>
        </p:nvSpPr>
        <p:spPr>
          <a:xfrm>
            <a:off x="1300975" y="1542586"/>
            <a:ext cx="9385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Construct Recommendation system using NGCF/LightGCN on Video games reviews dataset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19">
            <a:extLst>
              <a:ext uri="{FF2B5EF4-FFF2-40B4-BE49-F238E27FC236}">
                <a16:creationId xmlns:a16="http://schemas.microsoft.com/office/drawing/2014/main" id="{0723A837-0698-C6CB-BA3B-8DDCAF750592}"/>
              </a:ext>
            </a:extLst>
          </p:cNvPr>
          <p:cNvSpPr/>
          <p:nvPr/>
        </p:nvSpPr>
        <p:spPr>
          <a:xfrm>
            <a:off x="0" y="11724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过程 13"/>
          <p:cNvSpPr/>
          <p:nvPr/>
        </p:nvSpPr>
        <p:spPr>
          <a:xfrm>
            <a:off x="46463" y="3839075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1" y="1447805"/>
            <a:ext cx="12192000" cy="58835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-1" y="1639600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sp>
        <p:nvSpPr>
          <p:cNvPr id="2" name="矩形: 圆角 15"/>
          <p:cNvSpPr/>
          <p:nvPr>
            <p:custDataLst>
              <p:tags r:id="rId3"/>
            </p:custDataLst>
          </p:nvPr>
        </p:nvSpPr>
        <p:spPr>
          <a:xfrm>
            <a:off x="1199368" y="2569028"/>
            <a:ext cx="2253469" cy="2786743"/>
          </a:xfrm>
          <a:prstGeom prst="roundRect">
            <a:avLst>
              <a:gd name="adj" fmla="val 3493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en-US" altLang="zh-CN" sz="3200">
              <a:solidFill>
                <a:schemeClr val="tx1"/>
              </a:solidFill>
              <a:ea typeface="等线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85DE6594-DCC5-73E3-5ABE-81946F750120}"/>
              </a:ext>
            </a:extLst>
          </p:cNvPr>
          <p:cNvSpPr/>
          <p:nvPr/>
        </p:nvSpPr>
        <p:spPr>
          <a:xfrm>
            <a:off x="5514789" y="1125104"/>
            <a:ext cx="1863653" cy="38670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0F33D431-BF41-3A39-D0FD-1B8E3589B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4802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标题 3">
            <a:extLst>
              <a:ext uri="{FF2B5EF4-FFF2-40B4-BE49-F238E27FC236}">
                <a16:creationId xmlns:a16="http://schemas.microsoft.com/office/drawing/2014/main" id="{56035932-F7DD-D3FB-747E-3ED9310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0B214FB7-D5E1-B54E-C6EC-3EB4EA482EA5}"/>
              </a:ext>
            </a:extLst>
          </p:cNvPr>
          <p:cNvSpPr/>
          <p:nvPr/>
        </p:nvSpPr>
        <p:spPr>
          <a:xfrm>
            <a:off x="7530562" y="1320228"/>
            <a:ext cx="1863653" cy="3867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Experiment Setting II</a:t>
            </a:r>
          </a:p>
        </p:txBody>
      </p:sp>
      <p:pic>
        <p:nvPicPr>
          <p:cNvPr id="34" name="图片 34" descr="图片包含 照片, 不同, 小, 线&#10;&#10;已自动生成说明">
            <a:extLst>
              <a:ext uri="{FF2B5EF4-FFF2-40B4-BE49-F238E27FC236}">
                <a16:creationId xmlns:a16="http://schemas.microsoft.com/office/drawing/2014/main" id="{C7692D06-B154-FA1A-34E9-AB6A35FBA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746" y="2885414"/>
            <a:ext cx="1771149" cy="1922045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2B85E55-52EA-E0E0-2D6A-DF09CD8F83ED}"/>
              </a:ext>
            </a:extLst>
          </p:cNvPr>
          <p:cNvSpPr/>
          <p:nvPr/>
        </p:nvSpPr>
        <p:spPr>
          <a:xfrm>
            <a:off x="1403682" y="2767261"/>
            <a:ext cx="1844843" cy="20052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8BE2DD-58F2-9801-98E7-79A697531813}"/>
              </a:ext>
            </a:extLst>
          </p:cNvPr>
          <p:cNvSpPr txBox="1"/>
          <p:nvPr/>
        </p:nvSpPr>
        <p:spPr>
          <a:xfrm>
            <a:off x="1223211" y="4802605"/>
            <a:ext cx="266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Item-item interactions</a:t>
            </a:r>
            <a:endParaRPr lang="zh-CN" altLang="en-US"/>
          </a:p>
        </p:txBody>
      </p:sp>
      <p:sp>
        <p:nvSpPr>
          <p:cNvPr id="18" name="矩形: 圆角 15">
            <a:extLst>
              <a:ext uri="{FF2B5EF4-FFF2-40B4-BE49-F238E27FC236}">
                <a16:creationId xmlns:a16="http://schemas.microsoft.com/office/drawing/2014/main" id="{B774CEAB-D66F-FFCB-A430-3F9FD24578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302295" y="2724658"/>
            <a:ext cx="3464748" cy="2231868"/>
          </a:xfrm>
          <a:prstGeom prst="roundRect">
            <a:avLst>
              <a:gd name="adj" fmla="val 3493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en-US" altLang="zh-CN" sz="3200">
              <a:solidFill>
                <a:schemeClr val="tx1"/>
              </a:solidFill>
              <a:ea typeface="等线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7" name="图片 36" descr="图示&#10;&#10;已自动生成说明">
            <a:extLst>
              <a:ext uri="{FF2B5EF4-FFF2-40B4-BE49-F238E27FC236}">
                <a16:creationId xmlns:a16="http://schemas.microsoft.com/office/drawing/2014/main" id="{94EA49C8-E210-EF9E-DFC8-22D2E0347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729" y="2937532"/>
            <a:ext cx="3194384" cy="190289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820D118-6032-A338-71D9-57BF7A1B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5" y="1763483"/>
            <a:ext cx="11126189" cy="6883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000">
                <a:ea typeface="等线"/>
                <a:cs typeface="Calibri"/>
              </a:rPr>
              <a:t>Utilize similar product network from metadata of the dataset </a:t>
            </a:r>
            <a:endParaRPr lang="zh-CN" altLang="en-US">
              <a:cs typeface="Calibri"/>
            </a:endParaRPr>
          </a:p>
          <a:p>
            <a:pPr marL="0" indent="0" algn="ctr">
              <a:buNone/>
            </a:pPr>
            <a:r>
              <a:rPr lang="en-US" altLang="zh-CN" sz="2000">
                <a:ea typeface="等线"/>
                <a:cs typeface="Calibri"/>
              </a:rPr>
              <a:t>to enhance recommendation performance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 sz="2000">
              <a:ea typeface="等线"/>
              <a:cs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E72F9A-7E6D-D828-0B10-E6296F927206}"/>
              </a:ext>
            </a:extLst>
          </p:cNvPr>
          <p:cNvSpPr txBox="1"/>
          <p:nvPr/>
        </p:nvSpPr>
        <p:spPr>
          <a:xfrm>
            <a:off x="8970472" y="2549567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Methodology</a:t>
            </a:r>
            <a:endParaRPr lang="zh-CN" altLang="en-US" sz="1600"/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0AC88675-4A1F-39C2-E4E9-B998F02E6900}"/>
              </a:ext>
            </a:extLst>
          </p:cNvPr>
          <p:cNvSpPr txBox="1"/>
          <p:nvPr/>
        </p:nvSpPr>
        <p:spPr>
          <a:xfrm>
            <a:off x="8942594" y="3179367"/>
            <a:ext cx="282092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Obtain trained embeddings from link prediction task using GCN networks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400">
              <a:solidFill>
                <a:srgbClr val="374151"/>
              </a:solidFill>
              <a:latin typeface="Söhne"/>
              <a:ea typeface="等线" panose="02010600030101010101" pitchFamily="2" charset="-122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  <a:cs typeface="Calibri"/>
              </a:rPr>
              <a:t>Use the pre-trained embeddings to build recommendation system</a:t>
            </a:r>
            <a:endParaRPr lang="en-US" altLang="zh-CN" sz="1400">
              <a:solidFill>
                <a:srgbClr val="374151"/>
              </a:solidFill>
              <a:latin typeface="Söhne"/>
              <a:ea typeface="等线" panose="02010600030101010101" pitchFamily="2" charset="-122"/>
              <a:cs typeface="Calibri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606DC63-7249-15FB-B446-3C95066D4A0D}"/>
              </a:ext>
            </a:extLst>
          </p:cNvPr>
          <p:cNvSpPr/>
          <p:nvPr/>
        </p:nvSpPr>
        <p:spPr>
          <a:xfrm>
            <a:off x="3717073" y="3828585"/>
            <a:ext cx="1282390" cy="26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1259836"/>
            <a:ext cx="12192000" cy="6090000"/>
            <a:chOff x="0" y="5369967"/>
            <a:chExt cx="12192000" cy="6090000"/>
          </a:xfrm>
        </p:grpSpPr>
        <p:sp>
          <p:nvSpPr>
            <p:cNvPr id="17" name="流程图: 过程 16"/>
            <p:cNvSpPr/>
            <p:nvPr/>
          </p:nvSpPr>
          <p:spPr>
            <a:xfrm>
              <a:off x="0" y="5576444"/>
              <a:ext cx="12192000" cy="5883523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流程图: 可选过程 17"/>
            <p:cNvSpPr/>
            <p:nvPr/>
          </p:nvSpPr>
          <p:spPr>
            <a:xfrm>
              <a:off x="5704287" y="5369967"/>
              <a:ext cx="859101" cy="412953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Rank</a:t>
              </a:r>
            </a:p>
          </p:txBody>
        </p:sp>
      </p:grpSp>
      <p:sp>
        <p:nvSpPr>
          <p:cNvPr id="23" name="流程图: 过程 22"/>
          <p:cNvSpPr/>
          <p:nvPr/>
        </p:nvSpPr>
        <p:spPr>
          <a:xfrm>
            <a:off x="-8" y="1831188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sp>
        <p:nvSpPr>
          <p:cNvPr id="2" name="矩形: 圆角 15"/>
          <p:cNvSpPr/>
          <p:nvPr>
            <p:custDataLst>
              <p:tags r:id="rId2"/>
            </p:custDataLst>
          </p:nvPr>
        </p:nvSpPr>
        <p:spPr>
          <a:xfrm>
            <a:off x="660400" y="1974850"/>
            <a:ext cx="5137150" cy="4346437"/>
          </a:xfrm>
          <a:prstGeom prst="roundRect">
            <a:avLst>
              <a:gd name="adj" fmla="val 349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8" name="矩形: 圆角 15"/>
          <p:cNvSpPr/>
          <p:nvPr>
            <p:custDataLst>
              <p:tags r:id="rId3"/>
            </p:custDataLst>
          </p:nvPr>
        </p:nvSpPr>
        <p:spPr>
          <a:xfrm>
            <a:off x="6188388" y="1967940"/>
            <a:ext cx="5612765" cy="4346437"/>
          </a:xfrm>
          <a:prstGeom prst="roundRect">
            <a:avLst>
              <a:gd name="adj" fmla="val 349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AA1F41FB-A7A3-48EB-8006-8F50E3DC2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4802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标题 3">
            <a:extLst>
              <a:ext uri="{FF2B5EF4-FFF2-40B4-BE49-F238E27FC236}">
                <a16:creationId xmlns:a16="http://schemas.microsoft.com/office/drawing/2014/main" id="{7627B51B-6C71-BE02-6839-2EE7C0C5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B839B8-EE77-CA38-F40B-5A9EC8D33846}"/>
              </a:ext>
            </a:extLst>
          </p:cNvPr>
          <p:cNvSpPr txBox="1"/>
          <p:nvPr/>
        </p:nvSpPr>
        <p:spPr>
          <a:xfrm>
            <a:off x="1065903" y="1856175"/>
            <a:ext cx="9875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Compare the performance of NGCF/LightGCN with embeddings pre-trained from GCN and without pre-train embeddings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2A286F99-6BF9-C695-9672-8EC0AC984886}"/>
              </a:ext>
            </a:extLst>
          </p:cNvPr>
          <p:cNvSpPr/>
          <p:nvPr/>
        </p:nvSpPr>
        <p:spPr>
          <a:xfrm>
            <a:off x="5298526" y="1192606"/>
            <a:ext cx="1802822" cy="3489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CC5258C4-2A01-69A9-4C67-219B100FE441}"/>
              </a:ext>
            </a:extLst>
          </p:cNvPr>
          <p:cNvSpPr/>
          <p:nvPr/>
        </p:nvSpPr>
        <p:spPr>
          <a:xfrm>
            <a:off x="7465116" y="1542764"/>
            <a:ext cx="1863653" cy="3867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Experiment Setting II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D24CE-83C1-7447-BDD6-D3922B306339}"/>
              </a:ext>
            </a:extLst>
          </p:cNvPr>
          <p:cNvSpPr txBox="1"/>
          <p:nvPr/>
        </p:nvSpPr>
        <p:spPr>
          <a:xfrm>
            <a:off x="917220" y="2513767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Datasets</a:t>
            </a:r>
            <a:endParaRPr lang="zh-CN" altLang="en-US" sz="1600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FF00AD5E-17C5-C4C8-0A43-6FC67A4D12AB}"/>
              </a:ext>
            </a:extLst>
          </p:cNvPr>
          <p:cNvSpPr txBox="1"/>
          <p:nvPr/>
        </p:nvSpPr>
        <p:spPr>
          <a:xfrm>
            <a:off x="917220" y="3118364"/>
            <a:ext cx="420552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Treat items in "</a:t>
            </a:r>
            <a:r>
              <a:rPr lang="en-US" altLang="zh-CN" sz="1400" err="1">
                <a:solidFill>
                  <a:srgbClr val="374151"/>
                </a:solidFill>
                <a:latin typeface="Söhne"/>
                <a:ea typeface="等线"/>
              </a:rPr>
              <a:t>also_buy</a:t>
            </a: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" and "</a:t>
            </a:r>
            <a:r>
              <a:rPr lang="en-US" altLang="zh-CN" sz="1400" err="1">
                <a:solidFill>
                  <a:srgbClr val="374151"/>
                </a:solidFill>
                <a:latin typeface="Söhne"/>
                <a:ea typeface="等线"/>
              </a:rPr>
              <a:t>also_view</a:t>
            </a: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" from the </a:t>
            </a:r>
            <a:r>
              <a:rPr lang="en-US" altLang="zh-CN" sz="1400" b="1">
                <a:solidFill>
                  <a:srgbClr val="374151"/>
                </a:solidFill>
                <a:latin typeface="Söhne"/>
                <a:ea typeface="等线"/>
              </a:rPr>
              <a:t>metadata </a:t>
            </a: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dataset as similar products for the item. Construct network graph between each item and its similar items.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2D2618-F5F0-7865-A8AA-FE5B06EAC403}"/>
              </a:ext>
            </a:extLst>
          </p:cNvPr>
          <p:cNvSpPr txBox="1"/>
          <p:nvPr/>
        </p:nvSpPr>
        <p:spPr>
          <a:xfrm>
            <a:off x="1038025" y="4205035"/>
            <a:ext cx="4881821" cy="7927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1600" b="1">
                <a:solidFill>
                  <a:schemeClr val="dk1"/>
                </a:solidFill>
                <a:latin typeface="Calibri" panose="020F0502020204030204"/>
                <a:ea typeface="等线"/>
                <a:cs typeface="Calibri" panose="020F0502020204030204"/>
                <a:sym typeface="Calibri" panose="020F0502020204030204"/>
              </a:rPr>
              <a:t>Model Architecture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600"/>
            </a:pPr>
            <a:endParaRPr lang="en-US" altLang="zh-CN" sz="1600" b="1">
              <a:solidFill>
                <a:schemeClr val="dk1"/>
              </a:solidFill>
              <a:ea typeface="等线"/>
              <a:cs typeface="Calibri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9818DD8-874F-9AFC-1281-85FCECEB2B84}"/>
              </a:ext>
            </a:extLst>
          </p:cNvPr>
          <p:cNvSpPr txBox="1"/>
          <p:nvPr/>
        </p:nvSpPr>
        <p:spPr>
          <a:xfrm>
            <a:off x="917220" y="4883973"/>
            <a:ext cx="43077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4 GCN layers with </a:t>
            </a:r>
            <a:r>
              <a:rPr lang="en-US" altLang="zh-CN" sz="1400" err="1">
                <a:solidFill>
                  <a:srgbClr val="374151"/>
                </a:solidFill>
                <a:latin typeface="Söhne"/>
                <a:ea typeface="等线"/>
              </a:rPr>
              <a:t>ReLu</a:t>
            </a: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 as the activation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Sigmoid function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F14340-453C-8472-97AE-AF6AF0D1C743}"/>
              </a:ext>
            </a:extLst>
          </p:cNvPr>
          <p:cNvSpPr txBox="1"/>
          <p:nvPr/>
        </p:nvSpPr>
        <p:spPr>
          <a:xfrm>
            <a:off x="6637079" y="2500686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Metric</a:t>
            </a:r>
            <a:endParaRPr lang="zh-CN" altLang="en-US" sz="1600"/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250A8F04-077F-3A8B-FF35-89BF3C24010E}"/>
              </a:ext>
            </a:extLst>
          </p:cNvPr>
          <p:cNvSpPr txBox="1"/>
          <p:nvPr/>
        </p:nvSpPr>
        <p:spPr>
          <a:xfrm>
            <a:off x="6637079" y="3048607"/>
            <a:ext cx="42055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rgbClr val="374151"/>
                </a:solidFill>
                <a:latin typeface="Söhne"/>
                <a:ea typeface="等线"/>
              </a:rPr>
              <a:t>NDCG@20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85E3D8-AE3A-841F-1680-627B0EBE2646}"/>
              </a:ext>
            </a:extLst>
          </p:cNvPr>
          <p:cNvSpPr txBox="1"/>
          <p:nvPr/>
        </p:nvSpPr>
        <p:spPr>
          <a:xfrm>
            <a:off x="6637078" y="3387665"/>
            <a:ext cx="4881821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Hyper-parameter: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E2FD2DAA-10FB-5365-8375-A8C43200FABE}"/>
              </a:ext>
            </a:extLst>
          </p:cNvPr>
          <p:cNvSpPr txBox="1"/>
          <p:nvPr/>
        </p:nvSpPr>
        <p:spPr>
          <a:xfrm>
            <a:off x="6678551" y="3973527"/>
            <a:ext cx="4205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latin typeface="Calibri"/>
                <a:ea typeface="等线"/>
                <a:cs typeface="Calibri"/>
              </a:rPr>
              <a:t>Embeddings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dimension: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40</a:t>
            </a:r>
            <a:r>
              <a:rPr lang="zh-CN" altLang="en-US" sz="1400">
                <a:latin typeface="Calibri"/>
                <a:ea typeface="等线"/>
                <a:cs typeface="Calibri"/>
              </a:rPr>
              <a:t>   </a:t>
            </a:r>
            <a:endParaRPr lang="en-US" altLang="zh-CN" sz="1400">
              <a:latin typeface="Calibri"/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>
                <a:latin typeface="Calibri"/>
                <a:ea typeface="等线"/>
                <a:cs typeface="Calibri"/>
              </a:rPr>
              <a:t>Total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number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of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layers:</a:t>
            </a:r>
            <a:r>
              <a:rPr lang="zh-CN" altLang="en-US" sz="1400">
                <a:latin typeface="Calibri"/>
                <a:ea typeface="等线"/>
                <a:cs typeface="Calibri"/>
              </a:rPr>
              <a:t> </a:t>
            </a:r>
            <a:r>
              <a:rPr lang="en-US" altLang="zh-CN" sz="1400">
                <a:latin typeface="Calibri"/>
                <a:ea typeface="等线"/>
                <a:cs typeface="Calibri"/>
              </a:rPr>
              <a:t>4 </a:t>
            </a:r>
            <a:endParaRPr lang="en-US" altLang="zh-CN" sz="1400">
              <a:ea typeface="等线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400">
              <a:solidFill>
                <a:srgbClr val="374151"/>
              </a:solidFill>
              <a:latin typeface="Söhne"/>
              <a:ea typeface="等线"/>
              <a:cs typeface="Calibri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BBD87B-B62C-8747-B3AA-302844C7648D}"/>
              </a:ext>
            </a:extLst>
          </p:cNvPr>
          <p:cNvSpPr txBox="1"/>
          <p:nvPr/>
        </p:nvSpPr>
        <p:spPr>
          <a:xfrm>
            <a:off x="6599908" y="4710943"/>
            <a:ext cx="4881821" cy="10390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1600" b="1">
                <a:solidFill>
                  <a:schemeClr val="dk1"/>
                </a:solidFill>
                <a:ea typeface="等线"/>
                <a:cs typeface="Calibri"/>
              </a:rPr>
              <a:t>Loss function: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374151"/>
                </a:solidFill>
                <a:ea typeface="等线"/>
                <a:cs typeface="Calibri"/>
              </a:rPr>
              <a:t>Bayesian personalized ranking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  <a:buSzPts val="2600"/>
            </a:pPr>
            <a:endParaRPr lang="en-US" altLang="zh-CN" sz="1600" b="1">
              <a:solidFill>
                <a:schemeClr val="dk1"/>
              </a:solidFill>
              <a:ea typeface="等线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2"/>
          <p:cNvSpPr/>
          <p:nvPr/>
        </p:nvSpPr>
        <p:spPr>
          <a:xfrm>
            <a:off x="869279" y="524107"/>
            <a:ext cx="10493812" cy="5531005"/>
          </a:xfrm>
          <a:prstGeom prst="roundRect">
            <a:avLst>
              <a:gd name="adj" fmla="val 7421"/>
            </a:avLst>
          </a:prstGeom>
          <a:solidFill>
            <a:srgbClr val="99235E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/>
          </a:p>
          <a:p>
            <a:pPr marL="914400" lvl="1" indent="-457200">
              <a:buFont typeface="Wingdings" panose="05000000000000000000" charset="0"/>
              <a:buChar char="p"/>
            </a:pPr>
            <a:endParaRPr lang="en-US"/>
          </a:p>
          <a:p>
            <a:pPr marL="914400" lvl="1" indent="-457200" algn="ctr">
              <a:buFont typeface="Wingdings" panose="05000000000000000000" charset="0"/>
              <a:buChar char="p"/>
            </a:pPr>
            <a:endParaRPr lang="en-US"/>
          </a:p>
        </p:txBody>
      </p:sp>
      <p:sp>
        <p:nvSpPr>
          <p:cNvPr id="11" name="Google Shape;317;p12"/>
          <p:cNvSpPr txBox="1"/>
          <p:nvPr/>
        </p:nvSpPr>
        <p:spPr>
          <a:xfrm>
            <a:off x="1461299" y="2584113"/>
            <a:ext cx="9478537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Results &amp; Discussion</a:t>
            </a:r>
            <a:endParaRPr lang="en-US" sz="400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4687D9D6-161D-7FFD-01CA-321339924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76923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11"/>
          <p:cNvSpPr/>
          <p:nvPr/>
        </p:nvSpPr>
        <p:spPr>
          <a:xfrm>
            <a:off x="5265254" y="1299840"/>
            <a:ext cx="4794795" cy="3090894"/>
          </a:xfrm>
          <a:prstGeom prst="roundRect">
            <a:avLst>
              <a:gd name="adj" fmla="val 349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0" y="1190847"/>
            <a:ext cx="12192000" cy="581828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649964"/>
            <a:ext cx="12192000" cy="572616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0" y="5956722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流程图: 可选过程 17"/>
          <p:cNvSpPr/>
          <p:nvPr/>
        </p:nvSpPr>
        <p:spPr>
          <a:xfrm>
            <a:off x="5666934" y="5427355"/>
            <a:ext cx="1899687" cy="4129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</p:txBody>
      </p:sp>
      <p:sp>
        <p:nvSpPr>
          <p:cNvPr id="8" name="流程图: 可选过程 23"/>
          <p:cNvSpPr/>
          <p:nvPr/>
        </p:nvSpPr>
        <p:spPr>
          <a:xfrm>
            <a:off x="7835990" y="5721147"/>
            <a:ext cx="1160553" cy="41295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Word Cloud</a:t>
            </a: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651848" y="270515"/>
            <a:ext cx="4965719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Results - Experiment I.</a:t>
            </a:r>
            <a:endParaRPr lang="en-US" sz="400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E4E09C94-8B59-1E1E-E189-D39D8318560B}"/>
              </a:ext>
            </a:extLst>
          </p:cNvPr>
          <p:cNvGraphicFramePr>
            <a:graphicFrameLocks noGrp="1"/>
          </p:cNvGraphicFramePr>
          <p:nvPr/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流程图: 可选过程 14">
            <a:extLst>
              <a:ext uri="{FF2B5EF4-FFF2-40B4-BE49-F238E27FC236}">
                <a16:creationId xmlns:a16="http://schemas.microsoft.com/office/drawing/2014/main" id="{785D3FBF-E6DB-6305-6E4B-00B153138A70}"/>
              </a:ext>
            </a:extLst>
          </p:cNvPr>
          <p:cNvSpPr/>
          <p:nvPr/>
        </p:nvSpPr>
        <p:spPr>
          <a:xfrm>
            <a:off x="8788401" y="946371"/>
            <a:ext cx="1326584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Model Comp.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2F1DF0-1C61-5DB5-23D9-0B071B4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4937"/>
              </p:ext>
            </p:extLst>
          </p:nvPr>
        </p:nvGraphicFramePr>
        <p:xfrm>
          <a:off x="2459665" y="1561875"/>
          <a:ext cx="7272670" cy="3734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4988">
                  <a:extLst>
                    <a:ext uri="{9D8B030D-6E8A-4147-A177-3AD203B41FA5}">
                      <a16:colId xmlns:a16="http://schemas.microsoft.com/office/drawing/2014/main" val="3962875631"/>
                    </a:ext>
                  </a:extLst>
                </a:gridCol>
                <a:gridCol w="1738276">
                  <a:extLst>
                    <a:ext uri="{9D8B030D-6E8A-4147-A177-3AD203B41FA5}">
                      <a16:colId xmlns:a16="http://schemas.microsoft.com/office/drawing/2014/main" val="2419732457"/>
                    </a:ext>
                  </a:extLst>
                </a:gridCol>
                <a:gridCol w="2147718">
                  <a:extLst>
                    <a:ext uri="{9D8B030D-6E8A-4147-A177-3AD203B41FA5}">
                      <a16:colId xmlns:a16="http://schemas.microsoft.com/office/drawing/2014/main" val="144608103"/>
                    </a:ext>
                  </a:extLst>
                </a:gridCol>
                <a:gridCol w="1681688">
                  <a:extLst>
                    <a:ext uri="{9D8B030D-6E8A-4147-A177-3AD203B41FA5}">
                      <a16:colId xmlns:a16="http://schemas.microsoft.com/office/drawing/2014/main" val="1757834971"/>
                    </a:ext>
                  </a:extLst>
                </a:gridCol>
              </a:tblGrid>
              <a:tr h="585097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6804" marR="160082" marT="160082" marB="16008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af-ZA" sz="1600" b="1">
                          <a:solidFill>
                            <a:srgbClr val="FFFFFF"/>
                          </a:solidFill>
                          <a:effectLst/>
                        </a:rPr>
                        <a:t>Amazon video games</a:t>
                      </a:r>
                    </a:p>
                  </a:txBody>
                  <a:tcPr marL="266804" marR="160082" marT="160082" marB="160082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77072"/>
                  </a:ext>
                </a:extLst>
              </a:tr>
              <a:tr h="80876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recall@20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precision@20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ndcg@20</a:t>
                      </a:r>
                    </a:p>
                  </a:txBody>
                  <a:tcPr marL="266804" marR="160082" marT="160082" marB="160082" anchor="ctr"/>
                </a:tc>
                <a:extLst>
                  <a:ext uri="{0D108BD9-81ED-4DB2-BD59-A6C34878D82A}">
                    <a16:rowId xmlns:a16="http://schemas.microsoft.com/office/drawing/2014/main" val="1174789256"/>
                  </a:ext>
                </a:extLst>
              </a:tr>
              <a:tr h="585097">
                <a:tc>
                  <a:txBody>
                    <a:bodyPr/>
                    <a:lstStyle/>
                    <a:p>
                      <a:pPr algn="ctr"/>
                      <a:r>
                        <a:rPr lang="af-ZA" sz="16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User</a:t>
                      </a:r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CF</a:t>
                      </a:r>
                      <a:endParaRPr lang="af-ZA" sz="160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0.0442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0.0014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0.0212</a:t>
                      </a:r>
                    </a:p>
                  </a:txBody>
                  <a:tcPr marL="266804" marR="160082" marT="160082" marB="160082" anchor="ctr"/>
                </a:tc>
                <a:extLst>
                  <a:ext uri="{0D108BD9-81ED-4DB2-BD59-A6C34878D82A}">
                    <a16:rowId xmlns:a16="http://schemas.microsoft.com/office/drawing/2014/main" val="1780950242"/>
                  </a:ext>
                </a:extLst>
              </a:tr>
              <a:tr h="585097">
                <a:tc>
                  <a:txBody>
                    <a:bodyPr/>
                    <a:lstStyle/>
                    <a:p>
                      <a:pPr algn="ctr"/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SVD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0.0314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0.0022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0.0423</a:t>
                      </a:r>
                    </a:p>
                  </a:txBody>
                  <a:tcPr marL="266804" marR="160082" marT="160082" marB="160082" anchor="ctr"/>
                </a:tc>
                <a:extLst>
                  <a:ext uri="{0D108BD9-81ED-4DB2-BD59-A6C34878D82A}">
                    <a16:rowId xmlns:a16="http://schemas.microsoft.com/office/drawing/2014/main" val="4207234894"/>
                  </a:ext>
                </a:extLst>
              </a:tr>
              <a:tr h="585097">
                <a:tc>
                  <a:txBody>
                    <a:bodyPr/>
                    <a:lstStyle/>
                    <a:p>
                      <a:pPr algn="ctr"/>
                      <a:r>
                        <a:rPr lang="af-ZA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NGCF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0.0825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0.0108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0.0866</a:t>
                      </a:r>
                    </a:p>
                  </a:txBody>
                  <a:tcPr marL="266804" marR="160082" marT="160082" marB="160082" anchor="ctr"/>
                </a:tc>
                <a:extLst>
                  <a:ext uri="{0D108BD9-81ED-4DB2-BD59-A6C34878D82A}">
                    <a16:rowId xmlns:a16="http://schemas.microsoft.com/office/drawing/2014/main" val="3281800353"/>
                  </a:ext>
                </a:extLst>
              </a:tr>
              <a:tr h="585097">
                <a:tc>
                  <a:txBody>
                    <a:bodyPr/>
                    <a:lstStyle/>
                    <a:p>
                      <a:pPr algn="ctr"/>
                      <a:r>
                        <a:rPr lang="af-ZA" sz="16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LightGCN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0.0997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0.0203</a:t>
                      </a:r>
                    </a:p>
                  </a:txBody>
                  <a:tcPr marL="266804" marR="160082" marT="160082" marB="1600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0.1387</a:t>
                      </a:r>
                    </a:p>
                  </a:txBody>
                  <a:tcPr marL="266804" marR="160082" marT="160082" marB="160082" anchor="ctr"/>
                </a:tc>
                <a:extLst>
                  <a:ext uri="{0D108BD9-81ED-4DB2-BD59-A6C34878D82A}">
                    <a16:rowId xmlns:a16="http://schemas.microsoft.com/office/drawing/2014/main" val="287286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686424"/>
            <a:ext cx="12192000" cy="572616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0" y="6076703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流程图: 可选过程 17"/>
          <p:cNvSpPr/>
          <p:nvPr/>
        </p:nvSpPr>
        <p:spPr>
          <a:xfrm>
            <a:off x="5494563" y="5432256"/>
            <a:ext cx="1646982" cy="4129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</p:txBody>
      </p:sp>
      <p:sp>
        <p:nvSpPr>
          <p:cNvPr id="8" name="流程图: 可选过程 23"/>
          <p:cNvSpPr/>
          <p:nvPr/>
        </p:nvSpPr>
        <p:spPr>
          <a:xfrm>
            <a:off x="7373069" y="5809692"/>
            <a:ext cx="1160553" cy="41295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Word Cloud</a:t>
            </a:r>
          </a:p>
        </p:txBody>
      </p:sp>
      <p:sp>
        <p:nvSpPr>
          <p:cNvPr id="9" name="流程图: 可选过程 14"/>
          <p:cNvSpPr/>
          <p:nvPr/>
        </p:nvSpPr>
        <p:spPr>
          <a:xfrm>
            <a:off x="8795490" y="846036"/>
            <a:ext cx="1326584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Model Comp.</a:t>
            </a: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310953" y="408743"/>
            <a:ext cx="4356832" cy="961914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99235E"/>
                </a:solidFill>
                <a:ea typeface="等线"/>
                <a:cs typeface="Calibri Light"/>
              </a:rPr>
              <a:t>Results - Experiment I.</a:t>
            </a:r>
            <a:endParaRPr lang="zh-CN" altLang="en-US">
              <a:ea typeface="等线"/>
            </a:endParaRP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E4E09C94-8B59-1E1E-E189-D39D8318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3322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图片 6" descr="图表, 条形图&#10;&#10;已自动生成说明">
            <a:extLst>
              <a:ext uri="{FF2B5EF4-FFF2-40B4-BE49-F238E27FC236}">
                <a16:creationId xmlns:a16="http://schemas.microsoft.com/office/drawing/2014/main" id="{F3942279-A033-4D96-06A9-2D22106F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040" y="1825214"/>
            <a:ext cx="9279694" cy="320757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686424"/>
            <a:ext cx="12192000" cy="572616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0" y="6076703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流程图: 可选过程 17"/>
          <p:cNvSpPr/>
          <p:nvPr/>
        </p:nvSpPr>
        <p:spPr>
          <a:xfrm>
            <a:off x="5494563" y="5432256"/>
            <a:ext cx="1646982" cy="4129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</p:txBody>
      </p:sp>
      <p:sp>
        <p:nvSpPr>
          <p:cNvPr id="8" name="流程图: 可选过程 23"/>
          <p:cNvSpPr/>
          <p:nvPr/>
        </p:nvSpPr>
        <p:spPr>
          <a:xfrm>
            <a:off x="7373069" y="5809692"/>
            <a:ext cx="1160553" cy="41295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Word Cloud</a:t>
            </a:r>
          </a:p>
        </p:txBody>
      </p:sp>
      <p:sp>
        <p:nvSpPr>
          <p:cNvPr id="9" name="流程图: 可选过程 14"/>
          <p:cNvSpPr/>
          <p:nvPr/>
        </p:nvSpPr>
        <p:spPr>
          <a:xfrm>
            <a:off x="8795490" y="846036"/>
            <a:ext cx="1326584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Model Comp.</a:t>
            </a: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651848" y="308480"/>
            <a:ext cx="4539584" cy="961914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99235E"/>
                </a:solidFill>
                <a:ea typeface="等线"/>
                <a:cs typeface="Calibri Light"/>
              </a:rPr>
              <a:t>Results - Experiment II.</a:t>
            </a:r>
            <a:endParaRPr lang="zh-CN" altLang="en-US">
              <a:ea typeface="等线"/>
            </a:endParaRP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E4E09C94-8B59-1E1E-E189-D39D8318560B}"/>
              </a:ext>
            </a:extLst>
          </p:cNvPr>
          <p:cNvGraphicFramePr>
            <a:graphicFrameLocks noGrp="1"/>
          </p:cNvGraphicFramePr>
          <p:nvPr/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图片 13" descr="图表, 条形图&#10;&#10;已自动生成说明">
            <a:extLst>
              <a:ext uri="{FF2B5EF4-FFF2-40B4-BE49-F238E27FC236}">
                <a16:creationId xmlns:a16="http://schemas.microsoft.com/office/drawing/2014/main" id="{E198DB60-CBC1-E5BD-76B8-0347D0AB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7814" y="1562860"/>
            <a:ext cx="4976373" cy="3732280"/>
          </a:xfrm>
        </p:spPr>
      </p:pic>
    </p:spTree>
    <p:extLst>
      <p:ext uri="{BB962C8B-B14F-4D97-AF65-F5344CB8AC3E}">
        <p14:creationId xmlns:p14="http://schemas.microsoft.com/office/powerpoint/2010/main" val="330378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095065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1489445"/>
            <a:ext cx="12192000" cy="572616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0" y="5895996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流程图: 可选过程 17"/>
          <p:cNvSpPr/>
          <p:nvPr/>
        </p:nvSpPr>
        <p:spPr>
          <a:xfrm>
            <a:off x="7099316" y="1189017"/>
            <a:ext cx="1764938" cy="4129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</p:txBody>
      </p:sp>
      <p:sp>
        <p:nvSpPr>
          <p:cNvPr id="8" name="流程图: 可选过程 23"/>
          <p:cNvSpPr/>
          <p:nvPr/>
        </p:nvSpPr>
        <p:spPr>
          <a:xfrm>
            <a:off x="6519039" y="5642177"/>
            <a:ext cx="1160553" cy="41295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Word Cloud</a:t>
            </a:r>
          </a:p>
        </p:txBody>
      </p:sp>
      <p:sp>
        <p:nvSpPr>
          <p:cNvPr id="9" name="流程图: 可选过程 14"/>
          <p:cNvSpPr/>
          <p:nvPr/>
        </p:nvSpPr>
        <p:spPr>
          <a:xfrm>
            <a:off x="8982366" y="858041"/>
            <a:ext cx="1326584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Model Comp.</a:t>
            </a: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651848" y="270515"/>
            <a:ext cx="4464404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Sentiment Analysis</a:t>
            </a:r>
            <a:endParaRPr lang="en-US" sz="400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E4E09C94-8B59-1E1E-E189-D39D8318560B}"/>
              </a:ext>
            </a:extLst>
          </p:cNvPr>
          <p:cNvGraphicFramePr>
            <a:graphicFrameLocks noGrp="1"/>
          </p:cNvGraphicFramePr>
          <p:nvPr/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: 圆角 11">
            <a:extLst>
              <a:ext uri="{FF2B5EF4-FFF2-40B4-BE49-F238E27FC236}">
                <a16:creationId xmlns:a16="http://schemas.microsoft.com/office/drawing/2014/main" id="{F18B1521-6AFA-752B-F2D5-CDDBFC664027}"/>
              </a:ext>
            </a:extLst>
          </p:cNvPr>
          <p:cNvSpPr/>
          <p:nvPr/>
        </p:nvSpPr>
        <p:spPr>
          <a:xfrm>
            <a:off x="989648" y="2147274"/>
            <a:ext cx="4794795" cy="3090894"/>
          </a:xfrm>
          <a:prstGeom prst="roundRect">
            <a:avLst>
              <a:gd name="adj" fmla="val 3493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2DA5028E-6622-1A7B-B7AD-7BE8D79710C3}"/>
              </a:ext>
            </a:extLst>
          </p:cNvPr>
          <p:cNvSpPr txBox="1"/>
          <p:nvPr/>
        </p:nvSpPr>
        <p:spPr>
          <a:xfrm>
            <a:off x="1110525" y="2229234"/>
            <a:ext cx="455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374151"/>
                </a:solidFill>
                <a:latin typeface="Söhne"/>
              </a:rPr>
              <a:t>Finetuned the pretrained GPT-2 small model with 12-layer, 768-dimensional embedding vector, 117M parameters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374151"/>
                </a:solidFill>
                <a:latin typeface="Söhne"/>
              </a:rPr>
              <a:t>Add a linear layer on the top for sentiment classification</a:t>
            </a:r>
          </a:p>
          <a:p>
            <a:endParaRPr lang="en-US" altLang="zh-CN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374151"/>
                </a:solidFill>
                <a:latin typeface="Söhne"/>
              </a:rPr>
              <a:t>Achieved 89% accuracy in the test set with 130000 samples.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C0307E1-869B-74B3-723C-AD00A303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9031" y="2147274"/>
            <a:ext cx="4009240" cy="309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1">
            <a:extLst>
              <a:ext uri="{FF2B5EF4-FFF2-40B4-BE49-F238E27FC236}">
                <a16:creationId xmlns:a16="http://schemas.microsoft.com/office/drawing/2014/main" id="{0CC600C8-0922-3381-FCF1-5FFB4FE0179C}"/>
              </a:ext>
            </a:extLst>
          </p:cNvPr>
          <p:cNvSpPr/>
          <p:nvPr/>
        </p:nvSpPr>
        <p:spPr>
          <a:xfrm>
            <a:off x="691351" y="2196335"/>
            <a:ext cx="5058151" cy="3795264"/>
          </a:xfrm>
          <a:prstGeom prst="roundRect">
            <a:avLst>
              <a:gd name="adj" fmla="val 349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0" y="1095065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1489445"/>
            <a:ext cx="12192000" cy="572616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0" y="1831047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流程图: 可选过程 17"/>
          <p:cNvSpPr/>
          <p:nvPr/>
        </p:nvSpPr>
        <p:spPr>
          <a:xfrm>
            <a:off x="7099315" y="1168430"/>
            <a:ext cx="1764938" cy="4129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</p:txBody>
      </p:sp>
      <p:sp>
        <p:nvSpPr>
          <p:cNvPr id="8" name="流程图: 可选过程 23"/>
          <p:cNvSpPr/>
          <p:nvPr/>
        </p:nvSpPr>
        <p:spPr>
          <a:xfrm>
            <a:off x="6096000" y="1593357"/>
            <a:ext cx="1160553" cy="41295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ea typeface="等线"/>
              </a:rPr>
              <a:t>Word Cloud</a:t>
            </a:r>
          </a:p>
        </p:txBody>
      </p:sp>
      <p:sp>
        <p:nvSpPr>
          <p:cNvPr id="9" name="流程图: 可选过程 14"/>
          <p:cNvSpPr/>
          <p:nvPr/>
        </p:nvSpPr>
        <p:spPr>
          <a:xfrm>
            <a:off x="8982366" y="858041"/>
            <a:ext cx="1326584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Model Comp.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E4E09C94-8B59-1E1E-E189-D39D8318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58523"/>
              </p:ext>
            </p:extLst>
          </p:nvPr>
        </p:nvGraphicFramePr>
        <p:xfrm>
          <a:off x="1252164" y="6402133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标题 3">
            <a:extLst>
              <a:ext uri="{FF2B5EF4-FFF2-40B4-BE49-F238E27FC236}">
                <a16:creationId xmlns:a16="http://schemas.microsoft.com/office/drawing/2014/main" id="{BB16C85E-A9E9-A257-FCA6-80C0363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48" y="270515"/>
            <a:ext cx="4464404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Sentiment Analysis</a:t>
            </a:r>
            <a:endParaRPr lang="en-US" sz="40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B80754-C3EB-9AE7-A2E4-76873821A6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69581" y="2117599"/>
            <a:ext cx="4345172" cy="3795264"/>
          </a:xfrm>
          <a:prstGeom prst="roundRect">
            <a:avLst>
              <a:gd name="adj" fmla="val 3493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2E6814-045B-9526-61B6-06E28E6FF2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76275" y="2149215"/>
            <a:ext cx="4438291" cy="3763648"/>
          </a:xfrm>
          <a:prstGeom prst="roundRect">
            <a:avLst>
              <a:gd name="adj" fmla="val 3493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320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A5A7A1-A9ED-785D-C726-C232FE57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62" y="2280232"/>
            <a:ext cx="3501614" cy="35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89DC9A7-FEA7-531C-EE64-80FEB47F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53" y="2280232"/>
            <a:ext cx="3501614" cy="35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ṥľi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5965CE-98D8-03E5-034C-6CA698E378E7}"/>
              </a:ext>
            </a:extLst>
          </p:cNvPr>
          <p:cNvGrpSpPr>
            <a:grpSpLocks noChangeAspect="1"/>
          </p:cNvGrpSpPr>
          <p:nvPr/>
        </p:nvGrpSpPr>
        <p:grpSpPr>
          <a:xfrm>
            <a:off x="671511" y="1123950"/>
            <a:ext cx="10889043" cy="5116513"/>
            <a:chOff x="671511" y="1123950"/>
            <a:chExt cx="10889043" cy="5116513"/>
          </a:xfrm>
        </p:grpSpPr>
        <p:sp>
          <p:nvSpPr>
            <p:cNvPr id="4" name="isḷîḑè">
              <a:extLst>
                <a:ext uri="{FF2B5EF4-FFF2-40B4-BE49-F238E27FC236}">
                  <a16:creationId xmlns:a16="http://schemas.microsoft.com/office/drawing/2014/main" id="{13A62041-9CD0-BC90-92FA-4A6878119653}"/>
                </a:ext>
              </a:extLst>
            </p:cNvPr>
            <p:cNvSpPr/>
            <p:nvPr/>
          </p:nvSpPr>
          <p:spPr>
            <a:xfrm>
              <a:off x="671511" y="1123950"/>
              <a:ext cx="3836989" cy="1670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algn="r"/>
              <a:r>
                <a:rPr lang="en-US" altLang="zh-CN" sz="2400" b="1" i="1"/>
                <a:t>Contents</a:t>
              </a:r>
              <a:endParaRPr lang="zh-CN" altLang="en-US" sz="2400" b="1" i="1"/>
            </a:p>
          </p:txBody>
        </p:sp>
        <p:cxnSp>
          <p:nvCxnSpPr>
            <p:cNvPr id="5" name="îşḷîďê">
              <a:extLst>
                <a:ext uri="{FF2B5EF4-FFF2-40B4-BE49-F238E27FC236}">
                  <a16:creationId xmlns:a16="http://schemas.microsoft.com/office/drawing/2014/main" id="{71531DDD-A825-9C6F-BA59-EE3960230FBA}"/>
                </a:ext>
              </a:extLst>
            </p:cNvPr>
            <p:cNvCxnSpPr/>
            <p:nvPr/>
          </p:nvCxnSpPr>
          <p:spPr>
            <a:xfrm>
              <a:off x="5041900" y="1123950"/>
              <a:ext cx="0" cy="511651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ïṥḷîḑè">
              <a:extLst>
                <a:ext uri="{FF2B5EF4-FFF2-40B4-BE49-F238E27FC236}">
                  <a16:creationId xmlns:a16="http://schemas.microsoft.com/office/drawing/2014/main" id="{5F5E12FF-1DB0-8B2E-AF10-BB6A464B0A6D}"/>
                </a:ext>
              </a:extLst>
            </p:cNvPr>
            <p:cNvGrpSpPr/>
            <p:nvPr/>
          </p:nvGrpSpPr>
          <p:grpSpPr>
            <a:xfrm>
              <a:off x="5466639" y="1230939"/>
              <a:ext cx="6052261" cy="841956"/>
              <a:chOff x="5466639" y="1230939"/>
              <a:chExt cx="6052261" cy="841956"/>
            </a:xfrm>
          </p:grpSpPr>
          <p:sp>
            <p:nvSpPr>
              <p:cNvPr id="43" name="iṣlíde">
                <a:extLst>
                  <a:ext uri="{FF2B5EF4-FFF2-40B4-BE49-F238E27FC236}">
                    <a16:creationId xmlns:a16="http://schemas.microsoft.com/office/drawing/2014/main" id="{796AB4DB-8C2D-4764-6E9B-0FB944034726}"/>
                  </a:ext>
                </a:extLst>
              </p:cNvPr>
              <p:cNvSpPr/>
              <p:nvPr/>
            </p:nvSpPr>
            <p:spPr bwMode="auto">
              <a:xfrm>
                <a:off x="5903922" y="1294581"/>
                <a:ext cx="5614978" cy="778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b="1">
                    <a:cs typeface="+mn-ea"/>
                    <a:sym typeface="+mn-lt"/>
                  </a:rPr>
                  <a:t>Method</a:t>
                </a:r>
              </a:p>
              <a:p>
                <a:pPr marL="742939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>
                    <a:solidFill>
                      <a:schemeClr val="tx2"/>
                    </a:solidFill>
                    <a:cs typeface="+mn-ea"/>
                    <a:sym typeface="+mn-lt"/>
                  </a:rPr>
                  <a:t>NGCF</a:t>
                </a:r>
              </a:p>
              <a:p>
                <a:pPr marL="742939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err="1">
                    <a:solidFill>
                      <a:schemeClr val="tx2"/>
                    </a:solidFill>
                    <a:cs typeface="+mn-ea"/>
                    <a:sym typeface="+mn-lt"/>
                  </a:rPr>
                  <a:t>LightGCN</a:t>
                </a:r>
                <a:endParaRPr lang="en-US" altLang="zh-CN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işľiḍê">
                <a:extLst>
                  <a:ext uri="{FF2B5EF4-FFF2-40B4-BE49-F238E27FC236}">
                    <a16:creationId xmlns:a16="http://schemas.microsoft.com/office/drawing/2014/main" id="{1ECB0DA0-CB8E-FFEA-1E64-0FD10283CE13}"/>
                  </a:ext>
                </a:extLst>
              </p:cNvPr>
              <p:cNvSpPr txBox="1"/>
              <p:nvPr/>
            </p:nvSpPr>
            <p:spPr>
              <a:xfrm>
                <a:off x="5466639" y="1230939"/>
                <a:ext cx="43954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>
                    <a:latin typeface="Impact" panose="020B0806030902050204" pitchFamily="34" charset="0"/>
                  </a:rPr>
                  <a:t>01.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iśļïďe">
              <a:extLst>
                <a:ext uri="{FF2B5EF4-FFF2-40B4-BE49-F238E27FC236}">
                  <a16:creationId xmlns:a16="http://schemas.microsoft.com/office/drawing/2014/main" id="{06EDE16C-B8FE-0D15-3DC7-B7FC0B723430}"/>
                </a:ext>
              </a:extLst>
            </p:cNvPr>
            <p:cNvGrpSpPr/>
            <p:nvPr/>
          </p:nvGrpSpPr>
          <p:grpSpPr>
            <a:xfrm>
              <a:off x="5472370" y="1637717"/>
              <a:ext cx="6048110" cy="1111419"/>
              <a:chOff x="5472370" y="1123950"/>
              <a:chExt cx="6048110" cy="1111419"/>
            </a:xfrm>
          </p:grpSpPr>
          <p:sp>
            <p:nvSpPr>
              <p:cNvPr id="41" name="íṧḷiḓé">
                <a:extLst>
                  <a:ext uri="{FF2B5EF4-FFF2-40B4-BE49-F238E27FC236}">
                    <a16:creationId xmlns:a16="http://schemas.microsoft.com/office/drawing/2014/main" id="{9CC140AB-1090-7FC0-6DCB-A41A17535877}"/>
                  </a:ext>
                </a:extLst>
              </p:cNvPr>
              <p:cNvSpPr/>
              <p:nvPr/>
            </p:nvSpPr>
            <p:spPr bwMode="auto">
              <a:xfrm>
                <a:off x="5905502" y="1123950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altLang="zh-CN" sz="1100"/>
              </a:p>
            </p:txBody>
          </p:sp>
          <p:sp>
            <p:nvSpPr>
              <p:cNvPr id="42" name="iṧḻíḋé">
                <a:extLst>
                  <a:ext uri="{FF2B5EF4-FFF2-40B4-BE49-F238E27FC236}">
                    <a16:creationId xmlns:a16="http://schemas.microsoft.com/office/drawing/2014/main" id="{66B23D9E-2B48-D2C2-909F-7194DEAFE0D8}"/>
                  </a:ext>
                </a:extLst>
              </p:cNvPr>
              <p:cNvSpPr txBox="1"/>
              <p:nvPr/>
            </p:nvSpPr>
            <p:spPr>
              <a:xfrm>
                <a:off x="5472370" y="1866037"/>
                <a:ext cx="46679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>
                    <a:latin typeface="Impact" panose="020B0806030902050204" pitchFamily="34" charset="0"/>
                  </a:rPr>
                  <a:t>02.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" name="iŝḻíḍê">
              <a:extLst>
                <a:ext uri="{FF2B5EF4-FFF2-40B4-BE49-F238E27FC236}">
                  <a16:creationId xmlns:a16="http://schemas.microsoft.com/office/drawing/2014/main" id="{3D9C41C7-832E-91C5-F0FD-9D086C428637}"/>
                </a:ext>
              </a:extLst>
            </p:cNvPr>
            <p:cNvGrpSpPr/>
            <p:nvPr/>
          </p:nvGrpSpPr>
          <p:grpSpPr>
            <a:xfrm>
              <a:off x="5449808" y="3864860"/>
              <a:ext cx="6069092" cy="1348332"/>
              <a:chOff x="5449808" y="2837326"/>
              <a:chExt cx="6069092" cy="1348332"/>
            </a:xfrm>
          </p:grpSpPr>
          <p:sp>
            <p:nvSpPr>
              <p:cNvPr id="39" name="iSlíďe">
                <a:extLst>
                  <a:ext uri="{FF2B5EF4-FFF2-40B4-BE49-F238E27FC236}">
                    <a16:creationId xmlns:a16="http://schemas.microsoft.com/office/drawing/2014/main" id="{00EAD675-3225-99F9-4771-64CB6782FCEB}"/>
                  </a:ext>
                </a:extLst>
              </p:cNvPr>
              <p:cNvSpPr/>
              <p:nvPr/>
            </p:nvSpPr>
            <p:spPr bwMode="auto">
              <a:xfrm>
                <a:off x="5903922" y="3786707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>
                    <a:cs typeface="+mn-ea"/>
                    <a:sym typeface="+mn-lt"/>
                  </a:rPr>
                  <a:t>Conclusion &amp; Future works</a:t>
                </a:r>
              </a:p>
            </p:txBody>
          </p:sp>
          <p:sp>
            <p:nvSpPr>
              <p:cNvPr id="40" name="îṡḷiḍé">
                <a:extLst>
                  <a:ext uri="{FF2B5EF4-FFF2-40B4-BE49-F238E27FC236}">
                    <a16:creationId xmlns:a16="http://schemas.microsoft.com/office/drawing/2014/main" id="{420A19F2-7B34-6CF7-CF71-7876D7D33CD1}"/>
                  </a:ext>
                </a:extLst>
              </p:cNvPr>
              <p:cNvSpPr txBox="1"/>
              <p:nvPr/>
            </p:nvSpPr>
            <p:spPr>
              <a:xfrm>
                <a:off x="5449808" y="2837326"/>
                <a:ext cx="47320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>
                    <a:latin typeface="Impact" panose="020B0806030902050204" pitchFamily="34" charset="0"/>
                  </a:rPr>
                  <a:t>03.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ïṧľïḋé">
              <a:extLst>
                <a:ext uri="{FF2B5EF4-FFF2-40B4-BE49-F238E27FC236}">
                  <a16:creationId xmlns:a16="http://schemas.microsoft.com/office/drawing/2014/main" id="{A9EE1BC2-7A66-5F92-D0F1-71B879CE91BE}"/>
                </a:ext>
              </a:extLst>
            </p:cNvPr>
            <p:cNvGrpSpPr/>
            <p:nvPr/>
          </p:nvGrpSpPr>
          <p:grpSpPr>
            <a:xfrm>
              <a:off x="5466639" y="2533149"/>
              <a:ext cx="6093915" cy="2666325"/>
              <a:chOff x="5466639" y="991848"/>
              <a:chExt cx="6093915" cy="2666325"/>
            </a:xfrm>
          </p:grpSpPr>
          <p:sp>
            <p:nvSpPr>
              <p:cNvPr id="37" name="ïṡľïḓè">
                <a:extLst>
                  <a:ext uri="{FF2B5EF4-FFF2-40B4-BE49-F238E27FC236}">
                    <a16:creationId xmlns:a16="http://schemas.microsoft.com/office/drawing/2014/main" id="{E911F314-B344-416B-F22E-FA69F6192354}"/>
                  </a:ext>
                </a:extLst>
              </p:cNvPr>
              <p:cNvSpPr/>
              <p:nvPr/>
            </p:nvSpPr>
            <p:spPr bwMode="auto">
              <a:xfrm>
                <a:off x="5945576" y="991848"/>
                <a:ext cx="5614978" cy="82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>
                    <a:cs typeface="+mn-ea"/>
                    <a:sym typeface="+mn-lt"/>
                  </a:rPr>
                  <a:t>Experiments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zh-CN" sz="1500">
                    <a:solidFill>
                      <a:schemeClr val="tx2"/>
                    </a:solidFill>
                    <a:cs typeface="+mn-ea"/>
                    <a:sym typeface="+mn-lt"/>
                  </a:rPr>
                  <a:t>Data Overview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zh-CN" sz="1500">
                    <a:solidFill>
                      <a:schemeClr val="tx2"/>
                    </a:solidFill>
                    <a:cs typeface="+mn-ea"/>
                    <a:sym typeface="+mn-lt"/>
                  </a:rPr>
                  <a:t>Experiment Setting I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>
                    <a:solidFill>
                      <a:schemeClr val="tx2"/>
                    </a:solidFill>
                    <a:cs typeface="+mn-ea"/>
                    <a:sym typeface="+mn-lt"/>
                  </a:rPr>
                  <a:t>Experiment Setting II</a:t>
                </a:r>
              </a:p>
            </p:txBody>
          </p:sp>
          <p:sp>
            <p:nvSpPr>
              <p:cNvPr id="38" name="iSļîḋe">
                <a:extLst>
                  <a:ext uri="{FF2B5EF4-FFF2-40B4-BE49-F238E27FC236}">
                    <a16:creationId xmlns:a16="http://schemas.microsoft.com/office/drawing/2014/main" id="{9BB56EC3-96C6-002A-63DB-DE93A8CF64D6}"/>
                  </a:ext>
                </a:extLst>
              </p:cNvPr>
              <p:cNvSpPr txBox="1"/>
              <p:nvPr/>
            </p:nvSpPr>
            <p:spPr>
              <a:xfrm>
                <a:off x="5466639" y="3288841"/>
                <a:ext cx="46679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>
                    <a:latin typeface="Impact" panose="020B0806030902050204" pitchFamily="34" charset="0"/>
                  </a:rPr>
                  <a:t>04.</a:t>
                </a:r>
                <a:endParaRPr lang="zh-CN" altLang="en-US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7" name="íṧḷiďe">
              <a:extLst>
                <a:ext uri="{FF2B5EF4-FFF2-40B4-BE49-F238E27FC236}">
                  <a16:creationId xmlns:a16="http://schemas.microsoft.com/office/drawing/2014/main" id="{ED1D43C2-AA88-51E9-474C-E0C40099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5399894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îṩļiḑê">
              <a:extLst>
                <a:ext uri="{FF2B5EF4-FFF2-40B4-BE49-F238E27FC236}">
                  <a16:creationId xmlns:a16="http://schemas.microsoft.com/office/drawing/2014/main" id="{2D44B1A3-1CC3-69E4-C372-487535542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4541101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ïṩḻidè">
              <a:extLst>
                <a:ext uri="{FF2B5EF4-FFF2-40B4-BE49-F238E27FC236}">
                  <a16:creationId xmlns:a16="http://schemas.microsoft.com/office/drawing/2014/main" id="{0ADE5C05-C8DA-4A8E-1271-87FD6C92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3922" y="2191440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iṥļiďê">
              <a:extLst>
                <a:ext uri="{FF2B5EF4-FFF2-40B4-BE49-F238E27FC236}">
                  <a16:creationId xmlns:a16="http://schemas.microsoft.com/office/drawing/2014/main" id="{905293F8-128E-A4D5-9980-2D7F81BB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164" y="3723398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标题 1">
            <a:extLst>
              <a:ext uri="{FF2B5EF4-FFF2-40B4-BE49-F238E27FC236}">
                <a16:creationId xmlns:a16="http://schemas.microsoft.com/office/drawing/2014/main" id="{F27EE67B-94E7-9064-AA2A-20773860240D}"/>
              </a:ext>
            </a:extLst>
          </p:cNvPr>
          <p:cNvSpPr txBox="1">
            <a:spLocks/>
          </p:cNvSpPr>
          <p:nvPr/>
        </p:nvSpPr>
        <p:spPr>
          <a:xfrm>
            <a:off x="660400" y="40068"/>
            <a:ext cx="9799759" cy="9759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CN" altLang="en-US" sz="3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lephone_359616">
            <a:extLst>
              <a:ext uri="{FF2B5EF4-FFF2-40B4-BE49-F238E27FC236}">
                <a16:creationId xmlns:a16="http://schemas.microsoft.com/office/drawing/2014/main" id="{F7D2F620-FFA3-82FB-FF03-3E832EEAD34B}"/>
              </a:ext>
            </a:extLst>
          </p:cNvPr>
          <p:cNvSpPr/>
          <p:nvPr/>
        </p:nvSpPr>
        <p:spPr>
          <a:xfrm>
            <a:off x="453984" y="625711"/>
            <a:ext cx="206416" cy="258724"/>
          </a:xfrm>
          <a:custGeom>
            <a:avLst/>
            <a:gdLst>
              <a:gd name="connsiteX0" fmla="*/ 105636 w 440257"/>
              <a:gd name="connsiteY0" fmla="*/ 298986 h 606722"/>
              <a:gd name="connsiteX1" fmla="*/ 334620 w 440257"/>
              <a:gd name="connsiteY1" fmla="*/ 298986 h 606722"/>
              <a:gd name="connsiteX2" fmla="*/ 334620 w 440257"/>
              <a:gd name="connsiteY2" fmla="*/ 351698 h 606722"/>
              <a:gd name="connsiteX3" fmla="*/ 105636 w 440257"/>
              <a:gd name="connsiteY3" fmla="*/ 351698 h 606722"/>
              <a:gd name="connsiteX4" fmla="*/ 105636 w 440257"/>
              <a:gd name="connsiteY4" fmla="*/ 193491 h 606722"/>
              <a:gd name="connsiteX5" fmla="*/ 334620 w 440257"/>
              <a:gd name="connsiteY5" fmla="*/ 193491 h 606722"/>
              <a:gd name="connsiteX6" fmla="*/ 334620 w 440257"/>
              <a:gd name="connsiteY6" fmla="*/ 246203 h 606722"/>
              <a:gd name="connsiteX7" fmla="*/ 105636 w 440257"/>
              <a:gd name="connsiteY7" fmla="*/ 246203 h 606722"/>
              <a:gd name="connsiteX8" fmla="*/ 52863 w 440257"/>
              <a:gd name="connsiteY8" fmla="*/ 96692 h 606722"/>
              <a:gd name="connsiteX9" fmla="*/ 52863 w 440257"/>
              <a:gd name="connsiteY9" fmla="*/ 553933 h 606722"/>
              <a:gd name="connsiteX10" fmla="*/ 387394 w 440257"/>
              <a:gd name="connsiteY10" fmla="*/ 553933 h 606722"/>
              <a:gd name="connsiteX11" fmla="*/ 387394 w 440257"/>
              <a:gd name="connsiteY11" fmla="*/ 96692 h 606722"/>
              <a:gd name="connsiteX12" fmla="*/ 334620 w 440257"/>
              <a:gd name="connsiteY12" fmla="*/ 96692 h 606722"/>
              <a:gd name="connsiteX13" fmla="*/ 334620 w 440257"/>
              <a:gd name="connsiteY13" fmla="*/ 140683 h 606722"/>
              <a:gd name="connsiteX14" fmla="*/ 105637 w 440257"/>
              <a:gd name="connsiteY14" fmla="*/ 140683 h 606722"/>
              <a:gd name="connsiteX15" fmla="*/ 105637 w 440257"/>
              <a:gd name="connsiteY15" fmla="*/ 96692 h 606722"/>
              <a:gd name="connsiteX16" fmla="*/ 158500 w 440257"/>
              <a:gd name="connsiteY16" fmla="*/ 52789 h 606722"/>
              <a:gd name="connsiteX17" fmla="*/ 158500 w 440257"/>
              <a:gd name="connsiteY17" fmla="*/ 87893 h 606722"/>
              <a:gd name="connsiteX18" fmla="*/ 281757 w 440257"/>
              <a:gd name="connsiteY18" fmla="*/ 87893 h 606722"/>
              <a:gd name="connsiteX19" fmla="*/ 281757 w 440257"/>
              <a:gd name="connsiteY19" fmla="*/ 52789 h 606722"/>
              <a:gd name="connsiteX20" fmla="*/ 105637 w 440257"/>
              <a:gd name="connsiteY20" fmla="*/ 0 h 606722"/>
              <a:gd name="connsiteX21" fmla="*/ 334620 w 440257"/>
              <a:gd name="connsiteY21" fmla="*/ 0 h 606722"/>
              <a:gd name="connsiteX22" fmla="*/ 334620 w 440257"/>
              <a:gd name="connsiteY22" fmla="*/ 43991 h 606722"/>
              <a:gd name="connsiteX23" fmla="*/ 440257 w 440257"/>
              <a:gd name="connsiteY23" fmla="*/ 43991 h 606722"/>
              <a:gd name="connsiteX24" fmla="*/ 440257 w 440257"/>
              <a:gd name="connsiteY24" fmla="*/ 606722 h 606722"/>
              <a:gd name="connsiteX25" fmla="*/ 0 w 440257"/>
              <a:gd name="connsiteY25" fmla="*/ 606722 h 606722"/>
              <a:gd name="connsiteX26" fmla="*/ 0 w 440257"/>
              <a:gd name="connsiteY26" fmla="*/ 43991 h 606722"/>
              <a:gd name="connsiteX27" fmla="*/ 105637 w 440257"/>
              <a:gd name="connsiteY27" fmla="*/ 43991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0257" h="606722">
                <a:moveTo>
                  <a:pt x="105636" y="298986"/>
                </a:moveTo>
                <a:lnTo>
                  <a:pt x="334620" y="298986"/>
                </a:lnTo>
                <a:lnTo>
                  <a:pt x="334620" y="351698"/>
                </a:lnTo>
                <a:lnTo>
                  <a:pt x="105636" y="351698"/>
                </a:lnTo>
                <a:close/>
                <a:moveTo>
                  <a:pt x="105636" y="193491"/>
                </a:moveTo>
                <a:lnTo>
                  <a:pt x="334620" y="193491"/>
                </a:lnTo>
                <a:lnTo>
                  <a:pt x="334620" y="246203"/>
                </a:lnTo>
                <a:lnTo>
                  <a:pt x="105636" y="246203"/>
                </a:lnTo>
                <a:close/>
                <a:moveTo>
                  <a:pt x="52863" y="96692"/>
                </a:moveTo>
                <a:lnTo>
                  <a:pt x="52863" y="553933"/>
                </a:lnTo>
                <a:lnTo>
                  <a:pt x="387394" y="553933"/>
                </a:lnTo>
                <a:lnTo>
                  <a:pt x="387394" y="96692"/>
                </a:lnTo>
                <a:lnTo>
                  <a:pt x="334620" y="96692"/>
                </a:lnTo>
                <a:lnTo>
                  <a:pt x="334620" y="140683"/>
                </a:lnTo>
                <a:lnTo>
                  <a:pt x="105637" y="140683"/>
                </a:lnTo>
                <a:lnTo>
                  <a:pt x="105637" y="96692"/>
                </a:lnTo>
                <a:close/>
                <a:moveTo>
                  <a:pt x="158500" y="52789"/>
                </a:moveTo>
                <a:lnTo>
                  <a:pt x="158500" y="87893"/>
                </a:lnTo>
                <a:lnTo>
                  <a:pt x="281757" y="87893"/>
                </a:lnTo>
                <a:lnTo>
                  <a:pt x="281757" y="52789"/>
                </a:lnTo>
                <a:close/>
                <a:moveTo>
                  <a:pt x="105637" y="0"/>
                </a:moveTo>
                <a:lnTo>
                  <a:pt x="334620" y="0"/>
                </a:lnTo>
                <a:lnTo>
                  <a:pt x="334620" y="43991"/>
                </a:lnTo>
                <a:lnTo>
                  <a:pt x="440257" y="43991"/>
                </a:lnTo>
                <a:lnTo>
                  <a:pt x="440257" y="606722"/>
                </a:lnTo>
                <a:lnTo>
                  <a:pt x="0" y="606722"/>
                </a:lnTo>
                <a:lnTo>
                  <a:pt x="0" y="43991"/>
                </a:lnTo>
                <a:lnTo>
                  <a:pt x="105637" y="439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213F19A8-6DB8-B8DE-57E4-721318B78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0441" y1="60068" x2="71401" y2="60068"/>
                        <a14:foregroundMark x1="24376" y1="27645" x2="24376" y2="27645"/>
                        <a14:foregroundMark x1="36852" y1="29693" x2="36852" y2="29693"/>
                        <a14:foregroundMark x1="45489" y1="33106" x2="45489" y2="33106"/>
                        <a14:foregroundMark x1="64299" y1="34812" x2="64299" y2="34812"/>
                        <a14:foregroundMark x1="77927" y1="33447" x2="77927" y2="33447"/>
                      </a14:backgroundRemoval>
                    </a14:imgEffect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28925">
            <a:off x="36361" y="4153396"/>
            <a:ext cx="3580618" cy="2015756"/>
          </a:xfrm>
          <a:prstGeom prst="rect">
            <a:avLst/>
          </a:prstGeom>
        </p:spPr>
      </p:pic>
      <p:sp>
        <p:nvSpPr>
          <p:cNvPr id="13" name="iṣlíde">
            <a:extLst>
              <a:ext uri="{FF2B5EF4-FFF2-40B4-BE49-F238E27FC236}">
                <a16:creationId xmlns:a16="http://schemas.microsoft.com/office/drawing/2014/main" id="{4B3C5AB3-BD72-7647-D9EB-8A3D83859ACC}"/>
              </a:ext>
            </a:extLst>
          </p:cNvPr>
          <p:cNvSpPr/>
          <p:nvPr/>
        </p:nvSpPr>
        <p:spPr bwMode="auto">
          <a:xfrm>
            <a:off x="6096000" y="3777596"/>
            <a:ext cx="5614978" cy="7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500" b="1">
                <a:ea typeface="等线"/>
                <a:cs typeface="+mn-ea"/>
                <a:sym typeface="+mn-lt"/>
              </a:rPr>
              <a:t>Results &amp; Discussion</a:t>
            </a:r>
          </a:p>
          <a:p>
            <a:pPr marL="742315" lvl="1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chemeClr val="tx2"/>
                </a:solidFill>
                <a:ea typeface="等线"/>
                <a:cs typeface="+mn-ea"/>
                <a:sym typeface="+mn-lt"/>
              </a:rPr>
              <a:t>Experiment results</a:t>
            </a:r>
            <a:endParaRPr lang="en-US" altLang="zh-CN" sz="1500">
              <a:solidFill>
                <a:schemeClr val="tx2"/>
              </a:solidFill>
              <a:ea typeface="等线"/>
              <a:cs typeface="+mn-ea"/>
            </a:endParaRPr>
          </a:p>
          <a:p>
            <a:pPr marL="742315" lvl="1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  <a:ea typeface="等线"/>
                <a:cs typeface="Calibri"/>
              </a:rPr>
              <a:t>Sentiment Analysis</a:t>
            </a:r>
            <a:endParaRPr lang="en-US" altLang="zh-CN" sz="1500">
              <a:solidFill>
                <a:schemeClr val="tx2"/>
              </a:solidFill>
              <a:ea typeface="等线"/>
              <a:cs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506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2"/>
          <p:cNvSpPr/>
          <p:nvPr/>
        </p:nvSpPr>
        <p:spPr>
          <a:xfrm>
            <a:off x="869279" y="524107"/>
            <a:ext cx="10493812" cy="5531005"/>
          </a:xfrm>
          <a:prstGeom prst="roundRect">
            <a:avLst>
              <a:gd name="adj" fmla="val 7421"/>
            </a:avLst>
          </a:prstGeom>
          <a:solidFill>
            <a:srgbClr val="99235E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/>
          </a:p>
          <a:p>
            <a:pPr marL="914400" lvl="1" indent="-457200">
              <a:buFont typeface="Wingdings" panose="05000000000000000000" charset="0"/>
              <a:buChar char="p"/>
            </a:pPr>
            <a:endParaRPr lang="en-US"/>
          </a:p>
          <a:p>
            <a:pPr marL="914400" lvl="1" indent="-457200" algn="ctr">
              <a:buFont typeface="Wingdings" panose="05000000000000000000" charset="0"/>
              <a:buChar char="p"/>
            </a:pPr>
            <a:endParaRPr lang="en-US"/>
          </a:p>
        </p:txBody>
      </p:sp>
      <p:sp>
        <p:nvSpPr>
          <p:cNvPr id="11" name="Google Shape;317;p12"/>
          <p:cNvSpPr txBox="1"/>
          <p:nvPr/>
        </p:nvSpPr>
        <p:spPr>
          <a:xfrm>
            <a:off x="1461299" y="2584113"/>
            <a:ext cx="9478537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Conclusion &amp; Future works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50836EFB-71F0-CF09-31FC-2113BF6D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90057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 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  <a:endParaRPr lang="en-US" altLang="zh-CN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2bfdfba67_4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99235E"/>
                </a:solidFill>
              </a:rPr>
              <a:t>Conclusion</a:t>
            </a:r>
            <a:endParaRPr lang="en-US" sz="4000"/>
          </a:p>
        </p:txBody>
      </p:sp>
      <p:sp>
        <p:nvSpPr>
          <p:cNvPr id="345" name="Google Shape;345;g212bfdfba67_4_26"/>
          <p:cNvSpPr/>
          <p:nvPr/>
        </p:nvSpPr>
        <p:spPr>
          <a:xfrm>
            <a:off x="885298" y="1212974"/>
            <a:ext cx="9861364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14" y="1439685"/>
            <a:ext cx="9284783" cy="1055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chemeClr val="dk1"/>
                </a:solidFill>
                <a:latin typeface="Calibri (Body)"/>
                <a:ea typeface="等线"/>
                <a:cs typeface="Calibri"/>
              </a:rPr>
              <a:t>Construct GCN based recommendation system based on Amazon Video game reviews using NGCF and </a:t>
            </a:r>
            <a:r>
              <a:rPr lang="en-US" altLang="zh-CN" sz="2200" err="1">
                <a:solidFill>
                  <a:schemeClr val="dk1"/>
                </a:solidFill>
                <a:latin typeface="Calibri (Body)"/>
                <a:ea typeface="等线"/>
                <a:cs typeface="Calibri"/>
              </a:rPr>
              <a:t>LightGCN</a:t>
            </a:r>
            <a:endParaRPr lang="en-US" altLang="zh-CN" sz="2200" err="1">
              <a:solidFill>
                <a:schemeClr val="dk1"/>
              </a:solidFill>
              <a:latin typeface="Calibri (Body)"/>
              <a:ea typeface="等线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50000" y="2787217"/>
            <a:ext cx="9219734" cy="1563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chemeClr val="dk1"/>
                </a:solidFill>
                <a:latin typeface="Calibri (Body)"/>
                <a:ea typeface="等线"/>
                <a:cs typeface="Calibri"/>
              </a:rPr>
              <a:t>Compare GCN models' performances and experiment models under different parameters</a:t>
            </a:r>
          </a:p>
          <a:p>
            <a:pPr>
              <a:lnSpc>
                <a:spcPct val="150000"/>
              </a:lnSpc>
            </a:pPr>
            <a:endParaRPr lang="en-US" altLang="zh-CN" sz="2200">
              <a:ea typeface="等线"/>
              <a:cs typeface="Calibri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50636" y="3975100"/>
            <a:ext cx="9489222" cy="5477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>
                <a:ea typeface="等线"/>
                <a:cs typeface="Calibri"/>
              </a:rPr>
              <a:t>Utilizing side information to pre-train embeddings using GCN network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77879" y="4894358"/>
            <a:ext cx="9461345" cy="1055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>
                <a:ea typeface="等线"/>
                <a:cs typeface="Calibri"/>
              </a:rPr>
              <a:t>Finetune the pre-trained GPT-2 small model on the review train set, perform sentiment analysis on the data</a:t>
            </a: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FA8F25BC-40A8-F7F6-0DA3-EF162F81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26718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 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  <a:endParaRPr lang="en-US" altLang="zh-CN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2">
            <a:extLst>
              <a:ext uri="{FF2B5EF4-FFF2-40B4-BE49-F238E27FC236}">
                <a16:creationId xmlns:a16="http://schemas.microsoft.com/office/drawing/2014/main" id="{5EB083F2-91A1-B138-8F4A-B450401963E6}"/>
              </a:ext>
            </a:extLst>
          </p:cNvPr>
          <p:cNvSpPr/>
          <p:nvPr/>
        </p:nvSpPr>
        <p:spPr>
          <a:xfrm>
            <a:off x="943134" y="3129138"/>
            <a:ext cx="10305732" cy="1280569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600" b="1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600">
                <a:solidFill>
                  <a:srgbClr val="FF0000"/>
                </a:solidFill>
                <a:sym typeface="+mn-ea"/>
              </a:rPr>
              <a:t> </a:t>
            </a:r>
            <a:endParaRPr lang="en-US" sz="260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6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4527F1BA-016B-BF0D-EB3F-5230113B60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0441" y1="60068" x2="71401" y2="60068"/>
                        <a14:foregroundMark x1="24376" y1="27645" x2="24376" y2="27645"/>
                        <a14:foregroundMark x1="36852" y1="29693" x2="36852" y2="29693"/>
                        <a14:foregroundMark x1="45489" y1="33106" x2="45489" y2="33106"/>
                        <a14:foregroundMark x1="64299" y1="34812" x2="64299" y2="34812"/>
                        <a14:foregroundMark x1="77927" y1="33447" x2="77927" y2="33447"/>
                      </a14:backgroundRemoval>
                    </a14:imgEffect>
                    <a14:imgEffect>
                      <a14:artisticLineDrawing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35885">
            <a:off x="7672402" y="3116096"/>
            <a:ext cx="5658588" cy="3185576"/>
          </a:xfrm>
          <a:prstGeom prst="rect">
            <a:avLst/>
          </a:prstGeom>
        </p:spPr>
      </p:pic>
      <p:sp>
        <p:nvSpPr>
          <p:cNvPr id="25" name="矩形: 圆角 2"/>
          <p:cNvSpPr/>
          <p:nvPr/>
        </p:nvSpPr>
        <p:spPr>
          <a:xfrm>
            <a:off x="943134" y="4523195"/>
            <a:ext cx="10305732" cy="1501995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600" b="1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600">
                <a:solidFill>
                  <a:srgbClr val="FF0000"/>
                </a:solidFill>
                <a:sym typeface="+mn-ea"/>
              </a:rPr>
              <a:t> </a:t>
            </a:r>
            <a:endParaRPr lang="en-US" sz="260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6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943134" y="1406915"/>
            <a:ext cx="10305732" cy="1525129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600" b="1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600">
                <a:solidFill>
                  <a:srgbClr val="FF0000"/>
                </a:solidFill>
                <a:sym typeface="+mn-ea"/>
              </a:rPr>
              <a:t> </a:t>
            </a:r>
            <a:endParaRPr lang="en-US" sz="260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6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0"/>
              <a:buChar char="p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Google Shape;317;p12"/>
          <p:cNvSpPr txBox="1"/>
          <p:nvPr/>
        </p:nvSpPr>
        <p:spPr>
          <a:xfrm>
            <a:off x="605972" y="314659"/>
            <a:ext cx="6583016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Future Directions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1604025" y="2012047"/>
            <a:ext cx="9173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/>
              <a:t>Inductive graph learning ---</a:t>
            </a:r>
            <a:r>
              <a:rPr lang="en-US" altLang="zh-CN" sz="2200" err="1"/>
              <a:t>GraphSAGE</a:t>
            </a:r>
            <a:r>
              <a:rPr lang="en-US" altLang="zh-CN" sz="2200"/>
              <a:t> (AAAI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/>
              <a:t>Incorporating Knowledge graph ---KGCN (AAAI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/>
          </a:p>
        </p:txBody>
      </p:sp>
      <p:sp>
        <p:nvSpPr>
          <p:cNvPr id="27" name="TextBox 26"/>
          <p:cNvSpPr txBox="1"/>
          <p:nvPr/>
        </p:nvSpPr>
        <p:spPr>
          <a:xfrm>
            <a:off x="1252164" y="1415998"/>
            <a:ext cx="4862719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altLang="zh-CN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Cold-Start</a:t>
            </a:r>
            <a:endParaRPr lang="zh-CN" altLang="en-US" sz="2600"/>
          </a:p>
        </p:txBody>
      </p:sp>
      <p:sp>
        <p:nvSpPr>
          <p:cNvPr id="30" name="TextBox 29"/>
          <p:cNvSpPr txBox="1"/>
          <p:nvPr/>
        </p:nvSpPr>
        <p:spPr>
          <a:xfrm>
            <a:off x="1252164" y="3139332"/>
            <a:ext cx="5006499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600" b="1">
                <a:ea typeface="等线"/>
                <a:sym typeface="+mn-ea"/>
              </a:rPr>
              <a:t>Leverage Attention mechanism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52164" y="4612960"/>
            <a:ext cx="2051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600" b="1">
                <a:sym typeface="+mn-ea"/>
              </a:rPr>
              <a:t>Scalability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6FA0C865-C73B-01A5-367F-37F868BD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26718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 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  <a:endParaRPr lang="en-US" altLang="zh-CN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23">
            <a:extLst>
              <a:ext uri="{FF2B5EF4-FFF2-40B4-BE49-F238E27FC236}">
                <a16:creationId xmlns:a16="http://schemas.microsoft.com/office/drawing/2014/main" id="{874C92A3-7B50-6B01-07FC-504CB6E808CC}"/>
              </a:ext>
            </a:extLst>
          </p:cNvPr>
          <p:cNvSpPr txBox="1"/>
          <p:nvPr/>
        </p:nvSpPr>
        <p:spPr>
          <a:xfrm>
            <a:off x="1604009" y="5052496"/>
            <a:ext cx="664736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/>
              <a:t>Sampling: node level –</a:t>
            </a:r>
            <a:r>
              <a:rPr lang="en-US" altLang="zh-CN" sz="2200" err="1"/>
              <a:t>GraphSAGE</a:t>
            </a:r>
            <a:r>
              <a:rPr lang="en-US" altLang="zh-CN" sz="2200"/>
              <a:t> (AAAI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/>
              <a:t>Layer level – </a:t>
            </a:r>
            <a:r>
              <a:rPr lang="en-US" altLang="zh-CN" sz="2200" err="1"/>
              <a:t>FastGCB</a:t>
            </a:r>
            <a:r>
              <a:rPr lang="en-US" altLang="zh-CN" sz="2200"/>
              <a:t> (AAAI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/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0EC28181-6284-4A89-3196-4484C5A19332}"/>
              </a:ext>
            </a:extLst>
          </p:cNvPr>
          <p:cNvSpPr txBox="1"/>
          <p:nvPr/>
        </p:nvSpPr>
        <p:spPr>
          <a:xfrm>
            <a:off x="1604009" y="3570968"/>
            <a:ext cx="671993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/>
              <a:t>Learning embeddings using attention—GAT (AAAI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EDD81-4FCB-A06A-44EF-A1436CD2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72580"/>
            <a:ext cx="11179991" cy="506476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[1] Ni, J., Li, J., &amp; McAuley, J. (2019). Justifying recommendations using distantly-labeled reviews and fine-grained aspects. </a:t>
            </a:r>
            <a:r>
              <a:rPr lang="en-US" altLang="zh-CN" sz="16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600" b="0" i="0" strike="noStrike">
                <a:effectLst/>
                <a:cs typeface="+mn-ea"/>
                <a:sym typeface="+mn-lt"/>
              </a:rPr>
              <a:t>https://doi.org/10.18653/v1/d19-1018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600" b="0" i="0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[2] Deng, K., Huang, J., &amp; Qin, J. (2020). GCN-ICF: Graph convolution networks for item-based recommendation. </a:t>
            </a:r>
            <a:r>
              <a:rPr lang="en-US" altLang="zh-CN" sz="16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2020 IEEE/WIC/ACM International Joint Conference on Web Intelligence and Intelligent Agent Technology (WI-IAT)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600" b="0" i="0">
                <a:effectLst/>
                <a:cs typeface="+mn-ea"/>
                <a:sym typeface="+mn-lt"/>
              </a:rPr>
              <a:t>https://doi.org/10.1109/wiiat50758.2020.00018</a:t>
            </a: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600" b="0" i="0"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[3] He, X., Deng, K., Wang, X., Li, Y., Zhang, Y., &amp; Wang, M. (2020). </a:t>
            </a:r>
            <a:r>
              <a:rPr lang="en-US" altLang="zh-CN" sz="16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LightGCN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6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Proceedings of the 43rd International ACM SIGIR Conference on Research and Development in Information Retrieval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 https://doi.org/10.1145/3397271.3401063</a:t>
            </a:r>
            <a:endParaRPr lang="en-US" altLang="zh-CN" sz="1600" b="0" i="0" u="none" strike="noStrike"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600" b="0" i="0" u="none" strike="noStrike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[4] </a:t>
            </a:r>
            <a:r>
              <a:rPr lang="en-US" altLang="zh-CN" sz="16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Tabinda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 </a:t>
            </a:r>
            <a:r>
              <a:rPr lang="en-US" altLang="zh-CN" sz="16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Kokab</a:t>
            </a:r>
            <a:r>
              <a:rPr lang="en-US" altLang="zh-CN" sz="16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, S., Asghar, S., &amp; Naz, S. (2022). Transformer-based deep learning models for the sentiment analysis of social media data. Array, 14, 100157. https://doi.org/10.1016/j.array.2022.100157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Google Shape;317;p12">
            <a:extLst>
              <a:ext uri="{FF2B5EF4-FFF2-40B4-BE49-F238E27FC236}">
                <a16:creationId xmlns:a16="http://schemas.microsoft.com/office/drawing/2014/main" id="{7D19D9AA-8DA2-1D53-8B7A-B987DD347D4A}"/>
              </a:ext>
            </a:extLst>
          </p:cNvPr>
          <p:cNvSpPr txBox="1"/>
          <p:nvPr/>
        </p:nvSpPr>
        <p:spPr>
          <a:xfrm>
            <a:off x="660400" y="283609"/>
            <a:ext cx="6583016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References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1127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195723E-F3D4-3DBA-CE18-8ED4E8EF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CN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DBA6B5C-EF5F-C09F-1763-97C73C607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52351"/>
              </p:ext>
            </p:extLst>
          </p:nvPr>
        </p:nvGraphicFramePr>
        <p:xfrm>
          <a:off x="828152" y="2976562"/>
          <a:ext cx="10532650" cy="2900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42650">
                  <a:extLst>
                    <a:ext uri="{9D8B030D-6E8A-4147-A177-3AD203B41FA5}">
                      <a16:colId xmlns:a16="http://schemas.microsoft.com/office/drawing/2014/main" val="2267234884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1537387174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1088957297"/>
                    </a:ext>
                  </a:extLst>
                </a:gridCol>
              </a:tblGrid>
              <a:tr h="1190244">
                <a:tc>
                  <a:txBody>
                    <a:bodyPr/>
                    <a:lstStyle/>
                    <a:p>
                      <a:endParaRPr lang="zh-CN" altLang="en-US" sz="3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22" marR="125730" marT="251460" marB="2514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f-ZA" sz="3900" b="1" cap="none" spc="0">
                          <a:solidFill>
                            <a:schemeClr val="bg1"/>
                          </a:solidFill>
                          <a:effectLst/>
                        </a:rPr>
                        <a:t>AIC</a:t>
                      </a:r>
                    </a:p>
                  </a:txBody>
                  <a:tcPr marL="176022" marR="125730" marT="251460" marB="2514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f-ZA" sz="3900" b="1" cap="none" spc="0">
                          <a:solidFill>
                            <a:schemeClr val="bg1"/>
                          </a:solidFill>
                          <a:effectLst/>
                        </a:rPr>
                        <a:t>BIC</a:t>
                      </a:r>
                    </a:p>
                  </a:txBody>
                  <a:tcPr marL="176022" marR="125730" marT="251460" marB="2514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91489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r>
                        <a:rPr lang="af-ZA" sz="3300" cap="none" spc="0">
                          <a:solidFill>
                            <a:schemeClr val="tx1"/>
                          </a:solidFill>
                          <a:effectLst/>
                        </a:rPr>
                        <a:t>GJR-GARCH</a:t>
                      </a: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3300" cap="none" spc="0">
                          <a:solidFill>
                            <a:schemeClr val="tx1"/>
                          </a:solidFill>
                          <a:effectLst/>
                        </a:rPr>
                        <a:t>3652.76</a:t>
                      </a:r>
                      <a:endParaRPr lang="zh-CN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3300" cap="none" spc="0">
                          <a:solidFill>
                            <a:schemeClr val="tx1"/>
                          </a:solidFill>
                          <a:effectLst/>
                        </a:rPr>
                        <a:t>3678.45</a:t>
                      </a:r>
                      <a:endParaRPr lang="zh-CN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9673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r>
                        <a:rPr lang="af-ZA" sz="3300" cap="none" spc="0">
                          <a:solidFill>
                            <a:schemeClr val="tx1"/>
                          </a:solidFill>
                          <a:effectLst/>
                        </a:rPr>
                        <a:t>GARCH</a:t>
                      </a: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3300" cap="none" spc="0">
                          <a:solidFill>
                            <a:schemeClr val="tx1"/>
                          </a:solidFill>
                          <a:effectLst/>
                        </a:rPr>
                        <a:t>3674.11</a:t>
                      </a:r>
                      <a:endParaRPr lang="zh-CN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3300" cap="none" spc="0">
                          <a:solidFill>
                            <a:schemeClr val="tx1"/>
                          </a:solidFill>
                          <a:effectLst/>
                        </a:rPr>
                        <a:t>3704.93</a:t>
                      </a:r>
                      <a:endParaRPr lang="zh-CN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125730" marT="0" marB="251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9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/>
          <p:nvPr/>
        </p:nvSpPr>
        <p:spPr>
          <a:xfrm>
            <a:off x="0" y="2744787"/>
            <a:ext cx="12192000" cy="1368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ct val="0"/>
              </a:spcBef>
              <a:spcAft>
                <a:spcPts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Helvetica" panose="020B0604020202020204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</a:defRPr>
            </a:lvl9pPr>
          </a:lstStyle>
          <a:p>
            <a:r>
              <a:rPr lang="en-US" altLang="zh-CN" sz="9600">
                <a:latin typeface="+mj-lt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11966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317;p12"/>
          <p:cNvSpPr txBox="1"/>
          <p:nvPr/>
        </p:nvSpPr>
        <p:spPr>
          <a:xfrm>
            <a:off x="1461299" y="2584113"/>
            <a:ext cx="9478537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GCN-Based Models </a:t>
            </a:r>
            <a:endParaRPr lang="en-US" sz="4000"/>
          </a:p>
        </p:txBody>
      </p:sp>
      <p:sp>
        <p:nvSpPr>
          <p:cNvPr id="2" name="矩形: 圆角 2"/>
          <p:cNvSpPr/>
          <p:nvPr/>
        </p:nvSpPr>
        <p:spPr>
          <a:xfrm>
            <a:off x="849094" y="663498"/>
            <a:ext cx="10493812" cy="5531005"/>
          </a:xfrm>
          <a:prstGeom prst="roundRect">
            <a:avLst>
              <a:gd name="adj" fmla="val 7421"/>
            </a:avLst>
          </a:prstGeom>
          <a:solidFill>
            <a:srgbClr val="99235E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0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2bfdfba67_4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99235E"/>
                </a:solidFill>
              </a:rPr>
              <a:t>Motivation</a:t>
            </a:r>
            <a:endParaRPr lang="en-US" sz="4000"/>
          </a:p>
        </p:txBody>
      </p:sp>
      <p:sp>
        <p:nvSpPr>
          <p:cNvPr id="345" name="Google Shape;345;g212bfdfba67_4_26"/>
          <p:cNvSpPr/>
          <p:nvPr/>
        </p:nvSpPr>
        <p:spPr>
          <a:xfrm>
            <a:off x="838835" y="1268730"/>
            <a:ext cx="4087495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355090"/>
            <a:ext cx="4064000" cy="630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Graph Neural Network</a:t>
            </a:r>
            <a:endParaRPr lang="zh-CN" altLang="en-US" sz="2600">
              <a:solidFill>
                <a:schemeClr val="dk1"/>
              </a:solidFill>
            </a:endParaRPr>
          </a:p>
        </p:txBody>
      </p:sp>
      <p:sp>
        <p:nvSpPr>
          <p:cNvPr id="3" name="Google Shape;345;g212bfdfba67_4_26"/>
          <p:cNvSpPr/>
          <p:nvPr>
            <p:custDataLst>
              <p:tags r:id="rId1"/>
            </p:custDataLst>
          </p:nvPr>
        </p:nvSpPr>
        <p:spPr>
          <a:xfrm>
            <a:off x="5351865" y="1268730"/>
            <a:ext cx="6046470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80282" y="2022526"/>
            <a:ext cx="442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1600">
                <a:cs typeface="+mn-ea"/>
                <a:sym typeface="+mn-lt"/>
              </a:rPr>
              <a:t>encoding the relationship between </a:t>
            </a:r>
            <a:r>
              <a:rPr lang="zh-CN" altLang="zh-CN" sz="1600">
                <a:solidFill>
                  <a:schemeClr val="tx2"/>
                </a:solidFill>
                <a:cs typeface="+mn-ea"/>
                <a:sym typeface="+mn-lt"/>
              </a:rPr>
              <a:t>nodes and learning patterns</a:t>
            </a:r>
            <a:r>
              <a:rPr lang="zh-CN" altLang="zh-CN" sz="1600">
                <a:cs typeface="+mn-ea"/>
                <a:sym typeface="+mn-lt"/>
              </a:rPr>
              <a:t> in the graph structure</a:t>
            </a:r>
            <a:endParaRPr lang="en-US" altLang="zh-CN" sz="1600">
              <a:latin typeface="Calibri (Body)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8374" y="2636232"/>
            <a:ext cx="467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>
                <a:cs typeface="+mn-ea"/>
                <a:sym typeface="+mn-lt"/>
              </a:rPr>
              <a:t>Data in Rec.sys has graph structure: User-item Bipartite Graph representation</a:t>
            </a:r>
            <a:endParaRPr lang="en-US" altLang="zh-CN" sz="1600">
              <a:latin typeface="Calibri (Body)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698109" y="1355090"/>
            <a:ext cx="4064000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GCN in RS</a:t>
            </a:r>
            <a:endParaRPr lang="zh-CN" altLang="en-US" sz="2600"/>
          </a:p>
        </p:txBody>
      </p:sp>
      <p:pic>
        <p:nvPicPr>
          <p:cNvPr id="5" name="图片 11" descr="图示&#10;&#10;已自动生成说明">
            <a:extLst>
              <a:ext uri="{FF2B5EF4-FFF2-40B4-BE49-F238E27FC236}">
                <a16:creationId xmlns:a16="http://schemas.microsoft.com/office/drawing/2014/main" id="{1D6C5784-8B82-9D34-8130-E42ED169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08" y="3451102"/>
            <a:ext cx="4425784" cy="1993168"/>
          </a:xfrm>
          <a:prstGeom prst="rect">
            <a:avLst/>
          </a:prstGeom>
        </p:spPr>
      </p:pic>
      <p:pic>
        <p:nvPicPr>
          <p:cNvPr id="7" name="图片 4" descr="图表&#10;&#10;已自动生成说明">
            <a:extLst>
              <a:ext uri="{FF2B5EF4-FFF2-40B4-BE49-F238E27FC236}">
                <a16:creationId xmlns:a16="http://schemas.microsoft.com/office/drawing/2014/main" id="{61BA6762-11CD-B1F7-504D-1D32CAB6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2636232"/>
            <a:ext cx="4087495" cy="2163265"/>
          </a:xfr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B24628B-8990-502D-9643-25162B3E2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824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2bfdfba67_4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99235E"/>
                </a:solidFill>
              </a:rPr>
              <a:t>Model Training</a:t>
            </a:r>
            <a:endParaRPr lang="en-US" sz="4000"/>
          </a:p>
        </p:txBody>
      </p:sp>
      <p:sp>
        <p:nvSpPr>
          <p:cNvPr id="345" name="Google Shape;345;g212bfdfba67_4_26"/>
          <p:cNvSpPr/>
          <p:nvPr/>
        </p:nvSpPr>
        <p:spPr>
          <a:xfrm>
            <a:off x="838835" y="1268730"/>
            <a:ext cx="4087495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355090"/>
            <a:ext cx="406400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NGCF</a:t>
            </a:r>
            <a:endParaRPr lang="zh-CN" altLang="en-US" sz="2600"/>
          </a:p>
        </p:txBody>
      </p:sp>
      <p:sp>
        <p:nvSpPr>
          <p:cNvPr id="3" name="Google Shape;345;g212bfdfba67_4_26"/>
          <p:cNvSpPr/>
          <p:nvPr>
            <p:custDataLst>
              <p:tags r:id="rId2"/>
            </p:custDataLst>
          </p:nvPr>
        </p:nvSpPr>
        <p:spPr>
          <a:xfrm>
            <a:off x="5351865" y="1268730"/>
            <a:ext cx="6046470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8" descr="图示&#10;&#10;已自动生成说明">
            <a:extLst>
              <a:ext uri="{FF2B5EF4-FFF2-40B4-BE49-F238E27FC236}">
                <a16:creationId xmlns:a16="http://schemas.microsoft.com/office/drawing/2014/main" id="{78620798-BF60-11AC-8C50-D9FE139EC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17" y="2215614"/>
            <a:ext cx="4088130" cy="316492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453350F-9EF3-0E7D-4A75-0EB033843718}"/>
              </a:ext>
            </a:extLst>
          </p:cNvPr>
          <p:cNvGrpSpPr/>
          <p:nvPr/>
        </p:nvGrpSpPr>
        <p:grpSpPr>
          <a:xfrm>
            <a:off x="6628617" y="4281127"/>
            <a:ext cx="3645763" cy="1546971"/>
            <a:chOff x="6501026" y="4078730"/>
            <a:chExt cx="3645763" cy="1546971"/>
          </a:xfrm>
        </p:grpSpPr>
        <p:pic>
          <p:nvPicPr>
            <p:cNvPr id="6" name="图片 10" descr="徽标, 公司名称&#10;&#10;已自动生成说明">
              <a:extLst>
                <a:ext uri="{FF2B5EF4-FFF2-40B4-BE49-F238E27FC236}">
                  <a16:creationId xmlns:a16="http://schemas.microsoft.com/office/drawing/2014/main" id="{5E6774BB-9AEA-2E5B-6B13-FF61C7DE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1026" y="4078730"/>
              <a:ext cx="3645763" cy="779552"/>
            </a:xfrm>
            <a:prstGeom prst="rect">
              <a:avLst/>
            </a:prstGeom>
          </p:spPr>
        </p:pic>
        <p:pic>
          <p:nvPicPr>
            <p:cNvPr id="8" name="图片 11" descr="文本&#10;&#10;已自动生成说明">
              <a:extLst>
                <a:ext uri="{FF2B5EF4-FFF2-40B4-BE49-F238E27FC236}">
                  <a16:creationId xmlns:a16="http://schemas.microsoft.com/office/drawing/2014/main" id="{D2D4C830-4A52-8444-DDE9-1EC29C90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1026" y="4835407"/>
              <a:ext cx="3645763" cy="79029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67C6D05-E090-8DD2-D268-F0AFAD2F5B15}"/>
              </a:ext>
            </a:extLst>
          </p:cNvPr>
          <p:cNvSpPr txBox="1"/>
          <p:nvPr/>
        </p:nvSpPr>
        <p:spPr>
          <a:xfrm>
            <a:off x="6044712" y="1773121"/>
            <a:ext cx="4660776" cy="2056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cs typeface="+mn-ea"/>
                <a:sym typeface="+mn-lt"/>
              </a:rPr>
              <a:t>I</a:t>
            </a:r>
            <a:r>
              <a:rPr lang="zh-CN">
                <a:cs typeface="+mn-ea"/>
                <a:sym typeface="+mn-lt"/>
              </a:rPr>
              <a:t>ntegrate the </a:t>
            </a:r>
            <a:r>
              <a:rPr lang="zh-CN">
                <a:solidFill>
                  <a:schemeClr val="tx2"/>
                </a:solidFill>
                <a:cs typeface="+mn-ea"/>
                <a:sym typeface="+mn-lt"/>
              </a:rPr>
              <a:t>user-item interactions </a:t>
            </a:r>
            <a:r>
              <a:rPr lang="zh-CN">
                <a:cs typeface="+mn-ea"/>
                <a:sym typeface="+mn-lt"/>
              </a:rPr>
              <a:t>— more specifically </a:t>
            </a:r>
            <a:r>
              <a:rPr lang="zh-CN">
                <a:solidFill>
                  <a:schemeClr val="tx2"/>
                </a:solidFill>
                <a:cs typeface="+mn-ea"/>
                <a:sym typeface="+mn-lt"/>
              </a:rPr>
              <a:t>the bipartite graph structure</a:t>
            </a:r>
            <a:r>
              <a:rPr lang="zh-CN">
                <a:cs typeface="+mn-ea"/>
                <a:sym typeface="+mn-lt"/>
              </a:rPr>
              <a:t> — into the embedding process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cs typeface="+mn-ea"/>
                <a:sym typeface="+mn-lt"/>
              </a:rPr>
              <a:t>E</a:t>
            </a:r>
            <a:r>
              <a:rPr lang="zh-CN">
                <a:cs typeface="+mn-ea"/>
                <a:sym typeface="+mn-lt"/>
              </a:rPr>
              <a:t>xploits the </a:t>
            </a:r>
            <a:r>
              <a:rPr lang="en-US" altLang="zh-CN">
                <a:cs typeface="+mn-ea"/>
                <a:sym typeface="+mn-lt"/>
              </a:rPr>
              <a:t>user-item</a:t>
            </a:r>
            <a:r>
              <a:rPr lang="zh-CN">
                <a:cs typeface="+mn-ea"/>
                <a:sym typeface="+mn-lt"/>
              </a:rPr>
              <a:t> graph structure by </a:t>
            </a:r>
            <a:r>
              <a:rPr lang="zh-CN">
                <a:solidFill>
                  <a:schemeClr val="tx2"/>
                </a:solidFill>
                <a:cs typeface="+mn-ea"/>
                <a:sym typeface="+mn-lt"/>
              </a:rPr>
              <a:t>propagating embeddings </a:t>
            </a:r>
            <a:r>
              <a:rPr lang="zh-CN">
                <a:cs typeface="+mn-ea"/>
                <a:sym typeface="+mn-lt"/>
              </a:rPr>
              <a:t>on it. </a:t>
            </a:r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A4CAC011-018C-96CF-37EA-B5F3C23B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8242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2bfdfba67_4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99235E"/>
                </a:solidFill>
              </a:rPr>
              <a:t>Model Training</a:t>
            </a:r>
            <a:endParaRPr lang="en-US" sz="4000"/>
          </a:p>
        </p:txBody>
      </p:sp>
      <p:sp>
        <p:nvSpPr>
          <p:cNvPr id="345" name="Google Shape;345;g212bfdfba67_4_26"/>
          <p:cNvSpPr/>
          <p:nvPr/>
        </p:nvSpPr>
        <p:spPr>
          <a:xfrm>
            <a:off x="838835" y="1268730"/>
            <a:ext cx="4087495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355090"/>
            <a:ext cx="406400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LightGCN</a:t>
            </a:r>
            <a:endParaRPr lang="zh-CN" altLang="en-US" sz="2600"/>
          </a:p>
        </p:txBody>
      </p:sp>
      <p:sp>
        <p:nvSpPr>
          <p:cNvPr id="3" name="Google Shape;345;g212bfdfba67_4_26"/>
          <p:cNvSpPr/>
          <p:nvPr>
            <p:custDataLst>
              <p:tags r:id="rId1"/>
            </p:custDataLst>
          </p:nvPr>
        </p:nvSpPr>
        <p:spPr>
          <a:xfrm>
            <a:off x="5351865" y="1268730"/>
            <a:ext cx="6046470" cy="4912995"/>
          </a:xfrm>
          <a:prstGeom prst="roundRect">
            <a:avLst>
              <a:gd name="adj" fmla="val 3493"/>
            </a:avLst>
          </a:prstGeom>
          <a:solidFill>
            <a:srgbClr val="FEE599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98D21-7E56-FFB2-7805-CEEF2B1F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" y="2413476"/>
            <a:ext cx="4347583" cy="300204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33BEDAD-6327-4546-3D68-BB680670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281" y="1764613"/>
            <a:ext cx="5839637" cy="40076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900">
                <a:cs typeface="+mn-ea"/>
                <a:sym typeface="+mn-lt"/>
              </a:rPr>
              <a:t>A model including </a:t>
            </a:r>
            <a:r>
              <a:rPr lang="en-US" altLang="zh-CN" sz="1900">
                <a:solidFill>
                  <a:schemeClr val="tx2"/>
                </a:solidFill>
                <a:cs typeface="+mn-ea"/>
                <a:sym typeface="+mn-lt"/>
              </a:rPr>
              <a:t>only the most essential component</a:t>
            </a:r>
            <a:r>
              <a:rPr lang="en-US" altLang="zh-CN" sz="1900">
                <a:cs typeface="+mn-ea"/>
                <a:sym typeface="+mn-lt"/>
              </a:rPr>
              <a:t> in GCN -- </a:t>
            </a:r>
            <a:r>
              <a:rPr lang="en-US" altLang="zh-CN" sz="1900">
                <a:solidFill>
                  <a:schemeClr val="tx2"/>
                </a:solidFill>
                <a:cs typeface="+mn-ea"/>
                <a:sym typeface="+mn-lt"/>
              </a:rPr>
              <a:t>neighborhood aggregation</a:t>
            </a:r>
            <a:r>
              <a:rPr lang="en-US" altLang="zh-CN" sz="1900">
                <a:cs typeface="+mn-ea"/>
                <a:sym typeface="+mn-lt"/>
              </a:rPr>
              <a:t>, which is for collaborative filtering.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900">
                <a:cs typeface="+mn-ea"/>
                <a:sym typeface="+mn-lt"/>
              </a:rPr>
              <a:t>Learns user and item embeddings by </a:t>
            </a:r>
            <a:r>
              <a:rPr lang="en-US" altLang="zh-CN" sz="1900">
                <a:solidFill>
                  <a:schemeClr val="tx2"/>
                </a:solidFill>
                <a:cs typeface="+mn-ea"/>
                <a:sym typeface="+mn-lt"/>
              </a:rPr>
              <a:t>linearly propagating </a:t>
            </a:r>
            <a:r>
              <a:rPr lang="en-US" altLang="zh-CN" sz="1900">
                <a:cs typeface="+mn-ea"/>
                <a:sym typeface="+mn-lt"/>
              </a:rPr>
              <a:t>them on the user-item interaction graph.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900">
                <a:cs typeface="+mn-ea"/>
                <a:sym typeface="+mn-lt"/>
              </a:rPr>
              <a:t>Weighted </a:t>
            </a:r>
            <a:r>
              <a:rPr lang="en-US" altLang="zh-CN" sz="1900">
                <a:solidFill>
                  <a:schemeClr val="tx2"/>
                </a:solidFill>
                <a:cs typeface="+mn-ea"/>
                <a:sym typeface="+mn-lt"/>
              </a:rPr>
              <a:t>sum of</a:t>
            </a:r>
            <a:r>
              <a:rPr lang="en-US" altLang="zh-CN" sz="1900">
                <a:cs typeface="+mn-ea"/>
                <a:sym typeface="+mn-lt"/>
              </a:rPr>
              <a:t> the embeddings learned at all layers as the </a:t>
            </a:r>
            <a:r>
              <a:rPr lang="en-US" altLang="zh-CN" sz="1900">
                <a:solidFill>
                  <a:schemeClr val="tx2"/>
                </a:solidFill>
                <a:cs typeface="+mn-ea"/>
                <a:sym typeface="+mn-lt"/>
              </a:rPr>
              <a:t>final embedding.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90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900">
                <a:cs typeface="+mn-ea"/>
                <a:sym typeface="+mn-lt"/>
              </a:rPr>
              <a:t>Exhibits substantial improvements over Neural Graph Collaborative Filtering (NGCF) under exactly the same experimental setting.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1700">
              <a:cs typeface="+mn-ea"/>
              <a:sym typeface="+mn-lt"/>
            </a:endParaRP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B9C8CCF1-B497-CA7D-E024-D6DCE9C6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26315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5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2"/>
          <p:cNvSpPr/>
          <p:nvPr/>
        </p:nvSpPr>
        <p:spPr>
          <a:xfrm>
            <a:off x="849094" y="524107"/>
            <a:ext cx="10493812" cy="5531005"/>
          </a:xfrm>
          <a:prstGeom prst="roundRect">
            <a:avLst>
              <a:gd name="adj" fmla="val 7421"/>
            </a:avLst>
          </a:prstGeom>
          <a:solidFill>
            <a:srgbClr val="99235E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/>
          </a:p>
          <a:p>
            <a:pPr marL="914400" lvl="1" indent="-457200">
              <a:buFont typeface="Wingdings" panose="05000000000000000000" charset="0"/>
              <a:buChar char="p"/>
            </a:pPr>
            <a:endParaRPr lang="en-US"/>
          </a:p>
          <a:p>
            <a:pPr marL="914400" lvl="1" indent="-457200" algn="ctr">
              <a:buFont typeface="Wingdings" panose="05000000000000000000" charset="0"/>
              <a:buChar char="p"/>
            </a:pPr>
            <a:endParaRPr lang="en-US"/>
          </a:p>
        </p:txBody>
      </p:sp>
      <p:sp>
        <p:nvSpPr>
          <p:cNvPr id="11" name="Google Shape;317;p12"/>
          <p:cNvSpPr txBox="1"/>
          <p:nvPr/>
        </p:nvSpPr>
        <p:spPr>
          <a:xfrm>
            <a:off x="1356732" y="2584113"/>
            <a:ext cx="9478537" cy="989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99235E"/>
              </a:buClr>
              <a:buSzPts val="4000"/>
              <a:buFont typeface="Calibri" panose="020F0502020204030204"/>
              <a:buNone/>
            </a:pPr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</a:t>
            </a:r>
            <a:endParaRPr lang="en-US" sz="4000"/>
          </a:p>
        </p:txBody>
      </p:sp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889E5B2F-C00F-008F-9C5A-6B02FE9E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30719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865798"/>
            <a:ext cx="12192000" cy="58835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-2" y="5961638"/>
            <a:ext cx="12192000" cy="6063751"/>
            <a:chOff x="0" y="5769631"/>
            <a:chExt cx="12192000" cy="6063751"/>
          </a:xfrm>
        </p:grpSpPr>
        <p:sp>
          <p:nvSpPr>
            <p:cNvPr id="23" name="流程图: 过程 22"/>
            <p:cNvSpPr/>
            <p:nvPr/>
          </p:nvSpPr>
          <p:spPr>
            <a:xfrm>
              <a:off x="0" y="5949859"/>
              <a:ext cx="12192000" cy="5883523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流程图: 可选过程 23"/>
            <p:cNvSpPr/>
            <p:nvPr/>
          </p:nvSpPr>
          <p:spPr>
            <a:xfrm>
              <a:off x="6866096" y="5769631"/>
              <a:ext cx="1760455" cy="386704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</a:rPr>
                <a:t>Experiment Setting II</a:t>
              </a:r>
            </a:p>
          </p:txBody>
        </p:sp>
      </p:grp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7" name="矩形: 圆角 34"/>
          <p:cNvSpPr/>
          <p:nvPr/>
        </p:nvSpPr>
        <p:spPr>
          <a:xfrm>
            <a:off x="240030" y="1310640"/>
            <a:ext cx="4754095" cy="4012638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: 圆角 34"/>
          <p:cNvSpPr/>
          <p:nvPr>
            <p:custDataLst>
              <p:tags r:id="rId1"/>
            </p:custDataLst>
          </p:nvPr>
        </p:nvSpPr>
        <p:spPr>
          <a:xfrm>
            <a:off x="5104581" y="1342723"/>
            <a:ext cx="6976962" cy="3980554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graphicFrame>
        <p:nvGraphicFramePr>
          <p:cNvPr id="40" name="表格 9"/>
          <p:cNvGraphicFramePr>
            <a:graphicFrameLocks noGrp="1"/>
          </p:cNvGraphicFramePr>
          <p:nvPr/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9B3C92A-88FF-1A4E-481C-AF4DA418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01" y="1782270"/>
            <a:ext cx="6298696" cy="3057492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29E2EEFD-9803-E7FF-9A4B-7A0EBDAD2108}"/>
              </a:ext>
            </a:extLst>
          </p:cNvPr>
          <p:cNvSpPr txBox="1"/>
          <p:nvPr/>
        </p:nvSpPr>
        <p:spPr>
          <a:xfrm>
            <a:off x="615156" y="1287075"/>
            <a:ext cx="406400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Overview of </a:t>
            </a:r>
            <a:r>
              <a:rPr lang="en-US" altLang="zh-CN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Metadata </a:t>
            </a:r>
            <a:endParaRPr lang="zh-CN" altLang="en-US" sz="26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3190A2-558A-6FE0-4A57-40CB667C2D48}"/>
              </a:ext>
            </a:extLst>
          </p:cNvPr>
          <p:cNvSpPr txBox="1"/>
          <p:nvPr/>
        </p:nvSpPr>
        <p:spPr>
          <a:xfrm>
            <a:off x="651711" y="2155657"/>
            <a:ext cx="384007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>
                <a:latin typeface="Consolas"/>
                <a:ea typeface="等线"/>
              </a:rPr>
              <a:t>asin</a:t>
            </a:r>
            <a:r>
              <a:rPr lang="zh-CN">
                <a:ea typeface="+mn-lt"/>
                <a:cs typeface="+mn-lt"/>
              </a:rPr>
              <a:t> - ID of the product, e.g. </a:t>
            </a:r>
            <a:r>
              <a:rPr lang="en-US" altLang="zh-CN">
                <a:ea typeface="+mn-lt"/>
                <a:cs typeface="+mn-lt"/>
              </a:rPr>
              <a:t>B00H512H234</a:t>
            </a:r>
            <a:endParaRPr lang="zh-CN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zh-CN">
                <a:latin typeface="Consolas"/>
                <a:ea typeface="等线"/>
                <a:cs typeface="Calibri"/>
              </a:rPr>
              <a:t>title</a:t>
            </a:r>
            <a:r>
              <a:rPr lang="zh-CN">
                <a:ea typeface="+mn-lt"/>
                <a:cs typeface="+mn-lt"/>
              </a:rPr>
              <a:t> - name of the product</a:t>
            </a:r>
            <a:endParaRPr lang="zh-CN"/>
          </a:p>
          <a:p>
            <a:pPr marL="285750" indent="-285750">
              <a:buFont typeface="Arial"/>
              <a:buChar char="•"/>
            </a:pPr>
            <a:r>
              <a:rPr lang="zh-CN">
                <a:latin typeface="Consolas"/>
                <a:ea typeface="等线"/>
                <a:cs typeface="Calibri"/>
              </a:rPr>
              <a:t>feature</a:t>
            </a:r>
            <a:r>
              <a:rPr lang="zh-CN">
                <a:ea typeface="+mn-lt"/>
                <a:cs typeface="+mn-lt"/>
              </a:rPr>
              <a:t> - bullet-point format features of the product</a:t>
            </a:r>
            <a:endParaRPr lang="zh-CN"/>
          </a:p>
          <a:p>
            <a:pPr marL="285750" indent="-285750">
              <a:buFont typeface="Arial"/>
              <a:buChar char="•"/>
            </a:pPr>
            <a:r>
              <a:rPr lang="zh-CN">
                <a:latin typeface="Consolas"/>
                <a:ea typeface="等线"/>
                <a:cs typeface="Calibri"/>
              </a:rPr>
              <a:t>description</a:t>
            </a:r>
            <a:r>
              <a:rPr lang="zh-CN">
                <a:ea typeface="+mn-lt"/>
                <a:cs typeface="+mn-lt"/>
              </a:rPr>
              <a:t> - description of the product</a:t>
            </a:r>
            <a:endParaRPr lang="zh-CN"/>
          </a:p>
          <a:p>
            <a:pPr marL="285750" indent="-285750">
              <a:buFont typeface="Arial"/>
              <a:buChar char="•"/>
            </a:pPr>
            <a:r>
              <a:rPr lang="en-US" altLang="zh-CN" err="1">
                <a:ea typeface="等线"/>
                <a:cs typeface="Calibri"/>
              </a:rPr>
              <a:t>also_buy</a:t>
            </a:r>
            <a:r>
              <a:rPr lang="en-US" altLang="zh-CN">
                <a:ea typeface="等线"/>
                <a:cs typeface="Calibri"/>
              </a:rPr>
              <a:t> - items that are also purchased</a:t>
            </a:r>
          </a:p>
          <a:p>
            <a:pPr marL="285750" indent="-285750">
              <a:buFont typeface="Arial"/>
              <a:buChar char="•"/>
            </a:pPr>
            <a:r>
              <a:rPr lang="zh-CN" altLang="zh-CN">
                <a:ea typeface="等线"/>
                <a:cs typeface="Calibri"/>
              </a:rPr>
              <a:t>also_view - items that are also viewed</a:t>
            </a:r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D1369-7231-94FB-161E-2B6F49E9306D}"/>
              </a:ext>
            </a:extLst>
          </p:cNvPr>
          <p:cNvSpPr txBox="1"/>
          <p:nvPr/>
        </p:nvSpPr>
        <p:spPr>
          <a:xfrm>
            <a:off x="541421" y="1804736"/>
            <a:ext cx="5133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onsolas"/>
                <a:ea typeface="等线"/>
                <a:cs typeface="Calibri"/>
              </a:rPr>
              <a:t>Include info for total </a:t>
            </a:r>
            <a:r>
              <a:rPr lang="en-US" altLang="zh-CN">
                <a:latin typeface="Consolas"/>
                <a:ea typeface="等线"/>
                <a:cs typeface="Calibri"/>
              </a:rPr>
              <a:t>84819</a:t>
            </a:r>
            <a:r>
              <a:rPr lang="zh-CN">
                <a:latin typeface="Consolas"/>
                <a:ea typeface="等线"/>
                <a:cs typeface="Calibri"/>
              </a:rPr>
              <a:t> </a:t>
            </a:r>
            <a:r>
              <a:rPr lang="en-US" altLang="zh-CN">
                <a:latin typeface="Consolas"/>
                <a:ea typeface="等线"/>
                <a:cs typeface="Calibri"/>
              </a:rPr>
              <a:t>items</a:t>
            </a:r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E25E48C3-E085-9A3E-32D8-90C2F15521A0}"/>
              </a:ext>
            </a:extLst>
          </p:cNvPr>
          <p:cNvSpPr/>
          <p:nvPr/>
        </p:nvSpPr>
        <p:spPr>
          <a:xfrm>
            <a:off x="5016789" y="5654885"/>
            <a:ext cx="1802822" cy="3489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</p:spTree>
    <p:extLst>
      <p:ext uri="{BB962C8B-B14F-4D97-AF65-F5344CB8AC3E}">
        <p14:creationId xmlns:p14="http://schemas.microsoft.com/office/powerpoint/2010/main" val="101193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0" y="1125612"/>
            <a:ext cx="12192000" cy="588352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过程 16"/>
          <p:cNvSpPr/>
          <p:nvPr/>
        </p:nvSpPr>
        <p:spPr>
          <a:xfrm>
            <a:off x="0" y="5887931"/>
            <a:ext cx="12192000" cy="58835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图: 过程 22"/>
          <p:cNvSpPr/>
          <p:nvPr/>
        </p:nvSpPr>
        <p:spPr>
          <a:xfrm>
            <a:off x="-2" y="6141866"/>
            <a:ext cx="12192000" cy="58835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34"/>
          <p:cNvSpPr/>
          <p:nvPr/>
        </p:nvSpPr>
        <p:spPr>
          <a:xfrm>
            <a:off x="660401" y="1474642"/>
            <a:ext cx="3741478" cy="3848635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: 圆角 34"/>
          <p:cNvSpPr/>
          <p:nvPr>
            <p:custDataLst>
              <p:tags r:id="rId2"/>
            </p:custDataLst>
          </p:nvPr>
        </p:nvSpPr>
        <p:spPr>
          <a:xfrm>
            <a:off x="5337544" y="1458624"/>
            <a:ext cx="6053470" cy="3848635"/>
          </a:xfrm>
          <a:prstGeom prst="roundRect">
            <a:avLst>
              <a:gd name="adj" fmla="val 7421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6470" y="2353277"/>
            <a:ext cx="564368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>
                <a:latin typeface="Consolas"/>
                <a:ea typeface="等线"/>
                <a:cs typeface="Calibri"/>
              </a:rPr>
              <a:t>The total has </a:t>
            </a:r>
            <a:r>
              <a:rPr lang="en-US">
                <a:latin typeface="Consolas"/>
                <a:ea typeface="等线"/>
                <a:cs typeface="Calibri"/>
              </a:rPr>
              <a:t>349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等线"/>
                <a:cs typeface="Calibri"/>
              </a:rPr>
              <a:t>records, 71982 unique items and 1540618 unique users.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onsolas"/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onsolas"/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latin typeface="Consolas"/>
                <a:ea typeface="等线"/>
                <a:cs typeface="Calibri"/>
              </a:rPr>
              <a:t>Ratings vary from 1.0 to 5.0, there are 1899779 records whose ratings are larger than 3.0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onsolas"/>
              <a:ea typeface="等线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200">
              <a:cs typeface="Calibri"/>
            </a:endParaRPr>
          </a:p>
        </p:txBody>
      </p:sp>
      <p:sp>
        <p:nvSpPr>
          <p:cNvPr id="35" name="文本框 1"/>
          <p:cNvSpPr txBox="1"/>
          <p:nvPr/>
        </p:nvSpPr>
        <p:spPr>
          <a:xfrm>
            <a:off x="5439161" y="1394600"/>
            <a:ext cx="4064000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Overview of </a:t>
            </a:r>
            <a:r>
              <a:rPr lang="en-US" altLang="zh-CN" sz="2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Data </a:t>
            </a:r>
            <a:endParaRPr lang="zh-CN" altLang="en-US" sz="2600"/>
          </a:p>
        </p:txBody>
      </p:sp>
      <p:sp>
        <p:nvSpPr>
          <p:cNvPr id="39" name="流程图: 可选过程 14"/>
          <p:cNvSpPr/>
          <p:nvPr/>
        </p:nvSpPr>
        <p:spPr>
          <a:xfrm>
            <a:off x="3679475" y="913710"/>
            <a:ext cx="1594942" cy="412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Data Overview</a:t>
            </a:r>
          </a:p>
        </p:txBody>
      </p:sp>
      <p:graphicFrame>
        <p:nvGraphicFramePr>
          <p:cNvPr id="4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34414"/>
              </p:ext>
            </p:extLst>
          </p:nvPr>
        </p:nvGraphicFramePr>
        <p:xfrm>
          <a:off x="1252164" y="6411820"/>
          <a:ext cx="9687672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/>
                            </a:solidFill>
                          </a:ln>
                          <a:solidFill>
                            <a:srgbClr val="99235E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757473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Results &amp; Discussion</a:t>
                      </a:r>
                      <a:endParaRPr lang="zh-CN" altLang="en-US" sz="1600" b="0" kern="1200" cap="none" spc="0">
                        <a:ln w="0">
                          <a:solidFill>
                            <a:srgbClr val="99235E">
                              <a:alpha val="20000"/>
                            </a:srgbClr>
                          </a:solidFill>
                        </a:ln>
                        <a:solidFill>
                          <a:srgbClr val="99235E">
                            <a:alpha val="20000"/>
                          </a:srgb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cap="none" spc="0">
                          <a:ln w="0">
                            <a:solidFill>
                              <a:srgbClr val="99235E">
                                <a:alpha val="20000"/>
                              </a:srgbClr>
                            </a:solidFill>
                          </a:ln>
                          <a:solidFill>
                            <a:srgbClr val="99235E">
                              <a:alpha val="20000"/>
                            </a:srgb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Conclusion &amp; Future works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923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标题 3">
            <a:extLst>
              <a:ext uri="{FF2B5EF4-FFF2-40B4-BE49-F238E27FC236}">
                <a16:creationId xmlns:a16="http://schemas.microsoft.com/office/drawing/2014/main" id="{ABE9026F-55FC-40FF-CDCC-C1E66260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4836"/>
            <a:ext cx="10515600" cy="98985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99235E"/>
                </a:solidFill>
                <a:ea typeface="等线" panose="02010600030101010101" pitchFamily="2" charset="-122"/>
                <a:cs typeface="Helvetica" panose="020B0604020202020204" pitchFamily="34" charset="0"/>
              </a:rPr>
              <a:t>Experiments</a:t>
            </a:r>
            <a:endParaRPr lang="en-US" sz="400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34D0DC16-7F0F-58AE-8DB5-E547873DB441}"/>
              </a:ext>
            </a:extLst>
          </p:cNvPr>
          <p:cNvSpPr/>
          <p:nvPr/>
        </p:nvSpPr>
        <p:spPr>
          <a:xfrm>
            <a:off x="6866094" y="5961638"/>
            <a:ext cx="1760455" cy="3867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Experiment Setting II</a:t>
            </a:r>
          </a:p>
        </p:txBody>
      </p:sp>
      <p:pic>
        <p:nvPicPr>
          <p:cNvPr id="4" name="图片 5" descr="图形用户界面, 文本, 应用程序&#10;&#10;已自动生成说明">
            <a:extLst>
              <a:ext uri="{FF2B5EF4-FFF2-40B4-BE49-F238E27FC236}">
                <a16:creationId xmlns:a16="http://schemas.microsoft.com/office/drawing/2014/main" id="{C33B931A-1800-A61F-A158-463CE97DC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59" y="1769341"/>
            <a:ext cx="3094168" cy="3242137"/>
          </a:xfrm>
          <a:prstGeom prst="rect">
            <a:avLst/>
          </a:prstGeom>
        </p:spPr>
      </p:pic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23AF504C-AB18-0B37-2ACB-234E1B6178D7}"/>
              </a:ext>
            </a:extLst>
          </p:cNvPr>
          <p:cNvSpPr/>
          <p:nvPr/>
        </p:nvSpPr>
        <p:spPr>
          <a:xfrm>
            <a:off x="5000498" y="5712416"/>
            <a:ext cx="1802822" cy="3489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Experiment Setting 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5613e56-2d87-41eb-97cc-9f987ccdabe9"/>
  <p:tag name="COMMONDATA" val="eyJoZGlkIjoiZDczYjk3Y2M1Mzc1YzBhM2Y0M2ZlNjBjZGI2MDgxNjkifQ=="/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66146;#966146;#150514;#9458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763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06196"/>
      </a:accent1>
      <a:accent2>
        <a:srgbClr val="F4B414"/>
      </a:accent2>
      <a:accent3>
        <a:srgbClr val="77649B"/>
      </a:accent3>
      <a:accent4>
        <a:srgbClr val="385D77"/>
      </a:accent4>
      <a:accent5>
        <a:srgbClr val="576270"/>
      </a:accent5>
      <a:accent6>
        <a:srgbClr val="778495"/>
      </a:accent6>
      <a:hlink>
        <a:srgbClr val="406196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06196"/>
      </a:accent1>
      <a:accent2>
        <a:srgbClr val="F4B414"/>
      </a:accent2>
      <a:accent3>
        <a:srgbClr val="77649B"/>
      </a:accent3>
      <a:accent4>
        <a:srgbClr val="385D77"/>
      </a:accent4>
      <a:accent5>
        <a:srgbClr val="576270"/>
      </a:accent5>
      <a:accent6>
        <a:srgbClr val="778495"/>
      </a:accent6>
      <a:hlink>
        <a:srgbClr val="406196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406196"/>
    </a:accent1>
    <a:accent2>
      <a:srgbClr val="F4B414"/>
    </a:accent2>
    <a:accent3>
      <a:srgbClr val="77649B"/>
    </a:accent3>
    <a:accent4>
      <a:srgbClr val="385D77"/>
    </a:accent4>
    <a:accent5>
      <a:srgbClr val="576270"/>
    </a:accent5>
    <a:accent6>
      <a:srgbClr val="778495"/>
    </a:accent6>
    <a:hlink>
      <a:srgbClr val="40619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Microsoft Office PowerPoint</Application>
  <PresentationFormat>宽屏</PresentationFormat>
  <Paragraphs>367</Paragraphs>
  <Slides>25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 (Body)</vt:lpstr>
      <vt:lpstr>Noto Sans Symbols</vt:lpstr>
      <vt:lpstr>Söhne</vt:lpstr>
      <vt:lpstr>Arial</vt:lpstr>
      <vt:lpstr>Calibri</vt:lpstr>
      <vt:lpstr>Calibri Light</vt:lpstr>
      <vt:lpstr>Consolas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Motivation</vt:lpstr>
      <vt:lpstr>Model Training</vt:lpstr>
      <vt:lpstr>Model Training</vt:lpstr>
      <vt:lpstr>PowerPoint 演示文稿</vt:lpstr>
      <vt:lpstr>Experiments</vt:lpstr>
      <vt:lpstr>Experiments</vt:lpstr>
      <vt:lpstr>Experiments</vt:lpstr>
      <vt:lpstr>Experiments</vt:lpstr>
      <vt:lpstr>Experiments</vt:lpstr>
      <vt:lpstr>Experiments</vt:lpstr>
      <vt:lpstr>PowerPoint 演示文稿</vt:lpstr>
      <vt:lpstr>Results - Experiment I.</vt:lpstr>
      <vt:lpstr>Results - Experiment I.</vt:lpstr>
      <vt:lpstr>Results - Experiment II.</vt:lpstr>
      <vt:lpstr>Sentiment Analysis</vt:lpstr>
      <vt:lpstr>Sentiment Analysis</vt:lpstr>
      <vt:lpstr>PowerPoint 演示文稿</vt:lpstr>
      <vt:lpstr>Conclusion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ZANG Yichen</dc:creator>
  <cp:lastModifiedBy>信 周</cp:lastModifiedBy>
  <cp:revision>2</cp:revision>
  <dcterms:created xsi:type="dcterms:W3CDTF">2020-10-25T08:22:00Z</dcterms:created>
  <dcterms:modified xsi:type="dcterms:W3CDTF">2023-08-04T06:04:42Z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F0730642D58B4A61B9B1443B25024BBC_12</vt:lpwstr>
  </property>
  <property fmtid="{D5CDD505-2E9C-101B-9397-08002B2CF9AE}" pid="3" name="KSOProductBuildVer">
    <vt:lpwstr>2052-11.1.0.14036</vt:lpwstr>
  </property>
</Properties>
</file>