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5" r:id="rId10"/>
    <p:sldId id="263" r:id="rId11"/>
    <p:sldId id="271" r:id="rId12"/>
    <p:sldId id="272" r:id="rId13"/>
    <p:sldId id="273" r:id="rId14"/>
    <p:sldId id="275" r:id="rId15"/>
    <p:sldId id="274" r:id="rId16"/>
    <p:sldId id="267" r:id="rId17"/>
    <p:sldId id="268" r:id="rId18"/>
    <p:sldId id="269" r:id="rId19"/>
    <p:sldId id="281" r:id="rId20"/>
    <p:sldId id="286" r:id="rId21"/>
    <p:sldId id="270" r:id="rId22"/>
    <p:sldId id="276" r:id="rId23"/>
    <p:sldId id="277" r:id="rId24"/>
    <p:sldId id="278" r:id="rId25"/>
    <p:sldId id="288" r:id="rId26"/>
    <p:sldId id="279" r:id="rId27"/>
    <p:sldId id="282" r:id="rId28"/>
    <p:sldId id="283" r:id="rId29"/>
    <p:sldId id="284" r:id="rId30"/>
    <p:sldId id="285" r:id="rId31"/>
    <p:sldId id="280" r:id="rId32"/>
    <p:sldId id="287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F0000"/>
    <a:srgbClr val="FF0E0E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2243" autoAdjust="0"/>
  </p:normalViewPr>
  <p:slideViewPr>
    <p:cSldViewPr snapToGrid="0">
      <p:cViewPr varScale="1">
        <p:scale>
          <a:sx n="103" d="100"/>
          <a:sy n="103" d="100"/>
        </p:scale>
        <p:origin x="1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A1764-5BD2-4E12-ACB1-29ADB4B6432E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E4A23-4B78-4A90-95C1-606867A44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540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Next</a:t>
            </a:r>
            <a:r>
              <a:rPr lang="en-US" altLang="zh-TW" baseline="0" dirty="0" smtClean="0"/>
              <a:t> step : </a:t>
            </a:r>
            <a:r>
              <a:rPr lang="zh-TW" altLang="en-US" baseline="0" dirty="0" smtClean="0"/>
              <a:t>看</a:t>
            </a:r>
            <a:r>
              <a:rPr lang="en-US" altLang="zh-TW" baseline="0" dirty="0" smtClean="0"/>
              <a:t>normal sample</a:t>
            </a:r>
            <a:r>
              <a:rPr lang="zh-TW" altLang="en-US" baseline="0" dirty="0" smtClean="0"/>
              <a:t>是否能有不同的單元大小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E4A23-4B78-4A90-95C1-606867A444E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699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Crypto: CRC32_poly_Constant, Big_Numbers1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E4A23-4B78-4A90-95C1-606867A444E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620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header table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是程式要能執行的重要資訊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紀錄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ELF image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'segment'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E4A23-4B78-4A90-95C1-606867A444E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41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 smtClean="0"/>
              <a:t>ctors</a:t>
            </a:r>
            <a:r>
              <a:rPr lang="en-US" altLang="zh-TW" dirty="0" smtClean="0"/>
              <a:t> , </a:t>
            </a:r>
            <a:r>
              <a:rPr lang="en-US" altLang="zh-TW" dirty="0" err="1" smtClean="0"/>
              <a:t>dtors</a:t>
            </a:r>
            <a:r>
              <a:rPr lang="en-US" altLang="zh-TW" dirty="0" smtClean="0"/>
              <a:t>, comment:</a:t>
            </a:r>
            <a:br>
              <a:rPr lang="en-US" altLang="zh-TW" dirty="0" smtClean="0"/>
            </a:br>
            <a:r>
              <a:rPr lang="en-US" altLang="zh-TW" dirty="0" smtClean="0"/>
              <a:t>This section holds version control information</a:t>
            </a:r>
          </a:p>
          <a:p>
            <a:r>
              <a:rPr lang="en-US" altLang="zh-TW" dirty="0" smtClean="0"/>
              <a:t> , </a:t>
            </a:r>
            <a:r>
              <a:rPr lang="en-US" altLang="zh-TW" dirty="0" err="1" smtClean="0"/>
              <a:t>symtab</a:t>
            </a:r>
            <a:r>
              <a:rPr lang="en-US" altLang="zh-TW" dirty="0" smtClean="0"/>
              <a:t>: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section holds a symbol table</a:t>
            </a:r>
            <a:r>
              <a:rPr lang="en-US" altLang="zh-TW" dirty="0" smtClean="0"/>
              <a:t> , </a:t>
            </a:r>
            <a:r>
              <a:rPr lang="en-US" altLang="zh-TW" dirty="0" err="1" smtClean="0"/>
              <a:t>strtab: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section holds strings, most commonly the strings that represent the names associated with symbol table entries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E4A23-4B78-4A90-95C1-606867A444E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066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https://3c.yipee.cc/120160/av-test-%E5%85%AC%E4%BD%88-2018-%E5%B9%B4-1-%E6%9C%88-android-%E5%B9%B3%E5%8F%B0%E6%9C%80%E4%BD%B3%E8%B3%87%E5%AE%89%E9%98%B2%E6%AF%92%E8%BB%9F%E9%AB%94%E6%8E%92%E8%A1%8C%E6%A6%9C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E4A23-4B78-4A90-95C1-606867A444E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913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Section : symbol</a:t>
            </a:r>
            <a:r>
              <a:rPr lang="en-US" altLang="zh-TW" baseline="0" dirty="0" smtClean="0"/>
              <a:t> : normal</a:t>
            </a:r>
            <a:endParaRPr lang="en-US" altLang="zh-TW" dirty="0" smtClean="0"/>
          </a:p>
          <a:p>
            <a:r>
              <a:rPr lang="en-US" altLang="zh-TW" dirty="0" smtClean="0"/>
              <a:t>Malware:  14 : many : many </a:t>
            </a:r>
          </a:p>
          <a:p>
            <a:r>
              <a:rPr lang="en-US" altLang="zh-TW" dirty="0" smtClean="0"/>
              <a:t>Normal:</a:t>
            </a:r>
            <a:r>
              <a:rPr lang="en-US" altLang="zh-TW" baseline="0" dirty="0" smtClean="0"/>
              <a:t>  13 : 1 : 2   (30)</a:t>
            </a:r>
          </a:p>
          <a:p>
            <a:r>
              <a:rPr lang="en-US" altLang="zh-TW" baseline="0" dirty="0" smtClean="0"/>
              <a:t>Normal:  23 : 4 : 9   (26)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E4A23-4B78-4A90-95C1-606867A444E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602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Text section too many</a:t>
            </a:r>
            <a:r>
              <a:rPr lang="en-US" altLang="zh-TW" baseline="0" dirty="0" smtClean="0"/>
              <a:t> symbol , we can compute normal text section symbol to reduce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E4A23-4B78-4A90-95C1-606867A444E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166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Library_fun</a:t>
            </a:r>
            <a:r>
              <a:rPr lang="en-US" altLang="zh-TW" baseline="0" dirty="0" err="1" smtClean="0"/>
              <a:t>_call</a:t>
            </a:r>
            <a:r>
              <a:rPr lang="en-US" altLang="zh-TW" baseline="0" dirty="0" smtClean="0"/>
              <a:t> :  40(GI) : 5(</a:t>
            </a:r>
            <a:r>
              <a:rPr lang="en-US" altLang="zh-TW" baseline="0" dirty="0" err="1" smtClean="0"/>
              <a:t>libc</a:t>
            </a:r>
            <a:r>
              <a:rPr lang="en-US" altLang="zh-TW" baseline="0" dirty="0" smtClean="0"/>
              <a:t>) </a:t>
            </a:r>
          </a:p>
          <a:p>
            <a:r>
              <a:rPr lang="en-US" altLang="zh-TW" baseline="0" dirty="0" err="1" smtClean="0"/>
              <a:t>Syscall</a:t>
            </a:r>
            <a:r>
              <a:rPr lang="en-US" altLang="zh-TW" baseline="0" dirty="0" smtClean="0"/>
              <a:t> : 2 , mem</a:t>
            </a:r>
            <a:r>
              <a:rPr lang="zh-TW" altLang="en-US" baseline="0" dirty="0" smtClean="0"/>
              <a:t>存取</a:t>
            </a:r>
            <a:r>
              <a:rPr lang="en-US" altLang="zh-TW" baseline="0" dirty="0" smtClean="0"/>
              <a:t>: 3</a:t>
            </a:r>
          </a:p>
          <a:p>
            <a:r>
              <a:rPr lang="zh-TW" altLang="en-US" baseline="0" dirty="0" smtClean="0"/>
              <a:t>存取設定檔</a:t>
            </a:r>
            <a:r>
              <a:rPr lang="en-US" altLang="zh-TW" baseline="0" dirty="0" smtClean="0"/>
              <a:t>: 3 , </a:t>
            </a:r>
            <a:r>
              <a:rPr lang="zh-TW" altLang="en-US" baseline="0" dirty="0" smtClean="0"/>
              <a:t>存取系統資訊</a:t>
            </a:r>
            <a:r>
              <a:rPr lang="en-US" altLang="zh-TW" baseline="0" dirty="0" smtClean="0"/>
              <a:t>: 7</a:t>
            </a:r>
          </a:p>
          <a:p>
            <a:r>
              <a:rPr lang="zh-TW" altLang="en-US" baseline="0" dirty="0" smtClean="0"/>
              <a:t>開關檔案</a:t>
            </a:r>
            <a:r>
              <a:rPr lang="en-US" altLang="zh-TW" baseline="0" dirty="0" smtClean="0"/>
              <a:t>: 4 , </a:t>
            </a:r>
            <a:r>
              <a:rPr lang="zh-TW" altLang="en-US" baseline="0" dirty="0" smtClean="0"/>
              <a:t>延遲</a:t>
            </a:r>
            <a:r>
              <a:rPr lang="en-US" altLang="zh-TW" baseline="0" dirty="0" smtClean="0"/>
              <a:t>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E4A23-4B78-4A90-95C1-606867A444E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30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maldoc_getEIP_method_1</a:t>
            </a:r>
          </a:p>
          <a:p>
            <a:r>
              <a:rPr lang="en-US" altLang="zh-TW" dirty="0" smtClean="0"/>
              <a:t>contentis_base64,Domain,ip,url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E4A23-4B78-4A90-95C1-606867A444E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930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Crypto</a:t>
            </a:r>
            <a:r>
              <a:rPr lang="en-US" altLang="zh-TW" baseline="0" dirty="0" smtClean="0"/>
              <a:t> : CRC32b_poly_Constant , MD5_Constants, RIPEMD160_Constants, SHA1_Constants, SHA512_Constants, BASE64_table</a:t>
            </a:r>
          </a:p>
          <a:p>
            <a:r>
              <a:rPr lang="en-US" altLang="zh-TW" dirty="0" err="1" smtClean="0"/>
              <a:t>Utils</a:t>
            </a:r>
            <a:r>
              <a:rPr lang="en-US" altLang="zh-TW" dirty="0" smtClean="0"/>
              <a:t>: contentis_base64, domain</a:t>
            </a:r>
            <a:r>
              <a:rPr lang="en-US" altLang="zh-TW" baseline="0" dirty="0" smtClean="0"/>
              <a:t> (</a:t>
            </a:r>
            <a:r>
              <a:rPr lang="zh-TW" altLang="en-US" baseline="0" dirty="0" smtClean="0"/>
              <a:t>必有</a:t>
            </a:r>
            <a:r>
              <a:rPr lang="en-US" altLang="zh-TW" baseline="0" dirty="0" smtClean="0"/>
              <a:t>)       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Misc_Suspicious_Strings</a:t>
            </a:r>
            <a:r>
              <a:rPr lang="zh-TW" altLang="en-US" dirty="0" smtClean="0"/>
              <a:t> </a:t>
            </a:r>
            <a:r>
              <a:rPr lang="en-US" altLang="zh-TW" dirty="0" smtClean="0"/>
              <a:t>(optional)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E4A23-4B78-4A90-95C1-606867A444E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16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4E64-AD60-4876-AC19-AB72014BED04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F00F-BE37-4175-A2A3-3D9A207B3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05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4E64-AD60-4876-AC19-AB72014BED04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F00F-BE37-4175-A2A3-3D9A207B3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45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4E64-AD60-4876-AC19-AB72014BED04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F00F-BE37-4175-A2A3-3D9A207B3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47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4E64-AD60-4876-AC19-AB72014BED04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F00F-BE37-4175-A2A3-3D9A207B3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34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4E64-AD60-4876-AC19-AB72014BED04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F00F-BE37-4175-A2A3-3D9A207B3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23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4E64-AD60-4876-AC19-AB72014BED04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F00F-BE37-4175-A2A3-3D9A207B3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75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4E64-AD60-4876-AC19-AB72014BED04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F00F-BE37-4175-A2A3-3D9A207B3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82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4E64-AD60-4876-AC19-AB72014BED04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F00F-BE37-4175-A2A3-3D9A207B3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26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4E64-AD60-4876-AC19-AB72014BED04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F00F-BE37-4175-A2A3-3D9A207B3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16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4E64-AD60-4876-AC19-AB72014BED04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F00F-BE37-4175-A2A3-3D9A207B3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6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4E64-AD60-4876-AC19-AB72014BED04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F00F-BE37-4175-A2A3-3D9A207B3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77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14E64-AD60-4876-AC19-AB72014BED04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BF00F-BE37-4175-A2A3-3D9A207B3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02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362271"/>
            <a:ext cx="9144000" cy="1119672"/>
          </a:xfrm>
        </p:spPr>
        <p:txBody>
          <a:bodyPr>
            <a:normAutofit/>
          </a:bodyPr>
          <a:lstStyle/>
          <a:p>
            <a:r>
              <a:rPr lang="en-US" altLang="zh-TW" sz="5400" dirty="0" smtClean="0"/>
              <a:t>10 malware static statistics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165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13199"/>
            <a:ext cx="10515600" cy="1025136"/>
          </a:xfrm>
        </p:spPr>
        <p:txBody>
          <a:bodyPr/>
          <a:lstStyle/>
          <a:p>
            <a:pPr algn="ctr"/>
            <a:r>
              <a:rPr lang="en-US" altLang="zh-TW" dirty="0" smtClean="0"/>
              <a:t>Header – program header (malware)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388" y="1138335"/>
            <a:ext cx="7231224" cy="181000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16629" y="1427584"/>
            <a:ext cx="951722" cy="373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1268895"/>
            <a:ext cx="2220686" cy="1054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Malware sample all have 2 LOAD , each shows text segment or data segment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09322" y="2323322"/>
            <a:ext cx="531845" cy="3172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290457" y="2565918"/>
            <a:ext cx="606490" cy="307911"/>
          </a:xfrm>
          <a:prstGeom prst="rect">
            <a:avLst/>
          </a:prstGeom>
          <a:noFill/>
          <a:ln w="19050">
            <a:solidFill>
              <a:srgbClr val="FF0E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368351" y="3192435"/>
            <a:ext cx="5206482" cy="633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We summary the </a:t>
            </a:r>
            <a:r>
              <a:rPr lang="en-US" altLang="zh-TW" dirty="0" err="1" smtClean="0">
                <a:solidFill>
                  <a:srgbClr val="FF0000"/>
                </a:solidFill>
              </a:rPr>
              <a:t>Filesize</a:t>
            </a:r>
            <a:r>
              <a:rPr lang="en-US" altLang="zh-TW" dirty="0" smtClean="0">
                <a:solidFill>
                  <a:srgbClr val="FF0000"/>
                </a:solidFill>
              </a:rPr>
              <a:t> of LOAD of each sample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34357"/>
              </p:ext>
            </p:extLst>
          </p:nvPr>
        </p:nvGraphicFramePr>
        <p:xfrm>
          <a:off x="475867" y="4152274"/>
          <a:ext cx="9946431" cy="1870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221"/>
                <a:gridCol w="904221"/>
                <a:gridCol w="904221"/>
                <a:gridCol w="904221"/>
                <a:gridCol w="904221"/>
                <a:gridCol w="904221"/>
                <a:gridCol w="904221"/>
                <a:gridCol w="904221"/>
                <a:gridCol w="904221"/>
                <a:gridCol w="904221"/>
                <a:gridCol w="904221"/>
              </a:tblGrid>
              <a:tr h="46765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mal1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mal2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mal3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mal4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mal5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mal6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mal7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mal8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mal9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mal10</a:t>
                      </a:r>
                      <a:endParaRPr lang="zh-TW" altLang="en-US" dirty="0"/>
                    </a:p>
                  </a:txBody>
                  <a:tcPr/>
                </a:tc>
              </a:tr>
              <a:tr h="46765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LOAD</a:t>
                      </a:r>
                      <a:r>
                        <a:rPr lang="en-US" altLang="zh-TW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75832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98376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78108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58552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67708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67180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77948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79476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61732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92984</a:t>
                      </a:r>
                      <a:endParaRPr lang="zh-TW" altLang="en-US" dirty="0"/>
                    </a:p>
                  </a:txBody>
                  <a:tcPr/>
                </a:tc>
              </a:tr>
              <a:tr h="46765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LOAD</a:t>
                      </a:r>
                      <a:r>
                        <a:rPr lang="en-US" altLang="zh-TW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2804</a:t>
                      </a:r>
                      <a:endParaRPr lang="zh-TW" altLang="en-US" dirty="0"/>
                    </a:p>
                  </a:txBody>
                  <a:tcPr/>
                </a:tc>
              </a:tr>
              <a:tr h="46765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70.7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72.1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72.9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71.4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69.4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61.2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62.5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33.2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524931" y="4973217"/>
            <a:ext cx="1390261" cy="1147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C000"/>
                </a:solidFill>
              </a:rPr>
              <a:t>30~40 : 2</a:t>
            </a:r>
          </a:p>
          <a:p>
            <a:pPr algn="ctr"/>
            <a:r>
              <a:rPr lang="en-US" altLang="zh-TW" dirty="0" smtClean="0">
                <a:solidFill>
                  <a:srgbClr val="FFC000"/>
                </a:solidFill>
              </a:rPr>
              <a:t>60~70 : 3</a:t>
            </a:r>
          </a:p>
          <a:p>
            <a:pPr algn="ctr"/>
            <a:r>
              <a:rPr lang="en-US" altLang="zh-TW" dirty="0" smtClean="0">
                <a:solidFill>
                  <a:srgbClr val="FFC000"/>
                </a:solidFill>
              </a:rPr>
              <a:t>71~80 : 4</a:t>
            </a:r>
          </a:p>
          <a:p>
            <a:pPr algn="ctr"/>
            <a:r>
              <a:rPr lang="en-US" altLang="zh-TW" dirty="0" smtClean="0">
                <a:solidFill>
                  <a:srgbClr val="FFC000"/>
                </a:solidFill>
              </a:rPr>
              <a:t>&gt;80 : 1 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590245" y="5253135"/>
            <a:ext cx="1324947" cy="5971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82555" y="6186196"/>
            <a:ext cx="1838131" cy="447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% = LOAD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>
                <a:solidFill>
                  <a:srgbClr val="FF0000"/>
                </a:solidFill>
              </a:rPr>
              <a:t>/LOAD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164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453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Header – program header (normal)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8" y="1247346"/>
            <a:ext cx="10795519" cy="48642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2473" y="1642188"/>
            <a:ext cx="1250303" cy="25939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7322" y="382556"/>
            <a:ext cx="1968760" cy="809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Obviously, more than 2 LOAD diff. from malware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8580" y="6167534"/>
            <a:ext cx="3834881" cy="587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7030A0"/>
                </a:solidFill>
              </a:rPr>
              <a:t>We also compute all size of LOAD of samples to compare with malware 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037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Header – program header (normal)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223919"/>
              </p:ext>
            </p:extLst>
          </p:nvPr>
        </p:nvGraphicFramePr>
        <p:xfrm>
          <a:off x="1576875" y="1298296"/>
          <a:ext cx="9218643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72"/>
                <a:gridCol w="949900"/>
                <a:gridCol w="848673"/>
                <a:gridCol w="1038269"/>
                <a:gridCol w="839792"/>
                <a:gridCol w="792078"/>
                <a:gridCol w="696647"/>
                <a:gridCol w="801620"/>
                <a:gridCol w="668017"/>
                <a:gridCol w="782534"/>
                <a:gridCol w="982941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LOAD</a:t>
                      </a:r>
                      <a:r>
                        <a:rPr lang="en-US" altLang="zh-TW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998572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27420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1947287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27420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27420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8012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45932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8860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56052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51644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0242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LOAD</a:t>
                      </a:r>
                      <a:r>
                        <a:rPr lang="en-US" altLang="zh-TW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36504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8686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1188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0242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27.3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26.8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224.2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26.8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26.8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36.7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44.8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43.5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222909"/>
              </p:ext>
            </p:extLst>
          </p:nvPr>
        </p:nvGraphicFramePr>
        <p:xfrm>
          <a:off x="1576873" y="3238932"/>
          <a:ext cx="92186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144"/>
                <a:gridCol w="765573"/>
                <a:gridCol w="749275"/>
                <a:gridCol w="882538"/>
                <a:gridCol w="780143"/>
                <a:gridCol w="917715"/>
                <a:gridCol w="787275"/>
                <a:gridCol w="910584"/>
                <a:gridCol w="796762"/>
                <a:gridCol w="929555"/>
                <a:gridCol w="900083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nor20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LOAD</a:t>
                      </a:r>
                      <a:r>
                        <a:rPr lang="en-US" altLang="zh-TW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58452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4764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143676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17972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204164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90452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171948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11708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351596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479424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LOAD</a:t>
                      </a:r>
                      <a:r>
                        <a:rPr lang="en-US" altLang="zh-TW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4320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2468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15256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20312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13552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46.7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74.1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47.3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36.7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17.3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35.4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010880"/>
              </p:ext>
            </p:extLst>
          </p:nvPr>
        </p:nvGraphicFramePr>
        <p:xfrm>
          <a:off x="1576874" y="5184648"/>
          <a:ext cx="9218647" cy="1500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093"/>
                <a:gridCol w="788675"/>
                <a:gridCol w="819880"/>
                <a:gridCol w="949860"/>
                <a:gridCol w="911112"/>
                <a:gridCol w="770599"/>
                <a:gridCol w="805192"/>
                <a:gridCol w="793086"/>
                <a:gridCol w="883032"/>
                <a:gridCol w="838059"/>
                <a:gridCol w="838059"/>
              </a:tblGrid>
              <a:tr h="40308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nor30</a:t>
                      </a:r>
                      <a:endParaRPr lang="zh-TW" altLang="en-US" dirty="0"/>
                    </a:p>
                  </a:txBody>
                  <a:tcPr/>
                </a:tc>
              </a:tr>
              <a:tr h="33127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LOAD</a:t>
                      </a:r>
                      <a:r>
                        <a:rPr lang="en-US" altLang="zh-TW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6052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19092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141500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152260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5140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13124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49308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67772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43476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86316</a:t>
                      </a:r>
                      <a:endParaRPr lang="zh-TW" altLang="en-US" dirty="0"/>
                    </a:p>
                  </a:txBody>
                  <a:tcPr/>
                </a:tc>
              </a:tr>
              <a:tr h="33127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LOAD</a:t>
                      </a:r>
                      <a:r>
                        <a:rPr lang="en-US" altLang="zh-TW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4696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14140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40192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2628</a:t>
                      </a:r>
                      <a:endParaRPr lang="zh-TW" altLang="en-US" dirty="0"/>
                    </a:p>
                  </a:txBody>
                  <a:tcPr/>
                </a:tc>
              </a:tr>
              <a:tr h="33127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18.9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7.9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40.0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32.8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58620" y="2883159"/>
            <a:ext cx="1231641" cy="230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C000"/>
                </a:solidFill>
              </a:rPr>
              <a:t>&lt;10 : 5</a:t>
            </a:r>
          </a:p>
          <a:p>
            <a:pPr algn="ctr"/>
            <a:r>
              <a:rPr lang="en-US" altLang="zh-TW" dirty="0" smtClean="0">
                <a:solidFill>
                  <a:srgbClr val="FFC000"/>
                </a:solidFill>
              </a:rPr>
              <a:t>10~20 : 9</a:t>
            </a:r>
          </a:p>
          <a:p>
            <a:pPr algn="ctr"/>
            <a:r>
              <a:rPr lang="en-US" altLang="zh-TW" dirty="0" smtClean="0">
                <a:solidFill>
                  <a:srgbClr val="FFC000"/>
                </a:solidFill>
              </a:rPr>
              <a:t>21~30 : 4</a:t>
            </a:r>
          </a:p>
          <a:p>
            <a:pPr algn="ctr"/>
            <a:r>
              <a:rPr lang="en-US" altLang="zh-TW" dirty="0" smtClean="0">
                <a:solidFill>
                  <a:srgbClr val="FFC000"/>
                </a:solidFill>
              </a:rPr>
              <a:t>31~40 : 5</a:t>
            </a:r>
          </a:p>
          <a:p>
            <a:pPr algn="ctr"/>
            <a:r>
              <a:rPr lang="en-US" altLang="zh-TW" dirty="0" smtClean="0">
                <a:solidFill>
                  <a:srgbClr val="FFC000"/>
                </a:solidFill>
              </a:rPr>
              <a:t>41~50 : 5</a:t>
            </a:r>
          </a:p>
          <a:p>
            <a:pPr algn="ctr"/>
            <a:r>
              <a:rPr lang="en-US" altLang="zh-TW" dirty="0" smtClean="0">
                <a:solidFill>
                  <a:srgbClr val="FFC000"/>
                </a:solidFill>
              </a:rPr>
              <a:t>&gt; 50 : 2 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620" y="3470988"/>
            <a:ext cx="1231641" cy="1147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0" y="936757"/>
            <a:ext cx="1838131" cy="447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% = LOAD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>
                <a:solidFill>
                  <a:srgbClr val="FF0000"/>
                </a:solidFill>
              </a:rPr>
              <a:t>/LOAD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515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0208" y="127311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Header – section header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546" y="1390494"/>
            <a:ext cx="7455159" cy="361047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93910" y="1866122"/>
            <a:ext cx="1539551" cy="18101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603241" y="4460033"/>
            <a:ext cx="1558212" cy="6158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02637" y="1690688"/>
            <a:ext cx="2202024" cy="1015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Red: 10 malware common section headers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69763" y="1540591"/>
            <a:ext cx="531845" cy="2378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956181" y="5859625"/>
            <a:ext cx="4348064" cy="671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7030A0"/>
                </a:solidFill>
              </a:rPr>
              <a:t>We statistic the common name and its size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416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Header – section header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2513" y="1690688"/>
            <a:ext cx="11224727" cy="4859402"/>
          </a:xfrm>
        </p:spPr>
        <p:txBody>
          <a:bodyPr/>
          <a:lstStyle/>
          <a:p>
            <a:r>
              <a:rPr lang="zh-TW" altLang="en-US" dirty="0" smtClean="0"/>
              <a:t>共同</a:t>
            </a:r>
            <a:r>
              <a:rPr lang="en-US" altLang="zh-TW" dirty="0" smtClean="0"/>
              <a:t>section name (malware)</a:t>
            </a:r>
            <a:r>
              <a:rPr lang="zh-TW" altLang="en-US" dirty="0" smtClean="0"/>
              <a:t> </a:t>
            </a:r>
            <a:r>
              <a:rPr lang="en-US" altLang="zh-TW" dirty="0" smtClean="0"/>
              <a:t>: </a:t>
            </a:r>
            <a:r>
              <a:rPr lang="en-US" altLang="zh-TW" dirty="0" err="1" smtClean="0">
                <a:solidFill>
                  <a:srgbClr val="7030A0"/>
                </a:solidFill>
              </a:rPr>
              <a:t>init</a:t>
            </a:r>
            <a:r>
              <a:rPr lang="en-US" altLang="zh-TW" dirty="0" smtClean="0">
                <a:solidFill>
                  <a:srgbClr val="7030A0"/>
                </a:solidFill>
              </a:rPr>
              <a:t> , text , </a:t>
            </a:r>
            <a:r>
              <a:rPr lang="en-US" altLang="zh-TW" dirty="0" err="1" smtClean="0">
                <a:solidFill>
                  <a:srgbClr val="7030A0"/>
                </a:solidFill>
              </a:rPr>
              <a:t>fini</a:t>
            </a:r>
            <a:r>
              <a:rPr lang="en-US" altLang="zh-TW" dirty="0" smtClean="0">
                <a:solidFill>
                  <a:srgbClr val="7030A0"/>
                </a:solidFill>
              </a:rPr>
              <a:t> , </a:t>
            </a:r>
            <a:r>
              <a:rPr lang="en-US" altLang="zh-TW" dirty="0" err="1" smtClean="0">
                <a:solidFill>
                  <a:srgbClr val="7030A0"/>
                </a:solidFill>
              </a:rPr>
              <a:t>rodata</a:t>
            </a:r>
            <a:r>
              <a:rPr lang="en-US" altLang="zh-TW" dirty="0" smtClean="0"/>
              <a:t> , </a:t>
            </a:r>
            <a:r>
              <a:rPr lang="en-US" altLang="zh-TW" dirty="0" err="1" smtClean="0"/>
              <a:t>ctors</a:t>
            </a:r>
            <a:r>
              <a:rPr lang="en-US" altLang="zh-TW" dirty="0" smtClean="0"/>
              <a:t> , </a:t>
            </a:r>
            <a:r>
              <a:rPr lang="en-US" altLang="zh-TW" dirty="0" err="1" smtClean="0"/>
              <a:t>dtors</a:t>
            </a:r>
            <a:r>
              <a:rPr lang="en-US" altLang="zh-TW" dirty="0" smtClean="0"/>
              <a:t> , </a:t>
            </a:r>
            <a:r>
              <a:rPr lang="en-US" altLang="zh-TW" dirty="0" err="1" smtClean="0">
                <a:solidFill>
                  <a:srgbClr val="7030A0"/>
                </a:solidFill>
              </a:rPr>
              <a:t>eh_frame</a:t>
            </a:r>
            <a:r>
              <a:rPr lang="en-US" altLang="zh-TW" dirty="0" smtClean="0">
                <a:solidFill>
                  <a:srgbClr val="7030A0"/>
                </a:solidFill>
              </a:rPr>
              <a:t> , </a:t>
            </a:r>
            <a:r>
              <a:rPr lang="en-US" altLang="zh-TW" dirty="0" err="1" smtClean="0">
                <a:solidFill>
                  <a:srgbClr val="7030A0"/>
                </a:solidFill>
              </a:rPr>
              <a:t>jcr</a:t>
            </a:r>
            <a:r>
              <a:rPr lang="en-US" altLang="zh-TW" dirty="0" smtClean="0">
                <a:solidFill>
                  <a:srgbClr val="7030A0"/>
                </a:solidFill>
              </a:rPr>
              <a:t> , data , </a:t>
            </a:r>
            <a:r>
              <a:rPr lang="en-US" altLang="zh-TW" dirty="0" err="1" smtClean="0">
                <a:solidFill>
                  <a:srgbClr val="7030A0"/>
                </a:solidFill>
              </a:rPr>
              <a:t>bss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 smtClean="0"/>
              <a:t>, comment , </a:t>
            </a:r>
            <a:r>
              <a:rPr lang="en-US" altLang="zh-TW" dirty="0" err="1" smtClean="0">
                <a:solidFill>
                  <a:srgbClr val="7030A0"/>
                </a:solidFill>
              </a:rPr>
              <a:t>shstrtab</a:t>
            </a:r>
            <a:r>
              <a:rPr lang="en-US" altLang="zh-TW" dirty="0" smtClean="0"/>
              <a:t> , </a:t>
            </a:r>
            <a:r>
              <a:rPr lang="en-US" altLang="zh-TW" dirty="0" err="1" smtClean="0"/>
              <a:t>symtab</a:t>
            </a:r>
            <a:r>
              <a:rPr lang="en-US" altLang="zh-TW" dirty="0" smtClean="0"/>
              <a:t> , </a:t>
            </a:r>
            <a:r>
              <a:rPr lang="en-US" altLang="zh-TW" dirty="0" err="1" smtClean="0"/>
              <a:t>strtab</a:t>
            </a:r>
            <a:endParaRPr lang="en-US" altLang="zh-TW" dirty="0" smtClean="0"/>
          </a:p>
          <a:p>
            <a:r>
              <a:rPr lang="zh-TW" altLang="en-US" dirty="0" smtClean="0"/>
              <a:t>共同</a:t>
            </a:r>
            <a:r>
              <a:rPr lang="en-US" altLang="zh-TW" dirty="0" smtClean="0"/>
              <a:t>section name </a:t>
            </a:r>
            <a:r>
              <a:rPr lang="en-US" altLang="zh-TW" dirty="0"/>
              <a:t>(</a:t>
            </a:r>
            <a:r>
              <a:rPr lang="en-US" altLang="zh-TW" dirty="0" smtClean="0"/>
              <a:t>normal): </a:t>
            </a:r>
            <a:r>
              <a:rPr lang="en-US" altLang="zh-TW" dirty="0" err="1" smtClean="0"/>
              <a:t>interp</a:t>
            </a:r>
            <a:r>
              <a:rPr lang="en-US" altLang="zh-TW" dirty="0" smtClean="0"/>
              <a:t> , </a:t>
            </a:r>
            <a:r>
              <a:rPr lang="en-US" altLang="zh-TW" dirty="0" err="1" smtClean="0"/>
              <a:t>note.ABI</a:t>
            </a:r>
            <a:r>
              <a:rPr lang="en-US" altLang="zh-TW" dirty="0" smtClean="0"/>
              <a:t>-tag , </a:t>
            </a:r>
            <a:r>
              <a:rPr lang="en-US" altLang="zh-TW" dirty="0" err="1" smtClean="0"/>
              <a:t>note.gnu</a:t>
            </a:r>
            <a:r>
              <a:rPr lang="en-US" altLang="zh-TW" dirty="0" smtClean="0"/>
              <a:t> build-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, </a:t>
            </a:r>
            <a:r>
              <a:rPr lang="en-US" altLang="zh-TW" dirty="0" err="1" smtClean="0"/>
              <a:t>gnu.hash</a:t>
            </a:r>
            <a:r>
              <a:rPr lang="en-US" altLang="zh-TW" dirty="0"/>
              <a:t> 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dynsym</a:t>
            </a:r>
            <a:r>
              <a:rPr lang="en-US" altLang="zh-TW" dirty="0" smtClean="0"/>
              <a:t> , </a:t>
            </a:r>
            <a:r>
              <a:rPr lang="en-US" altLang="zh-TW" dirty="0" err="1" smtClean="0"/>
              <a:t>dynstr</a:t>
            </a:r>
            <a:r>
              <a:rPr lang="en-US" altLang="zh-TW" dirty="0"/>
              <a:t> 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gnu.version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gnu.version_r</a:t>
            </a:r>
            <a:r>
              <a:rPr lang="en-US" altLang="zh-TW" dirty="0" smtClean="0"/>
              <a:t> , </a:t>
            </a:r>
            <a:r>
              <a:rPr lang="en-US" altLang="zh-TW" dirty="0" err="1" smtClean="0"/>
              <a:t>rela_dyn</a:t>
            </a:r>
            <a:r>
              <a:rPr lang="en-US" altLang="zh-TW" dirty="0" smtClean="0"/>
              <a:t> , </a:t>
            </a:r>
            <a:r>
              <a:rPr lang="en-US" altLang="zh-TW" dirty="0" err="1" smtClean="0"/>
              <a:t>rela_plt</a:t>
            </a:r>
            <a:r>
              <a:rPr lang="en-US" altLang="zh-TW" dirty="0" smtClean="0"/>
              <a:t> , </a:t>
            </a:r>
            <a:r>
              <a:rPr lang="en-US" altLang="zh-TW" dirty="0" err="1" smtClean="0">
                <a:solidFill>
                  <a:srgbClr val="7030A0"/>
                </a:solidFill>
              </a:rPr>
              <a:t>init</a:t>
            </a:r>
            <a:r>
              <a:rPr lang="en-US" altLang="zh-TW" dirty="0"/>
              <a:t> 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plt</a:t>
            </a:r>
            <a:r>
              <a:rPr lang="en-US" altLang="zh-TW" dirty="0" smtClean="0"/>
              <a:t> , </a:t>
            </a:r>
            <a:r>
              <a:rPr lang="en-US" altLang="zh-TW" dirty="0" err="1" smtClean="0"/>
              <a:t>plt.got</a:t>
            </a:r>
            <a:r>
              <a:rPr lang="en-US" altLang="zh-TW" dirty="0" smtClean="0"/>
              <a:t> , </a:t>
            </a:r>
            <a:r>
              <a:rPr lang="en-US" altLang="zh-TW" dirty="0" smtClean="0">
                <a:solidFill>
                  <a:srgbClr val="7030A0"/>
                </a:solidFill>
              </a:rPr>
              <a:t>text</a:t>
            </a:r>
            <a:r>
              <a:rPr lang="en-US" altLang="zh-TW" dirty="0" smtClean="0"/>
              <a:t> , </a:t>
            </a:r>
            <a:r>
              <a:rPr lang="en-US" altLang="zh-TW" dirty="0" err="1" smtClean="0">
                <a:solidFill>
                  <a:srgbClr val="7030A0"/>
                </a:solidFill>
              </a:rPr>
              <a:t>fini</a:t>
            </a:r>
            <a:r>
              <a:rPr lang="en-US" altLang="zh-TW" dirty="0" smtClean="0"/>
              <a:t> , </a:t>
            </a:r>
            <a:r>
              <a:rPr lang="en-US" altLang="zh-TW" dirty="0" err="1" smtClean="0">
                <a:solidFill>
                  <a:srgbClr val="7030A0"/>
                </a:solidFill>
              </a:rPr>
              <a:t>rodata</a:t>
            </a:r>
            <a:r>
              <a:rPr lang="en-US" altLang="zh-TW" dirty="0" smtClean="0"/>
              <a:t> , </a:t>
            </a:r>
            <a:r>
              <a:rPr lang="en-US" altLang="zh-TW" dirty="0" err="1" smtClean="0"/>
              <a:t>eh_frame_hdr</a:t>
            </a:r>
            <a:r>
              <a:rPr lang="en-US" altLang="zh-TW" dirty="0" smtClean="0"/>
              <a:t> , </a:t>
            </a:r>
            <a:r>
              <a:rPr lang="en-US" altLang="zh-TW" dirty="0" err="1" smtClean="0">
                <a:solidFill>
                  <a:srgbClr val="7030A0"/>
                </a:solidFill>
              </a:rPr>
              <a:t>eh_frame</a:t>
            </a:r>
            <a:r>
              <a:rPr lang="en-US" altLang="zh-TW" dirty="0" smtClean="0"/>
              <a:t> , </a:t>
            </a:r>
            <a:r>
              <a:rPr lang="en-US" altLang="zh-TW" dirty="0" err="1" smtClean="0"/>
              <a:t>init_array</a:t>
            </a:r>
            <a:r>
              <a:rPr lang="en-US" altLang="zh-TW" dirty="0" smtClean="0"/>
              <a:t> , </a:t>
            </a:r>
            <a:r>
              <a:rPr lang="en-US" altLang="zh-TW" dirty="0" err="1" smtClean="0"/>
              <a:t>fini_array</a:t>
            </a:r>
            <a:r>
              <a:rPr lang="en-US" altLang="zh-TW" dirty="0" smtClean="0"/>
              <a:t> , </a:t>
            </a:r>
            <a:r>
              <a:rPr lang="en-US" altLang="zh-TW" dirty="0" err="1" smtClean="0">
                <a:solidFill>
                  <a:srgbClr val="7030A0"/>
                </a:solidFill>
              </a:rPr>
              <a:t>jcr</a:t>
            </a:r>
            <a:r>
              <a:rPr lang="en-US" altLang="zh-TW" dirty="0" smtClean="0"/>
              <a:t> , got , </a:t>
            </a:r>
            <a:r>
              <a:rPr lang="en-US" altLang="zh-TW" dirty="0" err="1" smtClean="0"/>
              <a:t>got.plt</a:t>
            </a:r>
            <a:r>
              <a:rPr lang="en-US" altLang="zh-TW" dirty="0" smtClean="0"/>
              <a:t> , </a:t>
            </a:r>
            <a:r>
              <a:rPr lang="en-US" altLang="zh-TW" dirty="0" smtClean="0">
                <a:solidFill>
                  <a:srgbClr val="7030A0"/>
                </a:solidFill>
              </a:rPr>
              <a:t>data</a:t>
            </a:r>
            <a:r>
              <a:rPr lang="en-US" altLang="zh-TW" dirty="0" smtClean="0"/>
              <a:t> , </a:t>
            </a:r>
            <a:r>
              <a:rPr lang="en-US" altLang="zh-TW" dirty="0" err="1" smtClean="0">
                <a:solidFill>
                  <a:srgbClr val="7030A0"/>
                </a:solidFill>
              </a:rPr>
              <a:t>bss</a:t>
            </a:r>
            <a:r>
              <a:rPr lang="en-US" altLang="zh-TW" dirty="0" smtClean="0"/>
              <a:t> , </a:t>
            </a:r>
            <a:r>
              <a:rPr lang="en-US" altLang="zh-TW" dirty="0" err="1" smtClean="0">
                <a:solidFill>
                  <a:srgbClr val="7030A0"/>
                </a:solidFill>
              </a:rPr>
              <a:t>shstrtab</a:t>
            </a:r>
            <a:r>
              <a:rPr lang="en-US" altLang="zh-TW" dirty="0" smtClean="0"/>
              <a:t> </a:t>
            </a:r>
          </a:p>
          <a:p>
            <a:r>
              <a:rPr lang="en-US" altLang="zh-TW" dirty="0" err="1"/>
              <a:t>c</a:t>
            </a:r>
            <a:r>
              <a:rPr lang="en-US" altLang="zh-TW" dirty="0" err="1" smtClean="0"/>
              <a:t>tors</a:t>
            </a:r>
            <a:r>
              <a:rPr lang="en-US" altLang="zh-TW" dirty="0" smtClean="0"/>
              <a:t>: </a:t>
            </a:r>
            <a:r>
              <a:rPr lang="en-US" altLang="zh-TW" dirty="0"/>
              <a:t>This section contains a list of global constructor function pointers</a:t>
            </a:r>
            <a:endParaRPr lang="en-US" altLang="zh-TW" dirty="0" smtClean="0"/>
          </a:p>
          <a:p>
            <a:r>
              <a:rPr lang="en-US" altLang="zh-TW" dirty="0" err="1"/>
              <a:t>d</a:t>
            </a:r>
            <a:r>
              <a:rPr lang="en-US" altLang="zh-TW" dirty="0" err="1" smtClean="0"/>
              <a:t>tors</a:t>
            </a:r>
            <a:r>
              <a:rPr lang="en-US" altLang="zh-TW" dirty="0" smtClean="0"/>
              <a:t>: </a:t>
            </a:r>
            <a:r>
              <a:rPr lang="en-US" altLang="zh-TW" dirty="0"/>
              <a:t>This section contains a list of global destructor function pointers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79510" y="5728996"/>
            <a:ext cx="8752114" cy="82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從只有</a:t>
            </a:r>
            <a:r>
              <a:rPr lang="en-US" altLang="zh-TW" dirty="0" smtClean="0">
                <a:solidFill>
                  <a:srgbClr val="FF0000"/>
                </a:solidFill>
              </a:rPr>
              <a:t>malware</a:t>
            </a:r>
            <a:r>
              <a:rPr lang="zh-TW" altLang="en-US" dirty="0" smtClean="0">
                <a:solidFill>
                  <a:srgbClr val="FF0000"/>
                </a:solidFill>
              </a:rPr>
              <a:t>才有</a:t>
            </a:r>
            <a:r>
              <a:rPr lang="en-US" altLang="zh-TW" dirty="0" err="1" smtClean="0">
                <a:solidFill>
                  <a:srgbClr val="FF0000"/>
                </a:solidFill>
              </a:rPr>
              <a:t>ctors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和 </a:t>
            </a:r>
            <a:r>
              <a:rPr lang="en-US" altLang="zh-TW" dirty="0" err="1" smtClean="0">
                <a:solidFill>
                  <a:srgbClr val="FF0000"/>
                </a:solidFill>
              </a:rPr>
              <a:t>dtors</a:t>
            </a:r>
            <a:r>
              <a:rPr lang="zh-TW" altLang="en-US" dirty="0" smtClean="0">
                <a:solidFill>
                  <a:srgbClr val="FF0000"/>
                </a:solidFill>
              </a:rPr>
              <a:t>這兩個</a:t>
            </a:r>
            <a:r>
              <a:rPr lang="en-US" altLang="zh-TW" dirty="0" smtClean="0">
                <a:solidFill>
                  <a:srgbClr val="FF0000"/>
                </a:solidFill>
              </a:rPr>
              <a:t>section name,</a:t>
            </a:r>
            <a:r>
              <a:rPr lang="zh-TW" altLang="en-US" dirty="0" smtClean="0">
                <a:solidFill>
                  <a:srgbClr val="FF0000"/>
                </a:solidFill>
              </a:rPr>
              <a:t> 可以猜測只有</a:t>
            </a:r>
            <a:r>
              <a:rPr lang="en-US" altLang="zh-TW" dirty="0" smtClean="0">
                <a:solidFill>
                  <a:srgbClr val="FF0000"/>
                </a:solidFill>
              </a:rPr>
              <a:t>malware</a:t>
            </a:r>
            <a:r>
              <a:rPr lang="zh-TW" altLang="en-US" dirty="0" smtClean="0">
                <a:solidFill>
                  <a:srgbClr val="FF0000"/>
                </a:solidFill>
              </a:rPr>
              <a:t>在程式開頭會以</a:t>
            </a:r>
            <a:r>
              <a:rPr lang="en-US" altLang="zh-TW" dirty="0" smtClean="0">
                <a:solidFill>
                  <a:srgbClr val="FF0000"/>
                </a:solidFill>
              </a:rPr>
              <a:t>constructor</a:t>
            </a:r>
            <a:r>
              <a:rPr lang="zh-TW" altLang="en-US" dirty="0" smtClean="0">
                <a:solidFill>
                  <a:srgbClr val="FF0000"/>
                </a:solidFill>
              </a:rPr>
              <a:t>定義自身元素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zh-TW" altLang="en-US" dirty="0" smtClean="0">
                <a:solidFill>
                  <a:srgbClr val="FF0000"/>
                </a:solidFill>
              </a:rPr>
              <a:t>最後再執行</a:t>
            </a:r>
            <a:r>
              <a:rPr lang="en-US" altLang="zh-TW" dirty="0" smtClean="0">
                <a:solidFill>
                  <a:srgbClr val="FF0000"/>
                </a:solidFill>
              </a:rPr>
              <a:t>destructor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65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4538"/>
            <a:ext cx="10515600" cy="1109111"/>
          </a:xfrm>
        </p:spPr>
        <p:txBody>
          <a:bodyPr/>
          <a:lstStyle/>
          <a:p>
            <a:pPr algn="ctr"/>
            <a:r>
              <a:rPr lang="en-US" altLang="zh-TW" dirty="0" smtClean="0"/>
              <a:t>Header – section header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082303"/>
              </p:ext>
            </p:extLst>
          </p:nvPr>
        </p:nvGraphicFramePr>
        <p:xfrm>
          <a:off x="838196" y="1130213"/>
          <a:ext cx="10515604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518"/>
                <a:gridCol w="849086"/>
                <a:gridCol w="886408"/>
                <a:gridCol w="933061"/>
                <a:gridCol w="914400"/>
                <a:gridCol w="882311"/>
                <a:gridCol w="955964"/>
                <a:gridCol w="955964"/>
                <a:gridCol w="955964"/>
                <a:gridCol w="955964"/>
                <a:gridCol w="95596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mal1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mal2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mal3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mal4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mal5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mal6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mal7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mal8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mal9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mal10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</a:t>
                      </a:r>
                      <a:r>
                        <a:rPr lang="en-US" altLang="zh-TW" dirty="0" err="1" smtClean="0"/>
                        <a:t>init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.text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64512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80084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66732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46712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60592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59896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63936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71924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51300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81312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</a:t>
                      </a:r>
                      <a:r>
                        <a:rPr lang="en-US" altLang="zh-TW" dirty="0" err="1" smtClean="0"/>
                        <a:t>fini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</a:t>
                      </a:r>
                      <a:r>
                        <a:rPr lang="en-US" altLang="zh-TW" dirty="0" err="1" smtClean="0"/>
                        <a:t>rodata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11120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18104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11152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11537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60592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7064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13748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7352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10208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11700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</a:t>
                      </a:r>
                      <a:r>
                        <a:rPr lang="en-US" altLang="zh-TW" dirty="0" err="1" smtClean="0"/>
                        <a:t>ctors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</a:t>
                      </a:r>
                      <a:r>
                        <a:rPr lang="en-US" altLang="zh-TW" dirty="0" err="1" smtClean="0"/>
                        <a:t>dtors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</a:t>
                      </a:r>
                      <a:r>
                        <a:rPr lang="en-US" altLang="zh-TW" dirty="0" err="1" smtClean="0"/>
                        <a:t>eh+_frame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</a:t>
                      </a:r>
                      <a:r>
                        <a:rPr lang="en-US" altLang="zh-TW" dirty="0" err="1" smtClean="0"/>
                        <a:t>jcr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1536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</a:t>
                      </a:r>
                      <a:r>
                        <a:rPr lang="en-US" altLang="zh-TW" dirty="0" err="1" smtClean="0"/>
                        <a:t>bss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25452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25452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25328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27472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24932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24820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25452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24952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26340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25508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.comment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2920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2952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2934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2628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2934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2214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2970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2934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</a:t>
                      </a:r>
                      <a:r>
                        <a:rPr lang="en-US" altLang="zh-TW" dirty="0" err="1" smtClean="0"/>
                        <a:t>shstrtab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</a:t>
                      </a:r>
                      <a:r>
                        <a:rPr lang="en-US" altLang="zh-TW" dirty="0" err="1" smtClean="0"/>
                        <a:t>symtab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17408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12064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11584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16704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10144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9952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11728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10272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11696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11632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</a:t>
                      </a:r>
                      <a:r>
                        <a:rPr lang="en-US" altLang="zh-TW" dirty="0" err="1" smtClean="0"/>
                        <a:t>strtab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9170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9130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8760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8567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7498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7303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8875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7606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8819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8794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1224727" y="649093"/>
            <a:ext cx="967273" cy="421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bytes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35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2391" y="0"/>
            <a:ext cx="10515600" cy="1045029"/>
          </a:xfrm>
        </p:spPr>
        <p:txBody>
          <a:bodyPr/>
          <a:lstStyle/>
          <a:p>
            <a:pPr algn="ctr"/>
            <a:r>
              <a:rPr lang="en-US" altLang="zh-TW" dirty="0" smtClean="0"/>
              <a:t>VirusTotal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6190" y="951722"/>
            <a:ext cx="10515600" cy="4656073"/>
          </a:xfrm>
        </p:spPr>
        <p:txBody>
          <a:bodyPr/>
          <a:lstStyle/>
          <a:p>
            <a:r>
              <a:rPr lang="en-US" altLang="zh-TW" dirty="0" smtClean="0"/>
              <a:t>According the AV –Test report in 2018, we choose several top manufacturers report as the statistical target: AVG , G-Data , </a:t>
            </a:r>
            <a:r>
              <a:rPr lang="en-US" altLang="zh-TW" dirty="0" err="1" smtClean="0"/>
              <a:t>Tencent</a:t>
            </a:r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705185"/>
              </p:ext>
            </p:extLst>
          </p:nvPr>
        </p:nvGraphicFramePr>
        <p:xfrm>
          <a:off x="326570" y="1868611"/>
          <a:ext cx="11747242" cy="4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536"/>
                <a:gridCol w="2911151"/>
                <a:gridCol w="1931437"/>
                <a:gridCol w="3023118"/>
              </a:tblGrid>
              <a:tr h="359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Filename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Imported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symbol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Judgement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Refenence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6739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00ac5b2b1a16314b9861e22a4e262847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__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deregister_frame_info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Jv_RegisterClasses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__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register_frame_info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__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pthread_initialize_minimal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Trojan , Backdoor</a:t>
                      </a:r>
                      <a:r>
                        <a:rPr lang="en-US" altLang="zh-TW" baseline="0" dirty="0" smtClean="0"/>
                        <a:t> , </a:t>
                      </a:r>
                      <a:r>
                        <a:rPr lang="en-US" altLang="zh-TW" baseline="0" dirty="0" err="1" smtClean="0"/>
                        <a:t>Gafgyt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ELF:DDoS-S</a:t>
                      </a:r>
                      <a:r>
                        <a:rPr lang="en-US" altLang="zh-TW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Trj</a:t>
                      </a:r>
                      <a:r>
                        <a:rPr lang="en-US" altLang="zh-TW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Linux.Trojan.Gafgyt.A</a:t>
                      </a:r>
                      <a:endParaRPr lang="en-US" altLang="zh-TW" dirty="0" smtClean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r>
                        <a:rPr lang="en-US" altLang="zh-TW" sz="1800" b="0" i="0" kern="1200" dirty="0" err="1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Linux.Backdoor.Gafgyt.Duy</a:t>
                      </a:r>
                      <a:endParaRPr lang="zh-TW" altLang="en-US" dirty="0"/>
                    </a:p>
                  </a:txBody>
                  <a:tcPr/>
                </a:tc>
              </a:tr>
              <a:tr h="122726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00cc269bbaac4846b62ef0afd2989187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__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deregister_frame_info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Jv_RegisterClasses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__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register_frame_info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__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pthread_initialize_minimal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Trojan , Backdoor</a:t>
                      </a:r>
                      <a:r>
                        <a:rPr lang="en-US" altLang="zh-TW" baseline="0" dirty="0" smtClean="0"/>
                        <a:t> , </a:t>
                      </a:r>
                      <a:r>
                        <a:rPr lang="en-US" altLang="zh-TW" baseline="0" dirty="0" err="1" smtClean="0"/>
                        <a:t>Gafgyt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ELF:DDoS-Y</a:t>
                      </a:r>
                      <a:r>
                        <a:rPr lang="en-US" altLang="zh-TW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Trj</a:t>
                      </a:r>
                      <a:r>
                        <a:rPr lang="en-US" altLang="zh-TW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Linux.Trojan.Gafgyt.B</a:t>
                      </a:r>
                      <a:endParaRPr lang="zh-TW" altLang="en-US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rgbClr val="00B0F0"/>
                          </a:solidFill>
                          <a:effectLst/>
                        </a:rPr>
                        <a:t>Trojan.Linux.Gafgyt.taa</a:t>
                      </a:r>
                      <a:endParaRPr lang="en-US" altLang="zh-TW" dirty="0" smtClean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/>
                </a:tc>
              </a:tr>
              <a:tr h="96548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00d85b064b98a44ccb5771a35dd8232b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same as above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Trojan , Backdoor</a:t>
                      </a:r>
                      <a:r>
                        <a:rPr lang="en-US" altLang="zh-TW" baseline="0" dirty="0" smtClean="0"/>
                        <a:t> , </a:t>
                      </a:r>
                      <a:r>
                        <a:rPr lang="en-US" altLang="zh-TW" baseline="0" dirty="0" err="1" smtClean="0"/>
                        <a:t>Gafgyt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ELF:DDoS-Y</a:t>
                      </a:r>
                      <a:r>
                        <a:rPr lang="en-US" altLang="zh-TW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Trj</a:t>
                      </a:r>
                      <a:r>
                        <a:rPr lang="en-US" altLang="zh-TW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rgbClr val="00B050"/>
                          </a:solidFill>
                          <a:effectLst/>
                        </a:rPr>
                        <a:t>Linux.Trojan.Gafgyt.A</a:t>
                      </a:r>
                      <a:endParaRPr lang="en-US" altLang="zh-TW" dirty="0" smtClean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rgbClr val="00B0F0"/>
                          </a:solidFill>
                          <a:effectLst/>
                        </a:rPr>
                        <a:t>Linux.Backdoor.Gafgyt.Eyi</a:t>
                      </a:r>
                      <a:endParaRPr lang="en-US" altLang="zh-TW" dirty="0" smtClean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/>
                </a:tc>
              </a:tr>
              <a:tr h="116739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00dd4ca79b38cd47553efb8264397299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The same</a:t>
                      </a:r>
                      <a:r>
                        <a:rPr lang="en-US" altLang="zh-TW" baseline="0" dirty="0" smtClean="0"/>
                        <a:t> as above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Trojan , Backdoor</a:t>
                      </a:r>
                      <a:r>
                        <a:rPr lang="en-US" altLang="zh-TW" baseline="0" dirty="0" smtClean="0"/>
                        <a:t> , </a:t>
                      </a:r>
                      <a:r>
                        <a:rPr lang="en-US" altLang="zh-TW" baseline="0" dirty="0" err="1" smtClean="0"/>
                        <a:t>Gafgyt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ELF:Gafgyt-BU</a:t>
                      </a:r>
                      <a:r>
                        <a:rPr lang="en-US" altLang="zh-TW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Trj</a:t>
                      </a:r>
                      <a:r>
                        <a:rPr lang="en-US" altLang="zh-TW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r>
                        <a:rPr lang="en-US" altLang="zh-TW" sz="1800" b="0" i="0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Linux.Trojan-DDoS.Lightaidra.A</a:t>
                      </a:r>
                      <a:endParaRPr lang="en-US" altLang="zh-TW" sz="1800" b="0" i="0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Backdoor.Linux.Gafgyt.ye</a:t>
                      </a:r>
                      <a:endParaRPr lang="zh-TW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96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001113"/>
              </p:ext>
            </p:extLst>
          </p:nvPr>
        </p:nvGraphicFramePr>
        <p:xfrm>
          <a:off x="205273" y="0"/>
          <a:ext cx="11905862" cy="6905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890"/>
                <a:gridCol w="2920482"/>
                <a:gridCol w="1567543"/>
                <a:gridCol w="3610947"/>
              </a:tblGrid>
              <a:tr h="361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Filename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Imported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symbol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judgement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reference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0969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00e7f3c48a9472bfa1a2a6e441cd9a11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__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deregister_frame_info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Jv_RegisterClasses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__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register_frame_info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smtClean="0">
                          <a:solidFill>
                            <a:schemeClr val="tx1"/>
                          </a:solidFill>
                        </a:rPr>
                        <a:t>__pthread_initialize_minimal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dirty="0" smtClean="0"/>
                        <a:t>__</a:t>
                      </a:r>
                      <a:r>
                        <a:rPr lang="en-US" altLang="zh-TW" dirty="0" err="1" smtClean="0"/>
                        <a:t>h_errno_location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Trojan , Backdoor</a:t>
                      </a:r>
                      <a:r>
                        <a:rPr lang="en-US" altLang="zh-TW" baseline="0" dirty="0" smtClean="0"/>
                        <a:t> , </a:t>
                      </a:r>
                      <a:r>
                        <a:rPr lang="en-US" altLang="zh-TW" baseline="0" dirty="0" err="1" smtClean="0"/>
                        <a:t>Gafgyt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ELF:DDoS-Y</a:t>
                      </a:r>
                      <a:r>
                        <a:rPr lang="en-US" altLang="zh-TW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Trj</a:t>
                      </a:r>
                      <a:r>
                        <a:rPr lang="en-US" altLang="zh-TW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r>
                        <a:rPr lang="en-US" altLang="zh-TW" sz="1800" b="0" i="0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Linux.Trojan.Gafgyt.B</a:t>
                      </a:r>
                      <a:endParaRPr lang="en-US" altLang="zh-TW" sz="1800" b="0" i="0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 err="1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Trojan.Linux.Gafgyt.taa</a:t>
                      </a:r>
                      <a:endParaRPr lang="zh-TW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87214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00fe6f23a6e9c4629ea7f906d3cd2f8b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The same</a:t>
                      </a:r>
                      <a:r>
                        <a:rPr lang="en-US" altLang="zh-TW" baseline="0" dirty="0" smtClean="0"/>
                        <a:t> as the above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Backdoor</a:t>
                      </a:r>
                      <a:r>
                        <a:rPr lang="en-US" altLang="zh-TW" baseline="0" dirty="0" smtClean="0"/>
                        <a:t> , </a:t>
                      </a:r>
                      <a:r>
                        <a:rPr lang="en-US" altLang="zh-TW" baseline="0" dirty="0" err="1" smtClean="0"/>
                        <a:t>Gafgyt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ELF:DDoS-Y</a:t>
                      </a:r>
                      <a:r>
                        <a:rPr lang="en-US" altLang="zh-TW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Trj</a:t>
                      </a:r>
                      <a:r>
                        <a:rPr lang="en-US" altLang="zh-TW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r>
                        <a:rPr lang="en-US" altLang="zh-TW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Gen:Variant.Backdoor.Linux.Gafgyt.1</a:t>
                      </a:r>
                    </a:p>
                    <a:p>
                      <a:r>
                        <a:rPr lang="en-US" altLang="zh-TW" sz="1800" b="0" i="0" kern="1200" dirty="0" err="1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Linux.Backdoor.Gafgyt.Fsg</a:t>
                      </a:r>
                      <a:endParaRPr lang="zh-TW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872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0a40baeca42086eb11bd0911cef2033d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The same</a:t>
                      </a:r>
                      <a:r>
                        <a:rPr lang="en-US" altLang="zh-TW" baseline="0" dirty="0" smtClean="0"/>
                        <a:t> as the above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Trojan , Backdoor</a:t>
                      </a:r>
                      <a:r>
                        <a:rPr lang="en-US" altLang="zh-TW" baseline="0" dirty="0" smtClean="0"/>
                        <a:t> , </a:t>
                      </a:r>
                      <a:r>
                        <a:rPr lang="en-US" altLang="zh-TW" baseline="0" dirty="0" err="1" smtClean="0"/>
                        <a:t>Gafgyt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ELF:Gafgyt-BU</a:t>
                      </a:r>
                      <a:r>
                        <a:rPr lang="en-US" altLang="zh-TW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Trj</a:t>
                      </a:r>
                      <a:r>
                        <a:rPr lang="en-US" altLang="zh-TW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r>
                        <a:rPr lang="en-US" altLang="zh-TW" sz="1800" b="0" i="0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Linux.Trojan.Gafgyt.B</a:t>
                      </a:r>
                      <a:endParaRPr lang="en-US" altLang="zh-TW" sz="1800" b="0" i="0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 err="1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Linux.Backdoor.Gafgyt.Fhw</a:t>
                      </a:r>
                      <a:endParaRPr lang="zh-TW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872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0a2aa8ac9b3ca7aacf9886f66dbd89e9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__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deregister_frame_info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Jv_RegisterClasses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__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register_frame_info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__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pthread_initialize_minima</a:t>
                      </a:r>
                      <a:r>
                        <a:rPr lang="en-US" altLang="zh-TW" dirty="0" err="1">
                          <a:solidFill>
                            <a:schemeClr val="dk1"/>
                          </a:solidFill>
                        </a:rPr>
                        <a:t>l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Trojan , Backdoor</a:t>
                      </a:r>
                      <a:r>
                        <a:rPr lang="en-US" altLang="zh-TW" baseline="0" dirty="0" smtClean="0"/>
                        <a:t> , </a:t>
                      </a:r>
                      <a:r>
                        <a:rPr lang="en-US" altLang="zh-TW" baseline="0" dirty="0" err="1" smtClean="0"/>
                        <a:t>Gafgyt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ELF:DDoS-Y</a:t>
                      </a:r>
                      <a:r>
                        <a:rPr lang="en-US" altLang="zh-TW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Trj</a:t>
                      </a:r>
                      <a:r>
                        <a:rPr lang="en-US" altLang="zh-TW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r>
                        <a:rPr lang="en-US" altLang="zh-TW" sz="1800" b="0" i="0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Linux.Trojan.Gafgyt.A</a:t>
                      </a:r>
                      <a:endParaRPr lang="en-US" altLang="zh-TW" sz="1800" b="0" i="0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 err="1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Linux.Backdoor.Gafgyt.Eoo</a:t>
                      </a:r>
                      <a:endParaRPr lang="zh-TW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87214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0a4dadb84cabc51cb0c79fecebd8afc1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The same as the above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Backdoor</a:t>
                      </a:r>
                      <a:r>
                        <a:rPr lang="en-US" altLang="zh-TW" baseline="0" dirty="0" smtClean="0"/>
                        <a:t> , </a:t>
                      </a:r>
                      <a:r>
                        <a:rPr lang="en-US" altLang="zh-TW" baseline="0" dirty="0" err="1" smtClean="0"/>
                        <a:t>Gafgyt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Linux/</a:t>
                      </a:r>
                      <a:r>
                        <a:rPr lang="en-US" altLang="zh-TW" sz="18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Fgt.BP</a:t>
                      </a:r>
                      <a:endParaRPr lang="en-US" altLang="zh-TW" sz="1800" b="0" i="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Gen:Variant.Backdoor.Linux.Gafgyt.1</a:t>
                      </a:r>
                    </a:p>
                    <a:p>
                      <a:r>
                        <a:rPr lang="en-US" altLang="zh-TW" sz="1800" b="0" i="0" kern="1200" dirty="0" err="1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Linux.Backdoor.Gafgyt.Fij</a:t>
                      </a:r>
                      <a:endParaRPr lang="zh-TW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109858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0a8daaedb6511365debdddafbe5fa2fc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The same as the</a:t>
                      </a:r>
                      <a:r>
                        <a:rPr lang="en-US" altLang="zh-TW" baseline="0" dirty="0" smtClean="0"/>
                        <a:t> above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Trojan , Backdoor</a:t>
                      </a:r>
                      <a:r>
                        <a:rPr lang="en-US" altLang="zh-TW" baseline="0" dirty="0" smtClean="0"/>
                        <a:t> , </a:t>
                      </a:r>
                      <a:r>
                        <a:rPr lang="en-US" altLang="zh-TW" baseline="0" dirty="0" err="1" smtClean="0"/>
                        <a:t>Gafgyt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ELF:DDoS-Y</a:t>
                      </a:r>
                      <a:r>
                        <a:rPr lang="en-US" altLang="zh-TW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Trj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r>
                        <a:rPr lang="en-US" altLang="zh-TW" sz="1800" b="0" i="0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Linux.Trojan.Gafgyt.A</a:t>
                      </a:r>
                      <a:endParaRPr lang="en-US" altLang="zh-TW" sz="1800" b="0" i="0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 err="1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Linux.Backdoor.Gafgyt.Gvt</a:t>
                      </a:r>
                      <a:endParaRPr lang="zh-TW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40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66546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Strings – ASCII and Unicode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3183" y="1392109"/>
            <a:ext cx="11234057" cy="5055344"/>
          </a:xfrm>
        </p:spPr>
        <p:txBody>
          <a:bodyPr/>
          <a:lstStyle/>
          <a:p>
            <a:r>
              <a:rPr lang="zh-TW" altLang="en-US" dirty="0" smtClean="0"/>
              <a:t>指令</a:t>
            </a:r>
            <a:r>
              <a:rPr lang="en-US" altLang="zh-TW" dirty="0" smtClean="0"/>
              <a:t>strings </a:t>
            </a:r>
            <a:r>
              <a:rPr lang="zh-TW" altLang="en-US" dirty="0" smtClean="0"/>
              <a:t>的參數 </a:t>
            </a:r>
            <a:r>
              <a:rPr lang="en-US" altLang="zh-TW" dirty="0" smtClean="0"/>
              <a:t>--encoding</a:t>
            </a:r>
            <a:r>
              <a:rPr lang="zh-TW" altLang="en-US" dirty="0" smtClean="0"/>
              <a:t>可以指定要以</a:t>
            </a:r>
            <a:r>
              <a:rPr lang="en-US" altLang="zh-TW" dirty="0" smtClean="0"/>
              <a:t>n-bit ASCII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,</a:t>
            </a:r>
            <a:r>
              <a:rPr lang="zh-TW" altLang="en-US" dirty="0" smtClean="0"/>
              <a:t>且模式中也有預設輸出</a:t>
            </a:r>
            <a:r>
              <a:rPr lang="en-US" altLang="zh-TW" dirty="0" smtClean="0"/>
              <a:t>Unicode</a:t>
            </a:r>
            <a:r>
              <a:rPr lang="zh-TW" altLang="en-US" dirty="0" smtClean="0"/>
              <a:t>的模式</a:t>
            </a:r>
            <a:r>
              <a:rPr lang="en-US" altLang="zh-TW" dirty="0" smtClean="0"/>
              <a:t>(={</a:t>
            </a:r>
            <a:r>
              <a:rPr lang="en-US" altLang="zh-TW" dirty="0" err="1" smtClean="0"/>
              <a:t>l,b</a:t>
            </a:r>
            <a:r>
              <a:rPr lang="en-US" altLang="zh-TW" dirty="0" smtClean="0"/>
              <a:t>})</a:t>
            </a:r>
          </a:p>
          <a:p>
            <a:r>
              <a:rPr lang="zh-TW" altLang="en-US" dirty="0"/>
              <a:t>當</a:t>
            </a:r>
            <a:r>
              <a:rPr lang="zh-TW" altLang="en-US" dirty="0" smtClean="0"/>
              <a:t>指定</a:t>
            </a:r>
            <a:r>
              <a:rPr lang="en-US" altLang="zh-TW" dirty="0" smtClean="0"/>
              <a:t>Unicode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(encoding=l or encoding =b)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沒有任何</a:t>
            </a:r>
            <a:r>
              <a:rPr lang="en-US" altLang="zh-TW" dirty="0" smtClean="0"/>
              <a:t>output,</a:t>
            </a:r>
            <a:r>
              <a:rPr lang="zh-TW" altLang="en-US" dirty="0" smtClean="0"/>
              <a:t>只有指定輸出</a:t>
            </a:r>
            <a:r>
              <a:rPr lang="en-US" altLang="zh-TW" dirty="0" smtClean="0"/>
              <a:t>ASCII</a:t>
            </a:r>
            <a:r>
              <a:rPr lang="zh-TW" altLang="en-US" dirty="0" smtClean="0"/>
              <a:t>時有</a:t>
            </a:r>
            <a:r>
              <a:rPr lang="en-US" altLang="zh-TW" dirty="0" smtClean="0"/>
              <a:t>output</a:t>
            </a:r>
          </a:p>
          <a:p>
            <a:r>
              <a:rPr lang="zh-TW" altLang="en-US" dirty="0" smtClean="0"/>
              <a:t>但是這種情況的</a:t>
            </a:r>
            <a:r>
              <a:rPr lang="en-US" altLang="zh-TW" dirty="0" smtClean="0"/>
              <a:t>output</a:t>
            </a:r>
            <a:r>
              <a:rPr lang="zh-TW" altLang="en-US" dirty="0" smtClean="0"/>
              <a:t>會含有所有的 </a:t>
            </a:r>
            <a:r>
              <a:rPr lang="en-US" altLang="zh-TW" dirty="0" smtClean="0"/>
              <a:t>section</a:t>
            </a:r>
            <a:r>
              <a:rPr lang="zh-TW" altLang="en-US" dirty="0" smtClean="0"/>
              <a:t>部份的</a:t>
            </a:r>
            <a:r>
              <a:rPr lang="en-US" altLang="zh-TW" dirty="0" smtClean="0"/>
              <a:t>strings(</a:t>
            </a:r>
            <a:r>
              <a:rPr lang="zh-TW" altLang="en-US" dirty="0" smtClean="0"/>
              <a:t>一般字串</a:t>
            </a:r>
            <a:r>
              <a:rPr lang="en-US" altLang="zh-TW" dirty="0" smtClean="0"/>
              <a:t>,symbol…)</a:t>
            </a:r>
            <a:r>
              <a:rPr lang="zh-TW" altLang="en-US" dirty="0" smtClean="0"/>
              <a:t>混在一起</a:t>
            </a:r>
            <a:r>
              <a:rPr lang="en-US" altLang="zh-TW" dirty="0" smtClean="0"/>
              <a:t>,</a:t>
            </a:r>
            <a:r>
              <a:rPr lang="zh-TW" altLang="en-US" dirty="0" smtClean="0"/>
              <a:t>判讀起來難度更高</a:t>
            </a:r>
            <a:r>
              <a:rPr lang="en-US" altLang="zh-TW" dirty="0" smtClean="0"/>
              <a:t>,</a:t>
            </a:r>
            <a:r>
              <a:rPr lang="zh-TW" altLang="en-US" dirty="0" smtClean="0"/>
              <a:t>也許會增加一些關鍵字</a:t>
            </a:r>
            <a:r>
              <a:rPr lang="en-US" altLang="zh-TW" dirty="0" smtClean="0"/>
              <a:t>,</a:t>
            </a:r>
            <a:r>
              <a:rPr lang="zh-TW" altLang="en-US" dirty="0" smtClean="0"/>
              <a:t>但是判讀不出來就沒有意義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3672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493" y="1775050"/>
            <a:ext cx="1924319" cy="488700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4578" y="2773426"/>
            <a:ext cx="2034074" cy="22557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String of</a:t>
            </a:r>
          </a:p>
          <a:p>
            <a:r>
              <a:rPr lang="en-US" altLang="zh-TW" dirty="0" smtClean="0">
                <a:solidFill>
                  <a:srgbClr val="FFC000"/>
                </a:solidFill>
              </a:rPr>
              <a:t>Section</a:t>
            </a:r>
          </a:p>
          <a:p>
            <a:r>
              <a:rPr lang="en-US" altLang="zh-TW" dirty="0" smtClean="0">
                <a:solidFill>
                  <a:srgbClr val="FFC000"/>
                </a:solidFill>
              </a:rPr>
              <a:t>header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4577" y="5197151"/>
            <a:ext cx="2661887" cy="14649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String of </a:t>
            </a:r>
          </a:p>
          <a:p>
            <a:r>
              <a:rPr lang="en-US" altLang="zh-TW" dirty="0" smtClean="0">
                <a:solidFill>
                  <a:srgbClr val="FFC000"/>
                </a:solidFill>
              </a:rPr>
              <a:t>symbol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4577" y="1679510"/>
            <a:ext cx="2372639" cy="10263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Normal </a:t>
            </a:r>
          </a:p>
          <a:p>
            <a:r>
              <a:rPr lang="en-US" altLang="zh-TW" dirty="0" smtClean="0">
                <a:solidFill>
                  <a:srgbClr val="FFC000"/>
                </a:solidFill>
              </a:rPr>
              <a:t>string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7296" y="515418"/>
            <a:ext cx="3296370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Malware common string (10)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692" y="2556589"/>
            <a:ext cx="2323321" cy="304178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673532" y="3125755"/>
            <a:ext cx="3108199" cy="241662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String of </a:t>
            </a:r>
          </a:p>
          <a:p>
            <a:r>
              <a:rPr lang="en-US" altLang="zh-TW" dirty="0" smtClean="0">
                <a:solidFill>
                  <a:srgbClr val="FFC000"/>
                </a:solidFill>
              </a:rPr>
              <a:t>section </a:t>
            </a:r>
          </a:p>
          <a:p>
            <a:r>
              <a:rPr lang="en-US" altLang="zh-TW" dirty="0" smtClean="0">
                <a:solidFill>
                  <a:srgbClr val="FFC000"/>
                </a:solidFill>
              </a:rPr>
              <a:t>header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73531" y="2335085"/>
            <a:ext cx="3108199" cy="50608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String of </a:t>
            </a:r>
          </a:p>
          <a:p>
            <a:r>
              <a:rPr lang="en-US" altLang="zh-TW" dirty="0" smtClean="0">
                <a:solidFill>
                  <a:srgbClr val="FFC000"/>
                </a:solidFill>
              </a:rPr>
              <a:t>symbol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361508" y="515418"/>
            <a:ext cx="3732244" cy="839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7030A0"/>
                </a:solidFill>
              </a:rPr>
              <a:t>Normal common string (30)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400" y="1203649"/>
            <a:ext cx="2546587" cy="5571769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350241" y="3303037"/>
            <a:ext cx="2818504" cy="347238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String of</a:t>
            </a:r>
          </a:p>
          <a:p>
            <a:r>
              <a:rPr lang="en-US" altLang="zh-TW" dirty="0" smtClean="0">
                <a:solidFill>
                  <a:srgbClr val="FFC000"/>
                </a:solidFill>
              </a:rPr>
              <a:t>section </a:t>
            </a:r>
          </a:p>
          <a:p>
            <a:r>
              <a:rPr lang="en-US" altLang="zh-TW" dirty="0" smtClean="0">
                <a:solidFill>
                  <a:srgbClr val="FFC000"/>
                </a:solidFill>
              </a:rPr>
              <a:t>header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50241" y="1355173"/>
            <a:ext cx="2818504" cy="90283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String of </a:t>
            </a:r>
          </a:p>
          <a:p>
            <a:r>
              <a:rPr lang="en-US" altLang="zh-TW" dirty="0" smtClean="0">
                <a:solidFill>
                  <a:srgbClr val="FFC000"/>
                </a:solidFill>
              </a:rPr>
              <a:t>symbol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50240" y="2335085"/>
            <a:ext cx="2818505" cy="89330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Normal </a:t>
            </a:r>
          </a:p>
          <a:p>
            <a:r>
              <a:rPr lang="en-US" altLang="zh-TW" dirty="0" smtClean="0">
                <a:solidFill>
                  <a:srgbClr val="FFC000"/>
                </a:solidFill>
              </a:rPr>
              <a:t>string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25544" y="326571"/>
            <a:ext cx="3526970" cy="718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7030A0"/>
                </a:solidFill>
              </a:rPr>
              <a:t>Normal common string</a:t>
            </a:r>
          </a:p>
          <a:p>
            <a:pPr algn="ctr"/>
            <a:r>
              <a:rPr lang="en-US" altLang="zh-TW" dirty="0" smtClean="0">
                <a:solidFill>
                  <a:srgbClr val="7030A0"/>
                </a:solidFill>
              </a:rPr>
              <a:t> (&gt;26</a:t>
            </a:r>
            <a:r>
              <a:rPr lang="zh-TW" altLang="en-US" dirty="0" smtClean="0">
                <a:solidFill>
                  <a:srgbClr val="7030A0"/>
                </a:solidFill>
              </a:rPr>
              <a:t>隻共同擁有字串</a:t>
            </a:r>
            <a:r>
              <a:rPr lang="en-US" altLang="zh-TW" dirty="0" smtClean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07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5877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8498" y="1474237"/>
            <a:ext cx="11122090" cy="5029200"/>
          </a:xfrm>
        </p:spPr>
        <p:txBody>
          <a:bodyPr/>
          <a:lstStyle/>
          <a:p>
            <a:r>
              <a:rPr lang="en-US" altLang="zh-TW" dirty="0" err="1" smtClean="0"/>
              <a:t>Filetype</a:t>
            </a:r>
            <a:r>
              <a:rPr lang="en-US" altLang="zh-TW" dirty="0" smtClean="0"/>
              <a:t> , </a:t>
            </a:r>
            <a:r>
              <a:rPr lang="en-US" altLang="zh-TW" dirty="0" err="1"/>
              <a:t>F</a:t>
            </a:r>
            <a:r>
              <a:rPr lang="en-US" altLang="zh-TW" dirty="0" err="1" smtClean="0"/>
              <a:t>ilesize</a:t>
            </a:r>
            <a:r>
              <a:rPr lang="en-US" altLang="zh-TW" dirty="0" smtClean="0"/>
              <a:t> , ISA(</a:t>
            </a:r>
            <a:r>
              <a:rPr lang="zh-TW" altLang="en-US" dirty="0" smtClean="0"/>
              <a:t>指令集架構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Hash value</a:t>
            </a:r>
          </a:p>
          <a:p>
            <a:r>
              <a:rPr lang="en-US" altLang="zh-TW" dirty="0" smtClean="0"/>
              <a:t>Header</a:t>
            </a:r>
          </a:p>
          <a:p>
            <a:r>
              <a:rPr lang="en-US" altLang="zh-TW" dirty="0" err="1" smtClean="0"/>
              <a:t>Virustotal</a:t>
            </a:r>
            <a:endParaRPr lang="en-US" altLang="zh-TW" dirty="0" smtClean="0"/>
          </a:p>
          <a:p>
            <a:r>
              <a:rPr lang="en-US" altLang="zh-TW" dirty="0" smtClean="0"/>
              <a:t>Strings</a:t>
            </a:r>
          </a:p>
          <a:p>
            <a:r>
              <a:rPr lang="en-US" altLang="zh-TW" dirty="0" smtClean="0"/>
              <a:t>Packers</a:t>
            </a:r>
          </a:p>
          <a:p>
            <a:r>
              <a:rPr lang="en-US" altLang="zh-TW" dirty="0" smtClean="0"/>
              <a:t>Symbol table</a:t>
            </a:r>
          </a:p>
          <a:p>
            <a:r>
              <a:rPr lang="en-US" altLang="zh-TW" dirty="0" smtClean="0"/>
              <a:t>Capabilities</a:t>
            </a:r>
          </a:p>
          <a:p>
            <a:r>
              <a:rPr lang="en-US" altLang="zh-TW" dirty="0" smtClean="0"/>
              <a:t>Dependency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5942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59851"/>
            <a:ext cx="10515600" cy="1053129"/>
          </a:xfrm>
        </p:spPr>
        <p:txBody>
          <a:bodyPr/>
          <a:lstStyle/>
          <a:p>
            <a:pPr algn="ctr"/>
            <a:r>
              <a:rPr lang="en-US" altLang="zh-TW" dirty="0" smtClean="0"/>
              <a:t>Strings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0465" y="1464906"/>
            <a:ext cx="10935478" cy="4712057"/>
          </a:xfrm>
        </p:spPr>
        <p:txBody>
          <a:bodyPr/>
          <a:lstStyle/>
          <a:p>
            <a:r>
              <a:rPr lang="zh-TW" altLang="en-US" dirty="0" smtClean="0"/>
              <a:t>因此</a:t>
            </a:r>
            <a:r>
              <a:rPr lang="en-US" altLang="zh-TW" dirty="0" smtClean="0"/>
              <a:t>,</a:t>
            </a:r>
            <a:r>
              <a:rPr lang="zh-TW" altLang="en-US" dirty="0" smtClean="0"/>
              <a:t> 嘗試計算了共同</a:t>
            </a:r>
            <a:r>
              <a:rPr lang="en-US" altLang="zh-TW" dirty="0" smtClean="0"/>
              <a:t>section header</a:t>
            </a:r>
            <a:r>
              <a:rPr lang="zh-TW" altLang="en-US" dirty="0" smtClean="0"/>
              <a:t> </a:t>
            </a:r>
            <a:r>
              <a:rPr lang="en-US" altLang="zh-TW" dirty="0" smtClean="0"/>
              <a:t>, symbol , </a:t>
            </a:r>
            <a:r>
              <a:rPr lang="zh-TW" altLang="en-US" dirty="0" smtClean="0"/>
              <a:t>一般</a:t>
            </a:r>
            <a:r>
              <a:rPr lang="en-US" altLang="zh-TW" dirty="0" smtClean="0"/>
              <a:t>string</a:t>
            </a:r>
            <a:r>
              <a:rPr lang="zh-TW" altLang="en-US" dirty="0" smtClean="0"/>
              <a:t>的個數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由上表可以看出正常樣本</a:t>
            </a:r>
            <a:r>
              <a:rPr lang="en-US" altLang="zh-TW" dirty="0" smtClean="0"/>
              <a:t>,</a:t>
            </a:r>
            <a:r>
              <a:rPr lang="zh-TW" altLang="en-US" dirty="0" smtClean="0"/>
              <a:t> 因為彼此之間的用途差異</a:t>
            </a:r>
            <a:r>
              <a:rPr lang="en-US" altLang="zh-TW" dirty="0" smtClean="0"/>
              <a:t>,</a:t>
            </a:r>
            <a:r>
              <a:rPr lang="zh-TW" altLang="en-US" dirty="0" smtClean="0"/>
              <a:t> 在</a:t>
            </a:r>
            <a:r>
              <a:rPr lang="en-US" altLang="zh-TW" dirty="0" smtClean="0"/>
              <a:t>symbol</a:t>
            </a:r>
            <a:r>
              <a:rPr lang="zh-TW" altLang="en-US" dirty="0" smtClean="0"/>
              <a:t>和</a:t>
            </a:r>
            <a:r>
              <a:rPr lang="en-US" altLang="zh-TW" dirty="0" smtClean="0"/>
              <a:t>others</a:t>
            </a:r>
            <a:r>
              <a:rPr lang="zh-TW" altLang="en-US" dirty="0" smtClean="0"/>
              <a:t>的重疊率相當低</a:t>
            </a:r>
            <a:r>
              <a:rPr lang="en-US" altLang="zh-TW" dirty="0" smtClean="0"/>
              <a:t>,</a:t>
            </a:r>
            <a:r>
              <a:rPr lang="zh-TW" altLang="en-US" dirty="0" smtClean="0"/>
              <a:t> 一般字串重疊的部份也大多是使用的函式庫名稱</a:t>
            </a:r>
            <a:r>
              <a:rPr lang="en-US" altLang="zh-TW" dirty="0" smtClean="0"/>
              <a:t>(ex: libc.so.6 , GLIBC_2.3.4…)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920876"/>
              </p:ext>
            </p:extLst>
          </p:nvPr>
        </p:nvGraphicFramePr>
        <p:xfrm>
          <a:off x="1798735" y="2308373"/>
          <a:ext cx="8128000" cy="1512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400041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Section header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symbol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others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Malware (10)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many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many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Normal</a:t>
                      </a:r>
                      <a:r>
                        <a:rPr lang="en-US" altLang="zh-TW" baseline="0" dirty="0" smtClean="0"/>
                        <a:t> (30)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Normal (26)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693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5876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Packers – </a:t>
            </a:r>
            <a:r>
              <a:rPr lang="en-US" altLang="zh-TW" dirty="0" err="1" smtClean="0"/>
              <a:t>YARA_rules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5191" y="1401439"/>
            <a:ext cx="11327363" cy="5148651"/>
          </a:xfrm>
        </p:spPr>
        <p:txBody>
          <a:bodyPr/>
          <a:lstStyle/>
          <a:p>
            <a:r>
              <a:rPr lang="en-US" altLang="zh-TW" dirty="0" smtClean="0"/>
              <a:t>For judge which packers the sample used, we download the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project YARA-rules and use the rule in the packers file to assist us </a:t>
            </a:r>
          </a:p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, show the rules can detect packers correctly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, analyze the malware sample</a:t>
            </a:r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45" y="3210155"/>
            <a:ext cx="8518849" cy="9792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264090" y="3097763"/>
            <a:ext cx="4002832" cy="3452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959218" y="2680349"/>
            <a:ext cx="2379307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Sample name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28799" y="3097763"/>
            <a:ext cx="2360645" cy="3452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108718" y="2727002"/>
            <a:ext cx="1688841" cy="317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Packer name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44" y="4985848"/>
            <a:ext cx="8518849" cy="167663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766318" y="4432041"/>
            <a:ext cx="5775649" cy="447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Graph shows these samples are not packed by known packer inside packers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838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66327"/>
          </a:xfrm>
        </p:spPr>
        <p:txBody>
          <a:bodyPr/>
          <a:lstStyle/>
          <a:p>
            <a:pPr algn="ctr"/>
            <a:r>
              <a:rPr lang="en-US" altLang="zh-TW" dirty="0" smtClean="0"/>
              <a:t>Symbol table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52938" y="706884"/>
            <a:ext cx="10000862" cy="918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we separately collect symbol from text section, data section and </a:t>
            </a:r>
            <a:r>
              <a:rPr lang="en-US" altLang="zh-TW" dirty="0" err="1">
                <a:solidFill>
                  <a:srgbClr val="FF0000"/>
                </a:solidFill>
              </a:rPr>
              <a:t>rodata</a:t>
            </a:r>
            <a:r>
              <a:rPr lang="en-US" altLang="zh-TW" dirty="0">
                <a:solidFill>
                  <a:srgbClr val="FF0000"/>
                </a:solidFill>
              </a:rPr>
              <a:t> section(read-only</a:t>
            </a:r>
            <a:r>
              <a:rPr lang="en-US" altLang="zh-TW" dirty="0" smtClean="0">
                <a:solidFill>
                  <a:srgbClr val="FF0000"/>
                </a:solidFill>
              </a:rPr>
              <a:t>) in 10 malware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The below shows the symbols that all malwares have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52938" y="1754156"/>
            <a:ext cx="3453882" cy="4982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Common symbol in data section:</a:t>
            </a:r>
          </a:p>
          <a:p>
            <a:pPr algn="ctr"/>
            <a:r>
              <a:rPr lang="en-US" altLang="zh-TW" dirty="0">
                <a:solidFill>
                  <a:srgbClr val="7030A0"/>
                </a:solidFill>
              </a:rPr>
              <a:t>__</a:t>
            </a:r>
            <a:r>
              <a:rPr lang="en-US" altLang="zh-TW" dirty="0" err="1" smtClean="0">
                <a:solidFill>
                  <a:srgbClr val="7030A0"/>
                </a:solidFill>
              </a:rPr>
              <a:t>atexit_lock</a:t>
            </a:r>
            <a:endParaRPr lang="en-US" altLang="zh-TW" dirty="0" smtClean="0">
              <a:solidFill>
                <a:srgbClr val="7030A0"/>
              </a:solidFill>
            </a:endParaRPr>
          </a:p>
          <a:p>
            <a:pPr algn="ctr"/>
            <a:r>
              <a:rPr lang="en-US" altLang="zh-TW" dirty="0">
                <a:solidFill>
                  <a:srgbClr val="7030A0"/>
                </a:solidFill>
              </a:rPr>
              <a:t>__CTOR_END</a:t>
            </a:r>
            <a:r>
              <a:rPr lang="en-US" altLang="zh-TW" dirty="0" smtClean="0">
                <a:solidFill>
                  <a:srgbClr val="7030A0"/>
                </a:solidFill>
              </a:rPr>
              <a:t>__</a:t>
            </a:r>
          </a:p>
          <a:p>
            <a:pPr algn="ctr"/>
            <a:r>
              <a:rPr lang="en-US" altLang="zh-TW" dirty="0">
                <a:solidFill>
                  <a:srgbClr val="7030A0"/>
                </a:solidFill>
              </a:rPr>
              <a:t>__CTOR_LIST</a:t>
            </a:r>
            <a:r>
              <a:rPr lang="en-US" altLang="zh-TW" dirty="0" smtClean="0">
                <a:solidFill>
                  <a:srgbClr val="7030A0"/>
                </a:solidFill>
              </a:rPr>
              <a:t>__</a:t>
            </a:r>
          </a:p>
          <a:p>
            <a:pPr algn="ctr"/>
            <a:r>
              <a:rPr lang="en-US" altLang="zh-TW" dirty="0">
                <a:solidFill>
                  <a:srgbClr val="7030A0"/>
                </a:solidFill>
              </a:rPr>
              <a:t>__</a:t>
            </a:r>
            <a:r>
              <a:rPr lang="en-US" altLang="zh-TW" dirty="0" err="1" smtClean="0">
                <a:solidFill>
                  <a:srgbClr val="7030A0"/>
                </a:solidFill>
              </a:rPr>
              <a:t>data_start</a:t>
            </a:r>
            <a:endParaRPr lang="en-US" altLang="zh-TW" dirty="0" smtClean="0">
              <a:solidFill>
                <a:srgbClr val="7030A0"/>
              </a:solidFill>
            </a:endParaRPr>
          </a:p>
          <a:p>
            <a:pPr algn="ctr"/>
            <a:r>
              <a:rPr lang="en-US" altLang="zh-TW" dirty="0">
                <a:solidFill>
                  <a:srgbClr val="7030A0"/>
                </a:solidFill>
              </a:rPr>
              <a:t>__</a:t>
            </a:r>
            <a:r>
              <a:rPr lang="en-US" altLang="zh-TW" dirty="0" err="1" smtClean="0">
                <a:solidFill>
                  <a:srgbClr val="7030A0"/>
                </a:solidFill>
              </a:rPr>
              <a:t>dso_handle</a:t>
            </a:r>
            <a:endParaRPr lang="en-US" altLang="zh-TW" dirty="0" smtClean="0">
              <a:solidFill>
                <a:srgbClr val="7030A0"/>
              </a:solidFill>
            </a:endParaRPr>
          </a:p>
          <a:p>
            <a:pPr algn="ctr"/>
            <a:r>
              <a:rPr lang="en-US" altLang="zh-TW" dirty="0">
                <a:solidFill>
                  <a:srgbClr val="7030A0"/>
                </a:solidFill>
              </a:rPr>
              <a:t>__DTOR_END</a:t>
            </a:r>
            <a:r>
              <a:rPr lang="en-US" altLang="zh-TW" dirty="0" smtClean="0">
                <a:solidFill>
                  <a:srgbClr val="7030A0"/>
                </a:solidFill>
              </a:rPr>
              <a:t>__</a:t>
            </a:r>
          </a:p>
          <a:p>
            <a:pPr algn="ctr"/>
            <a:r>
              <a:rPr lang="en-US" altLang="zh-TW" dirty="0">
                <a:solidFill>
                  <a:srgbClr val="7030A0"/>
                </a:solidFill>
              </a:rPr>
              <a:t>__DTOR_LIST</a:t>
            </a:r>
            <a:r>
              <a:rPr lang="en-US" altLang="zh-TW" dirty="0" smtClean="0">
                <a:solidFill>
                  <a:srgbClr val="7030A0"/>
                </a:solidFill>
              </a:rPr>
              <a:t>__</a:t>
            </a:r>
          </a:p>
          <a:p>
            <a:pPr algn="ctr"/>
            <a:r>
              <a:rPr lang="en-US" altLang="zh-TW" dirty="0">
                <a:solidFill>
                  <a:srgbClr val="7030A0"/>
                </a:solidFill>
              </a:rPr>
              <a:t>__JCR_END</a:t>
            </a:r>
            <a:r>
              <a:rPr lang="en-US" altLang="zh-TW" dirty="0" smtClean="0">
                <a:solidFill>
                  <a:srgbClr val="7030A0"/>
                </a:solidFill>
              </a:rPr>
              <a:t>__</a:t>
            </a:r>
          </a:p>
          <a:p>
            <a:pPr algn="ctr"/>
            <a:r>
              <a:rPr lang="en-US" altLang="zh-TW" dirty="0">
                <a:solidFill>
                  <a:srgbClr val="7030A0"/>
                </a:solidFill>
              </a:rPr>
              <a:t>__JCR_LIST</a:t>
            </a:r>
            <a:r>
              <a:rPr lang="en-US" altLang="zh-TW" dirty="0" smtClean="0">
                <a:solidFill>
                  <a:srgbClr val="7030A0"/>
                </a:solidFill>
              </a:rPr>
              <a:t>__</a:t>
            </a:r>
          </a:p>
          <a:p>
            <a:pPr algn="ctr"/>
            <a:r>
              <a:rPr lang="en-US" altLang="zh-TW" dirty="0" err="1">
                <a:solidFill>
                  <a:srgbClr val="7030A0"/>
                </a:solidFill>
              </a:rPr>
              <a:t>m</a:t>
            </a:r>
            <a:r>
              <a:rPr lang="en-US" altLang="zh-TW" dirty="0" err="1" smtClean="0">
                <a:solidFill>
                  <a:srgbClr val="7030A0"/>
                </a:solidFill>
              </a:rPr>
              <a:t>ylock</a:t>
            </a:r>
            <a:endParaRPr lang="en-US" altLang="zh-TW" dirty="0" smtClean="0">
              <a:solidFill>
                <a:srgbClr val="7030A0"/>
              </a:solidFill>
            </a:endParaRPr>
          </a:p>
          <a:p>
            <a:pPr algn="ctr"/>
            <a:r>
              <a:rPr lang="en-US" altLang="zh-TW" dirty="0" err="1">
                <a:solidFill>
                  <a:srgbClr val="7030A0"/>
                </a:solidFill>
              </a:rPr>
              <a:t>r</a:t>
            </a:r>
            <a:r>
              <a:rPr lang="en-US" altLang="zh-TW" dirty="0" err="1" smtClean="0">
                <a:solidFill>
                  <a:srgbClr val="7030A0"/>
                </a:solidFill>
              </a:rPr>
              <a:t>andtbl</a:t>
            </a:r>
            <a:endParaRPr lang="en-US" altLang="zh-TW" dirty="0" smtClean="0">
              <a:solidFill>
                <a:srgbClr val="7030A0"/>
              </a:solidFill>
            </a:endParaRPr>
          </a:p>
          <a:p>
            <a:pPr algn="ctr"/>
            <a:r>
              <a:rPr lang="en-US" altLang="zh-TW" dirty="0">
                <a:solidFill>
                  <a:srgbClr val="7030A0"/>
                </a:solidFill>
              </a:rPr>
              <a:t>_</a:t>
            </a:r>
            <a:r>
              <a:rPr lang="en-US" altLang="zh-TW" dirty="0" err="1" smtClean="0">
                <a:solidFill>
                  <a:srgbClr val="7030A0"/>
                </a:solidFill>
              </a:rPr>
              <a:t>stdio_openlist_add_lock</a:t>
            </a:r>
            <a:endParaRPr lang="en-US" altLang="zh-TW" dirty="0" smtClean="0">
              <a:solidFill>
                <a:srgbClr val="7030A0"/>
              </a:solidFill>
            </a:endParaRPr>
          </a:p>
          <a:p>
            <a:pPr algn="ctr"/>
            <a:r>
              <a:rPr lang="en-US" altLang="zh-TW" dirty="0">
                <a:solidFill>
                  <a:srgbClr val="7030A0"/>
                </a:solidFill>
              </a:rPr>
              <a:t>_</a:t>
            </a:r>
            <a:r>
              <a:rPr lang="en-US" altLang="zh-TW" dirty="0" err="1" smtClean="0">
                <a:solidFill>
                  <a:srgbClr val="7030A0"/>
                </a:solidFill>
              </a:rPr>
              <a:t>stdio_openlist_del_lock</a:t>
            </a:r>
            <a:endParaRPr lang="en-US" altLang="zh-TW" dirty="0">
              <a:solidFill>
                <a:srgbClr val="7030A0"/>
              </a:solidFill>
            </a:endParaRPr>
          </a:p>
          <a:p>
            <a:pPr algn="ctr"/>
            <a:r>
              <a:rPr lang="en-US" altLang="zh-TW" dirty="0">
                <a:solidFill>
                  <a:srgbClr val="7030A0"/>
                </a:solidFill>
              </a:rPr>
              <a:t>_</a:t>
            </a:r>
            <a:r>
              <a:rPr lang="en-US" altLang="zh-TW" dirty="0" err="1" smtClean="0">
                <a:solidFill>
                  <a:srgbClr val="7030A0"/>
                </a:solidFill>
              </a:rPr>
              <a:t>stdio_streams</a:t>
            </a:r>
            <a:endParaRPr lang="en-US" altLang="zh-TW" dirty="0" smtClean="0">
              <a:solidFill>
                <a:srgbClr val="7030A0"/>
              </a:solidFill>
            </a:endParaRPr>
          </a:p>
          <a:p>
            <a:pPr algn="ctr"/>
            <a:r>
              <a:rPr lang="en-US" altLang="zh-TW" dirty="0" err="1">
                <a:solidFill>
                  <a:srgbClr val="7030A0"/>
                </a:solidFill>
              </a:rPr>
              <a:t>unsafe_state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55348" y="1754156"/>
            <a:ext cx="3853543" cy="48425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Common symbol in </a:t>
            </a:r>
            <a:r>
              <a:rPr lang="en-US" altLang="zh-TW" dirty="0" err="1" smtClean="0">
                <a:solidFill>
                  <a:schemeClr val="tx1"/>
                </a:solidFill>
              </a:rPr>
              <a:t>rodata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section:</a:t>
            </a:r>
          </a:p>
          <a:p>
            <a:pPr algn="ctr"/>
            <a:r>
              <a:rPr lang="en-US" altLang="zh-TW" dirty="0">
                <a:solidFill>
                  <a:srgbClr val="FFC000"/>
                </a:solidFill>
              </a:rPr>
              <a:t>__</a:t>
            </a:r>
            <a:r>
              <a:rPr lang="en-US" altLang="zh-TW" dirty="0" smtClean="0">
                <a:solidFill>
                  <a:srgbClr val="FFC000"/>
                </a:solidFill>
              </a:rPr>
              <a:t>C_ctype_b_data</a:t>
            </a:r>
          </a:p>
          <a:p>
            <a:pPr algn="ctr"/>
            <a:r>
              <a:rPr lang="en-US" altLang="zh-TW" dirty="0">
                <a:solidFill>
                  <a:srgbClr val="FFC000"/>
                </a:solidFill>
              </a:rPr>
              <a:t>__</a:t>
            </a:r>
            <a:r>
              <a:rPr lang="en-US" altLang="zh-TW" dirty="0" err="1" smtClean="0">
                <a:solidFill>
                  <a:srgbClr val="FFC000"/>
                </a:solidFill>
              </a:rPr>
              <a:t>C_ctype_toupper_data</a:t>
            </a:r>
            <a:endParaRPr lang="en-US" altLang="zh-TW" dirty="0" smtClean="0">
              <a:solidFill>
                <a:srgbClr val="FFC000"/>
              </a:solidFill>
            </a:endParaRPr>
          </a:p>
          <a:p>
            <a:pPr algn="ctr"/>
            <a:r>
              <a:rPr lang="en-US" altLang="zh-TW" dirty="0">
                <a:solidFill>
                  <a:srgbClr val="FFC000"/>
                </a:solidFill>
              </a:rPr>
              <a:t>.</a:t>
            </a:r>
            <a:r>
              <a:rPr lang="en-US" altLang="zh-TW" dirty="0" err="1" smtClean="0">
                <a:solidFill>
                  <a:srgbClr val="FFC000"/>
                </a:solidFill>
              </a:rPr>
              <a:t>eh_frame</a:t>
            </a:r>
            <a:endParaRPr lang="en-US" altLang="zh-TW" dirty="0" smtClean="0">
              <a:solidFill>
                <a:srgbClr val="FFC000"/>
              </a:solidFill>
            </a:endParaRPr>
          </a:p>
          <a:p>
            <a:pPr algn="ctr"/>
            <a:r>
              <a:rPr lang="en-US" altLang="zh-TW" dirty="0">
                <a:solidFill>
                  <a:srgbClr val="FFC000"/>
                </a:solidFill>
              </a:rPr>
              <a:t>__EH_FRAME_BEGIN</a:t>
            </a:r>
            <a:r>
              <a:rPr lang="en-US" altLang="zh-TW" dirty="0" smtClean="0">
                <a:solidFill>
                  <a:srgbClr val="FFC000"/>
                </a:solidFill>
              </a:rPr>
              <a:t>__</a:t>
            </a:r>
          </a:p>
          <a:p>
            <a:pPr algn="ctr"/>
            <a:r>
              <a:rPr lang="en-US" altLang="zh-TW" dirty="0" smtClean="0">
                <a:solidFill>
                  <a:srgbClr val="FFC000"/>
                </a:solidFill>
              </a:rPr>
              <a:t>exp10_table</a:t>
            </a:r>
          </a:p>
          <a:p>
            <a:pPr algn="ctr"/>
            <a:r>
              <a:rPr lang="en-US" altLang="zh-TW" dirty="0" err="1" smtClean="0">
                <a:solidFill>
                  <a:srgbClr val="FFC000"/>
                </a:solidFill>
              </a:rPr>
              <a:t>Fmt</a:t>
            </a:r>
            <a:endParaRPr lang="en-US" altLang="zh-TW" dirty="0" smtClean="0">
              <a:solidFill>
                <a:srgbClr val="FFC000"/>
              </a:solidFill>
            </a:endParaRPr>
          </a:p>
          <a:p>
            <a:pPr algn="ctr"/>
            <a:r>
              <a:rPr lang="en-US" altLang="zh-TW" dirty="0">
                <a:solidFill>
                  <a:srgbClr val="FFC000"/>
                </a:solidFill>
              </a:rPr>
              <a:t>__FRAME_END</a:t>
            </a:r>
            <a:r>
              <a:rPr lang="en-US" altLang="zh-TW" dirty="0" smtClean="0">
                <a:solidFill>
                  <a:srgbClr val="FFC000"/>
                </a:solidFill>
              </a:rPr>
              <a:t>__</a:t>
            </a:r>
          </a:p>
          <a:p>
            <a:pPr algn="ctr"/>
            <a:r>
              <a:rPr lang="en-US" altLang="zh-TW" dirty="0">
                <a:solidFill>
                  <a:srgbClr val="FFC000"/>
                </a:solidFill>
              </a:rPr>
              <a:t>__GI___</a:t>
            </a:r>
            <a:r>
              <a:rPr lang="en-US" altLang="zh-TW" dirty="0" err="1" smtClean="0">
                <a:solidFill>
                  <a:srgbClr val="FFC000"/>
                </a:solidFill>
              </a:rPr>
              <a:t>C_ctype_b_data</a:t>
            </a:r>
            <a:endParaRPr lang="en-US" altLang="zh-TW" dirty="0" smtClean="0">
              <a:solidFill>
                <a:srgbClr val="FFC000"/>
              </a:solidFill>
            </a:endParaRPr>
          </a:p>
          <a:p>
            <a:pPr algn="ctr"/>
            <a:r>
              <a:rPr lang="en-US" altLang="zh-TW" dirty="0">
                <a:solidFill>
                  <a:srgbClr val="FFC000"/>
                </a:solidFill>
              </a:rPr>
              <a:t>__GI___</a:t>
            </a:r>
            <a:r>
              <a:rPr lang="en-US" altLang="zh-TW" dirty="0" err="1" smtClean="0">
                <a:solidFill>
                  <a:srgbClr val="FFC000"/>
                </a:solidFill>
              </a:rPr>
              <a:t>C_ctype_toupper_data</a:t>
            </a:r>
            <a:endParaRPr lang="en-US" altLang="zh-TW" dirty="0" smtClean="0">
              <a:solidFill>
                <a:srgbClr val="FFC000"/>
              </a:solidFill>
            </a:endParaRPr>
          </a:p>
          <a:p>
            <a:pPr algn="ctr"/>
            <a:r>
              <a:rPr lang="en-US" altLang="zh-TW" dirty="0" err="1" smtClean="0">
                <a:solidFill>
                  <a:srgbClr val="FFC000"/>
                </a:solidFill>
              </a:rPr>
              <a:t>random_poly_info</a:t>
            </a:r>
            <a:endParaRPr lang="en-US" altLang="zh-TW" dirty="0" smtClean="0">
              <a:solidFill>
                <a:srgbClr val="FFC000"/>
              </a:solidFill>
            </a:endParaRPr>
          </a:p>
          <a:p>
            <a:pPr algn="ctr"/>
            <a:r>
              <a:rPr lang="en-US" altLang="zh-TW" dirty="0">
                <a:solidFill>
                  <a:srgbClr val="FFC000"/>
                </a:solidFill>
              </a:rPr>
              <a:t>.</a:t>
            </a:r>
            <a:r>
              <a:rPr lang="en-US" altLang="zh-TW" dirty="0" err="1" smtClean="0">
                <a:solidFill>
                  <a:srgbClr val="FFC000"/>
                </a:solidFill>
              </a:rPr>
              <a:t>rodata</a:t>
            </a:r>
            <a:endParaRPr lang="en-US" altLang="zh-TW" dirty="0" smtClean="0">
              <a:solidFill>
                <a:srgbClr val="FFC000"/>
              </a:solidFill>
            </a:endParaRPr>
          </a:p>
          <a:p>
            <a:pPr algn="ctr"/>
            <a:r>
              <a:rPr lang="en-US" altLang="zh-TW" dirty="0">
                <a:solidFill>
                  <a:srgbClr val="FFC000"/>
                </a:solidFill>
              </a:rPr>
              <a:t>_</a:t>
            </a:r>
            <a:r>
              <a:rPr lang="en-US" altLang="zh-TW" dirty="0" err="1" smtClean="0">
                <a:solidFill>
                  <a:srgbClr val="FFC000"/>
                </a:solidFill>
              </a:rPr>
              <a:t>string_syserrmsgs</a:t>
            </a:r>
            <a:endParaRPr lang="en-US" altLang="zh-TW" dirty="0" smtClean="0">
              <a:solidFill>
                <a:srgbClr val="FFC000"/>
              </a:solidFill>
            </a:endParaRPr>
          </a:p>
          <a:p>
            <a:pPr algn="ctr"/>
            <a:r>
              <a:rPr lang="en-US" altLang="zh-TW" dirty="0" err="1" smtClean="0">
                <a:solidFill>
                  <a:srgbClr val="FFC000"/>
                </a:solidFill>
              </a:rPr>
              <a:t>type_codes</a:t>
            </a:r>
            <a:endParaRPr lang="en-US" altLang="zh-TW" dirty="0" smtClean="0">
              <a:solidFill>
                <a:srgbClr val="FFC000"/>
              </a:solidFill>
            </a:endParaRPr>
          </a:p>
          <a:p>
            <a:pPr algn="ctr"/>
            <a:r>
              <a:rPr lang="en-US" altLang="zh-TW" dirty="0" err="1">
                <a:solidFill>
                  <a:srgbClr val="FFC000"/>
                </a:solidFill>
              </a:rPr>
              <a:t>type_sizes</a:t>
            </a:r>
            <a:endParaRPr lang="zh-TW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862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706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Symbol table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968" y="1614196"/>
            <a:ext cx="2481943" cy="524380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93" y="1614196"/>
            <a:ext cx="1952898" cy="524380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99254" y="1362269"/>
            <a:ext cx="5736771" cy="5495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339565" y="858415"/>
            <a:ext cx="1945743" cy="503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B0F0"/>
                </a:solidFill>
              </a:rPr>
              <a:t>Common symbol in text section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48057" y="1726163"/>
            <a:ext cx="2901822" cy="353630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FFC000"/>
                </a:solidFill>
              </a:rPr>
              <a:t>Library_fun_call</a:t>
            </a:r>
            <a:r>
              <a:rPr lang="en-US" altLang="zh-TW" dirty="0" smtClean="0">
                <a:solidFill>
                  <a:srgbClr val="FFC000"/>
                </a:solidFill>
              </a:rPr>
              <a:t>: 45</a:t>
            </a:r>
          </a:p>
          <a:p>
            <a:pPr algn="ctr"/>
            <a:r>
              <a:rPr lang="en-US" altLang="zh-TW" dirty="0" smtClean="0">
                <a:solidFill>
                  <a:srgbClr val="FFC000"/>
                </a:solidFill>
              </a:rPr>
              <a:t>System call: 1</a:t>
            </a:r>
          </a:p>
          <a:p>
            <a:pPr algn="ctr"/>
            <a:r>
              <a:rPr lang="en-US" altLang="zh-TW" dirty="0" smtClean="0">
                <a:solidFill>
                  <a:srgbClr val="FFC000"/>
                </a:solidFill>
              </a:rPr>
              <a:t>Memory </a:t>
            </a:r>
            <a:r>
              <a:rPr lang="zh-TW" altLang="en-US" dirty="0" smtClean="0">
                <a:solidFill>
                  <a:srgbClr val="FFC000"/>
                </a:solidFill>
              </a:rPr>
              <a:t>存取</a:t>
            </a:r>
            <a:r>
              <a:rPr lang="en-US" altLang="zh-TW" dirty="0" smtClean="0">
                <a:solidFill>
                  <a:srgbClr val="FFC000"/>
                </a:solidFill>
              </a:rPr>
              <a:t>: 3</a:t>
            </a:r>
          </a:p>
          <a:p>
            <a:pPr algn="ctr"/>
            <a:r>
              <a:rPr lang="zh-TW" altLang="en-US" dirty="0" smtClean="0">
                <a:solidFill>
                  <a:srgbClr val="FFC000"/>
                </a:solidFill>
              </a:rPr>
              <a:t>存取設定檔</a:t>
            </a:r>
            <a:r>
              <a:rPr lang="en-US" altLang="zh-TW" dirty="0" smtClean="0">
                <a:solidFill>
                  <a:srgbClr val="FFC000"/>
                </a:solidFill>
              </a:rPr>
              <a:t>: 3</a:t>
            </a:r>
          </a:p>
          <a:p>
            <a:pPr algn="ctr"/>
            <a:r>
              <a:rPr lang="zh-TW" altLang="en-US" dirty="0" smtClean="0">
                <a:solidFill>
                  <a:srgbClr val="FFC000"/>
                </a:solidFill>
              </a:rPr>
              <a:t>存取系統設定</a:t>
            </a:r>
            <a:r>
              <a:rPr lang="en-US" altLang="zh-TW" dirty="0" smtClean="0">
                <a:solidFill>
                  <a:srgbClr val="FFC000"/>
                </a:solidFill>
              </a:rPr>
              <a:t>: 7</a:t>
            </a:r>
          </a:p>
          <a:p>
            <a:pPr algn="ctr"/>
            <a:r>
              <a:rPr lang="en-US" altLang="zh-TW" dirty="0" smtClean="0">
                <a:solidFill>
                  <a:srgbClr val="FFC000"/>
                </a:solidFill>
              </a:rPr>
              <a:t> </a:t>
            </a:r>
            <a:r>
              <a:rPr lang="zh-TW" altLang="en-US" dirty="0" smtClean="0">
                <a:solidFill>
                  <a:srgbClr val="FFC000"/>
                </a:solidFill>
              </a:rPr>
              <a:t>開關檔案</a:t>
            </a:r>
            <a:r>
              <a:rPr lang="en-US" altLang="zh-TW" dirty="0" smtClean="0">
                <a:solidFill>
                  <a:srgbClr val="FFC000"/>
                </a:solidFill>
              </a:rPr>
              <a:t>: 4</a:t>
            </a:r>
          </a:p>
          <a:p>
            <a:pPr algn="ctr"/>
            <a:r>
              <a:rPr lang="en-US" altLang="zh-TW" dirty="0" smtClean="0">
                <a:solidFill>
                  <a:srgbClr val="FFC000"/>
                </a:solidFill>
              </a:rPr>
              <a:t>R/W: 1</a:t>
            </a:r>
          </a:p>
          <a:p>
            <a:pPr algn="ctr"/>
            <a:r>
              <a:rPr lang="en-US" altLang="zh-TW" dirty="0" smtClean="0">
                <a:solidFill>
                  <a:srgbClr val="FFC000"/>
                </a:solidFill>
              </a:rPr>
              <a:t>Delay : 2</a:t>
            </a:r>
            <a:r>
              <a:rPr lang="zh-TW" altLang="en-US" dirty="0" smtClean="0">
                <a:solidFill>
                  <a:srgbClr val="FFC000"/>
                </a:solidFill>
              </a:rPr>
              <a:t> </a:t>
            </a:r>
            <a:endParaRPr lang="zh-TW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987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7673" y="74645"/>
            <a:ext cx="11476653" cy="1110343"/>
          </a:xfrm>
        </p:spPr>
        <p:txBody>
          <a:bodyPr/>
          <a:lstStyle/>
          <a:p>
            <a:pPr algn="ctr"/>
            <a:r>
              <a:rPr lang="en-US" altLang="zh-TW" dirty="0" smtClean="0"/>
              <a:t>Malware capabilities – </a:t>
            </a:r>
            <a:r>
              <a:rPr lang="en-US" altLang="zh-TW" dirty="0" err="1" smtClean="0"/>
              <a:t>YARA_rules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47325" y="1184988"/>
            <a:ext cx="9097347" cy="989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There are other types of detection in the project </a:t>
            </a:r>
            <a:r>
              <a:rPr lang="en-US" altLang="zh-TW" dirty="0" err="1" smtClean="0">
                <a:solidFill>
                  <a:srgbClr val="FF0000"/>
                </a:solidFill>
              </a:rPr>
              <a:t>YARA_rules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03845" y="3125755"/>
            <a:ext cx="6494106" cy="1222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7030A0"/>
                </a:solidFill>
              </a:rPr>
              <a:t>As the rules files list in left , there are other 10 types that can detect</a:t>
            </a:r>
          </a:p>
          <a:p>
            <a:pPr algn="ctr"/>
            <a:r>
              <a:rPr lang="en-US" altLang="zh-TW" dirty="0" smtClean="0">
                <a:solidFill>
                  <a:srgbClr val="7030A0"/>
                </a:solidFill>
              </a:rPr>
              <a:t>Except the </a:t>
            </a:r>
            <a:r>
              <a:rPr lang="en-US" altLang="zh-TW" dirty="0" err="1" smtClean="0">
                <a:solidFill>
                  <a:srgbClr val="7030A0"/>
                </a:solidFill>
              </a:rPr>
              <a:t>Mobile_malware</a:t>
            </a:r>
            <a:r>
              <a:rPr lang="en-US" altLang="zh-TW" dirty="0" smtClean="0">
                <a:solidFill>
                  <a:srgbClr val="7030A0"/>
                </a:solidFill>
              </a:rPr>
              <a:t> which needs other relative tools , we run other 9 types for detecting ability of malware in the below</a:t>
            </a:r>
            <a:endParaRPr lang="zh-TW" altLang="en-US" dirty="0">
              <a:solidFill>
                <a:srgbClr val="7030A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34" y="2502971"/>
            <a:ext cx="2985795" cy="246787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176866" y="5150498"/>
            <a:ext cx="3200400" cy="793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FFC000"/>
                </a:solidFill>
              </a:rPr>
              <a:t>Utils</a:t>
            </a:r>
            <a:r>
              <a:rPr lang="en-US" altLang="zh-TW" dirty="0" smtClean="0">
                <a:solidFill>
                  <a:srgbClr val="FFC000"/>
                </a:solidFill>
              </a:rPr>
              <a:t> file contains domain, </a:t>
            </a:r>
            <a:r>
              <a:rPr lang="en-US" altLang="zh-TW" dirty="0" err="1" smtClean="0">
                <a:solidFill>
                  <a:srgbClr val="FFC000"/>
                </a:solidFill>
              </a:rPr>
              <a:t>ip</a:t>
            </a:r>
            <a:r>
              <a:rPr lang="en-US" altLang="zh-TW" dirty="0" smtClean="0">
                <a:solidFill>
                  <a:srgbClr val="FFC000"/>
                </a:solidFill>
              </a:rPr>
              <a:t>, </a:t>
            </a:r>
            <a:r>
              <a:rPr lang="en-US" altLang="zh-TW" dirty="0" err="1" smtClean="0">
                <a:solidFill>
                  <a:srgbClr val="FFC000"/>
                </a:solidFill>
              </a:rPr>
              <a:t>url</a:t>
            </a:r>
            <a:r>
              <a:rPr lang="en-US" altLang="zh-TW" dirty="0" smtClean="0">
                <a:solidFill>
                  <a:srgbClr val="FFC000"/>
                </a:solidFill>
              </a:rPr>
              <a:t> , suspicious string…</a:t>
            </a:r>
            <a:endParaRPr lang="zh-TW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27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85207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Malware capabilities – </a:t>
            </a:r>
            <a:r>
              <a:rPr lang="en-US" altLang="zh-TW" dirty="0" err="1"/>
              <a:t>YARA_rules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2596" y="1410770"/>
            <a:ext cx="11579290" cy="4971369"/>
          </a:xfrm>
        </p:spPr>
        <p:txBody>
          <a:bodyPr/>
          <a:lstStyle/>
          <a:p>
            <a:r>
              <a:rPr lang="en-US" altLang="zh-TW" dirty="0" smtClean="0"/>
              <a:t>For persuading other people that our statistical is convincible, we check the credibility of </a:t>
            </a:r>
            <a:r>
              <a:rPr lang="en-US" altLang="zh-TW" dirty="0" err="1" smtClean="0"/>
              <a:t>YARA_rules</a:t>
            </a:r>
            <a:r>
              <a:rPr lang="en-US" altLang="zh-TW" dirty="0" smtClean="0"/>
              <a:t> project in </a:t>
            </a:r>
            <a:r>
              <a:rPr lang="en-US" altLang="zh-TW" dirty="0" err="1" smtClean="0"/>
              <a:t>github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873" y="1847461"/>
            <a:ext cx="4095013" cy="501053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725747" y="2155371"/>
            <a:ext cx="1166326" cy="4012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4618653" y="2556588"/>
            <a:ext cx="3107094" cy="17075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651518" y="4352730"/>
            <a:ext cx="5150498" cy="1087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7030A0"/>
                </a:solidFill>
              </a:rPr>
              <a:t>It shows that only this project use the shell. Besides , the stars is also the most among all 6 projects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04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4119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Malware capabilities – </a:t>
            </a:r>
            <a:r>
              <a:rPr lang="en-US" altLang="zh-TW" dirty="0" err="1" smtClean="0"/>
              <a:t>yara_rules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361660"/>
              </p:ext>
            </p:extLst>
          </p:nvPr>
        </p:nvGraphicFramePr>
        <p:xfrm>
          <a:off x="838196" y="1251511"/>
          <a:ext cx="10515604" cy="4571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193"/>
                <a:gridCol w="839755"/>
                <a:gridCol w="877077"/>
                <a:gridCol w="845831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41135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mal1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mal2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mal3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mal4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mal5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mal6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mal7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mal8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mal9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mal10</a:t>
                      </a:r>
                      <a:endParaRPr lang="zh-TW" altLang="en-US" dirty="0"/>
                    </a:p>
                  </a:txBody>
                  <a:tcPr/>
                </a:tc>
              </a:tr>
              <a:tr h="411359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Anti_VM</a:t>
                      </a:r>
                      <a:endParaRPr lang="en-US" altLang="zh-TW" dirty="0" smtClean="0"/>
                    </a:p>
                    <a:p>
                      <a:r>
                        <a:rPr lang="en-US" altLang="zh-TW" dirty="0" err="1" smtClean="0"/>
                        <a:t>Anti_debug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41135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crypto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411359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CVE_rules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41135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41135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Exploit-kits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41135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Malicious-documents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41135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malware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411359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Utils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411359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Webshells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0" y="6130212"/>
            <a:ext cx="5122506" cy="531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For malicious-document: </a:t>
            </a:r>
            <a:r>
              <a:rPr lang="en-US" altLang="zh-TW" dirty="0" err="1" smtClean="0">
                <a:solidFill>
                  <a:srgbClr val="FF0000"/>
                </a:solidFill>
              </a:rPr>
              <a:t>getEIP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For </a:t>
            </a:r>
            <a:r>
              <a:rPr lang="en-US" altLang="zh-TW" dirty="0" err="1" smtClean="0">
                <a:solidFill>
                  <a:srgbClr val="FF0000"/>
                </a:solidFill>
              </a:rPr>
              <a:t>utils</a:t>
            </a:r>
            <a:r>
              <a:rPr lang="en-US" altLang="zh-TW" dirty="0" smtClean="0">
                <a:solidFill>
                  <a:srgbClr val="FF0000"/>
                </a:solidFill>
              </a:rPr>
              <a:t>: base64 , Domain , </a:t>
            </a:r>
            <a:r>
              <a:rPr lang="en-US" altLang="zh-TW" dirty="0" err="1" smtClean="0">
                <a:solidFill>
                  <a:srgbClr val="FF0000"/>
                </a:solidFill>
              </a:rPr>
              <a:t>ip</a:t>
            </a:r>
            <a:r>
              <a:rPr lang="en-US" altLang="zh-TW" dirty="0" smtClean="0">
                <a:solidFill>
                  <a:srgbClr val="FF0000"/>
                </a:solidFill>
              </a:rPr>
              <a:t> ,</a:t>
            </a:r>
            <a:r>
              <a:rPr lang="en-US" altLang="zh-TW" dirty="0" err="1" smtClean="0">
                <a:solidFill>
                  <a:srgbClr val="FF0000"/>
                </a:solidFill>
              </a:rPr>
              <a:t>url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7829" y="4898571"/>
            <a:ext cx="10991461" cy="5878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074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35698"/>
          </a:xfrm>
        </p:spPr>
        <p:txBody>
          <a:bodyPr/>
          <a:lstStyle/>
          <a:p>
            <a:pPr algn="ctr"/>
            <a:r>
              <a:rPr lang="en-US" altLang="zh-TW" dirty="0" smtClean="0"/>
              <a:t>Normal capabilities – </a:t>
            </a:r>
            <a:r>
              <a:rPr lang="en-US" altLang="zh-TW" dirty="0" err="1" smtClean="0"/>
              <a:t>YARA_rules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287135"/>
              </p:ext>
            </p:extLst>
          </p:nvPr>
        </p:nvGraphicFramePr>
        <p:xfrm>
          <a:off x="643816" y="1203649"/>
          <a:ext cx="11131419" cy="542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719"/>
                <a:gridCol w="870511"/>
                <a:gridCol w="916815"/>
                <a:gridCol w="991745"/>
                <a:gridCol w="1011947"/>
                <a:gridCol w="1011947"/>
                <a:gridCol w="1011947"/>
                <a:gridCol w="1011947"/>
                <a:gridCol w="1011947"/>
                <a:gridCol w="1011947"/>
                <a:gridCol w="1011947"/>
              </a:tblGrid>
              <a:tr h="46093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Nor10</a:t>
                      </a:r>
                      <a:endParaRPr lang="zh-TW" altLang="en-US" dirty="0"/>
                    </a:p>
                  </a:txBody>
                  <a:tcPr/>
                </a:tc>
              </a:tr>
              <a:tr h="46093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Anti_VM</a:t>
                      </a:r>
                      <a:endParaRPr lang="en-US" altLang="zh-TW" dirty="0" smtClean="0"/>
                    </a:p>
                    <a:p>
                      <a:r>
                        <a:rPr lang="en-US" altLang="zh-TW" dirty="0" err="1" smtClean="0"/>
                        <a:t>Anti_debug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46093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crypto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46093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CVE_rules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46093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46093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Exploit-kits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46093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Malicious-documents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46093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malware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46093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Utils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</a:tr>
              <a:tr h="46093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Webshells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46093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Packer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220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35698"/>
          </a:xfrm>
        </p:spPr>
        <p:txBody>
          <a:bodyPr/>
          <a:lstStyle/>
          <a:p>
            <a:pPr algn="ctr"/>
            <a:r>
              <a:rPr lang="en-US" altLang="zh-TW" dirty="0" smtClean="0"/>
              <a:t>Normal capabilities – </a:t>
            </a:r>
            <a:r>
              <a:rPr lang="en-US" altLang="zh-TW" dirty="0" err="1" smtClean="0"/>
              <a:t>YARA_rules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822774"/>
              </p:ext>
            </p:extLst>
          </p:nvPr>
        </p:nvGraphicFramePr>
        <p:xfrm>
          <a:off x="625154" y="1175657"/>
          <a:ext cx="11131419" cy="542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719"/>
                <a:gridCol w="870511"/>
                <a:gridCol w="916815"/>
                <a:gridCol w="991745"/>
                <a:gridCol w="1011947"/>
                <a:gridCol w="1011947"/>
                <a:gridCol w="1011947"/>
                <a:gridCol w="1011947"/>
                <a:gridCol w="1011947"/>
                <a:gridCol w="1011947"/>
                <a:gridCol w="1011947"/>
              </a:tblGrid>
              <a:tr h="46093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Nor20</a:t>
                      </a:r>
                      <a:endParaRPr lang="zh-TW" altLang="en-US" dirty="0"/>
                    </a:p>
                  </a:txBody>
                  <a:tcPr/>
                </a:tc>
              </a:tr>
              <a:tr h="46093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Anti_VM</a:t>
                      </a:r>
                      <a:endParaRPr lang="en-US" altLang="zh-TW" dirty="0" smtClean="0"/>
                    </a:p>
                    <a:p>
                      <a:r>
                        <a:rPr lang="en-US" altLang="zh-TW" dirty="0" err="1" smtClean="0"/>
                        <a:t>Anti_debug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46093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crypto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46093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CVE_rules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46093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46093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Exploit-kits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46093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Malicious-documents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46093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malware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46093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Utils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</a:tr>
              <a:tr h="46093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Webshells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46093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Packer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390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35698"/>
          </a:xfrm>
        </p:spPr>
        <p:txBody>
          <a:bodyPr/>
          <a:lstStyle/>
          <a:p>
            <a:pPr algn="ctr"/>
            <a:r>
              <a:rPr lang="en-US" altLang="zh-TW" dirty="0" smtClean="0"/>
              <a:t>Normal capabilities – </a:t>
            </a:r>
            <a:r>
              <a:rPr lang="en-US" altLang="zh-TW" dirty="0" err="1" smtClean="0"/>
              <a:t>YARA_rules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286818"/>
              </p:ext>
            </p:extLst>
          </p:nvPr>
        </p:nvGraphicFramePr>
        <p:xfrm>
          <a:off x="671808" y="1212979"/>
          <a:ext cx="11131419" cy="542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719"/>
                <a:gridCol w="870511"/>
                <a:gridCol w="916815"/>
                <a:gridCol w="991745"/>
                <a:gridCol w="1011947"/>
                <a:gridCol w="1011947"/>
                <a:gridCol w="1011947"/>
                <a:gridCol w="1011947"/>
                <a:gridCol w="1011947"/>
                <a:gridCol w="1011947"/>
                <a:gridCol w="1011947"/>
              </a:tblGrid>
              <a:tr h="46093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Nor30</a:t>
                      </a:r>
                      <a:endParaRPr lang="zh-TW" altLang="en-US" dirty="0"/>
                    </a:p>
                  </a:txBody>
                  <a:tcPr/>
                </a:tc>
              </a:tr>
              <a:tr h="46093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Anti_VM</a:t>
                      </a:r>
                      <a:endParaRPr lang="en-US" altLang="zh-TW" dirty="0" smtClean="0"/>
                    </a:p>
                    <a:p>
                      <a:r>
                        <a:rPr lang="en-US" altLang="zh-TW" dirty="0" err="1" smtClean="0"/>
                        <a:t>Anti_debug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46093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crypto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46093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CVE_rules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46093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46093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Exploit-kits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46093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Malicious-documents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46093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malware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46093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Utils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</a:tr>
              <a:tr h="46093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Webshells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46093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Packer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29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3186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File type &amp; File size &amp; ISA (malware)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5819" y="1530220"/>
            <a:ext cx="11103429" cy="4935894"/>
          </a:xfrm>
        </p:spPr>
        <p:txBody>
          <a:bodyPr/>
          <a:lstStyle/>
          <a:p>
            <a:r>
              <a:rPr lang="en-US" altLang="zh-TW" dirty="0" smtClean="0"/>
              <a:t>Type : use ‘file’ command and search type column -&gt; 10 malware are all EXEC (executable file)</a:t>
            </a:r>
          </a:p>
          <a:p>
            <a:r>
              <a:rPr lang="en-US" altLang="zh-TW" dirty="0" smtClean="0"/>
              <a:t>Size : use ‘ls –l –h’ command and find the size is between 85k and 126k</a:t>
            </a:r>
          </a:p>
          <a:p>
            <a:r>
              <a:rPr lang="en-US" altLang="zh-TW" dirty="0" smtClean="0"/>
              <a:t>ISA : 10 malware are different with each other like x86, MIPS, ARM …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45795"/>
              </p:ext>
            </p:extLst>
          </p:nvPr>
        </p:nvGraphicFramePr>
        <p:xfrm>
          <a:off x="979714" y="3415004"/>
          <a:ext cx="9003004" cy="3426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517"/>
                <a:gridCol w="1252071"/>
                <a:gridCol w="5477069"/>
                <a:gridCol w="969347"/>
              </a:tblGrid>
              <a:tr h="64484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EXEC (executable file)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666705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80k~90k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85k, 87k, 88k,</a:t>
                      </a:r>
                      <a:r>
                        <a:rPr lang="en-US" altLang="zh-TW" baseline="0" dirty="0" smtClean="0"/>
                        <a:t> 88k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Size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100k~110k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101k,101k,102k,107k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125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&gt;</a:t>
                      </a:r>
                      <a:r>
                        <a:rPr lang="en-US" altLang="zh-TW" baseline="0" dirty="0" smtClean="0"/>
                        <a:t> 120k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122k,126k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48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ISA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ARM, x86_64, </a:t>
                      </a:r>
                      <a:r>
                        <a:rPr lang="en-US" altLang="zh-TW" dirty="0" err="1" smtClean="0"/>
                        <a:t>Renesas</a:t>
                      </a:r>
                      <a:r>
                        <a:rPr lang="en-US" altLang="zh-TW" dirty="0" smtClean="0"/>
                        <a:t> SH, </a:t>
                      </a:r>
                      <a:r>
                        <a:rPr lang="en-US" altLang="zh-TW" dirty="0" err="1" smtClean="0"/>
                        <a:t>sparc</a:t>
                      </a:r>
                      <a:r>
                        <a:rPr lang="en-US" altLang="zh-TW" dirty="0" smtClean="0"/>
                        <a:t>, 80386, MIPS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7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Motorola m68k ,Power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pc 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0151706" y="4049486"/>
            <a:ext cx="765110" cy="2006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40%</a:t>
            </a: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40%</a:t>
            </a: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20%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673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453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Normal capabilities – </a:t>
            </a:r>
            <a:r>
              <a:rPr lang="en-US" altLang="zh-TW" dirty="0" err="1" smtClean="0"/>
              <a:t>YARA_rules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570602"/>
              </p:ext>
            </p:extLst>
          </p:nvPr>
        </p:nvGraphicFramePr>
        <p:xfrm>
          <a:off x="1642186" y="2408507"/>
          <a:ext cx="89760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8025"/>
                <a:gridCol w="4488025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amount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Crypto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Utils</a:t>
                      </a:r>
                      <a:r>
                        <a:rPr lang="en-US" altLang="zh-TW" baseline="0" dirty="0" smtClean="0"/>
                        <a:t> – 4 (</a:t>
                      </a:r>
                      <a:r>
                        <a:rPr lang="en-US" altLang="zh-TW" dirty="0" smtClean="0"/>
                        <a:t>base64</a:t>
                      </a:r>
                      <a:r>
                        <a:rPr lang="en-US" altLang="zh-TW" baseline="0" dirty="0" smtClean="0"/>
                        <a:t> , domain , </a:t>
                      </a:r>
                      <a:r>
                        <a:rPr lang="en-US" altLang="zh-TW" baseline="0" dirty="0" err="1" smtClean="0"/>
                        <a:t>url</a:t>
                      </a:r>
                      <a:r>
                        <a:rPr lang="en-US" altLang="zh-TW" baseline="0" dirty="0" smtClean="0"/>
                        <a:t> ,</a:t>
                      </a:r>
                      <a:r>
                        <a:rPr lang="en-US" altLang="zh-TW" baseline="0" dirty="0" err="1" smtClean="0"/>
                        <a:t>ip</a:t>
                      </a:r>
                      <a:r>
                        <a:rPr lang="en-US" altLang="zh-TW" baseline="0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Utils</a:t>
                      </a:r>
                      <a:r>
                        <a:rPr lang="en-US" altLang="zh-TW" baseline="0" dirty="0" smtClean="0"/>
                        <a:t> – 3 (</a:t>
                      </a:r>
                      <a:r>
                        <a:rPr lang="en-US" altLang="zh-TW" dirty="0" smtClean="0"/>
                        <a:t>base64</a:t>
                      </a:r>
                      <a:r>
                        <a:rPr lang="en-US" altLang="zh-TW" baseline="0" dirty="0" smtClean="0"/>
                        <a:t> , domain , </a:t>
                      </a:r>
                      <a:r>
                        <a:rPr lang="en-US" altLang="zh-TW" baseline="0" dirty="0" err="1" smtClean="0"/>
                        <a:t>url</a:t>
                      </a:r>
                      <a:r>
                        <a:rPr lang="en-US" altLang="zh-TW" baseline="0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Utils</a:t>
                      </a:r>
                      <a:r>
                        <a:rPr lang="en-US" altLang="zh-TW" dirty="0" smtClean="0"/>
                        <a:t> – 2 (base64</a:t>
                      </a:r>
                      <a:r>
                        <a:rPr lang="en-US" altLang="zh-TW" baseline="0" dirty="0" smtClean="0"/>
                        <a:t> , domain)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18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99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453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Dependency of library of malware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7869" y="1147666"/>
            <a:ext cx="11271380" cy="5029298"/>
          </a:xfrm>
        </p:spPr>
        <p:txBody>
          <a:bodyPr/>
          <a:lstStyle/>
          <a:p>
            <a:r>
              <a:rPr lang="en-US" altLang="zh-TW" dirty="0" smtClean="0"/>
              <a:t>If there is a need to include external library , use </a:t>
            </a:r>
            <a:r>
              <a:rPr lang="en-US" altLang="zh-TW" dirty="0" err="1" smtClean="0"/>
              <a:t>ldd</a:t>
            </a:r>
            <a:r>
              <a:rPr lang="en-US" altLang="zh-TW" dirty="0" smtClean="0"/>
              <a:t> to list library. Example for normal sample bash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B</a:t>
            </a:r>
            <a:r>
              <a:rPr lang="en-US" altLang="zh-TW" dirty="0" smtClean="0"/>
              <a:t>ut for our malware sample , they are not include external library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8" y="2060962"/>
            <a:ext cx="9321281" cy="145691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17642" y="2482176"/>
            <a:ext cx="4683967" cy="765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7007291" y="1819703"/>
            <a:ext cx="401216" cy="662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091266" y="1499645"/>
            <a:ext cx="2780522" cy="419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Call external library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066" y="4030824"/>
            <a:ext cx="8612154" cy="282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3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Dependency of library of </a:t>
            </a:r>
            <a:r>
              <a:rPr lang="en-US" altLang="zh-TW" dirty="0" smtClean="0"/>
              <a:t>normal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9865"/>
              </p:ext>
            </p:extLst>
          </p:nvPr>
        </p:nvGraphicFramePr>
        <p:xfrm>
          <a:off x="1920033" y="1438124"/>
          <a:ext cx="8128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Library_name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amount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linux-vdso.so.1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29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libc.so.6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29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libdl.so.2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libpthread.so.0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libpcre.so.3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libbz2.so.1.0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libacl.so.1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libattr.so.1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librt.so.1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liblzma.so.5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libgcrypt.so.20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Others(16_different_libraries)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&lt;=2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76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85207"/>
            <a:ext cx="10515600" cy="1249071"/>
          </a:xfrm>
        </p:spPr>
        <p:txBody>
          <a:bodyPr/>
          <a:lstStyle/>
          <a:p>
            <a:pPr algn="ctr"/>
            <a:r>
              <a:rPr lang="en-US" altLang="zh-TW" dirty="0" smtClean="0"/>
              <a:t>File type &amp; File size &amp; ISA (normal)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529485"/>
              </p:ext>
            </p:extLst>
          </p:nvPr>
        </p:nvGraphicFramePr>
        <p:xfrm>
          <a:off x="1268963" y="2453951"/>
          <a:ext cx="9003004" cy="3010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517"/>
                <a:gridCol w="1252071"/>
                <a:gridCol w="5477069"/>
                <a:gridCol w="969347"/>
              </a:tblGrid>
              <a:tr h="64484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EXEC (executable file)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666705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&lt; 100k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11k,11k,11k,</a:t>
                      </a:r>
                      <a:r>
                        <a:rPr lang="en-US" altLang="zh-TW" baseline="0" dirty="0" smtClean="0"/>
                        <a:t>15k,15k,15k,20k,23k,24k,31k,31k,31k,47k, 51k,55k,55k,59k,63k,91k,96k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Size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&gt; 100k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109k,148k,148k,167k,189k,207k,368k,488k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125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&gt;</a:t>
                      </a:r>
                      <a:r>
                        <a:rPr lang="en-US" altLang="zh-TW" baseline="0" dirty="0" smtClean="0"/>
                        <a:t> 1000k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1014k , 1900k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7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ISA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x86_64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0468947" y="3088433"/>
            <a:ext cx="765110" cy="2006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67%</a:t>
            </a: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27%</a:t>
            </a: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6</a:t>
            </a:r>
            <a:r>
              <a:rPr lang="en-US" altLang="zh-TW" dirty="0" smtClean="0">
                <a:solidFill>
                  <a:srgbClr val="FF0000"/>
                </a:solidFill>
              </a:rPr>
              <a:t>%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93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67952"/>
            <a:ext cx="10515600" cy="765110"/>
          </a:xfrm>
        </p:spPr>
        <p:txBody>
          <a:bodyPr/>
          <a:lstStyle/>
          <a:p>
            <a:pPr algn="ctr"/>
            <a:r>
              <a:rPr lang="en-US" altLang="zh-TW" dirty="0" smtClean="0"/>
              <a:t>Hash value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90188"/>
              </p:ext>
            </p:extLst>
          </p:nvPr>
        </p:nvGraphicFramePr>
        <p:xfrm>
          <a:off x="115078" y="1324948"/>
          <a:ext cx="11961844" cy="4977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0865"/>
                <a:gridCol w="3909526"/>
                <a:gridCol w="4161453"/>
              </a:tblGrid>
              <a:tr h="40515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Filename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Md5 hash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Fuzzy hash (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ssdeep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 hash)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9058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00ac5b2b1a16314b9861e22a4e262847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00ac5b2b1a16314b9861e22a4e262847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3072:NkOtoPkqlHfSFgM9152bsB1Xo+rrXigN79iy91jefYMW3bBDI3NvHKmDrqQudz4v:Nevy9EfYMW3eqmDrqQudz40uYs</a:t>
                      </a:r>
                      <a:endParaRPr lang="zh-TW" altLang="en-US" dirty="0"/>
                    </a:p>
                  </a:txBody>
                  <a:tcPr/>
                </a:tc>
              </a:tr>
              <a:tr h="40515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00cc269bbaac4846b62ef0afd2989187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00cc269bbaac4846b62ef0afd2989187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3072:cijd1sbPk6MI0lz6robtQyKpe287PQu5mmiU0xgucgkM6:caTs7krI0lz6vyK8PQu5mmiU0xgucgkR</a:t>
                      </a:r>
                      <a:endParaRPr lang="zh-TW" altLang="en-US" dirty="0"/>
                    </a:p>
                  </a:txBody>
                  <a:tcPr/>
                </a:tc>
              </a:tr>
              <a:tr h="40515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00d85b064b98a44ccb5771a35dd8232b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00d85b064b98a44ccb5771a35dd8232b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3072:NMqUMTg1tXO1g6eNod9m+D3A9/RuImmsVYZLxEyxs:NMnNoPm+7A9/</a:t>
                      </a:r>
                      <a:r>
                        <a:rPr lang="en-US" altLang="zh-TW" dirty="0" err="1" smtClean="0"/>
                        <a:t>RuImmsVYZLxEyxs</a:t>
                      </a:r>
                      <a:endParaRPr lang="zh-TW" altLang="en-US" dirty="0"/>
                    </a:p>
                  </a:txBody>
                  <a:tcPr/>
                </a:tc>
              </a:tr>
              <a:tr h="40515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00dd4ca79b38cd47553efb8264397299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00dd4ca79b38cd47553efb8264397299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1536:wbnLku3CLpTXkcWaWj8drcN0/qGS3QtHqiC7T/73rLYcoaIuOVj4yuGia:0F3CacWaLrcy/U34HMT7rLYcNIuOV0y3</a:t>
                      </a:r>
                      <a:endParaRPr lang="zh-TW" altLang="en-US" dirty="0"/>
                    </a:p>
                  </a:txBody>
                  <a:tcPr/>
                </a:tc>
              </a:tr>
              <a:tr h="40515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00e7f3c48a9472bfa1a2a6e441cd9a11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00e7f3c48a9472bfa1a2a6e441cd9a11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1536:TAEfTAWLrhO0kgsP8GDfwh6DcQ+UfKSsBwbew7vP/EKIHUIN:TAELZnxspS6gQH/bew7vU7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23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00223"/>
          </a:xfrm>
        </p:spPr>
        <p:txBody>
          <a:bodyPr/>
          <a:lstStyle/>
          <a:p>
            <a:pPr algn="ctr"/>
            <a:r>
              <a:rPr lang="en-US" altLang="zh-TW" dirty="0" smtClean="0"/>
              <a:t>Hash value (cont.)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358813"/>
              </p:ext>
            </p:extLst>
          </p:nvPr>
        </p:nvGraphicFramePr>
        <p:xfrm>
          <a:off x="82420" y="1623526"/>
          <a:ext cx="12027159" cy="4534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5768"/>
                <a:gridCol w="3853543"/>
                <a:gridCol w="4327848"/>
              </a:tblGrid>
              <a:tr h="4113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Filename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Md5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hash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Fuzzy hash (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ssdeep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hash)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398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00fe6f23a6e9c4629ea7f906d3cd2f8b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00fe6f23a6e9c4629ea7f906d3cd2f8b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1536:zhkpXXB3ff5/Z/Ke9LlTEQX7KqpFsYNQIsV5wtwHUIe:NyHB3friolTEQXOGdQPwtl</a:t>
                      </a:r>
                      <a:endParaRPr lang="zh-TW" altLang="en-US" dirty="0"/>
                    </a:p>
                  </a:txBody>
                  <a:tcPr/>
                </a:tc>
              </a:tr>
              <a:tr h="70398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0a2aa8ac9b3ca7aacf9886f66dbd89e9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0a2aa8ac9b3ca7aacf9886f66dbd89e9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3072:0IYVFnuB+9FR2O/oh36hQJi8ImxjVRAVRDSF2:0IYO+zRCh36aiTmxjVRAVRDSF2</a:t>
                      </a:r>
                      <a:endParaRPr lang="zh-TW" altLang="en-US" dirty="0"/>
                    </a:p>
                  </a:txBody>
                  <a:tcPr/>
                </a:tc>
              </a:tr>
              <a:tr h="70398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0a40baeca42086eb11bd0911cef2033d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0a40baeca42086eb11bd0911cef2033d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1536:ygZumh7ei2QEjo958vWtmftiLgfzEjzUI8:V7CjoPzBuEo</a:t>
                      </a:r>
                      <a:endParaRPr lang="zh-TW" altLang="en-US" dirty="0"/>
                    </a:p>
                  </a:txBody>
                  <a:tcPr/>
                </a:tc>
              </a:tr>
              <a:tr h="100569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0a4dadb84cabc51cb0c79fecebd8afc1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0a4dadb84cabc51cb0c79fecebd8afc1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1536:IAqPa0J8lJqYcWHsykQCEHvpfbqSG4wmJVbgm77ZVcTzP5pEmZW:sa0JWVMR3EHvp1/wLm3ZVcTzRpEmZW</a:t>
                      </a:r>
                      <a:endParaRPr lang="zh-TW" altLang="en-US" dirty="0"/>
                    </a:p>
                  </a:txBody>
                  <a:tcPr/>
                </a:tc>
              </a:tr>
              <a:tr h="100569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0a8daaedb6511365debdddafbe5fa2fc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0a8daaedb6511365debdddafbe5fa2fc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1536:qxF4Pk8LCM6GsTlCnpRhmj6Ku2rKvacHf+8Je16T5hUQM82+ADURxdfNobtBfmgG:qeUGhacHf+8JT5yQMAcURxfobtBegypX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04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err="1"/>
              <a:t>s</a:t>
            </a:r>
            <a:r>
              <a:rPr lang="en-US" altLang="zh-TW" dirty="0" err="1" smtClean="0"/>
              <a:t>sdeep</a:t>
            </a:r>
            <a:r>
              <a:rPr lang="en-US" altLang="zh-TW" dirty="0" smtClean="0"/>
              <a:t> value comparison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43233"/>
              </p:ext>
            </p:extLst>
          </p:nvPr>
        </p:nvGraphicFramePr>
        <p:xfrm>
          <a:off x="382551" y="1941975"/>
          <a:ext cx="11392678" cy="4748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698"/>
                <a:gridCol w="1035698"/>
                <a:gridCol w="1035698"/>
                <a:gridCol w="1035698"/>
                <a:gridCol w="1035698"/>
                <a:gridCol w="1035698"/>
                <a:gridCol w="1035698"/>
                <a:gridCol w="1035698"/>
                <a:gridCol w="1035698"/>
                <a:gridCol w="1035698"/>
                <a:gridCol w="1035698"/>
              </a:tblGrid>
              <a:tr h="43164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00ac5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00cc2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00d85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00dd4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00e7f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00fe6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0a2aa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0a40b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0a4da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0a8da</a:t>
                      </a:r>
                      <a:endParaRPr lang="zh-TW" altLang="en-US" dirty="0"/>
                    </a:p>
                  </a:txBody>
                  <a:tcPr/>
                </a:tc>
              </a:tr>
              <a:tr h="43164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00ac5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43164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00cc2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43164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00d85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43164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00dd4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43164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00e7f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43164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00fe6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43164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0a2aa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43164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0a40b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43164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0a4da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43164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0a8da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985797" y="1050310"/>
            <a:ext cx="6382138" cy="550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1 </a:t>
            </a:r>
            <a:r>
              <a:rPr lang="zh-TW" altLang="en-US" dirty="0" smtClean="0">
                <a:solidFill>
                  <a:srgbClr val="FFC000"/>
                </a:solidFill>
              </a:rPr>
              <a:t>因為檔名過長</a:t>
            </a:r>
            <a:r>
              <a:rPr lang="en-US" altLang="zh-TW" dirty="0" smtClean="0">
                <a:solidFill>
                  <a:srgbClr val="FFC000"/>
                </a:solidFill>
              </a:rPr>
              <a:t>,</a:t>
            </a:r>
            <a:r>
              <a:rPr lang="zh-TW" altLang="en-US" dirty="0" smtClean="0">
                <a:solidFill>
                  <a:srgbClr val="FFC000"/>
                </a:solidFill>
              </a:rPr>
              <a:t>故以 前</a:t>
            </a:r>
            <a:r>
              <a:rPr lang="en-US" altLang="zh-TW" dirty="0" smtClean="0">
                <a:solidFill>
                  <a:srgbClr val="FFC000"/>
                </a:solidFill>
              </a:rPr>
              <a:t>5</a:t>
            </a:r>
            <a:r>
              <a:rPr lang="zh-TW" altLang="en-US" dirty="0" smtClean="0">
                <a:solidFill>
                  <a:srgbClr val="FFC000"/>
                </a:solidFill>
              </a:rPr>
              <a:t>碼代表 </a:t>
            </a:r>
            <a:endParaRPr lang="en-US" altLang="zh-TW" dirty="0" smtClean="0">
              <a:solidFill>
                <a:srgbClr val="FFC000"/>
              </a:solidFill>
            </a:endParaRPr>
          </a:p>
          <a:p>
            <a:r>
              <a:rPr lang="en-US" altLang="zh-TW" dirty="0" smtClean="0">
                <a:solidFill>
                  <a:srgbClr val="FFC000"/>
                </a:solidFill>
              </a:rPr>
              <a:t>2 </a:t>
            </a:r>
            <a:r>
              <a:rPr lang="zh-TW" altLang="en-US" dirty="0" smtClean="0">
                <a:solidFill>
                  <a:srgbClr val="FFC000"/>
                </a:solidFill>
              </a:rPr>
              <a:t>以</a:t>
            </a:r>
            <a:r>
              <a:rPr lang="en-US" altLang="zh-TW" dirty="0" smtClean="0">
                <a:solidFill>
                  <a:srgbClr val="FFC000"/>
                </a:solidFill>
              </a:rPr>
              <a:t>compare</a:t>
            </a:r>
            <a:r>
              <a:rPr lang="zh-TW" altLang="en-US" dirty="0" smtClean="0">
                <a:solidFill>
                  <a:srgbClr val="FFC000"/>
                </a:solidFill>
              </a:rPr>
              <a:t>函數出來的數值單位為</a:t>
            </a:r>
            <a:r>
              <a:rPr lang="en-US" altLang="zh-TW" dirty="0" smtClean="0">
                <a:solidFill>
                  <a:srgbClr val="FFC000"/>
                </a:solidFill>
              </a:rPr>
              <a:t>%</a:t>
            </a:r>
            <a:r>
              <a:rPr lang="zh-TW" altLang="en-US" dirty="0" smtClean="0">
                <a:solidFill>
                  <a:srgbClr val="FFC000"/>
                </a:solidFill>
              </a:rPr>
              <a:t> 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54955" y="902749"/>
            <a:ext cx="4037045" cy="1120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從前面的</a:t>
            </a:r>
            <a:r>
              <a:rPr lang="en-US" altLang="zh-TW" dirty="0" smtClean="0">
                <a:solidFill>
                  <a:srgbClr val="FF0000"/>
                </a:solidFill>
              </a:rPr>
              <a:t>hash value </a:t>
            </a:r>
            <a:r>
              <a:rPr lang="zh-TW" altLang="en-US" dirty="0" smtClean="0">
                <a:solidFill>
                  <a:srgbClr val="FF0000"/>
                </a:solidFill>
              </a:rPr>
              <a:t>比較表可以得知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zh-TW" altLang="en-US" dirty="0" smtClean="0">
                <a:solidFill>
                  <a:srgbClr val="FF0000"/>
                </a:solidFill>
              </a:rPr>
              <a:t>這</a:t>
            </a:r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r>
              <a:rPr lang="zh-TW" altLang="en-US" dirty="0" smtClean="0">
                <a:solidFill>
                  <a:srgbClr val="FF0000"/>
                </a:solidFill>
              </a:rPr>
              <a:t>隻除了計算完後每塊單元的大小只有</a:t>
            </a:r>
            <a:r>
              <a:rPr lang="en-US" altLang="zh-TW" dirty="0" smtClean="0">
                <a:solidFill>
                  <a:srgbClr val="FF0000"/>
                </a:solidFill>
              </a:rPr>
              <a:t>3072</a:t>
            </a:r>
            <a:r>
              <a:rPr lang="zh-TW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TW" dirty="0" smtClean="0">
                <a:solidFill>
                  <a:srgbClr val="FF0000"/>
                </a:solidFill>
              </a:rPr>
              <a:t>1536</a:t>
            </a:r>
            <a:r>
              <a:rPr lang="zh-TW" altLang="en-US" dirty="0" smtClean="0">
                <a:solidFill>
                  <a:srgbClr val="FF0000"/>
                </a:solidFill>
              </a:rPr>
              <a:t>這兩個值外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zh-TW" altLang="en-US" dirty="0" smtClean="0">
                <a:solidFill>
                  <a:srgbClr val="FF0000"/>
                </a:solidFill>
              </a:rPr>
              <a:t>算出的</a:t>
            </a:r>
            <a:r>
              <a:rPr lang="en-US" altLang="zh-TW" dirty="0" smtClean="0">
                <a:solidFill>
                  <a:srgbClr val="FF0000"/>
                </a:solidFill>
              </a:rPr>
              <a:t>value</a:t>
            </a:r>
            <a:r>
              <a:rPr lang="zh-TW" altLang="en-US" dirty="0" smtClean="0">
                <a:solidFill>
                  <a:srgbClr val="FF0000"/>
                </a:solidFill>
              </a:rPr>
              <a:t>兩兩不相似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382551" y="1941975"/>
            <a:ext cx="11392678" cy="4748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203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22530"/>
            <a:ext cx="10515600" cy="1146433"/>
          </a:xfrm>
        </p:spPr>
        <p:txBody>
          <a:bodyPr/>
          <a:lstStyle/>
          <a:p>
            <a:pPr algn="ctr"/>
            <a:r>
              <a:rPr lang="en-US" altLang="zh-TW" dirty="0" smtClean="0"/>
              <a:t>Header – ELF header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441371" y="1166327"/>
            <a:ext cx="3153747" cy="606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Red: different with sample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06285" y="1928865"/>
            <a:ext cx="2323322" cy="1175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Size of header and program header changes with class(bits)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35697" y="4553338"/>
            <a:ext cx="2864498" cy="1007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Number of Section headers and section header index are different with samples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03444" y="5973685"/>
            <a:ext cx="8229600" cy="830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7030A0"/>
                </a:solidFill>
              </a:rPr>
              <a:t>The same element is list below : Ident version, Type, ABI version, version</a:t>
            </a:r>
            <a:endParaRPr lang="zh-TW" altLang="en-US" dirty="0">
              <a:solidFill>
                <a:srgbClr val="7030A0"/>
              </a:solidFill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952" y="2185457"/>
            <a:ext cx="5715798" cy="341042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752113" y="2546015"/>
            <a:ext cx="1380931" cy="3172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343190" y="2387395"/>
            <a:ext cx="755780" cy="3172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394508" y="3980074"/>
            <a:ext cx="2090059" cy="3172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343190" y="3490500"/>
            <a:ext cx="1180324" cy="226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408505" y="4460360"/>
            <a:ext cx="1115010" cy="3731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394509" y="4925322"/>
            <a:ext cx="1007708" cy="4994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347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3306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Header statistics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36733"/>
              </p:ext>
            </p:extLst>
          </p:nvPr>
        </p:nvGraphicFramePr>
        <p:xfrm>
          <a:off x="1054359" y="1240974"/>
          <a:ext cx="10086392" cy="3965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9356"/>
                <a:gridCol w="2937406"/>
                <a:gridCol w="3569630"/>
              </a:tblGrid>
              <a:tr h="669293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Magic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number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First 4 number : 7f 45 4c 46 =&gt;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ELF </a:t>
                      </a:r>
                      <a:r>
                        <a:rPr lang="zh-TW" altLang="en-US" baseline="0" dirty="0" smtClean="0">
                          <a:solidFill>
                            <a:schemeClr val="tx1"/>
                          </a:solidFill>
                        </a:rPr>
                        <a:t>全部相同</a:t>
                      </a:r>
                      <a:endParaRPr lang="en-US" altLang="zh-TW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altLang="zh-TW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 number : (32-bit: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1) : 9 , (64-bit: 2) : 1</a:t>
                      </a:r>
                    </a:p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altLang="zh-TW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 number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: (LSB: 1) : 4 , (MSB: 2) : 6</a:t>
                      </a:r>
                    </a:p>
                    <a:p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altLang="zh-TW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number: </a:t>
                      </a:r>
                      <a:r>
                        <a:rPr lang="zh-TW" altLang="en-US" baseline="0" dirty="0" smtClean="0">
                          <a:solidFill>
                            <a:schemeClr val="tx1"/>
                          </a:solidFill>
                        </a:rPr>
                        <a:t>必定是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1 , 8</a:t>
                      </a:r>
                      <a:r>
                        <a:rPr lang="en-US" altLang="zh-TW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zh-TW" altLang="en-US" baseline="0" dirty="0" smtClean="0">
                          <a:solidFill>
                            <a:schemeClr val="tx1"/>
                          </a:solidFill>
                        </a:rPr>
                        <a:t>開始為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padding,</a:t>
                      </a:r>
                      <a:r>
                        <a:rPr lang="zh-TW" altLang="en-US" baseline="0" dirty="0" smtClean="0">
                          <a:solidFill>
                            <a:schemeClr val="tx1"/>
                          </a:solidFill>
                        </a:rPr>
                        <a:t>無特定規則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8662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LSB(Little-endian): 4  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MSB(Big-endian): 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8662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Start of program header (1)</a:t>
                      </a:r>
                    </a:p>
                    <a:p>
                      <a:r>
                        <a:rPr lang="en-US" altLang="zh-TW" dirty="0" smtClean="0"/>
                        <a:t>Size of this header(2)</a:t>
                      </a:r>
                    </a:p>
                    <a:p>
                      <a:r>
                        <a:rPr lang="en-US" altLang="zh-TW" dirty="0" smtClean="0"/>
                        <a:t>Size of program header entries(3)</a:t>
                      </a:r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dirty="0" smtClean="0"/>
                        <a:t>If 32-bits : 52 ,52 ,32 (bytes)</a:t>
                      </a:r>
                      <a:r>
                        <a:rPr lang="en-US" altLang="zh-TW" baseline="0" dirty="0" smtClean="0"/>
                        <a:t> : 9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If 64-bits : 64</a:t>
                      </a:r>
                      <a:r>
                        <a:rPr lang="en-US" altLang="zh-TW" baseline="0" dirty="0" smtClean="0"/>
                        <a:t> ,64, 56 (bytes) : 1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6136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Size of section</a:t>
                      </a:r>
                      <a:r>
                        <a:rPr lang="en-US" altLang="zh-TW" baseline="0" dirty="0" smtClean="0"/>
                        <a:t> header entries</a:t>
                      </a:r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dirty="0" smtClean="0"/>
                        <a:t>If 32-bits: 40 (bytes) : 9 , if 64-bits: 64 (bytes) : 1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8662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Number of section entries (1)</a:t>
                      </a:r>
                    </a:p>
                    <a:p>
                      <a:r>
                        <a:rPr lang="en-US" altLang="zh-TW" dirty="0" smtClean="0"/>
                        <a:t>Section header string</a:t>
                      </a:r>
                      <a:r>
                        <a:rPr lang="en-US" altLang="zh-TW" baseline="0" dirty="0" smtClean="0"/>
                        <a:t> table index(2)</a:t>
                      </a:r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dirty="0" smtClean="0"/>
                        <a:t>If malicious</a:t>
                      </a:r>
                      <a:r>
                        <a:rPr lang="en-US" altLang="zh-TW" baseline="0" dirty="0" smtClean="0"/>
                        <a:t> , the 2 parameters are confused, but </a:t>
                      </a:r>
                      <a:r>
                        <a:rPr lang="en-US" altLang="zh-TW" baseline="0" dirty="0" smtClean="0">
                          <a:solidFill>
                            <a:srgbClr val="FF0000"/>
                          </a:solidFill>
                        </a:rPr>
                        <a:t>if normal </a:t>
                      </a:r>
                      <a:r>
                        <a:rPr lang="en-US" altLang="zh-TW" baseline="0" dirty="0" smtClean="0"/>
                        <a:t>, the parameters are </a:t>
                      </a:r>
                      <a:r>
                        <a:rPr lang="en-US" altLang="zh-TW" baseline="0" dirty="0" smtClean="0">
                          <a:solidFill>
                            <a:srgbClr val="FF0000"/>
                          </a:solidFill>
                        </a:rPr>
                        <a:t>ordered</a:t>
                      </a:r>
                      <a:endParaRPr lang="en-US" altLang="zh-TW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aseline="0" dirty="0" smtClean="0"/>
                        <a:t>(34,33)=1, (31,30)=1 , (30,29)=1, </a:t>
                      </a:r>
                      <a:r>
                        <a:rPr lang="en-US" altLang="zh-TW" dirty="0" smtClean="0"/>
                        <a:t>(29,28)=16</a:t>
                      </a:r>
                      <a:r>
                        <a:rPr lang="en-US" altLang="zh-TW" baseline="0" dirty="0" smtClean="0"/>
                        <a:t> , (28,27)=8 , (27,26)=3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042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9938</TotalTime>
  <Words>2839</Words>
  <Application>Microsoft Office PowerPoint</Application>
  <PresentationFormat>寬螢幕</PresentationFormat>
  <Paragraphs>1351</Paragraphs>
  <Slides>32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7" baseType="lpstr">
      <vt:lpstr>新細明體</vt:lpstr>
      <vt:lpstr>Arial</vt:lpstr>
      <vt:lpstr>Calibri</vt:lpstr>
      <vt:lpstr>Calibri Light</vt:lpstr>
      <vt:lpstr>Office 佈景主題</vt:lpstr>
      <vt:lpstr>10 malware static statistics</vt:lpstr>
      <vt:lpstr>Outline</vt:lpstr>
      <vt:lpstr>File type &amp; File size &amp; ISA (malware)</vt:lpstr>
      <vt:lpstr>File type &amp; File size &amp; ISA (normal)</vt:lpstr>
      <vt:lpstr>Hash value</vt:lpstr>
      <vt:lpstr>Hash value (cont.)</vt:lpstr>
      <vt:lpstr>ssdeep value comparison</vt:lpstr>
      <vt:lpstr>Header – ELF header</vt:lpstr>
      <vt:lpstr>Header statistics</vt:lpstr>
      <vt:lpstr>Header – program header (malware)</vt:lpstr>
      <vt:lpstr>Header – program header (normal)</vt:lpstr>
      <vt:lpstr>Header – program header (normal)</vt:lpstr>
      <vt:lpstr>Header – section header</vt:lpstr>
      <vt:lpstr>Header – section header </vt:lpstr>
      <vt:lpstr>Header – section header</vt:lpstr>
      <vt:lpstr>VirusTotal </vt:lpstr>
      <vt:lpstr>PowerPoint 簡報</vt:lpstr>
      <vt:lpstr>Strings – ASCII and Unicode</vt:lpstr>
      <vt:lpstr>PowerPoint 簡報</vt:lpstr>
      <vt:lpstr>Strings</vt:lpstr>
      <vt:lpstr>Packers – YARA_rules</vt:lpstr>
      <vt:lpstr>Symbol table</vt:lpstr>
      <vt:lpstr>Symbol table</vt:lpstr>
      <vt:lpstr>Malware capabilities – YARA_rules</vt:lpstr>
      <vt:lpstr>Malware capabilities – YARA_rules</vt:lpstr>
      <vt:lpstr>Malware capabilities – yara_rules</vt:lpstr>
      <vt:lpstr>Normal capabilities – YARA_rules</vt:lpstr>
      <vt:lpstr>Normal capabilities – YARA_rules</vt:lpstr>
      <vt:lpstr>Normal capabilities – YARA_rules</vt:lpstr>
      <vt:lpstr>Normal capabilities – YARA_rules</vt:lpstr>
      <vt:lpstr>Dependency of library of malware</vt:lpstr>
      <vt:lpstr>Dependency of library of normal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陳尚文</dc:creator>
  <cp:lastModifiedBy>陳尚文</cp:lastModifiedBy>
  <cp:revision>151</cp:revision>
  <dcterms:created xsi:type="dcterms:W3CDTF">2018-06-06T02:16:24Z</dcterms:created>
  <dcterms:modified xsi:type="dcterms:W3CDTF">2018-06-20T03:08:05Z</dcterms:modified>
</cp:coreProperties>
</file>