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77" r:id="rId34"/>
    <p:sldId id="378" r:id="rId35"/>
    <p:sldId id="379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373" r:id="rId44"/>
    <p:sldId id="376" r:id="rId45"/>
    <p:sldId id="375" r:id="rId46"/>
    <p:sldId id="260" r:id="rId47"/>
    <p:sldId id="380" r:id="rId48"/>
    <p:sldId id="381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/>
    <p:restoredTop sz="86690"/>
  </p:normalViewPr>
  <p:slideViewPr>
    <p:cSldViewPr snapToGrid="0">
      <p:cViewPr varScale="1">
        <p:scale>
          <a:sx n="79" d="100"/>
          <a:sy n="79" d="100"/>
        </p:scale>
        <p:origin x="24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Group28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Group21 is only for Linear Algebra for Everyone. Use Object visibility to hide.</a:t>
            </a:r>
          </a:p>
          <a:p>
            <a:r>
              <a:rPr kumimoji="1" lang="en-US" altLang="ja-JP"/>
              <a:t>3/2/2023 from Ashley; </a:t>
            </a:r>
            <a:r>
              <a:rPr kumimoji="1" lang="en-US" altLang="ja-JP">
                <a:sym typeface="Wingdings" pitchFamily="2" charset="2"/>
              </a:rPr>
              <a:t> v1.5</a:t>
            </a:r>
          </a:p>
          <a:p>
            <a:endParaRPr kumimoji="1" lang="en-US" altLang="ja-JP"/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Within your figure MatrixWorld-simple.eps', these are '</a:t>
            </a:r>
            <a:r>
              <a:rPr lang="en-US" altLang="ja-JP" b="0" i="0" u="sng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suggested</a:t>
            </a:r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' corrections: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Font sizes : Best to keep all text the same size. But due to space constraints, they seem okay.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  Except 'pseudoinverse for all A' - Can this be made slightly larger (it seems too small) ?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'U has at lease one zero row' -&gt; Change to 'least'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Gram-Schmidt: There is enough space to make the font normal size, and shift slightly downward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'J=Jordan form' -&gt; Move slightly down, so it does not touch gray shaded area above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these two matrices elements right-aligned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A=1&amp;1\\-1&amp;-1\\ (that way all '1' align vertically)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Q=0&amp;1\\-1&amp;0\\ (Here o and -1 will align vertically)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- Prefer this matrix elements center-aligned</a:t>
            </a:r>
          </a:p>
          <a:p>
            <a:pPr algn="l" rtl="0"/>
            <a: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 \Sigma=\sigma^2&amp;0\\0^\sigma^2\\ (here it seems your alignments are cr, but they may actually be correct, i.e. cc)</a:t>
            </a:r>
            <a:br>
              <a:rPr lang="en-US" altLang="ja-JP" b="0" i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</a:br>
            <a:endParaRPr lang="en-US" altLang="ja-JP" b="0" i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251A-7775-2A46-9959-1D043F401FBB}" type="slidenum"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to PRE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2023/3/7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830.png"/><Relationship Id="rId12" Type="http://schemas.openxmlformats.org/officeDocument/2006/relationships/image" Target="../media/image870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60.png"/><Relationship Id="rId5" Type="http://schemas.openxmlformats.org/officeDocument/2006/relationships/image" Target="../media/image760.png"/><Relationship Id="rId10" Type="http://schemas.openxmlformats.org/officeDocument/2006/relationships/image" Target="../media/image850.png"/><Relationship Id="rId4" Type="http://schemas.openxmlformats.org/officeDocument/2006/relationships/image" Target="../media/image7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750.png"/><Relationship Id="rId7" Type="http://schemas.openxmlformats.org/officeDocument/2006/relationships/image" Target="../media/image10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10" Type="http://schemas.openxmlformats.org/officeDocument/2006/relationships/image" Target="../media/image107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3.png"/><Relationship Id="rId39" Type="http://schemas.openxmlformats.org/officeDocument/2006/relationships/image" Target="../media/image136.png"/><Relationship Id="rId21" Type="http://schemas.openxmlformats.org/officeDocument/2006/relationships/image" Target="../media/image116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6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5" Type="http://schemas.openxmlformats.org/officeDocument/2006/relationships/image" Target="../media/image99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image" Target="../media/image104.png"/><Relationship Id="rId19" Type="http://schemas.openxmlformats.org/officeDocument/2006/relationships/image" Target="../media/image114.png"/><Relationship Id="rId31" Type="http://schemas.openxmlformats.org/officeDocument/2006/relationships/image" Target="../media/image128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8" Type="http://schemas.openxmlformats.org/officeDocument/2006/relationships/image" Target="../media/image102.png"/><Relationship Id="rId3" Type="http://schemas.openxmlformats.org/officeDocument/2006/relationships/image" Target="../media/image95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35.png"/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34" Type="http://schemas.openxmlformats.org/officeDocument/2006/relationships/image" Target="../media/image214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3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2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8" Type="http://schemas.openxmlformats.org/officeDocument/2006/relationships/image" Target="../media/image18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6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" Type="http://schemas.openxmlformats.org/officeDocument/2006/relationships/image" Target="../media/image215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8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7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239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12" Type="http://schemas.openxmlformats.org/officeDocument/2006/relationships/image" Target="../media/image10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90.png"/><Relationship Id="rId5" Type="http://schemas.openxmlformats.org/officeDocument/2006/relationships/image" Target="../media/image911.png"/><Relationship Id="rId15" Type="http://schemas.openxmlformats.org/officeDocument/2006/relationships/image" Target="../media/image241.png"/><Relationship Id="rId10" Type="http://schemas.openxmlformats.org/officeDocument/2006/relationships/image" Target="../media/image980.png"/><Relationship Id="rId4" Type="http://schemas.openxmlformats.org/officeDocument/2006/relationships/image" Target="../media/image900.png"/><Relationship Id="rId9" Type="http://schemas.openxmlformats.org/officeDocument/2006/relationships/image" Target="../media/image950.png"/><Relationship Id="rId14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243.png"/><Relationship Id="rId3" Type="http://schemas.openxmlformats.org/officeDocument/2006/relationships/image" Target="../media/image730.png"/><Relationship Id="rId7" Type="http://schemas.openxmlformats.org/officeDocument/2006/relationships/image" Target="../media/image1030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1" Type="http://schemas.openxmlformats.org/officeDocument/2006/relationships/image" Target="../media/image107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4" Type="http://schemas.openxmlformats.org/officeDocument/2006/relationships/image" Target="../media/image750.png"/><Relationship Id="rId9" Type="http://schemas.openxmlformats.org/officeDocument/2006/relationships/image" Target="../media/image10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br>
              <a:rPr kumimoji="1" lang="en-US" altLang="ja-JP" dirty="0"/>
            </a:br>
            <a:r>
              <a:rPr lang="en-US" altLang="ja-JP" dirty="0"/>
              <a:t>Original illustrations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</a:p>
          <a:p>
            <a:r>
              <a:rPr lang="en-US" altLang="ja-JP"/>
              <a:t>2023/3/4 Adjustment for PREMUS (paper)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5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6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4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7" y="353487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5" y="3747934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8" y="3959913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0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2" y="1972775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5" y="217392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33021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8690" y="1724798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8810" y="1917639"/>
              <a:ext cx="100000" cy="10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849CFF-480B-4DE2-E5DD-A4B7C886C992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DE82AC8-34CE-CF09-DCBE-FC68BB6FB19E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B09926-F824-0B0F-914D-1EE797F07C9B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635322B-E1B0-4D49-B395-74E298ACE168}"/>
                </a:ext>
              </a:extLst>
            </p:cNvPr>
            <p:cNvSpPr/>
            <p:nvPr/>
          </p:nvSpPr>
          <p:spPr>
            <a:xfrm rot="5400000">
              <a:off x="7070176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39F5931-A73A-29FE-12EC-FEDDE6885A0A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9EC8CE0-16F5-D359-8C66-4A240F38DB44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20D65CB-4851-403A-D97A-1A8B8EA6935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3A40E04-13E8-1BD5-D242-074B0409972C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FC9507E-65CC-E224-CE4B-9F366D2A0D6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E114C708-E4AE-B9D2-AEE1-DB1A58D185D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C3E5746-041E-91E2-79F3-6BE107F715FF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002EF1CE-6637-B01F-076C-BEBE2AAF473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70839A8C-B1BA-1D7D-1E3B-FBBAEDF50CE5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77974"/>
            <a:ext cx="1461055" cy="678561"/>
            <a:chOff x="3952228" y="2577974"/>
            <a:chExt cx="1461055" cy="67856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77974"/>
              <a:ext cx="660405" cy="666573"/>
              <a:chOff x="1757238" y="3467704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5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67704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6770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6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4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7" y="353487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5" y="3747934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8" y="3959913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42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8" y="177162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2" y="197277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5" y="217393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51801" y="2134186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49" y="172479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0" y="1917640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79012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8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3" y="1722402"/>
              <a:ext cx="848536" cy="799888"/>
              <a:chOff x="1462419" y="107793"/>
              <a:chExt cx="378612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95312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626359" cy="1136476"/>
            <a:chOff x="1640674" y="4801288"/>
            <a:chExt cx="5626359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5" y="5105818"/>
              <a:ext cx="848538" cy="799888"/>
              <a:chOff x="1462419" y="107793"/>
              <a:chExt cx="378613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95313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56546CD-1E26-1755-A877-9325A52B6FAE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E1960BBB-3381-1D0D-6832-F32EE3DFE4CE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97C583D-78BC-3ABE-F36C-8E088AD3FB2C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3A2F-9F11-14E0-3973-5A923ECB4E0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A88B7B99-9082-AC1A-DEED-D4DA98AF01D0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17B56E04-E87C-C561-B8F9-AE2C7D277D9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EC7D1AF6-7482-2814-4417-C1844B056C9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67066360-9EA6-45DD-45A4-0E2898DF731F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9513744D-E945-F04B-F538-BBBCF58D4B21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526A38A9-9440-2E79-99EF-7091D233A04D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A6F9FCA3-A8D0-904F-2E4B-D296B0AADCB8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6142B8AA-8E07-4E8C-D41B-4C08182BECE4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FAF0721-C4C1-B9A4-C4E1-436EB659287A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F3937B38-A635-DB40-9072-01D28A403C42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DE9BCC3-C461-5693-DE5F-39FF88EDFD0A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F230CB0C-1250-B655-99F8-AAA790A5233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171D6528-BAA3-9267-FE15-152BBC59BE3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6641009B-6C1E-EDFA-9BBC-31A4EE0602E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6FAE831-2AC4-5867-2BEA-84BE03A65900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734E52C-9D4C-6869-944F-AE866E994C4E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3D6ED2-6F56-54CB-9651-CD5B3EBD89A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D8AA3370-0CD1-F2DA-B169-22FF9AA299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D08467FF-CBCF-4084-9B83-ECF19603A178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FC19156F-A49D-3216-361B-3A288F950AF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A927EB1-FE05-A8B0-660B-66BE42BDEB52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AD1082-0D2F-4108-BE7F-83B463C99D03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B9152ECC-C14B-C0A8-50E0-E497D924D0E7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FA9FDA6-4C80-1040-32EE-17CC8FCB9E57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0C4A3CE-7854-9027-6599-CFA5CB1CC938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5D940B-0D31-CEFE-E1FD-CEEA75DF0B41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DE3A15F-F6A6-D737-74C0-9BD3F606909A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3953F94-C233-4D45-1773-327FCF7E9A46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0703062-398A-9375-87DE-715F52E3A005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51EDF78E-D313-1C05-3C12-E98D2622861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7FACDED-A405-9222-252B-977093EB8706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46BBB68-C6D9-9073-0E18-4CCDD0DD9020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74ECCCD-99DC-ECD2-9744-8C2EF577887F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11F58F2-A007-C2C6-861F-001927ED432B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5212E11F-1720-4033-DB42-6B80840F2BA5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D7D21F4-9067-0BA8-BB32-80BDEA1720EC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7DF2BAB-8D6E-D587-0B6C-4D97CFA3FBE8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A5B8BC02-855A-7930-46A9-9B2C94F01D89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BA064B3-75A2-2311-F801-CE54D967775E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D14A2A5-F107-89F0-8BA4-4014DA878E13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6595B69-1959-BE1D-B82F-3B745412DCEC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CBE6FEC-5632-55B9-DD23-18C352F54178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349C09EE-F162-020D-D5E2-F331884F1DAA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0F2EFBD5-6FF2-8EAA-1A4D-69FE729BAE44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0866F9C9-228F-EEE3-DCA1-8F86E1E2BB59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0606869-55A4-8AF6-A35F-B6CAA83F7B84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2CFE583-6EE6-8315-0095-F37C5E876F14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171081BB-B49E-FC64-562C-BDC9B744FBAE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EE54974-A4D0-6AED-AC0E-EE6BF8436D2C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80229-DB2A-7547-9B83-3F76963B21F5}"/>
              </a:ext>
            </a:extLst>
          </p:cNvPr>
          <p:cNvSpPr txBox="1"/>
          <p:nvPr/>
        </p:nvSpPr>
        <p:spPr>
          <a:xfrm>
            <a:off x="722741" y="171700"/>
            <a:ext cx="22663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20" dirty="0">
                <a:latin typeface="Arial Rounded MT Bold" panose="020F0704030504030204" pitchFamily="34" charset="0"/>
              </a:rPr>
              <a:t>Matrix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pic>
        <p:nvPicPr>
          <p:cNvPr id="108" name="Picture 2" descr="クリエイティブ・コモンズ・ライセンス">
            <a:extLst>
              <a:ext uri="{FF2B5EF4-FFF2-40B4-BE49-F238E27FC236}">
                <a16:creationId xmlns:a16="http://schemas.microsoft.com/office/drawing/2014/main" id="{CFD3B8D5-C5C0-1D41-A8D5-E2CF27F8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51" y="6123755"/>
            <a:ext cx="681481" cy="2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1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BE52B5-B942-B067-B35A-45C12F33525D}"/>
              </a:ext>
            </a:extLst>
          </p:cNvPr>
          <p:cNvSpPr txBox="1"/>
          <p:nvPr/>
        </p:nvSpPr>
        <p:spPr>
          <a:xfrm>
            <a:off x="722741" y="5958780"/>
            <a:ext cx="2517484" cy="67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Drawn by Kenji Hiranabe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Prof. Gilbert Strang</a:t>
            </a:r>
          </a:p>
          <a:p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(v1.5, Mar.2</a:t>
            </a:r>
            <a:r>
              <a:rPr lang="en-US" altLang="ja-JP" sz="1259" i="1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ja-JP" sz="1259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,2023)</a:t>
            </a:r>
          </a:p>
        </p:txBody>
      </p:sp>
    </p:spTree>
    <p:extLst>
      <p:ext uri="{BB962C8B-B14F-4D97-AF65-F5344CB8AC3E}">
        <p14:creationId xmlns:p14="http://schemas.microsoft.com/office/powerpoint/2010/main" val="249110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l="-6897"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5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6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8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𝑑𝑖𝑎𝑔𝑜𝑛𝑎𝑙𝑖𝑧𝑎𝑏𝑙𝑒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48" y="2756615"/>
                <a:ext cx="1889741" cy="307392"/>
              </a:xfrm>
              <a:prstGeom prst="rect">
                <a:avLst/>
              </a:prstGeom>
              <a:blipFill>
                <a:blip r:embed="rId10"/>
                <a:stretch>
                  <a:fillRect l="-3333" r="-13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2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7"/>
                <a:stretch>
                  <a:fillRect t="-1428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20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2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27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4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6"/>
                <a:stretch>
                  <a:fillRect l="-6250" t="-15385" r="-96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9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30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1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2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3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4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6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94021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𝑝𝑒𝑟𝑚𝑢𝑡𝑎𝑡𝑖𝑜𝑛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7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64924"/>
                <a:ext cx="1103251" cy="152349"/>
              </a:xfrm>
              <a:prstGeom prst="rect">
                <a:avLst/>
              </a:prstGeom>
              <a:blipFill>
                <a:blip r:embed="rId3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 hidden="1">
            <a:extLst>
              <a:ext uri="{FF2B5EF4-FFF2-40B4-BE49-F238E27FC236}">
                <a16:creationId xmlns:a16="http://schemas.microsoft.com/office/drawing/2014/main" id="{A85AFF70-E7B0-6EDE-AAAB-BA8F88259183}"/>
              </a:ext>
            </a:extLst>
          </p:cNvPr>
          <p:cNvGrpSpPr/>
          <p:nvPr/>
        </p:nvGrpSpPr>
        <p:grpSpPr>
          <a:xfrm>
            <a:off x="600387" y="520316"/>
            <a:ext cx="9602541" cy="5463924"/>
            <a:chOff x="600387" y="520316"/>
            <a:chExt cx="9602541" cy="5463924"/>
          </a:xfrm>
        </p:grpSpPr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5850876" y="4623877"/>
              <a:ext cx="359237" cy="1938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E2550D3-9A12-A18A-9B19-65E43CBEF9F0}"/>
                </a:ext>
              </a:extLst>
            </p:cNvPr>
            <p:cNvGrpSpPr/>
            <p:nvPr/>
          </p:nvGrpSpPr>
          <p:grpSpPr>
            <a:xfrm>
              <a:off x="600387" y="520316"/>
              <a:ext cx="9602541" cy="5463924"/>
              <a:chOff x="-7678" y="433596"/>
              <a:chExt cx="8002118" cy="4553270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F5E6EC3-087D-1848-8582-CFA8540AD2F7}"/>
                  </a:ext>
                </a:extLst>
              </p:cNvPr>
              <p:cNvSpPr txBox="1"/>
              <p:nvPr/>
            </p:nvSpPr>
            <p:spPr>
              <a:xfrm>
                <a:off x="3050804" y="475341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4972E05-1B91-9642-9898-49BC73231F14}"/>
                  </a:ext>
                </a:extLst>
              </p:cNvPr>
              <p:cNvSpPr txBox="1"/>
              <p:nvPr/>
            </p:nvSpPr>
            <p:spPr>
              <a:xfrm>
                <a:off x="5265078" y="1319325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C2106D9-F9C8-F846-B8AA-A676EF08D68B}"/>
                  </a:ext>
                </a:extLst>
              </p:cNvPr>
              <p:cNvSpPr txBox="1"/>
              <p:nvPr/>
            </p:nvSpPr>
            <p:spPr>
              <a:xfrm>
                <a:off x="3667827" y="2971137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6F547B75-78E7-EF45-9534-BB6F0E235B0E}"/>
                  </a:ext>
                </a:extLst>
              </p:cNvPr>
              <p:cNvSpPr txBox="1"/>
              <p:nvPr/>
            </p:nvSpPr>
            <p:spPr>
              <a:xfrm>
                <a:off x="4324292" y="227148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C01F989-90D4-4B44-B506-FB6D2AFB2F46}"/>
                  </a:ext>
                </a:extLst>
              </p:cNvPr>
              <p:cNvSpPr txBox="1"/>
              <p:nvPr/>
            </p:nvSpPr>
            <p:spPr>
              <a:xfrm>
                <a:off x="5005051" y="2835782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E04BACE5-A727-E447-A13C-764DF8B624BA}"/>
                  </a:ext>
                </a:extLst>
              </p:cNvPr>
              <p:cNvSpPr txBox="1"/>
              <p:nvPr/>
            </p:nvSpPr>
            <p:spPr>
              <a:xfrm>
                <a:off x="2755948" y="131037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358D054-2847-B847-A86D-8A2D85558923}"/>
                  </a:ext>
                </a:extLst>
              </p:cNvPr>
              <p:cNvSpPr txBox="1"/>
              <p:nvPr/>
            </p:nvSpPr>
            <p:spPr>
              <a:xfrm>
                <a:off x="2932404" y="289887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7FEAF3-D4A5-7843-9CF5-368CDF9D4752}"/>
                  </a:ext>
                </a:extLst>
              </p:cNvPr>
              <p:cNvSpPr txBox="1"/>
              <p:nvPr/>
            </p:nvSpPr>
            <p:spPr>
              <a:xfrm>
                <a:off x="4174689" y="1873819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6BB8208-7D93-6E4C-BDA6-16B45CDEC7FE}"/>
                  </a:ext>
                </a:extLst>
              </p:cNvPr>
              <p:cNvSpPr txBox="1"/>
              <p:nvPr/>
            </p:nvSpPr>
            <p:spPr>
              <a:xfrm>
                <a:off x="3928701" y="258449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2EA018D-DDC3-AA4C-91A3-3F1C9F0D8FCC}"/>
                  </a:ext>
                </a:extLst>
              </p:cNvPr>
              <p:cNvSpPr txBox="1"/>
              <p:nvPr/>
            </p:nvSpPr>
            <p:spPr>
              <a:xfrm>
                <a:off x="5924211" y="261531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7DE4E0A9-766E-384E-8EE1-727E2A4B1967}"/>
                  </a:ext>
                </a:extLst>
              </p:cNvPr>
              <p:cNvSpPr txBox="1"/>
              <p:nvPr/>
            </p:nvSpPr>
            <p:spPr>
              <a:xfrm>
                <a:off x="5268860" y="456236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BE7CDF2-3D56-B449-B14C-6CC86F6C7DA8}"/>
                  </a:ext>
                </a:extLst>
              </p:cNvPr>
              <p:cNvSpPr txBox="1"/>
              <p:nvPr/>
            </p:nvSpPr>
            <p:spPr>
              <a:xfrm>
                <a:off x="5905991" y="4825283"/>
                <a:ext cx="467010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6443312-DEE8-ED25-FD15-0A5532D25120}"/>
                  </a:ext>
                </a:extLst>
              </p:cNvPr>
              <p:cNvGrpSpPr/>
              <p:nvPr/>
            </p:nvGrpSpPr>
            <p:grpSpPr>
              <a:xfrm>
                <a:off x="6518074" y="433596"/>
                <a:ext cx="1476366" cy="357984"/>
                <a:chOff x="6518074" y="433596"/>
                <a:chExt cx="1476366" cy="356156"/>
              </a:xfrm>
            </p:grpSpPr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B976046-A5E4-4241-BB66-CE10D099F755}"/>
                    </a:ext>
                  </a:extLst>
                </p:cNvPr>
                <p:cNvSpPr txBox="1"/>
                <p:nvPr/>
              </p:nvSpPr>
              <p:spPr>
                <a:xfrm>
                  <a:off x="6537018" y="433596"/>
                  <a:ext cx="1364706" cy="16075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1260" dirty="0">
                      <a:solidFill>
                        <a:schemeClr val="bg1"/>
                      </a:solidFill>
                    </a:rPr>
                    <a:t>Appearing section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3A60F75-ED45-A44C-8DBB-8444AAB54E10}"/>
                    </a:ext>
                  </a:extLst>
                </p:cNvPr>
                <p:cNvSpPr txBox="1"/>
                <p:nvPr/>
              </p:nvSpPr>
              <p:spPr>
                <a:xfrm>
                  <a:off x="6518074" y="606029"/>
                  <a:ext cx="1476366" cy="18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840" dirty="0"/>
                    <a:t>(in Linear Algebra for Everyone)</a:t>
                  </a:r>
                  <a:endParaRPr lang="ja-JP" altLang="en-US" sz="840"/>
                </a:p>
              </p:txBody>
            </p:sp>
          </p:grp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A66D60C-5A90-404D-8E4F-204A0C76B50F}"/>
                  </a:ext>
                </a:extLst>
              </p:cNvPr>
              <p:cNvSpPr txBox="1"/>
              <p:nvPr/>
            </p:nvSpPr>
            <p:spPr>
              <a:xfrm>
                <a:off x="-7678" y="473419"/>
                <a:ext cx="188858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in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Linear Algebra </a:t>
                </a:r>
              </a:p>
              <a:p>
                <a:pPr algn="ctr"/>
                <a:r>
                  <a:rPr lang="en-US" altLang="ja-JP" sz="1200" i="1" dirty="0">
                    <a:latin typeface="Arial Rounded MT Bold" panose="020F0704030504030204" pitchFamily="34" charset="0"/>
                  </a:rPr>
                  <a:t>for Everyone</a:t>
                </a:r>
                <a:endParaRPr lang="ja-JP" altLang="en-US" sz="1200" i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AB6C43B-03B3-6DB4-444A-AF8284454DAE}"/>
                  </a:ext>
                </a:extLst>
              </p:cNvPr>
              <p:cNvSpPr txBox="1"/>
              <p:nvPr/>
            </p:nvSpPr>
            <p:spPr>
              <a:xfrm>
                <a:off x="7048345" y="1886558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A7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6BA815B-6576-0606-3AC9-3E0C83CEAF99}"/>
                  </a:ext>
                </a:extLst>
              </p:cNvPr>
              <p:cNvSpPr txBox="1"/>
              <p:nvPr/>
            </p:nvSpPr>
            <p:spPr>
              <a:xfrm>
                <a:off x="3394347" y="2134633"/>
                <a:ext cx="299364" cy="1615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A5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40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 hidden="1">
            <a:extLst>
              <a:ext uri="{FF2B5EF4-FFF2-40B4-BE49-F238E27FC236}">
                <a16:creationId xmlns:a16="http://schemas.microsoft.com/office/drawing/2014/main" id="{E0A166A9-E801-E885-7851-F88E3C8A716E}"/>
              </a:ext>
            </a:extLst>
          </p:cNvPr>
          <p:cNvGrpSpPr/>
          <p:nvPr/>
        </p:nvGrpSpPr>
        <p:grpSpPr>
          <a:xfrm>
            <a:off x="722741" y="171700"/>
            <a:ext cx="9368928" cy="6460726"/>
            <a:chOff x="722741" y="171700"/>
            <a:chExt cx="9368928" cy="646072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2880229-DB2A-7547-9B83-3F76963B21F5}"/>
                </a:ext>
              </a:extLst>
            </p:cNvPr>
            <p:cNvSpPr txBox="1"/>
            <p:nvPr/>
          </p:nvSpPr>
          <p:spPr>
            <a:xfrm>
              <a:off x="722741" y="171700"/>
              <a:ext cx="226630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520" dirty="0">
                  <a:latin typeface="Arial Rounded MT Bold" panose="020F0704030504030204" pitchFamily="34" charset="0"/>
                </a:rPr>
                <a:t>Matrix World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8454022" y="263975"/>
              <a:ext cx="1637647" cy="1937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Matrix Factorization</a:t>
              </a:r>
              <a:endParaRPr lang="ja-JP" altLang="en-US" sz="1259"/>
            </a:p>
          </p:txBody>
        </p:sp>
        <p:pic>
          <p:nvPicPr>
            <p:cNvPr id="108" name="Picture 2" descr="クリエイティブ・コモンズ・ライセンス">
              <a:extLst>
                <a:ext uri="{FF2B5EF4-FFF2-40B4-BE49-F238E27FC236}">
                  <a16:creationId xmlns:a16="http://schemas.microsoft.com/office/drawing/2014/main" id="{CFD3B8D5-C5C0-1D41-A8D5-E2CF27F8C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451" y="6123755"/>
              <a:ext cx="681481" cy="240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E52B5-B942-B067-B35A-45C12F33525D}"/>
                </a:ext>
              </a:extLst>
            </p:cNvPr>
            <p:cNvSpPr txBox="1"/>
            <p:nvPr/>
          </p:nvSpPr>
          <p:spPr>
            <a:xfrm>
              <a:off x="722741" y="5958780"/>
              <a:ext cx="2517484" cy="673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Drawn by Kenji Hiranabe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help of Prof. Gilbert Strang</a:t>
              </a:r>
            </a:p>
            <a:p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(v1.5, Mar.2</a:t>
              </a:r>
              <a:r>
                <a:rPr lang="en-US" altLang="ja-JP" sz="1259" i="1" baseline="30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ja-JP" sz="1259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,2023)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80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1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3591146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hidden="1">
            <a:extLst>
              <a:ext uri="{FF2B5EF4-FFF2-40B4-BE49-F238E27FC236}">
                <a16:creationId xmlns:a16="http://schemas.microsoft.com/office/drawing/2014/main" id="{E0B9BA23-3495-0C5F-1FA3-230710A1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7" y="388917"/>
            <a:ext cx="9922876" cy="6080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EBCD158-9412-B340-A2CB-AAFF3137FA26}"/>
              </a:ext>
            </a:extLst>
          </p:cNvPr>
          <p:cNvCxnSpPr>
            <a:cxnSpLocks/>
          </p:cNvCxnSpPr>
          <p:nvPr/>
        </p:nvCxnSpPr>
        <p:spPr>
          <a:xfrm>
            <a:off x="4658867" y="3490656"/>
            <a:ext cx="2207228" cy="293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387399-65DC-1CF9-7403-B8C461C400C7}"/>
              </a:ext>
            </a:extLst>
          </p:cNvPr>
          <p:cNvCxnSpPr>
            <a:cxnSpLocks/>
          </p:cNvCxnSpPr>
          <p:nvPr/>
        </p:nvCxnSpPr>
        <p:spPr>
          <a:xfrm>
            <a:off x="4252061" y="1227206"/>
            <a:ext cx="1659367" cy="1696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C8DA47-8981-D8B2-1214-A7BDE6BE71FE}"/>
              </a:ext>
            </a:extLst>
          </p:cNvPr>
          <p:cNvCxnSpPr>
            <a:cxnSpLocks/>
          </p:cNvCxnSpPr>
          <p:nvPr/>
        </p:nvCxnSpPr>
        <p:spPr>
          <a:xfrm>
            <a:off x="3236026" y="1406103"/>
            <a:ext cx="2216200" cy="1413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281AA7-204D-85E0-C09F-7C914C1644C0}"/>
              </a:ext>
            </a:extLst>
          </p:cNvPr>
          <p:cNvCxnSpPr>
            <a:cxnSpLocks/>
          </p:cNvCxnSpPr>
          <p:nvPr/>
        </p:nvCxnSpPr>
        <p:spPr>
          <a:xfrm rot="4800000" flipV="1">
            <a:off x="3704687" y="782266"/>
            <a:ext cx="0" cy="104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36FACF-1241-A252-456A-95A51B89A4F4}"/>
              </a:ext>
            </a:extLst>
          </p:cNvPr>
          <p:cNvGrpSpPr/>
          <p:nvPr/>
        </p:nvGrpSpPr>
        <p:grpSpPr>
          <a:xfrm>
            <a:off x="1588826" y="1334092"/>
            <a:ext cx="3171282" cy="3567935"/>
            <a:chOff x="1588826" y="1334092"/>
            <a:chExt cx="3171282" cy="356793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CDB983A-D64B-5BA0-6AFA-A4FAA38A5EAA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EA5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B146982-CEB5-240E-74FA-1BEE27FD0AA4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B81ADFA-8378-2C0D-43B2-CC4CB8E5A028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F99A053-740B-D369-58DA-6BEEAFFED8D5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F56DAE-EC07-31A2-FD61-5827136EE3FC}"/>
              </a:ext>
            </a:extLst>
          </p:cNvPr>
          <p:cNvCxnSpPr>
            <a:cxnSpLocks/>
          </p:cNvCxnSpPr>
          <p:nvPr/>
        </p:nvCxnSpPr>
        <p:spPr>
          <a:xfrm flipV="1">
            <a:off x="3640581" y="1195608"/>
            <a:ext cx="599210" cy="2478661"/>
          </a:xfrm>
          <a:prstGeom prst="straightConnector1">
            <a:avLst/>
          </a:prstGeom>
          <a:ln w="9525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/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C31F72A-E558-681A-F8C1-D124E4C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52" y="2768397"/>
                <a:ext cx="31470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/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A1368B1-16A8-FEBE-CEB7-70EDEDDE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0" y="932113"/>
                <a:ext cx="8646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/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9EDB831C-6B2E-69B6-8D78-41C8F1F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39" y="3451909"/>
                <a:ext cx="3043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/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2D54539-822D-EC7D-40D2-DD2B33C5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1105033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B429A-6E92-9604-D5B4-95EDCBFE0AAC}"/>
              </a:ext>
            </a:extLst>
          </p:cNvPr>
          <p:cNvGrpSpPr/>
          <p:nvPr/>
        </p:nvGrpSpPr>
        <p:grpSpPr>
          <a:xfrm rot="1213613">
            <a:off x="6182176" y="1087575"/>
            <a:ext cx="3171282" cy="3567935"/>
            <a:chOff x="1588826" y="1334092"/>
            <a:chExt cx="3171282" cy="356793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3F6734B-20C6-C8DD-C213-7BF1432875AC}"/>
                </a:ext>
              </a:extLst>
            </p:cNvPr>
            <p:cNvSpPr/>
            <p:nvPr/>
          </p:nvSpPr>
          <p:spPr>
            <a:xfrm rot="-600000">
              <a:off x="1588826" y="1538252"/>
              <a:ext cx="1852745" cy="2306645"/>
            </a:xfrm>
            <a:prstGeom prst="rect">
              <a:avLst/>
            </a:prstGeom>
            <a:solidFill>
              <a:srgbClr val="78C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A31F9F-90F2-7F79-79B6-E35413DB339D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3525463" y="1334092"/>
              <a:ext cx="0" cy="356793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A4144D3-0FAE-1D12-8D25-A3DEDB192E1A}"/>
                </a:ext>
              </a:extLst>
            </p:cNvPr>
            <p:cNvSpPr/>
            <p:nvPr/>
          </p:nvSpPr>
          <p:spPr>
            <a:xfrm rot="-600000">
              <a:off x="3737481" y="3571767"/>
              <a:ext cx="1022627" cy="1205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CC91C44A-BAB9-CCE9-2AFF-F0DDF2ECA8C6}"/>
                </a:ext>
              </a:extLst>
            </p:cNvPr>
            <p:cNvCxnSpPr>
              <a:cxnSpLocks/>
            </p:cNvCxnSpPr>
            <p:nvPr/>
          </p:nvCxnSpPr>
          <p:spPr>
            <a:xfrm rot="4800000" flipV="1">
              <a:off x="3215680" y="2304117"/>
              <a:ext cx="0" cy="2880000"/>
            </a:xfrm>
            <a:prstGeom prst="straightConnector1">
              <a:avLst/>
            </a:prstGeom>
            <a:ln w="3175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1E85F34-3230-1A78-401E-B11CB93694C4}"/>
              </a:ext>
            </a:extLst>
          </p:cNvPr>
          <p:cNvCxnSpPr>
            <a:cxnSpLocks/>
          </p:cNvCxnSpPr>
          <p:nvPr/>
        </p:nvCxnSpPr>
        <p:spPr>
          <a:xfrm rot="-600000" flipV="1">
            <a:off x="4440658" y="1198307"/>
            <a:ext cx="0" cy="2304000"/>
          </a:xfrm>
          <a:prstGeom prst="straightConnector1">
            <a:avLst/>
          </a:prstGeom>
          <a:ln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DDC1E2-E670-3F4E-C2B6-59C6440EBBE6}"/>
              </a:ext>
            </a:extLst>
          </p:cNvPr>
          <p:cNvCxnSpPr>
            <a:cxnSpLocks/>
          </p:cNvCxnSpPr>
          <p:nvPr/>
        </p:nvCxnSpPr>
        <p:spPr>
          <a:xfrm>
            <a:off x="6819899" y="3518366"/>
            <a:ext cx="1132657" cy="29387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/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AE6F37E-7E97-8624-B44F-6CF47F6B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90" y="1930067"/>
                <a:ext cx="6998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/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29B52D3-6357-ED73-1E0F-68423575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81" y="3672200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87F094A-E698-720C-E9BD-B04F74CE01DA}"/>
              </a:ext>
            </a:extLst>
          </p:cNvPr>
          <p:cNvCxnSpPr>
            <a:cxnSpLocks/>
          </p:cNvCxnSpPr>
          <p:nvPr/>
        </p:nvCxnSpPr>
        <p:spPr>
          <a:xfrm>
            <a:off x="5847306" y="2867725"/>
            <a:ext cx="351411" cy="358162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/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82E5A75-0120-825F-E964-6C4DD3AF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78" y="3334741"/>
                <a:ext cx="3129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/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252203-78B0-4F2A-2D94-42AD28E5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94" y="3543106"/>
                <a:ext cx="68800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/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2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C684B15-D8E9-6717-8BC5-DEFC99D9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69" y="2821925"/>
                <a:ext cx="702628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83A5F05-1137-19DB-9F4C-FD3D562F8686}"/>
              </a:ext>
            </a:extLst>
          </p:cNvPr>
          <p:cNvCxnSpPr>
            <a:cxnSpLocks/>
          </p:cNvCxnSpPr>
          <p:nvPr/>
        </p:nvCxnSpPr>
        <p:spPr>
          <a:xfrm>
            <a:off x="5358621" y="2762804"/>
            <a:ext cx="886084" cy="483305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/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8A1A04B-CA48-3A03-9E6A-6E719E7C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97" y="2472597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833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/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E1918A-0295-B969-6363-C8421117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6" y="2185639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10256" r="-1282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/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E7CC4B-F165-4143-54F4-15997B0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79" y="3908333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143" r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/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25A37-5478-23FF-E4B8-7F42AE97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58" y="3810699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6122" t="-4762" r="-10204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/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AE0DDBA-77D2-25B3-F925-C6268580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87" y="5254940"/>
                <a:ext cx="1836978" cy="562846"/>
              </a:xfrm>
              <a:prstGeom prst="rect">
                <a:avLst/>
              </a:prstGeom>
              <a:blipFill>
                <a:blip r:embed="rId16"/>
                <a:stretch>
                  <a:fillRect l="-205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/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03838F-20FA-8D26-0201-922CA4B8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82" y="5260638"/>
                <a:ext cx="1880258" cy="562846"/>
              </a:xfrm>
              <a:prstGeom prst="rect">
                <a:avLst/>
              </a:prstGeom>
              <a:blipFill>
                <a:blip r:embed="rId17"/>
                <a:stretch>
                  <a:fillRect l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/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9BA33DD-EFEB-CB5E-D8FB-286C4811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31" y="50206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0000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/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F7A979-5B57-B625-7C49-F8558549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1" y="2842528"/>
                <a:ext cx="255455" cy="169277"/>
              </a:xfrm>
              <a:prstGeom prst="rect">
                <a:avLst/>
              </a:prstGeom>
              <a:blipFill>
                <a:blip r:embed="rId1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/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EDCDE4-6BDE-9EC8-2909-7B4F908D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90" y="2482873"/>
                <a:ext cx="285912" cy="169277"/>
              </a:xfrm>
              <a:prstGeom prst="rect">
                <a:avLst/>
              </a:prstGeom>
              <a:blipFill>
                <a:blip r:embed="rId20"/>
                <a:stretch>
                  <a:fillRect l="-16667" t="-14286" r="-4167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/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28CD8C-BE91-0B65-C16B-A9DAD29E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28" y="4245898"/>
                <a:ext cx="506549" cy="169277"/>
              </a:xfrm>
              <a:prstGeom prst="rect">
                <a:avLst/>
              </a:prstGeom>
              <a:blipFill>
                <a:blip r:embed="rId21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/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1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A5AC47D-8C9C-069E-F736-85247802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05" y="4245898"/>
                <a:ext cx="545021" cy="169277"/>
              </a:xfrm>
              <a:prstGeom prst="rect">
                <a:avLst/>
              </a:prstGeom>
              <a:blipFill>
                <a:blip r:embed="rId22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B47FDC0-D009-98CA-5152-A1FDE7563C37}"/>
              </a:ext>
            </a:extLst>
          </p:cNvPr>
          <p:cNvSpPr txBox="1"/>
          <p:nvPr/>
        </p:nvSpPr>
        <p:spPr>
          <a:xfrm>
            <a:off x="2079712" y="28150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B6640-29F3-0D36-8323-9242C1269085}"/>
              </a:ext>
            </a:extLst>
          </p:cNvPr>
          <p:cNvSpPr txBox="1"/>
          <p:nvPr/>
        </p:nvSpPr>
        <p:spPr>
          <a:xfrm>
            <a:off x="3818189" y="420712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7AD670-58DB-3992-D731-BCCA225065FD}"/>
              </a:ext>
            </a:extLst>
          </p:cNvPr>
          <p:cNvSpPr txBox="1"/>
          <p:nvPr/>
        </p:nvSpPr>
        <p:spPr>
          <a:xfrm>
            <a:off x="7956862" y="4220648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622052-6F79-2F7A-977D-745F11283BCC}"/>
              </a:ext>
            </a:extLst>
          </p:cNvPr>
          <p:cNvSpPr txBox="1"/>
          <p:nvPr/>
        </p:nvSpPr>
        <p:spPr>
          <a:xfrm>
            <a:off x="6828291" y="2452826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/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580B64-1B54-5F48-4EB3-37A779E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31" y="290904"/>
                <a:ext cx="955133" cy="249299"/>
              </a:xfrm>
              <a:prstGeom prst="rect">
                <a:avLst/>
              </a:prstGeom>
              <a:blipFill>
                <a:blip r:embed="rId23"/>
                <a:stretch>
                  <a:fillRect l="-3947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/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329DD2A-7771-5186-43F1-FBEEF352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37" y="538948"/>
                <a:ext cx="323743" cy="249299"/>
              </a:xfrm>
              <a:prstGeom prst="rect">
                <a:avLst/>
              </a:prstGeom>
              <a:blipFill>
                <a:blip r:embed="rId24"/>
                <a:stretch>
                  <a:fillRect l="-1153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B5C98-6C5D-9315-6432-9B111B0F35E2}"/>
              </a:ext>
            </a:extLst>
          </p:cNvPr>
          <p:cNvCxnSpPr/>
          <p:nvPr/>
        </p:nvCxnSpPr>
        <p:spPr>
          <a:xfrm>
            <a:off x="4489305" y="662477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8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CCC8F14-E861-D2EE-50D7-1C1BEDE139FF}"/>
              </a:ext>
            </a:extLst>
          </p:cNvPr>
          <p:cNvGrpSpPr/>
          <p:nvPr/>
        </p:nvGrpSpPr>
        <p:grpSpPr>
          <a:xfrm>
            <a:off x="2073758" y="2893281"/>
            <a:ext cx="6568755" cy="1044885"/>
            <a:chOff x="2073758" y="2893281"/>
            <a:chExt cx="6568755" cy="1044885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BB878A3-A8FB-B1E4-100F-901247ACD63D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C8641401-9F40-4E7C-348F-28CE31A23302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840DA176-AAE2-3D94-5A69-DC0C3E33F74F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FF4F34B-C48A-4817-7DCD-DD38C7464BAB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BF0C4DE-F64D-67D6-1A22-CA38F99A2C04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B2E517A-29AE-1D48-C7F1-070292E37696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3A69434-35C5-89F3-22B7-5607EA52DDE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B04A5F6B-9D4F-1AB7-8775-8E9D168606F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F41D43A5-0F43-0AB3-DC5D-05E6E363C12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左大かっこ 59">
                <a:extLst>
                  <a:ext uri="{FF2B5EF4-FFF2-40B4-BE49-F238E27FC236}">
                    <a16:creationId xmlns:a16="http://schemas.microsoft.com/office/drawing/2014/main" id="{7CEF0320-5287-63BC-FAF2-EE2774E664E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73A9B194-ABA7-3544-CFBA-ADAD0960423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D1AEF99-8107-A9D8-1F84-24C241FF99B5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065BEDA-ED2E-1A0E-B1E9-9160E1731558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F5FD94E-4122-5DC6-5AA7-FFB9026EECB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4445C2-170F-1B0A-448B-C734C030CC47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C43E6C-79F0-4C47-4CE2-877957725DA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8330B0C-533C-991A-A9F0-4DDADFA2CF9C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1708A47-DCEA-5453-6973-CA9B29AC583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AE17BC11-5D50-4312-0FCC-DDFD872083E9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5BEF2171-8881-7163-044B-80BFC4C9A7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6" name="左大かっこ 55">
                  <a:extLst>
                    <a:ext uri="{FF2B5EF4-FFF2-40B4-BE49-F238E27FC236}">
                      <a16:creationId xmlns:a16="http://schemas.microsoft.com/office/drawing/2014/main" id="{52A73DF5-2FB6-80DA-D398-41554C3A91D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F2327E4-14EE-F07E-9181-08CCD275A74D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0EFF032-03E9-C170-3D66-21B17BF8A8ED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BFDC1C6-B94E-15F0-F0B9-3C3DD10A517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50EAB5-05FB-1213-F549-B2D8291E675B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331694-139F-1E4E-720D-928C94EF2AD3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2DBF21C3-41AD-C0BA-281C-1A4C8E3A475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7991BFB5-02FD-21C3-83CD-17564D6F943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D37F340-4A6C-A36D-6E69-01BED8238C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1EEA84C1-7C9A-8439-3092-6360A10E548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FCB7B1DA-B24C-930A-E016-86747BB12976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F8E509-9E9E-5266-E972-FC04BDEE3BD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FC39673-3C54-E22E-C776-2FEB3DD2212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ED1D76-5509-9BB6-9325-16DD8BB1B7A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2317CE-A19D-2084-9105-F47B1C1157B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7A8BA41-561F-BCBF-7397-04F732356C0B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65B1FA79-30BE-CC61-A439-9BD9365500D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9574B79F-F96E-153E-E5A0-5C69F55A0A8B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42AC0BD6-5ECB-D8D7-FFEB-36BF9CB2EE1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D30FD53-5E31-7509-7F7E-51BC254E45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09A4332-4FA9-D36B-E220-9E33B379C241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62C6D17-EC24-A881-A693-850679C66B6E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B442C76-1EFC-CFA7-986E-CB5649828D6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37B57F53-AB01-3DEB-9FF6-E6BAFA7A656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3D9FE3E0-7BC9-8890-B7D3-AA2DDE6B440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ADAF7B3B-0EE7-9569-6352-04138793BE1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F4596F-3F8F-8372-F7B2-0B149297127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283FE9-9D48-C38B-6FAA-6C40A5A10FED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54FE08D-E795-53FC-A514-932C0AE3B78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94DA8E3D-CF1F-FFD3-E8CE-68627A676ACD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48E0D07B-27DC-01AA-CDC9-9F5F782FCBAC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5235968-D096-D609-8A22-D4309B59DBC3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39AA38-A9A6-81D7-A896-6462311B221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597E9727-D461-D716-8DC2-DAA76A8F087B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67055416-DF66-6C95-916E-8EE2498CBD8B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8B1BAE74-191F-364B-94D4-02A58746257F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/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6DA97B6-94C5-BB1D-9036-47F866A6D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206" y="3216766"/>
                  <a:ext cx="666913" cy="3147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/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46C5D10-FFDA-87A7-5E80-32C01CE6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71" y="3623464"/>
                  <a:ext cx="666913" cy="3147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/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18CFC0C1-6361-37F8-D2D0-9A2ED1D03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93" y="3401209"/>
                  <a:ext cx="666913" cy="31470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3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ACF568-99A4-F7EE-6A1A-1A9DC2281252}"/>
              </a:ext>
            </a:extLst>
          </p:cNvPr>
          <p:cNvGrpSpPr/>
          <p:nvPr/>
        </p:nvGrpSpPr>
        <p:grpSpPr>
          <a:xfrm>
            <a:off x="2238131" y="1520728"/>
            <a:ext cx="5575970" cy="1231441"/>
            <a:chOff x="2238131" y="1520728"/>
            <a:chExt cx="5575970" cy="123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7098B80-D759-302D-3AED-39EC301AA4EA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067B8E3-2961-D550-C883-3F696D7753FB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CD4AC37-E120-911C-B64C-41814C0F0C82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A7254E9-244E-809E-1752-9F4D60BFE574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BCC4DD12-34E7-F846-3DF9-CF824FDC97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2C7366BA-762B-1DF1-C0BE-8EC9FC4E814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793DEF0D-5CC6-070E-D7F8-1C1E857B9BFC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65795F9-B689-9FCD-665A-FAE221D3EB34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DB424ED-A976-81E7-8555-D49924D8879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6364BDE-5C6C-341C-7C7A-738B0D4D00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58195F6-4D3A-5BE9-C269-375D2540EFA9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44A95F9C-FDAA-F3F4-386E-968221A66E9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44344520-AC5E-65BC-1196-F8390F06E812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35A5833E-32BF-068C-1536-4F0A08912A2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F6C6A7C-3A76-1047-5EBB-42439C18D84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86A16B-711B-A052-B494-53309B2F9556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F3F3583-3977-D214-E0FC-D61CF069131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E196EBD-FCB7-A4A0-9DAA-26121588CAC1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72589471-0FC4-A1E3-729C-AA9F4F723D3A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9EA87ED2-2571-6561-B189-F9C3579D5F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1" name="左大かっこ 40">
                  <a:extLst>
                    <a:ext uri="{FF2B5EF4-FFF2-40B4-BE49-F238E27FC236}">
                      <a16:creationId xmlns:a16="http://schemas.microsoft.com/office/drawing/2014/main" id="{54CFB8F4-1B3C-49F0-F90F-A29B2CC8E7B3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46AF01D-E953-2649-4296-90237998BAE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B461DBC-2D4F-9A22-250A-B109813190A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75CC6A0-6903-B216-2666-F8BD615715F4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593868-FC3D-1171-E217-F6003087CB46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C3FBA3A-4B1A-79BA-E218-7E7EA0FD4C2D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84697247-47EB-51C5-F8B2-727BC3329197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9A22B1A-8A33-8C63-BDC3-499E9ACD2660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B816F2A5-660F-4921-3EF9-05F1C114B7C0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A22BE35-B957-5DB3-6564-B4E2B44498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57C2357E-9847-1F05-EF9B-0DD7CE5FC0E2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5C94165-7A1E-64BF-1449-295957DCCDBE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365BC83-78C1-1DF1-24D0-303F94AA4D37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2427E6D8-6123-0271-F7D0-61B4F0B39BCB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E262361D-5974-2A5F-DC2C-DB8C38EE06E6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699DF7F-2644-30DB-6617-7C8E24C4C247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6B9EF7-B106-8456-8247-23BF2A89192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B647164B-6615-F295-46EE-6683F3175953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059649B4-D647-1C87-13AE-8D8CDB835CA2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997B0D7-F682-9D0F-3B67-A84DFF5E1726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BFBBBE1-BCBF-D236-D854-F1C24730082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D5E5330-BAC4-CC4B-37C0-8E55F59B8766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C981144-93F5-DCC7-902E-C966D120FDFC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CCCACBB-F7A8-D28A-9DA6-29E9BA821B1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10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7752FA8-5665-C2BC-A0D6-8BA6F53669CB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1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/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762D16AB-0A71-913B-DAE2-B398AC40E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153" y="1878414"/>
                  <a:ext cx="800296" cy="3592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/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A3D5DDE9-B193-9194-F9E4-786634177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12" y="2128372"/>
                  <a:ext cx="800296" cy="35920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6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2285</Words>
  <Application>Microsoft Macintosh PowerPoint</Application>
  <PresentationFormat>ワイド画面</PresentationFormat>
  <Paragraphs>782</Paragraphs>
  <Slides>48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9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garamond</vt:lpstr>
      <vt:lpstr>Times</vt:lpstr>
      <vt:lpstr>Times New Roman</vt:lpstr>
      <vt:lpstr>Office テーマ</vt:lpstr>
      <vt:lpstr>The Art of Linear Algebra Original illustrations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56</cp:revision>
  <cp:lastPrinted>2023-03-05T07:52:12Z</cp:lastPrinted>
  <dcterms:created xsi:type="dcterms:W3CDTF">2022-07-23T07:48:29Z</dcterms:created>
  <dcterms:modified xsi:type="dcterms:W3CDTF">2023-03-07T02:50:41Z</dcterms:modified>
</cp:coreProperties>
</file>