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1"/>
  </p:notesMasterIdLst>
  <p:sldIdLst>
    <p:sldId id="270" r:id="rId2"/>
    <p:sldId id="263" r:id="rId3"/>
    <p:sldId id="269" r:id="rId4"/>
    <p:sldId id="259" r:id="rId5"/>
    <p:sldId id="265" r:id="rId6"/>
    <p:sldId id="267" r:id="rId7"/>
    <p:sldId id="262" r:id="rId8"/>
    <p:sldId id="268" r:id="rId9"/>
    <p:sldId id="264" r:id="rId10"/>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D3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0"/>
    <p:restoredTop sz="84507"/>
  </p:normalViewPr>
  <p:slideViewPr>
    <p:cSldViewPr snapToGrid="0" snapToObjects="1">
      <p:cViewPr varScale="1">
        <p:scale>
          <a:sx n="124" d="100"/>
          <a:sy n="124" d="100"/>
        </p:scale>
        <p:origin x="12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37B078-9983-4142-882B-16D9F9757DE3}" type="datetimeFigureOut">
              <a:t>2023/3/23</a:t>
            </a:fld>
            <a:endParaRPr kumimoji="1" lang="ja-JP" altLang="en-US"/>
          </a:p>
        </p:txBody>
      </p:sp>
      <p:sp>
        <p:nvSpPr>
          <p:cNvPr id="4" name="スライド イメージ プレースホルダー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4251A-7775-2A46-9959-1D043F401FBB}" type="slidenum">
              <a:t>‹#›</a:t>
            </a:fld>
            <a:endParaRPr kumimoji="1" lang="ja-JP" altLang="en-US"/>
          </a:p>
        </p:txBody>
      </p:sp>
    </p:spTree>
    <p:extLst>
      <p:ext uri="{BB962C8B-B14F-4D97-AF65-F5344CB8AC3E}">
        <p14:creationId xmlns:p14="http://schemas.microsoft.com/office/powerpoint/2010/main" val="17215982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Group28 is only for Linear Algebra for Everyone. Use Object visibility to hide.</a:t>
            </a:r>
          </a:p>
          <a:p>
            <a:r>
              <a:rPr kumimoji="1" lang="en-US" altLang="ja-JP"/>
              <a:t>3/2/2023 from Ashley; </a:t>
            </a:r>
            <a:r>
              <a:rPr kumimoji="1" lang="en-US" altLang="ja-JP">
                <a:sym typeface="Wingdings" pitchFamily="2" charset="2"/>
              </a:rPr>
              <a:t> v1.5</a:t>
            </a:r>
          </a:p>
          <a:p>
            <a:endParaRPr kumimoji="1" lang="en-US" altLang="ja-JP"/>
          </a:p>
          <a:p>
            <a:pPr algn="l" rtl="0"/>
            <a:r>
              <a:rPr lang="en-US" altLang="ja-JP" b="0" i="0">
                <a:solidFill>
                  <a:srgbClr val="222222"/>
                </a:solidFill>
                <a:effectLst/>
                <a:latin typeface="garamond" panose="02020404030301010803" pitchFamily="18" charset="0"/>
              </a:rPr>
              <a:t>Within your figure MatrixWorld-simple.eps', these are '</a:t>
            </a:r>
            <a:r>
              <a:rPr lang="en-US" altLang="ja-JP" b="0" i="0" u="sng">
                <a:solidFill>
                  <a:srgbClr val="222222"/>
                </a:solidFill>
                <a:effectLst/>
                <a:latin typeface="garamond" panose="02020404030301010803" pitchFamily="18" charset="0"/>
              </a:rPr>
              <a:t>suggested</a:t>
            </a:r>
            <a:r>
              <a:rPr lang="en-US" altLang="ja-JP" b="0" i="0">
                <a:solidFill>
                  <a:srgbClr val="222222"/>
                </a:solidFill>
                <a:effectLst/>
                <a:latin typeface="garamond" panose="02020404030301010803" pitchFamily="18" charset="0"/>
              </a:rPr>
              <a:t>' corrections:</a:t>
            </a:r>
          </a:p>
          <a:p>
            <a:pPr algn="l" rtl="0"/>
            <a:r>
              <a:rPr lang="en-US" altLang="ja-JP" b="0" i="0">
                <a:solidFill>
                  <a:srgbClr val="222222"/>
                </a:solidFill>
                <a:effectLst/>
                <a:latin typeface="garamond" panose="02020404030301010803" pitchFamily="18" charset="0"/>
              </a:rPr>
              <a:t>- Font sizes : Best to keep all text the same size. But due to space constraints, they seem okay.</a:t>
            </a:r>
          </a:p>
          <a:p>
            <a:pPr algn="l" rtl="0"/>
            <a:r>
              <a:rPr lang="en-US" altLang="ja-JP" b="0" i="0">
                <a:solidFill>
                  <a:srgbClr val="222222"/>
                </a:solidFill>
                <a:effectLst/>
                <a:latin typeface="garamond" panose="02020404030301010803" pitchFamily="18" charset="0"/>
              </a:rPr>
              <a:t>   Except 'pseudoinverse for all A' - Can this be made slightly larger (it seems too small) ?</a:t>
            </a:r>
            <a:br>
              <a:rPr lang="en-US" altLang="ja-JP" b="0" i="0">
                <a:solidFill>
                  <a:srgbClr val="222222"/>
                </a:solidFill>
                <a:effectLst/>
                <a:latin typeface="garamond" panose="02020404030301010803" pitchFamily="18" charset="0"/>
              </a:rPr>
            </a:br>
            <a:endParaRPr lang="en-US" altLang="ja-JP" b="0" i="0">
              <a:solidFill>
                <a:srgbClr val="222222"/>
              </a:solidFill>
              <a:effectLst/>
              <a:latin typeface="garamond" panose="02020404030301010803" pitchFamily="18" charset="0"/>
            </a:endParaRPr>
          </a:p>
          <a:p>
            <a:pPr algn="l" rtl="0"/>
            <a:r>
              <a:rPr lang="en-US" altLang="ja-JP" b="0" i="0">
                <a:solidFill>
                  <a:srgbClr val="222222"/>
                </a:solidFill>
                <a:effectLst/>
                <a:latin typeface="garamond" panose="02020404030301010803" pitchFamily="18" charset="0"/>
              </a:rPr>
              <a:t>- 'U has at lease one zero row' -&gt; Change to 'least'</a:t>
            </a:r>
          </a:p>
          <a:p>
            <a:pPr algn="l" rtl="0"/>
            <a:r>
              <a:rPr lang="en-US" altLang="ja-JP" b="0" i="0">
                <a:solidFill>
                  <a:srgbClr val="222222"/>
                </a:solidFill>
                <a:effectLst/>
                <a:latin typeface="garamond" panose="02020404030301010803" pitchFamily="18" charset="0"/>
              </a:rPr>
              <a:t>- Gram-Schmidt: There is enough space to make the font normal size, and shift slightly downward</a:t>
            </a:r>
            <a:br>
              <a:rPr lang="en-US" altLang="ja-JP" b="0" i="0">
                <a:solidFill>
                  <a:srgbClr val="222222"/>
                </a:solidFill>
                <a:effectLst/>
                <a:latin typeface="garamond" panose="02020404030301010803" pitchFamily="18" charset="0"/>
              </a:rPr>
            </a:br>
            <a:endParaRPr lang="en-US" altLang="ja-JP" b="0" i="0">
              <a:solidFill>
                <a:srgbClr val="222222"/>
              </a:solidFill>
              <a:effectLst/>
              <a:latin typeface="garamond" panose="02020404030301010803" pitchFamily="18" charset="0"/>
            </a:endParaRPr>
          </a:p>
          <a:p>
            <a:pPr algn="l" rtl="0"/>
            <a:r>
              <a:rPr lang="en-US" altLang="ja-JP" b="0" i="0">
                <a:solidFill>
                  <a:srgbClr val="222222"/>
                </a:solidFill>
                <a:effectLst/>
                <a:latin typeface="garamond" panose="02020404030301010803" pitchFamily="18" charset="0"/>
              </a:rPr>
              <a:t>- 'J=Jordan form' -&gt; Move slightly down, so it does not touch gray shaded area above</a:t>
            </a:r>
          </a:p>
          <a:p>
            <a:pPr algn="l" rtl="0"/>
            <a:r>
              <a:rPr lang="en-US" altLang="ja-JP" b="0" i="0">
                <a:solidFill>
                  <a:srgbClr val="222222"/>
                </a:solidFill>
                <a:effectLst/>
                <a:latin typeface="garamond" panose="02020404030301010803" pitchFamily="18" charset="0"/>
              </a:rPr>
              <a:t>- Prefer these two matrices elements right-aligned</a:t>
            </a:r>
          </a:p>
          <a:p>
            <a:pPr algn="l" rtl="0"/>
            <a:r>
              <a:rPr lang="en-US" altLang="ja-JP" b="0" i="0">
                <a:solidFill>
                  <a:srgbClr val="222222"/>
                </a:solidFill>
                <a:effectLst/>
                <a:latin typeface="garamond" panose="02020404030301010803" pitchFamily="18" charset="0"/>
              </a:rPr>
              <a:t>  A=1&amp;1\\-1&amp;-1\\ (that way all '1' align vertically)</a:t>
            </a:r>
          </a:p>
          <a:p>
            <a:pPr algn="l" rtl="0"/>
            <a:r>
              <a:rPr lang="en-US" altLang="ja-JP" b="0" i="0">
                <a:solidFill>
                  <a:srgbClr val="222222"/>
                </a:solidFill>
                <a:effectLst/>
                <a:latin typeface="garamond" panose="02020404030301010803" pitchFamily="18" charset="0"/>
              </a:rPr>
              <a:t>  Q=0&amp;1\\-1&amp;0\\ (Here o and -1 will align vertically)</a:t>
            </a:r>
            <a:br>
              <a:rPr lang="en-US" altLang="ja-JP" b="0" i="0">
                <a:solidFill>
                  <a:srgbClr val="222222"/>
                </a:solidFill>
                <a:effectLst/>
                <a:latin typeface="garamond" panose="02020404030301010803" pitchFamily="18" charset="0"/>
              </a:rPr>
            </a:br>
            <a:endParaRPr lang="en-US" altLang="ja-JP" b="0" i="0">
              <a:solidFill>
                <a:srgbClr val="222222"/>
              </a:solidFill>
              <a:effectLst/>
              <a:latin typeface="garamond" panose="02020404030301010803" pitchFamily="18" charset="0"/>
            </a:endParaRPr>
          </a:p>
          <a:p>
            <a:pPr algn="l" rtl="0"/>
            <a:r>
              <a:rPr lang="en-US" altLang="ja-JP" b="0" i="0">
                <a:solidFill>
                  <a:srgbClr val="222222"/>
                </a:solidFill>
                <a:effectLst/>
                <a:latin typeface="garamond" panose="02020404030301010803" pitchFamily="18" charset="0"/>
              </a:rPr>
              <a:t>- Prefer this matrix elements center-aligned</a:t>
            </a:r>
          </a:p>
          <a:p>
            <a:pPr algn="l" rtl="0"/>
            <a:r>
              <a:rPr lang="en-US" altLang="ja-JP" b="0" i="0">
                <a:solidFill>
                  <a:srgbClr val="222222"/>
                </a:solidFill>
                <a:effectLst/>
                <a:latin typeface="garamond" panose="02020404030301010803" pitchFamily="18" charset="0"/>
              </a:rPr>
              <a:t>  \Sigma=\sigma^2&amp;0\\0^\sigma^2\\ (here it seems your alignments are cr, but they may actually be correct, i.e. cc)</a:t>
            </a:r>
            <a:br>
              <a:rPr lang="en-US" altLang="ja-JP" b="0" i="0">
                <a:solidFill>
                  <a:srgbClr val="222222"/>
                </a:solidFill>
                <a:effectLst/>
                <a:latin typeface="garamond" panose="02020404030301010803" pitchFamily="18" charset="0"/>
              </a:rPr>
            </a:br>
            <a:endParaRPr lang="en-US" altLang="ja-JP" b="0" i="0">
              <a:solidFill>
                <a:srgbClr val="222222"/>
              </a:solidFill>
              <a:effectLst/>
              <a:latin typeface="garamond" panose="02020404030301010803" pitchFamily="18" charset="0"/>
            </a:endParaRPr>
          </a:p>
          <a:p>
            <a:br>
              <a:rPr lang="en-US" altLang="ja-JP"/>
            </a:br>
            <a:endParaRPr kumimoji="1" lang="ja-JP" altLang="en-US"/>
          </a:p>
        </p:txBody>
      </p:sp>
      <p:sp>
        <p:nvSpPr>
          <p:cNvPr id="4" name="スライド番号プレースホルダー 3"/>
          <p:cNvSpPr>
            <a:spLocks noGrp="1"/>
          </p:cNvSpPr>
          <p:nvPr>
            <p:ph type="sldNum" sz="quarter" idx="5"/>
          </p:nvPr>
        </p:nvSpPr>
        <p:spPr/>
        <p:txBody>
          <a:bodyPr/>
          <a:lstStyle/>
          <a:p>
            <a:fld id="{FC14251A-7775-2A46-9959-1D043F401FBB}" type="slidenum">
              <a:t>4</a:t>
            </a:fld>
            <a:endParaRPr kumimoji="1" lang="ja-JP" altLang="en-US"/>
          </a:p>
        </p:txBody>
      </p:sp>
    </p:spTree>
    <p:extLst>
      <p:ext uri="{BB962C8B-B14F-4D97-AF65-F5344CB8AC3E}">
        <p14:creationId xmlns:p14="http://schemas.microsoft.com/office/powerpoint/2010/main" val="1880163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選択ウィンド</a:t>
            </a:r>
            <a:endParaRPr kumimoji="1" lang="en-US" altLang="ja-JP"/>
          </a:p>
          <a:p>
            <a:r>
              <a:rPr kumimoji="1" lang="en-US" altLang="ja-JP"/>
              <a:t>Group38 is only for Linear Algebra for Everyone. Use Object visibility to hide.</a:t>
            </a:r>
          </a:p>
          <a:p>
            <a:r>
              <a:rPr kumimoji="1" lang="en-US" altLang="ja-JP"/>
              <a:t>XJX -</a:t>
            </a:r>
            <a:r>
              <a:rPr kumimoji="1" lang="en-US" altLang="ja-JP">
                <a:sym typeface="Wingdings" pitchFamily="2" charset="2"/>
              </a:rPr>
              <a:t>-- A7 to A5</a:t>
            </a:r>
          </a:p>
          <a:p>
            <a:r>
              <a:rPr kumimoji="1" lang="en-US" altLang="ja-JP">
                <a:sym typeface="Wingdings" pitchFamily="2" charset="2"/>
              </a:rPr>
              <a:t>Normal A5 to A2</a:t>
            </a:r>
          </a:p>
          <a:p>
            <a:r>
              <a:rPr kumimoji="1" lang="en-US" altLang="ja-JP">
                <a:sym typeface="Wingdings" pitchFamily="2" charset="2"/>
              </a:rPr>
              <a:t>Symmteric kept 2.4, but not sure.</a:t>
            </a:r>
          </a:p>
          <a:p>
            <a:endParaRPr kumimoji="1" lang="ja-JP" altLang="en-US"/>
          </a:p>
        </p:txBody>
      </p:sp>
      <p:sp>
        <p:nvSpPr>
          <p:cNvPr id="4" name="スライド番号プレースホルダー 3"/>
          <p:cNvSpPr>
            <a:spLocks noGrp="1"/>
          </p:cNvSpPr>
          <p:nvPr>
            <p:ph type="sldNum" sz="quarter" idx="5"/>
          </p:nvPr>
        </p:nvSpPr>
        <p:spPr/>
        <p:txBody>
          <a:bodyPr/>
          <a:lstStyle/>
          <a:p>
            <a:fld id="{FC14251A-7775-2A46-9959-1D043F401FBB}" type="slidenum">
              <a:t>5</a:t>
            </a:fld>
            <a:endParaRPr kumimoji="1" lang="ja-JP" altLang="en-US"/>
          </a:p>
        </p:txBody>
      </p:sp>
    </p:spTree>
    <p:extLst>
      <p:ext uri="{BB962C8B-B14F-4D97-AF65-F5344CB8AC3E}">
        <p14:creationId xmlns:p14="http://schemas.microsoft.com/office/powerpoint/2010/main" val="93515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整列</a:t>
            </a:r>
            <a:r>
              <a:rPr kumimoji="1" lang="en-US" altLang="ja-JP"/>
              <a:t>-&gt;</a:t>
            </a:r>
            <a:r>
              <a:rPr kumimoji="1" lang="ja-JP" altLang="en-US"/>
              <a:t>選択ウィンド、あるいは操作アシスト</a:t>
            </a:r>
            <a:endParaRPr kumimoji="1" lang="en-US" altLang="ja-JP"/>
          </a:p>
          <a:p>
            <a:r>
              <a:rPr kumimoji="1" lang="en-US" altLang="ja-JP"/>
              <a:t>Group38 is only for Linear Algebra for Everyone. Use Object visibility to hide.</a:t>
            </a:r>
          </a:p>
          <a:p>
            <a:r>
              <a:rPr kumimoji="1" lang="en-US" altLang="ja-JP"/>
              <a:t>XJX -</a:t>
            </a:r>
            <a:r>
              <a:rPr kumimoji="1" lang="en-US" altLang="ja-JP">
                <a:sym typeface="Wingdings" pitchFamily="2" charset="2"/>
              </a:rPr>
              <a:t>-- A7 to A5</a:t>
            </a:r>
          </a:p>
          <a:p>
            <a:r>
              <a:rPr kumimoji="1" lang="en-US" altLang="ja-JP">
                <a:sym typeface="Wingdings" pitchFamily="2" charset="2"/>
              </a:rPr>
              <a:t>Normal A5 to A2</a:t>
            </a:r>
          </a:p>
          <a:p>
            <a:r>
              <a:rPr kumimoji="1" lang="en-US" altLang="ja-JP">
                <a:sym typeface="Wingdings" pitchFamily="2" charset="2"/>
              </a:rPr>
              <a:t>Symmteric kept 2.4, but not sure.</a:t>
            </a:r>
          </a:p>
          <a:p>
            <a:endParaRPr kumimoji="1" lang="ja-JP" altLang="en-US"/>
          </a:p>
        </p:txBody>
      </p:sp>
      <p:sp>
        <p:nvSpPr>
          <p:cNvPr id="4" name="スライド番号プレースホルダー 3"/>
          <p:cNvSpPr>
            <a:spLocks noGrp="1"/>
          </p:cNvSpPr>
          <p:nvPr>
            <p:ph type="sldNum" sz="quarter" idx="5"/>
          </p:nvPr>
        </p:nvSpPr>
        <p:spPr/>
        <p:txBody>
          <a:bodyPr/>
          <a:lstStyle/>
          <a:p>
            <a:fld id="{FC14251A-7775-2A46-9959-1D043F401FBB}" type="slidenum">
              <a:t>6</a:t>
            </a:fld>
            <a:endParaRPr kumimoji="1" lang="ja-JP" altLang="en-US"/>
          </a:p>
        </p:txBody>
      </p:sp>
    </p:spTree>
    <p:extLst>
      <p:ext uri="{BB962C8B-B14F-4D97-AF65-F5344CB8AC3E}">
        <p14:creationId xmlns:p14="http://schemas.microsoft.com/office/powerpoint/2010/main" val="2030335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Off Group 27 , to hide book names and chapters.</a:t>
            </a:r>
            <a:endParaRPr kumimoji="1" lang="ja-JP" altLang="en-US"/>
          </a:p>
        </p:txBody>
      </p:sp>
      <p:sp>
        <p:nvSpPr>
          <p:cNvPr id="4" name="スライド番号プレースホルダー 3"/>
          <p:cNvSpPr>
            <a:spLocks noGrp="1"/>
          </p:cNvSpPr>
          <p:nvPr>
            <p:ph type="sldNum" sz="quarter" idx="5"/>
          </p:nvPr>
        </p:nvSpPr>
        <p:spPr/>
        <p:txBody>
          <a:bodyPr/>
          <a:lstStyle/>
          <a:p>
            <a:fld id="{FC14251A-7775-2A46-9959-1D043F401FBB}" type="slidenum">
              <a:rPr lang="en-US" altLang="ja-JP"/>
              <a:t>8</a:t>
            </a:fld>
            <a:endParaRPr kumimoji="1" lang="ja-JP" altLang="en-US"/>
          </a:p>
        </p:txBody>
      </p:sp>
    </p:spTree>
    <p:extLst>
      <p:ext uri="{BB962C8B-B14F-4D97-AF65-F5344CB8AC3E}">
        <p14:creationId xmlns:p14="http://schemas.microsoft.com/office/powerpoint/2010/main" val="342252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2023/3/23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85163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2023/3/23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3409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2023/3/23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01003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2023/3/23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74513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2023/3/23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24329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2023/3/23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634424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29842" y="2087563"/>
            <a:ext cx="3868340" cy="307049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087563"/>
            <a:ext cx="3887391" cy="307049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55F31C7-9260-9F43-86C6-63C2C1EE0131}" type="datetimeFigureOut">
              <a:rPr kumimoji="1" lang="ja-JP" altLang="en-US" smtClean="0"/>
              <a:t>2023/3/23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187100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55F31C7-9260-9F43-86C6-63C2C1EE0131}" type="datetimeFigureOut">
              <a:rPr kumimoji="1" lang="ja-JP" altLang="en-US" smtClean="0"/>
              <a:t>2023/3/23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140162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F31C7-9260-9F43-86C6-63C2C1EE0131}" type="datetimeFigureOut">
              <a:rPr kumimoji="1" lang="ja-JP" altLang="en-US" smtClean="0"/>
              <a:t>2023/3/23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14824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2023/3/23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377584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2023/3/23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92748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855F31C7-9260-9F43-86C6-63C2C1EE0131}" type="datetimeFigureOut">
              <a:rPr kumimoji="1" lang="ja-JP" altLang="en-US" smtClean="0"/>
              <a:t>2023/3/23</a:t>
            </a:fld>
            <a:endParaRPr kumimoji="1" lang="ja-JP" alt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9725852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40.png"/><Relationship Id="rId26" Type="http://schemas.openxmlformats.org/officeDocument/2006/relationships/image" Target="../media/image15.png"/><Relationship Id="rId39" Type="http://schemas.openxmlformats.org/officeDocument/2006/relationships/image" Target="../media/image31.png"/><Relationship Id="rId21" Type="http://schemas.openxmlformats.org/officeDocument/2006/relationships/image" Target="../media/image18.png"/><Relationship Id="rId34" Type="http://schemas.openxmlformats.org/officeDocument/2006/relationships/image" Target="../media/image27.png"/><Relationship Id="rId42" Type="http://schemas.openxmlformats.org/officeDocument/2006/relationships/image" Target="../media/image32.png"/><Relationship Id="rId47" Type="http://schemas.openxmlformats.org/officeDocument/2006/relationships/image" Target="../media/image23.png"/><Relationship Id="rId50" Type="http://schemas.openxmlformats.org/officeDocument/2006/relationships/image" Target="../media/image350.png"/><Relationship Id="rId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130.png"/><Relationship Id="rId20" Type="http://schemas.openxmlformats.org/officeDocument/2006/relationships/image" Target="../media/image17.png"/><Relationship Id="rId41"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1.png"/><Relationship Id="rId40" Type="http://schemas.openxmlformats.org/officeDocument/2006/relationships/image" Target="../media/image25.png"/><Relationship Id="rId45" Type="http://schemas.openxmlformats.org/officeDocument/2006/relationships/image" Target="../media/image33.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0.png"/><Relationship Id="rId36" Type="http://schemas.openxmlformats.org/officeDocument/2006/relationships/image" Target="../media/image24.png"/><Relationship Id="rId49" Type="http://schemas.openxmlformats.org/officeDocument/2006/relationships/image" Target="../media/image39.png"/><Relationship Id="rId10" Type="http://schemas.openxmlformats.org/officeDocument/2006/relationships/image" Target="../media/image8.png"/><Relationship Id="rId19" Type="http://schemas.openxmlformats.org/officeDocument/2006/relationships/image" Target="../media/image16.png"/><Relationship Id="rId52" Type="http://schemas.openxmlformats.org/officeDocument/2006/relationships/image" Target="../media/image3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9.png"/><Relationship Id="rId35" Type="http://schemas.openxmlformats.org/officeDocument/2006/relationships/image" Target="../media/image28.png"/><Relationship Id="rId48" Type="http://schemas.openxmlformats.org/officeDocument/2006/relationships/image" Target="../media/image35.png"/><Relationship Id="rId8" Type="http://schemas.openxmlformats.org/officeDocument/2006/relationships/image" Target="../media/image6.png"/><Relationship Id="rId51" Type="http://schemas.openxmlformats.org/officeDocument/2006/relationships/image" Target="../media/image36.png"/><Relationship Id="rId3" Type="http://schemas.openxmlformats.org/officeDocument/2006/relationships/image" Target="../media/image157.png"/><Relationship Id="rId12" Type="http://schemas.openxmlformats.org/officeDocument/2006/relationships/image" Target="../media/image10.png"/><Relationship Id="rId17" Type="http://schemas.openxmlformats.org/officeDocument/2006/relationships/image" Target="../media/image14.png"/><Relationship Id="rId25" Type="http://schemas.openxmlformats.org/officeDocument/2006/relationships/image" Target="../media/image22.png"/><Relationship Id="rId33" Type="http://schemas.openxmlformats.org/officeDocument/2006/relationships/image" Target="../media/image26.png"/><Relationship Id="rId38" Type="http://schemas.openxmlformats.org/officeDocument/2006/relationships/image" Target="../media/image30.png"/><Relationship Id="rId46" Type="http://schemas.openxmlformats.org/officeDocument/2006/relationships/image" Target="../media/image34.png"/></Relationships>
</file>

<file path=ppt/slides/_rels/slide5.xml.rels><?xml version="1.0" encoding="UTF-8" standalone="yes"?>
<Relationships xmlns="http://schemas.openxmlformats.org/package/2006/relationships"><Relationship Id="rId13" Type="http://schemas.openxmlformats.org/officeDocument/2006/relationships/image" Target="../media/image50.png"/><Relationship Id="rId18" Type="http://schemas.openxmlformats.org/officeDocument/2006/relationships/image" Target="../media/image55.png"/><Relationship Id="rId26" Type="http://schemas.openxmlformats.org/officeDocument/2006/relationships/image" Target="../media/image37.png"/><Relationship Id="rId39" Type="http://schemas.openxmlformats.org/officeDocument/2006/relationships/image" Target="../media/image35.png"/><Relationship Id="rId21" Type="http://schemas.openxmlformats.org/officeDocument/2006/relationships/image" Target="../media/image58.png"/><Relationship Id="rId34" Type="http://schemas.openxmlformats.org/officeDocument/2006/relationships/image" Target="../media/image71.png"/><Relationship Id="rId42" Type="http://schemas.openxmlformats.org/officeDocument/2006/relationships/image" Target="../media/image78.png"/><Relationship Id="rId7" Type="http://schemas.openxmlformats.org/officeDocument/2006/relationships/image" Target="../media/image44.png"/><Relationship Id="rId2" Type="http://schemas.openxmlformats.org/officeDocument/2006/relationships/notesSlide" Target="../notesSlides/notesSlide2.xml"/><Relationship Id="rId16" Type="http://schemas.openxmlformats.org/officeDocument/2006/relationships/image" Target="../media/image53.png"/><Relationship Id="rId20" Type="http://schemas.openxmlformats.org/officeDocument/2006/relationships/image" Target="../media/image57.png"/><Relationship Id="rId29" Type="http://schemas.openxmlformats.org/officeDocument/2006/relationships/image" Target="../media/image66.png"/><Relationship Id="rId41" Type="http://schemas.openxmlformats.org/officeDocument/2006/relationships/image" Target="../media/image77.png"/><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48.png"/><Relationship Id="rId24" Type="http://schemas.openxmlformats.org/officeDocument/2006/relationships/image" Target="../media/image61.png"/><Relationship Id="rId32" Type="http://schemas.openxmlformats.org/officeDocument/2006/relationships/image" Target="../media/image69.png"/><Relationship Id="rId37" Type="http://schemas.openxmlformats.org/officeDocument/2006/relationships/image" Target="../media/image74.png"/><Relationship Id="rId40" Type="http://schemas.openxmlformats.org/officeDocument/2006/relationships/image" Target="../media/image76.png"/><Relationship Id="rId5" Type="http://schemas.openxmlformats.org/officeDocument/2006/relationships/image" Target="../media/image42.png"/><Relationship Id="rId15" Type="http://schemas.openxmlformats.org/officeDocument/2006/relationships/image" Target="../media/image52.png"/><Relationship Id="rId23" Type="http://schemas.openxmlformats.org/officeDocument/2006/relationships/image" Target="../media/image60.png"/><Relationship Id="rId28" Type="http://schemas.openxmlformats.org/officeDocument/2006/relationships/image" Target="../media/image65.png"/><Relationship Id="rId36" Type="http://schemas.openxmlformats.org/officeDocument/2006/relationships/image" Target="../media/image40.png"/><Relationship Id="rId10" Type="http://schemas.openxmlformats.org/officeDocument/2006/relationships/image" Target="../media/image47.png"/><Relationship Id="rId19" Type="http://schemas.openxmlformats.org/officeDocument/2006/relationships/image" Target="../media/image56.png"/><Relationship Id="rId31" Type="http://schemas.openxmlformats.org/officeDocument/2006/relationships/image" Target="../media/image68.png"/><Relationship Id="rId44" Type="http://schemas.openxmlformats.org/officeDocument/2006/relationships/image" Target="../media/image46.png"/><Relationship Id="rId4" Type="http://schemas.openxmlformats.org/officeDocument/2006/relationships/image" Target="../media/image41.png"/><Relationship Id="rId14" Type="http://schemas.openxmlformats.org/officeDocument/2006/relationships/image" Target="../media/image51.png"/><Relationship Id="rId22" Type="http://schemas.openxmlformats.org/officeDocument/2006/relationships/image" Target="../media/image59.png"/><Relationship Id="rId27" Type="http://schemas.openxmlformats.org/officeDocument/2006/relationships/image" Target="../media/image64.png"/><Relationship Id="rId30" Type="http://schemas.openxmlformats.org/officeDocument/2006/relationships/image" Target="../media/image67.png"/><Relationship Id="rId35" Type="http://schemas.openxmlformats.org/officeDocument/2006/relationships/image" Target="../media/image72.png"/><Relationship Id="rId43" Type="http://schemas.openxmlformats.org/officeDocument/2006/relationships/image" Target="../media/image79.png"/><Relationship Id="rId8" Type="http://schemas.openxmlformats.org/officeDocument/2006/relationships/image" Target="../media/image45.png"/><Relationship Id="rId3" Type="http://schemas.openxmlformats.org/officeDocument/2006/relationships/image" Target="../media/image157.png"/><Relationship Id="rId12" Type="http://schemas.openxmlformats.org/officeDocument/2006/relationships/image" Target="../media/image49.png"/><Relationship Id="rId17" Type="http://schemas.openxmlformats.org/officeDocument/2006/relationships/image" Target="../media/image14.png"/><Relationship Id="rId25" Type="http://schemas.openxmlformats.org/officeDocument/2006/relationships/image" Target="../media/image62.png"/><Relationship Id="rId33" Type="http://schemas.openxmlformats.org/officeDocument/2006/relationships/image" Target="../media/image70.png"/><Relationship Id="rId38" Type="http://schemas.openxmlformats.org/officeDocument/2006/relationships/image" Target="../media/image23.png"/></Relationships>
</file>

<file path=ppt/slides/_rels/slide6.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image" Target="../media/image95.png"/><Relationship Id="rId26" Type="http://schemas.openxmlformats.org/officeDocument/2006/relationships/image" Target="../media/image37.png"/><Relationship Id="rId39" Type="http://schemas.openxmlformats.org/officeDocument/2006/relationships/image" Target="../media/image35.png"/><Relationship Id="rId21" Type="http://schemas.openxmlformats.org/officeDocument/2006/relationships/image" Target="../media/image98.png"/><Relationship Id="rId34" Type="http://schemas.openxmlformats.org/officeDocument/2006/relationships/image" Target="../media/image111.png"/><Relationship Id="rId42" Type="http://schemas.openxmlformats.org/officeDocument/2006/relationships/image" Target="../media/image118.png"/><Relationship Id="rId7" Type="http://schemas.openxmlformats.org/officeDocument/2006/relationships/image" Target="../media/image84.png"/><Relationship Id="rId2" Type="http://schemas.openxmlformats.org/officeDocument/2006/relationships/notesSlide" Target="../notesSlides/notesSlide3.xml"/><Relationship Id="rId16" Type="http://schemas.openxmlformats.org/officeDocument/2006/relationships/image" Target="../media/image93.png"/><Relationship Id="rId20" Type="http://schemas.openxmlformats.org/officeDocument/2006/relationships/image" Target="../media/image97.png"/><Relationship Id="rId29" Type="http://schemas.openxmlformats.org/officeDocument/2006/relationships/image" Target="../media/image106.png"/><Relationship Id="rId41" Type="http://schemas.openxmlformats.org/officeDocument/2006/relationships/image" Target="../media/image117.png"/><Relationship Id="rId1" Type="http://schemas.openxmlformats.org/officeDocument/2006/relationships/slideLayout" Target="../slideLayouts/slideLayout1.xml"/><Relationship Id="rId6" Type="http://schemas.openxmlformats.org/officeDocument/2006/relationships/image" Target="../media/image83.png"/><Relationship Id="rId11" Type="http://schemas.openxmlformats.org/officeDocument/2006/relationships/image" Target="../media/image88.png"/><Relationship Id="rId24" Type="http://schemas.openxmlformats.org/officeDocument/2006/relationships/image" Target="../media/image101.png"/><Relationship Id="rId32" Type="http://schemas.openxmlformats.org/officeDocument/2006/relationships/image" Target="../media/image109.png"/><Relationship Id="rId37" Type="http://schemas.openxmlformats.org/officeDocument/2006/relationships/image" Target="../media/image114.png"/><Relationship Id="rId40" Type="http://schemas.openxmlformats.org/officeDocument/2006/relationships/image" Target="../media/image116.png"/><Relationship Id="rId5" Type="http://schemas.openxmlformats.org/officeDocument/2006/relationships/image" Target="../media/image82.png"/><Relationship Id="rId15" Type="http://schemas.openxmlformats.org/officeDocument/2006/relationships/image" Target="../media/image92.png"/><Relationship Id="rId23" Type="http://schemas.openxmlformats.org/officeDocument/2006/relationships/image" Target="../media/image100.png"/><Relationship Id="rId28" Type="http://schemas.openxmlformats.org/officeDocument/2006/relationships/image" Target="../media/image105.png"/><Relationship Id="rId36" Type="http://schemas.openxmlformats.org/officeDocument/2006/relationships/image" Target="../media/image54.png"/><Relationship Id="rId10" Type="http://schemas.openxmlformats.org/officeDocument/2006/relationships/image" Target="../media/image87.png"/><Relationship Id="rId19" Type="http://schemas.openxmlformats.org/officeDocument/2006/relationships/image" Target="../media/image96.png"/><Relationship Id="rId31" Type="http://schemas.openxmlformats.org/officeDocument/2006/relationships/image" Target="../media/image108.png"/><Relationship Id="rId4" Type="http://schemas.openxmlformats.org/officeDocument/2006/relationships/image" Target="../media/image81.png"/><Relationship Id="rId9" Type="http://schemas.openxmlformats.org/officeDocument/2006/relationships/image" Target="../media/image46.png"/><Relationship Id="rId14" Type="http://schemas.openxmlformats.org/officeDocument/2006/relationships/image" Target="../media/image91.png"/><Relationship Id="rId22" Type="http://schemas.openxmlformats.org/officeDocument/2006/relationships/image" Target="../media/image99.png"/><Relationship Id="rId27" Type="http://schemas.openxmlformats.org/officeDocument/2006/relationships/image" Target="../media/image104.png"/><Relationship Id="rId30" Type="http://schemas.openxmlformats.org/officeDocument/2006/relationships/image" Target="../media/image107.png"/><Relationship Id="rId35" Type="http://schemas.openxmlformats.org/officeDocument/2006/relationships/image" Target="../media/image112.png"/><Relationship Id="rId43" Type="http://schemas.openxmlformats.org/officeDocument/2006/relationships/image" Target="../media/image63.png"/><Relationship Id="rId8" Type="http://schemas.openxmlformats.org/officeDocument/2006/relationships/image" Target="../media/image85.png"/><Relationship Id="rId3" Type="http://schemas.openxmlformats.org/officeDocument/2006/relationships/image" Target="../media/image157.png"/><Relationship Id="rId12" Type="http://schemas.openxmlformats.org/officeDocument/2006/relationships/image" Target="../media/image89.png"/><Relationship Id="rId17" Type="http://schemas.openxmlformats.org/officeDocument/2006/relationships/image" Target="../media/image14.png"/><Relationship Id="rId25" Type="http://schemas.openxmlformats.org/officeDocument/2006/relationships/image" Target="../media/image102.png"/><Relationship Id="rId33" Type="http://schemas.openxmlformats.org/officeDocument/2006/relationships/image" Target="../media/image110.png"/><Relationship Id="rId38" Type="http://schemas.openxmlformats.org/officeDocument/2006/relationships/image" Target="../media/image23.png"/></Relationships>
</file>

<file path=ppt/slides/_rels/slide7.xml.rels><?xml version="1.0" encoding="UTF-8" standalone="yes"?>
<Relationships xmlns="http://schemas.openxmlformats.org/package/2006/relationships"><Relationship Id="rId13" Type="http://schemas.openxmlformats.org/officeDocument/2006/relationships/image" Target="../media/image480.png"/><Relationship Id="rId18" Type="http://schemas.openxmlformats.org/officeDocument/2006/relationships/image" Target="../media/image530.png"/><Relationship Id="rId21" Type="http://schemas.openxmlformats.org/officeDocument/2006/relationships/image" Target="../media/image560.png"/><Relationship Id="rId50" Type="http://schemas.openxmlformats.org/officeDocument/2006/relationships/image" Target="../media/image730.png"/><Relationship Id="rId55" Type="http://schemas.openxmlformats.org/officeDocument/2006/relationships/image" Target="../media/image720.png"/><Relationship Id="rId7" Type="http://schemas.openxmlformats.org/officeDocument/2006/relationships/image" Target="../media/image460.png"/><Relationship Id="rId2" Type="http://schemas.openxmlformats.org/officeDocument/2006/relationships/image" Target="../media/image73.png"/><Relationship Id="rId16" Type="http://schemas.openxmlformats.org/officeDocument/2006/relationships/image" Target="../media/image481.png"/><Relationship Id="rId20" Type="http://schemas.openxmlformats.org/officeDocument/2006/relationships/image" Target="../media/image550.png"/><Relationship Id="rId41" Type="http://schemas.openxmlformats.org/officeDocument/2006/relationships/image" Target="../media/image680.png"/><Relationship Id="rId54"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50.png"/><Relationship Id="rId24" Type="http://schemas.openxmlformats.org/officeDocument/2006/relationships/image" Target="../media/image590.png"/><Relationship Id="rId32" Type="http://schemas.openxmlformats.org/officeDocument/2006/relationships/image" Target="../media/image630.png"/><Relationship Id="rId37" Type="http://schemas.openxmlformats.org/officeDocument/2006/relationships/image" Target="../media/image600.png"/><Relationship Id="rId45" Type="http://schemas.openxmlformats.org/officeDocument/2006/relationships/image" Target="../media/image23.png"/><Relationship Id="rId53" Type="http://schemas.openxmlformats.org/officeDocument/2006/relationships/image" Target="../media/image690.png"/><Relationship Id="rId58" Type="http://schemas.openxmlformats.org/officeDocument/2006/relationships/image" Target="../media/image760.png"/><Relationship Id="rId5" Type="http://schemas.openxmlformats.org/officeDocument/2006/relationships/image" Target="../media/image440.png"/><Relationship Id="rId15" Type="http://schemas.openxmlformats.org/officeDocument/2006/relationships/image" Target="../media/image520.png"/><Relationship Id="rId23" Type="http://schemas.openxmlformats.org/officeDocument/2006/relationships/image" Target="../media/image580.png"/><Relationship Id="rId36" Type="http://schemas.openxmlformats.org/officeDocument/2006/relationships/image" Target="../media/image650.png"/><Relationship Id="rId57" Type="http://schemas.openxmlformats.org/officeDocument/2006/relationships/image" Target="../media/image750.png"/><Relationship Id="rId10" Type="http://schemas.openxmlformats.org/officeDocument/2006/relationships/image" Target="../media/image500.png"/><Relationship Id="rId19" Type="http://schemas.openxmlformats.org/officeDocument/2006/relationships/image" Target="../media/image540.png"/><Relationship Id="rId31" Type="http://schemas.openxmlformats.org/officeDocument/2006/relationships/image" Target="../media/image620.png"/><Relationship Id="rId44" Type="http://schemas.openxmlformats.org/officeDocument/2006/relationships/image" Target="../media/image660.png"/><Relationship Id="rId52" Type="http://schemas.openxmlformats.org/officeDocument/2006/relationships/image" Target="../media/image670.png"/><Relationship Id="rId4" Type="http://schemas.openxmlformats.org/officeDocument/2006/relationships/image" Target="../media/image420.png"/><Relationship Id="rId14" Type="http://schemas.openxmlformats.org/officeDocument/2006/relationships/image" Target="../media/image510.png"/><Relationship Id="rId22" Type="http://schemas.openxmlformats.org/officeDocument/2006/relationships/image" Target="../media/image570.png"/><Relationship Id="rId35" Type="http://schemas.openxmlformats.org/officeDocument/2006/relationships/image" Target="../media/image640.png"/><Relationship Id="rId43" Type="http://schemas.openxmlformats.org/officeDocument/2006/relationships/image" Target="../media/image700.png"/><Relationship Id="rId56" Type="http://schemas.openxmlformats.org/officeDocument/2006/relationships/image" Target="../media/image740.png"/><Relationship Id="rId8" Type="http://schemas.openxmlformats.org/officeDocument/2006/relationships/image" Target="../media/image470.png"/><Relationship Id="rId51" Type="http://schemas.openxmlformats.org/officeDocument/2006/relationships/image" Target="../media/image39.png"/><Relationship Id="rId3" Type="http://schemas.openxmlformats.org/officeDocument/2006/relationships/image" Target="../media/image430.png"/><Relationship Id="rId17" Type="http://schemas.openxmlformats.org/officeDocument/2006/relationships/image" Target="../media/image490.png"/><Relationship Id="rId38" Type="http://schemas.openxmlformats.org/officeDocument/2006/relationships/image" Target="../media/image610.png"/><Relationship Id="rId46" Type="http://schemas.openxmlformats.org/officeDocument/2006/relationships/image" Target="../media/image75.png"/></Relationships>
</file>

<file path=ppt/slides/_rels/slide8.xml.rels><?xml version="1.0" encoding="UTF-8" standalone="yes"?>
<Relationships xmlns="http://schemas.openxmlformats.org/package/2006/relationships"><Relationship Id="rId13" Type="http://schemas.openxmlformats.org/officeDocument/2006/relationships/image" Target="../media/image124.png"/><Relationship Id="rId18" Type="http://schemas.openxmlformats.org/officeDocument/2006/relationships/image" Target="../media/image129.png"/><Relationship Id="rId26" Type="http://schemas.openxmlformats.org/officeDocument/2006/relationships/image" Target="../media/image138.png"/><Relationship Id="rId39" Type="http://schemas.openxmlformats.org/officeDocument/2006/relationships/image" Target="../media/image151.png"/><Relationship Id="rId21" Type="http://schemas.openxmlformats.org/officeDocument/2006/relationships/image" Target="../media/image133.png"/><Relationship Id="rId34" Type="http://schemas.openxmlformats.org/officeDocument/2006/relationships/image" Target="../media/image146.png"/><Relationship Id="rId42" Type="http://schemas.openxmlformats.org/officeDocument/2006/relationships/image" Target="../media/image154.png"/><Relationship Id="rId7" Type="http://schemas.openxmlformats.org/officeDocument/2006/relationships/image" Target="../media/image115.png"/><Relationship Id="rId2" Type="http://schemas.openxmlformats.org/officeDocument/2006/relationships/notesSlide" Target="../notesSlides/notesSlide4.xml"/><Relationship Id="rId16" Type="http://schemas.openxmlformats.org/officeDocument/2006/relationships/image" Target="../media/image127.png"/><Relationship Id="rId20" Type="http://schemas.openxmlformats.org/officeDocument/2006/relationships/image" Target="../media/image132.png"/><Relationship Id="rId29" Type="http://schemas.openxmlformats.org/officeDocument/2006/relationships/image" Target="../media/image142.png"/><Relationship Id="rId41" Type="http://schemas.openxmlformats.org/officeDocument/2006/relationships/image" Target="../media/image153.png"/><Relationship Id="rId1" Type="http://schemas.openxmlformats.org/officeDocument/2006/relationships/slideLayout" Target="../slideLayouts/slideLayout1.xml"/><Relationship Id="rId6" Type="http://schemas.openxmlformats.org/officeDocument/2006/relationships/image" Target="../media/image113.png"/><Relationship Id="rId11" Type="http://schemas.openxmlformats.org/officeDocument/2006/relationships/image" Target="../media/image122.png"/><Relationship Id="rId24" Type="http://schemas.openxmlformats.org/officeDocument/2006/relationships/image" Target="../media/image136.png"/><Relationship Id="rId32" Type="http://schemas.openxmlformats.org/officeDocument/2006/relationships/image" Target="../media/image23.png"/><Relationship Id="rId37" Type="http://schemas.openxmlformats.org/officeDocument/2006/relationships/image" Target="../media/image149.png"/><Relationship Id="rId40" Type="http://schemas.openxmlformats.org/officeDocument/2006/relationships/image" Target="../media/image152.png"/><Relationship Id="rId5" Type="http://schemas.openxmlformats.org/officeDocument/2006/relationships/image" Target="../media/image103.png"/><Relationship Id="rId15" Type="http://schemas.openxmlformats.org/officeDocument/2006/relationships/image" Target="../media/image126.png"/><Relationship Id="rId23" Type="http://schemas.openxmlformats.org/officeDocument/2006/relationships/image" Target="../media/image135.png"/><Relationship Id="rId28" Type="http://schemas.openxmlformats.org/officeDocument/2006/relationships/image" Target="../media/image141.png"/><Relationship Id="rId36" Type="http://schemas.openxmlformats.org/officeDocument/2006/relationships/image" Target="../media/image148.png"/><Relationship Id="rId10" Type="http://schemas.openxmlformats.org/officeDocument/2006/relationships/image" Target="../media/image121.png"/><Relationship Id="rId19" Type="http://schemas.openxmlformats.org/officeDocument/2006/relationships/image" Target="../media/image131.png"/><Relationship Id="rId31" Type="http://schemas.openxmlformats.org/officeDocument/2006/relationships/image" Target="../media/image144.png"/><Relationship Id="rId4" Type="http://schemas.openxmlformats.org/officeDocument/2006/relationships/image" Target="../media/image94.png"/><Relationship Id="rId9" Type="http://schemas.openxmlformats.org/officeDocument/2006/relationships/image" Target="../media/image120.png"/><Relationship Id="rId14" Type="http://schemas.openxmlformats.org/officeDocument/2006/relationships/image" Target="../media/image125.png"/><Relationship Id="rId22" Type="http://schemas.openxmlformats.org/officeDocument/2006/relationships/image" Target="../media/image134.png"/><Relationship Id="rId27" Type="http://schemas.openxmlformats.org/officeDocument/2006/relationships/image" Target="../media/image139.png"/><Relationship Id="rId30" Type="http://schemas.openxmlformats.org/officeDocument/2006/relationships/image" Target="../media/image143.png"/><Relationship Id="rId35" Type="http://schemas.openxmlformats.org/officeDocument/2006/relationships/image" Target="../media/image147.png"/><Relationship Id="rId8" Type="http://schemas.openxmlformats.org/officeDocument/2006/relationships/image" Target="../media/image119.png"/><Relationship Id="rId3" Type="http://schemas.openxmlformats.org/officeDocument/2006/relationships/image" Target="../media/image80.png"/><Relationship Id="rId12" Type="http://schemas.openxmlformats.org/officeDocument/2006/relationships/image" Target="../media/image123.png"/><Relationship Id="rId17" Type="http://schemas.openxmlformats.org/officeDocument/2006/relationships/image" Target="../media/image128.png"/><Relationship Id="rId25" Type="http://schemas.openxmlformats.org/officeDocument/2006/relationships/image" Target="../media/image137.png"/><Relationship Id="rId33" Type="http://schemas.openxmlformats.org/officeDocument/2006/relationships/image" Target="../media/image145.png"/><Relationship Id="rId38" Type="http://schemas.openxmlformats.org/officeDocument/2006/relationships/image" Target="../media/image150.png"/></Relationships>
</file>

<file path=ppt/slides/_rels/slide9.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780.png"/><Relationship Id="rId26" Type="http://schemas.openxmlformats.org/officeDocument/2006/relationships/image" Target="../media/image800.png"/><Relationship Id="rId39" Type="http://schemas.openxmlformats.org/officeDocument/2006/relationships/image" Target="../media/image31.png"/><Relationship Id="rId21" Type="http://schemas.openxmlformats.org/officeDocument/2006/relationships/image" Target="../media/image18.png"/><Relationship Id="rId34" Type="http://schemas.openxmlformats.org/officeDocument/2006/relationships/image" Target="../media/image810.png"/><Relationship Id="rId42" Type="http://schemas.openxmlformats.org/officeDocument/2006/relationships/image" Target="../media/image32.png"/><Relationship Id="rId50" Type="http://schemas.openxmlformats.org/officeDocument/2006/relationships/image" Target="../media/image890.png"/><Relationship Id="rId7" Type="http://schemas.openxmlformats.org/officeDocument/2006/relationships/image" Target="../media/image6.png"/><Relationship Id="rId2" Type="http://schemas.openxmlformats.org/officeDocument/2006/relationships/image" Target="../media/image1130.png"/><Relationship Id="rId16" Type="http://schemas.openxmlformats.org/officeDocument/2006/relationships/image" Target="../media/image130.png"/><Relationship Id="rId20" Type="http://schemas.openxmlformats.org/officeDocument/2006/relationships/image" Target="../media/image790.png"/><Relationship Id="rId41" Type="http://schemas.openxmlformats.org/officeDocument/2006/relationships/image" Target="../media/image850.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1.png"/><Relationship Id="rId37" Type="http://schemas.openxmlformats.org/officeDocument/2006/relationships/image" Target="../media/image830.png"/><Relationship Id="rId40" Type="http://schemas.openxmlformats.org/officeDocument/2006/relationships/image" Target="../media/image840.png"/><Relationship Id="rId45" Type="http://schemas.openxmlformats.org/officeDocument/2006/relationships/image" Target="../media/image86.png"/><Relationship Id="rId5" Type="http://schemas.openxmlformats.org/officeDocument/2006/relationships/image" Target="../media/image4.png"/><Relationship Id="rId23" Type="http://schemas.openxmlformats.org/officeDocument/2006/relationships/image" Target="../media/image20.png"/><Relationship Id="rId36" Type="http://schemas.openxmlformats.org/officeDocument/2006/relationships/image" Target="../media/image820.png"/><Relationship Id="rId49" Type="http://schemas.openxmlformats.org/officeDocument/2006/relationships/image" Target="../media/image39.png"/><Relationship Id="rId10" Type="http://schemas.openxmlformats.org/officeDocument/2006/relationships/image" Target="../media/image9.png"/><Relationship Id="rId19" Type="http://schemas.openxmlformats.org/officeDocument/2006/relationships/image" Target="../media/image16.png"/><Relationship Id="rId44" Type="http://schemas.openxmlformats.org/officeDocument/2006/relationships/image" Target="../media/image870.png"/><Relationship Id="rId52" Type="http://schemas.openxmlformats.org/officeDocument/2006/relationships/image" Target="../media/image38.png"/><Relationship Id="rId4" Type="http://schemas.openxmlformats.org/officeDocument/2006/relationships/image" Target="../media/image3.png"/><Relationship Id="rId9" Type="http://schemas.openxmlformats.org/officeDocument/2006/relationships/image" Target="../media/image400.png"/><Relationship Id="rId14" Type="http://schemas.openxmlformats.org/officeDocument/2006/relationships/image" Target="../media/image770.png"/><Relationship Id="rId22" Type="http://schemas.openxmlformats.org/officeDocument/2006/relationships/image" Target="../media/image19.png"/><Relationship Id="rId35" Type="http://schemas.openxmlformats.org/officeDocument/2006/relationships/image" Target="../media/image28.png"/><Relationship Id="rId43" Type="http://schemas.openxmlformats.org/officeDocument/2006/relationships/image" Target="../media/image860.png"/><Relationship Id="rId8" Type="http://schemas.openxmlformats.org/officeDocument/2006/relationships/image" Target="../media/image710.png"/><Relationship Id="rId51" Type="http://schemas.openxmlformats.org/officeDocument/2006/relationships/image" Target="../media/image36.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55.png"/><Relationship Id="rId25" Type="http://schemas.openxmlformats.org/officeDocument/2006/relationships/image" Target="../media/image22.png"/><Relationship Id="rId33" Type="http://schemas.openxmlformats.org/officeDocument/2006/relationships/image" Target="../media/image26.png"/><Relationship Id="rId46" Type="http://schemas.openxmlformats.org/officeDocument/2006/relationships/image" Target="../media/image8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0DF4C-1AED-5FE0-7D11-66AB7BB06B8B}"/>
              </a:ext>
            </a:extLst>
          </p:cNvPr>
          <p:cNvSpPr>
            <a:spLocks noGrp="1"/>
          </p:cNvSpPr>
          <p:nvPr>
            <p:ph type="ctrTitle"/>
          </p:nvPr>
        </p:nvSpPr>
        <p:spPr/>
        <p:txBody>
          <a:bodyPr/>
          <a:lstStyle/>
          <a:p>
            <a:r>
              <a:rPr kumimoji="1" lang="en-US" altLang="ja-JP"/>
              <a:t>Matrix World</a:t>
            </a:r>
            <a:endParaRPr kumimoji="1" lang="ja-JP" altLang="en-US"/>
          </a:p>
        </p:txBody>
      </p:sp>
      <p:sp>
        <p:nvSpPr>
          <p:cNvPr id="3" name="字幕 2">
            <a:extLst>
              <a:ext uri="{FF2B5EF4-FFF2-40B4-BE49-F238E27FC236}">
                <a16:creationId xmlns:a16="http://schemas.microsoft.com/office/drawing/2014/main" id="{9DCEE7A3-AE69-57B2-AE5B-857DC4C281B0}"/>
              </a:ext>
            </a:extLst>
          </p:cNvPr>
          <p:cNvSpPr>
            <a:spLocks noGrp="1"/>
          </p:cNvSpPr>
          <p:nvPr>
            <p:ph type="subTitle" idx="1"/>
          </p:nvPr>
        </p:nvSpPr>
        <p:spPr/>
        <p:txBody>
          <a:bodyPr/>
          <a:lstStyle/>
          <a:p>
            <a:r>
              <a:rPr kumimoji="1" lang="en-US" altLang="ja-JP"/>
              <a:t>Kenji Hiranabe</a:t>
            </a:r>
          </a:p>
          <a:p>
            <a:r>
              <a:rPr lang="en-US" altLang="ja-JP"/>
              <a:t>2020/9/29</a:t>
            </a:r>
          </a:p>
          <a:p>
            <a:r>
              <a:rPr kumimoji="1" lang="en-US" altLang="ja-JP"/>
              <a:t>updated 2023/3/23</a:t>
            </a:r>
            <a:endParaRPr kumimoji="1" lang="ja-JP" altLang="en-US"/>
          </a:p>
        </p:txBody>
      </p:sp>
    </p:spTree>
    <p:extLst>
      <p:ext uri="{BB962C8B-B14F-4D97-AF65-F5344CB8AC3E}">
        <p14:creationId xmlns:p14="http://schemas.microsoft.com/office/powerpoint/2010/main" val="248488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4326DD3-1977-6648-A09F-6DF066A4D37D}"/>
              </a:ext>
            </a:extLst>
          </p:cNvPr>
          <p:cNvSpPr txBox="1"/>
          <p:nvPr/>
        </p:nvSpPr>
        <p:spPr>
          <a:xfrm>
            <a:off x="2015412" y="1184988"/>
            <a:ext cx="184731" cy="369332"/>
          </a:xfrm>
          <a:prstGeom prst="rect">
            <a:avLst/>
          </a:prstGeom>
          <a:noFill/>
        </p:spPr>
        <p:txBody>
          <a:bodyPr wrap="none" rtlCol="0">
            <a:spAutoFit/>
          </a:bodyPr>
          <a:lstStyle/>
          <a:p>
            <a:endParaRPr kumimoji="1" lang="ja-JP" altLang="en-US"/>
          </a:p>
        </p:txBody>
      </p:sp>
      <p:sp>
        <p:nvSpPr>
          <p:cNvPr id="6" name="テキスト ボックス 5">
            <a:extLst>
              <a:ext uri="{FF2B5EF4-FFF2-40B4-BE49-F238E27FC236}">
                <a16:creationId xmlns:a16="http://schemas.microsoft.com/office/drawing/2014/main" id="{8A4CB0D9-EE47-F642-88BD-99A9F0171786}"/>
              </a:ext>
            </a:extLst>
          </p:cNvPr>
          <p:cNvSpPr txBox="1"/>
          <p:nvPr/>
        </p:nvSpPr>
        <p:spPr>
          <a:xfrm>
            <a:off x="363893" y="456843"/>
            <a:ext cx="8584163" cy="5016758"/>
          </a:xfrm>
          <a:prstGeom prst="rect">
            <a:avLst/>
          </a:prstGeom>
          <a:noFill/>
        </p:spPr>
        <p:txBody>
          <a:bodyPr wrap="square">
            <a:spAutoFit/>
          </a:bodyPr>
          <a:lstStyle/>
          <a:p>
            <a:pPr algn="ctr"/>
            <a:r>
              <a:rPr lang="en-US" altLang="ja-JP" sz="1600" b="1" dirty="0">
                <a:latin typeface="Times" pitchFamily="2" charset="0"/>
              </a:rPr>
              <a:t>Matrix World : The Picture of All Matrices</a:t>
            </a:r>
          </a:p>
          <a:p>
            <a:endParaRPr lang="en-US" altLang="ja-JP" sz="1600" dirty="0"/>
          </a:p>
          <a:p>
            <a:r>
              <a:rPr lang="en-US" altLang="ja-JP" sz="1600" dirty="0">
                <a:latin typeface="Times" pitchFamily="2" charset="0"/>
              </a:rPr>
              <a:t>	I am happy to tell the history of Matrix World—the creation of Kenji Hiranabe in Japan. In April 2020 his friend Satomi </a:t>
            </a:r>
            <a:r>
              <a:rPr lang="en-US" altLang="ja-JP" sz="1600" dirty="0" err="1">
                <a:latin typeface="Times" pitchFamily="2" charset="0"/>
              </a:rPr>
              <a:t>Joba</a:t>
            </a:r>
            <a:r>
              <a:rPr lang="en-US" altLang="ja-JP" sz="1600" dirty="0">
                <a:latin typeface="Times" pitchFamily="2" charset="0"/>
              </a:rPr>
              <a:t> asked if I would send him a birthday message as a surprise. He was happy (and very surprised). Kenji combines mathematics with art and with computing : three talents in one. I was the one to be surprised when he sent Matrix World in its first form—without a name, without many of the entries and ideas that you see now, but with the central idea of displaying the wonderful variety of matrices.</a:t>
            </a:r>
          </a:p>
          <a:p>
            <a:endParaRPr lang="en-US" altLang="ja-JP" sz="1600" dirty="0">
              <a:latin typeface="Times" pitchFamily="2" charset="0"/>
            </a:endParaRPr>
          </a:p>
          <a:p>
            <a:r>
              <a:rPr lang="en-US" altLang="ja-JP" sz="1600" dirty="0">
                <a:latin typeface="Times" pitchFamily="2" charset="0"/>
              </a:rPr>
              <a:t>	Since that first form, Matrix World has steadily grown. It includes every property that would fit and every factorization that would display that property. Interesting that the SVD is in the outer circle and the identity matrix is at the center—it has all the good properties : the matrix </a:t>
            </a:r>
            <a:r>
              <a:rPr lang="en-US" altLang="ja-JP" sz="1600" b="1" i="1" dirty="0">
                <a:latin typeface="Times" pitchFamily="2" charset="0"/>
              </a:rPr>
              <a:t>I</a:t>
            </a:r>
            <a:r>
              <a:rPr lang="en-US" altLang="ja-JP" sz="1600" dirty="0">
                <a:latin typeface="Times" pitchFamily="2" charset="0"/>
              </a:rPr>
              <a:t> is diagonal, positive definite symmetric, orthogonal, projection, normal, invertible, and square.</a:t>
            </a:r>
          </a:p>
          <a:p>
            <a:endParaRPr lang="en-US" altLang="ja-JP" sz="1600" dirty="0">
              <a:latin typeface="Times" pitchFamily="2" charset="0"/>
            </a:endParaRPr>
          </a:p>
          <a:p>
            <a:r>
              <a:rPr lang="en-US" altLang="ja-JP" sz="1600" dirty="0">
                <a:latin typeface="Times" pitchFamily="2" charset="0"/>
              </a:rPr>
              <a:t>	Lek-Heng Lim has pointed out the usefulness of matrices </a:t>
            </a:r>
            <a:r>
              <a:rPr lang="en-US" altLang="ja-JP" sz="1600" b="1" i="1" dirty="0">
                <a:latin typeface="Times" pitchFamily="2" charset="0"/>
              </a:rPr>
              <a:t>M</a:t>
            </a:r>
            <a:r>
              <a:rPr lang="en-US" altLang="ja-JP" sz="1600" dirty="0">
                <a:latin typeface="Times" pitchFamily="2" charset="0"/>
              </a:rPr>
              <a:t> that are </a:t>
            </a:r>
            <a:r>
              <a:rPr lang="en-US" altLang="ja-JP" sz="1600" b="1" dirty="0">
                <a:latin typeface="Times" pitchFamily="2" charset="0"/>
              </a:rPr>
              <a:t>symmetric and orthogona</a:t>
            </a:r>
            <a:r>
              <a:rPr lang="en-US" altLang="ja-JP" sz="1600" dirty="0">
                <a:latin typeface="Times" pitchFamily="2" charset="0"/>
              </a:rPr>
              <a:t>l—kings and also queens. Their eigenvalues are 1 and −1. They have the form </a:t>
            </a:r>
            <a:r>
              <a:rPr lang="en-US" altLang="ja-JP" sz="1600" b="1" i="1" dirty="0">
                <a:latin typeface="Times" pitchFamily="2" charset="0"/>
              </a:rPr>
              <a:t>M = I − 2P</a:t>
            </a:r>
            <a:r>
              <a:rPr lang="en-US" altLang="ja-JP" sz="1600" dirty="0">
                <a:latin typeface="Times" pitchFamily="2" charset="0"/>
              </a:rPr>
              <a:t> (</a:t>
            </a:r>
            <a:r>
              <a:rPr lang="en-US" altLang="ja-JP" sz="1600" b="1" i="1" dirty="0">
                <a:latin typeface="Times" pitchFamily="2" charset="0"/>
              </a:rPr>
              <a:t>P</a:t>
            </a:r>
            <a:r>
              <a:rPr lang="en-US" altLang="ja-JP" sz="1600" dirty="0">
                <a:latin typeface="Times" pitchFamily="2" charset="0"/>
              </a:rPr>
              <a:t> = symmetric projection matrix). There is a neat match between all those matrices M and all subspaces of </a:t>
            </a:r>
            <a:r>
              <a:rPr lang="en-US" altLang="ja-JP" sz="1600" b="1" dirty="0">
                <a:latin typeface="Times" pitchFamily="2" charset="0"/>
              </a:rPr>
              <a:t>R</a:t>
            </a:r>
            <a:r>
              <a:rPr lang="en-US" altLang="ja-JP" sz="1600" b="1" i="1" baseline="30000" dirty="0">
                <a:latin typeface="Times" pitchFamily="2" charset="0"/>
              </a:rPr>
              <a:t>n</a:t>
            </a:r>
            <a:r>
              <a:rPr lang="en-US" altLang="ja-JP" sz="1600" dirty="0">
                <a:latin typeface="Times" pitchFamily="2" charset="0"/>
              </a:rPr>
              <a:t> . You may see something interesting (or something missing) in Matrix World. We hope you will ! Thank you to Kenji. </a:t>
            </a:r>
          </a:p>
          <a:p>
            <a:pPr algn="r"/>
            <a:r>
              <a:rPr lang="en-US" altLang="ja-JP" sz="1600" dirty="0">
                <a:latin typeface="Times" pitchFamily="2" charset="0"/>
              </a:rPr>
              <a:t>Gilbert Strang</a:t>
            </a:r>
            <a:endParaRPr lang="ja-JP" altLang="en-US" sz="1600">
              <a:latin typeface="Times" pitchFamily="2" charset="0"/>
            </a:endParaRPr>
          </a:p>
        </p:txBody>
      </p:sp>
    </p:spTree>
    <p:extLst>
      <p:ext uri="{BB962C8B-B14F-4D97-AF65-F5344CB8AC3E}">
        <p14:creationId xmlns:p14="http://schemas.microsoft.com/office/powerpoint/2010/main" val="2131603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C09263F-82E5-3803-9629-CEEE640B9DF3}"/>
                  </a:ext>
                </a:extLst>
              </p:cNvPr>
              <p:cNvSpPr>
                <a:spLocks noGrp="1"/>
              </p:cNvSpPr>
              <p:nvPr>
                <p:ph idx="1"/>
              </p:nvPr>
            </p:nvSpPr>
            <p:spPr>
              <a:xfrm>
                <a:off x="433440" y="278181"/>
                <a:ext cx="8625499" cy="5128520"/>
              </a:xfrm>
              <a:noFill/>
            </p:spPr>
            <p:txBody>
              <a:bodyPr wrap="square">
                <a:spAutoFit/>
              </a:bodyPr>
              <a:lstStyle/>
              <a:p>
                <a:pPr marL="0" indent="0" algn="ctr" defTabSz="457200">
                  <a:buNone/>
                </a:pPr>
                <a:r>
                  <a:rPr lang="en-US" altLang="ja-JP" sz="1600" b="1" dirty="0">
                    <a:latin typeface="Times" pitchFamily="2" charset="0"/>
                  </a:rPr>
                  <a:t>Walk througn the "Matrix World"</a:t>
                </a:r>
                <a:endParaRPr lang="en-US" altLang="ja-JP" sz="1200" b="1" dirty="0">
                  <a:latin typeface="Times" pitchFamily="2" charset="0"/>
                </a:endParaRPr>
              </a:p>
              <a:p>
                <a:pPr marL="0" indent="0" defTabSz="457200">
                  <a:buNone/>
                </a:pPr>
                <a:r>
                  <a:rPr lang="en-US" altLang="ja-JP" sz="1200">
                    <a:latin typeface="Times" pitchFamily="2" charset="0"/>
                  </a:rPr>
                  <a:t>There are many categories of matrices: </a:t>
                </a:r>
                <a:r>
                  <a:rPr lang="en-US" altLang="ja-JP" sz="1200" b="1">
                    <a:latin typeface="Times" pitchFamily="2" charset="0"/>
                  </a:rPr>
                  <a:t>Symmetric</a:t>
                </a:r>
                <a:r>
                  <a:rPr lang="en-US" altLang="ja-JP" sz="1200">
                    <a:latin typeface="Times" pitchFamily="2" charset="0"/>
                  </a:rPr>
                  <a:t>, </a:t>
                </a:r>
                <a:r>
                  <a:rPr lang="en-US" altLang="ja-JP" sz="1200" b="1">
                    <a:latin typeface="Times" pitchFamily="2" charset="0"/>
                  </a:rPr>
                  <a:t>Orthogonal</a:t>
                </a:r>
                <a:r>
                  <a:rPr lang="en-US" altLang="ja-JP" sz="1200">
                    <a:latin typeface="Times" pitchFamily="2" charset="0"/>
                  </a:rPr>
                  <a:t>, </a:t>
                </a:r>
                <a:r>
                  <a:rPr lang="en-US" altLang="ja-JP" sz="1200" b="1">
                    <a:latin typeface="Times" pitchFamily="2" charset="0"/>
                  </a:rPr>
                  <a:t>Singular</a:t>
                </a:r>
                <a:r>
                  <a:rPr lang="en-US" altLang="ja-JP" sz="1200">
                    <a:latin typeface="Times" pitchFamily="2" charset="0"/>
                  </a:rPr>
                  <a:t>, </a:t>
                </a:r>
                <a:r>
                  <a:rPr lang="en-US" altLang="ja-JP" sz="1200" b="1">
                    <a:latin typeface="Times" pitchFamily="2" charset="0"/>
                  </a:rPr>
                  <a:t>Invertible</a:t>
                </a:r>
                <a:r>
                  <a:rPr lang="en-US" altLang="ja-JP" sz="1200">
                    <a:latin typeface="Times" pitchFamily="2" charset="0"/>
                  </a:rPr>
                  <a:t>, </a:t>
                </a:r>
                <a:r>
                  <a:rPr lang="en-US" altLang="ja-JP" sz="1200" b="1">
                    <a:latin typeface="Times" pitchFamily="2" charset="0"/>
                  </a:rPr>
                  <a:t>Square</a:t>
                </a:r>
                <a:r>
                  <a:rPr lang="en-US" altLang="ja-JP" sz="1200">
                    <a:latin typeface="Times" pitchFamily="2" charset="0"/>
                  </a:rPr>
                  <a:t>, </a:t>
                </a:r>
                <a:r>
                  <a:rPr lang="en-US" altLang="ja-JP" sz="1200" b="1">
                    <a:latin typeface="Times" pitchFamily="2" charset="0"/>
                  </a:rPr>
                  <a:t>Diagonalizable</a:t>
                </a:r>
                <a:r>
                  <a:rPr lang="en-US" altLang="ja-JP" sz="1200">
                    <a:latin typeface="Times" pitchFamily="2" charset="0"/>
                  </a:rPr>
                  <a:t>, and more. This is a map of the categories using a venn diagram. From the top to the bottom, I'm walking you through this diagram. All matrices (</a:t>
                </a:r>
                <a14:m>
                  <m:oMath xmlns:m="http://schemas.openxmlformats.org/officeDocument/2006/math">
                    <m:r>
                      <a:rPr lang="en-US" altLang="ja-JP" sz="1200" b="0" i="1">
                        <a:latin typeface="Cambria Math" panose="02040503050406030204" pitchFamily="18" charset="0"/>
                      </a:rPr>
                      <m:t>𝑚</m:t>
                    </m:r>
                    <m:r>
                      <a:rPr lang="en-US" altLang="ja-JP" sz="1200" b="0" i="1">
                        <a:latin typeface="Cambria Math" panose="02040503050406030204" pitchFamily="18" charset="0"/>
                        <a:ea typeface="Cambria Math" panose="02040503050406030204" pitchFamily="18" charset="0"/>
                      </a:rPr>
                      <m:t>×</m:t>
                    </m:r>
                    <m:r>
                      <a:rPr lang="en-US" altLang="ja-JP" sz="1200" b="0" i="1">
                        <a:latin typeface="Cambria Math" panose="02040503050406030204" pitchFamily="18" charset="0"/>
                        <a:ea typeface="Cambria Math" panose="02040503050406030204" pitchFamily="18" charset="0"/>
                      </a:rPr>
                      <m:t>𝑛</m:t>
                    </m:r>
                  </m:oMath>
                </a14:m>
                <a:r>
                  <a:rPr lang="en-US" altLang="ja-JP" sz="1200">
                    <a:latin typeface="Times" pitchFamily="2" charset="0"/>
                  </a:rPr>
                  <a:t>) can be factorized to </a:t>
                </a:r>
                <a14:m>
                  <m:oMath xmlns:m="http://schemas.openxmlformats.org/officeDocument/2006/math">
                    <m:r>
                      <a:rPr lang="en-US" altLang="ja-JP" sz="1200" b="1" i="1">
                        <a:latin typeface="Cambria Math" panose="02040503050406030204" pitchFamily="18" charset="0"/>
                      </a:rPr>
                      <m:t>𝑨</m:t>
                    </m:r>
                    <m:r>
                      <a:rPr lang="en-US" altLang="ja-JP" sz="1200" b="1" i="1">
                        <a:latin typeface="Cambria Math" panose="02040503050406030204" pitchFamily="18" charset="0"/>
                      </a:rPr>
                      <m:t>=</m:t>
                    </m:r>
                    <m:r>
                      <a:rPr lang="en-US" altLang="ja-JP" sz="1200" b="1" i="1">
                        <a:latin typeface="Cambria Math" panose="02040503050406030204" pitchFamily="18" charset="0"/>
                      </a:rPr>
                      <m:t>𝑪𝑹</m:t>
                    </m:r>
                    <m:r>
                      <a:rPr lang="en-US" altLang="ja-JP" sz="1200" b="1" i="1">
                        <a:latin typeface="Cambria Math" panose="02040503050406030204" pitchFamily="18" charset="0"/>
                        <a:ea typeface="Cambria Math" panose="02040503050406030204" pitchFamily="18" charset="0"/>
                      </a:rPr>
                      <m:t> </m:t>
                    </m:r>
                  </m:oMath>
                </a14:m>
                <a:r>
                  <a:rPr lang="en-US" altLang="ja-JP" sz="1200">
                    <a:latin typeface="Times" pitchFamily="2" charset="0"/>
                  </a:rPr>
                  <a:t>and also be factorized into </a:t>
                </a:r>
                <a14:m>
                  <m:oMath xmlns:m="http://schemas.openxmlformats.org/officeDocument/2006/math">
                    <m:r>
                      <a:rPr lang="en-US" altLang="ja-JP" sz="1200" b="1" i="1">
                        <a:latin typeface="Cambria Math" panose="02040503050406030204" pitchFamily="18" charset="0"/>
                      </a:rPr>
                      <m:t>𝑨</m:t>
                    </m:r>
                    <m:r>
                      <a:rPr lang="en-US" altLang="ja-JP" sz="1200" b="1" i="1">
                        <a:latin typeface="Cambria Math" panose="02040503050406030204" pitchFamily="18" charset="0"/>
                      </a:rPr>
                      <m:t>=</m:t>
                    </m:r>
                    <m:r>
                      <a:rPr lang="en-US" altLang="ja-JP" sz="1200" b="1" i="1">
                        <a:latin typeface="Cambria Math" panose="02040503050406030204" pitchFamily="18" charset="0"/>
                      </a:rPr>
                      <m:t>𝑼</m:t>
                    </m:r>
                    <m:r>
                      <a:rPr lang="el-GR" altLang="ja-JP" sz="1200" b="1" i="1">
                        <a:latin typeface="Cambria Math" panose="02040503050406030204" pitchFamily="18" charset="0"/>
                        <a:ea typeface="Cambria Math" panose="02040503050406030204" pitchFamily="18" charset="0"/>
                      </a:rPr>
                      <m:t>𝜮</m:t>
                    </m:r>
                    <m:sSup>
                      <m:sSupPr>
                        <m:ctrlPr>
                          <a:rPr lang="en-US" altLang="ja-JP" sz="1200" b="1" i="1">
                            <a:latin typeface="Cambria Math" panose="02040503050406030204" pitchFamily="18" charset="0"/>
                            <a:ea typeface="Cambria Math" panose="02040503050406030204" pitchFamily="18" charset="0"/>
                          </a:rPr>
                        </m:ctrlPr>
                      </m:sSupPr>
                      <m:e>
                        <m:r>
                          <a:rPr lang="en-US" altLang="ja-JP" sz="1200" b="1" i="1">
                            <a:latin typeface="Cambria Math" panose="02040503050406030204" pitchFamily="18" charset="0"/>
                            <a:ea typeface="Cambria Math" panose="02040503050406030204" pitchFamily="18" charset="0"/>
                          </a:rPr>
                          <m:t>𝑽</m:t>
                        </m:r>
                      </m:e>
                      <m:sup>
                        <m:r>
                          <a:rPr lang="en-US" altLang="ja-JP" sz="1200" b="1" i="0">
                            <a:latin typeface="Cambria Math" panose="02040503050406030204" pitchFamily="18" charset="0"/>
                            <a:ea typeface="Cambria Math" panose="02040503050406030204" pitchFamily="18" charset="0"/>
                          </a:rPr>
                          <m:t>𝐓</m:t>
                        </m:r>
                      </m:sup>
                    </m:sSup>
                  </m:oMath>
                </a14:m>
                <a:r>
                  <a:rPr lang="en-US" altLang="ja-JP" sz="1200">
                    <a:latin typeface="Times" pitchFamily="2" charset="0"/>
                  </a:rPr>
                  <a:t>. </a:t>
                </a:r>
              </a:p>
              <a:p>
                <a:pPr marL="0" indent="0" defTabSz="457200">
                  <a:buNone/>
                </a:pPr>
                <a:r>
                  <a:rPr lang="en-US" altLang="ja-JP" sz="1200" b="1">
                    <a:latin typeface="Times" pitchFamily="2" charset="0"/>
                  </a:rPr>
                  <a:t>Square</a:t>
                </a:r>
                <a:r>
                  <a:rPr lang="en-US" altLang="ja-JP" sz="1200">
                    <a:latin typeface="Times" pitchFamily="2" charset="0"/>
                  </a:rPr>
                  <a:t> matrices (</a:t>
                </a:r>
                <a14:m>
                  <m:oMath xmlns:m="http://schemas.openxmlformats.org/officeDocument/2006/math">
                    <m:r>
                      <a:rPr lang="en-US" altLang="ja-JP" sz="1200" b="0" i="1">
                        <a:latin typeface="Cambria Math" panose="02040503050406030204" pitchFamily="18" charset="0"/>
                      </a:rPr>
                      <m:t>𝑛</m:t>
                    </m:r>
                    <m:r>
                      <a:rPr lang="en-US" altLang="ja-JP" sz="1200" b="0" i="1">
                        <a:latin typeface="Cambria Math" panose="02040503050406030204" pitchFamily="18" charset="0"/>
                        <a:ea typeface="Cambria Math" panose="02040503050406030204" pitchFamily="18" charset="0"/>
                      </a:rPr>
                      <m:t>×</m:t>
                    </m:r>
                    <m:r>
                      <a:rPr lang="en-US" altLang="ja-JP" sz="1200" b="0" i="1">
                        <a:latin typeface="Cambria Math" panose="02040503050406030204" pitchFamily="18" charset="0"/>
                        <a:ea typeface="Cambria Math" panose="02040503050406030204" pitchFamily="18" charset="0"/>
                      </a:rPr>
                      <m:t>𝑛</m:t>
                    </m:r>
                  </m:oMath>
                </a14:m>
                <a:r>
                  <a:rPr lang="en-US" altLang="ja-JP" sz="1200">
                    <a:latin typeface="Times" pitchFamily="2" charset="0"/>
                  </a:rPr>
                  <a:t>) are either </a:t>
                </a:r>
                <a:r>
                  <a:rPr lang="en-US" altLang="ja-JP" sz="1200" b="1">
                    <a:latin typeface="Times" pitchFamily="2" charset="0"/>
                  </a:rPr>
                  <a:t>Invertible</a:t>
                </a:r>
                <a:r>
                  <a:rPr lang="en-US" altLang="ja-JP" sz="1200">
                    <a:latin typeface="Times" pitchFamily="2" charset="0"/>
                  </a:rPr>
                  <a:t> or </a:t>
                </a:r>
                <a:r>
                  <a:rPr lang="en-US" altLang="ja-JP" sz="1200" b="1">
                    <a:latin typeface="Times" pitchFamily="2" charset="0"/>
                  </a:rPr>
                  <a:t>Singular</a:t>
                </a:r>
                <a:r>
                  <a:rPr lang="en-US" altLang="ja-JP" sz="1200">
                    <a:latin typeface="Times" pitchFamily="2" charset="0"/>
                  </a:rPr>
                  <a:t>. Invertibility, indicated by the dotted line through the center, can be checked by whether </a:t>
                </a:r>
                <a14:m>
                  <m:oMath xmlns:m="http://schemas.openxmlformats.org/officeDocument/2006/math">
                    <m:r>
                      <a:rPr lang="en-US" altLang="ja-JP" sz="1200" b="1" i="1">
                        <a:latin typeface="Cambria Math" panose="02040503050406030204" pitchFamily="18" charset="0"/>
                      </a:rPr>
                      <m:t>𝑨</m:t>
                    </m:r>
                    <m:r>
                      <a:rPr lang="en-US" altLang="ja-JP" sz="1200" b="1" i="1">
                        <a:latin typeface="Cambria Math" panose="02040503050406030204" pitchFamily="18" charset="0"/>
                      </a:rPr>
                      <m:t>=</m:t>
                    </m:r>
                    <m:r>
                      <a:rPr lang="en-US" altLang="ja-JP" sz="1200" b="1" i="1">
                        <a:latin typeface="Cambria Math" panose="02040503050406030204" pitchFamily="18" charset="0"/>
                      </a:rPr>
                      <m:t>𝑳𝑼</m:t>
                    </m:r>
                    <m:r>
                      <a:rPr lang="en-US" altLang="ja-JP" sz="1200" b="1" i="1">
                        <a:latin typeface="Cambria Math" panose="02040503050406030204" pitchFamily="18" charset="0"/>
                      </a:rPr>
                      <m:t> </m:t>
                    </m:r>
                  </m:oMath>
                </a14:m>
                <a:r>
                  <a:rPr lang="en-US" altLang="ja-JP" sz="1200">
                    <a:latin typeface="Times" pitchFamily="2" charset="0"/>
                  </a:rPr>
                  <a:t>has full pivots,  </a:t>
                </a:r>
                <a14:m>
                  <m:oMath xmlns:m="http://schemas.openxmlformats.org/officeDocument/2006/math">
                    <m:r>
                      <m:rPr>
                        <m:sty m:val="p"/>
                      </m:rPr>
                      <a:rPr lang="en-US" altLang="ja-JP" sz="1200" b="0" i="0">
                        <a:latin typeface="Cambria Math" panose="02040503050406030204" pitchFamily="18" charset="0"/>
                      </a:rPr>
                      <m:t>det</m:t>
                    </m:r>
                    <m:r>
                      <a:rPr lang="en-US" altLang="ja-JP" sz="1200" b="0" i="1">
                        <a:latin typeface="Cambria Math" panose="02040503050406030204" pitchFamily="18" charset="0"/>
                      </a:rPr>
                      <m:t> </m:t>
                    </m:r>
                    <m:r>
                      <a:rPr lang="en-US" altLang="ja-JP" sz="1200" b="1" i="1">
                        <a:latin typeface="Cambria Math" panose="02040503050406030204" pitchFamily="18" charset="0"/>
                      </a:rPr>
                      <m:t>(</m:t>
                    </m:r>
                    <m:r>
                      <a:rPr lang="en-US" altLang="ja-JP" sz="1200" b="1" i="1">
                        <a:latin typeface="Cambria Math" panose="02040503050406030204" pitchFamily="18" charset="0"/>
                      </a:rPr>
                      <m:t>𝑨</m:t>
                    </m:r>
                    <m:r>
                      <a:rPr lang="en-US" altLang="ja-JP" sz="1200" b="1" i="1">
                        <a:latin typeface="Cambria Math" panose="02040503050406030204" pitchFamily="18" charset="0"/>
                      </a:rPr>
                      <m:t>)≠</m:t>
                    </m:r>
                    <m:r>
                      <a:rPr lang="en-US" altLang="ja-JP" sz="1200" b="1" i="1">
                        <a:latin typeface="Cambria Math" panose="02040503050406030204" pitchFamily="18" charset="0"/>
                        <a:ea typeface="Cambria Math" panose="02040503050406030204" pitchFamily="18" charset="0"/>
                      </a:rPr>
                      <m:t>𝟎</m:t>
                    </m:r>
                  </m:oMath>
                </a14:m>
                <a:r>
                  <a:rPr lang="en-US" altLang="ja-JP" sz="1200">
                    <a:latin typeface="Times" pitchFamily="2" charset="0"/>
                  </a:rPr>
                  <a:t> or all eigenvalues are nonzero.</a:t>
                </a:r>
              </a:p>
              <a:p>
                <a:pPr marL="0" indent="0" defTabSz="457200">
                  <a:buNone/>
                </a:pPr>
                <a:r>
                  <a:rPr lang="en-US" altLang="ja-JP" sz="1200">
                    <a:latin typeface="Times" pitchFamily="2" charset="0"/>
                  </a:rPr>
                  <a:t>An </a:t>
                </a:r>
                <a:r>
                  <a:rPr lang="en-US" altLang="ja-JP" sz="1200" b="1">
                    <a:latin typeface="Times" pitchFamily="2" charset="0"/>
                  </a:rPr>
                  <a:t>Invertible</a:t>
                </a:r>
                <a:r>
                  <a:rPr lang="en-US" altLang="ja-JP" sz="1200">
                    <a:latin typeface="Times" pitchFamily="2" charset="0"/>
                  </a:rPr>
                  <a:t> matrix is factorized into </a:t>
                </a:r>
                <a14:m>
                  <m:oMath xmlns:m="http://schemas.openxmlformats.org/officeDocument/2006/math">
                    <m:r>
                      <a:rPr lang="en-US" altLang="ja-JP" sz="1200" b="1" i="1">
                        <a:latin typeface="Cambria Math" panose="02040503050406030204" pitchFamily="18" charset="0"/>
                      </a:rPr>
                      <m:t>𝑨</m:t>
                    </m:r>
                    <m:r>
                      <a:rPr lang="en-US" altLang="ja-JP" sz="1200" b="1" i="1">
                        <a:latin typeface="Cambria Math" panose="02040503050406030204" pitchFamily="18" charset="0"/>
                      </a:rPr>
                      <m:t>=</m:t>
                    </m:r>
                    <m:r>
                      <a:rPr lang="en-US" altLang="ja-JP" sz="1200" b="1" i="1">
                        <a:latin typeface="Cambria Math" panose="02040503050406030204" pitchFamily="18" charset="0"/>
                      </a:rPr>
                      <m:t>𝑸𝑹</m:t>
                    </m:r>
                    <m:r>
                      <a:rPr lang="en-US" altLang="ja-JP" sz="1200" b="1" i="1">
                        <a:latin typeface="Cambria Math" panose="02040503050406030204" pitchFamily="18" charset="0"/>
                      </a:rPr>
                      <m:t> </m:t>
                    </m:r>
                  </m:oMath>
                </a14:m>
                <a:r>
                  <a:rPr lang="en-US" altLang="ja-JP" sz="1200">
                    <a:latin typeface="Times" pitchFamily="2" charset="0"/>
                  </a:rPr>
                  <a:t>using </a:t>
                </a:r>
                <a:r>
                  <a:rPr lang="en-US" altLang="ja-JP" sz="1200" b="1">
                    <a:latin typeface="Times" pitchFamily="2" charset="0"/>
                  </a:rPr>
                  <a:t>Orthogonal</a:t>
                </a:r>
                <a:r>
                  <a:rPr lang="en-US" altLang="ja-JP" sz="1200">
                    <a:latin typeface="Times" pitchFamily="2" charset="0"/>
                  </a:rPr>
                  <a:t> matrix </a:t>
                </a:r>
                <a14:m>
                  <m:oMath xmlns:m="http://schemas.openxmlformats.org/officeDocument/2006/math">
                    <m:r>
                      <a:rPr lang="en-US" altLang="ja-JP" sz="1200" b="1" i="1">
                        <a:latin typeface="Cambria Math" panose="02040503050406030204" pitchFamily="18" charset="0"/>
                      </a:rPr>
                      <m:t>𝑸</m:t>
                    </m:r>
                  </m:oMath>
                </a14:m>
                <a:r>
                  <a:rPr lang="en-US" altLang="ja-JP" sz="1200">
                    <a:latin typeface="Times" pitchFamily="2" charset="0"/>
                  </a:rPr>
                  <a:t> (Gram-Schmidt). A </a:t>
                </a:r>
                <a:r>
                  <a:rPr lang="en-US" altLang="ja-JP" sz="1200" b="1">
                    <a:latin typeface="Times" pitchFamily="2" charset="0"/>
                  </a:rPr>
                  <a:t>Square</a:t>
                </a:r>
                <a:r>
                  <a:rPr lang="en-US" altLang="ja-JP" sz="1200">
                    <a:latin typeface="Times" pitchFamily="2" charset="0"/>
                  </a:rPr>
                  <a:t> matrix is either </a:t>
                </a:r>
                <a:r>
                  <a:rPr lang="en-US" altLang="ja-JP" sz="1200" b="1">
                    <a:latin typeface="Times" pitchFamily="2" charset="0"/>
                  </a:rPr>
                  <a:t>Diagonalizable</a:t>
                </a:r>
                <a:r>
                  <a:rPr lang="en-US" altLang="ja-JP" sz="1200">
                    <a:latin typeface="Times" pitchFamily="2" charset="0"/>
                  </a:rPr>
                  <a:t> if it has </a:t>
                </a:r>
                <a14:m>
                  <m:oMath xmlns:m="http://schemas.openxmlformats.org/officeDocument/2006/math">
                    <m:r>
                      <a:rPr lang="en-US" altLang="ja-JP" sz="1200" b="0" i="1">
                        <a:latin typeface="Cambria Math" panose="02040503050406030204" pitchFamily="18" charset="0"/>
                      </a:rPr>
                      <m:t>𝑛</m:t>
                    </m:r>
                    <m:r>
                      <a:rPr lang="en-US" altLang="ja-JP" sz="1200" b="1" i="1">
                        <a:latin typeface="Cambria Math" panose="02040503050406030204" pitchFamily="18" charset="0"/>
                      </a:rPr>
                      <m:t> </m:t>
                    </m:r>
                  </m:oMath>
                </a14:m>
                <a:r>
                  <a:rPr lang="en-US" altLang="ja-JP" sz="1200">
                    <a:latin typeface="Times" pitchFamily="2" charset="0"/>
                  </a:rPr>
                  <a:t>independent eigenvectors. </a:t>
                </a:r>
              </a:p>
              <a:p>
                <a:pPr marL="0" indent="0" defTabSz="457200">
                  <a:buNone/>
                </a:pPr>
                <a:r>
                  <a:rPr lang="en-US" altLang="ja-JP" sz="1200">
                    <a:latin typeface="Times" pitchFamily="2" charset="0"/>
                  </a:rPr>
                  <a:t>A </a:t>
                </a:r>
                <a:r>
                  <a:rPr lang="en-US" altLang="ja-JP" sz="1200" b="1">
                    <a:latin typeface="Times" pitchFamily="2" charset="0"/>
                  </a:rPr>
                  <a:t>Diagonalizable</a:t>
                </a:r>
                <a:r>
                  <a:rPr lang="en-US" altLang="ja-JP" sz="1200">
                    <a:latin typeface="Times" pitchFamily="2" charset="0"/>
                  </a:rPr>
                  <a:t> matrix is factorized into </a:t>
                </a:r>
                <a14:m>
                  <m:oMath xmlns:m="http://schemas.openxmlformats.org/officeDocument/2006/math">
                    <m:r>
                      <a:rPr lang="en-US" altLang="ja-JP" sz="1200" b="1" i="1">
                        <a:latin typeface="Cambria Math" panose="02040503050406030204" pitchFamily="18" charset="0"/>
                      </a:rPr>
                      <m:t>𝑨</m:t>
                    </m:r>
                    <m:r>
                      <a:rPr lang="en-US" altLang="ja-JP" sz="1200" b="1" i="1">
                        <a:latin typeface="Cambria Math" panose="02040503050406030204" pitchFamily="18" charset="0"/>
                      </a:rPr>
                      <m:t>=</m:t>
                    </m:r>
                    <m:r>
                      <a:rPr lang="en-US" altLang="ja-JP" sz="1200" b="1" i="1">
                        <a:latin typeface="Cambria Math" panose="02040503050406030204" pitchFamily="18" charset="0"/>
                      </a:rPr>
                      <m:t>𝑿</m:t>
                    </m:r>
                    <m:r>
                      <a:rPr lang="en-US" altLang="ja-JP" sz="1200" b="1" i="1">
                        <a:latin typeface="Cambria Math" panose="02040503050406030204" pitchFamily="18" charset="0"/>
                        <a:ea typeface="Cambria Math" panose="02040503050406030204" pitchFamily="18" charset="0"/>
                      </a:rPr>
                      <m:t>𝚲</m:t>
                    </m:r>
                    <m:sSup>
                      <m:sSupPr>
                        <m:ctrlPr>
                          <a:rPr lang="en-US" altLang="ja-JP" sz="1200" b="1" i="1">
                            <a:latin typeface="Cambria Math" panose="02040503050406030204" pitchFamily="18" charset="0"/>
                            <a:ea typeface="Cambria Math" panose="02040503050406030204" pitchFamily="18" charset="0"/>
                          </a:rPr>
                        </m:ctrlPr>
                      </m:sSupPr>
                      <m:e>
                        <m:r>
                          <a:rPr lang="en-US" altLang="ja-JP" sz="1200" b="1" i="1">
                            <a:latin typeface="Cambria Math" panose="02040503050406030204" pitchFamily="18" charset="0"/>
                            <a:ea typeface="Cambria Math" panose="02040503050406030204" pitchFamily="18" charset="0"/>
                          </a:rPr>
                          <m:t>𝑿</m:t>
                        </m:r>
                      </m:e>
                      <m:sup>
                        <m:r>
                          <a:rPr lang="en-US" altLang="ja-JP" sz="1200" b="1" i="1">
                            <a:latin typeface="Cambria Math" panose="02040503050406030204" pitchFamily="18" charset="0"/>
                            <a:ea typeface="Cambria Math" panose="02040503050406030204" pitchFamily="18" charset="0"/>
                          </a:rPr>
                          <m:t>−</m:t>
                        </m:r>
                        <m:r>
                          <a:rPr lang="en-US" altLang="ja-JP" sz="1200" b="1" i="1">
                            <a:latin typeface="Cambria Math" panose="02040503050406030204" pitchFamily="18" charset="0"/>
                            <a:ea typeface="Cambria Math" panose="02040503050406030204" pitchFamily="18" charset="0"/>
                          </a:rPr>
                          <m:t>𝟏</m:t>
                        </m:r>
                      </m:sup>
                    </m:sSup>
                  </m:oMath>
                </a14:m>
                <a:r>
                  <a:rPr lang="en-US" altLang="ja-JP" sz="1200">
                    <a:latin typeface="Times" pitchFamily="2" charset="0"/>
                  </a:rPr>
                  <a:t> with a </a:t>
                </a:r>
                <a:r>
                  <a:rPr lang="en-US" altLang="ja-JP" sz="1200" b="1">
                    <a:latin typeface="Times" pitchFamily="2" charset="0"/>
                  </a:rPr>
                  <a:t>Diagonal</a:t>
                </a:r>
                <a:r>
                  <a:rPr lang="en-US" altLang="ja-JP" sz="1200">
                    <a:latin typeface="Times" pitchFamily="2" charset="0"/>
                  </a:rPr>
                  <a:t> eigenvalue matrix </a:t>
                </a:r>
                <a14:m>
                  <m:oMath xmlns:m="http://schemas.openxmlformats.org/officeDocument/2006/math">
                    <m:r>
                      <a:rPr lang="en-US" altLang="ja-JP" sz="1200" b="1" i="1">
                        <a:latin typeface="Cambria Math" panose="02040503050406030204" pitchFamily="18" charset="0"/>
                        <a:ea typeface="Cambria Math" panose="02040503050406030204" pitchFamily="18" charset="0"/>
                      </a:rPr>
                      <m:t>𝚲</m:t>
                    </m:r>
                  </m:oMath>
                </a14:m>
                <a:r>
                  <a:rPr lang="en-US" altLang="ja-JP" sz="1200">
                    <a:latin typeface="Times" pitchFamily="2" charset="0"/>
                  </a:rPr>
                  <a:t> and an </a:t>
                </a:r>
                <a:r>
                  <a:rPr lang="en-US" altLang="ja-JP" sz="1200" b="1">
                    <a:latin typeface="Times" pitchFamily="2" charset="0"/>
                  </a:rPr>
                  <a:t>Invertible</a:t>
                </a:r>
                <a:r>
                  <a:rPr lang="en-US" altLang="ja-JP" sz="1200">
                    <a:latin typeface="Times" pitchFamily="2" charset="0"/>
                  </a:rPr>
                  <a:t> eigenvector matrix </a:t>
                </a:r>
                <a14:m>
                  <m:oMath xmlns:m="http://schemas.openxmlformats.org/officeDocument/2006/math">
                    <m:r>
                      <a:rPr lang="en-US" altLang="ja-JP" sz="1200" b="1" i="1">
                        <a:latin typeface="Cambria Math" panose="02040503050406030204" pitchFamily="18" charset="0"/>
                      </a:rPr>
                      <m:t>𝑿</m:t>
                    </m:r>
                  </m:oMath>
                </a14:m>
                <a:r>
                  <a:rPr lang="en-US" altLang="ja-JP" sz="1200">
                    <a:latin typeface="Times" pitchFamily="2" charset="0"/>
                  </a:rPr>
                  <a:t>. A Non-diagonalizable matrix has its </a:t>
                </a:r>
                <a:r>
                  <a:rPr lang="en-US" altLang="ja-JP" sz="1200" b="1">
                    <a:latin typeface="Times" pitchFamily="2" charset="0"/>
                  </a:rPr>
                  <a:t>Jordan</a:t>
                </a:r>
                <a:r>
                  <a:rPr lang="en-US" altLang="ja-JP" sz="1200">
                    <a:latin typeface="Times" pitchFamily="2" charset="0"/>
                  </a:rPr>
                  <a:t> normal form </a:t>
                </a:r>
                <a14:m>
                  <m:oMath xmlns:m="http://schemas.openxmlformats.org/officeDocument/2006/math">
                    <m:r>
                      <a:rPr lang="en-US" altLang="ja-JP" sz="1200" b="1" i="1">
                        <a:latin typeface="Cambria Math" panose="02040503050406030204" pitchFamily="18" charset="0"/>
                      </a:rPr>
                      <m:t>𝑱</m:t>
                    </m:r>
                  </m:oMath>
                </a14:m>
                <a:r>
                  <a:rPr lang="en-US" altLang="ja-JP" sz="1200">
                    <a:latin typeface="Times" pitchFamily="2" charset="0"/>
                  </a:rPr>
                  <a:t> instead of the diagonal matrix </a:t>
                </a:r>
                <a14:m>
                  <m:oMath xmlns:m="http://schemas.openxmlformats.org/officeDocument/2006/math">
                    <m:r>
                      <a:rPr lang="en-US" altLang="ja-JP" sz="1200" b="1" i="1">
                        <a:latin typeface="Cambria Math" panose="02040503050406030204" pitchFamily="18" charset="0"/>
                        <a:ea typeface="Cambria Math" panose="02040503050406030204" pitchFamily="18" charset="0"/>
                      </a:rPr>
                      <m:t>𝚲</m:t>
                    </m:r>
                  </m:oMath>
                </a14:m>
                <a:r>
                  <a:rPr lang="en-US" altLang="ja-JP" sz="1200">
                    <a:latin typeface="Times" pitchFamily="2" charset="0"/>
                  </a:rPr>
                  <a:t>.</a:t>
                </a:r>
              </a:p>
              <a:p>
                <a:pPr marL="0" indent="0" defTabSz="457200">
                  <a:buNone/>
                </a:pPr>
                <a:r>
                  <a:rPr lang="en-US" altLang="ja-JP" sz="1200">
                    <a:latin typeface="Times" pitchFamily="2" charset="0"/>
                  </a:rPr>
                  <a:t>There is an important category </a:t>
                </a:r>
                <a:r>
                  <a:rPr lang="en-US" altLang="ja-JP" sz="1200" b="1">
                    <a:latin typeface="Times" pitchFamily="2" charset="0"/>
                  </a:rPr>
                  <a:t>Normal </a:t>
                </a:r>
                <a:r>
                  <a:rPr lang="en-US" altLang="ja-JP" sz="1200">
                    <a:latin typeface="Times" pitchFamily="2" charset="0"/>
                  </a:rPr>
                  <a:t>which includes </a:t>
                </a:r>
                <a:r>
                  <a:rPr lang="en-US" altLang="ja-JP" sz="1200" b="1">
                    <a:latin typeface="Times" pitchFamily="2" charset="0"/>
                  </a:rPr>
                  <a:t>Symmetric</a:t>
                </a:r>
                <a:r>
                  <a:rPr lang="en-US" altLang="ja-JP" sz="1200">
                    <a:latin typeface="Times" pitchFamily="2" charset="0"/>
                  </a:rPr>
                  <a:t>, </a:t>
                </a:r>
                <a:r>
                  <a:rPr lang="en-US" altLang="ja-JP" sz="1200" b="1">
                    <a:latin typeface="Times" pitchFamily="2" charset="0"/>
                  </a:rPr>
                  <a:t>Orthogonal</a:t>
                </a:r>
                <a:r>
                  <a:rPr lang="en-US" altLang="ja-JP" sz="1200">
                    <a:latin typeface="Times" pitchFamily="2" charset="0"/>
                  </a:rPr>
                  <a:t>, </a:t>
                </a:r>
                <a:r>
                  <a:rPr lang="en-US" altLang="ja-JP" sz="1200" b="1">
                    <a:latin typeface="Times" pitchFamily="2" charset="0"/>
                  </a:rPr>
                  <a:t>Anti-Symmetric</a:t>
                </a:r>
                <a:r>
                  <a:rPr lang="en-US" altLang="ja-JP" sz="1200">
                    <a:latin typeface="Times" pitchFamily="2" charset="0"/>
                  </a:rPr>
                  <a:t> matrices. A matrix is </a:t>
                </a:r>
                <a:r>
                  <a:rPr lang="en-US" altLang="ja-JP" sz="1200" b="1">
                    <a:latin typeface="Times" pitchFamily="2" charset="0"/>
                  </a:rPr>
                  <a:t>Diagonalizable</a:t>
                </a:r>
                <a:r>
                  <a:rPr lang="en-US" altLang="ja-JP" sz="1200">
                    <a:latin typeface="Times" pitchFamily="2" charset="0"/>
                  </a:rPr>
                  <a:t> as </a:t>
                </a:r>
                <a14:m>
                  <m:oMath xmlns:m="http://schemas.openxmlformats.org/officeDocument/2006/math">
                    <m:r>
                      <a:rPr lang="en-US" altLang="ja-JP" sz="1200" b="1" i="1">
                        <a:latin typeface="Cambria Math" panose="02040503050406030204" pitchFamily="18" charset="0"/>
                        <a:ea typeface="Cambria Math" panose="02040503050406030204" pitchFamily="18" charset="0"/>
                      </a:rPr>
                      <m:t>𝑸</m:t>
                    </m:r>
                    <m:r>
                      <a:rPr lang="en-US" altLang="ja-JP" sz="1200" b="1" i="1">
                        <a:latin typeface="Cambria Math" panose="02040503050406030204" pitchFamily="18" charset="0"/>
                        <a:ea typeface="Cambria Math" panose="02040503050406030204" pitchFamily="18" charset="0"/>
                      </a:rPr>
                      <m:t>𝚲</m:t>
                    </m:r>
                    <m:sSup>
                      <m:sSupPr>
                        <m:ctrlPr>
                          <a:rPr lang="en-US" altLang="ja-JP" sz="1200" b="1" i="1">
                            <a:latin typeface="Cambria Math" panose="02040503050406030204" pitchFamily="18" charset="0"/>
                            <a:ea typeface="Cambria Math" panose="02040503050406030204" pitchFamily="18" charset="0"/>
                          </a:rPr>
                        </m:ctrlPr>
                      </m:sSupPr>
                      <m:e>
                        <m:r>
                          <a:rPr lang="en-US" altLang="ja-JP" sz="1200" b="1" i="1">
                            <a:latin typeface="Cambria Math" panose="02040503050406030204" pitchFamily="18" charset="0"/>
                            <a:ea typeface="Cambria Math" panose="02040503050406030204" pitchFamily="18" charset="0"/>
                          </a:rPr>
                          <m:t>𝑸</m:t>
                        </m:r>
                      </m:e>
                      <m:sup>
                        <m:r>
                          <a:rPr lang="en-US" altLang="ja-JP" sz="1200" b="1" i="1">
                            <a:latin typeface="Cambria Math" panose="02040503050406030204" pitchFamily="18" charset="0"/>
                            <a:ea typeface="Cambria Math" panose="02040503050406030204" pitchFamily="18" charset="0"/>
                          </a:rPr>
                          <m:t>−</m:t>
                        </m:r>
                        <m:r>
                          <a:rPr lang="en-US" altLang="ja-JP" sz="1200" b="1" i="1">
                            <a:latin typeface="Cambria Math" panose="02040503050406030204" pitchFamily="18" charset="0"/>
                            <a:ea typeface="Cambria Math" panose="02040503050406030204" pitchFamily="18" charset="0"/>
                          </a:rPr>
                          <m:t>𝟏</m:t>
                        </m:r>
                      </m:sup>
                    </m:sSup>
                  </m:oMath>
                </a14:m>
                <a:r>
                  <a:rPr lang="en-US" altLang="ja-JP" sz="1200">
                    <a:latin typeface="Times" pitchFamily="2" charset="0"/>
                  </a:rPr>
                  <a:t> by an </a:t>
                </a:r>
                <a:r>
                  <a:rPr lang="en-US" altLang="ja-JP" sz="1200" b="1">
                    <a:latin typeface="Times" pitchFamily="2" charset="0"/>
                  </a:rPr>
                  <a:t>Orthogonal</a:t>
                </a:r>
                <a:r>
                  <a:rPr lang="en-US" altLang="ja-JP" sz="1200">
                    <a:latin typeface="Times" pitchFamily="2" charset="0"/>
                  </a:rPr>
                  <a:t> matrix </a:t>
                </a:r>
                <a14:m>
                  <m:oMath xmlns:m="http://schemas.openxmlformats.org/officeDocument/2006/math">
                    <m:r>
                      <a:rPr lang="en-US" altLang="ja-JP" sz="1200" b="1" i="1">
                        <a:latin typeface="Cambria Math" panose="02040503050406030204" pitchFamily="18" charset="0"/>
                        <a:ea typeface="Cambria Math" panose="02040503050406030204" pitchFamily="18" charset="0"/>
                      </a:rPr>
                      <m:t>𝑸</m:t>
                    </m:r>
                  </m:oMath>
                </a14:m>
                <a:r>
                  <a:rPr lang="en-US" altLang="ja-JP" sz="1200">
                    <a:latin typeface="Times" pitchFamily="2" charset="0"/>
                  </a:rPr>
                  <a:t> when and only when it is </a:t>
                </a:r>
                <a:r>
                  <a:rPr lang="en-US" altLang="ja-JP" sz="1200" b="1">
                    <a:latin typeface="Times" pitchFamily="2" charset="0"/>
                  </a:rPr>
                  <a:t>Normal</a:t>
                </a:r>
                <a:r>
                  <a:rPr lang="en-US" altLang="ja-JP" sz="1200">
                    <a:latin typeface="Times" pitchFamily="2" charset="0"/>
                  </a:rPr>
                  <a:t> (</a:t>
                </a:r>
                <a14:m>
                  <m:oMath xmlns:m="http://schemas.openxmlformats.org/officeDocument/2006/math">
                    <m:sSup>
                      <m:sSupPr>
                        <m:ctrlPr>
                          <a:rPr lang="en-US" altLang="ja-JP" sz="1200" b="1" i="1">
                            <a:latin typeface="Cambria Math" panose="02040503050406030204" pitchFamily="18" charset="0"/>
                            <a:ea typeface="Cambria Math" panose="02040503050406030204" pitchFamily="18" charset="0"/>
                          </a:rPr>
                        </m:ctrlPr>
                      </m:sSupPr>
                      <m:e>
                        <m:r>
                          <a:rPr lang="en-US" altLang="ja-JP" sz="1200" b="1" i="1">
                            <a:latin typeface="Cambria Math" panose="02040503050406030204" pitchFamily="18" charset="0"/>
                            <a:ea typeface="Cambria Math" panose="02040503050406030204" pitchFamily="18" charset="0"/>
                          </a:rPr>
                          <m:t>𝑨</m:t>
                        </m:r>
                      </m:e>
                      <m:sup>
                        <m:r>
                          <a:rPr lang="en-US" altLang="ja-JP" sz="1200" b="1" i="0">
                            <a:latin typeface="Cambria Math" panose="02040503050406030204" pitchFamily="18" charset="0"/>
                            <a:ea typeface="Cambria Math" panose="02040503050406030204" pitchFamily="18" charset="0"/>
                          </a:rPr>
                          <m:t>𝐓</m:t>
                        </m:r>
                      </m:sup>
                    </m:sSup>
                    <m:r>
                      <a:rPr lang="en-US" altLang="ja-JP" sz="1200" b="1" i="1">
                        <a:latin typeface="Cambria Math" panose="02040503050406030204" pitchFamily="18" charset="0"/>
                        <a:ea typeface="Cambria Math" panose="02040503050406030204" pitchFamily="18" charset="0"/>
                      </a:rPr>
                      <m:t>𝑨</m:t>
                    </m:r>
                    <m:r>
                      <a:rPr lang="en-US" altLang="ja-JP" sz="1200" b="1" i="1">
                        <a:latin typeface="Cambria Math" panose="02040503050406030204" pitchFamily="18" charset="0"/>
                      </a:rPr>
                      <m:t>=</m:t>
                    </m:r>
                    <m:sSup>
                      <m:sSupPr>
                        <m:ctrlPr>
                          <a:rPr lang="en-US" altLang="ja-JP" sz="1200" b="1" i="1">
                            <a:latin typeface="Cambria Math" panose="02040503050406030204" pitchFamily="18" charset="0"/>
                            <a:ea typeface="Cambria Math" panose="02040503050406030204" pitchFamily="18" charset="0"/>
                          </a:rPr>
                        </m:ctrlPr>
                      </m:sSupPr>
                      <m:e>
                        <m:r>
                          <a:rPr lang="en-US" altLang="ja-JP" sz="1200" b="1" i="1">
                            <a:latin typeface="Cambria Math" panose="02040503050406030204" pitchFamily="18" charset="0"/>
                            <a:ea typeface="Cambria Math" panose="02040503050406030204" pitchFamily="18" charset="0"/>
                          </a:rPr>
                          <m:t>𝑨𝑨</m:t>
                        </m:r>
                      </m:e>
                      <m:sup>
                        <m:r>
                          <a:rPr lang="en-US" altLang="ja-JP" sz="1200" b="1">
                            <a:latin typeface="Cambria Math" panose="02040503050406030204" pitchFamily="18" charset="0"/>
                            <a:ea typeface="Cambria Math" panose="02040503050406030204" pitchFamily="18" charset="0"/>
                          </a:rPr>
                          <m:t>𝐓</m:t>
                        </m:r>
                      </m:sup>
                    </m:sSup>
                    <m:r>
                      <a:rPr lang="en-US" altLang="ja-JP" sz="1200" b="1" i="1">
                        <a:latin typeface="Cambria Math" panose="02040503050406030204" pitchFamily="18" charset="0"/>
                        <a:ea typeface="Cambria Math" panose="02040503050406030204" pitchFamily="18" charset="0"/>
                      </a:rPr>
                      <m:t> </m:t>
                    </m:r>
                  </m:oMath>
                </a14:m>
                <a:r>
                  <a:rPr lang="en-US" altLang="ja-JP" sz="1200">
                    <a:latin typeface="Times" pitchFamily="2" charset="0"/>
                  </a:rPr>
                  <a:t>).</a:t>
                </a:r>
              </a:p>
              <a:p>
                <a:pPr marL="0" indent="0" defTabSz="457200">
                  <a:buNone/>
                </a:pPr>
                <a:r>
                  <a:rPr lang="en-US" altLang="ja-JP" sz="1200" b="1">
                    <a:latin typeface="Times" pitchFamily="2" charset="0"/>
                  </a:rPr>
                  <a:t>Symmetric</a:t>
                </a:r>
                <a:r>
                  <a:rPr lang="en-US" altLang="ja-JP" sz="1200">
                    <a:latin typeface="Times" pitchFamily="2" charset="0"/>
                  </a:rPr>
                  <a:t> matrices (</a:t>
                </a:r>
                <a14:m>
                  <m:oMath xmlns:m="http://schemas.openxmlformats.org/officeDocument/2006/math">
                    <m:r>
                      <a:rPr lang="en-US" altLang="ja-JP" sz="1200" b="1" i="1">
                        <a:latin typeface="Cambria Math" panose="02040503050406030204" pitchFamily="18" charset="0"/>
                      </a:rPr>
                      <m:t>𝑺</m:t>
                    </m:r>
                    <m:r>
                      <a:rPr lang="en-US" altLang="ja-JP" sz="1200" b="1" i="1">
                        <a:latin typeface="Cambria Math" panose="02040503050406030204" pitchFamily="18" charset="0"/>
                      </a:rPr>
                      <m:t>=</m:t>
                    </m:r>
                    <m:sSup>
                      <m:sSupPr>
                        <m:ctrlPr>
                          <a:rPr lang="en-US" altLang="ja-JP" sz="1200" b="1" i="1">
                            <a:latin typeface="Cambria Math" panose="02040503050406030204" pitchFamily="18" charset="0"/>
                            <a:ea typeface="Cambria Math" panose="02040503050406030204" pitchFamily="18" charset="0"/>
                          </a:rPr>
                        </m:ctrlPr>
                      </m:sSupPr>
                      <m:e>
                        <m:r>
                          <a:rPr lang="en-US" altLang="ja-JP" sz="1200" b="1" i="1">
                            <a:latin typeface="Cambria Math" panose="02040503050406030204" pitchFamily="18" charset="0"/>
                            <a:ea typeface="Cambria Math" panose="02040503050406030204" pitchFamily="18" charset="0"/>
                          </a:rPr>
                          <m:t>𝑺</m:t>
                        </m:r>
                      </m:e>
                      <m:sup>
                        <m:r>
                          <a:rPr lang="en-US" altLang="ja-JP" sz="1200" b="1" i="0">
                            <a:latin typeface="Cambria Math" panose="02040503050406030204" pitchFamily="18" charset="0"/>
                            <a:ea typeface="Cambria Math" panose="02040503050406030204" pitchFamily="18" charset="0"/>
                          </a:rPr>
                          <m:t>𝐓</m:t>
                        </m:r>
                      </m:sup>
                    </m:sSup>
                  </m:oMath>
                </a14:m>
                <a:r>
                  <a:rPr lang="en-US" altLang="ja-JP" sz="1200">
                    <a:latin typeface="Times" pitchFamily="2" charset="0"/>
                  </a:rPr>
                  <a:t>) and </a:t>
                </a:r>
                <a:r>
                  <a:rPr lang="en-US" altLang="ja-JP" sz="1200" b="1">
                    <a:latin typeface="Times" pitchFamily="2" charset="0"/>
                  </a:rPr>
                  <a:t>Orthogonal</a:t>
                </a:r>
                <a:r>
                  <a:rPr lang="en-US" altLang="ja-JP" sz="1200">
                    <a:latin typeface="Times" pitchFamily="2" charset="0"/>
                  </a:rPr>
                  <a:t> matrices (</a:t>
                </a:r>
                <a14:m>
                  <m:oMath xmlns:m="http://schemas.openxmlformats.org/officeDocument/2006/math">
                    <m:sSup>
                      <m:sSupPr>
                        <m:ctrlPr>
                          <a:rPr lang="en-US" altLang="ja-JP" sz="1200" b="1" i="1">
                            <a:latin typeface="Cambria Math" panose="02040503050406030204" pitchFamily="18" charset="0"/>
                            <a:ea typeface="Cambria Math" panose="02040503050406030204" pitchFamily="18" charset="0"/>
                          </a:rPr>
                        </m:ctrlPr>
                      </m:sSupPr>
                      <m:e>
                        <m:r>
                          <a:rPr lang="en-US" altLang="ja-JP" sz="1200" b="1" i="1">
                            <a:latin typeface="Cambria Math" panose="02040503050406030204" pitchFamily="18" charset="0"/>
                            <a:ea typeface="Cambria Math" panose="02040503050406030204" pitchFamily="18" charset="0"/>
                          </a:rPr>
                          <m:t>𝑸</m:t>
                        </m:r>
                      </m:e>
                      <m:sup>
                        <m:r>
                          <a:rPr lang="en-US" altLang="ja-JP" sz="1200" b="1" i="1">
                            <a:latin typeface="Cambria Math" panose="02040503050406030204" pitchFamily="18" charset="0"/>
                            <a:ea typeface="Cambria Math" panose="02040503050406030204" pitchFamily="18" charset="0"/>
                          </a:rPr>
                          <m:t>−</m:t>
                        </m:r>
                        <m:r>
                          <a:rPr lang="en-US" altLang="ja-JP" sz="1200" b="1" i="1">
                            <a:latin typeface="Cambria Math" panose="02040503050406030204" pitchFamily="18" charset="0"/>
                            <a:ea typeface="Cambria Math" panose="02040503050406030204" pitchFamily="18" charset="0"/>
                          </a:rPr>
                          <m:t>𝟏</m:t>
                        </m:r>
                      </m:sup>
                    </m:sSup>
                    <m:r>
                      <a:rPr lang="en-US" altLang="ja-JP" sz="1200" b="1" i="1">
                        <a:latin typeface="Cambria Math" panose="02040503050406030204" pitchFamily="18" charset="0"/>
                      </a:rPr>
                      <m:t>=</m:t>
                    </m:r>
                    <m:sSup>
                      <m:sSupPr>
                        <m:ctrlPr>
                          <a:rPr lang="en-US" altLang="ja-JP" sz="1200" b="1" i="1">
                            <a:latin typeface="Cambria Math" panose="02040503050406030204" pitchFamily="18" charset="0"/>
                            <a:ea typeface="Cambria Math" panose="02040503050406030204" pitchFamily="18" charset="0"/>
                          </a:rPr>
                        </m:ctrlPr>
                      </m:sSupPr>
                      <m:e>
                        <m:r>
                          <a:rPr lang="en-US" altLang="ja-JP" sz="1200" b="1" i="1">
                            <a:latin typeface="Cambria Math" panose="02040503050406030204" pitchFamily="18" charset="0"/>
                            <a:ea typeface="Cambria Math" panose="02040503050406030204" pitchFamily="18" charset="0"/>
                          </a:rPr>
                          <m:t>𝑸</m:t>
                        </m:r>
                      </m:e>
                      <m:sup>
                        <m:r>
                          <a:rPr lang="en-US" altLang="ja-JP" sz="1200" b="1">
                            <a:latin typeface="Cambria Math" panose="02040503050406030204" pitchFamily="18" charset="0"/>
                            <a:ea typeface="Cambria Math" panose="02040503050406030204" pitchFamily="18" charset="0"/>
                          </a:rPr>
                          <m:t>𝐓</m:t>
                        </m:r>
                      </m:sup>
                    </m:sSup>
                  </m:oMath>
                </a14:m>
                <a:r>
                  <a:rPr lang="en-US" altLang="ja-JP" sz="1200">
                    <a:latin typeface="Times" pitchFamily="2" charset="0"/>
                  </a:rPr>
                  <a:t>) are important </a:t>
                </a:r>
                <a:r>
                  <a:rPr lang="en-US" altLang="ja-JP" sz="1200" b="1">
                    <a:latin typeface="Times" pitchFamily="2" charset="0"/>
                  </a:rPr>
                  <a:t>Normal</a:t>
                </a:r>
                <a:r>
                  <a:rPr lang="en-US" altLang="ja-JP" sz="1200">
                    <a:latin typeface="Times" pitchFamily="2" charset="0"/>
                  </a:rPr>
                  <a:t> matrices. Some matrices are both </a:t>
                </a:r>
                <a:r>
                  <a:rPr lang="en-US" altLang="ja-JP" sz="1200" b="1">
                    <a:latin typeface="Times" pitchFamily="2" charset="0"/>
                  </a:rPr>
                  <a:t>Symmetric</a:t>
                </a:r>
                <a:r>
                  <a:rPr lang="en-US" altLang="ja-JP" sz="1200">
                    <a:latin typeface="Times" pitchFamily="2" charset="0"/>
                  </a:rPr>
                  <a:t> and </a:t>
                </a:r>
                <a:r>
                  <a:rPr lang="en-US" altLang="ja-JP" sz="1200" b="1">
                    <a:latin typeface="Times" pitchFamily="2" charset="0"/>
                  </a:rPr>
                  <a:t>Orthogonal</a:t>
                </a:r>
                <a:r>
                  <a:rPr lang="en-US" altLang="ja-JP" sz="1200">
                    <a:latin typeface="Times" pitchFamily="2" charset="0"/>
                  </a:rPr>
                  <a:t>. They include reflection matrices with eigenvalues 1 and -1.</a:t>
                </a:r>
              </a:p>
              <a:p>
                <a:pPr marL="0" indent="0" defTabSz="457200">
                  <a:buNone/>
                </a:pPr>
                <a:br>
                  <a:rPr lang="en-US" altLang="ja-JP" sz="1200">
                    <a:latin typeface="Times" pitchFamily="2" charset="0"/>
                  </a:rPr>
                </a:br>
                <a:r>
                  <a:rPr lang="en-US" altLang="ja-JP" sz="1200">
                    <a:latin typeface="Times" pitchFamily="2" charset="0"/>
                  </a:rPr>
                  <a:t>All eigenvalues of an </a:t>
                </a:r>
                <a:r>
                  <a:rPr lang="en-US" altLang="ja-JP" sz="1200" b="1">
                    <a:latin typeface="Times" pitchFamily="2" charset="0"/>
                  </a:rPr>
                  <a:t>Orthogonal</a:t>
                </a:r>
                <a:r>
                  <a:rPr lang="en-US" altLang="ja-JP" sz="1200">
                    <a:latin typeface="Times" pitchFamily="2" charset="0"/>
                  </a:rPr>
                  <a:t> matrix have </a:t>
                </a:r>
                <a14:m>
                  <m:oMath xmlns:m="http://schemas.openxmlformats.org/officeDocument/2006/math">
                    <m:r>
                      <a:rPr lang="en-US" altLang="ja-JP" sz="1200" b="0" i="1">
                        <a:latin typeface="Cambria Math" panose="02040503050406030204" pitchFamily="18" charset="0"/>
                      </a:rPr>
                      <m:t>|</m:t>
                    </m:r>
                    <m:r>
                      <a:rPr lang="en-US" altLang="ja-JP" sz="1200" b="0" i="1">
                        <a:latin typeface="Cambria Math" panose="02040503050406030204" pitchFamily="18" charset="0"/>
                        <a:ea typeface="Cambria Math" panose="02040503050406030204" pitchFamily="18" charset="0"/>
                      </a:rPr>
                      <m:t>𝜆</m:t>
                    </m:r>
                    <m:r>
                      <a:rPr lang="en-US" altLang="ja-JP" sz="1200" b="0" i="1">
                        <a:latin typeface="Cambria Math" panose="02040503050406030204" pitchFamily="18" charset="0"/>
                        <a:ea typeface="Cambria Math" panose="02040503050406030204" pitchFamily="18" charset="0"/>
                      </a:rPr>
                      <m:t>|=1</m:t>
                    </m:r>
                  </m:oMath>
                </a14:m>
                <a:r>
                  <a:rPr lang="en-US" altLang="ja-JP" sz="1200">
                    <a:latin typeface="Times" pitchFamily="2" charset="0"/>
                  </a:rPr>
                  <a:t>. All eigenvalues of a Symmetric matrix are real. A Symmetric matrix is called </a:t>
                </a:r>
                <a:r>
                  <a:rPr lang="en-US" altLang="ja-JP" sz="1200" b="1">
                    <a:latin typeface="Times" pitchFamily="2" charset="0"/>
                  </a:rPr>
                  <a:t>Positive</a:t>
                </a:r>
                <a:r>
                  <a:rPr lang="en-US" altLang="ja-JP" sz="1200">
                    <a:latin typeface="Times" pitchFamily="2" charset="0"/>
                  </a:rPr>
                  <a:t> </a:t>
                </a:r>
                <a:r>
                  <a:rPr lang="en-US" altLang="ja-JP" sz="1200" b="1">
                    <a:latin typeface="Times" pitchFamily="2" charset="0"/>
                  </a:rPr>
                  <a:t>Semidefinite</a:t>
                </a:r>
                <a:r>
                  <a:rPr lang="en-US" altLang="ja-JP" sz="1200">
                    <a:latin typeface="Times" pitchFamily="2" charset="0"/>
                  </a:rPr>
                  <a:t> if all eigenvalues </a:t>
                </a:r>
                <a14:m>
                  <m:oMath xmlns:m="http://schemas.openxmlformats.org/officeDocument/2006/math">
                    <m:r>
                      <a:rPr lang="en-US" altLang="ja-JP" sz="1200" b="0" i="1">
                        <a:latin typeface="Cambria Math" panose="02040503050406030204" pitchFamily="18" charset="0"/>
                        <a:ea typeface="Cambria Math" panose="02040503050406030204" pitchFamily="18" charset="0"/>
                      </a:rPr>
                      <m:t>𝜆</m:t>
                    </m:r>
                    <m:r>
                      <a:rPr lang="en-US" altLang="ja-JP" sz="1200" b="0" i="1">
                        <a:latin typeface="Cambria Math" panose="02040503050406030204" pitchFamily="18" charset="0"/>
                        <a:ea typeface="Cambria Math" panose="02040503050406030204" pitchFamily="18" charset="0"/>
                      </a:rPr>
                      <m:t>≥0</m:t>
                    </m:r>
                  </m:oMath>
                </a14:m>
                <a:r>
                  <a:rPr lang="en-US" altLang="ja-JP" sz="1200">
                    <a:latin typeface="Times" pitchFamily="2" charset="0"/>
                  </a:rPr>
                  <a:t>, and </a:t>
                </a:r>
                <a:r>
                  <a:rPr lang="en-US" altLang="ja-JP" sz="1200" b="1">
                    <a:latin typeface="Times" pitchFamily="2" charset="0"/>
                  </a:rPr>
                  <a:t>Positive Definite </a:t>
                </a:r>
                <a:r>
                  <a:rPr lang="en-US" altLang="ja-JP" sz="1200">
                    <a:latin typeface="Times" pitchFamily="2" charset="0"/>
                  </a:rPr>
                  <a:t>if all eigenvalues </a:t>
                </a:r>
                <a14:m>
                  <m:oMath xmlns:m="http://schemas.openxmlformats.org/officeDocument/2006/math">
                    <m:r>
                      <a:rPr lang="en-US" altLang="ja-JP" sz="1200" b="0" i="1">
                        <a:latin typeface="Cambria Math" panose="02040503050406030204" pitchFamily="18" charset="0"/>
                        <a:ea typeface="Cambria Math" panose="02040503050406030204" pitchFamily="18" charset="0"/>
                      </a:rPr>
                      <m:t>𝜆</m:t>
                    </m:r>
                    <m:r>
                      <a:rPr lang="en-US" altLang="ja-JP" sz="1200" b="0" i="1">
                        <a:latin typeface="Cambria Math" panose="02040503050406030204" pitchFamily="18" charset="0"/>
                        <a:ea typeface="Cambria Math" panose="02040503050406030204" pitchFamily="18" charset="0"/>
                      </a:rPr>
                      <m:t>&gt;0</m:t>
                    </m:r>
                  </m:oMath>
                </a14:m>
                <a:r>
                  <a:rPr lang="en-US" altLang="ja-JP" sz="1200">
                    <a:latin typeface="Times" pitchFamily="2" charset="0"/>
                  </a:rPr>
                  <a:t>.</a:t>
                </a:r>
              </a:p>
              <a:p>
                <a:pPr marL="0" indent="0" defTabSz="457200">
                  <a:buNone/>
                </a:pPr>
                <a:r>
                  <a:rPr lang="en-US" altLang="ja-JP" sz="1200" b="1">
                    <a:latin typeface="Times" pitchFamily="2" charset="0"/>
                  </a:rPr>
                  <a:t>Projection</a:t>
                </a:r>
                <a:r>
                  <a:rPr lang="en-US" altLang="ja-JP" sz="1200">
                    <a:latin typeface="Times" pitchFamily="2" charset="0"/>
                  </a:rPr>
                  <a:t> matrices (</a:t>
                </a:r>
                <a14:m>
                  <m:oMath xmlns:m="http://schemas.openxmlformats.org/officeDocument/2006/math">
                    <m:sSup>
                      <m:sSupPr>
                        <m:ctrlPr>
                          <a:rPr lang="en-US" altLang="ja-JP" sz="1200" b="1" i="1">
                            <a:latin typeface="Cambria Math" panose="02040503050406030204" pitchFamily="18" charset="0"/>
                            <a:ea typeface="Cambria Math" panose="02040503050406030204" pitchFamily="18" charset="0"/>
                          </a:rPr>
                        </m:ctrlPr>
                      </m:sSupPr>
                      <m:e>
                        <m:r>
                          <a:rPr lang="en-US" altLang="ja-JP" sz="1200" b="1" i="1">
                            <a:latin typeface="Cambria Math" panose="02040503050406030204" pitchFamily="18" charset="0"/>
                            <a:ea typeface="Cambria Math" panose="02040503050406030204" pitchFamily="18" charset="0"/>
                          </a:rPr>
                          <m:t>𝑷</m:t>
                        </m:r>
                      </m:e>
                      <m:sup>
                        <m:r>
                          <a:rPr lang="en-US" altLang="ja-JP" sz="1200" b="1" i="1">
                            <a:latin typeface="Cambria Math" panose="02040503050406030204" pitchFamily="18" charset="0"/>
                            <a:ea typeface="Cambria Math" panose="02040503050406030204" pitchFamily="18" charset="0"/>
                          </a:rPr>
                          <m:t>𝟐</m:t>
                        </m:r>
                      </m:sup>
                    </m:sSup>
                    <m:r>
                      <a:rPr lang="en-US" altLang="ja-JP" sz="1200" b="1" i="1">
                        <a:latin typeface="Cambria Math" panose="02040503050406030204" pitchFamily="18" charset="0"/>
                      </a:rPr>
                      <m:t>=</m:t>
                    </m:r>
                    <m:sSup>
                      <m:sSupPr>
                        <m:ctrlPr>
                          <a:rPr lang="en-US" altLang="ja-JP" sz="1200" b="1" i="1">
                            <a:latin typeface="Cambria Math" panose="02040503050406030204" pitchFamily="18" charset="0"/>
                            <a:ea typeface="Cambria Math" panose="02040503050406030204" pitchFamily="18" charset="0"/>
                          </a:rPr>
                        </m:ctrlPr>
                      </m:sSupPr>
                      <m:e>
                        <m:r>
                          <a:rPr lang="en-US" altLang="ja-JP" sz="1200" b="1" i="1">
                            <a:latin typeface="Cambria Math" panose="02040503050406030204" pitchFamily="18" charset="0"/>
                            <a:ea typeface="Cambria Math" panose="02040503050406030204" pitchFamily="18" charset="0"/>
                          </a:rPr>
                          <m:t>𝑷</m:t>
                        </m:r>
                        <m:r>
                          <a:rPr lang="en-US" altLang="ja-JP" sz="1200" b="1" i="1">
                            <a:latin typeface="Cambria Math" panose="02040503050406030204" pitchFamily="18" charset="0"/>
                            <a:ea typeface="Cambria Math" panose="02040503050406030204" pitchFamily="18" charset="0"/>
                          </a:rPr>
                          <m:t>=</m:t>
                        </m:r>
                        <m:r>
                          <a:rPr lang="en-US" altLang="ja-JP" sz="1200" b="1" i="1">
                            <a:latin typeface="Cambria Math" panose="02040503050406030204" pitchFamily="18" charset="0"/>
                            <a:ea typeface="Cambria Math" panose="02040503050406030204" pitchFamily="18" charset="0"/>
                          </a:rPr>
                          <m:t>𝑷</m:t>
                        </m:r>
                      </m:e>
                      <m:sup>
                        <m:r>
                          <a:rPr lang="en-US" altLang="ja-JP" sz="1200" b="1">
                            <a:latin typeface="Cambria Math" panose="02040503050406030204" pitchFamily="18" charset="0"/>
                            <a:ea typeface="Cambria Math" panose="02040503050406030204" pitchFamily="18" charset="0"/>
                          </a:rPr>
                          <m:t>𝐓</m:t>
                        </m:r>
                      </m:sup>
                    </m:sSup>
                  </m:oMath>
                </a14:m>
                <a:r>
                  <a:rPr lang="en-US" altLang="ja-JP" sz="1200">
                    <a:latin typeface="Times" pitchFamily="2" charset="0"/>
                  </a:rPr>
                  <a:t>) are </a:t>
                </a:r>
                <a:r>
                  <a:rPr lang="en-US" altLang="ja-JP" sz="1200" b="1">
                    <a:latin typeface="Times" pitchFamily="2" charset="0"/>
                  </a:rPr>
                  <a:t>Symmetric</a:t>
                </a:r>
                <a:r>
                  <a:rPr lang="en-US" altLang="ja-JP" sz="1200">
                    <a:latin typeface="Times" pitchFamily="2" charset="0"/>
                  </a:rPr>
                  <a:t> and </a:t>
                </a:r>
                <a:r>
                  <a:rPr lang="en-US" altLang="ja-JP" sz="1200" b="1">
                    <a:latin typeface="Times" pitchFamily="2" charset="0"/>
                  </a:rPr>
                  <a:t>Positive Semidefinite</a:t>
                </a:r>
                <a:r>
                  <a:rPr lang="en-US" altLang="ja-JP" sz="1200">
                    <a:latin typeface="Times" pitchFamily="2" charset="0"/>
                  </a:rPr>
                  <a:t>, with all the eigenvalues are 1 or 0.</a:t>
                </a:r>
              </a:p>
              <a:p>
                <a:pPr marL="0" indent="0" defTabSz="457200">
                  <a:buNone/>
                </a:pPr>
                <a:r>
                  <a:rPr lang="en-US" altLang="ja-JP" sz="1200">
                    <a:latin typeface="Times" pitchFamily="2" charset="0"/>
                  </a:rPr>
                  <a:t>The </a:t>
                </a:r>
                <a:r>
                  <a:rPr lang="en-US" altLang="ja-JP" sz="1200" b="1">
                    <a:latin typeface="Times" pitchFamily="2" charset="0"/>
                  </a:rPr>
                  <a:t>Identity</a:t>
                </a:r>
                <a:r>
                  <a:rPr lang="en-US" altLang="ja-JP" sz="1200">
                    <a:latin typeface="Times" pitchFamily="2" charset="0"/>
                  </a:rPr>
                  <a:t> is the only </a:t>
                </a:r>
                <a:r>
                  <a:rPr lang="en-US" altLang="ja-JP" sz="1200" b="1">
                    <a:latin typeface="Times" pitchFamily="2" charset="0"/>
                  </a:rPr>
                  <a:t>Invertible</a:t>
                </a:r>
                <a:r>
                  <a:rPr lang="en-US" altLang="ja-JP" sz="1200">
                    <a:latin typeface="Times" pitchFamily="2" charset="0"/>
                  </a:rPr>
                  <a:t> </a:t>
                </a:r>
                <a:r>
                  <a:rPr lang="en-US" altLang="ja-JP" sz="1200" b="1">
                    <a:latin typeface="Times" pitchFamily="2" charset="0"/>
                  </a:rPr>
                  <a:t>Projection</a:t>
                </a:r>
                <a:r>
                  <a:rPr lang="en-US" altLang="ja-JP" sz="1200">
                    <a:latin typeface="Times" pitchFamily="2" charset="0"/>
                  </a:rPr>
                  <a:t> matrix.</a:t>
                </a:r>
              </a:p>
              <a:p>
                <a:pPr marL="0" indent="0" defTabSz="457200">
                  <a:buNone/>
                </a:pPr>
                <a:br>
                  <a:rPr lang="en-US" altLang="ja-JP" sz="1200">
                    <a:latin typeface="Times" pitchFamily="2" charset="0"/>
                  </a:rPr>
                </a:br>
                <a14:m>
                  <m:oMath xmlns:m="http://schemas.openxmlformats.org/officeDocument/2006/math">
                    <m:sSup>
                      <m:sSupPr>
                        <m:ctrlPr>
                          <a:rPr lang="en-US" altLang="ja-JP" sz="1200" b="1" i="1">
                            <a:latin typeface="Cambria Math" panose="02040503050406030204" pitchFamily="18" charset="0"/>
                            <a:ea typeface="Cambria Math" panose="02040503050406030204" pitchFamily="18" charset="0"/>
                          </a:rPr>
                        </m:ctrlPr>
                      </m:sSupPr>
                      <m:e>
                        <m:r>
                          <a:rPr lang="en-US" altLang="ja-JP" sz="1200" b="1" i="1">
                            <a:latin typeface="Cambria Math" panose="02040503050406030204" pitchFamily="18" charset="0"/>
                            <a:ea typeface="Cambria Math" panose="02040503050406030204" pitchFamily="18" charset="0"/>
                          </a:rPr>
                          <m:t>𝑨</m:t>
                        </m:r>
                      </m:e>
                      <m:sup>
                        <m:r>
                          <a:rPr lang="en-US" altLang="ja-JP" sz="1200" b="1" i="0">
                            <a:latin typeface="Cambria Math" panose="02040503050406030204" pitchFamily="18" charset="0"/>
                            <a:ea typeface="Cambria Math" panose="02040503050406030204" pitchFamily="18" charset="0"/>
                          </a:rPr>
                          <m:t>𝐓</m:t>
                        </m:r>
                      </m:sup>
                    </m:sSup>
                    <m:r>
                      <a:rPr lang="en-US" altLang="ja-JP" sz="1200" b="1" i="1">
                        <a:latin typeface="Cambria Math" panose="02040503050406030204" pitchFamily="18" charset="0"/>
                        <a:ea typeface="Cambria Math" panose="02040503050406030204" pitchFamily="18" charset="0"/>
                      </a:rPr>
                      <m:t>𝑨</m:t>
                    </m:r>
                    <m:r>
                      <a:rPr lang="en-US" altLang="ja-JP" sz="1200" b="1" i="1">
                        <a:latin typeface="Cambria Math" panose="02040503050406030204" pitchFamily="18" charset="0"/>
                        <a:ea typeface="Cambria Math" panose="02040503050406030204" pitchFamily="18" charset="0"/>
                      </a:rPr>
                      <m:t> </m:t>
                    </m:r>
                  </m:oMath>
                </a14:m>
                <a:r>
                  <a:rPr lang="en-US" altLang="ja-JP" sz="1200">
                    <a:latin typeface="Times" pitchFamily="2" charset="0"/>
                  </a:rPr>
                  <a:t>for any matrix </a:t>
                </a:r>
                <a14:m>
                  <m:oMath xmlns:m="http://schemas.openxmlformats.org/officeDocument/2006/math">
                    <m:r>
                      <a:rPr lang="en-US" altLang="ja-JP" sz="1200" b="1" i="1">
                        <a:latin typeface="Cambria Math" panose="02040503050406030204" pitchFamily="18" charset="0"/>
                        <a:ea typeface="Cambria Math" panose="02040503050406030204" pitchFamily="18" charset="0"/>
                      </a:rPr>
                      <m:t>𝑨</m:t>
                    </m:r>
                    <m:r>
                      <a:rPr lang="en-US" altLang="ja-JP" sz="1200" b="1" i="1">
                        <a:latin typeface="Cambria Math" panose="02040503050406030204" pitchFamily="18" charset="0"/>
                        <a:ea typeface="Cambria Math" panose="02040503050406030204" pitchFamily="18" charset="0"/>
                      </a:rPr>
                      <m:t> </m:t>
                    </m:r>
                  </m:oMath>
                </a14:m>
                <a:r>
                  <a:rPr lang="en-US" altLang="ja-JP" sz="1200">
                    <a:latin typeface="Times" pitchFamily="2" charset="0"/>
                  </a:rPr>
                  <a:t>is Positive Semidefinite and is Positive Definite if and only if the columns of </a:t>
                </a:r>
                <a14:m>
                  <m:oMath xmlns:m="http://schemas.openxmlformats.org/officeDocument/2006/math">
                    <m:r>
                      <a:rPr lang="en-US" altLang="ja-JP" sz="1200" b="1" i="1">
                        <a:latin typeface="Cambria Math" panose="02040503050406030204" pitchFamily="18" charset="0"/>
                        <a:ea typeface="Cambria Math" panose="02040503050406030204" pitchFamily="18" charset="0"/>
                      </a:rPr>
                      <m:t>𝑨</m:t>
                    </m:r>
                    <m:r>
                      <a:rPr lang="en-US" altLang="ja-JP" sz="1200" b="1" i="1">
                        <a:latin typeface="Cambria Math" panose="02040503050406030204" pitchFamily="18" charset="0"/>
                        <a:ea typeface="Cambria Math" panose="02040503050406030204" pitchFamily="18" charset="0"/>
                      </a:rPr>
                      <m:t> </m:t>
                    </m:r>
                  </m:oMath>
                </a14:m>
                <a:r>
                  <a:rPr lang="en-US" altLang="ja-JP" sz="1200">
                    <a:latin typeface="Times" pitchFamily="2" charset="0"/>
                  </a:rPr>
                  <a:t>are independent.</a:t>
                </a:r>
              </a:p>
              <a:p>
                <a:pPr marL="0" indent="0" defTabSz="457200">
                  <a:buNone/>
                </a:pPr>
                <a:r>
                  <a:rPr lang="en-US" altLang="ja-JP" sz="1200">
                    <a:latin typeface="Times" pitchFamily="2" charset="0"/>
                  </a:rPr>
                  <a:t>If a matrix is </a:t>
                </a:r>
                <a:r>
                  <a:rPr lang="en-US" altLang="ja-JP" sz="1200" b="1">
                    <a:latin typeface="Times" pitchFamily="2" charset="0"/>
                  </a:rPr>
                  <a:t>Invertible</a:t>
                </a:r>
                <a:r>
                  <a:rPr lang="en-US" altLang="ja-JP" sz="1200">
                    <a:latin typeface="Times" pitchFamily="2" charset="0"/>
                  </a:rPr>
                  <a:t>, its inverse can be expressed as </a:t>
                </a:r>
                <a14:m>
                  <m:oMath xmlns:m="http://schemas.openxmlformats.org/officeDocument/2006/math">
                    <m:sSup>
                      <m:sSupPr>
                        <m:ctrlPr>
                          <a:rPr lang="en-US" altLang="ja-JP" sz="1200" b="1" i="1">
                            <a:latin typeface="Cambria Math" panose="02040503050406030204" pitchFamily="18" charset="0"/>
                            <a:ea typeface="Cambria Math" panose="02040503050406030204" pitchFamily="18" charset="0"/>
                          </a:rPr>
                        </m:ctrlPr>
                      </m:sSupPr>
                      <m:e>
                        <m:r>
                          <a:rPr lang="en-US" altLang="ja-JP" sz="1200" b="1" i="1">
                            <a:latin typeface="Cambria Math" panose="02040503050406030204" pitchFamily="18" charset="0"/>
                          </a:rPr>
                          <m:t>𝑨</m:t>
                        </m:r>
                      </m:e>
                      <m:sup>
                        <m:r>
                          <a:rPr lang="en-US" altLang="ja-JP" sz="1200" b="1" i="1">
                            <a:latin typeface="Cambria Math" panose="02040503050406030204" pitchFamily="18" charset="0"/>
                            <a:ea typeface="Cambria Math" panose="02040503050406030204" pitchFamily="18" charset="0"/>
                          </a:rPr>
                          <m:t>−</m:t>
                        </m:r>
                        <m:r>
                          <a:rPr lang="en-US" altLang="ja-JP" sz="1200" b="1" i="1">
                            <a:latin typeface="Cambria Math" panose="02040503050406030204" pitchFamily="18" charset="0"/>
                            <a:ea typeface="Cambria Math" panose="02040503050406030204" pitchFamily="18" charset="0"/>
                          </a:rPr>
                          <m:t>𝟏</m:t>
                        </m:r>
                      </m:sup>
                    </m:sSup>
                    <m:r>
                      <a:rPr lang="en-US" altLang="ja-JP" sz="1200" b="1" i="1">
                        <a:latin typeface="Cambria Math" panose="02040503050406030204" pitchFamily="18" charset="0"/>
                      </a:rPr>
                      <m:t>=</m:t>
                    </m:r>
                    <m:r>
                      <a:rPr lang="en-US" altLang="ja-JP" sz="1200" b="1" i="1">
                        <a:latin typeface="Cambria Math" panose="02040503050406030204" pitchFamily="18" charset="0"/>
                      </a:rPr>
                      <m:t>𝑽</m:t>
                    </m:r>
                    <m:r>
                      <a:rPr lang="el-GR" altLang="ja-JP" sz="1200" b="1" i="1">
                        <a:latin typeface="Cambria Math" panose="02040503050406030204" pitchFamily="18" charset="0"/>
                        <a:ea typeface="Cambria Math" panose="02040503050406030204" pitchFamily="18" charset="0"/>
                      </a:rPr>
                      <m:t>𝜮</m:t>
                    </m:r>
                    <m:sSup>
                      <m:sSupPr>
                        <m:ctrlPr>
                          <a:rPr lang="en-US" altLang="ja-JP" sz="1200" b="1" i="1">
                            <a:latin typeface="Cambria Math" panose="02040503050406030204" pitchFamily="18" charset="0"/>
                            <a:ea typeface="Cambria Math" panose="02040503050406030204" pitchFamily="18" charset="0"/>
                          </a:rPr>
                        </m:ctrlPr>
                      </m:sSupPr>
                      <m:e>
                        <m:r>
                          <a:rPr lang="en-US" altLang="ja-JP" sz="1200" b="1" i="1">
                            <a:latin typeface="Cambria Math" panose="02040503050406030204" pitchFamily="18" charset="0"/>
                            <a:ea typeface="Cambria Math" panose="02040503050406030204" pitchFamily="18" charset="0"/>
                          </a:rPr>
                          <m:t>𝑼</m:t>
                        </m:r>
                      </m:e>
                      <m:sup>
                        <m:r>
                          <a:rPr lang="en-US" altLang="ja-JP" sz="1200" b="1" i="0">
                            <a:latin typeface="Cambria Math" panose="02040503050406030204" pitchFamily="18" charset="0"/>
                            <a:ea typeface="Cambria Math" panose="02040503050406030204" pitchFamily="18" charset="0"/>
                          </a:rPr>
                          <m:t>𝐓</m:t>
                        </m:r>
                      </m:sup>
                    </m:sSup>
                  </m:oMath>
                </a14:m>
                <a:r>
                  <a:rPr lang="en-US" altLang="ja-JP" sz="1200">
                    <a:latin typeface="Times" pitchFamily="2" charset="0"/>
                  </a:rPr>
                  <a:t>.  Any matrix even if it is not </a:t>
                </a:r>
                <a:r>
                  <a:rPr lang="en-US" altLang="ja-JP" sz="1200" b="1">
                    <a:latin typeface="Times" pitchFamily="2" charset="0"/>
                  </a:rPr>
                  <a:t>Invertible</a:t>
                </a:r>
                <a:r>
                  <a:rPr lang="en-US" altLang="ja-JP" sz="1200">
                    <a:latin typeface="Times" pitchFamily="2" charset="0"/>
                  </a:rPr>
                  <a:t> nor even </a:t>
                </a:r>
                <a:r>
                  <a:rPr lang="en-US" altLang="ja-JP" sz="1200" b="1">
                    <a:latin typeface="Times" pitchFamily="2" charset="0"/>
                  </a:rPr>
                  <a:t>Square</a:t>
                </a:r>
                <a:r>
                  <a:rPr lang="en-US" altLang="ja-JP" sz="1200">
                    <a:latin typeface="Times" pitchFamily="2" charset="0"/>
                  </a:rPr>
                  <a:t>, there exists a pseudoinverse </a:t>
                </a:r>
                <a14:m>
                  <m:oMath xmlns:m="http://schemas.openxmlformats.org/officeDocument/2006/math">
                    <m:sSup>
                      <m:sSupPr>
                        <m:ctrlPr>
                          <a:rPr lang="en-US" altLang="ja-JP" sz="1200" b="1" i="1">
                            <a:latin typeface="Cambria Math" panose="02040503050406030204" pitchFamily="18" charset="0"/>
                            <a:ea typeface="Cambria Math" panose="02040503050406030204" pitchFamily="18" charset="0"/>
                          </a:rPr>
                        </m:ctrlPr>
                      </m:sSupPr>
                      <m:e>
                        <m:r>
                          <a:rPr lang="en-US" altLang="ja-JP" sz="1200" b="1" i="1">
                            <a:latin typeface="Cambria Math" panose="02040503050406030204" pitchFamily="18" charset="0"/>
                          </a:rPr>
                          <m:t>𝑨</m:t>
                        </m:r>
                      </m:e>
                      <m:sup>
                        <m:r>
                          <a:rPr lang="en-US" altLang="ja-JP" sz="1200" b="1" i="1">
                            <a:latin typeface="Cambria Math" panose="02040503050406030204" pitchFamily="18" charset="0"/>
                            <a:ea typeface="Cambria Math" panose="02040503050406030204" pitchFamily="18" charset="0"/>
                          </a:rPr>
                          <m:t>−</m:t>
                        </m:r>
                        <m:r>
                          <a:rPr lang="en-US" altLang="ja-JP" sz="1200" b="1" i="1">
                            <a:latin typeface="Cambria Math" panose="02040503050406030204" pitchFamily="18" charset="0"/>
                            <a:ea typeface="Cambria Math" panose="02040503050406030204" pitchFamily="18" charset="0"/>
                          </a:rPr>
                          <m:t>𝟏</m:t>
                        </m:r>
                      </m:sup>
                    </m:sSup>
                    <m:r>
                      <a:rPr lang="en-US" altLang="ja-JP" sz="1200" b="1" i="1">
                        <a:latin typeface="Cambria Math" panose="02040503050406030204" pitchFamily="18" charset="0"/>
                      </a:rPr>
                      <m:t>=</m:t>
                    </m:r>
                    <m:r>
                      <a:rPr lang="en-US" altLang="ja-JP" sz="1200" b="1" i="1">
                        <a:latin typeface="Cambria Math" panose="02040503050406030204" pitchFamily="18" charset="0"/>
                      </a:rPr>
                      <m:t>𝑽</m:t>
                    </m:r>
                    <m:r>
                      <a:rPr lang="el-GR" altLang="ja-JP" sz="1200" b="1" i="1">
                        <a:latin typeface="Cambria Math" panose="02040503050406030204" pitchFamily="18" charset="0"/>
                        <a:ea typeface="Cambria Math" panose="02040503050406030204" pitchFamily="18" charset="0"/>
                      </a:rPr>
                      <m:t>𝜮</m:t>
                    </m:r>
                    <m:sSup>
                      <m:sSupPr>
                        <m:ctrlPr>
                          <a:rPr lang="en-US" altLang="ja-JP" sz="1200" b="1" i="1">
                            <a:latin typeface="Cambria Math" panose="02040503050406030204" pitchFamily="18" charset="0"/>
                            <a:ea typeface="Cambria Math" panose="02040503050406030204" pitchFamily="18" charset="0"/>
                          </a:rPr>
                        </m:ctrlPr>
                      </m:sSupPr>
                      <m:e>
                        <m:r>
                          <a:rPr lang="en-US" altLang="ja-JP" sz="1200" b="1" i="1">
                            <a:latin typeface="Cambria Math" panose="02040503050406030204" pitchFamily="18" charset="0"/>
                            <a:ea typeface="Cambria Math" panose="02040503050406030204" pitchFamily="18" charset="0"/>
                          </a:rPr>
                          <m:t>𝑼</m:t>
                        </m:r>
                      </m:e>
                      <m:sup>
                        <m:r>
                          <a:rPr lang="en-US" altLang="ja-JP" sz="1200" b="1">
                            <a:latin typeface="Cambria Math" panose="02040503050406030204" pitchFamily="18" charset="0"/>
                            <a:ea typeface="Cambria Math" panose="02040503050406030204" pitchFamily="18" charset="0"/>
                          </a:rPr>
                          <m:t>𝐓</m:t>
                        </m:r>
                      </m:sup>
                    </m:sSup>
                  </m:oMath>
                </a14:m>
                <a:r>
                  <a:rPr lang="en-US" altLang="ja-JP" sz="1200">
                    <a:latin typeface="Times" pitchFamily="2" charset="0"/>
                  </a:rPr>
                  <a:t>.</a:t>
                </a:r>
              </a:p>
            </p:txBody>
          </p:sp>
        </mc:Choice>
        <mc:Fallback>
          <p:sp>
            <p:nvSpPr>
              <p:cNvPr id="3" name="コンテンツ プレースホルダー 2">
                <a:extLst>
                  <a:ext uri="{FF2B5EF4-FFF2-40B4-BE49-F238E27FC236}">
                    <a16:creationId xmlns:a16="http://schemas.microsoft.com/office/drawing/2014/main" id="{8C09263F-82E5-3803-9629-CEEE640B9DF3}"/>
                  </a:ext>
                </a:extLst>
              </p:cNvPr>
              <p:cNvSpPr>
                <a:spLocks noGrp="1" noRot="1" noChangeAspect="1" noMove="1" noResize="1" noEditPoints="1" noAdjustHandles="1" noChangeArrowheads="1" noChangeShapeType="1" noTextEdit="1"/>
              </p:cNvSpPr>
              <p:nvPr>
                <p:ph idx="1"/>
              </p:nvPr>
            </p:nvSpPr>
            <p:spPr>
              <a:xfrm>
                <a:off x="433440" y="278181"/>
                <a:ext cx="8625499" cy="5128520"/>
              </a:xfrm>
              <a:blipFill>
                <a:blip r:embed="rId2"/>
                <a:stretch>
                  <a:fillRect t="-7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28797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コネクタ 51">
            <a:extLst>
              <a:ext uri="{FF2B5EF4-FFF2-40B4-BE49-F238E27FC236}">
                <a16:creationId xmlns:a16="http://schemas.microsoft.com/office/drawing/2014/main" id="{BE4C0801-EA7B-4A41-8D89-68B921F885B4}"/>
              </a:ext>
            </a:extLst>
          </p:cNvPr>
          <p:cNvCxnSpPr>
            <a:cxnSpLocks/>
            <a:endCxn id="36" idx="4"/>
          </p:cNvCxnSpPr>
          <p:nvPr/>
        </p:nvCxnSpPr>
        <p:spPr>
          <a:xfrm>
            <a:off x="4310075" y="853516"/>
            <a:ext cx="11121" cy="4299883"/>
          </a:xfrm>
          <a:prstGeom prst="line">
            <a:avLst/>
          </a:prstGeom>
          <a:ln w="6350" cmpd="sng">
            <a:prstDash val="lgDash"/>
          </a:ln>
        </p:spPr>
        <p:style>
          <a:lnRef idx="1">
            <a:schemeClr val="accent1"/>
          </a:lnRef>
          <a:fillRef idx="0">
            <a:schemeClr val="accent1"/>
          </a:fillRef>
          <a:effectRef idx="0">
            <a:schemeClr val="accent1"/>
          </a:effectRef>
          <a:fontRef idx="minor">
            <a:schemeClr val="tx1"/>
          </a:fontRef>
        </p:style>
      </p:cxnSp>
      <p:sp>
        <p:nvSpPr>
          <p:cNvPr id="45" name="フリーフォーム 44">
            <a:extLst>
              <a:ext uri="{FF2B5EF4-FFF2-40B4-BE49-F238E27FC236}">
                <a16:creationId xmlns:a16="http://schemas.microsoft.com/office/drawing/2014/main" id="{72B50F7B-D10A-C76B-6490-3820E3069CD7}"/>
              </a:ext>
            </a:extLst>
          </p:cNvPr>
          <p:cNvSpPr/>
          <p:nvPr/>
        </p:nvSpPr>
        <p:spPr>
          <a:xfrm rot="4721341">
            <a:off x="4388225" y="2519988"/>
            <a:ext cx="709285" cy="1458877"/>
          </a:xfrm>
          <a:custGeom>
            <a:avLst/>
            <a:gdLst>
              <a:gd name="connsiteX0" fmla="*/ 458001 w 914400"/>
              <a:gd name="connsiteY0" fmla="*/ 1879091 h 1879093"/>
              <a:gd name="connsiteX1" fmla="*/ 224840 w 914400"/>
              <a:gd name="connsiteY1" fmla="*/ 1652330 h 1879093"/>
              <a:gd name="connsiteX2" fmla="*/ 226400 w 914400"/>
              <a:gd name="connsiteY2" fmla="*/ 1652314 h 1879093"/>
              <a:gd name="connsiteX3" fmla="*/ 1754 w 914400"/>
              <a:gd name="connsiteY3" fmla="*/ 457200 h 1879093"/>
              <a:gd name="connsiteX4" fmla="*/ 0 w 914400"/>
              <a:gd name="connsiteY4" fmla="*/ 457200 h 1879093"/>
              <a:gd name="connsiteX5" fmla="*/ 611 w 914400"/>
              <a:gd name="connsiteY5" fmla="*/ 451119 h 1879093"/>
              <a:gd name="connsiteX6" fmla="*/ 0 w 914400"/>
              <a:gd name="connsiteY6" fmla="*/ 447869 h 1879093"/>
              <a:gd name="connsiteX7" fmla="*/ 937 w 914400"/>
              <a:gd name="connsiteY7" fmla="*/ 447869 h 1879093"/>
              <a:gd name="connsiteX8" fmla="*/ 9226 w 914400"/>
              <a:gd name="connsiteY8" fmla="*/ 365372 h 1879093"/>
              <a:gd name="connsiteX9" fmla="*/ 454867 w 914400"/>
              <a:gd name="connsiteY9" fmla="*/ 6 h 1879093"/>
              <a:gd name="connsiteX10" fmla="*/ 904214 w 914400"/>
              <a:gd name="connsiteY10" fmla="*/ 360806 h 1879093"/>
              <a:gd name="connsiteX11" fmla="*/ 913859 w 914400"/>
              <a:gd name="connsiteY11" fmla="*/ 447869 h 1879093"/>
              <a:gd name="connsiteX12" fmla="*/ 914400 w 914400"/>
              <a:gd name="connsiteY12" fmla="*/ 447869 h 1879093"/>
              <a:gd name="connsiteX13" fmla="*/ 914060 w 914400"/>
              <a:gd name="connsiteY13" fmla="*/ 449679 h 1879093"/>
              <a:gd name="connsiteX14" fmla="*/ 914376 w 914400"/>
              <a:gd name="connsiteY14" fmla="*/ 452535 h 1879093"/>
              <a:gd name="connsiteX15" fmla="*/ 913521 w 914400"/>
              <a:gd name="connsiteY15" fmla="*/ 452544 h 1879093"/>
              <a:gd name="connsiteX16" fmla="*/ 688443 w 914400"/>
              <a:gd name="connsiteY16" fmla="*/ 1649963 h 1879093"/>
              <a:gd name="connsiteX17" fmla="*/ 688836 w 914400"/>
              <a:gd name="connsiteY17" fmla="*/ 1649963 h 1879093"/>
              <a:gd name="connsiteX18" fmla="*/ 458001 w 914400"/>
              <a:gd name="connsiteY18" fmla="*/ 1879091 h 187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1879093">
                <a:moveTo>
                  <a:pt x="458001" y="1879091"/>
                </a:moveTo>
                <a:cubicBezTo>
                  <a:pt x="330350" y="1879726"/>
                  <a:pt x="226159" y="1778396"/>
                  <a:pt x="224840" y="1652330"/>
                </a:cubicBezTo>
                <a:lnTo>
                  <a:pt x="226400" y="1652314"/>
                </a:lnTo>
                <a:lnTo>
                  <a:pt x="1754" y="457200"/>
                </a:lnTo>
                <a:lnTo>
                  <a:pt x="0" y="457200"/>
                </a:lnTo>
                <a:lnTo>
                  <a:pt x="611" y="451119"/>
                </a:lnTo>
                <a:lnTo>
                  <a:pt x="0" y="447869"/>
                </a:lnTo>
                <a:lnTo>
                  <a:pt x="937" y="447869"/>
                </a:lnTo>
                <a:lnTo>
                  <a:pt x="9226" y="365372"/>
                </a:lnTo>
                <a:cubicBezTo>
                  <a:pt x="51574" y="157699"/>
                  <a:pt x="234726" y="1129"/>
                  <a:pt x="454867" y="6"/>
                </a:cubicBezTo>
                <a:cubicBezTo>
                  <a:pt x="675009" y="-1118"/>
                  <a:pt x="859749" y="153576"/>
                  <a:pt x="904214" y="360806"/>
                </a:cubicBezTo>
                <a:lnTo>
                  <a:pt x="913859" y="447869"/>
                </a:lnTo>
                <a:lnTo>
                  <a:pt x="914400" y="447869"/>
                </a:lnTo>
                <a:lnTo>
                  <a:pt x="914060" y="449679"/>
                </a:lnTo>
                <a:lnTo>
                  <a:pt x="914376" y="452535"/>
                </a:lnTo>
                <a:lnTo>
                  <a:pt x="913521" y="452544"/>
                </a:lnTo>
                <a:lnTo>
                  <a:pt x="688443" y="1649963"/>
                </a:lnTo>
                <a:lnTo>
                  <a:pt x="688836" y="1649963"/>
                </a:lnTo>
                <a:cubicBezTo>
                  <a:pt x="688836" y="1776058"/>
                  <a:pt x="585675" y="1878456"/>
                  <a:pt x="458001" y="18790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4" name="円/楕円 3">
            <a:extLst>
              <a:ext uri="{FF2B5EF4-FFF2-40B4-BE49-F238E27FC236}">
                <a16:creationId xmlns:a16="http://schemas.microsoft.com/office/drawing/2014/main" id="{5167D8A5-30DD-0A4E-929D-1F3517498DB1}"/>
              </a:ext>
            </a:extLst>
          </p:cNvPr>
          <p:cNvSpPr/>
          <p:nvPr/>
        </p:nvSpPr>
        <p:spPr>
          <a:xfrm>
            <a:off x="3482253" y="2488300"/>
            <a:ext cx="2092536" cy="18302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 name="角丸四角形 4">
            <a:extLst>
              <a:ext uri="{FF2B5EF4-FFF2-40B4-BE49-F238E27FC236}">
                <a16:creationId xmlns:a16="http://schemas.microsoft.com/office/drawing/2014/main" id="{AA0BB18F-1713-F143-9DE2-0D4DAD383281}"/>
              </a:ext>
            </a:extLst>
          </p:cNvPr>
          <p:cNvSpPr/>
          <p:nvPr/>
        </p:nvSpPr>
        <p:spPr>
          <a:xfrm>
            <a:off x="4026198" y="3243466"/>
            <a:ext cx="2346803" cy="561675"/>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483256" y="2261338"/>
            <a:ext cx="3133723" cy="22488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09290" y="2786134"/>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580054" y="2227520"/>
            <a:ext cx="888385"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Symmetric</a:t>
            </a:r>
            <a:endParaRPr lang="ja-JP" altLang="en-US" sz="1049"/>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073799" y="2883542"/>
            <a:ext cx="9252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Orthogonal</a:t>
            </a:r>
            <a:endParaRPr lang="ja-JP" altLang="en-US" sz="1049"/>
          </a:p>
        </p:txBody>
      </p:sp>
      <p:sp>
        <p:nvSpPr>
          <p:cNvPr id="11" name="テキスト ボックス 10">
            <a:extLst>
              <a:ext uri="{FF2B5EF4-FFF2-40B4-BE49-F238E27FC236}">
                <a16:creationId xmlns:a16="http://schemas.microsoft.com/office/drawing/2014/main" id="{5C0573DC-E36D-E246-B42D-E2EDF8AE0E8B}"/>
              </a:ext>
            </a:extLst>
          </p:cNvPr>
          <p:cNvSpPr txBox="1"/>
          <p:nvPr/>
        </p:nvSpPr>
        <p:spPr>
          <a:xfrm>
            <a:off x="4176533" y="2473282"/>
            <a:ext cx="1016306" cy="400110"/>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00" dirty="0"/>
              <a:t>Positive</a:t>
            </a:r>
            <a:br>
              <a:rPr lang="en-US" altLang="ja-JP" sz="1000" dirty="0"/>
            </a:br>
            <a:r>
              <a:rPr lang="en-US" altLang="ja-JP" sz="1000" dirty="0"/>
              <a:t>Semidefinite</a:t>
            </a:r>
            <a:endParaRPr lang="ja-JP" altLang="en-US" sz="1000"/>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136430" y="3522644"/>
            <a:ext cx="7649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Diagonal</a:t>
            </a:r>
            <a:endParaRPr lang="ja-JP" altLang="en-US" sz="1049"/>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60287"/>
            <a:ext cx="5306064" cy="26529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644397" y="2092684"/>
            <a:ext cx="663964"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Normal</a:t>
            </a:r>
            <a:endParaRPr lang="ja-JP" altLang="en-US" sz="1049"/>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190526" y="35312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 </m:t>
                                </m:r>
                                <m:r>
                                  <a:rPr lang="en-US" altLang="ja-JP" sz="825" b="0" i="1">
                                    <a:latin typeface="Cambria Math" panose="02040503050406030204" pitchFamily="18" charset="0"/>
                                  </a:rPr>
                                  <m:t>  </m:t>
                                </m:r>
                                <m: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190526" y="3531283"/>
                <a:ext cx="599208" cy="211725"/>
              </a:xfrm>
              <a:prstGeom prst="rect">
                <a:avLst/>
              </a:prstGeom>
              <a:blipFill>
                <a:blip r:embed="rId3"/>
                <a:stretch>
                  <a:fillRect l="-8333" t="-5556"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518839" y="285575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518839" y="2855758"/>
                <a:ext cx="599208" cy="211725"/>
              </a:xfrm>
              <a:prstGeom prst="rect">
                <a:avLst/>
              </a:prstGeom>
              <a:blipFill>
                <a:blip r:embed="rId4"/>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9D2D868-0F79-8541-A3D3-9A99C16A4F79}"/>
                  </a:ext>
                </a:extLst>
              </p:cNvPr>
              <p:cNvSpPr txBox="1"/>
              <p:nvPr/>
            </p:nvSpPr>
            <p:spPr>
              <a:xfrm>
                <a:off x="4080997" y="3284845"/>
                <a:ext cx="1513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400" b="1" i="1">
                          <a:latin typeface="Cambria Math" panose="02040503050406030204" pitchFamily="18" charset="0"/>
                        </a:rPr>
                        <m:t>𝑰</m:t>
                      </m:r>
                    </m:oMath>
                  </m:oMathPara>
                </a14:m>
                <a:endParaRPr lang="ja-JP" altLang="en-US" sz="1400" b="1"/>
              </a:p>
            </p:txBody>
          </p:sp>
        </mc:Choice>
        <mc:Fallback xmlns="">
          <p:sp>
            <p:nvSpPr>
              <p:cNvPr id="17" name="テキスト ボックス 16">
                <a:extLst>
                  <a:ext uri="{FF2B5EF4-FFF2-40B4-BE49-F238E27FC236}">
                    <a16:creationId xmlns:a16="http://schemas.microsoft.com/office/drawing/2014/main" id="{69D2D868-0F79-8541-A3D3-9A99C16A4F79}"/>
                  </a:ext>
                </a:extLst>
              </p:cNvPr>
              <p:cNvSpPr txBox="1">
                <a:spLocks noRot="1" noChangeAspect="1" noMove="1" noResize="1" noEditPoints="1" noAdjustHandles="1" noChangeArrowheads="1" noChangeShapeType="1" noTextEdit="1"/>
              </p:cNvSpPr>
              <p:nvPr/>
            </p:nvSpPr>
            <p:spPr>
              <a:xfrm>
                <a:off x="4080997" y="3284845"/>
                <a:ext cx="151326" cy="215444"/>
              </a:xfrm>
              <a:prstGeom prst="rect">
                <a:avLst/>
              </a:prstGeom>
              <a:blipFill>
                <a:blip r:embed="rId5"/>
                <a:stretch>
                  <a:fillRect l="-15385" r="-15385" b="-5556"/>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3732013" y="3759739"/>
            <a:ext cx="758117" cy="415242"/>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Positive</a:t>
            </a:r>
          </a:p>
          <a:p>
            <a:r>
              <a:rPr lang="en-US" altLang="ja-JP" sz="1049" dirty="0"/>
              <a:t>Definite</a:t>
            </a:r>
            <a:endParaRPr lang="ja-JP" altLang="en-US" sz="1049"/>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45928" y="3127522"/>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45928" y="3127522"/>
                <a:ext cx="599208" cy="129266"/>
              </a:xfrm>
              <a:prstGeom prst="rect">
                <a:avLst/>
              </a:prstGeom>
              <a:blipFill>
                <a:blip r:embed="rId6"/>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95662" y="3271352"/>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95662" y="3271352"/>
                <a:ext cx="910325" cy="126958"/>
              </a:xfrm>
              <a:prstGeom prst="rect">
                <a:avLst/>
              </a:prstGeom>
              <a:blipFill>
                <a:blip r:embed="rId7"/>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3922876" y="2808045"/>
                <a:ext cx="858894" cy="267958"/>
              </a:xfrm>
              <a:prstGeom prst="rect">
                <a:avLst/>
              </a:prstGeom>
              <a:noFill/>
            </p:spPr>
            <p:txBody>
              <a:bodyPr wrap="square" lIns="0" tIns="0" rIns="0" bIns="0" rtlCol="0">
                <a:spAutoFit/>
              </a:bodyPr>
              <a:lstStyle/>
              <a:p>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r>
                  <a:rPr lang="en-US" altLang="ja-JP" sz="825"/>
                  <a:t>,</a:t>
                </a:r>
                <a:r>
                  <a:rPr lang="en-US" altLang="ja-JP" sz="900"/>
                  <a:t> </a:t>
                </a:r>
                <a14:m>
                  <m:oMath xmlns:m="http://schemas.openxmlformats.org/officeDocument/2006/math">
                    <m:sSup>
                      <m:sSupPr>
                        <m:ctrlPr>
                          <a:rPr lang="en-US" altLang="ja-JP" sz="900" i="1">
                            <a:latin typeface="Cambria Math" panose="02040503050406030204" pitchFamily="18" charset="0"/>
                          </a:rPr>
                        </m:ctrlPr>
                      </m:sSupPr>
                      <m:e>
                        <m:r>
                          <a:rPr lang="en-US" altLang="ja-JP" sz="900" i="1">
                            <a:latin typeface="Cambria Math" panose="02040503050406030204" pitchFamily="18" charset="0"/>
                          </a:rPr>
                          <m:t>𝑎𝑙𝑙</m:t>
                        </m:r>
                        <m:r>
                          <a:rPr lang="en-US" altLang="ja-JP" sz="900" i="1">
                            <a:latin typeface="Cambria Math" panose="02040503050406030204" pitchFamily="18" charset="0"/>
                          </a:rPr>
                          <m:t> </m:t>
                        </m:r>
                        <m:r>
                          <a:rPr lang="en-US" altLang="ja-JP" sz="900" i="1">
                            <a:latin typeface="Cambria Math" panose="02040503050406030204" pitchFamily="18" charset="0"/>
                          </a:rPr>
                          <m:t>𝐴</m:t>
                        </m:r>
                      </m:e>
                      <m:sup>
                        <m:r>
                          <m:rPr>
                            <m:sty m:val="p"/>
                          </m:rPr>
                          <a:rPr lang="en-US" altLang="ja-JP" sz="900">
                            <a:latin typeface="Cambria Math" panose="02040503050406030204" pitchFamily="18" charset="0"/>
                          </a:rPr>
                          <m:t>T</m:t>
                        </m:r>
                      </m:sup>
                    </m:sSup>
                    <m:r>
                      <a:rPr lang="en-US" altLang="ja-JP" sz="900" i="1">
                        <a:latin typeface="Cambria Math" panose="02040503050406030204" pitchFamily="18" charset="0"/>
                      </a:rPr>
                      <m:t>𝐴</m:t>
                    </m:r>
                  </m:oMath>
                </a14:m>
                <a:endParaRPr lang="ja-JP" altLang="en-US" sz="825"/>
              </a:p>
              <a:p>
                <a:endParaRPr lang="ja-JP" altLang="en-US" sz="825"/>
              </a:p>
            </p:txBody>
          </p:sp>
        </mc:Choice>
        <mc:Fallback xmlns="">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3922876" y="2808045"/>
                <a:ext cx="858894" cy="267958"/>
              </a:xfrm>
              <a:prstGeom prst="rect">
                <a:avLst/>
              </a:prstGeom>
              <a:blipFill>
                <a:blip r:embed="rId8"/>
                <a:stretch>
                  <a:fillRect l="-5882" t="-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110621" y="4116084"/>
                <a:ext cx="599208"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xmlns="">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110621" y="4116084"/>
                <a:ext cx="599208" cy="126958"/>
              </a:xfrm>
              <a:prstGeom prst="rect">
                <a:avLst/>
              </a:prstGeom>
              <a:blipFill>
                <a:blip r:embed="rId9"/>
                <a:stretch>
                  <a:fillRect t="-909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2292957" y="2297179"/>
                <a:ext cx="1574784" cy="256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en-US" altLang="ja-JP" sz="825"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rPr>
                        <m:t>𝑑𝑖𝑎𝑔𝑜𝑛𝑎𝑙𝑖𝑧𝑎𝑏𝑙𝑒</m:t>
                      </m:r>
                      <m:r>
                        <a:rPr lang="en-US" altLang="ja-JP" sz="825" b="0" i="1">
                          <a:latin typeface="Cambria Math" panose="02040503050406030204" pitchFamily="18" charset="0"/>
                        </a:rPr>
                        <m:t> </m:t>
                      </m:r>
                      <m:r>
                        <a:rPr lang="en-US" altLang="ja-JP" sz="825" b="0" i="1">
                          <a:latin typeface="Cambria Math" panose="02040503050406030204" pitchFamily="18" charset="0"/>
                        </a:rPr>
                        <m:t>𝑏𝑦</m:t>
                      </m:r>
                      <m:r>
                        <a:rPr lang="en-US" altLang="ja-JP" sz="825" b="0" i="1">
                          <a:latin typeface="Cambria Math" panose="02040503050406030204" pitchFamily="18" charset="0"/>
                        </a:rPr>
                        <m:t> </m:t>
                      </m:r>
                      <m:r>
                        <a:rPr lang="en-US" altLang="ja-JP" sz="825" b="0" i="1">
                          <a:latin typeface="Cambria Math" panose="02040503050406030204" pitchFamily="18" charset="0"/>
                        </a:rPr>
                        <m:t>𝑜𝑟𝑡h𝑜𝑔𝑜𝑛𝑎𝑙</m:t>
                      </m:r>
                      <m:r>
                        <a:rPr lang="en-US" altLang="ja-JP" sz="825" b="0" i="1">
                          <a:latin typeface="Cambria Math" panose="02040503050406030204" pitchFamily="18" charset="0"/>
                        </a:rPr>
                        <m:t> </m:t>
                      </m:r>
                      <m:r>
                        <a:rPr lang="en-US" altLang="ja-JP" sz="825" b="0" i="1">
                          <a:latin typeface="Cambria Math" panose="02040503050406030204" pitchFamily="18" charset="0"/>
                        </a:rPr>
                        <m:t>𝑚𝑎𝑡𝑟𝑖𝑥</m:t>
                      </m:r>
                    </m:oMath>
                  </m:oMathPara>
                </a14:m>
                <a:endParaRPr lang="en-US" altLang="ja-JP" sz="825"/>
              </a:p>
            </p:txBody>
          </p:sp>
        </mc:Choice>
        <mc:Fallback xmlns="">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2292957" y="2297179"/>
                <a:ext cx="1574784" cy="256224"/>
              </a:xfrm>
              <a:prstGeom prst="rect">
                <a:avLst/>
              </a:prstGeom>
              <a:blipFill>
                <a:blip r:embed="rId10"/>
                <a:stretch>
                  <a:fillRect l="-3200" r="-14400"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092704" y="2579500"/>
                <a:ext cx="599208"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𝑄</m:t>
                          </m:r>
                          <m:r>
                            <m:rPr>
                              <m:sty m:val="p"/>
                            </m:rPr>
                            <a:rPr lang="el-GR" altLang="ja-JP">
                              <a:latin typeface="Cambria Math" panose="02040503050406030204" pitchFamily="18" charset="0"/>
                            </a:rPr>
                            <m:t>Λ</m:t>
                          </m:r>
                          <m:r>
                            <a:rPr lang="en-US" altLang="ja-JP">
                              <a:latin typeface="Cambria Math" panose="02040503050406030204" pitchFamily="18" charset="0"/>
                            </a:rPr>
                            <m:t>𝑄</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092704" y="2579500"/>
                <a:ext cx="599208" cy="164469"/>
              </a:xfrm>
              <a:prstGeom prst="rect">
                <a:avLst/>
              </a:prstGeom>
              <a:blipFill>
                <a:blip r:embed="rId11"/>
                <a:stretch>
                  <a:fillRect l="-6250" t="-7143" r="-4167" b="-21429"/>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643566"/>
            <a:ext cx="1168952" cy="253787"/>
          </a:xfrm>
          <a:prstGeom prst="rect">
            <a:avLst/>
          </a:prstGeom>
          <a:solidFill>
            <a:schemeClr val="bg1"/>
          </a:solidFill>
        </p:spPr>
        <p:txBody>
          <a:bodyPr wrap="square" rtlCol="0">
            <a:spAutoFit/>
          </a:bodyPr>
          <a:lstStyle/>
          <a:p>
            <a:r>
              <a:rPr lang="en-US" altLang="ja-JP" sz="1049" dirty="0">
                <a:latin typeface="Arial Rounded MT Bold" panose="020F0704030504030204" pitchFamily="34" charset="0"/>
              </a:rPr>
              <a:t>Diagonalizable</a:t>
            </a:r>
            <a:endParaRPr lang="ja-JP" altLang="en-US" sz="1049">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453648" y="1872101"/>
                <a:ext cx="711684"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m:t>
                          </m:r>
                          <m:r>
                            <m:rPr>
                              <m:sty m:val="p"/>
                            </m:rPr>
                            <a:rPr lang="el-GR" altLang="ja-JP">
                              <a:latin typeface="Cambria Math" panose="02040503050406030204" pitchFamily="18" charset="0"/>
                            </a:rPr>
                            <m:t>Λ</m:t>
                          </m:r>
                          <m:r>
                            <a:rPr lang="en-US" altLang="ja-JP">
                              <a:latin typeface="Cambria Math" panose="02040503050406030204" pitchFamily="18" charset="0"/>
                            </a:rPr>
                            <m:t>𝑋</m:t>
                          </m:r>
                        </m:e>
                        <m:sup>
                          <m:r>
                            <a:rPr lang="en-US" altLang="ja-JP">
                              <a:latin typeface="Cambria Math" panose="02040503050406030204" pitchFamily="18" charset="0"/>
                            </a:rPr>
                            <m:t>−1</m:t>
                          </m:r>
                        </m:sup>
                      </m:sSup>
                    </m:oMath>
                  </m:oMathPara>
                </a14:m>
                <a:endParaRPr lang="ja-JP" altLang="en-US"/>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453648" y="1872101"/>
                <a:ext cx="711684" cy="161454"/>
              </a:xfrm>
              <a:prstGeom prst="rect">
                <a:avLst/>
              </a:prstGeom>
              <a:blipFill>
                <a:blip r:embed="rId12"/>
                <a:stretch>
                  <a:fillRect l="-1754" t="-7143"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520979" y="1927055"/>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520979" y="1927055"/>
                <a:ext cx="599208" cy="211725"/>
              </a:xfrm>
              <a:prstGeom prst="rect">
                <a:avLst/>
              </a:prstGeom>
              <a:blipFill>
                <a:blip r:embed="rId1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816802" y="2163552"/>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816802" y="2163552"/>
                <a:ext cx="599208" cy="211725"/>
              </a:xfrm>
              <a:prstGeom prst="rect">
                <a:avLst/>
              </a:prstGeom>
              <a:blipFill>
                <a:blip r:embed="rId14"/>
                <a:stretch>
                  <a:fillRect b="-11111"/>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792677"/>
            <a:ext cx="6769162" cy="43607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685578" y="776355"/>
                <a:ext cx="1633210" cy="253787"/>
              </a:xfrm>
              <a:prstGeom prst="rect">
                <a:avLst/>
              </a:prstGeom>
              <a:noFill/>
            </p:spPr>
            <p:txBody>
              <a:bodyPr wrap="square" rtlCol="0">
                <a:spAutoFit/>
              </a:bodyPr>
              <a:lstStyle/>
              <a:p>
                <a:r>
                  <a:rPr lang="en-US" altLang="ja-JP" sz="1049" dirty="0">
                    <a:latin typeface="Arial Rounded MT Bold" panose="020F0704030504030204" pitchFamily="34" charset="0"/>
                  </a:rPr>
                  <a:t>Square Matrix </a:t>
                </a:r>
                <a:r>
                  <a:rPr lang="en-US" altLang="ja-JP" sz="901" dirty="0"/>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685578" y="776355"/>
                <a:ext cx="1633210" cy="253787"/>
              </a:xfrm>
              <a:prstGeom prst="rect">
                <a:avLst/>
              </a:prstGeom>
              <a:blipFill>
                <a:blip r:embed="rId15"/>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1914771" y="159688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1914771" y="1596884"/>
                <a:ext cx="599208" cy="211725"/>
              </a:xfrm>
              <a:prstGeom prst="rect">
                <a:avLst/>
              </a:prstGeom>
              <a:blipFill>
                <a:blip r:embed="rId16"/>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CA97591-7AC0-9742-B4C3-71D3146FB74D}"/>
                  </a:ext>
                </a:extLst>
              </p:cNvPr>
              <p:cNvSpPr txBox="1"/>
              <p:nvPr/>
            </p:nvSpPr>
            <p:spPr>
              <a:xfrm>
                <a:off x="6733908" y="2302168"/>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 </m:t>
                                </m:r>
                                <m:r>
                                  <a:rPr lang="en-US" altLang="ja-JP" sz="825" b="0" i="1">
                                    <a:latin typeface="Cambria Math" panose="02040503050406030204" pitchFamily="18" charset="0"/>
                                  </a:rPr>
                                  <m:t>  1</m:t>
                                </m:r>
                              </m:e>
                              <m:e>
                                <m:r>
                                  <a:rPr lang="en-US" altLang="ja-JP" sz="825" b="0" i="1">
                                    <a:latin typeface="Cambria Math" panose="02040503050406030204" pitchFamily="18" charset="0"/>
                                  </a:rPr>
                                  <m:t>   </m:t>
                                </m:r>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−1</m:t>
                                </m:r>
                              </m:e>
                              <m:e>
                                <m:r>
                                  <a:rPr lang="en-US" altLang="ja-JP" sz="825" b="0" i="1" smtClean="0">
                                    <a:latin typeface="Cambria Math" panose="02040503050406030204" pitchFamily="18" charset="0"/>
                                  </a:rPr>
                                  <m:t>−1</m:t>
                                </m:r>
                              </m:e>
                            </m:mr>
                          </m:m>
                        </m:e>
                      </m:d>
                    </m:oMath>
                  </m:oMathPara>
                </a14:m>
                <a:endParaRPr lang="ja-JP" altLang="en-US" sz="825"/>
              </a:p>
            </p:txBody>
          </p:sp>
        </mc:Choice>
        <mc:Fallback xmlns="">
          <p:sp>
            <p:nvSpPr>
              <p:cNvPr id="41" name="テキスト ボックス 40">
                <a:extLst>
                  <a:ext uri="{FF2B5EF4-FFF2-40B4-BE49-F238E27FC236}">
                    <a16:creationId xmlns:a16="http://schemas.microsoft.com/office/drawing/2014/main" id="{FCA97591-7AC0-9742-B4C3-71D3146FB74D}"/>
                  </a:ext>
                </a:extLst>
              </p:cNvPr>
              <p:cNvSpPr txBox="1">
                <a:spLocks noRot="1" noChangeAspect="1" noMove="1" noResize="1" noEditPoints="1" noAdjustHandles="1" noChangeArrowheads="1" noChangeShapeType="1" noTextEdit="1"/>
              </p:cNvSpPr>
              <p:nvPr/>
            </p:nvSpPr>
            <p:spPr>
              <a:xfrm>
                <a:off x="6733908" y="2302168"/>
                <a:ext cx="801864" cy="210892"/>
              </a:xfrm>
              <a:prstGeom prst="rect">
                <a:avLst/>
              </a:prstGeom>
              <a:blipFill>
                <a:blip r:embed="rId17"/>
                <a:stretch>
                  <a:fillRect t="-11765"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598543" y="219979"/>
            <a:ext cx="7317595" cy="51910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3906716" y="219358"/>
                <a:ext cx="1134066" cy="253787"/>
              </a:xfrm>
              <a:prstGeom prst="rect">
                <a:avLst/>
              </a:prstGeom>
              <a:noFill/>
            </p:spPr>
            <p:txBody>
              <a:bodyPr wrap="square" rtlCol="0">
                <a:spAutoFit/>
              </a:bodyPr>
              <a:lstStyle/>
              <a:p>
                <a:r>
                  <a:rPr lang="en-US" altLang="ja-JP" sz="1049" dirty="0">
                    <a:latin typeface="Arial Rounded MT Bold" panose="020F0704030504030204" pitchFamily="34" charset="0"/>
                  </a:rPr>
                  <a:t>Matrix </a:t>
                </a:r>
                <a:r>
                  <a:rPr lang="en-US" altLang="ja-JP" sz="901" dirty="0"/>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3906716" y="219358"/>
                <a:ext cx="1134066" cy="253787"/>
              </a:xfrm>
              <a:prstGeom prst="rect">
                <a:avLst/>
              </a:prstGeom>
              <a:blipFill>
                <a:blip r:embed="rId18"/>
                <a:stretch>
                  <a:fillRect b="-9524"/>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3A0C6B52-1A03-2C44-A796-52BA219077DB}"/>
              </a:ext>
            </a:extLst>
          </p:cNvPr>
          <p:cNvSpPr txBox="1"/>
          <p:nvPr/>
        </p:nvSpPr>
        <p:spPr>
          <a:xfrm>
            <a:off x="3490893" y="954783"/>
            <a:ext cx="811359" cy="230961"/>
          </a:xfrm>
          <a:prstGeom prst="rect">
            <a:avLst/>
          </a:prstGeom>
          <a:noFill/>
        </p:spPr>
        <p:txBody>
          <a:bodyPr wrap="square" rtlCol="0">
            <a:spAutoFit/>
          </a:bodyPr>
          <a:lstStyle/>
          <a:p>
            <a:r>
              <a:rPr lang="en-US" altLang="ja-JP" sz="901" dirty="0">
                <a:latin typeface="Arial Rounded MT Bold" panose="020F0704030504030204" pitchFamily="34" charset="0"/>
              </a:rPr>
              <a:t>Invertible</a:t>
            </a:r>
            <a:endParaRPr lang="ja-JP" altLang="en-US" sz="901">
              <a:latin typeface="Arial Rounded MT Bold" panose="020F0704030504030204" pitchFamily="34" charset="0"/>
            </a:endParaRP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4460069" y="953162"/>
            <a:ext cx="659155" cy="230961"/>
          </a:xfrm>
          <a:prstGeom prst="rect">
            <a:avLst/>
          </a:prstGeom>
          <a:noFill/>
        </p:spPr>
        <p:txBody>
          <a:bodyPr wrap="none" rtlCol="0">
            <a:spAutoFit/>
          </a:bodyPr>
          <a:lstStyle/>
          <a:p>
            <a:r>
              <a:rPr lang="en-US" altLang="ja-JP" sz="901" dirty="0">
                <a:latin typeface="Arial Rounded MT Bold" panose="020F0704030504030204" pitchFamily="34" charset="0"/>
              </a:rPr>
              <a:t>Singular</a:t>
            </a:r>
            <a:endParaRPr lang="ja-JP" altLang="en-US" sz="901">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676975" y="1315028"/>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xmlns="">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676975" y="1315028"/>
                <a:ext cx="599208" cy="161454"/>
              </a:xfrm>
              <a:prstGeom prst="rect">
                <a:avLst/>
              </a:prstGeom>
              <a:blipFill>
                <a:blip r:embed="rId19"/>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602DD2E-16EB-9946-989A-CFC5D8967E4C}"/>
                  </a:ext>
                </a:extLst>
              </p:cNvPr>
              <p:cNvSpPr txBox="1"/>
              <p:nvPr/>
            </p:nvSpPr>
            <p:spPr>
              <a:xfrm>
                <a:off x="4390164" y="1151621"/>
                <a:ext cx="1629204"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𝑎𝑡</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𝑙𝑒𝑎𝑠𝑡</m:t>
                      </m:r>
                      <m:r>
                        <a:rPr lang="en-US" altLang="ja-JP" sz="825" b="0"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𝑜𝑛𝑒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 </m:t>
                      </m:r>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r>
                        <m:rPr>
                          <m:nor/>
                        </m:rPr>
                        <a:rPr lang="en-US" altLang="ja-JP" sz="825" dirty="0"/>
                        <m:t> 0</m:t>
                      </m:r>
                    </m:oMath>
                  </m:oMathPara>
                </a14:m>
                <a:endParaRPr lang="ja-JP" altLang="en-US" sz="825"/>
              </a:p>
            </p:txBody>
          </p:sp>
        </mc:Choice>
        <mc:Fallback xmlns="">
          <p:sp>
            <p:nvSpPr>
              <p:cNvPr id="58" name="テキスト ボックス 57">
                <a:extLst>
                  <a:ext uri="{FF2B5EF4-FFF2-40B4-BE49-F238E27FC236}">
                    <a16:creationId xmlns:a16="http://schemas.microsoft.com/office/drawing/2014/main" id="{B602DD2E-16EB-9946-989A-CFC5D8967E4C}"/>
                  </a:ext>
                </a:extLst>
              </p:cNvPr>
              <p:cNvSpPr txBox="1">
                <a:spLocks noRot="1" noChangeAspect="1" noMove="1" noResize="1" noEditPoints="1" noAdjustHandles="1" noChangeArrowheads="1" noChangeShapeType="1" noTextEdit="1"/>
              </p:cNvSpPr>
              <p:nvPr/>
            </p:nvSpPr>
            <p:spPr>
              <a:xfrm>
                <a:off x="4390164" y="1151621"/>
                <a:ext cx="1629204" cy="126958"/>
              </a:xfrm>
              <a:prstGeom prst="rect">
                <a:avLst/>
              </a:prstGeom>
              <a:blipFill>
                <a:blip r:embed="rId20"/>
                <a:stretch>
                  <a:fillRect t="-18182"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464149"/>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464149"/>
                <a:ext cx="599208" cy="161454"/>
              </a:xfrm>
              <a:prstGeom prst="rect">
                <a:avLst/>
              </a:prstGeom>
              <a:blipFill>
                <a:blip r:embed="rId21"/>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664275" y="456191"/>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664275" y="456191"/>
                <a:ext cx="599208" cy="164469"/>
              </a:xfrm>
              <a:prstGeom prst="rect">
                <a:avLst/>
              </a:prstGeom>
              <a:blipFill>
                <a:blip r:embed="rId22"/>
                <a:stretch>
                  <a:fillRect l="-6250" t="-7692" r="-4167" b="-7692"/>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173346" y="1058659"/>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19341" y="874500"/>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xmlns="">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19341" y="874500"/>
                <a:ext cx="737681" cy="211725"/>
              </a:xfrm>
              <a:prstGeom prst="rect">
                <a:avLst/>
              </a:prstGeom>
              <a:blipFill>
                <a:blip r:embed="rId23"/>
                <a:stretch>
                  <a:fillRect l="-1695" b="-1666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3996127" y="3818940"/>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291362" y="1152152"/>
                <a:ext cx="1093116" cy="253916"/>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m:t>
                    </m:r>
                  </m:oMath>
                </a14:m>
                <a:r>
                  <a:rPr lang="en-US" altLang="ja-JP" sz="825" dirty="0"/>
                  <a:t> 0, </a:t>
                </a:r>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a:p>
                <a:endParaRPr lang="ja-JP" altLang="en-US" sz="825"/>
              </a:p>
            </p:txBody>
          </p:sp>
        </mc:Choice>
        <mc:Fallback xmlns="">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291362" y="1152152"/>
                <a:ext cx="1093116" cy="253916"/>
              </a:xfrm>
              <a:prstGeom prst="rect">
                <a:avLst/>
              </a:prstGeom>
              <a:blipFill>
                <a:blip r:embed="rId24"/>
                <a:stretch>
                  <a:fillRect l="-4598" t="-14286"/>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DD9B465-CC7F-FB41-B584-2ED54495A94D}"/>
              </a:ext>
            </a:extLst>
          </p:cNvPr>
          <p:cNvSpPr txBox="1"/>
          <p:nvPr/>
        </p:nvSpPr>
        <p:spPr>
          <a:xfrm>
            <a:off x="4644160" y="2912731"/>
            <a:ext cx="1160279"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Projection</a:t>
            </a:r>
            <a:endParaRPr lang="ja-JP" altLang="en-US" sz="1049"/>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3053489" y="1318882"/>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xmlns="">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3053489" y="1318882"/>
                <a:ext cx="599208" cy="161454"/>
              </a:xfrm>
              <a:prstGeom prst="rect">
                <a:avLst/>
              </a:prstGeom>
              <a:blipFill>
                <a:blip r:embed="rId25"/>
                <a:stretch>
                  <a:fillRect b="-28571"/>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22880229-DB2A-7547-9B83-3F76963B21F5}"/>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4702436" y="1493841"/>
                <a:ext cx="668256" cy="126958"/>
              </a:xfrm>
              <a:prstGeom prst="rect">
                <a:avLst/>
              </a:prstGeom>
              <a:noFill/>
            </p:spPr>
            <p:txBody>
              <a:bodyPr wrap="square" lIns="0" tIns="0" rIns="0" bIns="0" rtlCol="0">
                <a:spAutoFit/>
              </a:bodyPr>
              <a:lstStyle/>
              <a:p>
                <a14:m>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h𝑎𝑠</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𝑎𝑡</m:t>
                    </m:r>
                    <m:r>
                      <a:rPr lang="en-US" altLang="ja-JP" sz="825" b="0" i="1">
                        <a:latin typeface="Cambria Math" panose="02040503050406030204" pitchFamily="18" charset="0"/>
                        <a:ea typeface="Cambria Math" panose="02040503050406030204" pitchFamily="18" charset="0"/>
                      </a:rPr>
                      <m:t> </m:t>
                    </m:r>
                    <m:r>
                      <a:rPr lang="en-US" altLang="ja-JP" sz="825" b="0" i="1">
                        <a:latin typeface="Cambria Math" panose="02040503050406030204" pitchFamily="18" charset="0"/>
                        <a:ea typeface="Cambria Math" panose="02040503050406030204" pitchFamily="18" charset="0"/>
                      </a:rPr>
                      <m:t>𝑙𝑒𝑎𝑠𝑡</m:t>
                    </m:r>
                    <m:r>
                      <a:rPr lang="en-US" altLang="ja-JP" sz="825" b="0" i="1">
                        <a:latin typeface="Cambria Math" panose="02040503050406030204" pitchFamily="18" charset="0"/>
                        <a:ea typeface="Cambria Math" panose="02040503050406030204" pitchFamily="18" charset="0"/>
                      </a:rPr>
                      <m:t> </m:t>
                    </m:r>
                    <m:r>
                      <a:rPr lang="en-US" altLang="ja-JP" sz="825" b="0" i="1">
                        <a:latin typeface="Cambria Math" panose="02040503050406030204" pitchFamily="18" charset="0"/>
                        <a:ea typeface="Cambria Math" panose="02040503050406030204" pitchFamily="18" charset="0"/>
                      </a:rPr>
                      <m:t>𝑜𝑛𝑒</m:t>
                    </m:r>
                    <m:r>
                      <a:rPr lang="en-US" altLang="ja-JP" sz="825" b="0"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𝑧𝑒𝑟𝑜</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𝑟𝑜𝑤</m:t>
                    </m:r>
                  </m:oMath>
                </a14:m>
                <a:r>
                  <a:rPr lang="en-US" altLang="ja-JP" sz="825" dirty="0"/>
                  <a:t> </a:t>
                </a:r>
                <a:endParaRPr lang="ja-JP" altLang="en-US" sz="825"/>
              </a:p>
            </p:txBody>
          </p:sp>
        </mc:Choice>
        <mc:Fallback xmlns="">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4702436" y="1493841"/>
                <a:ext cx="668256" cy="126958"/>
              </a:xfrm>
              <a:prstGeom prst="rect">
                <a:avLst/>
              </a:prstGeom>
              <a:blipFill>
                <a:blip r:embed="rId26"/>
                <a:stretch>
                  <a:fillRect l="-5660" r="-100000"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77845" y="1890521"/>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𝑋𝐽𝑋</m:t>
                          </m:r>
                        </m:e>
                        <m:sup>
                          <m:r>
                            <a:rPr lang="en-US" altLang="ja-JP">
                              <a:latin typeface="Cambria Math" panose="02040503050406030204" pitchFamily="18" charset="0"/>
                            </a:rPr>
                            <m:t>−1</m:t>
                          </m:r>
                        </m:sup>
                      </m:sSup>
                    </m:oMath>
                  </m:oMathPara>
                </a14:m>
                <a:endParaRPr lang="ja-JP" altLang="en-US"/>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77845" y="1890521"/>
                <a:ext cx="774007" cy="161454"/>
              </a:xfrm>
              <a:prstGeom prst="rect">
                <a:avLst/>
              </a:prstGeom>
              <a:blipFill>
                <a:blip r:embed="rId33"/>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4842940" y="2423408"/>
                <a:ext cx="1137697"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𝑎𝑟𝑒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𝑟𝑒𝑎𝑙</m:t>
                      </m:r>
                    </m:oMath>
                  </m:oMathPara>
                </a14:m>
                <a:endParaRPr lang="ja-JP" altLang="en-US" sz="825"/>
              </a:p>
            </p:txBody>
          </p:sp>
        </mc:Choice>
        <mc:Fallback xmlns="">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4842940" y="2423408"/>
                <a:ext cx="1137697" cy="129266"/>
              </a:xfrm>
              <a:prstGeom prst="rect">
                <a:avLst/>
              </a:prstGeom>
              <a:blipFill>
                <a:blip r:embed="rId34"/>
                <a:stretch>
                  <a:fillRect t="-909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27283" y="2619674"/>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27283" y="2619674"/>
                <a:ext cx="599208" cy="164469"/>
              </a:xfrm>
              <a:prstGeom prst="rect">
                <a:avLst/>
              </a:prstGeom>
              <a:blipFill>
                <a:blip r:embed="rId35"/>
                <a:stretch>
                  <a:fillRect l="-6250" t="-7143" r="-4167"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272698" y="3101557"/>
                <a:ext cx="120902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m:oMathPara>
                </a14:m>
                <a:endParaRPr lang="ja-JP" altLang="en-US" sz="825"/>
              </a:p>
            </p:txBody>
          </p:sp>
        </mc:Choice>
        <mc:Fallback xmlns="">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272698" y="3101557"/>
                <a:ext cx="1209028" cy="129266"/>
              </a:xfrm>
              <a:prstGeom prst="rect">
                <a:avLst/>
              </a:prstGeom>
              <a:blipFill>
                <a:blip r:embed="rId36"/>
                <a:stretch>
                  <a:fillRect t="-9091" b="-36364"/>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652697" y="1396448"/>
            <a:ext cx="158637" cy="3161"/>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80437" y="1395756"/>
            <a:ext cx="96539"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73CA59E4-02EC-8348-90A9-DF74635EC2CA}"/>
                  </a:ext>
                </a:extLst>
              </p:cNvPr>
              <p:cNvSpPr txBox="1"/>
              <p:nvPr/>
            </p:nvSpPr>
            <p:spPr>
              <a:xfrm>
                <a:off x="5248668" y="1891935"/>
                <a:ext cx="649839"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𝐷𝑖𝑎𝑔𝑜𝑛𝑎𝑙𝑖𝑧𝑒</m:t>
                      </m:r>
                    </m:oMath>
                  </m:oMathPara>
                </a14:m>
                <a:endParaRPr lang="ja-JP" altLang="en-US" sz="825"/>
              </a:p>
            </p:txBody>
          </p:sp>
        </mc:Choice>
        <mc:Fallback xmlns="">
          <p:sp>
            <p:nvSpPr>
              <p:cNvPr id="83" name="テキスト ボックス 82">
                <a:extLst>
                  <a:ext uri="{FF2B5EF4-FFF2-40B4-BE49-F238E27FC236}">
                    <a16:creationId xmlns:a16="http://schemas.microsoft.com/office/drawing/2014/main" id="{73CA59E4-02EC-8348-90A9-DF74635EC2CA}"/>
                  </a:ext>
                </a:extLst>
              </p:cNvPr>
              <p:cNvSpPr txBox="1">
                <a:spLocks noRot="1" noChangeAspect="1" noMove="1" noResize="1" noEditPoints="1" noAdjustHandles="1" noChangeArrowheads="1" noChangeShapeType="1" noTextEdit="1"/>
              </p:cNvSpPr>
              <p:nvPr/>
            </p:nvSpPr>
            <p:spPr>
              <a:xfrm>
                <a:off x="5248668" y="1891935"/>
                <a:ext cx="649839" cy="126958"/>
              </a:xfrm>
              <a:prstGeom prst="rect">
                <a:avLst/>
              </a:prstGeom>
              <a:blipFill>
                <a:blip r:embed="rId38"/>
                <a:stretch>
                  <a:fillRect l="-3846" r="-1923" b="-45455"/>
                </a:stretch>
              </a:blipFill>
            </p:spPr>
            <p:txBody>
              <a:bodyPr/>
              <a:lstStyle/>
              <a:p>
                <a:r>
                  <a:rPr lang="ja-JP" altLang="en-US">
                    <a:noFill/>
                  </a:rPr>
                  <a:t> </a:t>
                </a:r>
              </a:p>
            </p:txBody>
          </p:sp>
        </mc:Fallback>
      </mc:AlternateContent>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a:off x="5165332" y="1952828"/>
            <a:ext cx="83336" cy="2586"/>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5898507" y="1955414"/>
            <a:ext cx="379338" cy="15834"/>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4864414" y="4826037"/>
                <a:ext cx="105300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4864414" y="4826037"/>
                <a:ext cx="1053000" cy="164469"/>
              </a:xfrm>
              <a:prstGeom prst="rect">
                <a:avLst/>
              </a:prstGeom>
              <a:blipFill>
                <a:blip r:embed="rId39"/>
                <a:stretch>
                  <a:fillRect t="-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117867" y="4908272"/>
            <a:ext cx="746547" cy="15"/>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657987" y="640298"/>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𝑟𝑜𝑤</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𝑐𝑜𝑙𝑢𝑚𝑛</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p>
            </p:txBody>
          </p:sp>
        </mc:Choice>
        <mc:Fallback xmlns="">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657987" y="640298"/>
                <a:ext cx="1404308" cy="126958"/>
              </a:xfrm>
              <a:prstGeom prst="rect">
                <a:avLst/>
              </a:prstGeom>
              <a:blipFill>
                <a:blip r:embed="rId40"/>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37632" y="648004"/>
                <a:ext cx="123837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en-US" altLang="ja-JP" sz="825" i="1">
                          <a:latin typeface="Cambria Math" panose="02040503050406030204" pitchFamily="18" charset="0"/>
                        </a:rPr>
                        <m:t>𝑜𝑟𝑡h𝑜𝑛𝑜𝑟𝑚𝑎𝑙</m:t>
                      </m:r>
                      <m:r>
                        <a:rPr lang="en-US" altLang="ja-JP" sz="825" i="1">
                          <a:latin typeface="Cambria Math" panose="02040503050406030204" pitchFamily="18" charset="0"/>
                        </a:rPr>
                        <m:t> </m:t>
                      </m:r>
                      <m:r>
                        <a:rPr lang="en-US" altLang="ja-JP" sz="825" i="1">
                          <a:latin typeface="Cambria Math" panose="02040503050406030204" pitchFamily="18" charset="0"/>
                        </a:rPr>
                        <m:t>𝑏𝑎𝑠𝑖𝑠</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xmlns="">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37632" y="648004"/>
                <a:ext cx="1238371" cy="126958"/>
              </a:xfrm>
              <a:prstGeom prst="rect">
                <a:avLst/>
              </a:prstGeom>
              <a:blipFill>
                <a:blip r:embed="rId41"/>
                <a:stretch>
                  <a:fillRect l="-4082" r="-14286"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088577" y="4826052"/>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088577" y="4826052"/>
                <a:ext cx="1029290" cy="164469"/>
              </a:xfrm>
              <a:prstGeom prst="rect">
                <a:avLst/>
              </a:prstGeom>
              <a:blipFill>
                <a:blip r:embed="rId42"/>
                <a:stretch>
                  <a:fillRect t="-7143"/>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a:stCxn id="77" idx="3"/>
          </p:cNvCxnSpPr>
          <p:nvPr/>
        </p:nvCxnSpPr>
        <p:spPr>
          <a:xfrm flipH="1" flipV="1">
            <a:off x="4306466" y="1553604"/>
            <a:ext cx="395970" cy="3716"/>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136234" y="4673885"/>
                <a:ext cx="1059290" cy="1078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701" i="1">
                          <a:latin typeface="Cambria Math" panose="02040503050406030204" pitchFamily="18" charset="0"/>
                          <a:ea typeface="Cambria Math" panose="02040503050406030204" pitchFamily="18" charset="0"/>
                        </a:rPr>
                        <m:t>𝑝𝑠𝑒𝑢𝑑𝑜𝑖𝑛𝑣𝑒𝑟𝑠𝑒</m:t>
                      </m:r>
                      <m:r>
                        <a:rPr lang="en-US" altLang="ja-JP" sz="701" b="0"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𝑓𝑜𝑟</m:t>
                      </m:r>
                      <m:r>
                        <a:rPr lang="en-US" altLang="ja-JP" sz="701"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𝑎𝑙𝑙</m:t>
                      </m:r>
                      <m:r>
                        <a:rPr lang="en-US" altLang="ja-JP" sz="701"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𝐴</m:t>
                      </m:r>
                    </m:oMath>
                  </m:oMathPara>
                </a14:m>
                <a:endParaRPr lang="ja-JP" altLang="en-US" sz="701"/>
              </a:p>
            </p:txBody>
          </p:sp>
        </mc:Choice>
        <mc:Fallback xmlns="">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136234" y="4673885"/>
                <a:ext cx="1059290" cy="107850"/>
              </a:xfrm>
              <a:prstGeom prst="rect">
                <a:avLst/>
              </a:prstGeom>
              <a:blipFill>
                <a:blip r:embed="rId45"/>
                <a:stretch>
                  <a:fillRect t="-11111" b="-44444"/>
                </a:stretch>
              </a:blipFill>
            </p:spPr>
            <p:txBody>
              <a:bodyPr/>
              <a:lstStyle/>
              <a:p>
                <a:r>
                  <a:rPr lang="ja-JP" altLang="en-US">
                    <a:noFill/>
                  </a:rPr>
                  <a:t> </a:t>
                </a:r>
              </a:p>
            </p:txBody>
          </p:sp>
        </mc:Fallback>
      </mc:AlternateContent>
      <p:sp>
        <p:nvSpPr>
          <p:cNvPr id="80" name="テキスト ボックス 79">
            <a:extLst>
              <a:ext uri="{FF2B5EF4-FFF2-40B4-BE49-F238E27FC236}">
                <a16:creationId xmlns:a16="http://schemas.microsoft.com/office/drawing/2014/main" id="{5066DD3F-B757-1C46-AF69-582D2F26AA42}"/>
              </a:ext>
            </a:extLst>
          </p:cNvPr>
          <p:cNvSpPr txBox="1"/>
          <p:nvPr/>
        </p:nvSpPr>
        <p:spPr>
          <a:xfrm rot="10800000" flipV="1">
            <a:off x="2970543" y="1495016"/>
            <a:ext cx="664361" cy="126958"/>
          </a:xfrm>
          <a:prstGeom prst="rect">
            <a:avLst/>
          </a:prstGeom>
          <a:noFill/>
        </p:spPr>
        <p:txBody>
          <a:bodyPr wrap="square" lIns="0" tIns="0" rIns="0" bIns="0" rtlCol="0">
            <a:spAutoFit/>
          </a:bodyPr>
          <a:lstStyle/>
          <a:p>
            <a:r>
              <a:rPr lang="en-US" altLang="ja-JP" sz="825" i="1" dirty="0">
                <a:latin typeface="Times New Roman" panose="02020603050405020304" pitchFamily="18" charset="0"/>
                <a:cs typeface="Times New Roman" panose="02020603050405020304" pitchFamily="18" charset="0"/>
              </a:rPr>
              <a:t>Gram-Schmidt</a:t>
            </a:r>
            <a:endParaRPr lang="ja-JP" altLang="en-US" sz="825" i="1">
              <a:latin typeface="Times New Roman" panose="02020603050405020304" pitchFamily="18" charset="0"/>
              <a:cs typeface="Times New Roman" panose="02020603050405020304" pitchFamily="18" charset="0"/>
            </a:endParaRPr>
          </a:p>
        </p:txBody>
      </p:sp>
      <p:sp>
        <p:nvSpPr>
          <p:cNvPr id="81" name="テキスト ボックス 80">
            <a:extLst>
              <a:ext uri="{FF2B5EF4-FFF2-40B4-BE49-F238E27FC236}">
                <a16:creationId xmlns:a16="http://schemas.microsoft.com/office/drawing/2014/main" id="{CC8FD507-6469-F44A-A8FC-018BF2D445A4}"/>
              </a:ext>
            </a:extLst>
          </p:cNvPr>
          <p:cNvSpPr txBox="1"/>
          <p:nvPr/>
        </p:nvSpPr>
        <p:spPr>
          <a:xfrm>
            <a:off x="4364639" y="3298515"/>
            <a:ext cx="151326" cy="215444"/>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sz="1400" dirty="0"/>
              <a:t>O</a:t>
            </a:r>
            <a:endParaRPr lang="ja-JP" altLang="en-US" sz="1400"/>
          </a:p>
        </p:txBody>
      </p:sp>
      <p:sp>
        <p:nvSpPr>
          <p:cNvPr id="82" name="円/楕円 81">
            <a:extLst>
              <a:ext uri="{FF2B5EF4-FFF2-40B4-BE49-F238E27FC236}">
                <a16:creationId xmlns:a16="http://schemas.microsoft.com/office/drawing/2014/main" id="{E08DDBC5-3B23-D241-B66B-74B548C63489}"/>
              </a:ext>
            </a:extLst>
          </p:cNvPr>
          <p:cNvSpPr/>
          <p:nvPr/>
        </p:nvSpPr>
        <p:spPr>
          <a:xfrm rot="16200000">
            <a:off x="3227180" y="2678412"/>
            <a:ext cx="636328" cy="14004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8" name="正方形/長方形 17">
            <a:extLst>
              <a:ext uri="{FF2B5EF4-FFF2-40B4-BE49-F238E27FC236}">
                <a16:creationId xmlns:a16="http://schemas.microsoft.com/office/drawing/2014/main" id="{FE976787-29DB-AD42-ABC7-6686393431A6}"/>
              </a:ext>
            </a:extLst>
          </p:cNvPr>
          <p:cNvSpPr/>
          <p:nvPr/>
        </p:nvSpPr>
        <p:spPr>
          <a:xfrm>
            <a:off x="3432041" y="3125937"/>
            <a:ext cx="189104" cy="519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D3FADFD2-F70A-E74F-B411-5047D6660D70}"/>
              </a:ext>
            </a:extLst>
          </p:cNvPr>
          <p:cNvSpPr txBox="1"/>
          <p:nvPr/>
        </p:nvSpPr>
        <p:spPr>
          <a:xfrm>
            <a:off x="2988854" y="3071135"/>
            <a:ext cx="990977"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Permutation</a:t>
            </a:r>
            <a:endParaRPr lang="ja-JP" altLang="en-US" sz="1049"/>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D2CB20A8-F85A-7D46-83BA-27BEF82B4A87}"/>
                  </a:ext>
                </a:extLst>
              </p:cNvPr>
              <p:cNvSpPr txBox="1"/>
              <p:nvPr/>
            </p:nvSpPr>
            <p:spPr>
              <a:xfrm>
                <a:off x="2994709" y="3292668"/>
                <a:ext cx="1054256" cy="2539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ea typeface="Cambria Math" panose="02040503050406030204" pitchFamily="18" charset="0"/>
                        </a:rPr>
                        <m:t>𝑝𝑒𝑟𝑚𝑢𝑡𝑎𝑡𝑖𝑜𝑛</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m:t>
                      </m:r>
                      <m:r>
                        <a:rPr lang="en-US" altLang="ja-JP" sz="825" b="1" i="1" smtClean="0">
                          <a:latin typeface="Cambria Math" panose="02040503050406030204" pitchFamily="18" charset="0"/>
                          <a:ea typeface="Cambria Math" panose="02040503050406030204" pitchFamily="18" charset="0"/>
                        </a:rPr>
                        <m:t>𝑰</m:t>
                      </m:r>
                    </m:oMath>
                  </m:oMathPara>
                </a14:m>
                <a:endParaRPr lang="en-US" altLang="ja-JP" sz="825" b="1" i="1">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825" i="1" smtClean="0">
                          <a:latin typeface="Cambria Math" panose="02040503050406030204" pitchFamily="18" charset="0"/>
                          <a:ea typeface="Cambria Math" panose="02040503050406030204" pitchFamily="18" charset="0"/>
                        </a:rPr>
                        <m:t>a</m:t>
                      </m:r>
                      <m:r>
                        <a:rPr lang="en-US" altLang="ja-JP" sz="825" i="1" smtClean="0">
                          <a:latin typeface="Cambria Math" panose="02040503050406030204" pitchFamily="18" charset="0"/>
                          <a:ea typeface="Cambria Math" panose="02040503050406030204" pitchFamily="18" charset="0"/>
                        </a:rPr>
                        <m:t>𝑙𝑙</m:t>
                      </m:r>
                      <m:r>
                        <a:rPr lang="en-US" altLang="ja-JP" sz="825" i="1" smtClean="0">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𝑎𝑟𝑒</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𝑟𝑜𝑜𝑡𝑠</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1 </m:t>
                      </m:r>
                    </m:oMath>
                  </m:oMathPara>
                </a14:m>
                <a:endParaRPr lang="en-US" altLang="ja-JP" sz="825" b="0" i="1">
                  <a:latin typeface="Cambria Math" panose="02040503050406030204" pitchFamily="18" charset="0"/>
                  <a:ea typeface="Cambria Math" panose="02040503050406030204" pitchFamily="18" charset="0"/>
                </a:endParaRPr>
              </a:p>
            </p:txBody>
          </p:sp>
        </mc:Choice>
        <mc:Fallback xmlns="">
          <p:sp>
            <p:nvSpPr>
              <p:cNvPr id="98" name="テキスト ボックス 97">
                <a:extLst>
                  <a:ext uri="{FF2B5EF4-FFF2-40B4-BE49-F238E27FC236}">
                    <a16:creationId xmlns:a16="http://schemas.microsoft.com/office/drawing/2014/main" id="{D2CB20A8-F85A-7D46-83BA-27BEF82B4A87}"/>
                  </a:ext>
                </a:extLst>
              </p:cNvPr>
              <p:cNvSpPr txBox="1">
                <a:spLocks noRot="1" noChangeAspect="1" noMove="1" noResize="1" noEditPoints="1" noAdjustHandles="1" noChangeArrowheads="1" noChangeShapeType="1" noTextEdit="1"/>
              </p:cNvSpPr>
              <p:nvPr/>
            </p:nvSpPr>
            <p:spPr>
              <a:xfrm>
                <a:off x="2994709" y="3292668"/>
                <a:ext cx="1054256" cy="253916"/>
              </a:xfrm>
              <a:prstGeom prst="rect">
                <a:avLst/>
              </a:prstGeom>
              <a:blipFill>
                <a:blip r:embed="rId46"/>
                <a:stretch>
                  <a:fillRect t="-4762" b="-19048"/>
                </a:stretch>
              </a:blipFill>
            </p:spPr>
            <p:txBody>
              <a:bodyPr/>
              <a:lstStyle/>
              <a:p>
                <a:r>
                  <a:rPr lang="ja-JP" altLang="en-US">
                    <a:noFill/>
                  </a:rPr>
                  <a:t> </a:t>
                </a:r>
              </a:p>
            </p:txBody>
          </p:sp>
        </mc:Fallback>
      </mc:AlternateContent>
      <p:sp>
        <p:nvSpPr>
          <p:cNvPr id="100" name="テキスト ボックス 99">
            <a:extLst>
              <a:ext uri="{FF2B5EF4-FFF2-40B4-BE49-F238E27FC236}">
                <a16:creationId xmlns:a16="http://schemas.microsoft.com/office/drawing/2014/main" id="{6813A672-5081-B54F-8C45-37BCF47847FB}"/>
              </a:ext>
            </a:extLst>
          </p:cNvPr>
          <p:cNvSpPr txBox="1"/>
          <p:nvPr/>
        </p:nvSpPr>
        <p:spPr>
          <a:xfrm>
            <a:off x="4367730" y="385323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2" name="テキスト ボックス 101">
            <a:extLst>
              <a:ext uri="{FF2B5EF4-FFF2-40B4-BE49-F238E27FC236}">
                <a16:creationId xmlns:a16="http://schemas.microsoft.com/office/drawing/2014/main" id="{845D6487-AD41-874E-A43F-A6DA852A4774}"/>
              </a:ext>
            </a:extLst>
          </p:cNvPr>
          <p:cNvSpPr txBox="1"/>
          <p:nvPr/>
        </p:nvSpPr>
        <p:spPr>
          <a:xfrm>
            <a:off x="6537018" y="219979"/>
            <a:ext cx="1364706"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en-US" altLang="ja-JP" sz="1049" dirty="0"/>
              <a:t>Matrix Factorization</a:t>
            </a:r>
            <a:endParaRPr lang="ja-JP" altLang="en-US" sz="1049"/>
          </a:p>
        </p:txBody>
      </p:sp>
      <p:pic>
        <p:nvPicPr>
          <p:cNvPr id="108" name="Picture 2" descr="クリエイティブ・コモンズ・ライセンス">
            <a:extLst>
              <a:ext uri="{FF2B5EF4-FFF2-40B4-BE49-F238E27FC236}">
                <a16:creationId xmlns:a16="http://schemas.microsoft.com/office/drawing/2014/main" id="{CFD3B8D5-C5C0-1D41-A8D5-E2CF27F8CAF4}"/>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156542" y="5103129"/>
            <a:ext cx="567901" cy="200056"/>
          </a:xfrm>
          <a:prstGeom prst="rect">
            <a:avLst/>
          </a:prstGeom>
          <a:noFill/>
          <a:extLst>
            <a:ext uri="{909E8E84-426E-40DD-AFC4-6F175D3DCCD1}">
              <a14:hiddenFill xmlns:a14="http://schemas.microsoft.com/office/drawing/2010/main">
                <a:solidFill>
                  <a:srgbClr val="FFFFFF"/>
                </a:solidFill>
              </a14:hiddenFill>
            </a:ext>
          </a:extLst>
        </p:spPr>
      </p:pic>
      <p:sp>
        <p:nvSpPr>
          <p:cNvPr id="30" name="円/楕円 29">
            <a:extLst>
              <a:ext uri="{FF2B5EF4-FFF2-40B4-BE49-F238E27FC236}">
                <a16:creationId xmlns:a16="http://schemas.microsoft.com/office/drawing/2014/main" id="{747F2193-208F-AD44-9916-42A5EFDE58F0}"/>
              </a:ext>
            </a:extLst>
          </p:cNvPr>
          <p:cNvSpPr/>
          <p:nvPr/>
        </p:nvSpPr>
        <p:spPr>
          <a:xfrm>
            <a:off x="1227862" y="1649898"/>
            <a:ext cx="5842339" cy="31382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5C6E1CD7-D298-559F-F9E8-B099D7B71D70}"/>
                  </a:ext>
                </a:extLst>
              </p:cNvPr>
              <p:cNvSpPr txBox="1"/>
              <p:nvPr/>
            </p:nvSpPr>
            <p:spPr>
              <a:xfrm>
                <a:off x="6431105" y="2054103"/>
                <a:ext cx="919376"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ea typeface="Cambria Math" panose="02040503050406030204" pitchFamily="18" charset="0"/>
                        </a:rPr>
                        <m:t>𝐽</m:t>
                      </m:r>
                      <m:r>
                        <a:rPr lang="en-US" altLang="ja-JP" sz="825" b="0" i="1">
                          <a:latin typeface="Cambria Math" panose="02040503050406030204" pitchFamily="18" charset="0"/>
                          <a:ea typeface="Cambria Math" panose="02040503050406030204" pitchFamily="18" charset="0"/>
                        </a:rPr>
                        <m:t>=</m:t>
                      </m:r>
                      <m:r>
                        <a:rPr lang="en-US" altLang="ja-JP" sz="825" b="0" i="1">
                          <a:latin typeface="Cambria Math" panose="02040503050406030204" pitchFamily="18" charset="0"/>
                          <a:ea typeface="Cambria Math" panose="02040503050406030204" pitchFamily="18" charset="0"/>
                        </a:rPr>
                        <m:t>𝐽𝑜𝑟𝑑𝑎𝑛</m:t>
                      </m:r>
                      <m:r>
                        <a:rPr lang="en-US" altLang="ja-JP" sz="825" b="0" i="1">
                          <a:latin typeface="Cambria Math" panose="02040503050406030204" pitchFamily="18" charset="0"/>
                          <a:ea typeface="Cambria Math" panose="02040503050406030204" pitchFamily="18" charset="0"/>
                        </a:rPr>
                        <m:t> </m:t>
                      </m:r>
                      <m:r>
                        <a:rPr lang="en-US" altLang="ja-JP" sz="825" b="0" i="1">
                          <a:latin typeface="Cambria Math" panose="02040503050406030204" pitchFamily="18" charset="0"/>
                          <a:ea typeface="Cambria Math" panose="02040503050406030204" pitchFamily="18" charset="0"/>
                        </a:rPr>
                        <m:t>𝑓𝑜𝑟𝑚</m:t>
                      </m:r>
                    </m:oMath>
                  </m:oMathPara>
                </a14:m>
                <a:endParaRPr lang="ja-JP" altLang="en-US" sz="825"/>
              </a:p>
            </p:txBody>
          </p:sp>
        </mc:Choice>
        <mc:Fallback xmlns="">
          <p:sp>
            <p:nvSpPr>
              <p:cNvPr id="54" name="テキスト ボックス 53">
                <a:extLst>
                  <a:ext uri="{FF2B5EF4-FFF2-40B4-BE49-F238E27FC236}">
                    <a16:creationId xmlns:a16="http://schemas.microsoft.com/office/drawing/2014/main" id="{5C6E1CD7-D298-559F-F9E8-B099D7B71D70}"/>
                  </a:ext>
                </a:extLst>
              </p:cNvPr>
              <p:cNvSpPr txBox="1">
                <a:spLocks noRot="1" noChangeAspect="1" noMove="1" noResize="1" noEditPoints="1" noAdjustHandles="1" noChangeArrowheads="1" noChangeShapeType="1" noTextEdit="1"/>
              </p:cNvSpPr>
              <p:nvPr/>
            </p:nvSpPr>
            <p:spPr>
              <a:xfrm>
                <a:off x="6431105" y="2054103"/>
                <a:ext cx="919376" cy="126958"/>
              </a:xfrm>
              <a:prstGeom prst="rect">
                <a:avLst/>
              </a:prstGeom>
              <a:blipFill>
                <a:blip r:embed="rId48"/>
                <a:stretch>
                  <a:fillRect b="-45455"/>
                </a:stretch>
              </a:blipFill>
            </p:spPr>
            <p:txBody>
              <a:bodyPr/>
              <a:lstStyle/>
              <a:p>
                <a:r>
                  <a:rPr lang="ja-JP" altLang="en-US">
                    <a:noFill/>
                  </a:rPr>
                  <a:t> </a:t>
                </a:r>
              </a:p>
            </p:txBody>
          </p:sp>
        </mc:Fallback>
      </mc:AlternateContent>
      <p:grpSp>
        <p:nvGrpSpPr>
          <p:cNvPr id="29" name="グループ化 28">
            <a:extLst>
              <a:ext uri="{FF2B5EF4-FFF2-40B4-BE49-F238E27FC236}">
                <a16:creationId xmlns:a16="http://schemas.microsoft.com/office/drawing/2014/main" id="{5E2550D3-9A12-A18A-9B19-65E43CBEF9F0}"/>
              </a:ext>
            </a:extLst>
          </p:cNvPr>
          <p:cNvGrpSpPr/>
          <p:nvPr/>
        </p:nvGrpSpPr>
        <p:grpSpPr>
          <a:xfrm>
            <a:off x="-7678" y="433596"/>
            <a:ext cx="7909402" cy="4556142"/>
            <a:chOff x="-7678" y="433596"/>
            <a:chExt cx="7909402" cy="4556142"/>
          </a:xfrm>
        </p:grpSpPr>
        <p:sp>
          <p:nvSpPr>
            <p:cNvPr id="38" name="テキスト ボックス 37">
              <a:extLst>
                <a:ext uri="{FF2B5EF4-FFF2-40B4-BE49-F238E27FC236}">
                  <a16:creationId xmlns:a16="http://schemas.microsoft.com/office/drawing/2014/main" id="{DF5E6EC3-087D-1848-8582-CFA8540AD2F7}"/>
                </a:ext>
              </a:extLst>
            </p:cNvPr>
            <p:cNvSpPr txBox="1"/>
            <p:nvPr/>
          </p:nvSpPr>
          <p:spPr>
            <a:xfrm>
              <a:off x="3050804" y="475341"/>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89" name="テキスト ボックス 88">
              <a:extLst>
                <a:ext uri="{FF2B5EF4-FFF2-40B4-BE49-F238E27FC236}">
                  <a16:creationId xmlns:a16="http://schemas.microsoft.com/office/drawing/2014/main" id="{A4972E05-1B91-9642-9898-49BC73231F14}"/>
                </a:ext>
              </a:extLst>
            </p:cNvPr>
            <p:cNvSpPr txBox="1"/>
            <p:nvPr/>
          </p:nvSpPr>
          <p:spPr>
            <a:xfrm>
              <a:off x="5265078" y="131932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90" name="テキスト ボックス 89">
              <a:extLst>
                <a:ext uri="{FF2B5EF4-FFF2-40B4-BE49-F238E27FC236}">
                  <a16:creationId xmlns:a16="http://schemas.microsoft.com/office/drawing/2014/main" id="{9C2106D9-F9C8-F846-B8AA-A676EF08D68B}"/>
                </a:ext>
              </a:extLst>
            </p:cNvPr>
            <p:cNvSpPr txBox="1"/>
            <p:nvPr/>
          </p:nvSpPr>
          <p:spPr>
            <a:xfrm>
              <a:off x="3667827" y="297113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1" name="テキスト ボックス 90">
              <a:extLst>
                <a:ext uri="{FF2B5EF4-FFF2-40B4-BE49-F238E27FC236}">
                  <a16:creationId xmlns:a16="http://schemas.microsoft.com/office/drawing/2014/main" id="{6F547B75-78E7-EF45-9534-BB6F0E235B0E}"/>
                </a:ext>
              </a:extLst>
            </p:cNvPr>
            <p:cNvSpPr txBox="1"/>
            <p:nvPr/>
          </p:nvSpPr>
          <p:spPr>
            <a:xfrm>
              <a:off x="4324292" y="227148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3" name="テキスト ボックス 92">
              <a:extLst>
                <a:ext uri="{FF2B5EF4-FFF2-40B4-BE49-F238E27FC236}">
                  <a16:creationId xmlns:a16="http://schemas.microsoft.com/office/drawing/2014/main" id="{BC01F989-90D4-4B44-B506-FB6D2AFB2F46}"/>
                </a:ext>
              </a:extLst>
            </p:cNvPr>
            <p:cNvSpPr txBox="1"/>
            <p:nvPr/>
          </p:nvSpPr>
          <p:spPr>
            <a:xfrm>
              <a:off x="5005051" y="283578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p:sp>
          <p:nvSpPr>
            <p:cNvPr id="94" name="テキスト ボックス 93">
              <a:extLst>
                <a:ext uri="{FF2B5EF4-FFF2-40B4-BE49-F238E27FC236}">
                  <a16:creationId xmlns:a16="http://schemas.microsoft.com/office/drawing/2014/main" id="{E04BACE5-A727-E447-A13C-764DF8B624BA}"/>
                </a:ext>
              </a:extLst>
            </p:cNvPr>
            <p:cNvSpPr txBox="1"/>
            <p:nvPr/>
          </p:nvSpPr>
          <p:spPr>
            <a:xfrm>
              <a:off x="2755948" y="131037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5" name="テキスト ボックス 94">
              <a:extLst>
                <a:ext uri="{FF2B5EF4-FFF2-40B4-BE49-F238E27FC236}">
                  <a16:creationId xmlns:a16="http://schemas.microsoft.com/office/drawing/2014/main" id="{F358D054-2847-B847-A86D-8A2D85558923}"/>
                </a:ext>
              </a:extLst>
            </p:cNvPr>
            <p:cNvSpPr txBox="1"/>
            <p:nvPr/>
          </p:nvSpPr>
          <p:spPr>
            <a:xfrm>
              <a:off x="2932404" y="289887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9" name="テキスト ボックス 98">
              <a:extLst>
                <a:ext uri="{FF2B5EF4-FFF2-40B4-BE49-F238E27FC236}">
                  <a16:creationId xmlns:a16="http://schemas.microsoft.com/office/drawing/2014/main" id="{4D7FEAF3-D4A5-7843-9CF5-368CDF9D4752}"/>
                </a:ext>
              </a:extLst>
            </p:cNvPr>
            <p:cNvSpPr txBox="1"/>
            <p:nvPr/>
          </p:nvSpPr>
          <p:spPr>
            <a:xfrm>
              <a:off x="4174689" y="187381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1" name="テキスト ボックス 100">
              <a:extLst>
                <a:ext uri="{FF2B5EF4-FFF2-40B4-BE49-F238E27FC236}">
                  <a16:creationId xmlns:a16="http://schemas.microsoft.com/office/drawing/2014/main" id="{86BB8208-7D93-6E4C-BDA6-16B45CDEC7FE}"/>
                </a:ext>
              </a:extLst>
            </p:cNvPr>
            <p:cNvSpPr txBox="1"/>
            <p:nvPr/>
          </p:nvSpPr>
          <p:spPr>
            <a:xfrm>
              <a:off x="3928701" y="258449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5" name="テキスト ボックス 104">
              <a:extLst>
                <a:ext uri="{FF2B5EF4-FFF2-40B4-BE49-F238E27FC236}">
                  <a16:creationId xmlns:a16="http://schemas.microsoft.com/office/drawing/2014/main" id="{12EA018D-DDC3-AA4C-91A3-3F1C9F0D8FCC}"/>
                </a:ext>
              </a:extLst>
            </p:cNvPr>
            <p:cNvSpPr txBox="1"/>
            <p:nvPr/>
          </p:nvSpPr>
          <p:spPr>
            <a:xfrm>
              <a:off x="5924211" y="261531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7DE4E0A9-766E-384E-8EE1-727E2A4B1967}"/>
                </a:ext>
              </a:extLst>
            </p:cNvPr>
            <p:cNvSpPr txBox="1"/>
            <p:nvPr/>
          </p:nvSpPr>
          <p:spPr>
            <a:xfrm>
              <a:off x="5268860" y="45623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9BE7CDF2-3D56-B449-B14C-6CC86F6C7DA8}"/>
                </a:ext>
              </a:extLst>
            </p:cNvPr>
            <p:cNvSpPr txBox="1"/>
            <p:nvPr/>
          </p:nvSpPr>
          <p:spPr>
            <a:xfrm>
              <a:off x="5905991" y="4825283"/>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3.5, 7.4</a:t>
              </a:r>
              <a:endParaRPr kumimoji="1" lang="ja-JP" altLang="en-US" sz="1050">
                <a:solidFill>
                  <a:schemeClr val="bg1"/>
                </a:solidFill>
              </a:endParaRPr>
            </a:p>
          </p:txBody>
        </p:sp>
        <p:grpSp>
          <p:nvGrpSpPr>
            <p:cNvPr id="28" name="グループ化 27">
              <a:extLst>
                <a:ext uri="{FF2B5EF4-FFF2-40B4-BE49-F238E27FC236}">
                  <a16:creationId xmlns:a16="http://schemas.microsoft.com/office/drawing/2014/main" id="{06443312-DEE8-ED25-FD15-0A5532D25120}"/>
                </a:ext>
              </a:extLst>
            </p:cNvPr>
            <p:cNvGrpSpPr/>
            <p:nvPr/>
          </p:nvGrpSpPr>
          <p:grpSpPr>
            <a:xfrm>
              <a:off x="6518074" y="433596"/>
              <a:ext cx="1383650" cy="374400"/>
              <a:chOff x="6518074" y="433596"/>
              <a:chExt cx="1383650" cy="372488"/>
            </a:xfrm>
          </p:grpSpPr>
          <p:sp>
            <p:nvSpPr>
              <p:cNvPr id="103" name="テキスト ボックス 102">
                <a:extLst>
                  <a:ext uri="{FF2B5EF4-FFF2-40B4-BE49-F238E27FC236}">
                    <a16:creationId xmlns:a16="http://schemas.microsoft.com/office/drawing/2014/main" id="{AB976046-A5E4-4241-BB66-CE10D099F755}"/>
                  </a:ext>
                </a:extLst>
              </p:cNvPr>
              <p:cNvSpPr txBox="1"/>
              <p:nvPr/>
            </p:nvSpPr>
            <p:spPr>
              <a:xfrm>
                <a:off x="6537018" y="433596"/>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Appearing section</a:t>
                </a:r>
              </a:p>
            </p:txBody>
          </p:sp>
          <p:sp>
            <p:nvSpPr>
              <p:cNvPr id="7" name="テキスト ボックス 6">
                <a:extLst>
                  <a:ext uri="{FF2B5EF4-FFF2-40B4-BE49-F238E27FC236}">
                    <a16:creationId xmlns:a16="http://schemas.microsoft.com/office/drawing/2014/main" id="{E3A60F75-ED45-A44C-8DBB-8444AAB54E10}"/>
                  </a:ext>
                </a:extLst>
              </p:cNvPr>
              <p:cNvSpPr txBox="1"/>
              <p:nvPr/>
            </p:nvSpPr>
            <p:spPr>
              <a:xfrm>
                <a:off x="6518074" y="606029"/>
                <a:ext cx="1343638" cy="200055"/>
              </a:xfrm>
              <a:prstGeom prst="rect">
                <a:avLst/>
              </a:prstGeom>
              <a:noFill/>
            </p:spPr>
            <p:txBody>
              <a:bodyPr wrap="none" rtlCol="0">
                <a:spAutoFit/>
              </a:bodyPr>
              <a:lstStyle/>
              <a:p>
                <a:r>
                  <a:rPr kumimoji="1" lang="en-US" altLang="ja-JP" sz="700" dirty="0"/>
                  <a:t>(in Linear Algebra for Everyone)</a:t>
                </a:r>
                <a:endParaRPr kumimoji="1" lang="ja-JP" altLang="en-US" sz="700"/>
              </a:p>
            </p:txBody>
          </p:sp>
        </p:grpSp>
        <p:sp>
          <p:nvSpPr>
            <p:cNvPr id="104" name="テキスト ボックス 103">
              <a:extLst>
                <a:ext uri="{FF2B5EF4-FFF2-40B4-BE49-F238E27FC236}">
                  <a16:creationId xmlns:a16="http://schemas.microsoft.com/office/drawing/2014/main" id="{5A66D60C-5A90-404D-8E4F-204A0C76B50F}"/>
                </a:ext>
              </a:extLst>
            </p:cNvPr>
            <p:cNvSpPr txBox="1"/>
            <p:nvPr/>
          </p:nvSpPr>
          <p:spPr>
            <a:xfrm>
              <a:off x="-7678" y="473419"/>
              <a:ext cx="1888586" cy="553998"/>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en-US" altLang="ja-JP" sz="1000" i="1" dirty="0">
                  <a:latin typeface="Arial Rounded MT Bold" panose="020F0704030504030204" pitchFamily="34" charset="0"/>
                </a:rPr>
                <a:t>Linear Algebra </a:t>
              </a:r>
            </a:p>
            <a:p>
              <a:pPr algn="ctr"/>
              <a:r>
                <a:rPr lang="en-US" altLang="ja-JP" sz="1000" i="1" dirty="0">
                  <a:latin typeface="Arial Rounded MT Bold" panose="020F0704030504030204" pitchFamily="34" charset="0"/>
                </a:rPr>
                <a:t>for Everyone</a:t>
              </a:r>
              <a:endParaRPr lang="ja-JP" altLang="en-US" sz="1000" i="1">
                <a:latin typeface="Arial Rounded MT Bold" panose="020F0704030504030204" pitchFamily="34" charset="0"/>
              </a:endParaRPr>
            </a:p>
          </p:txBody>
        </p:sp>
        <p:sp>
          <p:nvSpPr>
            <p:cNvPr id="53" name="テキスト ボックス 52">
              <a:extLst>
                <a:ext uri="{FF2B5EF4-FFF2-40B4-BE49-F238E27FC236}">
                  <a16:creationId xmlns:a16="http://schemas.microsoft.com/office/drawing/2014/main" id="{1AB6C43B-03B3-6DB4-444A-AF8284454DAE}"/>
                </a:ext>
              </a:extLst>
            </p:cNvPr>
            <p:cNvSpPr txBox="1"/>
            <p:nvPr/>
          </p:nvSpPr>
          <p:spPr>
            <a:xfrm>
              <a:off x="7048345" y="188655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A7</a:t>
              </a:r>
              <a:endParaRPr kumimoji="1" lang="ja-JP" altLang="en-US" sz="1050">
                <a:solidFill>
                  <a:schemeClr val="bg1"/>
                </a:solidFill>
              </a:endParaRPr>
            </a:p>
          </p:txBody>
        </p:sp>
        <p:sp>
          <p:nvSpPr>
            <p:cNvPr id="65" name="テキスト ボックス 64">
              <a:extLst>
                <a:ext uri="{FF2B5EF4-FFF2-40B4-BE49-F238E27FC236}">
                  <a16:creationId xmlns:a16="http://schemas.microsoft.com/office/drawing/2014/main" id="{D6BA815B-6576-0606-3AC9-3E0C83CEAF99}"/>
                </a:ext>
              </a:extLst>
            </p:cNvPr>
            <p:cNvSpPr txBox="1"/>
            <p:nvPr/>
          </p:nvSpPr>
          <p:spPr>
            <a:xfrm>
              <a:off x="3394347" y="213463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A5</a:t>
              </a:r>
              <a:endParaRPr kumimoji="1" lang="ja-JP" altLang="en-US" sz="1050">
                <a:solidFill>
                  <a:schemeClr val="bg1"/>
                </a:solidFill>
              </a:endParaRPr>
            </a:p>
          </p:txBody>
        </p:sp>
      </p:grp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687FACA9-7EF8-8240-749A-FD0D9BC2E53D}"/>
                  </a:ext>
                </a:extLst>
              </p:cNvPr>
              <p:cNvSpPr txBox="1"/>
              <p:nvPr/>
            </p:nvSpPr>
            <p:spPr>
              <a:xfrm>
                <a:off x="6913359" y="2658629"/>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rPr>
                        <m:t>𝐽</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75" name="テキスト ボックス 74">
                <a:extLst>
                  <a:ext uri="{FF2B5EF4-FFF2-40B4-BE49-F238E27FC236}">
                    <a16:creationId xmlns:a16="http://schemas.microsoft.com/office/drawing/2014/main" id="{687FACA9-7EF8-8240-749A-FD0D9BC2E53D}"/>
                  </a:ext>
                </a:extLst>
              </p:cNvPr>
              <p:cNvSpPr txBox="1">
                <a:spLocks noRot="1" noChangeAspect="1" noMove="1" noResize="1" noEditPoints="1" noAdjustHandles="1" noChangeArrowheads="1" noChangeShapeType="1" noTextEdit="1"/>
              </p:cNvSpPr>
              <p:nvPr/>
            </p:nvSpPr>
            <p:spPr>
              <a:xfrm>
                <a:off x="6913359" y="2658629"/>
                <a:ext cx="801864" cy="210892"/>
              </a:xfrm>
              <a:prstGeom prst="rect">
                <a:avLst/>
              </a:prstGeom>
              <a:blipFill>
                <a:blip r:embed="rId49"/>
                <a:stretch>
                  <a:fillRect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3811334" y="1332969"/>
                <a:ext cx="769102"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𝑇𝑟𝑖𝑎𝑛𝑔𝑢𝑙𝑎𝑟𝑖𝑧𝑒</m:t>
                      </m:r>
                    </m:oMath>
                  </m:oMathPara>
                </a14:m>
                <a:endParaRPr lang="ja-JP" altLang="en-US" sz="825"/>
              </a:p>
            </p:txBody>
          </p:sp>
        </mc:Choice>
        <mc:Fallback xmlns="">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3811334" y="1332969"/>
                <a:ext cx="769102" cy="126958"/>
              </a:xfrm>
              <a:prstGeom prst="rect">
                <a:avLst/>
              </a:prstGeom>
              <a:blipFill>
                <a:blip r:embed="rId50"/>
                <a:stretch>
                  <a:fillRect t="-10000"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6603D4F-4366-DD97-101D-D23618363163}"/>
                  </a:ext>
                </a:extLst>
              </p:cNvPr>
              <p:cNvSpPr txBox="1"/>
              <p:nvPr/>
            </p:nvSpPr>
            <p:spPr>
              <a:xfrm>
                <a:off x="5624713" y="3522644"/>
                <a:ext cx="576295" cy="2217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Λ</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ea typeface="Cambria Math" panose="02040503050406030204" pitchFamily="18" charset="0"/>
                                  </a:rPr>
                                  <m:t>𝜆</m:t>
                                </m:r>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r>
                                  <m:rPr>
                                    <m:brk m:alnAt="7"/>
                                  </m:rPr>
                                  <a:rPr lang="en-US" altLang="ja-JP" sz="825" i="1">
                                    <a:latin typeface="Cambria Math" panose="02040503050406030204" pitchFamily="18" charset="0"/>
                                    <a:ea typeface="Cambria Math" panose="02040503050406030204" pitchFamily="18" charset="0"/>
                                  </a:rPr>
                                  <m:t>𝜆</m:t>
                                </m:r>
                              </m:e>
                            </m:mr>
                          </m:m>
                        </m:e>
                      </m:d>
                    </m:oMath>
                  </m:oMathPara>
                </a14:m>
                <a:endParaRPr lang="ja-JP" altLang="en-US" sz="825"/>
              </a:p>
            </p:txBody>
          </p:sp>
        </mc:Choice>
        <mc:Fallback xmlns="">
          <p:sp>
            <p:nvSpPr>
              <p:cNvPr id="43" name="テキスト ボックス 42">
                <a:extLst>
                  <a:ext uri="{FF2B5EF4-FFF2-40B4-BE49-F238E27FC236}">
                    <a16:creationId xmlns:a16="http://schemas.microsoft.com/office/drawing/2014/main" id="{46603D4F-4366-DD97-101D-D23618363163}"/>
                  </a:ext>
                </a:extLst>
              </p:cNvPr>
              <p:cNvSpPr txBox="1">
                <a:spLocks noRot="1" noChangeAspect="1" noMove="1" noResize="1" noEditPoints="1" noAdjustHandles="1" noChangeArrowheads="1" noChangeShapeType="1" noTextEdit="1"/>
              </p:cNvSpPr>
              <p:nvPr/>
            </p:nvSpPr>
            <p:spPr>
              <a:xfrm>
                <a:off x="5624713" y="3522644"/>
                <a:ext cx="576295" cy="221792"/>
              </a:xfrm>
              <a:prstGeom prst="rect">
                <a:avLst/>
              </a:prstGeom>
              <a:blipFill>
                <a:blip r:embed="rId51"/>
                <a:stretch>
                  <a:fillRect l="-2174"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B970422-5A65-B1F5-7F16-BD7298D55F1F}"/>
                  </a:ext>
                </a:extLst>
              </p:cNvPr>
              <p:cNvSpPr txBox="1"/>
              <p:nvPr/>
            </p:nvSpPr>
            <p:spPr>
              <a:xfrm>
                <a:off x="4768567" y="3529243"/>
                <a:ext cx="801864" cy="227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Σ</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b="0" i="1">
                                        <a:latin typeface="Cambria Math" panose="02040503050406030204" pitchFamily="18" charset="0"/>
                                        <a:ea typeface="Cambria Math" panose="02040503050406030204" pitchFamily="18" charset="0"/>
                                      </a:rPr>
                                      <m:t>2</m:t>
                                    </m:r>
                                  </m:sup>
                                </m:sSup>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i="1">
                                        <a:latin typeface="Cambria Math" panose="02040503050406030204" pitchFamily="18" charset="0"/>
                                        <a:ea typeface="Cambria Math" panose="02040503050406030204" pitchFamily="18" charset="0"/>
                                      </a:rPr>
                                      <m:t>2</m:t>
                                    </m:r>
                                  </m:sup>
                                </m:sSup>
                              </m:e>
                            </m:mr>
                          </m:m>
                        </m:e>
                      </m:d>
                    </m:oMath>
                  </m:oMathPara>
                </a14:m>
                <a:endParaRPr lang="ja-JP" altLang="en-US" sz="825"/>
              </a:p>
            </p:txBody>
          </p:sp>
        </mc:Choice>
        <mc:Fallback xmlns="">
          <p:sp>
            <p:nvSpPr>
              <p:cNvPr id="44" name="テキスト ボックス 43">
                <a:extLst>
                  <a:ext uri="{FF2B5EF4-FFF2-40B4-BE49-F238E27FC236}">
                    <a16:creationId xmlns:a16="http://schemas.microsoft.com/office/drawing/2014/main" id="{CB970422-5A65-B1F5-7F16-BD7298D55F1F}"/>
                  </a:ext>
                </a:extLst>
              </p:cNvPr>
              <p:cNvSpPr txBox="1">
                <a:spLocks noRot="1" noChangeAspect="1" noMove="1" noResize="1" noEditPoints="1" noAdjustHandles="1" noChangeArrowheads="1" noChangeShapeType="1" noTextEdit="1"/>
              </p:cNvSpPr>
              <p:nvPr/>
            </p:nvSpPr>
            <p:spPr>
              <a:xfrm>
                <a:off x="4768567" y="3529243"/>
                <a:ext cx="801864" cy="227948"/>
              </a:xfrm>
              <a:prstGeom prst="rect">
                <a:avLst/>
              </a:prstGeom>
              <a:blipFill>
                <a:blip r:embed="rId52"/>
                <a:stretch>
                  <a:fillRect b="-15789"/>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D0BE52B5-B942-B067-B35A-45C12F33525D}"/>
              </a:ext>
            </a:extLst>
          </p:cNvPr>
          <p:cNvSpPr txBox="1"/>
          <p:nvPr/>
        </p:nvSpPr>
        <p:spPr>
          <a:xfrm>
            <a:off x="94284" y="4965650"/>
            <a:ext cx="2135521" cy="576696"/>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(v1.5, Mar.2</a:t>
            </a:r>
            <a:r>
              <a:rPr lang="en-US" altLang="ja-JP" sz="1049" i="1" baseline="30000" dirty="0">
                <a:solidFill>
                  <a:schemeClr val="bg2">
                    <a:lumMod val="50000"/>
                  </a:schemeClr>
                </a:solidFill>
                <a:latin typeface="Times New Roman" panose="02020603050405020304" pitchFamily="18" charset="0"/>
                <a:cs typeface="Times New Roman" panose="02020603050405020304" pitchFamily="18" charset="0"/>
              </a:rPr>
              <a:t>th</a:t>
            </a:r>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,2023)</a:t>
            </a:r>
          </a:p>
        </p:txBody>
      </p:sp>
    </p:spTree>
    <p:extLst>
      <p:ext uri="{BB962C8B-B14F-4D97-AF65-F5344CB8AC3E}">
        <p14:creationId xmlns:p14="http://schemas.microsoft.com/office/powerpoint/2010/main" val="370296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コネクタ 51">
            <a:extLst>
              <a:ext uri="{FF2B5EF4-FFF2-40B4-BE49-F238E27FC236}">
                <a16:creationId xmlns:a16="http://schemas.microsoft.com/office/drawing/2014/main" id="{BE4C0801-EA7B-4A41-8D89-68B921F885B4}"/>
              </a:ext>
            </a:extLst>
          </p:cNvPr>
          <p:cNvCxnSpPr>
            <a:cxnSpLocks/>
            <a:endCxn id="36" idx="4"/>
          </p:cNvCxnSpPr>
          <p:nvPr/>
        </p:nvCxnSpPr>
        <p:spPr>
          <a:xfrm>
            <a:off x="4310075" y="853516"/>
            <a:ext cx="11121" cy="4299883"/>
          </a:xfrm>
          <a:prstGeom prst="line">
            <a:avLst/>
          </a:prstGeom>
          <a:ln w="6350" cmpd="sng">
            <a:prstDash val="lgDash"/>
          </a:ln>
        </p:spPr>
        <p:style>
          <a:lnRef idx="1">
            <a:schemeClr val="accent1"/>
          </a:lnRef>
          <a:fillRef idx="0">
            <a:schemeClr val="accent1"/>
          </a:fillRef>
          <a:effectRef idx="0">
            <a:schemeClr val="accent1"/>
          </a:effectRef>
          <a:fontRef idx="minor">
            <a:schemeClr val="tx1"/>
          </a:fontRef>
        </p:style>
      </p:cxnSp>
      <p:sp>
        <p:nvSpPr>
          <p:cNvPr id="45" name="フリーフォーム 44">
            <a:extLst>
              <a:ext uri="{FF2B5EF4-FFF2-40B4-BE49-F238E27FC236}">
                <a16:creationId xmlns:a16="http://schemas.microsoft.com/office/drawing/2014/main" id="{72B50F7B-D10A-C76B-6490-3820E3069CD7}"/>
              </a:ext>
            </a:extLst>
          </p:cNvPr>
          <p:cNvSpPr/>
          <p:nvPr/>
        </p:nvSpPr>
        <p:spPr>
          <a:xfrm rot="4721341">
            <a:off x="4388225" y="2519988"/>
            <a:ext cx="709285" cy="1458877"/>
          </a:xfrm>
          <a:custGeom>
            <a:avLst/>
            <a:gdLst>
              <a:gd name="connsiteX0" fmla="*/ 458001 w 914400"/>
              <a:gd name="connsiteY0" fmla="*/ 1879091 h 1879093"/>
              <a:gd name="connsiteX1" fmla="*/ 224840 w 914400"/>
              <a:gd name="connsiteY1" fmla="*/ 1652330 h 1879093"/>
              <a:gd name="connsiteX2" fmla="*/ 226400 w 914400"/>
              <a:gd name="connsiteY2" fmla="*/ 1652314 h 1879093"/>
              <a:gd name="connsiteX3" fmla="*/ 1754 w 914400"/>
              <a:gd name="connsiteY3" fmla="*/ 457200 h 1879093"/>
              <a:gd name="connsiteX4" fmla="*/ 0 w 914400"/>
              <a:gd name="connsiteY4" fmla="*/ 457200 h 1879093"/>
              <a:gd name="connsiteX5" fmla="*/ 611 w 914400"/>
              <a:gd name="connsiteY5" fmla="*/ 451119 h 1879093"/>
              <a:gd name="connsiteX6" fmla="*/ 0 w 914400"/>
              <a:gd name="connsiteY6" fmla="*/ 447869 h 1879093"/>
              <a:gd name="connsiteX7" fmla="*/ 937 w 914400"/>
              <a:gd name="connsiteY7" fmla="*/ 447869 h 1879093"/>
              <a:gd name="connsiteX8" fmla="*/ 9226 w 914400"/>
              <a:gd name="connsiteY8" fmla="*/ 365372 h 1879093"/>
              <a:gd name="connsiteX9" fmla="*/ 454867 w 914400"/>
              <a:gd name="connsiteY9" fmla="*/ 6 h 1879093"/>
              <a:gd name="connsiteX10" fmla="*/ 904214 w 914400"/>
              <a:gd name="connsiteY10" fmla="*/ 360806 h 1879093"/>
              <a:gd name="connsiteX11" fmla="*/ 913859 w 914400"/>
              <a:gd name="connsiteY11" fmla="*/ 447869 h 1879093"/>
              <a:gd name="connsiteX12" fmla="*/ 914400 w 914400"/>
              <a:gd name="connsiteY12" fmla="*/ 447869 h 1879093"/>
              <a:gd name="connsiteX13" fmla="*/ 914060 w 914400"/>
              <a:gd name="connsiteY13" fmla="*/ 449679 h 1879093"/>
              <a:gd name="connsiteX14" fmla="*/ 914376 w 914400"/>
              <a:gd name="connsiteY14" fmla="*/ 452535 h 1879093"/>
              <a:gd name="connsiteX15" fmla="*/ 913521 w 914400"/>
              <a:gd name="connsiteY15" fmla="*/ 452544 h 1879093"/>
              <a:gd name="connsiteX16" fmla="*/ 688443 w 914400"/>
              <a:gd name="connsiteY16" fmla="*/ 1649963 h 1879093"/>
              <a:gd name="connsiteX17" fmla="*/ 688836 w 914400"/>
              <a:gd name="connsiteY17" fmla="*/ 1649963 h 1879093"/>
              <a:gd name="connsiteX18" fmla="*/ 458001 w 914400"/>
              <a:gd name="connsiteY18" fmla="*/ 1879091 h 187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1879093">
                <a:moveTo>
                  <a:pt x="458001" y="1879091"/>
                </a:moveTo>
                <a:cubicBezTo>
                  <a:pt x="330350" y="1879726"/>
                  <a:pt x="226159" y="1778396"/>
                  <a:pt x="224840" y="1652330"/>
                </a:cubicBezTo>
                <a:lnTo>
                  <a:pt x="226400" y="1652314"/>
                </a:lnTo>
                <a:lnTo>
                  <a:pt x="1754" y="457200"/>
                </a:lnTo>
                <a:lnTo>
                  <a:pt x="0" y="457200"/>
                </a:lnTo>
                <a:lnTo>
                  <a:pt x="611" y="451119"/>
                </a:lnTo>
                <a:lnTo>
                  <a:pt x="0" y="447869"/>
                </a:lnTo>
                <a:lnTo>
                  <a:pt x="937" y="447869"/>
                </a:lnTo>
                <a:lnTo>
                  <a:pt x="9226" y="365372"/>
                </a:lnTo>
                <a:cubicBezTo>
                  <a:pt x="51574" y="157699"/>
                  <a:pt x="234726" y="1129"/>
                  <a:pt x="454867" y="6"/>
                </a:cubicBezTo>
                <a:cubicBezTo>
                  <a:pt x="675009" y="-1118"/>
                  <a:pt x="859749" y="153576"/>
                  <a:pt x="904214" y="360806"/>
                </a:cubicBezTo>
                <a:lnTo>
                  <a:pt x="913859" y="447869"/>
                </a:lnTo>
                <a:lnTo>
                  <a:pt x="914400" y="447869"/>
                </a:lnTo>
                <a:lnTo>
                  <a:pt x="914060" y="449679"/>
                </a:lnTo>
                <a:lnTo>
                  <a:pt x="914376" y="452535"/>
                </a:lnTo>
                <a:lnTo>
                  <a:pt x="913521" y="452544"/>
                </a:lnTo>
                <a:lnTo>
                  <a:pt x="688443" y="1649963"/>
                </a:lnTo>
                <a:lnTo>
                  <a:pt x="688836" y="1649963"/>
                </a:lnTo>
                <a:cubicBezTo>
                  <a:pt x="688836" y="1776058"/>
                  <a:pt x="585675" y="1878456"/>
                  <a:pt x="458001" y="18790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4" name="円/楕円 3">
            <a:extLst>
              <a:ext uri="{FF2B5EF4-FFF2-40B4-BE49-F238E27FC236}">
                <a16:creationId xmlns:a16="http://schemas.microsoft.com/office/drawing/2014/main" id="{5167D8A5-30DD-0A4E-929D-1F3517498DB1}"/>
              </a:ext>
            </a:extLst>
          </p:cNvPr>
          <p:cNvSpPr/>
          <p:nvPr/>
        </p:nvSpPr>
        <p:spPr>
          <a:xfrm>
            <a:off x="3482253" y="2488300"/>
            <a:ext cx="2092536" cy="18302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 name="角丸四角形 4">
            <a:extLst>
              <a:ext uri="{FF2B5EF4-FFF2-40B4-BE49-F238E27FC236}">
                <a16:creationId xmlns:a16="http://schemas.microsoft.com/office/drawing/2014/main" id="{AA0BB18F-1713-F143-9DE2-0D4DAD383281}"/>
              </a:ext>
            </a:extLst>
          </p:cNvPr>
          <p:cNvSpPr/>
          <p:nvPr/>
        </p:nvSpPr>
        <p:spPr>
          <a:xfrm>
            <a:off x="4026198" y="3243466"/>
            <a:ext cx="2346803" cy="561675"/>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483256" y="2261338"/>
            <a:ext cx="3133723" cy="22488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09290" y="2786134"/>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580054" y="2227520"/>
            <a:ext cx="888385"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Symmetric</a:t>
            </a:r>
            <a:endParaRPr lang="ja-JP" altLang="en-US" sz="1049"/>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073799" y="2883542"/>
            <a:ext cx="9252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Orthogonal</a:t>
            </a:r>
            <a:endParaRPr lang="ja-JP" altLang="en-US" sz="1049"/>
          </a:p>
        </p:txBody>
      </p:sp>
      <p:sp>
        <p:nvSpPr>
          <p:cNvPr id="11" name="テキスト ボックス 10">
            <a:extLst>
              <a:ext uri="{FF2B5EF4-FFF2-40B4-BE49-F238E27FC236}">
                <a16:creationId xmlns:a16="http://schemas.microsoft.com/office/drawing/2014/main" id="{5C0573DC-E36D-E246-B42D-E2EDF8AE0E8B}"/>
              </a:ext>
            </a:extLst>
          </p:cNvPr>
          <p:cNvSpPr txBox="1"/>
          <p:nvPr/>
        </p:nvSpPr>
        <p:spPr>
          <a:xfrm>
            <a:off x="4176533" y="2473282"/>
            <a:ext cx="1016306" cy="400110"/>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00" dirty="0"/>
              <a:t>Positive</a:t>
            </a:r>
            <a:br>
              <a:rPr lang="en-US" altLang="ja-JP" sz="1000" dirty="0"/>
            </a:br>
            <a:r>
              <a:rPr lang="en-US" altLang="ja-JP" sz="1000" dirty="0"/>
              <a:t>Semidefinite</a:t>
            </a:r>
            <a:endParaRPr lang="ja-JP" altLang="en-US" sz="1000"/>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136430" y="3522644"/>
            <a:ext cx="7649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Diagonal</a:t>
            </a:r>
            <a:endParaRPr lang="ja-JP" altLang="en-US" sz="1049"/>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60287"/>
            <a:ext cx="5306064" cy="26529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644397" y="2092684"/>
            <a:ext cx="663964"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Normal</a:t>
            </a:r>
            <a:endParaRPr lang="ja-JP" altLang="en-US" sz="1049"/>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190526" y="35312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 </m:t>
                                </m:r>
                                <m:r>
                                  <a:rPr lang="en-US" altLang="ja-JP" sz="825" b="0" i="1">
                                    <a:latin typeface="Cambria Math" panose="02040503050406030204" pitchFamily="18" charset="0"/>
                                  </a:rPr>
                                  <m:t>  </m:t>
                                </m:r>
                                <m: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190526" y="3531283"/>
                <a:ext cx="599208" cy="211725"/>
              </a:xfrm>
              <a:prstGeom prst="rect">
                <a:avLst/>
              </a:prstGeom>
              <a:blipFill>
                <a:blip r:embed="rId3"/>
                <a:stretch>
                  <a:fillRect l="-8333" t="-5556"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518839" y="285575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518839" y="2855758"/>
                <a:ext cx="599208" cy="211725"/>
              </a:xfrm>
              <a:prstGeom prst="rect">
                <a:avLst/>
              </a:prstGeom>
              <a:blipFill>
                <a:blip r:embed="rId4"/>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9D2D868-0F79-8541-A3D3-9A99C16A4F79}"/>
                  </a:ext>
                </a:extLst>
              </p:cNvPr>
              <p:cNvSpPr txBox="1"/>
              <p:nvPr/>
            </p:nvSpPr>
            <p:spPr>
              <a:xfrm>
                <a:off x="4080997" y="3284845"/>
                <a:ext cx="1513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400" b="1" i="1">
                          <a:latin typeface="Cambria Math" panose="02040503050406030204" pitchFamily="18" charset="0"/>
                        </a:rPr>
                        <m:t>𝑰</m:t>
                      </m:r>
                    </m:oMath>
                  </m:oMathPara>
                </a14:m>
                <a:endParaRPr lang="ja-JP" altLang="en-US" sz="1400" b="1"/>
              </a:p>
            </p:txBody>
          </p:sp>
        </mc:Choice>
        <mc:Fallback xmlns="">
          <p:sp>
            <p:nvSpPr>
              <p:cNvPr id="17" name="テキスト ボックス 16">
                <a:extLst>
                  <a:ext uri="{FF2B5EF4-FFF2-40B4-BE49-F238E27FC236}">
                    <a16:creationId xmlns:a16="http://schemas.microsoft.com/office/drawing/2014/main" id="{69D2D868-0F79-8541-A3D3-9A99C16A4F79}"/>
                  </a:ext>
                </a:extLst>
              </p:cNvPr>
              <p:cNvSpPr txBox="1">
                <a:spLocks noRot="1" noChangeAspect="1" noMove="1" noResize="1" noEditPoints="1" noAdjustHandles="1" noChangeArrowheads="1" noChangeShapeType="1" noTextEdit="1"/>
              </p:cNvSpPr>
              <p:nvPr/>
            </p:nvSpPr>
            <p:spPr>
              <a:xfrm>
                <a:off x="4080997" y="3284845"/>
                <a:ext cx="151326" cy="215444"/>
              </a:xfrm>
              <a:prstGeom prst="rect">
                <a:avLst/>
              </a:prstGeom>
              <a:blipFill>
                <a:blip r:embed="rId5"/>
                <a:stretch>
                  <a:fillRect l="-15385" r="-15385" b="-5556"/>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3732013" y="3759739"/>
            <a:ext cx="758117" cy="415242"/>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Positive</a:t>
            </a:r>
          </a:p>
          <a:p>
            <a:r>
              <a:rPr lang="en-US" altLang="ja-JP" sz="1049" dirty="0"/>
              <a:t>Definite</a:t>
            </a:r>
            <a:endParaRPr lang="ja-JP" altLang="en-US" sz="1049"/>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45928" y="3127522"/>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45928" y="3127522"/>
                <a:ext cx="599208" cy="129266"/>
              </a:xfrm>
              <a:prstGeom prst="rect">
                <a:avLst/>
              </a:prstGeom>
              <a:blipFill>
                <a:blip r:embed="rId6"/>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95662" y="3271352"/>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95662" y="3271352"/>
                <a:ext cx="910325" cy="126958"/>
              </a:xfrm>
              <a:prstGeom prst="rect">
                <a:avLst/>
              </a:prstGeom>
              <a:blipFill>
                <a:blip r:embed="rId7"/>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3922876" y="2808045"/>
                <a:ext cx="858894" cy="267958"/>
              </a:xfrm>
              <a:prstGeom prst="rect">
                <a:avLst/>
              </a:prstGeom>
              <a:noFill/>
            </p:spPr>
            <p:txBody>
              <a:bodyPr wrap="square" lIns="0" tIns="0" rIns="0" bIns="0" rtlCol="0">
                <a:spAutoFit/>
              </a:bodyPr>
              <a:lstStyle/>
              <a:p>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r>
                  <a:rPr lang="en-US" altLang="ja-JP" sz="825"/>
                  <a:t>,</a:t>
                </a:r>
                <a:r>
                  <a:rPr lang="en-US" altLang="ja-JP" sz="900"/>
                  <a:t> </a:t>
                </a:r>
                <a14:m>
                  <m:oMath xmlns:m="http://schemas.openxmlformats.org/officeDocument/2006/math">
                    <m:sSup>
                      <m:sSupPr>
                        <m:ctrlPr>
                          <a:rPr lang="en-US" altLang="ja-JP" sz="900" i="1">
                            <a:latin typeface="Cambria Math" panose="02040503050406030204" pitchFamily="18" charset="0"/>
                          </a:rPr>
                        </m:ctrlPr>
                      </m:sSupPr>
                      <m:e>
                        <m:r>
                          <a:rPr lang="en-US" altLang="ja-JP" sz="900" i="1">
                            <a:latin typeface="Cambria Math" panose="02040503050406030204" pitchFamily="18" charset="0"/>
                          </a:rPr>
                          <m:t>𝑎𝑙𝑙</m:t>
                        </m:r>
                        <m:r>
                          <a:rPr lang="en-US" altLang="ja-JP" sz="900" i="1">
                            <a:latin typeface="Cambria Math" panose="02040503050406030204" pitchFamily="18" charset="0"/>
                          </a:rPr>
                          <m:t> </m:t>
                        </m:r>
                        <m:r>
                          <a:rPr lang="en-US" altLang="ja-JP" sz="900" i="1">
                            <a:latin typeface="Cambria Math" panose="02040503050406030204" pitchFamily="18" charset="0"/>
                          </a:rPr>
                          <m:t>𝐴</m:t>
                        </m:r>
                      </m:e>
                      <m:sup>
                        <m:r>
                          <m:rPr>
                            <m:sty m:val="p"/>
                          </m:rPr>
                          <a:rPr lang="en-US" altLang="ja-JP" sz="900">
                            <a:latin typeface="Cambria Math" panose="02040503050406030204" pitchFamily="18" charset="0"/>
                          </a:rPr>
                          <m:t>T</m:t>
                        </m:r>
                      </m:sup>
                    </m:sSup>
                    <m:r>
                      <a:rPr lang="en-US" altLang="ja-JP" sz="900" i="1">
                        <a:latin typeface="Cambria Math" panose="02040503050406030204" pitchFamily="18" charset="0"/>
                      </a:rPr>
                      <m:t>𝐴</m:t>
                    </m:r>
                  </m:oMath>
                </a14:m>
                <a:endParaRPr lang="ja-JP" altLang="en-US" sz="825"/>
              </a:p>
              <a:p>
                <a:endParaRPr lang="ja-JP" altLang="en-US" sz="825"/>
              </a:p>
            </p:txBody>
          </p:sp>
        </mc:Choice>
        <mc:Fallback xmlns="">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3922876" y="2808045"/>
                <a:ext cx="858894" cy="267958"/>
              </a:xfrm>
              <a:prstGeom prst="rect">
                <a:avLst/>
              </a:prstGeom>
              <a:blipFill>
                <a:blip r:embed="rId8"/>
                <a:stretch>
                  <a:fillRect l="-5882" t="-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2292957" y="2297179"/>
                <a:ext cx="1574784" cy="256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en-US" altLang="ja-JP" sz="825"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rPr>
                        <m:t>𝑑𝑖𝑎𝑔𝑜𝑛𝑎𝑙𝑖𝑧𝑎𝑏𝑙𝑒</m:t>
                      </m:r>
                      <m:r>
                        <a:rPr lang="en-US" altLang="ja-JP" sz="825" b="0" i="1">
                          <a:latin typeface="Cambria Math" panose="02040503050406030204" pitchFamily="18" charset="0"/>
                        </a:rPr>
                        <m:t> </m:t>
                      </m:r>
                      <m:r>
                        <a:rPr lang="en-US" altLang="ja-JP" sz="825" b="0" i="1">
                          <a:latin typeface="Cambria Math" panose="02040503050406030204" pitchFamily="18" charset="0"/>
                        </a:rPr>
                        <m:t>𝑏𝑦</m:t>
                      </m:r>
                      <m:r>
                        <a:rPr lang="en-US" altLang="ja-JP" sz="825" b="0" i="1">
                          <a:latin typeface="Cambria Math" panose="02040503050406030204" pitchFamily="18" charset="0"/>
                        </a:rPr>
                        <m:t> </m:t>
                      </m:r>
                      <m:r>
                        <a:rPr lang="en-US" altLang="ja-JP" sz="825" b="0" i="1">
                          <a:latin typeface="Cambria Math" panose="02040503050406030204" pitchFamily="18" charset="0"/>
                        </a:rPr>
                        <m:t>𝑜𝑟𝑡h𝑜𝑔𝑜𝑛𝑎𝑙</m:t>
                      </m:r>
                      <m:r>
                        <a:rPr lang="en-US" altLang="ja-JP" sz="825" b="0" i="1">
                          <a:latin typeface="Cambria Math" panose="02040503050406030204" pitchFamily="18" charset="0"/>
                        </a:rPr>
                        <m:t> </m:t>
                      </m:r>
                      <m:r>
                        <a:rPr lang="en-US" altLang="ja-JP" sz="825" b="0" i="1">
                          <a:latin typeface="Cambria Math" panose="02040503050406030204" pitchFamily="18" charset="0"/>
                        </a:rPr>
                        <m:t>𝑚𝑎𝑡𝑟𝑖𝑥</m:t>
                      </m:r>
                    </m:oMath>
                  </m:oMathPara>
                </a14:m>
                <a:endParaRPr lang="en-US" altLang="ja-JP" sz="825"/>
              </a:p>
            </p:txBody>
          </p:sp>
        </mc:Choice>
        <mc:Fallback xmlns="">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2292957" y="2297179"/>
                <a:ext cx="1574784" cy="256224"/>
              </a:xfrm>
              <a:prstGeom prst="rect">
                <a:avLst/>
              </a:prstGeom>
              <a:blipFill>
                <a:blip r:embed="rId10"/>
                <a:stretch>
                  <a:fillRect l="-3200" r="-14400"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092704" y="2579500"/>
                <a:ext cx="599208"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𝑄</m:t>
                          </m:r>
                          <m:r>
                            <m:rPr>
                              <m:sty m:val="p"/>
                            </m:rPr>
                            <a:rPr lang="el-GR" altLang="ja-JP">
                              <a:latin typeface="Cambria Math" panose="02040503050406030204" pitchFamily="18" charset="0"/>
                            </a:rPr>
                            <m:t>Λ</m:t>
                          </m:r>
                          <m:r>
                            <a:rPr lang="en-US" altLang="ja-JP">
                              <a:latin typeface="Cambria Math" panose="02040503050406030204" pitchFamily="18" charset="0"/>
                            </a:rPr>
                            <m:t>𝑄</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092704" y="2579500"/>
                <a:ext cx="599208" cy="164469"/>
              </a:xfrm>
              <a:prstGeom prst="rect">
                <a:avLst/>
              </a:prstGeom>
              <a:blipFill>
                <a:blip r:embed="rId11"/>
                <a:stretch>
                  <a:fillRect l="-6250" t="-7143" r="-4167" b="-21429"/>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643566"/>
            <a:ext cx="1168952" cy="253787"/>
          </a:xfrm>
          <a:prstGeom prst="rect">
            <a:avLst/>
          </a:prstGeom>
          <a:solidFill>
            <a:schemeClr val="bg1"/>
          </a:solidFill>
        </p:spPr>
        <p:txBody>
          <a:bodyPr wrap="square" rtlCol="0">
            <a:spAutoFit/>
          </a:bodyPr>
          <a:lstStyle/>
          <a:p>
            <a:r>
              <a:rPr lang="en-US" altLang="ja-JP" sz="1049" dirty="0">
                <a:latin typeface="Arial Rounded MT Bold" panose="020F0704030504030204" pitchFamily="34" charset="0"/>
              </a:rPr>
              <a:t>Diagonalizable</a:t>
            </a:r>
            <a:endParaRPr lang="ja-JP" altLang="en-US" sz="1049">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453648" y="1872101"/>
                <a:ext cx="711684"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m:t>
                          </m:r>
                          <m:r>
                            <m:rPr>
                              <m:sty m:val="p"/>
                            </m:rPr>
                            <a:rPr lang="el-GR" altLang="ja-JP">
                              <a:latin typeface="Cambria Math" panose="02040503050406030204" pitchFamily="18" charset="0"/>
                            </a:rPr>
                            <m:t>Λ</m:t>
                          </m:r>
                          <m:r>
                            <a:rPr lang="en-US" altLang="ja-JP">
                              <a:latin typeface="Cambria Math" panose="02040503050406030204" pitchFamily="18" charset="0"/>
                            </a:rPr>
                            <m:t>𝑋</m:t>
                          </m:r>
                        </m:e>
                        <m:sup>
                          <m:r>
                            <a:rPr lang="en-US" altLang="ja-JP">
                              <a:latin typeface="Cambria Math" panose="02040503050406030204" pitchFamily="18" charset="0"/>
                            </a:rPr>
                            <m:t>−1</m:t>
                          </m:r>
                        </m:sup>
                      </m:sSup>
                    </m:oMath>
                  </m:oMathPara>
                </a14:m>
                <a:endParaRPr lang="ja-JP" altLang="en-US"/>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453648" y="1872101"/>
                <a:ext cx="711684" cy="161454"/>
              </a:xfrm>
              <a:prstGeom prst="rect">
                <a:avLst/>
              </a:prstGeom>
              <a:blipFill>
                <a:blip r:embed="rId12"/>
                <a:stretch>
                  <a:fillRect l="-1754" t="-7143"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520979" y="1927055"/>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520979" y="1927055"/>
                <a:ext cx="599208" cy="211725"/>
              </a:xfrm>
              <a:prstGeom prst="rect">
                <a:avLst/>
              </a:prstGeom>
              <a:blipFill>
                <a:blip r:embed="rId1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816802" y="2163552"/>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816802" y="2163552"/>
                <a:ext cx="599208" cy="211725"/>
              </a:xfrm>
              <a:prstGeom prst="rect">
                <a:avLst/>
              </a:prstGeom>
              <a:blipFill>
                <a:blip r:embed="rId14"/>
                <a:stretch>
                  <a:fillRect b="-11111"/>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792677"/>
            <a:ext cx="6769162" cy="43607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685578" y="776355"/>
                <a:ext cx="1633210" cy="253787"/>
              </a:xfrm>
              <a:prstGeom prst="rect">
                <a:avLst/>
              </a:prstGeom>
              <a:noFill/>
            </p:spPr>
            <p:txBody>
              <a:bodyPr wrap="square" rtlCol="0">
                <a:spAutoFit/>
              </a:bodyPr>
              <a:lstStyle/>
              <a:p>
                <a:r>
                  <a:rPr lang="en-US" altLang="ja-JP" sz="1049" dirty="0">
                    <a:latin typeface="Arial Rounded MT Bold" panose="020F0704030504030204" pitchFamily="34" charset="0"/>
                  </a:rPr>
                  <a:t>Square Matrix </a:t>
                </a:r>
                <a:r>
                  <a:rPr lang="en-US" altLang="ja-JP" sz="901" dirty="0"/>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685578" y="776355"/>
                <a:ext cx="1633210" cy="253787"/>
              </a:xfrm>
              <a:prstGeom prst="rect">
                <a:avLst/>
              </a:prstGeom>
              <a:blipFill>
                <a:blip r:embed="rId15"/>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1914771" y="159688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1914771" y="1596884"/>
                <a:ext cx="599208" cy="211725"/>
              </a:xfrm>
              <a:prstGeom prst="rect">
                <a:avLst/>
              </a:prstGeom>
              <a:blipFill>
                <a:blip r:embed="rId16"/>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CA97591-7AC0-9742-B4C3-71D3146FB74D}"/>
                  </a:ext>
                </a:extLst>
              </p:cNvPr>
              <p:cNvSpPr txBox="1"/>
              <p:nvPr/>
            </p:nvSpPr>
            <p:spPr>
              <a:xfrm>
                <a:off x="6733908" y="2302168"/>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 </m:t>
                                </m:r>
                                <m:r>
                                  <a:rPr lang="en-US" altLang="ja-JP" sz="825" b="0" i="1">
                                    <a:latin typeface="Cambria Math" panose="02040503050406030204" pitchFamily="18" charset="0"/>
                                  </a:rPr>
                                  <m:t>  1</m:t>
                                </m:r>
                              </m:e>
                              <m:e>
                                <m:r>
                                  <a:rPr lang="en-US" altLang="ja-JP" sz="825" b="0" i="1">
                                    <a:latin typeface="Cambria Math" panose="02040503050406030204" pitchFamily="18" charset="0"/>
                                  </a:rPr>
                                  <m:t>   </m:t>
                                </m:r>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−1</m:t>
                                </m:r>
                              </m:e>
                              <m:e>
                                <m:r>
                                  <a:rPr lang="en-US" altLang="ja-JP" sz="825" b="0" i="1" smtClean="0">
                                    <a:latin typeface="Cambria Math" panose="02040503050406030204" pitchFamily="18" charset="0"/>
                                  </a:rPr>
                                  <m:t>−1</m:t>
                                </m:r>
                              </m:e>
                            </m:mr>
                          </m:m>
                        </m:e>
                      </m:d>
                    </m:oMath>
                  </m:oMathPara>
                </a14:m>
                <a:endParaRPr lang="ja-JP" altLang="en-US" sz="825"/>
              </a:p>
            </p:txBody>
          </p:sp>
        </mc:Choice>
        <mc:Fallback xmlns="">
          <p:sp>
            <p:nvSpPr>
              <p:cNvPr id="41" name="テキスト ボックス 40">
                <a:extLst>
                  <a:ext uri="{FF2B5EF4-FFF2-40B4-BE49-F238E27FC236}">
                    <a16:creationId xmlns:a16="http://schemas.microsoft.com/office/drawing/2014/main" id="{FCA97591-7AC0-9742-B4C3-71D3146FB74D}"/>
                  </a:ext>
                </a:extLst>
              </p:cNvPr>
              <p:cNvSpPr txBox="1">
                <a:spLocks noRot="1" noChangeAspect="1" noMove="1" noResize="1" noEditPoints="1" noAdjustHandles="1" noChangeArrowheads="1" noChangeShapeType="1" noTextEdit="1"/>
              </p:cNvSpPr>
              <p:nvPr/>
            </p:nvSpPr>
            <p:spPr>
              <a:xfrm>
                <a:off x="6733908" y="2302168"/>
                <a:ext cx="801864" cy="210892"/>
              </a:xfrm>
              <a:prstGeom prst="rect">
                <a:avLst/>
              </a:prstGeom>
              <a:blipFill>
                <a:blip r:embed="rId17"/>
                <a:stretch>
                  <a:fillRect t="-11765"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598543" y="219979"/>
            <a:ext cx="7317595" cy="51910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3906716" y="219358"/>
                <a:ext cx="1134066" cy="253787"/>
              </a:xfrm>
              <a:prstGeom prst="rect">
                <a:avLst/>
              </a:prstGeom>
              <a:noFill/>
            </p:spPr>
            <p:txBody>
              <a:bodyPr wrap="square" rtlCol="0">
                <a:spAutoFit/>
              </a:bodyPr>
              <a:lstStyle/>
              <a:p>
                <a:r>
                  <a:rPr lang="en-US" altLang="ja-JP" sz="1049" dirty="0">
                    <a:latin typeface="Arial Rounded MT Bold" panose="020F0704030504030204" pitchFamily="34" charset="0"/>
                  </a:rPr>
                  <a:t>Matrix </a:t>
                </a:r>
                <a:r>
                  <a:rPr lang="en-US" altLang="ja-JP" sz="901" dirty="0"/>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3906716" y="219358"/>
                <a:ext cx="1134066" cy="253787"/>
              </a:xfrm>
              <a:prstGeom prst="rect">
                <a:avLst/>
              </a:prstGeom>
              <a:blipFill>
                <a:blip r:embed="rId18"/>
                <a:stretch>
                  <a:fillRect b="-9524"/>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3A0C6B52-1A03-2C44-A796-52BA219077DB}"/>
              </a:ext>
            </a:extLst>
          </p:cNvPr>
          <p:cNvSpPr txBox="1"/>
          <p:nvPr/>
        </p:nvSpPr>
        <p:spPr>
          <a:xfrm>
            <a:off x="3490893" y="954783"/>
            <a:ext cx="811359" cy="230961"/>
          </a:xfrm>
          <a:prstGeom prst="rect">
            <a:avLst/>
          </a:prstGeom>
          <a:noFill/>
        </p:spPr>
        <p:txBody>
          <a:bodyPr wrap="square" rtlCol="0">
            <a:spAutoFit/>
          </a:bodyPr>
          <a:lstStyle/>
          <a:p>
            <a:r>
              <a:rPr lang="en-US" altLang="ja-JP" sz="901" dirty="0">
                <a:latin typeface="Arial Rounded MT Bold" panose="020F0704030504030204" pitchFamily="34" charset="0"/>
              </a:rPr>
              <a:t>Invertible</a:t>
            </a:r>
            <a:endParaRPr lang="ja-JP" altLang="en-US" sz="901">
              <a:latin typeface="Arial Rounded MT Bold" panose="020F0704030504030204" pitchFamily="34" charset="0"/>
            </a:endParaRP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4460069" y="953162"/>
            <a:ext cx="659155" cy="230961"/>
          </a:xfrm>
          <a:prstGeom prst="rect">
            <a:avLst/>
          </a:prstGeom>
          <a:noFill/>
        </p:spPr>
        <p:txBody>
          <a:bodyPr wrap="none" rtlCol="0">
            <a:spAutoFit/>
          </a:bodyPr>
          <a:lstStyle/>
          <a:p>
            <a:r>
              <a:rPr lang="en-US" altLang="ja-JP" sz="901" dirty="0">
                <a:latin typeface="Arial Rounded MT Bold" panose="020F0704030504030204" pitchFamily="34" charset="0"/>
              </a:rPr>
              <a:t>Singular</a:t>
            </a:r>
            <a:endParaRPr lang="ja-JP" altLang="en-US" sz="901">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676975" y="1315028"/>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xmlns="">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676975" y="1315028"/>
                <a:ext cx="599208" cy="161454"/>
              </a:xfrm>
              <a:prstGeom prst="rect">
                <a:avLst/>
              </a:prstGeom>
              <a:blipFill>
                <a:blip r:embed="rId19"/>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602DD2E-16EB-9946-989A-CFC5D8967E4C}"/>
                  </a:ext>
                </a:extLst>
              </p:cNvPr>
              <p:cNvSpPr txBox="1"/>
              <p:nvPr/>
            </p:nvSpPr>
            <p:spPr>
              <a:xfrm>
                <a:off x="4390164" y="1151621"/>
                <a:ext cx="1629204"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𝑎𝑡</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𝑙𝑒𝑎𝑠𝑡</m:t>
                      </m:r>
                      <m:r>
                        <a:rPr lang="en-US" altLang="ja-JP" sz="825" b="0"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𝑜𝑛𝑒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 </m:t>
                      </m:r>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r>
                        <m:rPr>
                          <m:nor/>
                        </m:rPr>
                        <a:rPr lang="en-US" altLang="ja-JP" sz="825" dirty="0"/>
                        <m:t> 0</m:t>
                      </m:r>
                    </m:oMath>
                  </m:oMathPara>
                </a14:m>
                <a:endParaRPr lang="ja-JP" altLang="en-US" sz="825"/>
              </a:p>
            </p:txBody>
          </p:sp>
        </mc:Choice>
        <mc:Fallback xmlns="">
          <p:sp>
            <p:nvSpPr>
              <p:cNvPr id="58" name="テキスト ボックス 57">
                <a:extLst>
                  <a:ext uri="{FF2B5EF4-FFF2-40B4-BE49-F238E27FC236}">
                    <a16:creationId xmlns:a16="http://schemas.microsoft.com/office/drawing/2014/main" id="{B602DD2E-16EB-9946-989A-CFC5D8967E4C}"/>
                  </a:ext>
                </a:extLst>
              </p:cNvPr>
              <p:cNvSpPr txBox="1">
                <a:spLocks noRot="1" noChangeAspect="1" noMove="1" noResize="1" noEditPoints="1" noAdjustHandles="1" noChangeArrowheads="1" noChangeShapeType="1" noTextEdit="1"/>
              </p:cNvSpPr>
              <p:nvPr/>
            </p:nvSpPr>
            <p:spPr>
              <a:xfrm>
                <a:off x="4390164" y="1151621"/>
                <a:ext cx="1629204" cy="126958"/>
              </a:xfrm>
              <a:prstGeom prst="rect">
                <a:avLst/>
              </a:prstGeom>
              <a:blipFill>
                <a:blip r:embed="rId20"/>
                <a:stretch>
                  <a:fillRect t="-18182"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464149"/>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464149"/>
                <a:ext cx="599208" cy="161454"/>
              </a:xfrm>
              <a:prstGeom prst="rect">
                <a:avLst/>
              </a:prstGeom>
              <a:blipFill>
                <a:blip r:embed="rId21"/>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664275" y="456191"/>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664275" y="456191"/>
                <a:ext cx="599208" cy="164469"/>
              </a:xfrm>
              <a:prstGeom prst="rect">
                <a:avLst/>
              </a:prstGeom>
              <a:blipFill>
                <a:blip r:embed="rId22"/>
                <a:stretch>
                  <a:fillRect l="-6250" t="-7692" r="-4167" b="-7692"/>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173346" y="1058659"/>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19341" y="874500"/>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xmlns="">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19341" y="874500"/>
                <a:ext cx="737681" cy="211725"/>
              </a:xfrm>
              <a:prstGeom prst="rect">
                <a:avLst/>
              </a:prstGeom>
              <a:blipFill>
                <a:blip r:embed="rId23"/>
                <a:stretch>
                  <a:fillRect l="-1695" b="-1666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3996127" y="3818940"/>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291362" y="1152152"/>
                <a:ext cx="1093116" cy="253916"/>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m:t>
                    </m:r>
                  </m:oMath>
                </a14:m>
                <a:r>
                  <a:rPr lang="en-US" altLang="ja-JP" sz="825" dirty="0"/>
                  <a:t> 0, </a:t>
                </a:r>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a:p>
                <a:endParaRPr lang="ja-JP" altLang="en-US" sz="825"/>
              </a:p>
            </p:txBody>
          </p:sp>
        </mc:Choice>
        <mc:Fallback xmlns="">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291362" y="1152152"/>
                <a:ext cx="1093116" cy="253916"/>
              </a:xfrm>
              <a:prstGeom prst="rect">
                <a:avLst/>
              </a:prstGeom>
              <a:blipFill>
                <a:blip r:embed="rId24"/>
                <a:stretch>
                  <a:fillRect l="-4598" t="-14286"/>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DD9B465-CC7F-FB41-B584-2ED54495A94D}"/>
              </a:ext>
            </a:extLst>
          </p:cNvPr>
          <p:cNvSpPr txBox="1"/>
          <p:nvPr/>
        </p:nvSpPr>
        <p:spPr>
          <a:xfrm>
            <a:off x="4644160" y="2912731"/>
            <a:ext cx="1160279"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Projection</a:t>
            </a:r>
            <a:endParaRPr lang="ja-JP" altLang="en-US" sz="1049"/>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3053489" y="1318882"/>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xmlns="">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3053489" y="1318882"/>
                <a:ext cx="599208" cy="161454"/>
              </a:xfrm>
              <a:prstGeom prst="rect">
                <a:avLst/>
              </a:prstGeom>
              <a:blipFill>
                <a:blip r:embed="rId25"/>
                <a:stretch>
                  <a:fillRect b="-28571"/>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22880229-DB2A-7547-9B83-3F76963B21F5}"/>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4702436" y="1493841"/>
                <a:ext cx="668256" cy="126958"/>
              </a:xfrm>
              <a:prstGeom prst="rect">
                <a:avLst/>
              </a:prstGeom>
              <a:noFill/>
            </p:spPr>
            <p:txBody>
              <a:bodyPr wrap="square" lIns="0" tIns="0" rIns="0" bIns="0" rtlCol="0">
                <a:spAutoFit/>
              </a:bodyPr>
              <a:lstStyle/>
              <a:p>
                <a14:m>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h𝑎𝑠</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𝑎𝑡</m:t>
                    </m:r>
                    <m:r>
                      <a:rPr lang="en-US" altLang="ja-JP" sz="825" b="0" i="1">
                        <a:latin typeface="Cambria Math" panose="02040503050406030204" pitchFamily="18" charset="0"/>
                        <a:ea typeface="Cambria Math" panose="02040503050406030204" pitchFamily="18" charset="0"/>
                      </a:rPr>
                      <m:t> </m:t>
                    </m:r>
                    <m:r>
                      <a:rPr lang="en-US" altLang="ja-JP" sz="825" b="0" i="1">
                        <a:latin typeface="Cambria Math" panose="02040503050406030204" pitchFamily="18" charset="0"/>
                        <a:ea typeface="Cambria Math" panose="02040503050406030204" pitchFamily="18" charset="0"/>
                      </a:rPr>
                      <m:t>𝑙𝑒𝑎𝑠𝑡</m:t>
                    </m:r>
                    <m:r>
                      <a:rPr lang="en-US" altLang="ja-JP" sz="825" b="0" i="1">
                        <a:latin typeface="Cambria Math" panose="02040503050406030204" pitchFamily="18" charset="0"/>
                        <a:ea typeface="Cambria Math" panose="02040503050406030204" pitchFamily="18" charset="0"/>
                      </a:rPr>
                      <m:t> </m:t>
                    </m:r>
                    <m:r>
                      <a:rPr lang="en-US" altLang="ja-JP" sz="825" b="0" i="1">
                        <a:latin typeface="Cambria Math" panose="02040503050406030204" pitchFamily="18" charset="0"/>
                        <a:ea typeface="Cambria Math" panose="02040503050406030204" pitchFamily="18" charset="0"/>
                      </a:rPr>
                      <m:t>𝑜𝑛𝑒</m:t>
                    </m:r>
                    <m:r>
                      <a:rPr lang="en-US" altLang="ja-JP" sz="825" b="0"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𝑧𝑒𝑟𝑜</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𝑟𝑜𝑤</m:t>
                    </m:r>
                  </m:oMath>
                </a14:m>
                <a:r>
                  <a:rPr lang="en-US" altLang="ja-JP" sz="825" dirty="0"/>
                  <a:t> </a:t>
                </a:r>
                <a:endParaRPr lang="ja-JP" altLang="en-US" sz="825"/>
              </a:p>
            </p:txBody>
          </p:sp>
        </mc:Choice>
        <mc:Fallback xmlns="">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4702436" y="1493841"/>
                <a:ext cx="668256" cy="126958"/>
              </a:xfrm>
              <a:prstGeom prst="rect">
                <a:avLst/>
              </a:prstGeom>
              <a:blipFill>
                <a:blip r:embed="rId26"/>
                <a:stretch>
                  <a:fillRect l="-5660" r="-100000"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77845" y="1890521"/>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𝑋𝐽𝑋</m:t>
                          </m:r>
                        </m:e>
                        <m:sup>
                          <m:r>
                            <a:rPr lang="en-US" altLang="ja-JP">
                              <a:latin typeface="Cambria Math" panose="02040503050406030204" pitchFamily="18" charset="0"/>
                            </a:rPr>
                            <m:t>−1</m:t>
                          </m:r>
                        </m:sup>
                      </m:sSup>
                    </m:oMath>
                  </m:oMathPara>
                </a14:m>
                <a:endParaRPr lang="ja-JP" altLang="en-US"/>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77845" y="1890521"/>
                <a:ext cx="774007" cy="161454"/>
              </a:xfrm>
              <a:prstGeom prst="rect">
                <a:avLst/>
              </a:prstGeom>
              <a:blipFill>
                <a:blip r:embed="rId27"/>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4842940" y="2423408"/>
                <a:ext cx="1137697"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𝑎𝑟𝑒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𝑟𝑒𝑎𝑙</m:t>
                      </m:r>
                    </m:oMath>
                  </m:oMathPara>
                </a14:m>
                <a:endParaRPr lang="ja-JP" altLang="en-US" sz="825"/>
              </a:p>
            </p:txBody>
          </p:sp>
        </mc:Choice>
        <mc:Fallback xmlns="">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4842940" y="2423408"/>
                <a:ext cx="1137697" cy="129266"/>
              </a:xfrm>
              <a:prstGeom prst="rect">
                <a:avLst/>
              </a:prstGeom>
              <a:blipFill>
                <a:blip r:embed="rId28"/>
                <a:stretch>
                  <a:fillRect t="-909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27283" y="2619674"/>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27283" y="2619674"/>
                <a:ext cx="599208" cy="164469"/>
              </a:xfrm>
              <a:prstGeom prst="rect">
                <a:avLst/>
              </a:prstGeom>
              <a:blipFill>
                <a:blip r:embed="rId29"/>
                <a:stretch>
                  <a:fillRect l="-6250" t="-7143" r="-4167"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272698" y="3101557"/>
                <a:ext cx="120902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m:oMathPara>
                </a14:m>
                <a:endParaRPr lang="ja-JP" altLang="en-US" sz="825"/>
              </a:p>
            </p:txBody>
          </p:sp>
        </mc:Choice>
        <mc:Fallback xmlns="">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272698" y="3101557"/>
                <a:ext cx="1209028" cy="129266"/>
              </a:xfrm>
              <a:prstGeom prst="rect">
                <a:avLst/>
              </a:prstGeom>
              <a:blipFill>
                <a:blip r:embed="rId30"/>
                <a:stretch>
                  <a:fillRect t="-9091" b="-36364"/>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652697" y="1396448"/>
            <a:ext cx="158637" cy="3161"/>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80437" y="1395756"/>
            <a:ext cx="96539"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73CA59E4-02EC-8348-90A9-DF74635EC2CA}"/>
                  </a:ext>
                </a:extLst>
              </p:cNvPr>
              <p:cNvSpPr txBox="1"/>
              <p:nvPr/>
            </p:nvSpPr>
            <p:spPr>
              <a:xfrm>
                <a:off x="5248668" y="1891935"/>
                <a:ext cx="649839"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𝐷𝑖𝑎𝑔𝑜𝑛𝑎𝑙𝑖𝑧𝑒</m:t>
                      </m:r>
                    </m:oMath>
                  </m:oMathPara>
                </a14:m>
                <a:endParaRPr lang="ja-JP" altLang="en-US" sz="825"/>
              </a:p>
            </p:txBody>
          </p:sp>
        </mc:Choice>
        <mc:Fallback xmlns="">
          <p:sp>
            <p:nvSpPr>
              <p:cNvPr id="83" name="テキスト ボックス 82">
                <a:extLst>
                  <a:ext uri="{FF2B5EF4-FFF2-40B4-BE49-F238E27FC236}">
                    <a16:creationId xmlns:a16="http://schemas.microsoft.com/office/drawing/2014/main" id="{73CA59E4-02EC-8348-90A9-DF74635EC2CA}"/>
                  </a:ext>
                </a:extLst>
              </p:cNvPr>
              <p:cNvSpPr txBox="1">
                <a:spLocks noRot="1" noChangeAspect="1" noMove="1" noResize="1" noEditPoints="1" noAdjustHandles="1" noChangeArrowheads="1" noChangeShapeType="1" noTextEdit="1"/>
              </p:cNvSpPr>
              <p:nvPr/>
            </p:nvSpPr>
            <p:spPr>
              <a:xfrm>
                <a:off x="5248668" y="1891935"/>
                <a:ext cx="649839" cy="126958"/>
              </a:xfrm>
              <a:prstGeom prst="rect">
                <a:avLst/>
              </a:prstGeom>
              <a:blipFill>
                <a:blip r:embed="rId31"/>
                <a:stretch>
                  <a:fillRect l="-3846" r="-1923" b="-45455"/>
                </a:stretch>
              </a:blipFill>
            </p:spPr>
            <p:txBody>
              <a:bodyPr/>
              <a:lstStyle/>
              <a:p>
                <a:r>
                  <a:rPr lang="ja-JP" altLang="en-US">
                    <a:noFill/>
                  </a:rPr>
                  <a:t> </a:t>
                </a:r>
              </a:p>
            </p:txBody>
          </p:sp>
        </mc:Fallback>
      </mc:AlternateContent>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a:off x="5165332" y="1952828"/>
            <a:ext cx="83336" cy="2586"/>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5898507" y="1955414"/>
            <a:ext cx="379338" cy="15834"/>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4864414" y="4826037"/>
                <a:ext cx="105300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4864414" y="4826037"/>
                <a:ext cx="1053000" cy="164469"/>
              </a:xfrm>
              <a:prstGeom prst="rect">
                <a:avLst/>
              </a:prstGeom>
              <a:blipFill>
                <a:blip r:embed="rId32"/>
                <a:stretch>
                  <a:fillRect t="-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117867" y="4908272"/>
            <a:ext cx="746547" cy="15"/>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657987" y="640298"/>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𝑟𝑜𝑤</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𝑐𝑜𝑙𝑢𝑚𝑛</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p>
            </p:txBody>
          </p:sp>
        </mc:Choice>
        <mc:Fallback xmlns="">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657987" y="640298"/>
                <a:ext cx="1404308" cy="126958"/>
              </a:xfrm>
              <a:prstGeom prst="rect">
                <a:avLst/>
              </a:prstGeom>
              <a:blipFill>
                <a:blip r:embed="rId33"/>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37632" y="648004"/>
                <a:ext cx="123837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en-US" altLang="ja-JP" sz="825" i="1">
                          <a:latin typeface="Cambria Math" panose="02040503050406030204" pitchFamily="18" charset="0"/>
                        </a:rPr>
                        <m:t>𝑜𝑟𝑡h𝑜𝑛𝑜𝑟𝑚𝑎𝑙</m:t>
                      </m:r>
                      <m:r>
                        <a:rPr lang="en-US" altLang="ja-JP" sz="825" i="1">
                          <a:latin typeface="Cambria Math" panose="02040503050406030204" pitchFamily="18" charset="0"/>
                        </a:rPr>
                        <m:t> </m:t>
                      </m:r>
                      <m:r>
                        <a:rPr lang="en-US" altLang="ja-JP" sz="825" i="1">
                          <a:latin typeface="Cambria Math" panose="02040503050406030204" pitchFamily="18" charset="0"/>
                        </a:rPr>
                        <m:t>𝑏𝑎𝑠𝑖𝑠</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xmlns="">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37632" y="648004"/>
                <a:ext cx="1238371" cy="126958"/>
              </a:xfrm>
              <a:prstGeom prst="rect">
                <a:avLst/>
              </a:prstGeom>
              <a:blipFill>
                <a:blip r:embed="rId34"/>
                <a:stretch>
                  <a:fillRect l="-4082" r="-14286"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088577" y="4826052"/>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088577" y="4826052"/>
                <a:ext cx="1029290" cy="164469"/>
              </a:xfrm>
              <a:prstGeom prst="rect">
                <a:avLst/>
              </a:prstGeom>
              <a:blipFill>
                <a:blip r:embed="rId35"/>
                <a:stretch>
                  <a:fillRect t="-7143"/>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a:stCxn id="77" idx="3"/>
          </p:cNvCxnSpPr>
          <p:nvPr/>
        </p:nvCxnSpPr>
        <p:spPr>
          <a:xfrm flipH="1" flipV="1">
            <a:off x="4306466" y="1553604"/>
            <a:ext cx="395970" cy="3716"/>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136234" y="4663611"/>
                <a:ext cx="1059290" cy="1277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30" i="1">
                          <a:latin typeface="Cambria Math" panose="02040503050406030204" pitchFamily="18" charset="0"/>
                          <a:ea typeface="Cambria Math" panose="02040503050406030204" pitchFamily="18" charset="0"/>
                        </a:rPr>
                        <m:t>𝑝𝑠𝑒𝑢𝑑𝑜𝑖𝑛𝑣𝑒𝑟𝑠𝑒</m:t>
                      </m:r>
                      <m:r>
                        <a:rPr lang="en-US" altLang="ja-JP" sz="830" b="0" i="1">
                          <a:latin typeface="Cambria Math" panose="02040503050406030204" pitchFamily="18" charset="0"/>
                          <a:ea typeface="Cambria Math" panose="02040503050406030204" pitchFamily="18" charset="0"/>
                        </a:rPr>
                        <m:t> </m:t>
                      </m:r>
                      <m:r>
                        <a:rPr lang="en-US" altLang="ja-JP" sz="830" i="1">
                          <a:latin typeface="Cambria Math" panose="02040503050406030204" pitchFamily="18" charset="0"/>
                          <a:ea typeface="Cambria Math" panose="02040503050406030204" pitchFamily="18" charset="0"/>
                        </a:rPr>
                        <m:t>𝑓𝑜𝑟</m:t>
                      </m:r>
                      <m:r>
                        <a:rPr lang="en-US" altLang="ja-JP" sz="830" i="1">
                          <a:latin typeface="Cambria Math" panose="02040503050406030204" pitchFamily="18" charset="0"/>
                          <a:ea typeface="Cambria Math" panose="02040503050406030204" pitchFamily="18" charset="0"/>
                        </a:rPr>
                        <m:t> </m:t>
                      </m:r>
                      <m:r>
                        <a:rPr lang="en-US" altLang="ja-JP" sz="830" i="1">
                          <a:latin typeface="Cambria Math" panose="02040503050406030204" pitchFamily="18" charset="0"/>
                          <a:ea typeface="Cambria Math" panose="02040503050406030204" pitchFamily="18" charset="0"/>
                        </a:rPr>
                        <m:t>𝑎𝑙𝑙</m:t>
                      </m:r>
                      <m:r>
                        <a:rPr lang="en-US" altLang="ja-JP" sz="830" i="1">
                          <a:latin typeface="Cambria Math" panose="02040503050406030204" pitchFamily="18" charset="0"/>
                          <a:ea typeface="Cambria Math" panose="02040503050406030204" pitchFamily="18" charset="0"/>
                        </a:rPr>
                        <m:t> </m:t>
                      </m:r>
                      <m:r>
                        <a:rPr lang="en-US" altLang="ja-JP" sz="830" i="1">
                          <a:latin typeface="Cambria Math" panose="02040503050406030204" pitchFamily="18" charset="0"/>
                          <a:ea typeface="Cambria Math" panose="02040503050406030204" pitchFamily="18" charset="0"/>
                        </a:rPr>
                        <m:t>𝐴</m:t>
                      </m:r>
                    </m:oMath>
                  </m:oMathPara>
                </a14:m>
                <a:endParaRPr lang="ja-JP" altLang="en-US" sz="830"/>
              </a:p>
            </p:txBody>
          </p:sp>
        </mc:Choice>
        <mc:Fallback xmlns="">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136234" y="4663611"/>
                <a:ext cx="1059290" cy="127727"/>
              </a:xfrm>
              <a:prstGeom prst="rect">
                <a:avLst/>
              </a:prstGeom>
              <a:blipFill>
                <a:blip r:embed="rId36"/>
                <a:stretch>
                  <a:fillRect l="-4762" t="-9091" r="-10714" b="-36364"/>
                </a:stretch>
              </a:blipFill>
            </p:spPr>
            <p:txBody>
              <a:bodyPr/>
              <a:lstStyle/>
              <a:p>
                <a:r>
                  <a:rPr lang="ja-JP" altLang="en-US">
                    <a:noFill/>
                  </a:rPr>
                  <a:t> </a:t>
                </a:r>
              </a:p>
            </p:txBody>
          </p:sp>
        </mc:Fallback>
      </mc:AlternateContent>
      <p:sp>
        <p:nvSpPr>
          <p:cNvPr id="80" name="テキスト ボックス 79">
            <a:extLst>
              <a:ext uri="{FF2B5EF4-FFF2-40B4-BE49-F238E27FC236}">
                <a16:creationId xmlns:a16="http://schemas.microsoft.com/office/drawing/2014/main" id="{5066DD3F-B757-1C46-AF69-582D2F26AA42}"/>
              </a:ext>
            </a:extLst>
          </p:cNvPr>
          <p:cNvSpPr txBox="1"/>
          <p:nvPr/>
        </p:nvSpPr>
        <p:spPr>
          <a:xfrm rot="10800000" flipV="1">
            <a:off x="2970543" y="1495016"/>
            <a:ext cx="664361" cy="126958"/>
          </a:xfrm>
          <a:prstGeom prst="rect">
            <a:avLst/>
          </a:prstGeom>
          <a:noFill/>
        </p:spPr>
        <p:txBody>
          <a:bodyPr wrap="square" lIns="0" tIns="0" rIns="0" bIns="0" rtlCol="0">
            <a:spAutoFit/>
          </a:bodyPr>
          <a:lstStyle/>
          <a:p>
            <a:r>
              <a:rPr lang="en-US" altLang="ja-JP" sz="825" i="1" dirty="0">
                <a:latin typeface="Times New Roman" panose="02020603050405020304" pitchFamily="18" charset="0"/>
                <a:cs typeface="Times New Roman" panose="02020603050405020304" pitchFamily="18" charset="0"/>
              </a:rPr>
              <a:t>Gram-Schmidt</a:t>
            </a:r>
            <a:endParaRPr lang="ja-JP" altLang="en-US" sz="825" i="1">
              <a:latin typeface="Times New Roman" panose="02020603050405020304" pitchFamily="18" charset="0"/>
              <a:cs typeface="Times New Roman" panose="02020603050405020304" pitchFamily="18" charset="0"/>
            </a:endParaRPr>
          </a:p>
        </p:txBody>
      </p:sp>
      <p:sp>
        <p:nvSpPr>
          <p:cNvPr id="81" name="テキスト ボックス 80">
            <a:extLst>
              <a:ext uri="{FF2B5EF4-FFF2-40B4-BE49-F238E27FC236}">
                <a16:creationId xmlns:a16="http://schemas.microsoft.com/office/drawing/2014/main" id="{CC8FD507-6469-F44A-A8FC-018BF2D445A4}"/>
              </a:ext>
            </a:extLst>
          </p:cNvPr>
          <p:cNvSpPr txBox="1"/>
          <p:nvPr/>
        </p:nvSpPr>
        <p:spPr>
          <a:xfrm>
            <a:off x="4364639" y="3298515"/>
            <a:ext cx="151326" cy="215444"/>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sz="1400" dirty="0"/>
              <a:t>O</a:t>
            </a:r>
            <a:endParaRPr lang="ja-JP" altLang="en-US" sz="1400"/>
          </a:p>
        </p:txBody>
      </p:sp>
      <p:sp>
        <p:nvSpPr>
          <p:cNvPr id="82" name="円/楕円 81">
            <a:extLst>
              <a:ext uri="{FF2B5EF4-FFF2-40B4-BE49-F238E27FC236}">
                <a16:creationId xmlns:a16="http://schemas.microsoft.com/office/drawing/2014/main" id="{E08DDBC5-3B23-D241-B66B-74B548C63489}"/>
              </a:ext>
            </a:extLst>
          </p:cNvPr>
          <p:cNvSpPr/>
          <p:nvPr/>
        </p:nvSpPr>
        <p:spPr>
          <a:xfrm rot="16200000">
            <a:off x="3227180" y="2678412"/>
            <a:ext cx="636328" cy="14004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8" name="正方形/長方形 17">
            <a:extLst>
              <a:ext uri="{FF2B5EF4-FFF2-40B4-BE49-F238E27FC236}">
                <a16:creationId xmlns:a16="http://schemas.microsoft.com/office/drawing/2014/main" id="{FE976787-29DB-AD42-ABC7-6686393431A6}"/>
              </a:ext>
            </a:extLst>
          </p:cNvPr>
          <p:cNvSpPr/>
          <p:nvPr/>
        </p:nvSpPr>
        <p:spPr>
          <a:xfrm>
            <a:off x="3432041" y="3125937"/>
            <a:ext cx="189104" cy="519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D3FADFD2-F70A-E74F-B411-5047D6660D70}"/>
              </a:ext>
            </a:extLst>
          </p:cNvPr>
          <p:cNvSpPr txBox="1"/>
          <p:nvPr/>
        </p:nvSpPr>
        <p:spPr>
          <a:xfrm>
            <a:off x="2988854" y="3071135"/>
            <a:ext cx="990977"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Permutation</a:t>
            </a:r>
            <a:endParaRPr lang="ja-JP" altLang="en-US" sz="1049"/>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D2CB20A8-F85A-7D46-83BA-27BEF82B4A87}"/>
                  </a:ext>
                </a:extLst>
              </p:cNvPr>
              <p:cNvSpPr txBox="1"/>
              <p:nvPr/>
            </p:nvSpPr>
            <p:spPr>
              <a:xfrm>
                <a:off x="2994709" y="3292668"/>
                <a:ext cx="1054256" cy="2539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ea typeface="Cambria Math" panose="02040503050406030204" pitchFamily="18" charset="0"/>
                        </a:rPr>
                        <m:t>𝑝𝑒𝑟𝑚𝑢𝑡𝑎𝑡𝑖𝑜𝑛</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m:t>
                      </m:r>
                      <m:r>
                        <a:rPr lang="en-US" altLang="ja-JP" sz="825" b="1" i="1" smtClean="0">
                          <a:latin typeface="Cambria Math" panose="02040503050406030204" pitchFamily="18" charset="0"/>
                          <a:ea typeface="Cambria Math" panose="02040503050406030204" pitchFamily="18" charset="0"/>
                        </a:rPr>
                        <m:t>𝑰</m:t>
                      </m:r>
                    </m:oMath>
                  </m:oMathPara>
                </a14:m>
                <a:endParaRPr lang="en-US" altLang="ja-JP" sz="825" b="1" i="1">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825" i="1" smtClean="0">
                          <a:latin typeface="Cambria Math" panose="02040503050406030204" pitchFamily="18" charset="0"/>
                          <a:ea typeface="Cambria Math" panose="02040503050406030204" pitchFamily="18" charset="0"/>
                        </a:rPr>
                        <m:t>a</m:t>
                      </m:r>
                      <m:r>
                        <a:rPr lang="en-US" altLang="ja-JP" sz="825" i="1" smtClean="0">
                          <a:latin typeface="Cambria Math" panose="02040503050406030204" pitchFamily="18" charset="0"/>
                          <a:ea typeface="Cambria Math" panose="02040503050406030204" pitchFamily="18" charset="0"/>
                        </a:rPr>
                        <m:t>𝑙𝑙</m:t>
                      </m:r>
                      <m:r>
                        <a:rPr lang="en-US" altLang="ja-JP" sz="825" i="1" smtClean="0">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𝑎𝑟𝑒</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𝑟𝑜𝑜𝑡𝑠</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1 </m:t>
                      </m:r>
                    </m:oMath>
                  </m:oMathPara>
                </a14:m>
                <a:endParaRPr lang="en-US" altLang="ja-JP" sz="825" b="0" i="1">
                  <a:latin typeface="Cambria Math" panose="02040503050406030204" pitchFamily="18" charset="0"/>
                  <a:ea typeface="Cambria Math" panose="02040503050406030204" pitchFamily="18" charset="0"/>
                </a:endParaRPr>
              </a:p>
            </p:txBody>
          </p:sp>
        </mc:Choice>
        <mc:Fallback xmlns="">
          <p:sp>
            <p:nvSpPr>
              <p:cNvPr id="98" name="テキスト ボックス 97">
                <a:extLst>
                  <a:ext uri="{FF2B5EF4-FFF2-40B4-BE49-F238E27FC236}">
                    <a16:creationId xmlns:a16="http://schemas.microsoft.com/office/drawing/2014/main" id="{D2CB20A8-F85A-7D46-83BA-27BEF82B4A87}"/>
                  </a:ext>
                </a:extLst>
              </p:cNvPr>
              <p:cNvSpPr txBox="1">
                <a:spLocks noRot="1" noChangeAspect="1" noMove="1" noResize="1" noEditPoints="1" noAdjustHandles="1" noChangeArrowheads="1" noChangeShapeType="1" noTextEdit="1"/>
              </p:cNvSpPr>
              <p:nvPr/>
            </p:nvSpPr>
            <p:spPr>
              <a:xfrm>
                <a:off x="2994709" y="3292668"/>
                <a:ext cx="1054256" cy="253916"/>
              </a:xfrm>
              <a:prstGeom prst="rect">
                <a:avLst/>
              </a:prstGeom>
              <a:blipFill>
                <a:blip r:embed="rId37"/>
                <a:stretch>
                  <a:fillRect t="-4762" b="-19048"/>
                </a:stretch>
              </a:blipFill>
            </p:spPr>
            <p:txBody>
              <a:bodyPr/>
              <a:lstStyle/>
              <a:p>
                <a:r>
                  <a:rPr lang="ja-JP" altLang="en-US">
                    <a:noFill/>
                  </a:rPr>
                  <a:t> </a:t>
                </a:r>
              </a:p>
            </p:txBody>
          </p:sp>
        </mc:Fallback>
      </mc:AlternateContent>
      <p:sp>
        <p:nvSpPr>
          <p:cNvPr id="102" name="テキスト ボックス 101">
            <a:extLst>
              <a:ext uri="{FF2B5EF4-FFF2-40B4-BE49-F238E27FC236}">
                <a16:creationId xmlns:a16="http://schemas.microsoft.com/office/drawing/2014/main" id="{845D6487-AD41-874E-A43F-A6DA852A4774}"/>
              </a:ext>
            </a:extLst>
          </p:cNvPr>
          <p:cNvSpPr txBox="1"/>
          <p:nvPr/>
        </p:nvSpPr>
        <p:spPr>
          <a:xfrm>
            <a:off x="6537018" y="219979"/>
            <a:ext cx="1364706"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en-US" altLang="ja-JP" sz="1049" dirty="0"/>
              <a:t>Matrix Factorization</a:t>
            </a:r>
            <a:endParaRPr lang="ja-JP" altLang="en-US" sz="1049"/>
          </a:p>
        </p:txBody>
      </p:sp>
      <p:pic>
        <p:nvPicPr>
          <p:cNvPr id="108" name="Picture 2" descr="クリエイティブ・コモンズ・ライセンス">
            <a:extLst>
              <a:ext uri="{FF2B5EF4-FFF2-40B4-BE49-F238E27FC236}">
                <a16:creationId xmlns:a16="http://schemas.microsoft.com/office/drawing/2014/main" id="{CFD3B8D5-C5C0-1D41-A8D5-E2CF27F8CAF4}"/>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156542" y="5103129"/>
            <a:ext cx="567901" cy="200056"/>
          </a:xfrm>
          <a:prstGeom prst="rect">
            <a:avLst/>
          </a:prstGeom>
          <a:noFill/>
          <a:extLst>
            <a:ext uri="{909E8E84-426E-40DD-AFC4-6F175D3DCCD1}">
              <a14:hiddenFill xmlns:a14="http://schemas.microsoft.com/office/drawing/2010/main">
                <a:solidFill>
                  <a:srgbClr val="FFFFFF"/>
                </a:solidFill>
              </a14:hiddenFill>
            </a:ext>
          </a:extLst>
        </p:spPr>
      </p:pic>
      <p:sp>
        <p:nvSpPr>
          <p:cNvPr id="30" name="円/楕円 29">
            <a:extLst>
              <a:ext uri="{FF2B5EF4-FFF2-40B4-BE49-F238E27FC236}">
                <a16:creationId xmlns:a16="http://schemas.microsoft.com/office/drawing/2014/main" id="{747F2193-208F-AD44-9916-42A5EFDE58F0}"/>
              </a:ext>
            </a:extLst>
          </p:cNvPr>
          <p:cNvSpPr/>
          <p:nvPr/>
        </p:nvSpPr>
        <p:spPr>
          <a:xfrm>
            <a:off x="1227862" y="1649898"/>
            <a:ext cx="5842339" cy="31382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5C6E1CD7-D298-559F-F9E8-B099D7B71D70}"/>
                  </a:ext>
                </a:extLst>
              </p:cNvPr>
              <p:cNvSpPr txBox="1"/>
              <p:nvPr/>
            </p:nvSpPr>
            <p:spPr>
              <a:xfrm>
                <a:off x="6431105" y="2054103"/>
                <a:ext cx="919376"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ea typeface="Cambria Math" panose="02040503050406030204" pitchFamily="18" charset="0"/>
                        </a:rPr>
                        <m:t>𝐽</m:t>
                      </m:r>
                      <m:r>
                        <a:rPr lang="en-US" altLang="ja-JP" sz="825" b="0" i="1">
                          <a:latin typeface="Cambria Math" panose="02040503050406030204" pitchFamily="18" charset="0"/>
                          <a:ea typeface="Cambria Math" panose="02040503050406030204" pitchFamily="18" charset="0"/>
                        </a:rPr>
                        <m:t>=</m:t>
                      </m:r>
                      <m:r>
                        <a:rPr lang="en-US" altLang="ja-JP" sz="825" b="0" i="1">
                          <a:latin typeface="Cambria Math" panose="02040503050406030204" pitchFamily="18" charset="0"/>
                          <a:ea typeface="Cambria Math" panose="02040503050406030204" pitchFamily="18" charset="0"/>
                        </a:rPr>
                        <m:t>𝐽𝑜𝑟𝑑𝑎𝑛</m:t>
                      </m:r>
                      <m:r>
                        <a:rPr lang="en-US" altLang="ja-JP" sz="825" b="0" i="1">
                          <a:latin typeface="Cambria Math" panose="02040503050406030204" pitchFamily="18" charset="0"/>
                          <a:ea typeface="Cambria Math" panose="02040503050406030204" pitchFamily="18" charset="0"/>
                        </a:rPr>
                        <m:t> </m:t>
                      </m:r>
                      <m:r>
                        <a:rPr lang="en-US" altLang="ja-JP" sz="825" b="0" i="1">
                          <a:latin typeface="Cambria Math" panose="02040503050406030204" pitchFamily="18" charset="0"/>
                          <a:ea typeface="Cambria Math" panose="02040503050406030204" pitchFamily="18" charset="0"/>
                        </a:rPr>
                        <m:t>𝑓𝑜𝑟𝑚</m:t>
                      </m:r>
                    </m:oMath>
                  </m:oMathPara>
                </a14:m>
                <a:endParaRPr lang="ja-JP" altLang="en-US" sz="825"/>
              </a:p>
            </p:txBody>
          </p:sp>
        </mc:Choice>
        <mc:Fallback xmlns="">
          <p:sp>
            <p:nvSpPr>
              <p:cNvPr id="54" name="テキスト ボックス 53">
                <a:extLst>
                  <a:ext uri="{FF2B5EF4-FFF2-40B4-BE49-F238E27FC236}">
                    <a16:creationId xmlns:a16="http://schemas.microsoft.com/office/drawing/2014/main" id="{5C6E1CD7-D298-559F-F9E8-B099D7B71D70}"/>
                  </a:ext>
                </a:extLst>
              </p:cNvPr>
              <p:cNvSpPr txBox="1">
                <a:spLocks noRot="1" noChangeAspect="1" noMove="1" noResize="1" noEditPoints="1" noAdjustHandles="1" noChangeArrowheads="1" noChangeShapeType="1" noTextEdit="1"/>
              </p:cNvSpPr>
              <p:nvPr/>
            </p:nvSpPr>
            <p:spPr>
              <a:xfrm>
                <a:off x="6431105" y="2054103"/>
                <a:ext cx="919376" cy="126958"/>
              </a:xfrm>
              <a:prstGeom prst="rect">
                <a:avLst/>
              </a:prstGeom>
              <a:blipFill>
                <a:blip r:embed="rId39"/>
                <a:stretch>
                  <a:fillRect b="-45455"/>
                </a:stretch>
              </a:blipFill>
            </p:spPr>
            <p:txBody>
              <a:bodyPr/>
              <a:lstStyle/>
              <a:p>
                <a:r>
                  <a:rPr lang="ja-JP" altLang="en-US">
                    <a:noFill/>
                  </a:rPr>
                  <a:t> </a:t>
                </a:r>
              </a:p>
            </p:txBody>
          </p:sp>
        </mc:Fallback>
      </mc:AlternateContent>
      <p:grpSp>
        <p:nvGrpSpPr>
          <p:cNvPr id="39" name="グループ化 38">
            <a:extLst>
              <a:ext uri="{FF2B5EF4-FFF2-40B4-BE49-F238E27FC236}">
                <a16:creationId xmlns:a16="http://schemas.microsoft.com/office/drawing/2014/main" id="{4EBD2FC6-26A8-12C9-1E0E-F329091DCDAD}"/>
              </a:ext>
            </a:extLst>
          </p:cNvPr>
          <p:cNvGrpSpPr/>
          <p:nvPr/>
        </p:nvGrpSpPr>
        <p:grpSpPr>
          <a:xfrm>
            <a:off x="-7678" y="433596"/>
            <a:ext cx="8270467" cy="4556142"/>
            <a:chOff x="-7678" y="433596"/>
            <a:chExt cx="8270467" cy="4556142"/>
          </a:xfrm>
        </p:grpSpPr>
        <p:sp>
          <p:nvSpPr>
            <p:cNvPr id="100" name="テキスト ボックス 99">
              <a:extLst>
                <a:ext uri="{FF2B5EF4-FFF2-40B4-BE49-F238E27FC236}">
                  <a16:creationId xmlns:a16="http://schemas.microsoft.com/office/drawing/2014/main" id="{6813A672-5081-B54F-8C45-37BCF47847FB}"/>
                </a:ext>
              </a:extLst>
            </p:cNvPr>
            <p:cNvSpPr txBox="1"/>
            <p:nvPr/>
          </p:nvSpPr>
          <p:spPr>
            <a:xfrm>
              <a:off x="4367730" y="385323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grpSp>
          <p:nvGrpSpPr>
            <p:cNvPr id="29" name="グループ化 28">
              <a:extLst>
                <a:ext uri="{FF2B5EF4-FFF2-40B4-BE49-F238E27FC236}">
                  <a16:creationId xmlns:a16="http://schemas.microsoft.com/office/drawing/2014/main" id="{5E2550D3-9A12-A18A-9B19-65E43CBEF9F0}"/>
                </a:ext>
              </a:extLst>
            </p:cNvPr>
            <p:cNvGrpSpPr/>
            <p:nvPr/>
          </p:nvGrpSpPr>
          <p:grpSpPr>
            <a:xfrm>
              <a:off x="-7678" y="433596"/>
              <a:ext cx="8270467" cy="4556142"/>
              <a:chOff x="-7678" y="433596"/>
              <a:chExt cx="8270467" cy="4556142"/>
            </a:xfrm>
          </p:grpSpPr>
          <p:sp>
            <p:nvSpPr>
              <p:cNvPr id="38" name="テキスト ボックス 37">
                <a:extLst>
                  <a:ext uri="{FF2B5EF4-FFF2-40B4-BE49-F238E27FC236}">
                    <a16:creationId xmlns:a16="http://schemas.microsoft.com/office/drawing/2014/main" id="{DF5E6EC3-087D-1848-8582-CFA8540AD2F7}"/>
                  </a:ext>
                </a:extLst>
              </p:cNvPr>
              <p:cNvSpPr txBox="1"/>
              <p:nvPr/>
            </p:nvSpPr>
            <p:spPr>
              <a:xfrm>
                <a:off x="3050804" y="475341"/>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89" name="テキスト ボックス 88">
                <a:extLst>
                  <a:ext uri="{FF2B5EF4-FFF2-40B4-BE49-F238E27FC236}">
                    <a16:creationId xmlns:a16="http://schemas.microsoft.com/office/drawing/2014/main" id="{A4972E05-1B91-9642-9898-49BC73231F14}"/>
                  </a:ext>
                </a:extLst>
              </p:cNvPr>
              <p:cNvSpPr txBox="1"/>
              <p:nvPr/>
            </p:nvSpPr>
            <p:spPr>
              <a:xfrm>
                <a:off x="5265078" y="131932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90" name="テキスト ボックス 89">
                <a:extLst>
                  <a:ext uri="{FF2B5EF4-FFF2-40B4-BE49-F238E27FC236}">
                    <a16:creationId xmlns:a16="http://schemas.microsoft.com/office/drawing/2014/main" id="{9C2106D9-F9C8-F846-B8AA-A676EF08D68B}"/>
                  </a:ext>
                </a:extLst>
              </p:cNvPr>
              <p:cNvSpPr txBox="1"/>
              <p:nvPr/>
            </p:nvSpPr>
            <p:spPr>
              <a:xfrm>
                <a:off x="3667827" y="297113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1" name="テキスト ボックス 90">
                <a:extLst>
                  <a:ext uri="{FF2B5EF4-FFF2-40B4-BE49-F238E27FC236}">
                    <a16:creationId xmlns:a16="http://schemas.microsoft.com/office/drawing/2014/main" id="{6F547B75-78E7-EF45-9534-BB6F0E235B0E}"/>
                  </a:ext>
                </a:extLst>
              </p:cNvPr>
              <p:cNvSpPr txBox="1"/>
              <p:nvPr/>
            </p:nvSpPr>
            <p:spPr>
              <a:xfrm>
                <a:off x="4324292" y="227148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3" name="テキスト ボックス 92">
                <a:extLst>
                  <a:ext uri="{FF2B5EF4-FFF2-40B4-BE49-F238E27FC236}">
                    <a16:creationId xmlns:a16="http://schemas.microsoft.com/office/drawing/2014/main" id="{BC01F989-90D4-4B44-B506-FB6D2AFB2F46}"/>
                  </a:ext>
                </a:extLst>
              </p:cNvPr>
              <p:cNvSpPr txBox="1"/>
              <p:nvPr/>
            </p:nvSpPr>
            <p:spPr>
              <a:xfrm>
                <a:off x="5005051" y="283578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p:sp>
            <p:nvSpPr>
              <p:cNvPr id="94" name="テキスト ボックス 93">
                <a:extLst>
                  <a:ext uri="{FF2B5EF4-FFF2-40B4-BE49-F238E27FC236}">
                    <a16:creationId xmlns:a16="http://schemas.microsoft.com/office/drawing/2014/main" id="{E04BACE5-A727-E447-A13C-764DF8B624BA}"/>
                  </a:ext>
                </a:extLst>
              </p:cNvPr>
              <p:cNvSpPr txBox="1"/>
              <p:nvPr/>
            </p:nvSpPr>
            <p:spPr>
              <a:xfrm>
                <a:off x="2755948" y="131037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5" name="テキスト ボックス 94">
                <a:extLst>
                  <a:ext uri="{FF2B5EF4-FFF2-40B4-BE49-F238E27FC236}">
                    <a16:creationId xmlns:a16="http://schemas.microsoft.com/office/drawing/2014/main" id="{F358D054-2847-B847-A86D-8A2D85558923}"/>
                  </a:ext>
                </a:extLst>
              </p:cNvPr>
              <p:cNvSpPr txBox="1"/>
              <p:nvPr/>
            </p:nvSpPr>
            <p:spPr>
              <a:xfrm>
                <a:off x="2932404" y="289887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9" name="テキスト ボックス 98">
                <a:extLst>
                  <a:ext uri="{FF2B5EF4-FFF2-40B4-BE49-F238E27FC236}">
                    <a16:creationId xmlns:a16="http://schemas.microsoft.com/office/drawing/2014/main" id="{4D7FEAF3-D4A5-7843-9CF5-368CDF9D4752}"/>
                  </a:ext>
                </a:extLst>
              </p:cNvPr>
              <p:cNvSpPr txBox="1"/>
              <p:nvPr/>
            </p:nvSpPr>
            <p:spPr>
              <a:xfrm>
                <a:off x="4174689" y="187381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1" name="テキスト ボックス 100">
                <a:extLst>
                  <a:ext uri="{FF2B5EF4-FFF2-40B4-BE49-F238E27FC236}">
                    <a16:creationId xmlns:a16="http://schemas.microsoft.com/office/drawing/2014/main" id="{86BB8208-7D93-6E4C-BDA6-16B45CDEC7FE}"/>
                  </a:ext>
                </a:extLst>
              </p:cNvPr>
              <p:cNvSpPr txBox="1"/>
              <p:nvPr/>
            </p:nvSpPr>
            <p:spPr>
              <a:xfrm>
                <a:off x="3928701" y="258449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5" name="テキスト ボックス 104">
                <a:extLst>
                  <a:ext uri="{FF2B5EF4-FFF2-40B4-BE49-F238E27FC236}">
                    <a16:creationId xmlns:a16="http://schemas.microsoft.com/office/drawing/2014/main" id="{12EA018D-DDC3-AA4C-91A3-3F1C9F0D8FCC}"/>
                  </a:ext>
                </a:extLst>
              </p:cNvPr>
              <p:cNvSpPr txBox="1"/>
              <p:nvPr/>
            </p:nvSpPr>
            <p:spPr>
              <a:xfrm>
                <a:off x="5924211" y="261531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7DE4E0A9-766E-384E-8EE1-727E2A4B1967}"/>
                  </a:ext>
                </a:extLst>
              </p:cNvPr>
              <p:cNvSpPr txBox="1"/>
              <p:nvPr/>
            </p:nvSpPr>
            <p:spPr>
              <a:xfrm>
                <a:off x="5268860" y="45623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9BE7CDF2-3D56-B449-B14C-6CC86F6C7DA8}"/>
                  </a:ext>
                </a:extLst>
              </p:cNvPr>
              <p:cNvSpPr txBox="1"/>
              <p:nvPr/>
            </p:nvSpPr>
            <p:spPr>
              <a:xfrm>
                <a:off x="5905991" y="4825283"/>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4.5, 7.3</a:t>
                </a:r>
                <a:endParaRPr kumimoji="1" lang="ja-JP" altLang="en-US" sz="1050">
                  <a:solidFill>
                    <a:schemeClr val="bg1"/>
                  </a:solidFill>
                </a:endParaRPr>
              </a:p>
            </p:txBody>
          </p:sp>
          <p:grpSp>
            <p:nvGrpSpPr>
              <p:cNvPr id="28" name="グループ化 27">
                <a:extLst>
                  <a:ext uri="{FF2B5EF4-FFF2-40B4-BE49-F238E27FC236}">
                    <a16:creationId xmlns:a16="http://schemas.microsoft.com/office/drawing/2014/main" id="{06443312-DEE8-ED25-FD15-0A5532D25120}"/>
                  </a:ext>
                </a:extLst>
              </p:cNvPr>
              <p:cNvGrpSpPr/>
              <p:nvPr/>
            </p:nvGrpSpPr>
            <p:grpSpPr>
              <a:xfrm>
                <a:off x="6454281" y="433596"/>
                <a:ext cx="1808508" cy="373373"/>
                <a:chOff x="6454281" y="433596"/>
                <a:chExt cx="1808508" cy="371466"/>
              </a:xfrm>
            </p:grpSpPr>
            <p:sp>
              <p:nvSpPr>
                <p:cNvPr id="103" name="テキスト ボックス 102">
                  <a:extLst>
                    <a:ext uri="{FF2B5EF4-FFF2-40B4-BE49-F238E27FC236}">
                      <a16:creationId xmlns:a16="http://schemas.microsoft.com/office/drawing/2014/main" id="{AB976046-A5E4-4241-BB66-CE10D099F755}"/>
                    </a:ext>
                  </a:extLst>
                </p:cNvPr>
                <p:cNvSpPr txBox="1"/>
                <p:nvPr/>
              </p:nvSpPr>
              <p:spPr>
                <a:xfrm>
                  <a:off x="6537018" y="433596"/>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Appearing section</a:t>
                  </a:r>
                </a:p>
              </p:txBody>
            </p:sp>
            <p:sp>
              <p:nvSpPr>
                <p:cNvPr id="7" name="テキスト ボックス 6">
                  <a:extLst>
                    <a:ext uri="{FF2B5EF4-FFF2-40B4-BE49-F238E27FC236}">
                      <a16:creationId xmlns:a16="http://schemas.microsoft.com/office/drawing/2014/main" id="{E3A60F75-ED45-A44C-8DBB-8444AAB54E10}"/>
                    </a:ext>
                  </a:extLst>
                </p:cNvPr>
                <p:cNvSpPr txBox="1"/>
                <p:nvPr/>
              </p:nvSpPr>
              <p:spPr>
                <a:xfrm>
                  <a:off x="6454281" y="606029"/>
                  <a:ext cx="1808508" cy="199033"/>
                </a:xfrm>
                <a:prstGeom prst="rect">
                  <a:avLst/>
                </a:prstGeom>
                <a:noFill/>
              </p:spPr>
              <p:txBody>
                <a:bodyPr wrap="none" rtlCol="0">
                  <a:spAutoFit/>
                </a:bodyPr>
                <a:lstStyle/>
                <a:p>
                  <a:r>
                    <a:rPr kumimoji="1" lang="en-US" altLang="ja-JP" sz="700" dirty="0"/>
                    <a:t>(in Introduction to Linear Algebra 6</a:t>
                  </a:r>
                  <a:r>
                    <a:rPr kumimoji="1" lang="en-US" altLang="ja-JP" sz="700" baseline="30000" dirty="0"/>
                    <a:t>th</a:t>
                  </a:r>
                  <a:r>
                    <a:rPr kumimoji="1" lang="en-US" altLang="ja-JP" sz="700" dirty="0"/>
                    <a:t> edtion)</a:t>
                  </a:r>
                  <a:endParaRPr kumimoji="1" lang="ja-JP" altLang="en-US" sz="700"/>
                </a:p>
              </p:txBody>
            </p:sp>
          </p:grpSp>
          <p:sp>
            <p:nvSpPr>
              <p:cNvPr id="104" name="テキスト ボックス 103">
                <a:extLst>
                  <a:ext uri="{FF2B5EF4-FFF2-40B4-BE49-F238E27FC236}">
                    <a16:creationId xmlns:a16="http://schemas.microsoft.com/office/drawing/2014/main" id="{5A66D60C-5A90-404D-8E4F-204A0C76B50F}"/>
                  </a:ext>
                </a:extLst>
              </p:cNvPr>
              <p:cNvSpPr txBox="1"/>
              <p:nvPr/>
            </p:nvSpPr>
            <p:spPr>
              <a:xfrm>
                <a:off x="-7678" y="473419"/>
                <a:ext cx="1888586" cy="707886"/>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en-US" altLang="ja-JP" sz="1000" i="1" dirty="0">
                    <a:latin typeface="Arial Rounded MT Bold" panose="020F0704030504030204" pitchFamily="34" charset="0"/>
                  </a:rPr>
                  <a:t>Introduction to</a:t>
                </a:r>
              </a:p>
              <a:p>
                <a:pPr algn="ctr"/>
                <a:r>
                  <a:rPr lang="en-US" altLang="ja-JP" sz="1000" i="1" dirty="0">
                    <a:latin typeface="Arial Rounded MT Bold" panose="020F0704030504030204" pitchFamily="34" charset="0"/>
                  </a:rPr>
                  <a:t>Linear Algebra </a:t>
                </a:r>
              </a:p>
              <a:p>
                <a:pPr algn="ctr"/>
                <a:r>
                  <a:rPr lang="en-US" altLang="ja-JP" sz="1000" i="1" dirty="0">
                    <a:latin typeface="Arial Rounded MT Bold" panose="020F0704030504030204" pitchFamily="34" charset="0"/>
                  </a:rPr>
                  <a:t>6</a:t>
                </a:r>
                <a:r>
                  <a:rPr lang="en-US" altLang="ja-JP" sz="1000" i="1" baseline="30000" dirty="0">
                    <a:latin typeface="Arial Rounded MT Bold" panose="020F0704030504030204" pitchFamily="34" charset="0"/>
                  </a:rPr>
                  <a:t>th</a:t>
                </a:r>
                <a:r>
                  <a:rPr lang="en-US" altLang="ja-JP" sz="1000" i="1" dirty="0">
                    <a:latin typeface="Arial Rounded MT Bold" panose="020F0704030504030204" pitchFamily="34" charset="0"/>
                  </a:rPr>
                  <a:t> Edition</a:t>
                </a:r>
              </a:p>
            </p:txBody>
          </p:sp>
          <p:sp>
            <p:nvSpPr>
              <p:cNvPr id="53" name="テキスト ボックス 52">
                <a:extLst>
                  <a:ext uri="{FF2B5EF4-FFF2-40B4-BE49-F238E27FC236}">
                    <a16:creationId xmlns:a16="http://schemas.microsoft.com/office/drawing/2014/main" id="{1AB6C43B-03B3-6DB4-444A-AF8284454DAE}"/>
                  </a:ext>
                </a:extLst>
              </p:cNvPr>
              <p:cNvSpPr txBox="1"/>
              <p:nvPr/>
            </p:nvSpPr>
            <p:spPr>
              <a:xfrm>
                <a:off x="7048345" y="188655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A5</a:t>
                </a:r>
                <a:endParaRPr kumimoji="1" lang="ja-JP" altLang="en-US" sz="1050">
                  <a:solidFill>
                    <a:schemeClr val="bg1"/>
                  </a:solidFill>
                </a:endParaRPr>
              </a:p>
            </p:txBody>
          </p:sp>
          <p:sp>
            <p:nvSpPr>
              <p:cNvPr id="65" name="テキスト ボックス 64">
                <a:extLst>
                  <a:ext uri="{FF2B5EF4-FFF2-40B4-BE49-F238E27FC236}">
                    <a16:creationId xmlns:a16="http://schemas.microsoft.com/office/drawing/2014/main" id="{D6BA815B-6576-0606-3AC9-3E0C83CEAF99}"/>
                  </a:ext>
                </a:extLst>
              </p:cNvPr>
              <p:cNvSpPr txBox="1"/>
              <p:nvPr/>
            </p:nvSpPr>
            <p:spPr>
              <a:xfrm>
                <a:off x="3394347" y="213463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A2</a:t>
                </a:r>
                <a:endParaRPr kumimoji="1" lang="ja-JP" altLang="en-US" sz="1050">
                  <a:solidFill>
                    <a:schemeClr val="bg1"/>
                  </a:solidFill>
                </a:endParaRPr>
              </a:p>
            </p:txBody>
          </p:sp>
        </p:grpSp>
      </p:grp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687FACA9-7EF8-8240-749A-FD0D9BC2E53D}"/>
                  </a:ext>
                </a:extLst>
              </p:cNvPr>
              <p:cNvSpPr txBox="1"/>
              <p:nvPr/>
            </p:nvSpPr>
            <p:spPr>
              <a:xfrm>
                <a:off x="6913359" y="2658629"/>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rPr>
                        <m:t>𝐽</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75" name="テキスト ボックス 74">
                <a:extLst>
                  <a:ext uri="{FF2B5EF4-FFF2-40B4-BE49-F238E27FC236}">
                    <a16:creationId xmlns:a16="http://schemas.microsoft.com/office/drawing/2014/main" id="{687FACA9-7EF8-8240-749A-FD0D9BC2E53D}"/>
                  </a:ext>
                </a:extLst>
              </p:cNvPr>
              <p:cNvSpPr txBox="1">
                <a:spLocks noRot="1" noChangeAspect="1" noMove="1" noResize="1" noEditPoints="1" noAdjustHandles="1" noChangeArrowheads="1" noChangeShapeType="1" noTextEdit="1"/>
              </p:cNvSpPr>
              <p:nvPr/>
            </p:nvSpPr>
            <p:spPr>
              <a:xfrm>
                <a:off x="6913359" y="2658629"/>
                <a:ext cx="801864" cy="210892"/>
              </a:xfrm>
              <a:prstGeom prst="rect">
                <a:avLst/>
              </a:prstGeom>
              <a:blipFill>
                <a:blip r:embed="rId40"/>
                <a:stretch>
                  <a:fillRect b="-11111"/>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50D1CBAB-ECBE-0077-2B26-89C9C02B657C}"/>
              </a:ext>
            </a:extLst>
          </p:cNvPr>
          <p:cNvSpPr txBox="1"/>
          <p:nvPr/>
        </p:nvSpPr>
        <p:spPr>
          <a:xfrm>
            <a:off x="94284" y="4965650"/>
            <a:ext cx="2135521" cy="576696"/>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(v1.5, Mar.2</a:t>
            </a:r>
            <a:r>
              <a:rPr lang="en-US" altLang="ja-JP" sz="1049" i="1" baseline="30000" dirty="0">
                <a:solidFill>
                  <a:schemeClr val="bg2">
                    <a:lumMod val="50000"/>
                  </a:schemeClr>
                </a:solidFill>
                <a:latin typeface="Times New Roman" panose="02020603050405020304" pitchFamily="18" charset="0"/>
                <a:cs typeface="Times New Roman" panose="02020603050405020304" pitchFamily="18" charset="0"/>
              </a:rPr>
              <a:t>th</a:t>
            </a:r>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,2023)</a:t>
            </a:r>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3811334" y="1332969"/>
                <a:ext cx="769102"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𝑇𝑟𝑖𝑎𝑛𝑔𝑢𝑙𝑎𝑟𝑖𝑧𝑒</m:t>
                      </m:r>
                    </m:oMath>
                  </m:oMathPara>
                </a14:m>
                <a:endParaRPr lang="ja-JP" altLang="en-US" sz="825"/>
              </a:p>
            </p:txBody>
          </p:sp>
        </mc:Choice>
        <mc:Fallback xmlns="">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3811334" y="1332969"/>
                <a:ext cx="769102" cy="126958"/>
              </a:xfrm>
              <a:prstGeom prst="rect">
                <a:avLst/>
              </a:prstGeom>
              <a:blipFill>
                <a:blip r:embed="rId41"/>
                <a:stretch>
                  <a:fillRect t="-10000"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6603D4F-4366-DD97-101D-D23618363163}"/>
                  </a:ext>
                </a:extLst>
              </p:cNvPr>
              <p:cNvSpPr txBox="1"/>
              <p:nvPr/>
            </p:nvSpPr>
            <p:spPr>
              <a:xfrm>
                <a:off x="5624713" y="3522644"/>
                <a:ext cx="576295" cy="2217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Λ</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ea typeface="Cambria Math" panose="02040503050406030204" pitchFamily="18" charset="0"/>
                                  </a:rPr>
                                  <m:t>𝜆</m:t>
                                </m:r>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r>
                                  <m:rPr>
                                    <m:brk m:alnAt="7"/>
                                  </m:rPr>
                                  <a:rPr lang="en-US" altLang="ja-JP" sz="825" i="1">
                                    <a:latin typeface="Cambria Math" panose="02040503050406030204" pitchFamily="18" charset="0"/>
                                    <a:ea typeface="Cambria Math" panose="02040503050406030204" pitchFamily="18" charset="0"/>
                                  </a:rPr>
                                  <m:t>𝜆</m:t>
                                </m:r>
                              </m:e>
                            </m:mr>
                          </m:m>
                        </m:e>
                      </m:d>
                    </m:oMath>
                  </m:oMathPara>
                </a14:m>
                <a:endParaRPr lang="ja-JP" altLang="en-US" sz="825"/>
              </a:p>
            </p:txBody>
          </p:sp>
        </mc:Choice>
        <mc:Fallback xmlns="">
          <p:sp>
            <p:nvSpPr>
              <p:cNvPr id="43" name="テキスト ボックス 42">
                <a:extLst>
                  <a:ext uri="{FF2B5EF4-FFF2-40B4-BE49-F238E27FC236}">
                    <a16:creationId xmlns:a16="http://schemas.microsoft.com/office/drawing/2014/main" id="{46603D4F-4366-DD97-101D-D23618363163}"/>
                  </a:ext>
                </a:extLst>
              </p:cNvPr>
              <p:cNvSpPr txBox="1">
                <a:spLocks noRot="1" noChangeAspect="1" noMove="1" noResize="1" noEditPoints="1" noAdjustHandles="1" noChangeArrowheads="1" noChangeShapeType="1" noTextEdit="1"/>
              </p:cNvSpPr>
              <p:nvPr/>
            </p:nvSpPr>
            <p:spPr>
              <a:xfrm>
                <a:off x="5624713" y="3522644"/>
                <a:ext cx="576295" cy="221792"/>
              </a:xfrm>
              <a:prstGeom prst="rect">
                <a:avLst/>
              </a:prstGeom>
              <a:blipFill>
                <a:blip r:embed="rId42"/>
                <a:stretch>
                  <a:fillRect l="-2174"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B970422-5A65-B1F5-7F16-BD7298D55F1F}"/>
                  </a:ext>
                </a:extLst>
              </p:cNvPr>
              <p:cNvSpPr txBox="1"/>
              <p:nvPr/>
            </p:nvSpPr>
            <p:spPr>
              <a:xfrm>
                <a:off x="4768567" y="3529243"/>
                <a:ext cx="801864" cy="227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Σ</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b="0" i="1">
                                        <a:latin typeface="Cambria Math" panose="02040503050406030204" pitchFamily="18" charset="0"/>
                                        <a:ea typeface="Cambria Math" panose="02040503050406030204" pitchFamily="18" charset="0"/>
                                      </a:rPr>
                                      <m:t>2</m:t>
                                    </m:r>
                                  </m:sup>
                                </m:sSup>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i="1">
                                        <a:latin typeface="Cambria Math" panose="02040503050406030204" pitchFamily="18" charset="0"/>
                                        <a:ea typeface="Cambria Math" panose="02040503050406030204" pitchFamily="18" charset="0"/>
                                      </a:rPr>
                                      <m:t>2</m:t>
                                    </m:r>
                                  </m:sup>
                                </m:sSup>
                              </m:e>
                            </m:mr>
                          </m:m>
                        </m:e>
                      </m:d>
                    </m:oMath>
                  </m:oMathPara>
                </a14:m>
                <a:endParaRPr lang="ja-JP" altLang="en-US" sz="825"/>
              </a:p>
            </p:txBody>
          </p:sp>
        </mc:Choice>
        <mc:Fallback xmlns="">
          <p:sp>
            <p:nvSpPr>
              <p:cNvPr id="44" name="テキスト ボックス 43">
                <a:extLst>
                  <a:ext uri="{FF2B5EF4-FFF2-40B4-BE49-F238E27FC236}">
                    <a16:creationId xmlns:a16="http://schemas.microsoft.com/office/drawing/2014/main" id="{CB970422-5A65-B1F5-7F16-BD7298D55F1F}"/>
                  </a:ext>
                </a:extLst>
              </p:cNvPr>
              <p:cNvSpPr txBox="1">
                <a:spLocks noRot="1" noChangeAspect="1" noMove="1" noResize="1" noEditPoints="1" noAdjustHandles="1" noChangeArrowheads="1" noChangeShapeType="1" noTextEdit="1"/>
              </p:cNvSpPr>
              <p:nvPr/>
            </p:nvSpPr>
            <p:spPr>
              <a:xfrm>
                <a:off x="4768567" y="3529243"/>
                <a:ext cx="801864" cy="227948"/>
              </a:xfrm>
              <a:prstGeom prst="rect">
                <a:avLst/>
              </a:prstGeom>
              <a:blipFill>
                <a:blip r:embed="rId43"/>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7F5C22CD-709D-8AEB-46F8-24CD801414B7}"/>
                  </a:ext>
                </a:extLst>
              </p:cNvPr>
              <p:cNvSpPr txBox="1"/>
              <p:nvPr/>
            </p:nvSpPr>
            <p:spPr>
              <a:xfrm>
                <a:off x="4110621" y="4110118"/>
                <a:ext cx="425892"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xmlns="">
          <p:sp>
            <p:nvSpPr>
              <p:cNvPr id="42" name="テキスト ボックス 41">
                <a:extLst>
                  <a:ext uri="{FF2B5EF4-FFF2-40B4-BE49-F238E27FC236}">
                    <a16:creationId xmlns:a16="http://schemas.microsoft.com/office/drawing/2014/main" id="{7F5C22CD-709D-8AEB-46F8-24CD801414B7}"/>
                  </a:ext>
                </a:extLst>
              </p:cNvPr>
              <p:cNvSpPr txBox="1">
                <a:spLocks noRot="1" noChangeAspect="1" noMove="1" noResize="1" noEditPoints="1" noAdjustHandles="1" noChangeArrowheads="1" noChangeShapeType="1" noTextEdit="1"/>
              </p:cNvSpPr>
              <p:nvPr/>
            </p:nvSpPr>
            <p:spPr>
              <a:xfrm>
                <a:off x="4110621" y="4110118"/>
                <a:ext cx="425892" cy="126958"/>
              </a:xfrm>
              <a:prstGeom prst="rect">
                <a:avLst/>
              </a:prstGeom>
              <a:blipFill>
                <a:blip r:embed="rId44"/>
                <a:stretch>
                  <a:fillRect l="-5714" r="-5714" b="-363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9478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コネクタ 51">
            <a:extLst>
              <a:ext uri="{FF2B5EF4-FFF2-40B4-BE49-F238E27FC236}">
                <a16:creationId xmlns:a16="http://schemas.microsoft.com/office/drawing/2014/main" id="{BE4C0801-EA7B-4A41-8D89-68B921F885B4}"/>
              </a:ext>
            </a:extLst>
          </p:cNvPr>
          <p:cNvCxnSpPr>
            <a:cxnSpLocks/>
            <a:endCxn id="36" idx="4"/>
          </p:cNvCxnSpPr>
          <p:nvPr/>
        </p:nvCxnSpPr>
        <p:spPr>
          <a:xfrm>
            <a:off x="4310075" y="853516"/>
            <a:ext cx="11121" cy="4299883"/>
          </a:xfrm>
          <a:prstGeom prst="line">
            <a:avLst/>
          </a:prstGeom>
          <a:ln w="6350" cmpd="sng">
            <a:prstDash val="lgDash"/>
          </a:ln>
        </p:spPr>
        <p:style>
          <a:lnRef idx="1">
            <a:schemeClr val="accent1"/>
          </a:lnRef>
          <a:fillRef idx="0">
            <a:schemeClr val="accent1"/>
          </a:fillRef>
          <a:effectRef idx="0">
            <a:schemeClr val="accent1"/>
          </a:effectRef>
          <a:fontRef idx="minor">
            <a:schemeClr val="tx1"/>
          </a:fontRef>
        </p:style>
      </p:cxnSp>
      <p:sp>
        <p:nvSpPr>
          <p:cNvPr id="45" name="フリーフォーム 44">
            <a:extLst>
              <a:ext uri="{FF2B5EF4-FFF2-40B4-BE49-F238E27FC236}">
                <a16:creationId xmlns:a16="http://schemas.microsoft.com/office/drawing/2014/main" id="{72B50F7B-D10A-C76B-6490-3820E3069CD7}"/>
              </a:ext>
            </a:extLst>
          </p:cNvPr>
          <p:cNvSpPr/>
          <p:nvPr/>
        </p:nvSpPr>
        <p:spPr>
          <a:xfrm rot="4721341">
            <a:off x="4388225" y="2519988"/>
            <a:ext cx="709285" cy="1458877"/>
          </a:xfrm>
          <a:custGeom>
            <a:avLst/>
            <a:gdLst>
              <a:gd name="connsiteX0" fmla="*/ 458001 w 914400"/>
              <a:gd name="connsiteY0" fmla="*/ 1879091 h 1879093"/>
              <a:gd name="connsiteX1" fmla="*/ 224840 w 914400"/>
              <a:gd name="connsiteY1" fmla="*/ 1652330 h 1879093"/>
              <a:gd name="connsiteX2" fmla="*/ 226400 w 914400"/>
              <a:gd name="connsiteY2" fmla="*/ 1652314 h 1879093"/>
              <a:gd name="connsiteX3" fmla="*/ 1754 w 914400"/>
              <a:gd name="connsiteY3" fmla="*/ 457200 h 1879093"/>
              <a:gd name="connsiteX4" fmla="*/ 0 w 914400"/>
              <a:gd name="connsiteY4" fmla="*/ 457200 h 1879093"/>
              <a:gd name="connsiteX5" fmla="*/ 611 w 914400"/>
              <a:gd name="connsiteY5" fmla="*/ 451119 h 1879093"/>
              <a:gd name="connsiteX6" fmla="*/ 0 w 914400"/>
              <a:gd name="connsiteY6" fmla="*/ 447869 h 1879093"/>
              <a:gd name="connsiteX7" fmla="*/ 937 w 914400"/>
              <a:gd name="connsiteY7" fmla="*/ 447869 h 1879093"/>
              <a:gd name="connsiteX8" fmla="*/ 9226 w 914400"/>
              <a:gd name="connsiteY8" fmla="*/ 365372 h 1879093"/>
              <a:gd name="connsiteX9" fmla="*/ 454867 w 914400"/>
              <a:gd name="connsiteY9" fmla="*/ 6 h 1879093"/>
              <a:gd name="connsiteX10" fmla="*/ 904214 w 914400"/>
              <a:gd name="connsiteY10" fmla="*/ 360806 h 1879093"/>
              <a:gd name="connsiteX11" fmla="*/ 913859 w 914400"/>
              <a:gd name="connsiteY11" fmla="*/ 447869 h 1879093"/>
              <a:gd name="connsiteX12" fmla="*/ 914400 w 914400"/>
              <a:gd name="connsiteY12" fmla="*/ 447869 h 1879093"/>
              <a:gd name="connsiteX13" fmla="*/ 914060 w 914400"/>
              <a:gd name="connsiteY13" fmla="*/ 449679 h 1879093"/>
              <a:gd name="connsiteX14" fmla="*/ 914376 w 914400"/>
              <a:gd name="connsiteY14" fmla="*/ 452535 h 1879093"/>
              <a:gd name="connsiteX15" fmla="*/ 913521 w 914400"/>
              <a:gd name="connsiteY15" fmla="*/ 452544 h 1879093"/>
              <a:gd name="connsiteX16" fmla="*/ 688443 w 914400"/>
              <a:gd name="connsiteY16" fmla="*/ 1649963 h 1879093"/>
              <a:gd name="connsiteX17" fmla="*/ 688836 w 914400"/>
              <a:gd name="connsiteY17" fmla="*/ 1649963 h 1879093"/>
              <a:gd name="connsiteX18" fmla="*/ 458001 w 914400"/>
              <a:gd name="connsiteY18" fmla="*/ 1879091 h 187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1879093">
                <a:moveTo>
                  <a:pt x="458001" y="1879091"/>
                </a:moveTo>
                <a:cubicBezTo>
                  <a:pt x="330350" y="1879726"/>
                  <a:pt x="226159" y="1778396"/>
                  <a:pt x="224840" y="1652330"/>
                </a:cubicBezTo>
                <a:lnTo>
                  <a:pt x="226400" y="1652314"/>
                </a:lnTo>
                <a:lnTo>
                  <a:pt x="1754" y="457200"/>
                </a:lnTo>
                <a:lnTo>
                  <a:pt x="0" y="457200"/>
                </a:lnTo>
                <a:lnTo>
                  <a:pt x="611" y="451119"/>
                </a:lnTo>
                <a:lnTo>
                  <a:pt x="0" y="447869"/>
                </a:lnTo>
                <a:lnTo>
                  <a:pt x="937" y="447869"/>
                </a:lnTo>
                <a:lnTo>
                  <a:pt x="9226" y="365372"/>
                </a:lnTo>
                <a:cubicBezTo>
                  <a:pt x="51574" y="157699"/>
                  <a:pt x="234726" y="1129"/>
                  <a:pt x="454867" y="6"/>
                </a:cubicBezTo>
                <a:cubicBezTo>
                  <a:pt x="675009" y="-1118"/>
                  <a:pt x="859749" y="153576"/>
                  <a:pt x="904214" y="360806"/>
                </a:cubicBezTo>
                <a:lnTo>
                  <a:pt x="913859" y="447869"/>
                </a:lnTo>
                <a:lnTo>
                  <a:pt x="914400" y="447869"/>
                </a:lnTo>
                <a:lnTo>
                  <a:pt x="914060" y="449679"/>
                </a:lnTo>
                <a:lnTo>
                  <a:pt x="914376" y="452535"/>
                </a:lnTo>
                <a:lnTo>
                  <a:pt x="913521" y="452544"/>
                </a:lnTo>
                <a:lnTo>
                  <a:pt x="688443" y="1649963"/>
                </a:lnTo>
                <a:lnTo>
                  <a:pt x="688836" y="1649963"/>
                </a:lnTo>
                <a:cubicBezTo>
                  <a:pt x="688836" y="1776058"/>
                  <a:pt x="585675" y="1878456"/>
                  <a:pt x="458001" y="18790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4" name="円/楕円 3">
            <a:extLst>
              <a:ext uri="{FF2B5EF4-FFF2-40B4-BE49-F238E27FC236}">
                <a16:creationId xmlns:a16="http://schemas.microsoft.com/office/drawing/2014/main" id="{5167D8A5-30DD-0A4E-929D-1F3517498DB1}"/>
              </a:ext>
            </a:extLst>
          </p:cNvPr>
          <p:cNvSpPr/>
          <p:nvPr/>
        </p:nvSpPr>
        <p:spPr>
          <a:xfrm>
            <a:off x="3482253" y="2488300"/>
            <a:ext cx="2092536" cy="18302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 name="角丸四角形 4">
            <a:extLst>
              <a:ext uri="{FF2B5EF4-FFF2-40B4-BE49-F238E27FC236}">
                <a16:creationId xmlns:a16="http://schemas.microsoft.com/office/drawing/2014/main" id="{AA0BB18F-1713-F143-9DE2-0D4DAD383281}"/>
              </a:ext>
            </a:extLst>
          </p:cNvPr>
          <p:cNvSpPr/>
          <p:nvPr/>
        </p:nvSpPr>
        <p:spPr>
          <a:xfrm>
            <a:off x="4026198" y="3243466"/>
            <a:ext cx="2346803" cy="561675"/>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483256" y="2261338"/>
            <a:ext cx="3133723" cy="22488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09290" y="2786134"/>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580054" y="2227520"/>
            <a:ext cx="888385"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Symmetric</a:t>
            </a:r>
            <a:endParaRPr lang="ja-JP" altLang="en-US" sz="1049"/>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073799" y="2883542"/>
            <a:ext cx="9252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Orthogonal</a:t>
            </a:r>
            <a:endParaRPr lang="ja-JP" altLang="en-US" sz="1049"/>
          </a:p>
        </p:txBody>
      </p:sp>
      <p:sp>
        <p:nvSpPr>
          <p:cNvPr id="11" name="テキスト ボックス 10">
            <a:extLst>
              <a:ext uri="{FF2B5EF4-FFF2-40B4-BE49-F238E27FC236}">
                <a16:creationId xmlns:a16="http://schemas.microsoft.com/office/drawing/2014/main" id="{5C0573DC-E36D-E246-B42D-E2EDF8AE0E8B}"/>
              </a:ext>
            </a:extLst>
          </p:cNvPr>
          <p:cNvSpPr txBox="1"/>
          <p:nvPr/>
        </p:nvSpPr>
        <p:spPr>
          <a:xfrm>
            <a:off x="4176533" y="2473282"/>
            <a:ext cx="1016306" cy="400110"/>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00" dirty="0"/>
              <a:t>Positive</a:t>
            </a:r>
            <a:br>
              <a:rPr lang="en-US" altLang="ja-JP" sz="1000" dirty="0"/>
            </a:br>
            <a:r>
              <a:rPr lang="en-US" altLang="ja-JP" sz="1000" dirty="0"/>
              <a:t>Semidefinite</a:t>
            </a:r>
            <a:endParaRPr lang="ja-JP" altLang="en-US" sz="1000"/>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136430" y="3522644"/>
            <a:ext cx="7649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Diagonal</a:t>
            </a:r>
            <a:endParaRPr lang="ja-JP" altLang="en-US" sz="1049"/>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60287"/>
            <a:ext cx="5306064" cy="26529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644397" y="2092684"/>
            <a:ext cx="663964"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Normal</a:t>
            </a:r>
            <a:endParaRPr lang="ja-JP" altLang="en-US" sz="1049"/>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190526" y="35312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 </m:t>
                                </m:r>
                                <m:r>
                                  <a:rPr lang="en-US" altLang="ja-JP" sz="825" b="0" i="1">
                                    <a:latin typeface="Cambria Math" panose="02040503050406030204" pitchFamily="18" charset="0"/>
                                  </a:rPr>
                                  <m:t>  </m:t>
                                </m:r>
                                <m: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190526" y="3531283"/>
                <a:ext cx="599208" cy="211725"/>
              </a:xfrm>
              <a:prstGeom prst="rect">
                <a:avLst/>
              </a:prstGeom>
              <a:blipFill>
                <a:blip r:embed="rId3"/>
                <a:stretch>
                  <a:fillRect l="-8333" t="-5556"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518839" y="285575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518839" y="2855758"/>
                <a:ext cx="599208" cy="211725"/>
              </a:xfrm>
              <a:prstGeom prst="rect">
                <a:avLst/>
              </a:prstGeom>
              <a:blipFill>
                <a:blip r:embed="rId4"/>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9D2D868-0F79-8541-A3D3-9A99C16A4F79}"/>
                  </a:ext>
                </a:extLst>
              </p:cNvPr>
              <p:cNvSpPr txBox="1"/>
              <p:nvPr/>
            </p:nvSpPr>
            <p:spPr>
              <a:xfrm>
                <a:off x="4080997" y="3284845"/>
                <a:ext cx="1513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400" b="1" i="1">
                          <a:latin typeface="Cambria Math" panose="02040503050406030204" pitchFamily="18" charset="0"/>
                        </a:rPr>
                        <m:t>𝑰</m:t>
                      </m:r>
                    </m:oMath>
                  </m:oMathPara>
                </a14:m>
                <a:endParaRPr lang="ja-JP" altLang="en-US" sz="1400" b="1"/>
              </a:p>
            </p:txBody>
          </p:sp>
        </mc:Choice>
        <mc:Fallback xmlns="">
          <p:sp>
            <p:nvSpPr>
              <p:cNvPr id="17" name="テキスト ボックス 16">
                <a:extLst>
                  <a:ext uri="{FF2B5EF4-FFF2-40B4-BE49-F238E27FC236}">
                    <a16:creationId xmlns:a16="http://schemas.microsoft.com/office/drawing/2014/main" id="{69D2D868-0F79-8541-A3D3-9A99C16A4F79}"/>
                  </a:ext>
                </a:extLst>
              </p:cNvPr>
              <p:cNvSpPr txBox="1">
                <a:spLocks noRot="1" noChangeAspect="1" noMove="1" noResize="1" noEditPoints="1" noAdjustHandles="1" noChangeArrowheads="1" noChangeShapeType="1" noTextEdit="1"/>
              </p:cNvSpPr>
              <p:nvPr/>
            </p:nvSpPr>
            <p:spPr>
              <a:xfrm>
                <a:off x="4080997" y="3284845"/>
                <a:ext cx="151326" cy="215444"/>
              </a:xfrm>
              <a:prstGeom prst="rect">
                <a:avLst/>
              </a:prstGeom>
              <a:blipFill>
                <a:blip r:embed="rId5"/>
                <a:stretch>
                  <a:fillRect l="-15385" r="-15385" b="-5556"/>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3732013" y="3759739"/>
            <a:ext cx="758117" cy="415242"/>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Positive</a:t>
            </a:r>
          </a:p>
          <a:p>
            <a:r>
              <a:rPr lang="en-US" altLang="ja-JP" sz="1049" dirty="0"/>
              <a:t>Definite</a:t>
            </a:r>
            <a:endParaRPr lang="ja-JP" altLang="en-US" sz="1049"/>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45928" y="3127522"/>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45928" y="3127522"/>
                <a:ext cx="599208" cy="129266"/>
              </a:xfrm>
              <a:prstGeom prst="rect">
                <a:avLst/>
              </a:prstGeom>
              <a:blipFill>
                <a:blip r:embed="rId6"/>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95662" y="3271352"/>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95662" y="3271352"/>
                <a:ext cx="910325" cy="126958"/>
              </a:xfrm>
              <a:prstGeom prst="rect">
                <a:avLst/>
              </a:prstGeom>
              <a:blipFill>
                <a:blip r:embed="rId7"/>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3922876" y="2808045"/>
                <a:ext cx="858894" cy="267958"/>
              </a:xfrm>
              <a:prstGeom prst="rect">
                <a:avLst/>
              </a:prstGeom>
              <a:noFill/>
            </p:spPr>
            <p:txBody>
              <a:bodyPr wrap="square" lIns="0" tIns="0" rIns="0" bIns="0" rtlCol="0">
                <a:spAutoFit/>
              </a:bodyPr>
              <a:lstStyle/>
              <a:p>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r>
                  <a:rPr lang="en-US" altLang="ja-JP" sz="825"/>
                  <a:t>,</a:t>
                </a:r>
                <a:r>
                  <a:rPr lang="en-US" altLang="ja-JP" sz="900"/>
                  <a:t> </a:t>
                </a:r>
                <a14:m>
                  <m:oMath xmlns:m="http://schemas.openxmlformats.org/officeDocument/2006/math">
                    <m:sSup>
                      <m:sSupPr>
                        <m:ctrlPr>
                          <a:rPr lang="en-US" altLang="ja-JP" sz="900" i="1">
                            <a:latin typeface="Cambria Math" panose="02040503050406030204" pitchFamily="18" charset="0"/>
                          </a:rPr>
                        </m:ctrlPr>
                      </m:sSupPr>
                      <m:e>
                        <m:r>
                          <a:rPr lang="en-US" altLang="ja-JP" sz="900" i="1">
                            <a:latin typeface="Cambria Math" panose="02040503050406030204" pitchFamily="18" charset="0"/>
                          </a:rPr>
                          <m:t>𝑎𝑙𝑙</m:t>
                        </m:r>
                        <m:r>
                          <a:rPr lang="en-US" altLang="ja-JP" sz="900" i="1">
                            <a:latin typeface="Cambria Math" panose="02040503050406030204" pitchFamily="18" charset="0"/>
                          </a:rPr>
                          <m:t> </m:t>
                        </m:r>
                        <m:r>
                          <a:rPr lang="en-US" altLang="ja-JP" sz="900" i="1">
                            <a:latin typeface="Cambria Math" panose="02040503050406030204" pitchFamily="18" charset="0"/>
                          </a:rPr>
                          <m:t>𝐴</m:t>
                        </m:r>
                      </m:e>
                      <m:sup>
                        <m:r>
                          <m:rPr>
                            <m:sty m:val="p"/>
                          </m:rPr>
                          <a:rPr lang="en-US" altLang="ja-JP" sz="900">
                            <a:latin typeface="Cambria Math" panose="02040503050406030204" pitchFamily="18" charset="0"/>
                          </a:rPr>
                          <m:t>T</m:t>
                        </m:r>
                      </m:sup>
                    </m:sSup>
                    <m:r>
                      <a:rPr lang="en-US" altLang="ja-JP" sz="900" i="1">
                        <a:latin typeface="Cambria Math" panose="02040503050406030204" pitchFamily="18" charset="0"/>
                      </a:rPr>
                      <m:t>𝐴</m:t>
                    </m:r>
                  </m:oMath>
                </a14:m>
                <a:endParaRPr lang="ja-JP" altLang="en-US" sz="825"/>
              </a:p>
              <a:p>
                <a:endParaRPr lang="ja-JP" altLang="en-US" sz="825"/>
              </a:p>
            </p:txBody>
          </p:sp>
        </mc:Choice>
        <mc:Fallback xmlns="">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3922876" y="2808045"/>
                <a:ext cx="858894" cy="267958"/>
              </a:xfrm>
              <a:prstGeom prst="rect">
                <a:avLst/>
              </a:prstGeom>
              <a:blipFill>
                <a:blip r:embed="rId8"/>
                <a:stretch>
                  <a:fillRect l="-5882" t="-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110621" y="4110118"/>
                <a:ext cx="425892"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xmlns="">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110621" y="4110118"/>
                <a:ext cx="425892" cy="126958"/>
              </a:xfrm>
              <a:prstGeom prst="rect">
                <a:avLst/>
              </a:prstGeom>
              <a:blipFill>
                <a:blip r:embed="rId9"/>
                <a:stretch>
                  <a:fillRect l="-5714" r="-5714"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2292957" y="2297179"/>
                <a:ext cx="1574784" cy="256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en-US" altLang="ja-JP" sz="825"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rPr>
                        <m:t>𝑑𝑖𝑎𝑔𝑜𝑛𝑎𝑙𝑖𝑧𝑎𝑏𝑙𝑒</m:t>
                      </m:r>
                      <m:r>
                        <a:rPr lang="en-US" altLang="ja-JP" sz="825" b="0" i="1">
                          <a:latin typeface="Cambria Math" panose="02040503050406030204" pitchFamily="18" charset="0"/>
                        </a:rPr>
                        <m:t> </m:t>
                      </m:r>
                      <m:r>
                        <a:rPr lang="en-US" altLang="ja-JP" sz="825" b="0" i="1">
                          <a:latin typeface="Cambria Math" panose="02040503050406030204" pitchFamily="18" charset="0"/>
                        </a:rPr>
                        <m:t>𝑏𝑦</m:t>
                      </m:r>
                      <m:r>
                        <a:rPr lang="en-US" altLang="ja-JP" sz="825" b="0" i="1">
                          <a:latin typeface="Cambria Math" panose="02040503050406030204" pitchFamily="18" charset="0"/>
                        </a:rPr>
                        <m:t> </m:t>
                      </m:r>
                      <m:r>
                        <a:rPr lang="en-US" altLang="ja-JP" sz="825" b="0" i="1">
                          <a:latin typeface="Cambria Math" panose="02040503050406030204" pitchFamily="18" charset="0"/>
                        </a:rPr>
                        <m:t>𝑜𝑟𝑡h𝑜𝑔𝑜𝑛𝑎𝑙</m:t>
                      </m:r>
                      <m:r>
                        <a:rPr lang="en-US" altLang="ja-JP" sz="825" b="0" i="1">
                          <a:latin typeface="Cambria Math" panose="02040503050406030204" pitchFamily="18" charset="0"/>
                        </a:rPr>
                        <m:t> </m:t>
                      </m:r>
                      <m:r>
                        <a:rPr lang="en-US" altLang="ja-JP" sz="825" b="0" i="1">
                          <a:latin typeface="Cambria Math" panose="02040503050406030204" pitchFamily="18" charset="0"/>
                        </a:rPr>
                        <m:t>𝑚𝑎𝑡𝑟𝑖𝑥</m:t>
                      </m:r>
                    </m:oMath>
                  </m:oMathPara>
                </a14:m>
                <a:endParaRPr lang="en-US" altLang="ja-JP" sz="825"/>
              </a:p>
            </p:txBody>
          </p:sp>
        </mc:Choice>
        <mc:Fallback xmlns="">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2292957" y="2297179"/>
                <a:ext cx="1574784" cy="256224"/>
              </a:xfrm>
              <a:prstGeom prst="rect">
                <a:avLst/>
              </a:prstGeom>
              <a:blipFill>
                <a:blip r:embed="rId10"/>
                <a:stretch>
                  <a:fillRect l="-3200" r="-14400"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092704" y="2579500"/>
                <a:ext cx="599208"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𝑄</m:t>
                          </m:r>
                          <m:r>
                            <m:rPr>
                              <m:sty m:val="p"/>
                            </m:rPr>
                            <a:rPr lang="el-GR" altLang="ja-JP">
                              <a:latin typeface="Cambria Math" panose="02040503050406030204" pitchFamily="18" charset="0"/>
                            </a:rPr>
                            <m:t>Λ</m:t>
                          </m:r>
                          <m:r>
                            <a:rPr lang="en-US" altLang="ja-JP">
                              <a:latin typeface="Cambria Math" panose="02040503050406030204" pitchFamily="18" charset="0"/>
                            </a:rPr>
                            <m:t>𝑄</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092704" y="2579500"/>
                <a:ext cx="599208" cy="164469"/>
              </a:xfrm>
              <a:prstGeom prst="rect">
                <a:avLst/>
              </a:prstGeom>
              <a:blipFill>
                <a:blip r:embed="rId11"/>
                <a:stretch>
                  <a:fillRect l="-6250" t="-7143" r="-4167" b="-21429"/>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643566"/>
            <a:ext cx="1168952" cy="253787"/>
          </a:xfrm>
          <a:prstGeom prst="rect">
            <a:avLst/>
          </a:prstGeom>
          <a:solidFill>
            <a:schemeClr val="bg1"/>
          </a:solidFill>
        </p:spPr>
        <p:txBody>
          <a:bodyPr wrap="square" rtlCol="0">
            <a:spAutoFit/>
          </a:bodyPr>
          <a:lstStyle/>
          <a:p>
            <a:r>
              <a:rPr lang="en-US" altLang="ja-JP" sz="1049" dirty="0">
                <a:latin typeface="Arial Rounded MT Bold" panose="020F0704030504030204" pitchFamily="34" charset="0"/>
              </a:rPr>
              <a:t>Diagonalizable</a:t>
            </a:r>
            <a:endParaRPr lang="ja-JP" altLang="en-US" sz="1049">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453648" y="1872101"/>
                <a:ext cx="711684"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m:t>
                          </m:r>
                          <m:r>
                            <m:rPr>
                              <m:sty m:val="p"/>
                            </m:rPr>
                            <a:rPr lang="el-GR" altLang="ja-JP">
                              <a:latin typeface="Cambria Math" panose="02040503050406030204" pitchFamily="18" charset="0"/>
                            </a:rPr>
                            <m:t>Λ</m:t>
                          </m:r>
                          <m:r>
                            <a:rPr lang="en-US" altLang="ja-JP">
                              <a:latin typeface="Cambria Math" panose="02040503050406030204" pitchFamily="18" charset="0"/>
                            </a:rPr>
                            <m:t>𝑋</m:t>
                          </m:r>
                        </m:e>
                        <m:sup>
                          <m:r>
                            <a:rPr lang="en-US" altLang="ja-JP">
                              <a:latin typeface="Cambria Math" panose="02040503050406030204" pitchFamily="18" charset="0"/>
                            </a:rPr>
                            <m:t>−1</m:t>
                          </m:r>
                        </m:sup>
                      </m:sSup>
                    </m:oMath>
                  </m:oMathPara>
                </a14:m>
                <a:endParaRPr lang="ja-JP" altLang="en-US"/>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453648" y="1872101"/>
                <a:ext cx="711684" cy="161454"/>
              </a:xfrm>
              <a:prstGeom prst="rect">
                <a:avLst/>
              </a:prstGeom>
              <a:blipFill>
                <a:blip r:embed="rId12"/>
                <a:stretch>
                  <a:fillRect l="-1754" t="-7143"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520979" y="1927055"/>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520979" y="1927055"/>
                <a:ext cx="599208" cy="211725"/>
              </a:xfrm>
              <a:prstGeom prst="rect">
                <a:avLst/>
              </a:prstGeom>
              <a:blipFill>
                <a:blip r:embed="rId1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816802" y="2163552"/>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816802" y="2163552"/>
                <a:ext cx="599208" cy="211725"/>
              </a:xfrm>
              <a:prstGeom prst="rect">
                <a:avLst/>
              </a:prstGeom>
              <a:blipFill>
                <a:blip r:embed="rId14"/>
                <a:stretch>
                  <a:fillRect b="-11111"/>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792677"/>
            <a:ext cx="6769162" cy="43607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685578" y="776355"/>
                <a:ext cx="1633210" cy="253787"/>
              </a:xfrm>
              <a:prstGeom prst="rect">
                <a:avLst/>
              </a:prstGeom>
              <a:noFill/>
            </p:spPr>
            <p:txBody>
              <a:bodyPr wrap="square" rtlCol="0">
                <a:spAutoFit/>
              </a:bodyPr>
              <a:lstStyle/>
              <a:p>
                <a:r>
                  <a:rPr lang="en-US" altLang="ja-JP" sz="1049" dirty="0">
                    <a:latin typeface="Arial Rounded MT Bold" panose="020F0704030504030204" pitchFamily="34" charset="0"/>
                  </a:rPr>
                  <a:t>Square Matrix </a:t>
                </a:r>
                <a:r>
                  <a:rPr lang="en-US" altLang="ja-JP" sz="901" dirty="0"/>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685578" y="776355"/>
                <a:ext cx="1633210" cy="253787"/>
              </a:xfrm>
              <a:prstGeom prst="rect">
                <a:avLst/>
              </a:prstGeom>
              <a:blipFill>
                <a:blip r:embed="rId15"/>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1914771" y="159688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1914771" y="1596884"/>
                <a:ext cx="599208" cy="211725"/>
              </a:xfrm>
              <a:prstGeom prst="rect">
                <a:avLst/>
              </a:prstGeom>
              <a:blipFill>
                <a:blip r:embed="rId16"/>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CA97591-7AC0-9742-B4C3-71D3146FB74D}"/>
                  </a:ext>
                </a:extLst>
              </p:cNvPr>
              <p:cNvSpPr txBox="1"/>
              <p:nvPr/>
            </p:nvSpPr>
            <p:spPr>
              <a:xfrm>
                <a:off x="6733908" y="2302168"/>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 </m:t>
                                </m:r>
                                <m:r>
                                  <a:rPr lang="en-US" altLang="ja-JP" sz="825" b="0" i="1">
                                    <a:latin typeface="Cambria Math" panose="02040503050406030204" pitchFamily="18" charset="0"/>
                                  </a:rPr>
                                  <m:t>  1</m:t>
                                </m:r>
                              </m:e>
                              <m:e>
                                <m:r>
                                  <a:rPr lang="en-US" altLang="ja-JP" sz="825" b="0" i="1">
                                    <a:latin typeface="Cambria Math" panose="02040503050406030204" pitchFamily="18" charset="0"/>
                                  </a:rPr>
                                  <m:t>   </m:t>
                                </m:r>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−1</m:t>
                                </m:r>
                              </m:e>
                              <m:e>
                                <m:r>
                                  <a:rPr lang="en-US" altLang="ja-JP" sz="825" b="0" i="1" smtClean="0">
                                    <a:latin typeface="Cambria Math" panose="02040503050406030204" pitchFamily="18" charset="0"/>
                                  </a:rPr>
                                  <m:t>−1</m:t>
                                </m:r>
                              </m:e>
                            </m:mr>
                          </m:m>
                        </m:e>
                      </m:d>
                    </m:oMath>
                  </m:oMathPara>
                </a14:m>
                <a:endParaRPr lang="ja-JP" altLang="en-US" sz="825"/>
              </a:p>
            </p:txBody>
          </p:sp>
        </mc:Choice>
        <mc:Fallback xmlns="">
          <p:sp>
            <p:nvSpPr>
              <p:cNvPr id="41" name="テキスト ボックス 40">
                <a:extLst>
                  <a:ext uri="{FF2B5EF4-FFF2-40B4-BE49-F238E27FC236}">
                    <a16:creationId xmlns:a16="http://schemas.microsoft.com/office/drawing/2014/main" id="{FCA97591-7AC0-9742-B4C3-71D3146FB74D}"/>
                  </a:ext>
                </a:extLst>
              </p:cNvPr>
              <p:cNvSpPr txBox="1">
                <a:spLocks noRot="1" noChangeAspect="1" noMove="1" noResize="1" noEditPoints="1" noAdjustHandles="1" noChangeArrowheads="1" noChangeShapeType="1" noTextEdit="1"/>
              </p:cNvSpPr>
              <p:nvPr/>
            </p:nvSpPr>
            <p:spPr>
              <a:xfrm>
                <a:off x="6733908" y="2302168"/>
                <a:ext cx="801864" cy="210892"/>
              </a:xfrm>
              <a:prstGeom prst="rect">
                <a:avLst/>
              </a:prstGeom>
              <a:blipFill>
                <a:blip r:embed="rId17"/>
                <a:stretch>
                  <a:fillRect t="-11765"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598543" y="219979"/>
            <a:ext cx="7317595" cy="51910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3906716" y="219358"/>
                <a:ext cx="1134066" cy="253787"/>
              </a:xfrm>
              <a:prstGeom prst="rect">
                <a:avLst/>
              </a:prstGeom>
              <a:noFill/>
            </p:spPr>
            <p:txBody>
              <a:bodyPr wrap="square" rtlCol="0">
                <a:spAutoFit/>
              </a:bodyPr>
              <a:lstStyle/>
              <a:p>
                <a:r>
                  <a:rPr lang="en-US" altLang="ja-JP" sz="1049" dirty="0">
                    <a:latin typeface="Arial Rounded MT Bold" panose="020F0704030504030204" pitchFamily="34" charset="0"/>
                  </a:rPr>
                  <a:t>Matrix </a:t>
                </a:r>
                <a:r>
                  <a:rPr lang="en-US" altLang="ja-JP" sz="901" dirty="0"/>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3906716" y="219358"/>
                <a:ext cx="1134066" cy="253787"/>
              </a:xfrm>
              <a:prstGeom prst="rect">
                <a:avLst/>
              </a:prstGeom>
              <a:blipFill>
                <a:blip r:embed="rId18"/>
                <a:stretch>
                  <a:fillRect b="-9524"/>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3A0C6B52-1A03-2C44-A796-52BA219077DB}"/>
              </a:ext>
            </a:extLst>
          </p:cNvPr>
          <p:cNvSpPr txBox="1"/>
          <p:nvPr/>
        </p:nvSpPr>
        <p:spPr>
          <a:xfrm>
            <a:off x="3490893" y="954783"/>
            <a:ext cx="811359" cy="230961"/>
          </a:xfrm>
          <a:prstGeom prst="rect">
            <a:avLst/>
          </a:prstGeom>
          <a:noFill/>
        </p:spPr>
        <p:txBody>
          <a:bodyPr wrap="square" rtlCol="0">
            <a:spAutoFit/>
          </a:bodyPr>
          <a:lstStyle/>
          <a:p>
            <a:r>
              <a:rPr lang="en-US" altLang="ja-JP" sz="901" dirty="0">
                <a:latin typeface="Arial Rounded MT Bold" panose="020F0704030504030204" pitchFamily="34" charset="0"/>
              </a:rPr>
              <a:t>Invertible</a:t>
            </a:r>
            <a:endParaRPr lang="ja-JP" altLang="en-US" sz="901">
              <a:latin typeface="Arial Rounded MT Bold" panose="020F0704030504030204" pitchFamily="34" charset="0"/>
            </a:endParaRP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4460069" y="953162"/>
            <a:ext cx="659155" cy="230961"/>
          </a:xfrm>
          <a:prstGeom prst="rect">
            <a:avLst/>
          </a:prstGeom>
          <a:noFill/>
        </p:spPr>
        <p:txBody>
          <a:bodyPr wrap="none" rtlCol="0">
            <a:spAutoFit/>
          </a:bodyPr>
          <a:lstStyle/>
          <a:p>
            <a:r>
              <a:rPr lang="en-US" altLang="ja-JP" sz="901" dirty="0">
                <a:latin typeface="Arial Rounded MT Bold" panose="020F0704030504030204" pitchFamily="34" charset="0"/>
              </a:rPr>
              <a:t>Singular</a:t>
            </a:r>
            <a:endParaRPr lang="ja-JP" altLang="en-US" sz="901">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676975" y="1315028"/>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xmlns="">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676975" y="1315028"/>
                <a:ext cx="599208" cy="161454"/>
              </a:xfrm>
              <a:prstGeom prst="rect">
                <a:avLst/>
              </a:prstGeom>
              <a:blipFill>
                <a:blip r:embed="rId19"/>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602DD2E-16EB-9946-989A-CFC5D8967E4C}"/>
                  </a:ext>
                </a:extLst>
              </p:cNvPr>
              <p:cNvSpPr txBox="1"/>
              <p:nvPr/>
            </p:nvSpPr>
            <p:spPr>
              <a:xfrm>
                <a:off x="4390164" y="1151621"/>
                <a:ext cx="1629204"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𝑎𝑡</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𝑙𝑒𝑎𝑠𝑡</m:t>
                      </m:r>
                      <m:r>
                        <a:rPr lang="en-US" altLang="ja-JP" sz="825" b="0"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𝑜𝑛𝑒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 </m:t>
                      </m:r>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r>
                        <m:rPr>
                          <m:nor/>
                        </m:rPr>
                        <a:rPr lang="en-US" altLang="ja-JP" sz="825" dirty="0"/>
                        <m:t> 0</m:t>
                      </m:r>
                    </m:oMath>
                  </m:oMathPara>
                </a14:m>
                <a:endParaRPr lang="ja-JP" altLang="en-US" sz="825"/>
              </a:p>
            </p:txBody>
          </p:sp>
        </mc:Choice>
        <mc:Fallback xmlns="">
          <p:sp>
            <p:nvSpPr>
              <p:cNvPr id="58" name="テキスト ボックス 57">
                <a:extLst>
                  <a:ext uri="{FF2B5EF4-FFF2-40B4-BE49-F238E27FC236}">
                    <a16:creationId xmlns:a16="http://schemas.microsoft.com/office/drawing/2014/main" id="{B602DD2E-16EB-9946-989A-CFC5D8967E4C}"/>
                  </a:ext>
                </a:extLst>
              </p:cNvPr>
              <p:cNvSpPr txBox="1">
                <a:spLocks noRot="1" noChangeAspect="1" noMove="1" noResize="1" noEditPoints="1" noAdjustHandles="1" noChangeArrowheads="1" noChangeShapeType="1" noTextEdit="1"/>
              </p:cNvSpPr>
              <p:nvPr/>
            </p:nvSpPr>
            <p:spPr>
              <a:xfrm>
                <a:off x="4390164" y="1151621"/>
                <a:ext cx="1629204" cy="126958"/>
              </a:xfrm>
              <a:prstGeom prst="rect">
                <a:avLst/>
              </a:prstGeom>
              <a:blipFill>
                <a:blip r:embed="rId20"/>
                <a:stretch>
                  <a:fillRect t="-18182"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464149"/>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464149"/>
                <a:ext cx="599208" cy="161454"/>
              </a:xfrm>
              <a:prstGeom prst="rect">
                <a:avLst/>
              </a:prstGeom>
              <a:blipFill>
                <a:blip r:embed="rId21"/>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664275" y="456191"/>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664275" y="456191"/>
                <a:ext cx="599208" cy="164469"/>
              </a:xfrm>
              <a:prstGeom prst="rect">
                <a:avLst/>
              </a:prstGeom>
              <a:blipFill>
                <a:blip r:embed="rId22"/>
                <a:stretch>
                  <a:fillRect l="-6250" t="-7692" r="-4167" b="-7692"/>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173346" y="1058659"/>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19341" y="874500"/>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xmlns="">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19341" y="874500"/>
                <a:ext cx="737681" cy="211725"/>
              </a:xfrm>
              <a:prstGeom prst="rect">
                <a:avLst/>
              </a:prstGeom>
              <a:blipFill>
                <a:blip r:embed="rId23"/>
                <a:stretch>
                  <a:fillRect l="-1695" b="-1666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3996127" y="3818940"/>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291362" y="1152152"/>
                <a:ext cx="1093116" cy="253916"/>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m:t>
                    </m:r>
                  </m:oMath>
                </a14:m>
                <a:r>
                  <a:rPr lang="en-US" altLang="ja-JP" sz="825" dirty="0"/>
                  <a:t> 0, </a:t>
                </a:r>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a:p>
                <a:endParaRPr lang="ja-JP" altLang="en-US" sz="825"/>
              </a:p>
            </p:txBody>
          </p:sp>
        </mc:Choice>
        <mc:Fallback xmlns="">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291362" y="1152152"/>
                <a:ext cx="1093116" cy="253916"/>
              </a:xfrm>
              <a:prstGeom prst="rect">
                <a:avLst/>
              </a:prstGeom>
              <a:blipFill>
                <a:blip r:embed="rId24"/>
                <a:stretch>
                  <a:fillRect l="-4598" t="-14286"/>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DD9B465-CC7F-FB41-B584-2ED54495A94D}"/>
              </a:ext>
            </a:extLst>
          </p:cNvPr>
          <p:cNvSpPr txBox="1"/>
          <p:nvPr/>
        </p:nvSpPr>
        <p:spPr>
          <a:xfrm>
            <a:off x="4644160" y="2912731"/>
            <a:ext cx="1160279"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Projection</a:t>
            </a:r>
            <a:endParaRPr lang="ja-JP" altLang="en-US" sz="1049"/>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3053489" y="1318882"/>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xmlns="">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3053489" y="1318882"/>
                <a:ext cx="599208" cy="161454"/>
              </a:xfrm>
              <a:prstGeom prst="rect">
                <a:avLst/>
              </a:prstGeom>
              <a:blipFill>
                <a:blip r:embed="rId25"/>
                <a:stretch>
                  <a:fillRect b="-28571"/>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22880229-DB2A-7547-9B83-3F76963B21F5}"/>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4702436" y="1493841"/>
                <a:ext cx="668256" cy="126958"/>
              </a:xfrm>
              <a:prstGeom prst="rect">
                <a:avLst/>
              </a:prstGeom>
              <a:noFill/>
            </p:spPr>
            <p:txBody>
              <a:bodyPr wrap="square" lIns="0" tIns="0" rIns="0" bIns="0" rtlCol="0">
                <a:spAutoFit/>
              </a:bodyPr>
              <a:lstStyle/>
              <a:p>
                <a14:m>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h𝑎𝑠</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𝑎𝑡</m:t>
                    </m:r>
                    <m:r>
                      <a:rPr lang="en-US" altLang="ja-JP" sz="825" b="0" i="1">
                        <a:latin typeface="Cambria Math" panose="02040503050406030204" pitchFamily="18" charset="0"/>
                        <a:ea typeface="Cambria Math" panose="02040503050406030204" pitchFamily="18" charset="0"/>
                      </a:rPr>
                      <m:t> </m:t>
                    </m:r>
                    <m:r>
                      <a:rPr lang="en-US" altLang="ja-JP" sz="825" b="0" i="1">
                        <a:latin typeface="Cambria Math" panose="02040503050406030204" pitchFamily="18" charset="0"/>
                        <a:ea typeface="Cambria Math" panose="02040503050406030204" pitchFamily="18" charset="0"/>
                      </a:rPr>
                      <m:t>𝑙𝑒𝑎𝑠𝑡</m:t>
                    </m:r>
                    <m:r>
                      <a:rPr lang="en-US" altLang="ja-JP" sz="825" b="0" i="1">
                        <a:latin typeface="Cambria Math" panose="02040503050406030204" pitchFamily="18" charset="0"/>
                        <a:ea typeface="Cambria Math" panose="02040503050406030204" pitchFamily="18" charset="0"/>
                      </a:rPr>
                      <m:t> </m:t>
                    </m:r>
                    <m:r>
                      <a:rPr lang="en-US" altLang="ja-JP" sz="825" b="0" i="1">
                        <a:latin typeface="Cambria Math" panose="02040503050406030204" pitchFamily="18" charset="0"/>
                        <a:ea typeface="Cambria Math" panose="02040503050406030204" pitchFamily="18" charset="0"/>
                      </a:rPr>
                      <m:t>𝑜𝑛𝑒</m:t>
                    </m:r>
                    <m:r>
                      <a:rPr lang="en-US" altLang="ja-JP" sz="825" b="0"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𝑧𝑒𝑟𝑜</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𝑟𝑜𝑤</m:t>
                    </m:r>
                  </m:oMath>
                </a14:m>
                <a:r>
                  <a:rPr lang="en-US" altLang="ja-JP" sz="825" dirty="0"/>
                  <a:t> </a:t>
                </a:r>
                <a:endParaRPr lang="ja-JP" altLang="en-US" sz="825"/>
              </a:p>
            </p:txBody>
          </p:sp>
        </mc:Choice>
        <mc:Fallback xmlns="">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4702436" y="1493841"/>
                <a:ext cx="668256" cy="126958"/>
              </a:xfrm>
              <a:prstGeom prst="rect">
                <a:avLst/>
              </a:prstGeom>
              <a:blipFill>
                <a:blip r:embed="rId26"/>
                <a:stretch>
                  <a:fillRect l="-5660" r="-100000"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77845" y="1890521"/>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𝑋𝐽𝑋</m:t>
                          </m:r>
                        </m:e>
                        <m:sup>
                          <m:r>
                            <a:rPr lang="en-US" altLang="ja-JP">
                              <a:latin typeface="Cambria Math" panose="02040503050406030204" pitchFamily="18" charset="0"/>
                            </a:rPr>
                            <m:t>−1</m:t>
                          </m:r>
                        </m:sup>
                      </m:sSup>
                    </m:oMath>
                  </m:oMathPara>
                </a14:m>
                <a:endParaRPr lang="ja-JP" altLang="en-US"/>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77845" y="1890521"/>
                <a:ext cx="774007" cy="161454"/>
              </a:xfrm>
              <a:prstGeom prst="rect">
                <a:avLst/>
              </a:prstGeom>
              <a:blipFill>
                <a:blip r:embed="rId27"/>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4842940" y="2423408"/>
                <a:ext cx="1137697"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𝑎𝑟𝑒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𝑟𝑒𝑎𝑙</m:t>
                      </m:r>
                    </m:oMath>
                  </m:oMathPara>
                </a14:m>
                <a:endParaRPr lang="ja-JP" altLang="en-US" sz="825"/>
              </a:p>
            </p:txBody>
          </p:sp>
        </mc:Choice>
        <mc:Fallback xmlns="">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4842940" y="2423408"/>
                <a:ext cx="1137697" cy="129266"/>
              </a:xfrm>
              <a:prstGeom prst="rect">
                <a:avLst/>
              </a:prstGeom>
              <a:blipFill>
                <a:blip r:embed="rId28"/>
                <a:stretch>
                  <a:fillRect t="-909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27283" y="2619674"/>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27283" y="2619674"/>
                <a:ext cx="599208" cy="164469"/>
              </a:xfrm>
              <a:prstGeom prst="rect">
                <a:avLst/>
              </a:prstGeom>
              <a:blipFill>
                <a:blip r:embed="rId29"/>
                <a:stretch>
                  <a:fillRect l="-6250" t="-7143" r="-4167"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272698" y="3101557"/>
                <a:ext cx="120902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m:oMathPara>
                </a14:m>
                <a:endParaRPr lang="ja-JP" altLang="en-US" sz="825"/>
              </a:p>
            </p:txBody>
          </p:sp>
        </mc:Choice>
        <mc:Fallback xmlns="">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272698" y="3101557"/>
                <a:ext cx="1209028" cy="129266"/>
              </a:xfrm>
              <a:prstGeom prst="rect">
                <a:avLst/>
              </a:prstGeom>
              <a:blipFill>
                <a:blip r:embed="rId30"/>
                <a:stretch>
                  <a:fillRect t="-9091" b="-36364"/>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652697" y="1396448"/>
            <a:ext cx="158637" cy="3161"/>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80437" y="1395756"/>
            <a:ext cx="96539"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73CA59E4-02EC-8348-90A9-DF74635EC2CA}"/>
                  </a:ext>
                </a:extLst>
              </p:cNvPr>
              <p:cNvSpPr txBox="1"/>
              <p:nvPr/>
            </p:nvSpPr>
            <p:spPr>
              <a:xfrm>
                <a:off x="5248668" y="1891935"/>
                <a:ext cx="649839"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𝐷𝑖𝑎𝑔𝑜𝑛𝑎𝑙𝑖𝑧𝑒</m:t>
                      </m:r>
                    </m:oMath>
                  </m:oMathPara>
                </a14:m>
                <a:endParaRPr lang="ja-JP" altLang="en-US" sz="825"/>
              </a:p>
            </p:txBody>
          </p:sp>
        </mc:Choice>
        <mc:Fallback xmlns="">
          <p:sp>
            <p:nvSpPr>
              <p:cNvPr id="83" name="テキスト ボックス 82">
                <a:extLst>
                  <a:ext uri="{FF2B5EF4-FFF2-40B4-BE49-F238E27FC236}">
                    <a16:creationId xmlns:a16="http://schemas.microsoft.com/office/drawing/2014/main" id="{73CA59E4-02EC-8348-90A9-DF74635EC2CA}"/>
                  </a:ext>
                </a:extLst>
              </p:cNvPr>
              <p:cNvSpPr txBox="1">
                <a:spLocks noRot="1" noChangeAspect="1" noMove="1" noResize="1" noEditPoints="1" noAdjustHandles="1" noChangeArrowheads="1" noChangeShapeType="1" noTextEdit="1"/>
              </p:cNvSpPr>
              <p:nvPr/>
            </p:nvSpPr>
            <p:spPr>
              <a:xfrm>
                <a:off x="5248668" y="1891935"/>
                <a:ext cx="649839" cy="126958"/>
              </a:xfrm>
              <a:prstGeom prst="rect">
                <a:avLst/>
              </a:prstGeom>
              <a:blipFill>
                <a:blip r:embed="rId31"/>
                <a:stretch>
                  <a:fillRect l="-3846" r="-1923" b="-45455"/>
                </a:stretch>
              </a:blipFill>
            </p:spPr>
            <p:txBody>
              <a:bodyPr/>
              <a:lstStyle/>
              <a:p>
                <a:r>
                  <a:rPr lang="ja-JP" altLang="en-US">
                    <a:noFill/>
                  </a:rPr>
                  <a:t> </a:t>
                </a:r>
              </a:p>
            </p:txBody>
          </p:sp>
        </mc:Fallback>
      </mc:AlternateContent>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a:off x="5165332" y="1952828"/>
            <a:ext cx="83336" cy="2586"/>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5898507" y="1955414"/>
            <a:ext cx="379338" cy="15834"/>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4864414" y="4826037"/>
                <a:ext cx="105300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4864414" y="4826037"/>
                <a:ext cx="1053000" cy="164469"/>
              </a:xfrm>
              <a:prstGeom prst="rect">
                <a:avLst/>
              </a:prstGeom>
              <a:blipFill>
                <a:blip r:embed="rId32"/>
                <a:stretch>
                  <a:fillRect t="-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117867" y="4908272"/>
            <a:ext cx="746547" cy="15"/>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657987" y="640298"/>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𝑟𝑜𝑤</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𝑐𝑜𝑙𝑢𝑚𝑛</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p>
            </p:txBody>
          </p:sp>
        </mc:Choice>
        <mc:Fallback xmlns="">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657987" y="640298"/>
                <a:ext cx="1404308" cy="126958"/>
              </a:xfrm>
              <a:prstGeom prst="rect">
                <a:avLst/>
              </a:prstGeom>
              <a:blipFill>
                <a:blip r:embed="rId33"/>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37632" y="648004"/>
                <a:ext cx="123837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en-US" altLang="ja-JP" sz="825" i="1">
                          <a:latin typeface="Cambria Math" panose="02040503050406030204" pitchFamily="18" charset="0"/>
                        </a:rPr>
                        <m:t>𝑜𝑟𝑡h𝑜𝑛𝑜𝑟𝑚𝑎𝑙</m:t>
                      </m:r>
                      <m:r>
                        <a:rPr lang="en-US" altLang="ja-JP" sz="825" i="1">
                          <a:latin typeface="Cambria Math" panose="02040503050406030204" pitchFamily="18" charset="0"/>
                        </a:rPr>
                        <m:t> </m:t>
                      </m:r>
                      <m:r>
                        <a:rPr lang="en-US" altLang="ja-JP" sz="825" i="1">
                          <a:latin typeface="Cambria Math" panose="02040503050406030204" pitchFamily="18" charset="0"/>
                        </a:rPr>
                        <m:t>𝑏𝑎𝑠𝑖𝑠</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xmlns="">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37632" y="648004"/>
                <a:ext cx="1238371" cy="126958"/>
              </a:xfrm>
              <a:prstGeom prst="rect">
                <a:avLst/>
              </a:prstGeom>
              <a:blipFill>
                <a:blip r:embed="rId34"/>
                <a:stretch>
                  <a:fillRect l="-4082" r="-14286"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088577" y="4826052"/>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088577" y="4826052"/>
                <a:ext cx="1029290" cy="164469"/>
              </a:xfrm>
              <a:prstGeom prst="rect">
                <a:avLst/>
              </a:prstGeom>
              <a:blipFill>
                <a:blip r:embed="rId35"/>
                <a:stretch>
                  <a:fillRect t="-7143"/>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a:stCxn id="77" idx="3"/>
          </p:cNvCxnSpPr>
          <p:nvPr/>
        </p:nvCxnSpPr>
        <p:spPr>
          <a:xfrm flipH="1" flipV="1">
            <a:off x="4306466" y="1553604"/>
            <a:ext cx="395970" cy="3716"/>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136234" y="4653337"/>
                <a:ext cx="1059290" cy="1277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30" i="1">
                          <a:latin typeface="Cambria Math" panose="02040503050406030204" pitchFamily="18" charset="0"/>
                          <a:ea typeface="Cambria Math" panose="02040503050406030204" pitchFamily="18" charset="0"/>
                        </a:rPr>
                        <m:t>𝑝𝑠𝑒𝑢𝑑𝑜𝑖𝑛𝑣𝑒𝑟𝑠𝑒</m:t>
                      </m:r>
                      <m:r>
                        <a:rPr lang="en-US" altLang="ja-JP" sz="830" b="0" i="1">
                          <a:latin typeface="Cambria Math" panose="02040503050406030204" pitchFamily="18" charset="0"/>
                          <a:ea typeface="Cambria Math" panose="02040503050406030204" pitchFamily="18" charset="0"/>
                        </a:rPr>
                        <m:t> </m:t>
                      </m:r>
                      <m:r>
                        <a:rPr lang="en-US" altLang="ja-JP" sz="830" i="1">
                          <a:latin typeface="Cambria Math" panose="02040503050406030204" pitchFamily="18" charset="0"/>
                          <a:ea typeface="Cambria Math" panose="02040503050406030204" pitchFamily="18" charset="0"/>
                        </a:rPr>
                        <m:t>𝑓𝑜𝑟</m:t>
                      </m:r>
                      <m:r>
                        <a:rPr lang="en-US" altLang="ja-JP" sz="830" i="1">
                          <a:latin typeface="Cambria Math" panose="02040503050406030204" pitchFamily="18" charset="0"/>
                          <a:ea typeface="Cambria Math" panose="02040503050406030204" pitchFamily="18" charset="0"/>
                        </a:rPr>
                        <m:t> </m:t>
                      </m:r>
                      <m:r>
                        <a:rPr lang="en-US" altLang="ja-JP" sz="830" i="1">
                          <a:latin typeface="Cambria Math" panose="02040503050406030204" pitchFamily="18" charset="0"/>
                          <a:ea typeface="Cambria Math" panose="02040503050406030204" pitchFamily="18" charset="0"/>
                        </a:rPr>
                        <m:t>𝑎𝑙𝑙</m:t>
                      </m:r>
                      <m:r>
                        <a:rPr lang="en-US" altLang="ja-JP" sz="830" i="1">
                          <a:latin typeface="Cambria Math" panose="02040503050406030204" pitchFamily="18" charset="0"/>
                          <a:ea typeface="Cambria Math" panose="02040503050406030204" pitchFamily="18" charset="0"/>
                        </a:rPr>
                        <m:t> </m:t>
                      </m:r>
                      <m:r>
                        <a:rPr lang="en-US" altLang="ja-JP" sz="830" i="1">
                          <a:latin typeface="Cambria Math" panose="02040503050406030204" pitchFamily="18" charset="0"/>
                          <a:ea typeface="Cambria Math" panose="02040503050406030204" pitchFamily="18" charset="0"/>
                        </a:rPr>
                        <m:t>𝐴</m:t>
                      </m:r>
                    </m:oMath>
                  </m:oMathPara>
                </a14:m>
                <a:endParaRPr lang="ja-JP" altLang="en-US" sz="830"/>
              </a:p>
            </p:txBody>
          </p:sp>
        </mc:Choice>
        <mc:Fallback xmlns="">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136234" y="4653337"/>
                <a:ext cx="1059290" cy="127727"/>
              </a:xfrm>
              <a:prstGeom prst="rect">
                <a:avLst/>
              </a:prstGeom>
              <a:blipFill>
                <a:blip r:embed="rId36"/>
                <a:stretch>
                  <a:fillRect l="-4762" t="-9091" r="-10714" b="-36364"/>
                </a:stretch>
              </a:blipFill>
            </p:spPr>
            <p:txBody>
              <a:bodyPr/>
              <a:lstStyle/>
              <a:p>
                <a:r>
                  <a:rPr lang="ja-JP" altLang="en-US">
                    <a:noFill/>
                  </a:rPr>
                  <a:t> </a:t>
                </a:r>
              </a:p>
            </p:txBody>
          </p:sp>
        </mc:Fallback>
      </mc:AlternateContent>
      <p:sp>
        <p:nvSpPr>
          <p:cNvPr id="80" name="テキスト ボックス 79">
            <a:extLst>
              <a:ext uri="{FF2B5EF4-FFF2-40B4-BE49-F238E27FC236}">
                <a16:creationId xmlns:a16="http://schemas.microsoft.com/office/drawing/2014/main" id="{5066DD3F-B757-1C46-AF69-582D2F26AA42}"/>
              </a:ext>
            </a:extLst>
          </p:cNvPr>
          <p:cNvSpPr txBox="1"/>
          <p:nvPr/>
        </p:nvSpPr>
        <p:spPr>
          <a:xfrm rot="10800000" flipV="1">
            <a:off x="2970543" y="1495016"/>
            <a:ext cx="664361" cy="126958"/>
          </a:xfrm>
          <a:prstGeom prst="rect">
            <a:avLst/>
          </a:prstGeom>
          <a:noFill/>
        </p:spPr>
        <p:txBody>
          <a:bodyPr wrap="square" lIns="0" tIns="0" rIns="0" bIns="0" rtlCol="0">
            <a:spAutoFit/>
          </a:bodyPr>
          <a:lstStyle/>
          <a:p>
            <a:r>
              <a:rPr lang="en-US" altLang="ja-JP" sz="825" i="1" dirty="0">
                <a:latin typeface="Times New Roman" panose="02020603050405020304" pitchFamily="18" charset="0"/>
                <a:cs typeface="Times New Roman" panose="02020603050405020304" pitchFamily="18" charset="0"/>
              </a:rPr>
              <a:t>Gram-Schmidt</a:t>
            </a:r>
            <a:endParaRPr lang="ja-JP" altLang="en-US" sz="825" i="1">
              <a:latin typeface="Times New Roman" panose="02020603050405020304" pitchFamily="18" charset="0"/>
              <a:cs typeface="Times New Roman" panose="02020603050405020304" pitchFamily="18" charset="0"/>
            </a:endParaRPr>
          </a:p>
        </p:txBody>
      </p:sp>
      <p:sp>
        <p:nvSpPr>
          <p:cNvPr id="81" name="テキスト ボックス 80">
            <a:extLst>
              <a:ext uri="{FF2B5EF4-FFF2-40B4-BE49-F238E27FC236}">
                <a16:creationId xmlns:a16="http://schemas.microsoft.com/office/drawing/2014/main" id="{CC8FD507-6469-F44A-A8FC-018BF2D445A4}"/>
              </a:ext>
            </a:extLst>
          </p:cNvPr>
          <p:cNvSpPr txBox="1"/>
          <p:nvPr/>
        </p:nvSpPr>
        <p:spPr>
          <a:xfrm>
            <a:off x="4364639" y="3298515"/>
            <a:ext cx="151326" cy="215444"/>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sz="1400" dirty="0"/>
              <a:t>O</a:t>
            </a:r>
            <a:endParaRPr lang="ja-JP" altLang="en-US" sz="1400"/>
          </a:p>
        </p:txBody>
      </p:sp>
      <p:sp>
        <p:nvSpPr>
          <p:cNvPr id="82" name="円/楕円 81">
            <a:extLst>
              <a:ext uri="{FF2B5EF4-FFF2-40B4-BE49-F238E27FC236}">
                <a16:creationId xmlns:a16="http://schemas.microsoft.com/office/drawing/2014/main" id="{E08DDBC5-3B23-D241-B66B-74B548C63489}"/>
              </a:ext>
            </a:extLst>
          </p:cNvPr>
          <p:cNvSpPr/>
          <p:nvPr/>
        </p:nvSpPr>
        <p:spPr>
          <a:xfrm rot="16200000">
            <a:off x="3227180" y="2678412"/>
            <a:ext cx="636328" cy="14004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8" name="正方形/長方形 17">
            <a:extLst>
              <a:ext uri="{FF2B5EF4-FFF2-40B4-BE49-F238E27FC236}">
                <a16:creationId xmlns:a16="http://schemas.microsoft.com/office/drawing/2014/main" id="{FE976787-29DB-AD42-ABC7-6686393431A6}"/>
              </a:ext>
            </a:extLst>
          </p:cNvPr>
          <p:cNvSpPr/>
          <p:nvPr/>
        </p:nvSpPr>
        <p:spPr>
          <a:xfrm>
            <a:off x="3432041" y="3125937"/>
            <a:ext cx="189104" cy="519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D3FADFD2-F70A-E74F-B411-5047D6660D70}"/>
              </a:ext>
            </a:extLst>
          </p:cNvPr>
          <p:cNvSpPr txBox="1"/>
          <p:nvPr/>
        </p:nvSpPr>
        <p:spPr>
          <a:xfrm>
            <a:off x="2988854" y="3071135"/>
            <a:ext cx="990977"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Permutation</a:t>
            </a:r>
            <a:endParaRPr lang="ja-JP" altLang="en-US" sz="1049"/>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D2CB20A8-F85A-7D46-83BA-27BEF82B4A87}"/>
                  </a:ext>
                </a:extLst>
              </p:cNvPr>
              <p:cNvSpPr txBox="1"/>
              <p:nvPr/>
            </p:nvSpPr>
            <p:spPr>
              <a:xfrm>
                <a:off x="2994709" y="3292668"/>
                <a:ext cx="1054256" cy="2539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ea typeface="Cambria Math" panose="02040503050406030204" pitchFamily="18" charset="0"/>
                        </a:rPr>
                        <m:t>𝑝𝑒𝑟𝑚𝑢𝑡𝑎𝑡𝑖𝑜𝑛</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m:t>
                      </m:r>
                      <m:r>
                        <a:rPr lang="en-US" altLang="ja-JP" sz="825" b="1" i="1" smtClean="0">
                          <a:latin typeface="Cambria Math" panose="02040503050406030204" pitchFamily="18" charset="0"/>
                          <a:ea typeface="Cambria Math" panose="02040503050406030204" pitchFamily="18" charset="0"/>
                        </a:rPr>
                        <m:t>𝑰</m:t>
                      </m:r>
                    </m:oMath>
                  </m:oMathPara>
                </a14:m>
                <a:endParaRPr lang="en-US" altLang="ja-JP" sz="825" b="1" i="1">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825" i="1" smtClean="0">
                          <a:latin typeface="Cambria Math" panose="02040503050406030204" pitchFamily="18" charset="0"/>
                          <a:ea typeface="Cambria Math" panose="02040503050406030204" pitchFamily="18" charset="0"/>
                        </a:rPr>
                        <m:t>a</m:t>
                      </m:r>
                      <m:r>
                        <a:rPr lang="en-US" altLang="ja-JP" sz="825" i="1" smtClean="0">
                          <a:latin typeface="Cambria Math" panose="02040503050406030204" pitchFamily="18" charset="0"/>
                          <a:ea typeface="Cambria Math" panose="02040503050406030204" pitchFamily="18" charset="0"/>
                        </a:rPr>
                        <m:t>𝑙𝑙</m:t>
                      </m:r>
                      <m:r>
                        <a:rPr lang="en-US" altLang="ja-JP" sz="825" i="1" smtClean="0">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𝑎𝑟𝑒</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𝑟𝑜𝑜𝑡𝑠</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1 </m:t>
                      </m:r>
                    </m:oMath>
                  </m:oMathPara>
                </a14:m>
                <a:endParaRPr lang="en-US" altLang="ja-JP" sz="825" b="0" i="1">
                  <a:latin typeface="Cambria Math" panose="02040503050406030204" pitchFamily="18" charset="0"/>
                  <a:ea typeface="Cambria Math" panose="02040503050406030204" pitchFamily="18" charset="0"/>
                </a:endParaRPr>
              </a:p>
            </p:txBody>
          </p:sp>
        </mc:Choice>
        <mc:Fallback xmlns="">
          <p:sp>
            <p:nvSpPr>
              <p:cNvPr id="98" name="テキスト ボックス 97">
                <a:extLst>
                  <a:ext uri="{FF2B5EF4-FFF2-40B4-BE49-F238E27FC236}">
                    <a16:creationId xmlns:a16="http://schemas.microsoft.com/office/drawing/2014/main" id="{D2CB20A8-F85A-7D46-83BA-27BEF82B4A87}"/>
                  </a:ext>
                </a:extLst>
              </p:cNvPr>
              <p:cNvSpPr txBox="1">
                <a:spLocks noRot="1" noChangeAspect="1" noMove="1" noResize="1" noEditPoints="1" noAdjustHandles="1" noChangeArrowheads="1" noChangeShapeType="1" noTextEdit="1"/>
              </p:cNvSpPr>
              <p:nvPr/>
            </p:nvSpPr>
            <p:spPr>
              <a:xfrm>
                <a:off x="2994709" y="3292668"/>
                <a:ext cx="1054256" cy="253916"/>
              </a:xfrm>
              <a:prstGeom prst="rect">
                <a:avLst/>
              </a:prstGeom>
              <a:blipFill>
                <a:blip r:embed="rId37"/>
                <a:stretch>
                  <a:fillRect t="-4762" b="-19048"/>
                </a:stretch>
              </a:blipFill>
            </p:spPr>
            <p:txBody>
              <a:bodyPr/>
              <a:lstStyle/>
              <a:p>
                <a:r>
                  <a:rPr lang="ja-JP" altLang="en-US">
                    <a:noFill/>
                  </a:rPr>
                  <a:t> </a:t>
                </a:r>
              </a:p>
            </p:txBody>
          </p:sp>
        </mc:Fallback>
      </mc:AlternateContent>
      <p:sp>
        <p:nvSpPr>
          <p:cNvPr id="102" name="テキスト ボックス 101">
            <a:extLst>
              <a:ext uri="{FF2B5EF4-FFF2-40B4-BE49-F238E27FC236}">
                <a16:creationId xmlns:a16="http://schemas.microsoft.com/office/drawing/2014/main" id="{845D6487-AD41-874E-A43F-A6DA852A4774}"/>
              </a:ext>
            </a:extLst>
          </p:cNvPr>
          <p:cNvSpPr txBox="1"/>
          <p:nvPr/>
        </p:nvSpPr>
        <p:spPr>
          <a:xfrm>
            <a:off x="6537018" y="219979"/>
            <a:ext cx="1364706"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en-US" altLang="ja-JP" sz="1049" dirty="0"/>
              <a:t>Matrix Factorization</a:t>
            </a:r>
            <a:endParaRPr lang="ja-JP" altLang="en-US" sz="1049"/>
          </a:p>
        </p:txBody>
      </p:sp>
      <p:pic>
        <p:nvPicPr>
          <p:cNvPr id="108" name="Picture 2" descr="クリエイティブ・コモンズ・ライセンス">
            <a:extLst>
              <a:ext uri="{FF2B5EF4-FFF2-40B4-BE49-F238E27FC236}">
                <a16:creationId xmlns:a16="http://schemas.microsoft.com/office/drawing/2014/main" id="{CFD3B8D5-C5C0-1D41-A8D5-E2CF27F8CAF4}"/>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156542" y="5103129"/>
            <a:ext cx="567901" cy="200056"/>
          </a:xfrm>
          <a:prstGeom prst="rect">
            <a:avLst/>
          </a:prstGeom>
          <a:noFill/>
          <a:extLst>
            <a:ext uri="{909E8E84-426E-40DD-AFC4-6F175D3DCCD1}">
              <a14:hiddenFill xmlns:a14="http://schemas.microsoft.com/office/drawing/2010/main">
                <a:solidFill>
                  <a:srgbClr val="FFFFFF"/>
                </a:solidFill>
              </a14:hiddenFill>
            </a:ext>
          </a:extLst>
        </p:spPr>
      </p:pic>
      <p:sp>
        <p:nvSpPr>
          <p:cNvPr id="30" name="円/楕円 29">
            <a:extLst>
              <a:ext uri="{FF2B5EF4-FFF2-40B4-BE49-F238E27FC236}">
                <a16:creationId xmlns:a16="http://schemas.microsoft.com/office/drawing/2014/main" id="{747F2193-208F-AD44-9916-42A5EFDE58F0}"/>
              </a:ext>
            </a:extLst>
          </p:cNvPr>
          <p:cNvSpPr/>
          <p:nvPr/>
        </p:nvSpPr>
        <p:spPr>
          <a:xfrm>
            <a:off x="1227862" y="1649898"/>
            <a:ext cx="5842339" cy="31382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5C6E1CD7-D298-559F-F9E8-B099D7B71D70}"/>
                  </a:ext>
                </a:extLst>
              </p:cNvPr>
              <p:cNvSpPr txBox="1"/>
              <p:nvPr/>
            </p:nvSpPr>
            <p:spPr>
              <a:xfrm>
                <a:off x="6431105" y="2054103"/>
                <a:ext cx="919376"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ea typeface="Cambria Math" panose="02040503050406030204" pitchFamily="18" charset="0"/>
                        </a:rPr>
                        <m:t>𝐽</m:t>
                      </m:r>
                      <m:r>
                        <a:rPr lang="en-US" altLang="ja-JP" sz="825" b="0" i="1">
                          <a:latin typeface="Cambria Math" panose="02040503050406030204" pitchFamily="18" charset="0"/>
                          <a:ea typeface="Cambria Math" panose="02040503050406030204" pitchFamily="18" charset="0"/>
                        </a:rPr>
                        <m:t>=</m:t>
                      </m:r>
                      <m:r>
                        <a:rPr lang="en-US" altLang="ja-JP" sz="825" b="0" i="1">
                          <a:latin typeface="Cambria Math" panose="02040503050406030204" pitchFamily="18" charset="0"/>
                          <a:ea typeface="Cambria Math" panose="02040503050406030204" pitchFamily="18" charset="0"/>
                        </a:rPr>
                        <m:t>𝐽𝑜𝑟𝑑𝑎𝑛</m:t>
                      </m:r>
                      <m:r>
                        <a:rPr lang="en-US" altLang="ja-JP" sz="825" b="0" i="1">
                          <a:latin typeface="Cambria Math" panose="02040503050406030204" pitchFamily="18" charset="0"/>
                          <a:ea typeface="Cambria Math" panose="02040503050406030204" pitchFamily="18" charset="0"/>
                        </a:rPr>
                        <m:t> </m:t>
                      </m:r>
                      <m:r>
                        <a:rPr lang="en-US" altLang="ja-JP" sz="825" b="0" i="1">
                          <a:latin typeface="Cambria Math" panose="02040503050406030204" pitchFamily="18" charset="0"/>
                          <a:ea typeface="Cambria Math" panose="02040503050406030204" pitchFamily="18" charset="0"/>
                        </a:rPr>
                        <m:t>𝑓𝑜𝑟𝑚</m:t>
                      </m:r>
                    </m:oMath>
                  </m:oMathPara>
                </a14:m>
                <a:endParaRPr lang="ja-JP" altLang="en-US" sz="825"/>
              </a:p>
            </p:txBody>
          </p:sp>
        </mc:Choice>
        <mc:Fallback xmlns="">
          <p:sp>
            <p:nvSpPr>
              <p:cNvPr id="54" name="テキスト ボックス 53">
                <a:extLst>
                  <a:ext uri="{FF2B5EF4-FFF2-40B4-BE49-F238E27FC236}">
                    <a16:creationId xmlns:a16="http://schemas.microsoft.com/office/drawing/2014/main" id="{5C6E1CD7-D298-559F-F9E8-B099D7B71D70}"/>
                  </a:ext>
                </a:extLst>
              </p:cNvPr>
              <p:cNvSpPr txBox="1">
                <a:spLocks noRot="1" noChangeAspect="1" noMove="1" noResize="1" noEditPoints="1" noAdjustHandles="1" noChangeArrowheads="1" noChangeShapeType="1" noTextEdit="1"/>
              </p:cNvSpPr>
              <p:nvPr/>
            </p:nvSpPr>
            <p:spPr>
              <a:xfrm>
                <a:off x="6431105" y="2054103"/>
                <a:ext cx="919376" cy="126958"/>
              </a:xfrm>
              <a:prstGeom prst="rect">
                <a:avLst/>
              </a:prstGeom>
              <a:blipFill>
                <a:blip r:embed="rId39"/>
                <a:stretch>
                  <a:fillRect b="-45455"/>
                </a:stretch>
              </a:blipFill>
            </p:spPr>
            <p:txBody>
              <a:bodyPr/>
              <a:lstStyle/>
              <a:p>
                <a:r>
                  <a:rPr lang="ja-JP" altLang="en-US">
                    <a:noFill/>
                  </a:rPr>
                  <a:t> </a:t>
                </a:r>
              </a:p>
            </p:txBody>
          </p:sp>
        </mc:Fallback>
      </mc:AlternateContent>
      <p:grpSp>
        <p:nvGrpSpPr>
          <p:cNvPr id="39" name="グループ化 38" hidden="1">
            <a:extLst>
              <a:ext uri="{FF2B5EF4-FFF2-40B4-BE49-F238E27FC236}">
                <a16:creationId xmlns:a16="http://schemas.microsoft.com/office/drawing/2014/main" id="{4EBD2FC6-26A8-12C9-1E0E-F329091DCDAD}"/>
              </a:ext>
            </a:extLst>
          </p:cNvPr>
          <p:cNvGrpSpPr/>
          <p:nvPr/>
        </p:nvGrpSpPr>
        <p:grpSpPr>
          <a:xfrm>
            <a:off x="-7678" y="433596"/>
            <a:ext cx="8270467" cy="4556142"/>
            <a:chOff x="-7678" y="433596"/>
            <a:chExt cx="8270467" cy="4556142"/>
          </a:xfrm>
        </p:grpSpPr>
        <p:sp>
          <p:nvSpPr>
            <p:cNvPr id="100" name="テキスト ボックス 99">
              <a:extLst>
                <a:ext uri="{FF2B5EF4-FFF2-40B4-BE49-F238E27FC236}">
                  <a16:creationId xmlns:a16="http://schemas.microsoft.com/office/drawing/2014/main" id="{6813A672-5081-B54F-8C45-37BCF47847FB}"/>
                </a:ext>
              </a:extLst>
            </p:cNvPr>
            <p:cNvSpPr txBox="1"/>
            <p:nvPr/>
          </p:nvSpPr>
          <p:spPr>
            <a:xfrm>
              <a:off x="4367730" y="385323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grpSp>
          <p:nvGrpSpPr>
            <p:cNvPr id="29" name="グループ化 28">
              <a:extLst>
                <a:ext uri="{FF2B5EF4-FFF2-40B4-BE49-F238E27FC236}">
                  <a16:creationId xmlns:a16="http://schemas.microsoft.com/office/drawing/2014/main" id="{5E2550D3-9A12-A18A-9B19-65E43CBEF9F0}"/>
                </a:ext>
              </a:extLst>
            </p:cNvPr>
            <p:cNvGrpSpPr/>
            <p:nvPr/>
          </p:nvGrpSpPr>
          <p:grpSpPr>
            <a:xfrm>
              <a:off x="-7678" y="433596"/>
              <a:ext cx="8270467" cy="4556142"/>
              <a:chOff x="-7678" y="433596"/>
              <a:chExt cx="8270467" cy="4556142"/>
            </a:xfrm>
          </p:grpSpPr>
          <p:sp>
            <p:nvSpPr>
              <p:cNvPr id="38" name="テキスト ボックス 37">
                <a:extLst>
                  <a:ext uri="{FF2B5EF4-FFF2-40B4-BE49-F238E27FC236}">
                    <a16:creationId xmlns:a16="http://schemas.microsoft.com/office/drawing/2014/main" id="{DF5E6EC3-087D-1848-8582-CFA8540AD2F7}"/>
                  </a:ext>
                </a:extLst>
              </p:cNvPr>
              <p:cNvSpPr txBox="1"/>
              <p:nvPr/>
            </p:nvSpPr>
            <p:spPr>
              <a:xfrm>
                <a:off x="3050804" y="475341"/>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89" name="テキスト ボックス 88">
                <a:extLst>
                  <a:ext uri="{FF2B5EF4-FFF2-40B4-BE49-F238E27FC236}">
                    <a16:creationId xmlns:a16="http://schemas.microsoft.com/office/drawing/2014/main" id="{A4972E05-1B91-9642-9898-49BC73231F14}"/>
                  </a:ext>
                </a:extLst>
              </p:cNvPr>
              <p:cNvSpPr txBox="1"/>
              <p:nvPr/>
            </p:nvSpPr>
            <p:spPr>
              <a:xfrm>
                <a:off x="5265078" y="131932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90" name="テキスト ボックス 89">
                <a:extLst>
                  <a:ext uri="{FF2B5EF4-FFF2-40B4-BE49-F238E27FC236}">
                    <a16:creationId xmlns:a16="http://schemas.microsoft.com/office/drawing/2014/main" id="{9C2106D9-F9C8-F846-B8AA-A676EF08D68B}"/>
                  </a:ext>
                </a:extLst>
              </p:cNvPr>
              <p:cNvSpPr txBox="1"/>
              <p:nvPr/>
            </p:nvSpPr>
            <p:spPr>
              <a:xfrm>
                <a:off x="3667827" y="297113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1" name="テキスト ボックス 90">
                <a:extLst>
                  <a:ext uri="{FF2B5EF4-FFF2-40B4-BE49-F238E27FC236}">
                    <a16:creationId xmlns:a16="http://schemas.microsoft.com/office/drawing/2014/main" id="{6F547B75-78E7-EF45-9534-BB6F0E235B0E}"/>
                  </a:ext>
                </a:extLst>
              </p:cNvPr>
              <p:cNvSpPr txBox="1"/>
              <p:nvPr/>
            </p:nvSpPr>
            <p:spPr>
              <a:xfrm>
                <a:off x="4324292" y="227148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3" name="テキスト ボックス 92">
                <a:extLst>
                  <a:ext uri="{FF2B5EF4-FFF2-40B4-BE49-F238E27FC236}">
                    <a16:creationId xmlns:a16="http://schemas.microsoft.com/office/drawing/2014/main" id="{BC01F989-90D4-4B44-B506-FB6D2AFB2F46}"/>
                  </a:ext>
                </a:extLst>
              </p:cNvPr>
              <p:cNvSpPr txBox="1"/>
              <p:nvPr/>
            </p:nvSpPr>
            <p:spPr>
              <a:xfrm>
                <a:off x="5005051" y="283578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p:sp>
            <p:nvSpPr>
              <p:cNvPr id="94" name="テキスト ボックス 93">
                <a:extLst>
                  <a:ext uri="{FF2B5EF4-FFF2-40B4-BE49-F238E27FC236}">
                    <a16:creationId xmlns:a16="http://schemas.microsoft.com/office/drawing/2014/main" id="{E04BACE5-A727-E447-A13C-764DF8B624BA}"/>
                  </a:ext>
                </a:extLst>
              </p:cNvPr>
              <p:cNvSpPr txBox="1"/>
              <p:nvPr/>
            </p:nvSpPr>
            <p:spPr>
              <a:xfrm>
                <a:off x="2755948" y="131037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5" name="テキスト ボックス 94">
                <a:extLst>
                  <a:ext uri="{FF2B5EF4-FFF2-40B4-BE49-F238E27FC236}">
                    <a16:creationId xmlns:a16="http://schemas.microsoft.com/office/drawing/2014/main" id="{F358D054-2847-B847-A86D-8A2D85558923}"/>
                  </a:ext>
                </a:extLst>
              </p:cNvPr>
              <p:cNvSpPr txBox="1"/>
              <p:nvPr/>
            </p:nvSpPr>
            <p:spPr>
              <a:xfrm>
                <a:off x="2932404" y="289887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9" name="テキスト ボックス 98">
                <a:extLst>
                  <a:ext uri="{FF2B5EF4-FFF2-40B4-BE49-F238E27FC236}">
                    <a16:creationId xmlns:a16="http://schemas.microsoft.com/office/drawing/2014/main" id="{4D7FEAF3-D4A5-7843-9CF5-368CDF9D4752}"/>
                  </a:ext>
                </a:extLst>
              </p:cNvPr>
              <p:cNvSpPr txBox="1"/>
              <p:nvPr/>
            </p:nvSpPr>
            <p:spPr>
              <a:xfrm>
                <a:off x="4174689" y="187381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1" name="テキスト ボックス 100">
                <a:extLst>
                  <a:ext uri="{FF2B5EF4-FFF2-40B4-BE49-F238E27FC236}">
                    <a16:creationId xmlns:a16="http://schemas.microsoft.com/office/drawing/2014/main" id="{86BB8208-7D93-6E4C-BDA6-16B45CDEC7FE}"/>
                  </a:ext>
                </a:extLst>
              </p:cNvPr>
              <p:cNvSpPr txBox="1"/>
              <p:nvPr/>
            </p:nvSpPr>
            <p:spPr>
              <a:xfrm>
                <a:off x="3928701" y="258449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5" name="テキスト ボックス 104">
                <a:extLst>
                  <a:ext uri="{FF2B5EF4-FFF2-40B4-BE49-F238E27FC236}">
                    <a16:creationId xmlns:a16="http://schemas.microsoft.com/office/drawing/2014/main" id="{12EA018D-DDC3-AA4C-91A3-3F1C9F0D8FCC}"/>
                  </a:ext>
                </a:extLst>
              </p:cNvPr>
              <p:cNvSpPr txBox="1"/>
              <p:nvPr/>
            </p:nvSpPr>
            <p:spPr>
              <a:xfrm>
                <a:off x="5924211" y="261531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7DE4E0A9-766E-384E-8EE1-727E2A4B1967}"/>
                  </a:ext>
                </a:extLst>
              </p:cNvPr>
              <p:cNvSpPr txBox="1"/>
              <p:nvPr/>
            </p:nvSpPr>
            <p:spPr>
              <a:xfrm>
                <a:off x="5268860" y="45623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9BE7CDF2-3D56-B449-B14C-6CC86F6C7DA8}"/>
                  </a:ext>
                </a:extLst>
              </p:cNvPr>
              <p:cNvSpPr txBox="1"/>
              <p:nvPr/>
            </p:nvSpPr>
            <p:spPr>
              <a:xfrm>
                <a:off x="5905991" y="4825283"/>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4.5, 7.3</a:t>
                </a:r>
                <a:endParaRPr kumimoji="1" lang="ja-JP" altLang="en-US" sz="1050">
                  <a:solidFill>
                    <a:schemeClr val="bg1"/>
                  </a:solidFill>
                </a:endParaRPr>
              </a:p>
            </p:txBody>
          </p:sp>
          <p:grpSp>
            <p:nvGrpSpPr>
              <p:cNvPr id="28" name="グループ化 27">
                <a:extLst>
                  <a:ext uri="{FF2B5EF4-FFF2-40B4-BE49-F238E27FC236}">
                    <a16:creationId xmlns:a16="http://schemas.microsoft.com/office/drawing/2014/main" id="{06443312-DEE8-ED25-FD15-0A5532D25120}"/>
                  </a:ext>
                </a:extLst>
              </p:cNvPr>
              <p:cNvGrpSpPr/>
              <p:nvPr/>
            </p:nvGrpSpPr>
            <p:grpSpPr>
              <a:xfrm>
                <a:off x="6454281" y="433596"/>
                <a:ext cx="1808508" cy="373373"/>
                <a:chOff x="6454281" y="433596"/>
                <a:chExt cx="1808508" cy="371466"/>
              </a:xfrm>
            </p:grpSpPr>
            <p:sp>
              <p:nvSpPr>
                <p:cNvPr id="103" name="テキスト ボックス 102">
                  <a:extLst>
                    <a:ext uri="{FF2B5EF4-FFF2-40B4-BE49-F238E27FC236}">
                      <a16:creationId xmlns:a16="http://schemas.microsoft.com/office/drawing/2014/main" id="{AB976046-A5E4-4241-BB66-CE10D099F755}"/>
                    </a:ext>
                  </a:extLst>
                </p:cNvPr>
                <p:cNvSpPr txBox="1"/>
                <p:nvPr/>
              </p:nvSpPr>
              <p:spPr>
                <a:xfrm>
                  <a:off x="6537018" y="433596"/>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Appearing section</a:t>
                  </a:r>
                </a:p>
              </p:txBody>
            </p:sp>
            <p:sp>
              <p:nvSpPr>
                <p:cNvPr id="7" name="テキスト ボックス 6">
                  <a:extLst>
                    <a:ext uri="{FF2B5EF4-FFF2-40B4-BE49-F238E27FC236}">
                      <a16:creationId xmlns:a16="http://schemas.microsoft.com/office/drawing/2014/main" id="{E3A60F75-ED45-A44C-8DBB-8444AAB54E10}"/>
                    </a:ext>
                  </a:extLst>
                </p:cNvPr>
                <p:cNvSpPr txBox="1"/>
                <p:nvPr/>
              </p:nvSpPr>
              <p:spPr>
                <a:xfrm>
                  <a:off x="6454281" y="606029"/>
                  <a:ext cx="1808508" cy="199033"/>
                </a:xfrm>
                <a:prstGeom prst="rect">
                  <a:avLst/>
                </a:prstGeom>
                <a:noFill/>
              </p:spPr>
              <p:txBody>
                <a:bodyPr wrap="none" rtlCol="0">
                  <a:spAutoFit/>
                </a:bodyPr>
                <a:lstStyle/>
                <a:p>
                  <a:r>
                    <a:rPr kumimoji="1" lang="en-US" altLang="ja-JP" sz="700" dirty="0"/>
                    <a:t>(in Introduction to Linear Algebra 6</a:t>
                  </a:r>
                  <a:r>
                    <a:rPr kumimoji="1" lang="en-US" altLang="ja-JP" sz="700" baseline="30000" dirty="0"/>
                    <a:t>th</a:t>
                  </a:r>
                  <a:r>
                    <a:rPr kumimoji="1" lang="en-US" altLang="ja-JP" sz="700" dirty="0"/>
                    <a:t> edtion)</a:t>
                  </a:r>
                  <a:endParaRPr kumimoji="1" lang="ja-JP" altLang="en-US" sz="700"/>
                </a:p>
              </p:txBody>
            </p:sp>
          </p:grpSp>
          <p:sp>
            <p:nvSpPr>
              <p:cNvPr id="104" name="テキスト ボックス 103">
                <a:extLst>
                  <a:ext uri="{FF2B5EF4-FFF2-40B4-BE49-F238E27FC236}">
                    <a16:creationId xmlns:a16="http://schemas.microsoft.com/office/drawing/2014/main" id="{5A66D60C-5A90-404D-8E4F-204A0C76B50F}"/>
                  </a:ext>
                </a:extLst>
              </p:cNvPr>
              <p:cNvSpPr txBox="1"/>
              <p:nvPr/>
            </p:nvSpPr>
            <p:spPr>
              <a:xfrm>
                <a:off x="-7678" y="473419"/>
                <a:ext cx="1888586" cy="707886"/>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en-US" altLang="ja-JP" sz="1000" i="1" dirty="0">
                    <a:latin typeface="Arial Rounded MT Bold" panose="020F0704030504030204" pitchFamily="34" charset="0"/>
                  </a:rPr>
                  <a:t>Introduction to</a:t>
                </a:r>
              </a:p>
              <a:p>
                <a:pPr algn="ctr"/>
                <a:r>
                  <a:rPr lang="en-US" altLang="ja-JP" sz="1000" i="1" dirty="0">
                    <a:latin typeface="Arial Rounded MT Bold" panose="020F0704030504030204" pitchFamily="34" charset="0"/>
                  </a:rPr>
                  <a:t>Linear Algebra </a:t>
                </a:r>
              </a:p>
              <a:p>
                <a:pPr algn="ctr"/>
                <a:r>
                  <a:rPr lang="en-US" altLang="ja-JP" sz="1000" i="1" dirty="0">
                    <a:latin typeface="Arial Rounded MT Bold" panose="020F0704030504030204" pitchFamily="34" charset="0"/>
                  </a:rPr>
                  <a:t>6</a:t>
                </a:r>
                <a:r>
                  <a:rPr lang="en-US" altLang="ja-JP" sz="1000" i="1" baseline="30000" dirty="0">
                    <a:latin typeface="Arial Rounded MT Bold" panose="020F0704030504030204" pitchFamily="34" charset="0"/>
                  </a:rPr>
                  <a:t>th</a:t>
                </a:r>
                <a:r>
                  <a:rPr lang="en-US" altLang="ja-JP" sz="1000" i="1" dirty="0">
                    <a:latin typeface="Arial Rounded MT Bold" panose="020F0704030504030204" pitchFamily="34" charset="0"/>
                  </a:rPr>
                  <a:t> Edition</a:t>
                </a:r>
              </a:p>
            </p:txBody>
          </p:sp>
          <p:sp>
            <p:nvSpPr>
              <p:cNvPr id="53" name="テキスト ボックス 52">
                <a:extLst>
                  <a:ext uri="{FF2B5EF4-FFF2-40B4-BE49-F238E27FC236}">
                    <a16:creationId xmlns:a16="http://schemas.microsoft.com/office/drawing/2014/main" id="{1AB6C43B-03B3-6DB4-444A-AF8284454DAE}"/>
                  </a:ext>
                </a:extLst>
              </p:cNvPr>
              <p:cNvSpPr txBox="1"/>
              <p:nvPr/>
            </p:nvSpPr>
            <p:spPr>
              <a:xfrm>
                <a:off x="7048345" y="188655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A5</a:t>
                </a:r>
                <a:endParaRPr kumimoji="1" lang="ja-JP" altLang="en-US" sz="1050">
                  <a:solidFill>
                    <a:schemeClr val="bg1"/>
                  </a:solidFill>
                </a:endParaRPr>
              </a:p>
            </p:txBody>
          </p:sp>
          <p:sp>
            <p:nvSpPr>
              <p:cNvPr id="65" name="テキスト ボックス 64">
                <a:extLst>
                  <a:ext uri="{FF2B5EF4-FFF2-40B4-BE49-F238E27FC236}">
                    <a16:creationId xmlns:a16="http://schemas.microsoft.com/office/drawing/2014/main" id="{D6BA815B-6576-0606-3AC9-3E0C83CEAF99}"/>
                  </a:ext>
                </a:extLst>
              </p:cNvPr>
              <p:cNvSpPr txBox="1"/>
              <p:nvPr/>
            </p:nvSpPr>
            <p:spPr>
              <a:xfrm>
                <a:off x="3394347" y="213463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A2</a:t>
                </a:r>
                <a:endParaRPr kumimoji="1" lang="ja-JP" altLang="en-US" sz="1050">
                  <a:solidFill>
                    <a:schemeClr val="bg1"/>
                  </a:solidFill>
                </a:endParaRPr>
              </a:p>
            </p:txBody>
          </p:sp>
        </p:grpSp>
      </p:grp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687FACA9-7EF8-8240-749A-FD0D9BC2E53D}"/>
                  </a:ext>
                </a:extLst>
              </p:cNvPr>
              <p:cNvSpPr txBox="1"/>
              <p:nvPr/>
            </p:nvSpPr>
            <p:spPr>
              <a:xfrm>
                <a:off x="6913359" y="2658629"/>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rPr>
                        <m:t>𝐽</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75" name="テキスト ボックス 74">
                <a:extLst>
                  <a:ext uri="{FF2B5EF4-FFF2-40B4-BE49-F238E27FC236}">
                    <a16:creationId xmlns:a16="http://schemas.microsoft.com/office/drawing/2014/main" id="{687FACA9-7EF8-8240-749A-FD0D9BC2E53D}"/>
                  </a:ext>
                </a:extLst>
              </p:cNvPr>
              <p:cNvSpPr txBox="1">
                <a:spLocks noRot="1" noChangeAspect="1" noMove="1" noResize="1" noEditPoints="1" noAdjustHandles="1" noChangeArrowheads="1" noChangeShapeType="1" noTextEdit="1"/>
              </p:cNvSpPr>
              <p:nvPr/>
            </p:nvSpPr>
            <p:spPr>
              <a:xfrm>
                <a:off x="6913359" y="2658629"/>
                <a:ext cx="801864" cy="210892"/>
              </a:xfrm>
              <a:prstGeom prst="rect">
                <a:avLst/>
              </a:prstGeom>
              <a:blipFill>
                <a:blip r:embed="rId40"/>
                <a:stretch>
                  <a:fillRect b="-11111"/>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50D1CBAB-ECBE-0077-2B26-89C9C02B657C}"/>
              </a:ext>
            </a:extLst>
          </p:cNvPr>
          <p:cNvSpPr txBox="1"/>
          <p:nvPr/>
        </p:nvSpPr>
        <p:spPr>
          <a:xfrm>
            <a:off x="94284" y="4965650"/>
            <a:ext cx="2135521" cy="576696"/>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(v1.5, Mar.2</a:t>
            </a:r>
            <a:r>
              <a:rPr lang="en-US" altLang="ja-JP" sz="1049" i="1" baseline="30000" dirty="0">
                <a:solidFill>
                  <a:schemeClr val="bg2">
                    <a:lumMod val="50000"/>
                  </a:schemeClr>
                </a:solidFill>
                <a:latin typeface="Times New Roman" panose="02020603050405020304" pitchFamily="18" charset="0"/>
                <a:cs typeface="Times New Roman" panose="02020603050405020304" pitchFamily="18" charset="0"/>
              </a:rPr>
              <a:t>th</a:t>
            </a:r>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,2023)</a:t>
            </a:r>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3811334" y="1332969"/>
                <a:ext cx="769102"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𝑇𝑟𝑖𝑎𝑛𝑔𝑢𝑙𝑎𝑟𝑖𝑧𝑒</m:t>
                      </m:r>
                    </m:oMath>
                  </m:oMathPara>
                </a14:m>
                <a:endParaRPr lang="ja-JP" altLang="en-US" sz="825"/>
              </a:p>
            </p:txBody>
          </p:sp>
        </mc:Choice>
        <mc:Fallback xmlns="">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3811334" y="1332969"/>
                <a:ext cx="769102" cy="126958"/>
              </a:xfrm>
              <a:prstGeom prst="rect">
                <a:avLst/>
              </a:prstGeom>
              <a:blipFill>
                <a:blip r:embed="rId41"/>
                <a:stretch>
                  <a:fillRect t="-10000"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6603D4F-4366-DD97-101D-D23618363163}"/>
                  </a:ext>
                </a:extLst>
              </p:cNvPr>
              <p:cNvSpPr txBox="1"/>
              <p:nvPr/>
            </p:nvSpPr>
            <p:spPr>
              <a:xfrm>
                <a:off x="5624713" y="3522644"/>
                <a:ext cx="576295" cy="2217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Λ</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ea typeface="Cambria Math" panose="02040503050406030204" pitchFamily="18" charset="0"/>
                                  </a:rPr>
                                  <m:t>𝜆</m:t>
                                </m:r>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r>
                                  <m:rPr>
                                    <m:brk m:alnAt="7"/>
                                  </m:rPr>
                                  <a:rPr lang="en-US" altLang="ja-JP" sz="825" i="1">
                                    <a:latin typeface="Cambria Math" panose="02040503050406030204" pitchFamily="18" charset="0"/>
                                    <a:ea typeface="Cambria Math" panose="02040503050406030204" pitchFamily="18" charset="0"/>
                                  </a:rPr>
                                  <m:t>𝜆</m:t>
                                </m:r>
                              </m:e>
                            </m:mr>
                          </m:m>
                        </m:e>
                      </m:d>
                    </m:oMath>
                  </m:oMathPara>
                </a14:m>
                <a:endParaRPr lang="ja-JP" altLang="en-US" sz="825"/>
              </a:p>
            </p:txBody>
          </p:sp>
        </mc:Choice>
        <mc:Fallback xmlns="">
          <p:sp>
            <p:nvSpPr>
              <p:cNvPr id="43" name="テキスト ボックス 42">
                <a:extLst>
                  <a:ext uri="{FF2B5EF4-FFF2-40B4-BE49-F238E27FC236}">
                    <a16:creationId xmlns:a16="http://schemas.microsoft.com/office/drawing/2014/main" id="{46603D4F-4366-DD97-101D-D23618363163}"/>
                  </a:ext>
                </a:extLst>
              </p:cNvPr>
              <p:cNvSpPr txBox="1">
                <a:spLocks noRot="1" noChangeAspect="1" noMove="1" noResize="1" noEditPoints="1" noAdjustHandles="1" noChangeArrowheads="1" noChangeShapeType="1" noTextEdit="1"/>
              </p:cNvSpPr>
              <p:nvPr/>
            </p:nvSpPr>
            <p:spPr>
              <a:xfrm>
                <a:off x="5624713" y="3522644"/>
                <a:ext cx="576295" cy="221792"/>
              </a:xfrm>
              <a:prstGeom prst="rect">
                <a:avLst/>
              </a:prstGeom>
              <a:blipFill>
                <a:blip r:embed="rId42"/>
                <a:stretch>
                  <a:fillRect l="-2174"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B970422-5A65-B1F5-7F16-BD7298D55F1F}"/>
                  </a:ext>
                </a:extLst>
              </p:cNvPr>
              <p:cNvSpPr txBox="1"/>
              <p:nvPr/>
            </p:nvSpPr>
            <p:spPr>
              <a:xfrm>
                <a:off x="4768567" y="3529243"/>
                <a:ext cx="801864" cy="227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Σ</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b="0" i="1">
                                        <a:latin typeface="Cambria Math" panose="02040503050406030204" pitchFamily="18" charset="0"/>
                                        <a:ea typeface="Cambria Math" panose="02040503050406030204" pitchFamily="18" charset="0"/>
                                      </a:rPr>
                                      <m:t>2</m:t>
                                    </m:r>
                                  </m:sup>
                                </m:sSup>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i="1">
                                        <a:latin typeface="Cambria Math" panose="02040503050406030204" pitchFamily="18" charset="0"/>
                                        <a:ea typeface="Cambria Math" panose="02040503050406030204" pitchFamily="18" charset="0"/>
                                      </a:rPr>
                                      <m:t>2</m:t>
                                    </m:r>
                                  </m:sup>
                                </m:sSup>
                              </m:e>
                            </m:mr>
                          </m:m>
                        </m:e>
                      </m:d>
                    </m:oMath>
                  </m:oMathPara>
                </a14:m>
                <a:endParaRPr lang="ja-JP" altLang="en-US" sz="825"/>
              </a:p>
            </p:txBody>
          </p:sp>
        </mc:Choice>
        <mc:Fallback xmlns="">
          <p:sp>
            <p:nvSpPr>
              <p:cNvPr id="44" name="テキスト ボックス 43">
                <a:extLst>
                  <a:ext uri="{FF2B5EF4-FFF2-40B4-BE49-F238E27FC236}">
                    <a16:creationId xmlns:a16="http://schemas.microsoft.com/office/drawing/2014/main" id="{CB970422-5A65-B1F5-7F16-BD7298D55F1F}"/>
                  </a:ext>
                </a:extLst>
              </p:cNvPr>
              <p:cNvSpPr txBox="1">
                <a:spLocks noRot="1" noChangeAspect="1" noMove="1" noResize="1" noEditPoints="1" noAdjustHandles="1" noChangeArrowheads="1" noChangeShapeType="1" noTextEdit="1"/>
              </p:cNvSpPr>
              <p:nvPr/>
            </p:nvSpPr>
            <p:spPr>
              <a:xfrm>
                <a:off x="4768567" y="3529243"/>
                <a:ext cx="801864" cy="227948"/>
              </a:xfrm>
              <a:prstGeom prst="rect">
                <a:avLst/>
              </a:prstGeom>
              <a:blipFill>
                <a:blip r:embed="rId43"/>
                <a:stretch>
                  <a:fillRect b="-157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73113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2" name="直線コネクタ 51">
            <a:extLst>
              <a:ext uri="{FF2B5EF4-FFF2-40B4-BE49-F238E27FC236}">
                <a16:creationId xmlns:a16="http://schemas.microsoft.com/office/drawing/2014/main" id="{BE4C0801-EA7B-4A41-8D89-68B921F885B4}"/>
              </a:ext>
            </a:extLst>
          </p:cNvPr>
          <p:cNvCxnSpPr>
            <a:cxnSpLocks/>
            <a:stCxn id="37" idx="0"/>
            <a:endCxn id="36" idx="4"/>
          </p:cNvCxnSpPr>
          <p:nvPr/>
        </p:nvCxnSpPr>
        <p:spPr>
          <a:xfrm flipH="1">
            <a:off x="4373169" y="865616"/>
            <a:ext cx="52425" cy="4437569"/>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フリーフォーム 17">
            <a:extLst>
              <a:ext uri="{FF2B5EF4-FFF2-40B4-BE49-F238E27FC236}">
                <a16:creationId xmlns:a16="http://schemas.microsoft.com/office/drawing/2014/main" id="{16F840E6-02B9-4CFE-A7D6-51F805912AF6}"/>
              </a:ext>
            </a:extLst>
          </p:cNvPr>
          <p:cNvSpPr/>
          <p:nvPr/>
        </p:nvSpPr>
        <p:spPr>
          <a:xfrm rot="4721341">
            <a:off x="4366564" y="2502230"/>
            <a:ext cx="745504" cy="1458877"/>
          </a:xfrm>
          <a:custGeom>
            <a:avLst/>
            <a:gdLst>
              <a:gd name="connsiteX0" fmla="*/ 458001 w 914400"/>
              <a:gd name="connsiteY0" fmla="*/ 1879091 h 1879093"/>
              <a:gd name="connsiteX1" fmla="*/ 224840 w 914400"/>
              <a:gd name="connsiteY1" fmla="*/ 1652330 h 1879093"/>
              <a:gd name="connsiteX2" fmla="*/ 226400 w 914400"/>
              <a:gd name="connsiteY2" fmla="*/ 1652314 h 1879093"/>
              <a:gd name="connsiteX3" fmla="*/ 1754 w 914400"/>
              <a:gd name="connsiteY3" fmla="*/ 457200 h 1879093"/>
              <a:gd name="connsiteX4" fmla="*/ 0 w 914400"/>
              <a:gd name="connsiteY4" fmla="*/ 457200 h 1879093"/>
              <a:gd name="connsiteX5" fmla="*/ 611 w 914400"/>
              <a:gd name="connsiteY5" fmla="*/ 451119 h 1879093"/>
              <a:gd name="connsiteX6" fmla="*/ 0 w 914400"/>
              <a:gd name="connsiteY6" fmla="*/ 447869 h 1879093"/>
              <a:gd name="connsiteX7" fmla="*/ 937 w 914400"/>
              <a:gd name="connsiteY7" fmla="*/ 447869 h 1879093"/>
              <a:gd name="connsiteX8" fmla="*/ 9226 w 914400"/>
              <a:gd name="connsiteY8" fmla="*/ 365372 h 1879093"/>
              <a:gd name="connsiteX9" fmla="*/ 454867 w 914400"/>
              <a:gd name="connsiteY9" fmla="*/ 6 h 1879093"/>
              <a:gd name="connsiteX10" fmla="*/ 904214 w 914400"/>
              <a:gd name="connsiteY10" fmla="*/ 360806 h 1879093"/>
              <a:gd name="connsiteX11" fmla="*/ 913859 w 914400"/>
              <a:gd name="connsiteY11" fmla="*/ 447869 h 1879093"/>
              <a:gd name="connsiteX12" fmla="*/ 914400 w 914400"/>
              <a:gd name="connsiteY12" fmla="*/ 447869 h 1879093"/>
              <a:gd name="connsiteX13" fmla="*/ 914060 w 914400"/>
              <a:gd name="connsiteY13" fmla="*/ 449679 h 1879093"/>
              <a:gd name="connsiteX14" fmla="*/ 914376 w 914400"/>
              <a:gd name="connsiteY14" fmla="*/ 452535 h 1879093"/>
              <a:gd name="connsiteX15" fmla="*/ 913521 w 914400"/>
              <a:gd name="connsiteY15" fmla="*/ 452544 h 1879093"/>
              <a:gd name="connsiteX16" fmla="*/ 688443 w 914400"/>
              <a:gd name="connsiteY16" fmla="*/ 1649963 h 1879093"/>
              <a:gd name="connsiteX17" fmla="*/ 688836 w 914400"/>
              <a:gd name="connsiteY17" fmla="*/ 1649963 h 1879093"/>
              <a:gd name="connsiteX18" fmla="*/ 458001 w 914400"/>
              <a:gd name="connsiteY18" fmla="*/ 1879091 h 187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1879093">
                <a:moveTo>
                  <a:pt x="458001" y="1879091"/>
                </a:moveTo>
                <a:cubicBezTo>
                  <a:pt x="330350" y="1879726"/>
                  <a:pt x="226159" y="1778396"/>
                  <a:pt x="224840" y="1652330"/>
                </a:cubicBezTo>
                <a:lnTo>
                  <a:pt x="226400" y="1652314"/>
                </a:lnTo>
                <a:lnTo>
                  <a:pt x="1754" y="457200"/>
                </a:lnTo>
                <a:lnTo>
                  <a:pt x="0" y="457200"/>
                </a:lnTo>
                <a:lnTo>
                  <a:pt x="611" y="451119"/>
                </a:lnTo>
                <a:lnTo>
                  <a:pt x="0" y="447869"/>
                </a:lnTo>
                <a:lnTo>
                  <a:pt x="937" y="447869"/>
                </a:lnTo>
                <a:lnTo>
                  <a:pt x="9226" y="365372"/>
                </a:lnTo>
                <a:cubicBezTo>
                  <a:pt x="51574" y="157699"/>
                  <a:pt x="234726" y="1129"/>
                  <a:pt x="454867" y="6"/>
                </a:cubicBezTo>
                <a:cubicBezTo>
                  <a:pt x="675009" y="-1118"/>
                  <a:pt x="859749" y="153576"/>
                  <a:pt x="904214" y="360806"/>
                </a:cubicBezTo>
                <a:lnTo>
                  <a:pt x="913859" y="447869"/>
                </a:lnTo>
                <a:lnTo>
                  <a:pt x="914400" y="447869"/>
                </a:lnTo>
                <a:lnTo>
                  <a:pt x="914060" y="449679"/>
                </a:lnTo>
                <a:lnTo>
                  <a:pt x="914376" y="452535"/>
                </a:lnTo>
                <a:lnTo>
                  <a:pt x="913521" y="452544"/>
                </a:lnTo>
                <a:lnTo>
                  <a:pt x="688443" y="1649963"/>
                </a:lnTo>
                <a:lnTo>
                  <a:pt x="688836" y="1649963"/>
                </a:lnTo>
                <a:cubicBezTo>
                  <a:pt x="688836" y="1776058"/>
                  <a:pt x="585675" y="1878456"/>
                  <a:pt x="458001" y="18790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4" name="円/楕円 3">
            <a:extLst>
              <a:ext uri="{FF2B5EF4-FFF2-40B4-BE49-F238E27FC236}">
                <a16:creationId xmlns:a16="http://schemas.microsoft.com/office/drawing/2014/main" id="{5167D8A5-30DD-0A4E-929D-1F3517498DB1}"/>
              </a:ext>
            </a:extLst>
          </p:cNvPr>
          <p:cNvSpPr/>
          <p:nvPr/>
        </p:nvSpPr>
        <p:spPr>
          <a:xfrm>
            <a:off x="3678136" y="2509291"/>
            <a:ext cx="1922043" cy="18524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673802" y="2261844"/>
            <a:ext cx="2980762" cy="22867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30556" y="2856469"/>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767975" y="2296687"/>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対称</a:t>
            </a:r>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494821" y="2892524"/>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直交</a:t>
            </a:r>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386141" y="3533342"/>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対角</a:t>
            </a:r>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73845"/>
            <a:ext cx="5399138" cy="26613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820540" y="2118755"/>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正規</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250426" y="353988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 </m:t>
                                </m:r>
                                <m:r>
                                  <a:rPr lang="en-US" altLang="ja-JP" sz="825" b="0" i="1">
                                    <a:latin typeface="Cambria Math" panose="02040503050406030204" pitchFamily="18" charset="0"/>
                                  </a:rPr>
                                  <m:t>  </m:t>
                                </m:r>
                                <m: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250426" y="3539888"/>
                <a:ext cx="599208" cy="211725"/>
              </a:xfrm>
              <a:prstGeom prst="rect">
                <a:avLst/>
              </a:prstGeom>
              <a:blipFill>
                <a:blip r:embed="rId2"/>
                <a:stretch>
                  <a:fillRect l="-8333" t="-11111"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670297" y="288000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670297" y="2880004"/>
                <a:ext cx="599208" cy="211725"/>
              </a:xfrm>
              <a:prstGeom prst="rect">
                <a:avLst/>
              </a:prstGeom>
              <a:blipFill>
                <a:blip r:embed="rId3"/>
                <a:stretch>
                  <a:fillRect b="-16667"/>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3829860" y="3856310"/>
            <a:ext cx="599209"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正定値</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29727" y="3197507"/>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29727" y="3197507"/>
                <a:ext cx="599208" cy="129266"/>
              </a:xfrm>
              <a:prstGeom prst="rect">
                <a:avLst/>
              </a:prstGeom>
              <a:blipFill>
                <a:blip r:embed="rId4"/>
                <a:stretch>
                  <a:fillRect t="-909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28325" y="3341226"/>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28325" y="3341226"/>
                <a:ext cx="910325" cy="126958"/>
              </a:xfrm>
              <a:prstGeom prst="rect">
                <a:avLst/>
              </a:prstGeom>
              <a:blipFill>
                <a:blip r:embed="rId5"/>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203801" y="4086997"/>
                <a:ext cx="45646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xmlns="">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203801" y="4086997"/>
                <a:ext cx="456461" cy="126958"/>
              </a:xfrm>
              <a:prstGeom prst="rect">
                <a:avLst/>
              </a:prstGeom>
              <a:blipFill>
                <a:blip r:embed="rId6"/>
                <a:stretch>
                  <a:fillRect b="-181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2912786" y="2313490"/>
                <a:ext cx="1183639" cy="256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en-US" altLang="ja-JP" sz="825"/>
              </a:p>
              <a:p>
                <a:r>
                  <a:rPr lang="ja-JP" altLang="en-US" sz="825"/>
                  <a:t>直交行列で対角化可能</a:t>
                </a:r>
              </a:p>
            </p:txBody>
          </p:sp>
        </mc:Choice>
        <mc:Fallback xmlns="">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2912786" y="2313490"/>
                <a:ext cx="1183639" cy="256224"/>
              </a:xfrm>
              <a:prstGeom prst="rect">
                <a:avLst/>
              </a:prstGeom>
              <a:blipFill>
                <a:blip r:embed="rId7"/>
                <a:stretch>
                  <a:fillRect l="-5319" t="-4762" b="-238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140403" y="2609660"/>
                <a:ext cx="599208"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𝑄</m:t>
                          </m:r>
                          <m:r>
                            <m:rPr>
                              <m:sty m:val="p"/>
                            </m:rPr>
                            <a:rPr lang="el-GR" altLang="ja-JP">
                              <a:latin typeface="Cambria Math" panose="02040503050406030204" pitchFamily="18" charset="0"/>
                            </a:rPr>
                            <m:t>Λ</m:t>
                          </m:r>
                          <m:r>
                            <a:rPr lang="en-US" altLang="ja-JP">
                              <a:latin typeface="Cambria Math" panose="02040503050406030204" pitchFamily="18" charset="0"/>
                            </a:rPr>
                            <m:t>𝑄</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140403" y="2609660"/>
                <a:ext cx="599208" cy="164469"/>
              </a:xfrm>
              <a:prstGeom prst="rect">
                <a:avLst/>
              </a:prstGeom>
              <a:blipFill>
                <a:blip r:embed="rId8"/>
                <a:stretch>
                  <a:fillRect l="-8333" t="-7143" r="-4167" b="-28571"/>
                </a:stretch>
              </a:blipFill>
            </p:spPr>
            <p:txBody>
              <a:bodyPr/>
              <a:lstStyle/>
              <a:p>
                <a:r>
                  <a:rPr lang="ja-JP" altLang="en-US">
                    <a:noFill/>
                  </a:rPr>
                  <a:t> </a:t>
                </a:r>
              </a:p>
            </p:txBody>
          </p:sp>
        </mc:Fallback>
      </mc:AlternateContent>
      <p:sp>
        <p:nvSpPr>
          <p:cNvPr id="30" name="円/楕円 29">
            <a:extLst>
              <a:ext uri="{FF2B5EF4-FFF2-40B4-BE49-F238E27FC236}">
                <a16:creationId xmlns:a16="http://schemas.microsoft.com/office/drawing/2014/main" id="{747F2193-208F-AD44-9916-42A5EFDE58F0}"/>
              </a:ext>
            </a:extLst>
          </p:cNvPr>
          <p:cNvSpPr/>
          <p:nvPr/>
        </p:nvSpPr>
        <p:spPr>
          <a:xfrm>
            <a:off x="1175314" y="1711724"/>
            <a:ext cx="5981227" cy="31571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302924" y="1890764"/>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m:t>
                          </m:r>
                          <m:r>
                            <m:rPr>
                              <m:sty m:val="p"/>
                            </m:rPr>
                            <a:rPr lang="el-GR" altLang="ja-JP">
                              <a:latin typeface="Cambria Math" panose="02040503050406030204" pitchFamily="18" charset="0"/>
                            </a:rPr>
                            <m:t>Λ</m:t>
                          </m:r>
                          <m:r>
                            <a:rPr lang="en-US" altLang="ja-JP">
                              <a:latin typeface="Cambria Math" panose="02040503050406030204" pitchFamily="18" charset="0"/>
                            </a:rPr>
                            <m:t>𝑋</m:t>
                          </m:r>
                        </m:e>
                        <m:sup>
                          <m:r>
                            <a:rPr lang="en-US" altLang="ja-JP">
                              <a:latin typeface="Cambria Math" panose="02040503050406030204" pitchFamily="18" charset="0"/>
                            </a:rPr>
                            <m:t>−1</m:t>
                          </m:r>
                        </m:sup>
                      </m:sSup>
                    </m:oMath>
                  </m:oMathPara>
                </a14:m>
                <a:endParaRPr lang="ja-JP" altLang="en-US"/>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302924" y="1890764"/>
                <a:ext cx="774007" cy="161454"/>
              </a:xfrm>
              <a:prstGeom prst="rect">
                <a:avLst/>
              </a:prstGeom>
              <a:blipFill>
                <a:blip r:embed="rId10"/>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346741" y="2039929"/>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346741" y="2039929"/>
                <a:ext cx="599208" cy="211725"/>
              </a:xfrm>
              <a:prstGeom prst="rect">
                <a:avLst/>
              </a:prstGeom>
              <a:blipFill>
                <a:blip r:embed="rId13"/>
                <a:stretch>
                  <a:fillRect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452898" y="2050089"/>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452898" y="2050089"/>
                <a:ext cx="599208" cy="211725"/>
              </a:xfrm>
              <a:prstGeom prst="rect">
                <a:avLst/>
              </a:prstGeom>
              <a:blipFill>
                <a:blip r:embed="rId14"/>
                <a:stretch>
                  <a:fillRect b="-11111"/>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876996"/>
            <a:ext cx="6873107" cy="4426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1753678" y="17721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1753678" y="1772183"/>
                <a:ext cx="599208" cy="211725"/>
              </a:xfrm>
              <a:prstGeom prst="rect">
                <a:avLst/>
              </a:prstGeom>
              <a:blipFill>
                <a:blip r:embed="rId15"/>
                <a:stretch>
                  <a:fillRect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691852" y="303958"/>
            <a:ext cx="7378259" cy="51824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4026854" y="339109"/>
                <a:ext cx="1134066"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行列</a:t>
                </a:r>
                <a:r>
                  <a:rPr lang="en-US" altLang="ja-JP" sz="1049" b="1" dirty="0">
                    <a:latin typeface="Meiryo" panose="020B0604030504040204" pitchFamily="34" charset="-128"/>
                    <a:ea typeface="Meiryo" panose="020B0604030504040204" pitchFamily="34" charset="-128"/>
                  </a:rPr>
                  <a:t> </a:t>
                </a:r>
                <a:r>
                  <a:rPr lang="en-US" altLang="ja-JP" sz="901" dirty="0">
                    <a:latin typeface="Meiryo" panose="020B0604030504040204" pitchFamily="34" charset="-128"/>
                    <a:ea typeface="Meiryo" panose="020B0604030504040204" pitchFamily="34" charset="-128"/>
                  </a:rPr>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latin typeface="Meiryo" panose="020B0604030504040204" pitchFamily="34" charset="-128"/>
                    <a:ea typeface="Meiryo" panose="020B0604030504040204" pitchFamily="34" charset="-128"/>
                  </a:rPr>
                  <a:t>)</a:t>
                </a:r>
                <a:endParaRPr lang="ja-JP" altLang="en-US" sz="901">
                  <a:latin typeface="Meiryo" panose="020B0604030504040204" pitchFamily="34" charset="-128"/>
                  <a:ea typeface="Meiryo" panose="020B0604030504040204" pitchFamily="34" charset="-128"/>
                </a:endParaRPr>
              </a:p>
            </p:txBody>
          </p:sp>
        </mc:Choice>
        <mc:Fallback xmlns="">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4026854" y="339109"/>
                <a:ext cx="1134066" cy="253787"/>
              </a:xfrm>
              <a:prstGeom prst="rect">
                <a:avLst/>
              </a:prstGeom>
              <a:blipFill>
                <a:blip r:embed="rId16"/>
                <a:stretch>
                  <a:fillRect b="-14286"/>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3A0C6B52-1A03-2C44-A796-52BA219077DB}"/>
              </a:ext>
            </a:extLst>
          </p:cNvPr>
          <p:cNvSpPr txBox="1"/>
          <p:nvPr/>
        </p:nvSpPr>
        <p:spPr>
          <a:xfrm>
            <a:off x="3553900" y="1037391"/>
            <a:ext cx="954922" cy="230961"/>
          </a:xfrm>
          <a:prstGeom prst="rect">
            <a:avLst/>
          </a:prstGeom>
          <a:noFill/>
        </p:spPr>
        <p:txBody>
          <a:bodyPr wrap="square" rtlCol="0">
            <a:spAutoFit/>
          </a:bodyPr>
          <a:lstStyle/>
          <a:p>
            <a:r>
              <a:rPr lang="ja-JP" altLang="en-US" sz="901">
                <a:latin typeface="Arial Rounded MT Bold" panose="020F0704030504030204" pitchFamily="34" charset="0"/>
              </a:rPr>
              <a:t>可逆（正則）</a:t>
            </a: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4521670" y="1054589"/>
            <a:ext cx="992579" cy="230961"/>
          </a:xfrm>
          <a:prstGeom prst="rect">
            <a:avLst/>
          </a:prstGeom>
          <a:noFill/>
        </p:spPr>
        <p:txBody>
          <a:bodyPr wrap="none" rtlCol="0">
            <a:spAutoFit/>
          </a:bodyPr>
          <a:lstStyle/>
          <a:p>
            <a:r>
              <a:rPr lang="ja-JP" altLang="en-US" sz="901">
                <a:latin typeface="Arial Rounded MT Bold" panose="020F0704030504030204" pitchFamily="34" charset="0"/>
              </a:rPr>
              <a:t>非可逆（特異）</a:t>
            </a: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840872" y="1393990"/>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xmlns="">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840872" y="1393990"/>
                <a:ext cx="599208" cy="161454"/>
              </a:xfrm>
              <a:prstGeom prst="rect">
                <a:avLst/>
              </a:prstGeom>
              <a:blipFill>
                <a:blip r:embed="rId17"/>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558356"/>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558356"/>
                <a:ext cx="599208" cy="161454"/>
              </a:xfrm>
              <a:prstGeom prst="rect">
                <a:avLst/>
              </a:prstGeom>
              <a:blipFill>
                <a:blip r:embed="rId18"/>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723248" y="525357"/>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723248" y="525357"/>
                <a:ext cx="599208" cy="164469"/>
              </a:xfrm>
              <a:prstGeom prst="rect">
                <a:avLst/>
              </a:prstGeom>
              <a:blipFill>
                <a:blip r:embed="rId19"/>
                <a:stretch>
                  <a:fillRect l="-8333" t="-7143" r="-2083" b="-7143"/>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266667" y="1150260"/>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09293" y="977585"/>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xmlns="">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09293" y="977585"/>
                <a:ext cx="737681" cy="211725"/>
              </a:xfrm>
              <a:prstGeom prst="rect">
                <a:avLst/>
              </a:prstGeom>
              <a:blipFill>
                <a:blip r:embed="rId20"/>
                <a:stretch>
                  <a:fillRect b="-1666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4070939" y="3856310"/>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40DCD359-ED21-2849-8C58-0246128AD0E1}"/>
                  </a:ext>
                </a:extLst>
              </p:cNvPr>
              <p:cNvSpPr txBox="1"/>
              <p:nvPr/>
            </p:nvSpPr>
            <p:spPr>
              <a:xfrm>
                <a:off x="4457064" y="1237299"/>
                <a:ext cx="973084" cy="126958"/>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oMath>
                </a14:m>
                <a:r>
                  <a:rPr lang="en-US" altLang="ja-JP" sz="825" dirty="0"/>
                  <a:t> 0, </a:t>
                </a:r>
                <a14:m>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p:txBody>
          </p:sp>
        </mc:Choice>
        <mc:Fallback xmlns="">
          <p:sp>
            <p:nvSpPr>
              <p:cNvPr id="68" name="テキスト ボックス 67">
                <a:extLst>
                  <a:ext uri="{FF2B5EF4-FFF2-40B4-BE49-F238E27FC236}">
                    <a16:creationId xmlns:a16="http://schemas.microsoft.com/office/drawing/2014/main" id="{40DCD359-ED21-2849-8C58-0246128AD0E1}"/>
                  </a:ext>
                </a:extLst>
              </p:cNvPr>
              <p:cNvSpPr txBox="1">
                <a:spLocks noRot="1" noChangeAspect="1" noMove="1" noResize="1" noEditPoints="1" noAdjustHandles="1" noChangeArrowheads="1" noChangeShapeType="1" noTextEdit="1"/>
              </p:cNvSpPr>
              <p:nvPr/>
            </p:nvSpPr>
            <p:spPr>
              <a:xfrm>
                <a:off x="4457064" y="1237299"/>
                <a:ext cx="973084" cy="126958"/>
              </a:xfrm>
              <a:prstGeom prst="rect">
                <a:avLst/>
              </a:prstGeom>
              <a:blipFill>
                <a:blip r:embed="rId21"/>
                <a:stretch>
                  <a:fillRect l="-3846" t="-27273"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443313" y="1233122"/>
                <a:ext cx="1068010" cy="126958"/>
              </a:xfrm>
              <a:prstGeom prst="rect">
                <a:avLst/>
              </a:prstGeom>
              <a:noFill/>
            </p:spPr>
            <p:txBody>
              <a:bodyPr wrap="square" lIns="0" tIns="0" rIns="0" bIns="0" rtlCol="0">
                <a:spAutoFit/>
              </a:bodyPr>
              <a:lstStyle/>
              <a:p>
                <a14:m>
                  <m:oMath xmlns:m="http://schemas.openxmlformats.org/officeDocument/2006/math">
                    <m:func>
                      <m:funcPr>
                        <m:ctrlPr>
                          <a:rPr lang="en-US" altLang="ja-JP" sz="825" i="1">
                            <a:latin typeface="Cambria Math" panose="02040503050406030204" pitchFamily="18" charset="0"/>
                          </a:rPr>
                        </m:ctrlPr>
                      </m:funcPr>
                      <m:fName>
                        <m:r>
                          <m:rPr>
                            <m:sty m:val="p"/>
                          </m:rPr>
                          <a:rPr lang="en-US" altLang="ja-JP" sz="825">
                            <a:latin typeface="Cambria Math" panose="02040503050406030204" pitchFamily="18" charset="0"/>
                          </a:rPr>
                          <m:t>det</m:t>
                        </m:r>
                      </m:fName>
                      <m:e>
                        <m:d>
                          <m:dPr>
                            <m:ctrlPr>
                              <a:rPr lang="en-US" altLang="ja-JP" sz="825" i="1">
                                <a:latin typeface="Cambria Math" panose="02040503050406030204" pitchFamily="18" charset="0"/>
                              </a:rPr>
                            </m:ctrlPr>
                          </m:dPr>
                          <m:e>
                            <m:r>
                              <a:rPr lang="en-US" altLang="ja-JP" sz="825" i="1">
                                <a:latin typeface="Cambria Math" panose="02040503050406030204" pitchFamily="18" charset="0"/>
                              </a:rPr>
                              <m:t>𝐴</m:t>
                            </m:r>
                          </m:e>
                        </m:d>
                      </m:e>
                    </m:func>
                    <m:r>
                      <a:rPr lang="en-US" altLang="ja-JP" sz="825" i="1">
                        <a:latin typeface="Cambria Math" panose="02040503050406030204" pitchFamily="18" charset="0"/>
                      </a:rPr>
                      <m:t>≠ </m:t>
                    </m:r>
                  </m:oMath>
                </a14:m>
                <a:r>
                  <a:rPr lang="en-US" altLang="ja-JP" sz="825" dirty="0"/>
                  <a:t>0, </a:t>
                </a:r>
                <a14:m>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p:txBody>
          </p:sp>
        </mc:Choice>
        <mc:Fallback xmlns="">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443313" y="1233122"/>
                <a:ext cx="1068010" cy="126958"/>
              </a:xfrm>
              <a:prstGeom prst="rect">
                <a:avLst/>
              </a:prstGeom>
              <a:blipFill>
                <a:blip r:embed="rId22"/>
                <a:stretch>
                  <a:fillRect l="-4706" t="-16667" b="-41667"/>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DD9B465-CC7F-FB41-B584-2ED54495A94D}"/>
              </a:ext>
            </a:extLst>
          </p:cNvPr>
          <p:cNvSpPr txBox="1"/>
          <p:nvPr/>
        </p:nvSpPr>
        <p:spPr>
          <a:xfrm>
            <a:off x="4896836" y="2868669"/>
            <a:ext cx="474964"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射影</a:t>
            </a:r>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2792442" y="1397843"/>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xmlns="">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2792442" y="1397843"/>
                <a:ext cx="599208" cy="161454"/>
              </a:xfrm>
              <a:prstGeom prst="rect">
                <a:avLst/>
              </a:prstGeom>
              <a:blipFill>
                <a:blip r:embed="rId23"/>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4797521" y="1581435"/>
                <a:ext cx="920627"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はゼロ行を持つ</m:t>
                      </m:r>
                    </m:oMath>
                  </m:oMathPara>
                </a14:m>
                <a:endParaRPr lang="ja-JP" altLang="en-US" sz="825"/>
              </a:p>
            </p:txBody>
          </p:sp>
        </mc:Choice>
        <mc:Fallback xmlns="">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4797521" y="1581435"/>
                <a:ext cx="920627" cy="126958"/>
              </a:xfrm>
              <a:prstGeom prst="rect">
                <a:avLst/>
              </a:prstGeom>
              <a:blipFill>
                <a:blip r:embed="rId24"/>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59183" y="1889087"/>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𝑋𝐽𝑋</m:t>
                          </m:r>
                        </m:e>
                        <m:sup>
                          <m:r>
                            <a:rPr lang="en-US" altLang="ja-JP">
                              <a:latin typeface="Cambria Math" panose="02040503050406030204" pitchFamily="18" charset="0"/>
                            </a:rPr>
                            <m:t>−1</m:t>
                          </m:r>
                        </m:sup>
                      </m:sSup>
                    </m:oMath>
                  </m:oMathPara>
                </a14:m>
                <a:endParaRPr lang="ja-JP" altLang="en-US"/>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59183" y="1889087"/>
                <a:ext cx="774007" cy="161454"/>
              </a:xfrm>
              <a:prstGeom prst="rect">
                <a:avLst/>
              </a:prstGeom>
              <a:blipFill>
                <a:blip r:embed="rId31"/>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5092520" y="2495625"/>
                <a:ext cx="921711" cy="253916"/>
              </a:xfrm>
              <a:prstGeom prst="rect">
                <a:avLst/>
              </a:prstGeom>
              <a:noFill/>
            </p:spPr>
            <p:txBody>
              <a:bodyPr wrap="square" lIns="0" tIns="0" rIns="0" bIns="0" rtlCol="0">
                <a:spAutoFit/>
              </a:bodyPr>
              <a:lstStyle/>
              <a:p>
                <a14:m>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a:rPr lang="en-US" altLang="ja-JP" sz="825" i="1">
                            <a:latin typeface="Cambria Math" panose="02040503050406030204" pitchFamily="18" charset="0"/>
                          </a:rPr>
                          <m:t>𝑇</m:t>
                        </m:r>
                      </m:sup>
                    </m:sSup>
                  </m:oMath>
                </a14:m>
                <a:r>
                  <a:rPr lang="en-US" altLang="ja-JP" sz="825"/>
                  <a:t>, </a:t>
                </a:r>
                <a14:m>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ℝ</m:t>
                    </m:r>
                  </m:oMath>
                </a14:m>
                <a:endParaRPr lang="ja-JP" altLang="en-US" sz="825"/>
              </a:p>
              <a:p>
                <a:endParaRPr lang="ja-JP" altLang="en-US" sz="825"/>
              </a:p>
            </p:txBody>
          </p:sp>
        </mc:Choice>
        <mc:Fallback xmlns="">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5092520" y="2495625"/>
                <a:ext cx="921711" cy="253916"/>
              </a:xfrm>
              <a:prstGeom prst="rect">
                <a:avLst/>
              </a:prstGeom>
              <a:blipFill>
                <a:blip r:embed="rId32"/>
                <a:stretch>
                  <a:fillRect l="-4054" t="-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54971" y="2628816"/>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54971" y="2628816"/>
                <a:ext cx="599208" cy="164469"/>
              </a:xfrm>
              <a:prstGeom prst="rect">
                <a:avLst/>
              </a:prstGeom>
              <a:blipFill>
                <a:blip r:embed="rId35"/>
                <a:stretch>
                  <a:fillRect l="-6250" r="-4167" b="-28571"/>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391650" y="1475410"/>
            <a:ext cx="748207" cy="3160"/>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54203" y="1474717"/>
            <a:ext cx="286669"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73CA59E4-02EC-8348-90A9-DF74635EC2CA}"/>
              </a:ext>
            </a:extLst>
          </p:cNvPr>
          <p:cNvSpPr txBox="1"/>
          <p:nvPr/>
        </p:nvSpPr>
        <p:spPr>
          <a:xfrm>
            <a:off x="5248530" y="1905220"/>
            <a:ext cx="352118" cy="126458"/>
          </a:xfrm>
          <a:prstGeom prst="rect">
            <a:avLst/>
          </a:prstGeom>
          <a:noFill/>
        </p:spPr>
        <p:txBody>
          <a:bodyPr wrap="square" lIns="0" tIns="0" rIns="0" bIns="0" rtlCol="0">
            <a:spAutoFit/>
          </a:bodyPr>
          <a:lstStyle/>
          <a:p>
            <a:r>
              <a:rPr lang="ja-JP" altLang="en-US" sz="825"/>
              <a:t>対角化</a:t>
            </a:r>
          </a:p>
        </p:txBody>
      </p:sp>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flipV="1">
            <a:off x="5076931" y="1968449"/>
            <a:ext cx="171599" cy="3042"/>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5600648" y="1968449"/>
            <a:ext cx="658535" cy="1365"/>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5181444" y="4942810"/>
                <a:ext cx="892992"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5181444" y="4942810"/>
                <a:ext cx="892992" cy="164469"/>
              </a:xfrm>
              <a:prstGeom prst="rect">
                <a:avLst/>
              </a:prstGeom>
              <a:blipFill>
                <a:blip r:embed="rId36"/>
                <a:stretch>
                  <a:fillRect t="-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192526" y="5025045"/>
            <a:ext cx="988918" cy="1064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774949" y="764064"/>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25" i="1">
                          <a:latin typeface="Cambria Math" panose="02040503050406030204" pitchFamily="18" charset="0"/>
                          <a:ea typeface="Cambria Math" panose="02040503050406030204" pitchFamily="18" charset="0"/>
                        </a:rPr>
                        <m:t>行</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列</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latin typeface="Meiryo" panose="020B0604030504040204" pitchFamily="34" charset="-128"/>
                  <a:ea typeface="Meiryo" panose="020B0604030504040204" pitchFamily="34" charset="-128"/>
                </a:endParaRPr>
              </a:p>
            </p:txBody>
          </p:sp>
        </mc:Choice>
        <mc:Fallback xmlns="">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774949" y="764064"/>
                <a:ext cx="1404308" cy="126958"/>
              </a:xfrm>
              <a:prstGeom prst="rect">
                <a:avLst/>
              </a:prstGeom>
              <a:blipFill>
                <a:blip r:embed="rId37"/>
                <a:stretch>
                  <a:fillRect t="-18182" b="-181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26270" y="725541"/>
                <a:ext cx="1238371" cy="127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 </m:t>
                      </m:r>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ja-JP" altLang="en-US" sz="825" i="1">
                          <a:latin typeface="Cambria Math" panose="02040503050406030204" pitchFamily="18" charset="0"/>
                        </a:rPr>
                        <m:t>単位直交基底</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xmlns="">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26270" y="725541"/>
                <a:ext cx="1238371" cy="127471"/>
              </a:xfrm>
              <a:prstGeom prst="rect">
                <a:avLst/>
              </a:prstGeom>
              <a:blipFill>
                <a:blip r:embed="rId38"/>
                <a:stretch>
                  <a:fillRect t="-18182"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163236" y="4953457"/>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163236" y="4953457"/>
                <a:ext cx="1029290" cy="164469"/>
              </a:xfrm>
              <a:prstGeom prst="rect">
                <a:avLst/>
              </a:prstGeom>
              <a:blipFill>
                <a:blip r:embed="rId41"/>
                <a:stretch>
                  <a:fillRect t="-7143"/>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a:stCxn id="77" idx="3"/>
          </p:cNvCxnSpPr>
          <p:nvPr/>
        </p:nvCxnSpPr>
        <p:spPr>
          <a:xfrm flipH="1" flipV="1">
            <a:off x="4418246" y="1630188"/>
            <a:ext cx="379275" cy="14726"/>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361629" y="4812672"/>
                <a:ext cx="1302064" cy="120289"/>
              </a:xfrm>
              <a:prstGeom prst="rect">
                <a:avLst/>
              </a:prstGeom>
              <a:solidFill>
                <a:schemeClr val="bg1"/>
              </a:solidFill>
            </p:spPr>
            <p:txBody>
              <a:bodyPr wrap="square" lIns="0" tIns="0" rIns="0" bIns="0" rtlCol="0">
                <a:spAutoFit/>
              </a:bodyPr>
              <a:lstStyle/>
              <a:p>
                <a:r>
                  <a:rPr lang="ja-JP" altLang="en-US" sz="701">
                    <a:ea typeface="Cambria Math" panose="02040503050406030204" pitchFamily="18" charset="0"/>
                  </a:rPr>
                  <a:t>すべての</a:t>
                </a:r>
                <a14:m>
                  <m:oMath xmlns:m="http://schemas.openxmlformats.org/officeDocument/2006/math">
                    <m:r>
                      <a:rPr lang="en-US" altLang="ja-JP" sz="800" b="0" i="1" smtClean="0">
                        <a:latin typeface="Cambria Math" panose="02040503050406030204" pitchFamily="18" charset="0"/>
                      </a:rPr>
                      <m:t>𝐴</m:t>
                    </m:r>
                  </m:oMath>
                </a14:m>
                <a:r>
                  <a:rPr lang="ja-JP" altLang="en-US" sz="701">
                    <a:ea typeface="Cambria Math" panose="02040503050406030204" pitchFamily="18" charset="0"/>
                  </a:rPr>
                  <a:t>に対する</a:t>
                </a:r>
                <a14:m>
                  <m:oMath xmlns:m="http://schemas.openxmlformats.org/officeDocument/2006/math">
                    <m:r>
                      <a:rPr lang="ja-JP" altLang="en-US" sz="701" i="1">
                        <a:latin typeface="Cambria Math" panose="02040503050406030204" pitchFamily="18" charset="0"/>
                        <a:ea typeface="Cambria Math" panose="02040503050406030204" pitchFamily="18" charset="0"/>
                      </a:rPr>
                      <m:t>擬似逆行列</m:t>
                    </m:r>
                  </m:oMath>
                </a14:m>
                <a:endParaRPr lang="en-US" altLang="ja-JP" sz="701" i="1" dirty="0">
                  <a:latin typeface="Cambria Math" panose="02040503050406030204" pitchFamily="18" charset="0"/>
                  <a:ea typeface="Cambria Math" panose="02040503050406030204" pitchFamily="18" charset="0"/>
                </a:endParaRPr>
              </a:p>
            </p:txBody>
          </p:sp>
        </mc:Choice>
        <mc:Fallback xmlns="">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361629" y="4812672"/>
                <a:ext cx="1302064" cy="120289"/>
              </a:xfrm>
              <a:prstGeom prst="rect">
                <a:avLst/>
              </a:prstGeom>
              <a:blipFill>
                <a:blip r:embed="rId43"/>
                <a:stretch>
                  <a:fillRect l="-3883" t="-9091" b="-36364"/>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50143B49-D0A9-0545-9D0E-D984E3E057B5}"/>
              </a:ext>
            </a:extLst>
          </p:cNvPr>
          <p:cNvSpPr txBox="1"/>
          <p:nvPr/>
        </p:nvSpPr>
        <p:spPr>
          <a:xfrm rot="10800000" flipV="1">
            <a:off x="2384064" y="1591697"/>
            <a:ext cx="1316155" cy="126958"/>
          </a:xfrm>
          <a:prstGeom prst="rect">
            <a:avLst/>
          </a:prstGeom>
          <a:noFill/>
        </p:spPr>
        <p:txBody>
          <a:bodyPr wrap="square" lIns="0" tIns="0" rIns="0" bIns="0" rtlCol="0">
            <a:spAutoFit/>
          </a:bodyPr>
          <a:lstStyle/>
          <a:p>
            <a:r>
              <a:rPr lang="ja-JP" altLang="en-US" sz="825" i="1" dirty="0">
                <a:latin typeface="Times New Roman" panose="02020603050405020304" pitchFamily="18" charset="0"/>
                <a:cs typeface="Times New Roman" panose="02020603050405020304" pitchFamily="18" charset="0"/>
              </a:rPr>
              <a:t>グラム・シュミット法</a:t>
            </a:r>
            <a:endParaRPr lang="ja-JP" altLang="en-US" sz="825" i="1">
              <a:latin typeface="Times New Roman" panose="02020603050405020304" pitchFamily="18" charset="0"/>
              <a:cs typeface="Times New Roman" panose="02020603050405020304" pitchFamily="18" charset="0"/>
            </a:endParaRPr>
          </a:p>
        </p:txBody>
      </p:sp>
      <p:sp>
        <p:nvSpPr>
          <p:cNvPr id="89" name="円/楕円 88">
            <a:extLst>
              <a:ext uri="{FF2B5EF4-FFF2-40B4-BE49-F238E27FC236}">
                <a16:creationId xmlns:a16="http://schemas.microsoft.com/office/drawing/2014/main" id="{46F0E462-4BFF-4E49-8866-57D679CCD4DF}"/>
              </a:ext>
            </a:extLst>
          </p:cNvPr>
          <p:cNvSpPr/>
          <p:nvPr/>
        </p:nvSpPr>
        <p:spPr>
          <a:xfrm rot="16200000">
            <a:off x="3318038" y="2676912"/>
            <a:ext cx="566065" cy="1374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0" name="正方形/長方形 89">
            <a:extLst>
              <a:ext uri="{FF2B5EF4-FFF2-40B4-BE49-F238E27FC236}">
                <a16:creationId xmlns:a16="http://schemas.microsoft.com/office/drawing/2014/main" id="{0430819A-880A-454F-862D-E2DA36FCEBA7}"/>
              </a:ext>
            </a:extLst>
          </p:cNvPr>
          <p:cNvSpPr/>
          <p:nvPr/>
        </p:nvSpPr>
        <p:spPr>
          <a:xfrm>
            <a:off x="3618658" y="3282954"/>
            <a:ext cx="205376" cy="286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86477BA-93E1-9D4B-ACFB-02028F032B8C}"/>
                  </a:ext>
                </a:extLst>
              </p:cNvPr>
              <p:cNvSpPr txBox="1"/>
              <p:nvPr/>
            </p:nvSpPr>
            <p:spPr>
              <a:xfrm>
                <a:off x="3211488" y="3317458"/>
                <a:ext cx="661306" cy="253916"/>
              </a:xfrm>
              <a:prstGeom prst="rect">
                <a:avLst/>
              </a:prstGeom>
              <a:noFill/>
            </p:spPr>
            <p:txBody>
              <a:bodyPr wrap="square" lIns="0" tIns="0" rIns="0" bIns="0" rtlCol="0">
                <a:spAutoFit/>
              </a:bodyPr>
              <a:lstStyle/>
              <a:p>
                <a:r>
                  <a:rPr lang="en-US" altLang="ja-JP" sz="825" b="1" i="1">
                    <a:latin typeface="Cambria Math" panose="02040503050406030204" pitchFamily="18" charset="0"/>
                    <a:ea typeface="Cambria Math" panose="02040503050406030204" pitchFamily="18" charset="0"/>
                  </a:rPr>
                  <a:t>I </a:t>
                </a:r>
                <a:r>
                  <a:rPr lang="ja-JP" altLang="en-US" sz="825">
                    <a:latin typeface="Cambria Math" panose="02040503050406030204" pitchFamily="18" charset="0"/>
                    <a:ea typeface="Cambria Math" panose="02040503050406030204" pitchFamily="18" charset="0"/>
                  </a:rPr>
                  <a:t>の並び替え</a:t>
                </a:r>
                <a:endParaRPr lang="en-US" altLang="ja-JP" sz="825">
                  <a:latin typeface="Cambria Math" panose="02040503050406030204" pitchFamily="18" charset="0"/>
                  <a:ea typeface="Cambria Math" panose="02040503050406030204" pitchFamily="18" charset="0"/>
                </a:endParaRPr>
              </a:p>
              <a:p>
                <a14:m>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は</m:t>
                    </m:r>
                    <m:r>
                      <a:rPr lang="en-US" altLang="ja-JP" sz="825" i="1">
                        <a:latin typeface="Cambria Math" panose="02040503050406030204" pitchFamily="18" charset="0"/>
                        <a:ea typeface="Cambria Math" panose="02040503050406030204" pitchFamily="18" charset="0"/>
                      </a:rPr>
                      <m:t>1</m:t>
                    </m:r>
                  </m:oMath>
                </a14:m>
                <a:r>
                  <a:rPr lang="ja-JP" altLang="en-US" sz="825"/>
                  <a:t>の根</a:t>
                </a:r>
                <a:endParaRPr lang="en-US" altLang="ja-JP" sz="825">
                  <a:ea typeface="Cambria Math" panose="02040503050406030204" pitchFamily="18" charset="0"/>
                </a:endParaRPr>
              </a:p>
            </p:txBody>
          </p:sp>
        </mc:Choice>
        <mc:Fallback xmlns="">
          <p:sp>
            <p:nvSpPr>
              <p:cNvPr id="94" name="テキスト ボックス 93">
                <a:extLst>
                  <a:ext uri="{FF2B5EF4-FFF2-40B4-BE49-F238E27FC236}">
                    <a16:creationId xmlns:a16="http://schemas.microsoft.com/office/drawing/2014/main" id="{286477BA-93E1-9D4B-ACFB-02028F032B8C}"/>
                  </a:ext>
                </a:extLst>
              </p:cNvPr>
              <p:cNvSpPr txBox="1">
                <a:spLocks noRot="1" noChangeAspect="1" noMove="1" noResize="1" noEditPoints="1" noAdjustHandles="1" noChangeArrowheads="1" noChangeShapeType="1" noTextEdit="1"/>
              </p:cNvSpPr>
              <p:nvPr/>
            </p:nvSpPr>
            <p:spPr>
              <a:xfrm>
                <a:off x="3211488" y="3317458"/>
                <a:ext cx="661306" cy="253916"/>
              </a:xfrm>
              <a:prstGeom prst="rect">
                <a:avLst/>
              </a:prstGeom>
              <a:blipFill>
                <a:blip r:embed="rId44"/>
                <a:stretch>
                  <a:fillRect l="-9434" t="-19048" b="-23810"/>
                </a:stretch>
              </a:blipFill>
            </p:spPr>
            <p:txBody>
              <a:bodyPr/>
              <a:lstStyle/>
              <a:p>
                <a:r>
                  <a:rPr lang="ja-JP" altLang="en-US">
                    <a:noFill/>
                  </a:rPr>
                  <a:t> </a:t>
                </a:r>
              </a:p>
            </p:txBody>
          </p:sp>
        </mc:Fallback>
      </mc:AlternateContent>
      <p:sp>
        <p:nvSpPr>
          <p:cNvPr id="117" name="テキスト ボックス 116">
            <a:extLst>
              <a:ext uri="{FF2B5EF4-FFF2-40B4-BE49-F238E27FC236}">
                <a16:creationId xmlns:a16="http://schemas.microsoft.com/office/drawing/2014/main" id="{3626B5C8-6982-EA4C-A637-A46EEA3905B6}"/>
              </a:ext>
            </a:extLst>
          </p:cNvPr>
          <p:cNvSpPr txBox="1"/>
          <p:nvPr/>
        </p:nvSpPr>
        <p:spPr>
          <a:xfrm>
            <a:off x="3264480" y="3094879"/>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置換</a:t>
            </a:r>
          </a:p>
        </p:txBody>
      </p:sp>
      <p:sp>
        <p:nvSpPr>
          <p:cNvPr id="95" name="テキスト ボックス 94">
            <a:extLst>
              <a:ext uri="{FF2B5EF4-FFF2-40B4-BE49-F238E27FC236}">
                <a16:creationId xmlns:a16="http://schemas.microsoft.com/office/drawing/2014/main" id="{D4BF2248-8BB5-D54D-8530-4467A0BCDC31}"/>
              </a:ext>
            </a:extLst>
          </p:cNvPr>
          <p:cNvSpPr txBox="1"/>
          <p:nvPr/>
        </p:nvSpPr>
        <p:spPr>
          <a:xfrm>
            <a:off x="6620019" y="303958"/>
            <a:ext cx="1337682"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ja-JP" altLang="en-US" sz="1049"/>
              <a:t>行列の積分解</a:t>
            </a:r>
          </a:p>
        </p:txBody>
      </p:sp>
      <p:sp>
        <p:nvSpPr>
          <p:cNvPr id="120" name="テキスト ボックス 119">
            <a:extLst>
              <a:ext uri="{FF2B5EF4-FFF2-40B4-BE49-F238E27FC236}">
                <a16:creationId xmlns:a16="http://schemas.microsoft.com/office/drawing/2014/main" id="{66B9250D-E15E-BE41-BC6E-EB4BD3956999}"/>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p:pic>
        <p:nvPicPr>
          <p:cNvPr id="2" name="Picture 2" descr="クリエイティブ・コモンズ・ライセンス">
            <a:extLst>
              <a:ext uri="{FF2B5EF4-FFF2-40B4-BE49-F238E27FC236}">
                <a16:creationId xmlns:a16="http://schemas.microsoft.com/office/drawing/2014/main" id="{0A992872-7C4D-7652-0A37-C3100B909729}"/>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156542" y="5103129"/>
            <a:ext cx="567901" cy="20005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70F98A8-0248-6255-ABC2-C360D067ABDB}"/>
                  </a:ext>
                </a:extLst>
              </p:cNvPr>
              <p:cNvSpPr txBox="1"/>
              <p:nvPr/>
            </p:nvSpPr>
            <p:spPr>
              <a:xfrm>
                <a:off x="6723746" y="2312647"/>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 </m:t>
                                </m:r>
                                <m:r>
                                  <a:rPr lang="en-US" altLang="ja-JP" sz="825" b="0" i="1">
                                    <a:latin typeface="Cambria Math" panose="02040503050406030204" pitchFamily="18" charset="0"/>
                                  </a:rPr>
                                  <m:t>  1</m:t>
                                </m:r>
                              </m:e>
                              <m:e>
                                <m:r>
                                  <a:rPr lang="en-US" altLang="ja-JP" sz="825" b="0" i="1">
                                    <a:latin typeface="Cambria Math" panose="02040503050406030204" pitchFamily="18" charset="0"/>
                                  </a:rPr>
                                  <m:t>   </m:t>
                                </m:r>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−1</m:t>
                                </m:r>
                              </m:e>
                              <m:e>
                                <m:r>
                                  <a:rPr lang="en-US" altLang="ja-JP" sz="825" b="0" i="1" smtClean="0">
                                    <a:latin typeface="Cambria Math" panose="02040503050406030204" pitchFamily="18" charset="0"/>
                                  </a:rPr>
                                  <m:t>−1</m:t>
                                </m:r>
                              </m:e>
                            </m:mr>
                          </m:m>
                        </m:e>
                      </m:d>
                    </m:oMath>
                  </m:oMathPara>
                </a14:m>
                <a:endParaRPr lang="ja-JP" altLang="en-US" sz="825"/>
              </a:p>
            </p:txBody>
          </p:sp>
        </mc:Choice>
        <mc:Fallback xmlns="">
          <p:sp>
            <p:nvSpPr>
              <p:cNvPr id="38" name="テキスト ボックス 37">
                <a:extLst>
                  <a:ext uri="{FF2B5EF4-FFF2-40B4-BE49-F238E27FC236}">
                    <a16:creationId xmlns:a16="http://schemas.microsoft.com/office/drawing/2014/main" id="{A70F98A8-0248-6255-ABC2-C360D067ABDB}"/>
                  </a:ext>
                </a:extLst>
              </p:cNvPr>
              <p:cNvSpPr txBox="1">
                <a:spLocks noRot="1" noChangeAspect="1" noMove="1" noResize="1" noEditPoints="1" noAdjustHandles="1" noChangeArrowheads="1" noChangeShapeType="1" noTextEdit="1"/>
              </p:cNvSpPr>
              <p:nvPr/>
            </p:nvSpPr>
            <p:spPr>
              <a:xfrm>
                <a:off x="6723746" y="2312647"/>
                <a:ext cx="801864" cy="210892"/>
              </a:xfrm>
              <a:prstGeom prst="rect">
                <a:avLst/>
              </a:prstGeom>
              <a:blipFill>
                <a:blip r:embed="rId46"/>
                <a:stretch>
                  <a:fillRect t="-5556"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C66C57F-CAB4-9C1E-F193-4C235D35A5AB}"/>
                  </a:ext>
                </a:extLst>
              </p:cNvPr>
              <p:cNvSpPr txBox="1"/>
              <p:nvPr/>
            </p:nvSpPr>
            <p:spPr>
              <a:xfrm>
                <a:off x="6253822" y="2080210"/>
                <a:ext cx="1213050"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ea typeface="Cambria Math" panose="02040503050406030204" pitchFamily="18" charset="0"/>
                        </a:rPr>
                        <m:t>𝐽</m:t>
                      </m:r>
                      <m:r>
                        <a:rPr lang="en-US" altLang="ja-JP" sz="825" b="0"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ジョルダン標準形</m:t>
                      </m:r>
                    </m:oMath>
                  </m:oMathPara>
                </a14:m>
                <a:endParaRPr lang="ja-JP" altLang="en-US" sz="825"/>
              </a:p>
            </p:txBody>
          </p:sp>
        </mc:Choice>
        <mc:Fallback xmlns="">
          <p:sp>
            <p:nvSpPr>
              <p:cNvPr id="41" name="テキスト ボックス 40">
                <a:extLst>
                  <a:ext uri="{FF2B5EF4-FFF2-40B4-BE49-F238E27FC236}">
                    <a16:creationId xmlns:a16="http://schemas.microsoft.com/office/drawing/2014/main" id="{4C66C57F-CAB4-9C1E-F193-4C235D35A5AB}"/>
                  </a:ext>
                </a:extLst>
              </p:cNvPr>
              <p:cNvSpPr txBox="1">
                <a:spLocks noRot="1" noChangeAspect="1" noMove="1" noResize="1" noEditPoints="1" noAdjustHandles="1" noChangeArrowheads="1" noChangeShapeType="1" noTextEdit="1"/>
              </p:cNvSpPr>
              <p:nvPr/>
            </p:nvSpPr>
            <p:spPr>
              <a:xfrm>
                <a:off x="6253822" y="2080210"/>
                <a:ext cx="1213050" cy="126958"/>
              </a:xfrm>
              <a:prstGeom prst="rect">
                <a:avLst/>
              </a:prstGeom>
              <a:blipFill>
                <a:blip r:embed="rId50"/>
                <a:stretch>
                  <a:fillRect t="-9091"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B0011A74-7508-0AF7-168B-0D99AC54C2B0}"/>
                  </a:ext>
                </a:extLst>
              </p:cNvPr>
              <p:cNvSpPr txBox="1"/>
              <p:nvPr/>
            </p:nvSpPr>
            <p:spPr>
              <a:xfrm>
                <a:off x="6913359" y="2658629"/>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rPr>
                        <m:t>𝐽</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47" name="テキスト ボックス 46">
                <a:extLst>
                  <a:ext uri="{FF2B5EF4-FFF2-40B4-BE49-F238E27FC236}">
                    <a16:creationId xmlns:a16="http://schemas.microsoft.com/office/drawing/2014/main" id="{B0011A74-7508-0AF7-168B-0D99AC54C2B0}"/>
                  </a:ext>
                </a:extLst>
              </p:cNvPr>
              <p:cNvSpPr txBox="1">
                <a:spLocks noRot="1" noChangeAspect="1" noMove="1" noResize="1" noEditPoints="1" noAdjustHandles="1" noChangeArrowheads="1" noChangeShapeType="1" noTextEdit="1"/>
              </p:cNvSpPr>
              <p:nvPr/>
            </p:nvSpPr>
            <p:spPr>
              <a:xfrm>
                <a:off x="6913359" y="2658629"/>
                <a:ext cx="801864" cy="210892"/>
              </a:xfrm>
              <a:prstGeom prst="rect">
                <a:avLst/>
              </a:prstGeom>
              <a:blipFill>
                <a:blip r:embed="rId51"/>
                <a:stretch>
                  <a:fillRect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305356" y="3119034"/>
                <a:ext cx="1141081" cy="129266"/>
              </a:xfrm>
              <a:prstGeom prst="rect">
                <a:avLst/>
              </a:prstGeom>
              <a:solidFill>
                <a:schemeClr val="bg1"/>
              </a:solidFill>
            </p:spPr>
            <p:txBody>
              <a:bodyPr wrap="square" lIns="0" tIns="0" rIns="0" bIns="0" rtlCol="0">
                <a:spAutoFit/>
              </a:bodyPr>
              <a:lstStyle/>
              <a:p>
                <a14:m>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oMath>
                </a14:m>
                <a:r>
                  <a:rPr lang="en-US" altLang="ja-JP" sz="825"/>
                  <a:t>, </a:t>
                </a:r>
                <a14:m>
                  <m:oMath xmlns:m="http://schemas.openxmlformats.org/officeDocument/2006/math">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a14:m>
                <a:endParaRPr lang="ja-JP" altLang="en-US" sz="825"/>
              </a:p>
            </p:txBody>
          </p:sp>
        </mc:Choice>
        <mc:Fallback xmlns="">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305356" y="3119034"/>
                <a:ext cx="1141081" cy="129266"/>
              </a:xfrm>
              <a:prstGeom prst="rect">
                <a:avLst/>
              </a:prstGeom>
              <a:blipFill>
                <a:blip r:embed="rId52"/>
                <a:stretch>
                  <a:fillRect l="-2198" t="-27273" b="-45455"/>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704119"/>
            <a:ext cx="1168952"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対角化可能</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856403" y="865616"/>
                <a:ext cx="1138381"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正方行列</a:t>
                </a:r>
                <a:r>
                  <a:rPr lang="en-US" altLang="ja-JP" sz="1049" b="1" dirty="0">
                    <a:latin typeface="Meiryo" panose="020B0604030504040204" pitchFamily="34" charset="-128"/>
                    <a:ea typeface="Meiryo" panose="020B0604030504040204" pitchFamily="34" charset="-128"/>
                  </a:rPr>
                  <a:t> </a:t>
                </a:r>
                <a:r>
                  <a:rPr lang="en-US" altLang="ja-JP" sz="901" dirty="0">
                    <a:latin typeface="Meiryo" panose="020B0604030504040204" pitchFamily="34" charset="-128"/>
                    <a:ea typeface="Meiryo" panose="020B0604030504040204" pitchFamily="34" charset="-128"/>
                  </a:rPr>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latin typeface="Meiryo" panose="020B0604030504040204" pitchFamily="34" charset="-128"/>
                    <a:ea typeface="Meiryo" panose="020B0604030504040204" pitchFamily="34" charset="-128"/>
                  </a:rPr>
                  <a:t>)</a:t>
                </a:r>
                <a:endParaRPr lang="ja-JP" altLang="en-US" sz="901">
                  <a:latin typeface="Meiryo" panose="020B0604030504040204" pitchFamily="34" charset="-128"/>
                  <a:ea typeface="Meiryo" panose="020B0604030504040204" pitchFamily="34" charset="-128"/>
                </a:endParaRPr>
              </a:p>
            </p:txBody>
          </p:sp>
        </mc:Choice>
        <mc:Fallback xmlns="">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856403" y="865616"/>
                <a:ext cx="1138381" cy="253787"/>
              </a:xfrm>
              <a:prstGeom prst="rect">
                <a:avLst/>
              </a:prstGeom>
              <a:blipFill>
                <a:blip r:embed="rId53"/>
                <a:stretch>
                  <a:fillRect b="-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EE1372F-96EB-F45E-EA0E-606C75285042}"/>
                  </a:ext>
                </a:extLst>
              </p:cNvPr>
              <p:cNvSpPr txBox="1"/>
              <p:nvPr/>
            </p:nvSpPr>
            <p:spPr>
              <a:xfrm>
                <a:off x="4080997" y="3284845"/>
                <a:ext cx="1513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400" b="1" i="1">
                          <a:latin typeface="Cambria Math" panose="02040503050406030204" pitchFamily="18" charset="0"/>
                        </a:rPr>
                        <m:t>𝑰</m:t>
                      </m:r>
                    </m:oMath>
                  </m:oMathPara>
                </a14:m>
                <a:endParaRPr lang="ja-JP" altLang="en-US" sz="1400" b="1"/>
              </a:p>
            </p:txBody>
          </p:sp>
        </mc:Choice>
        <mc:Fallback xmlns="">
          <p:sp>
            <p:nvSpPr>
              <p:cNvPr id="7" name="テキスト ボックス 6">
                <a:extLst>
                  <a:ext uri="{FF2B5EF4-FFF2-40B4-BE49-F238E27FC236}">
                    <a16:creationId xmlns:a16="http://schemas.microsoft.com/office/drawing/2014/main" id="{AEE1372F-96EB-F45E-EA0E-606C75285042}"/>
                  </a:ext>
                </a:extLst>
              </p:cNvPr>
              <p:cNvSpPr txBox="1">
                <a:spLocks noRot="1" noChangeAspect="1" noMove="1" noResize="1" noEditPoints="1" noAdjustHandles="1" noChangeArrowheads="1" noChangeShapeType="1" noTextEdit="1"/>
              </p:cNvSpPr>
              <p:nvPr/>
            </p:nvSpPr>
            <p:spPr>
              <a:xfrm>
                <a:off x="4080997" y="3284845"/>
                <a:ext cx="151326" cy="215444"/>
              </a:xfrm>
              <a:prstGeom prst="rect">
                <a:avLst/>
              </a:prstGeom>
              <a:blipFill>
                <a:blip r:embed="rId54"/>
                <a:stretch>
                  <a:fillRect l="-15385" r="-15385" b="-5556"/>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A4C51E32-D4E4-BC8F-1605-813ACE40B4C9}"/>
              </a:ext>
            </a:extLst>
          </p:cNvPr>
          <p:cNvSpPr txBox="1"/>
          <p:nvPr/>
        </p:nvSpPr>
        <p:spPr>
          <a:xfrm>
            <a:off x="4502655" y="3298515"/>
            <a:ext cx="151326" cy="215444"/>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sz="1400" dirty="0"/>
              <a:t>O</a:t>
            </a:r>
            <a:endParaRPr lang="ja-JP" altLang="en-US" sz="1400"/>
          </a:p>
        </p:txBody>
      </p:sp>
      <p:sp>
        <p:nvSpPr>
          <p:cNvPr id="22" name="角丸四角形 21">
            <a:extLst>
              <a:ext uri="{FF2B5EF4-FFF2-40B4-BE49-F238E27FC236}">
                <a16:creationId xmlns:a16="http://schemas.microsoft.com/office/drawing/2014/main" id="{0A2BFBE9-7277-0A78-F118-6822F1D657DB}"/>
              </a:ext>
            </a:extLst>
          </p:cNvPr>
          <p:cNvSpPr/>
          <p:nvPr/>
        </p:nvSpPr>
        <p:spPr>
          <a:xfrm>
            <a:off x="4026198" y="3243466"/>
            <a:ext cx="2421471" cy="548761"/>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4139857" y="1411931"/>
                <a:ext cx="414346"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25" i="1">
                          <a:latin typeface="Cambria Math" panose="02040503050406030204" pitchFamily="18" charset="0"/>
                          <a:ea typeface="Cambria Math" panose="02040503050406030204" pitchFamily="18" charset="0"/>
                        </a:rPr>
                        <m:t>三角化</m:t>
                      </m:r>
                    </m:oMath>
                  </m:oMathPara>
                </a14:m>
                <a:endParaRPr lang="ja-JP" altLang="en-US" sz="825"/>
              </a:p>
            </p:txBody>
          </p:sp>
        </mc:Choice>
        <mc:Fallback xmlns="">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4139857" y="1411931"/>
                <a:ext cx="414346" cy="126958"/>
              </a:xfrm>
              <a:prstGeom prst="rect">
                <a:avLst/>
              </a:prstGeom>
              <a:blipFill>
                <a:blip r:embed="rId55"/>
                <a:stretch>
                  <a:fillRect t="-20000" r="-2941" b="-4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5C0573DC-E36D-E246-B42D-E2EDF8AE0E8B}"/>
              </a:ext>
            </a:extLst>
          </p:cNvPr>
          <p:cNvSpPr txBox="1"/>
          <p:nvPr/>
        </p:nvSpPr>
        <p:spPr>
          <a:xfrm>
            <a:off x="4203802" y="2566526"/>
            <a:ext cx="704127" cy="246221"/>
          </a:xfrm>
          <a:prstGeom prst="rect">
            <a:avLst/>
          </a:prstGeom>
          <a:solidFill>
            <a:schemeClr val="bg1"/>
          </a:solid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00" b="1">
                <a:latin typeface="Meiryo" panose="020B0604030504040204" pitchFamily="34" charset="-128"/>
                <a:ea typeface="Meiryo" panose="020B0604030504040204" pitchFamily="34" charset="-128"/>
              </a:rPr>
              <a:t>半正定値</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4147788" y="2752908"/>
                <a:ext cx="719325" cy="13849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r>
                        <a:rPr lang="en-US" altLang="ja-JP" sz="900" i="1">
                          <a:latin typeface="Cambria Math" panose="02040503050406030204" pitchFamily="18" charset="0"/>
                          <a:ea typeface="Cambria Math" panose="02040503050406030204" pitchFamily="18" charset="0"/>
                        </a:rPr>
                        <m:t>∀</m:t>
                      </m:r>
                      <m:sSup>
                        <m:sSupPr>
                          <m:ctrlPr>
                            <a:rPr lang="en-US" altLang="ja-JP" sz="900" i="1">
                              <a:latin typeface="Cambria Math" panose="02040503050406030204" pitchFamily="18" charset="0"/>
                            </a:rPr>
                          </m:ctrlPr>
                        </m:sSupPr>
                        <m:e>
                          <m:r>
                            <a:rPr lang="en-US" altLang="ja-JP" sz="900" i="1">
                              <a:latin typeface="Cambria Math" panose="02040503050406030204" pitchFamily="18" charset="0"/>
                            </a:rPr>
                            <m:t> </m:t>
                          </m:r>
                          <m:r>
                            <a:rPr lang="en-US" altLang="ja-JP" sz="900" i="1">
                              <a:latin typeface="Cambria Math" panose="02040503050406030204" pitchFamily="18" charset="0"/>
                            </a:rPr>
                            <m:t>𝐴</m:t>
                          </m:r>
                        </m:e>
                        <m:sup>
                          <m:r>
                            <m:rPr>
                              <m:sty m:val="p"/>
                            </m:rPr>
                            <a:rPr lang="en-US" altLang="ja-JP" sz="900">
                              <a:latin typeface="Cambria Math" panose="02040503050406030204" pitchFamily="18" charset="0"/>
                            </a:rPr>
                            <m:t>T</m:t>
                          </m:r>
                        </m:sup>
                      </m:sSup>
                      <m:r>
                        <a:rPr lang="en-US" altLang="ja-JP" sz="900" i="1">
                          <a:latin typeface="Cambria Math" panose="02040503050406030204" pitchFamily="18" charset="0"/>
                        </a:rPr>
                        <m:t>𝐴</m:t>
                      </m:r>
                    </m:oMath>
                  </m:oMathPara>
                </a14:m>
                <a:endParaRPr lang="ja-JP" altLang="en-US" sz="900"/>
              </a:p>
            </p:txBody>
          </p:sp>
        </mc:Choice>
        <mc:Fallback xmlns="">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4147788" y="2752908"/>
                <a:ext cx="719325" cy="138499"/>
              </a:xfrm>
              <a:prstGeom prst="rect">
                <a:avLst/>
              </a:prstGeom>
              <a:blipFill>
                <a:blip r:embed="rId56"/>
                <a:stretch>
                  <a:fillRect t="-8333" b="-33333"/>
                </a:stretch>
              </a:blipFill>
            </p:spPr>
            <p:txBody>
              <a:bodyPr/>
              <a:lstStyle/>
              <a:p>
                <a:r>
                  <a:rPr lang="ja-JP" altLang="en-US">
                    <a:noFill/>
                  </a:rPr>
                  <a:t> </a:t>
                </a:r>
              </a:p>
            </p:txBody>
          </p:sp>
        </mc:Fallback>
      </mc:AlternateContent>
      <p:grpSp>
        <p:nvGrpSpPr>
          <p:cNvPr id="28" name="グループ化 27">
            <a:extLst>
              <a:ext uri="{FF2B5EF4-FFF2-40B4-BE49-F238E27FC236}">
                <a16:creationId xmlns:a16="http://schemas.microsoft.com/office/drawing/2014/main" id="{13DFDCF8-60AC-8969-42EC-D4A80AE02CDF}"/>
              </a:ext>
            </a:extLst>
          </p:cNvPr>
          <p:cNvGrpSpPr/>
          <p:nvPr/>
        </p:nvGrpSpPr>
        <p:grpSpPr>
          <a:xfrm>
            <a:off x="-7678" y="473419"/>
            <a:ext cx="7965379" cy="4631906"/>
            <a:chOff x="-7678" y="473419"/>
            <a:chExt cx="7965379" cy="4631906"/>
          </a:xfrm>
        </p:grpSpPr>
        <p:sp>
          <p:nvSpPr>
            <p:cNvPr id="93" name="テキスト ボックス 92">
              <a:extLst>
                <a:ext uri="{FF2B5EF4-FFF2-40B4-BE49-F238E27FC236}">
                  <a16:creationId xmlns:a16="http://schemas.microsoft.com/office/drawing/2014/main" id="{2723B559-8143-2A43-8A74-AB4EE2067AA2}"/>
                </a:ext>
              </a:extLst>
            </p:cNvPr>
            <p:cNvSpPr txBox="1"/>
            <p:nvPr/>
          </p:nvSpPr>
          <p:spPr>
            <a:xfrm>
              <a:off x="3661130" y="308921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grpSp>
          <p:nvGrpSpPr>
            <p:cNvPr id="5" name="グループ化 4">
              <a:extLst>
                <a:ext uri="{FF2B5EF4-FFF2-40B4-BE49-F238E27FC236}">
                  <a16:creationId xmlns:a16="http://schemas.microsoft.com/office/drawing/2014/main" id="{1A39E479-2DA4-3394-E5B8-69D0121F8D07}"/>
                </a:ext>
              </a:extLst>
            </p:cNvPr>
            <p:cNvGrpSpPr/>
            <p:nvPr/>
          </p:nvGrpSpPr>
          <p:grpSpPr>
            <a:xfrm>
              <a:off x="6574051" y="517575"/>
              <a:ext cx="1383650" cy="372488"/>
              <a:chOff x="6574051" y="517575"/>
              <a:chExt cx="1383650" cy="372488"/>
            </a:xfrm>
          </p:grpSpPr>
          <p:sp>
            <p:nvSpPr>
              <p:cNvPr id="98" name="テキスト ボックス 97">
                <a:extLst>
                  <a:ext uri="{FF2B5EF4-FFF2-40B4-BE49-F238E27FC236}">
                    <a16:creationId xmlns:a16="http://schemas.microsoft.com/office/drawing/2014/main" id="{7559C861-ABBC-9849-82BB-F62B5F6DB5AB}"/>
                  </a:ext>
                </a:extLst>
              </p:cNvPr>
              <p:cNvSpPr txBox="1"/>
              <p:nvPr/>
            </p:nvSpPr>
            <p:spPr>
              <a:xfrm>
                <a:off x="6592995" y="517575"/>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ja-JP" altLang="en-US" sz="1050">
                    <a:solidFill>
                      <a:schemeClr val="bg1"/>
                    </a:solidFill>
                  </a:rPr>
                  <a:t>解説の節番号</a:t>
                </a:r>
                <a:endParaRPr kumimoji="1" lang="en-US" altLang="ja-JP" sz="1050" dirty="0">
                  <a:solidFill>
                    <a:schemeClr val="bg1"/>
                  </a:solidFill>
                </a:endParaRPr>
              </a:p>
            </p:txBody>
          </p:sp>
          <p:sp>
            <p:nvSpPr>
              <p:cNvPr id="99" name="テキスト ボックス 98">
                <a:extLst>
                  <a:ext uri="{FF2B5EF4-FFF2-40B4-BE49-F238E27FC236}">
                    <a16:creationId xmlns:a16="http://schemas.microsoft.com/office/drawing/2014/main" id="{FBB10063-7C34-944A-9FDA-FD836498F064}"/>
                  </a:ext>
                </a:extLst>
              </p:cNvPr>
              <p:cNvSpPr txBox="1"/>
              <p:nvPr/>
            </p:nvSpPr>
            <p:spPr>
              <a:xfrm>
                <a:off x="6574051" y="690008"/>
                <a:ext cx="867545" cy="200055"/>
              </a:xfrm>
              <a:prstGeom prst="rect">
                <a:avLst/>
              </a:prstGeom>
              <a:noFill/>
            </p:spPr>
            <p:txBody>
              <a:bodyPr wrap="none" rtlCol="0">
                <a:spAutoFit/>
              </a:bodyPr>
              <a:lstStyle/>
              <a:p>
                <a:r>
                  <a:rPr kumimoji="1" lang="en-US" altLang="ja-JP" sz="700" dirty="0"/>
                  <a:t>(</a:t>
                </a:r>
                <a:r>
                  <a:rPr kumimoji="1" lang="ja-JP" altLang="en-US" sz="700" dirty="0"/>
                  <a:t>教養の線形代数</a:t>
                </a:r>
                <a:r>
                  <a:rPr kumimoji="1" lang="en-US" altLang="ja-JP" sz="700" dirty="0"/>
                  <a:t>)</a:t>
                </a:r>
                <a:endParaRPr kumimoji="1" lang="ja-JP" altLang="en-US" sz="700"/>
              </a:p>
            </p:txBody>
          </p:sp>
        </p:grpSp>
        <p:sp>
          <p:nvSpPr>
            <p:cNvPr id="101" name="テキスト ボックス 100">
              <a:extLst>
                <a:ext uri="{FF2B5EF4-FFF2-40B4-BE49-F238E27FC236}">
                  <a16:creationId xmlns:a16="http://schemas.microsoft.com/office/drawing/2014/main" id="{25775942-0D9F-344F-922B-DB068D432A52}"/>
                </a:ext>
              </a:extLst>
            </p:cNvPr>
            <p:cNvSpPr txBox="1"/>
            <p:nvPr/>
          </p:nvSpPr>
          <p:spPr>
            <a:xfrm>
              <a:off x="3050804" y="56301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102" name="テキスト ボックス 101">
              <a:extLst>
                <a:ext uri="{FF2B5EF4-FFF2-40B4-BE49-F238E27FC236}">
                  <a16:creationId xmlns:a16="http://schemas.microsoft.com/office/drawing/2014/main" id="{AA5B466A-A7AD-344C-A5D5-0EEAED6F66E7}"/>
                </a:ext>
              </a:extLst>
            </p:cNvPr>
            <p:cNvSpPr txBox="1"/>
            <p:nvPr/>
          </p:nvSpPr>
          <p:spPr>
            <a:xfrm>
              <a:off x="5439608" y="139174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104" name="テキスト ボックス 103">
              <a:extLst>
                <a:ext uri="{FF2B5EF4-FFF2-40B4-BE49-F238E27FC236}">
                  <a16:creationId xmlns:a16="http://schemas.microsoft.com/office/drawing/2014/main" id="{53AC08BD-6E3E-8F40-84D4-D00C8D45706A}"/>
                </a:ext>
              </a:extLst>
            </p:cNvPr>
            <p:cNvSpPr txBox="1"/>
            <p:nvPr/>
          </p:nvSpPr>
          <p:spPr>
            <a:xfrm>
              <a:off x="5202314" y="231264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3D4A2103-DE4F-EB4C-87CD-A4BAB31F8334}"/>
                </a:ext>
              </a:extLst>
            </p:cNvPr>
            <p:cNvSpPr txBox="1"/>
            <p:nvPr/>
          </p:nvSpPr>
          <p:spPr>
            <a:xfrm>
              <a:off x="2484268" y="139343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088A54CD-B102-BB45-976F-C9F62A466B4E}"/>
                </a:ext>
              </a:extLst>
            </p:cNvPr>
            <p:cNvSpPr txBox="1"/>
            <p:nvPr/>
          </p:nvSpPr>
          <p:spPr>
            <a:xfrm>
              <a:off x="2901988" y="291931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108" name="テキスト ボックス 107">
              <a:extLst>
                <a:ext uri="{FF2B5EF4-FFF2-40B4-BE49-F238E27FC236}">
                  <a16:creationId xmlns:a16="http://schemas.microsoft.com/office/drawing/2014/main" id="{250D3932-9B13-8143-858B-53B59D8C1960}"/>
                </a:ext>
              </a:extLst>
            </p:cNvPr>
            <p:cNvSpPr txBox="1"/>
            <p:nvPr/>
          </p:nvSpPr>
          <p:spPr>
            <a:xfrm>
              <a:off x="4025401" y="188575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9" name="テキスト ボックス 108">
              <a:extLst>
                <a:ext uri="{FF2B5EF4-FFF2-40B4-BE49-F238E27FC236}">
                  <a16:creationId xmlns:a16="http://schemas.microsoft.com/office/drawing/2014/main" id="{FB3D1293-26C8-1347-837C-AED84F6E61AE}"/>
                </a:ext>
              </a:extLst>
            </p:cNvPr>
            <p:cNvSpPr txBox="1"/>
            <p:nvPr/>
          </p:nvSpPr>
          <p:spPr>
            <a:xfrm>
              <a:off x="4360659" y="389666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4" name="テキスト ボックス 113">
              <a:extLst>
                <a:ext uri="{FF2B5EF4-FFF2-40B4-BE49-F238E27FC236}">
                  <a16:creationId xmlns:a16="http://schemas.microsoft.com/office/drawing/2014/main" id="{68C211EB-B55F-9A47-AEDB-540DDA73B3CB}"/>
                </a:ext>
              </a:extLst>
            </p:cNvPr>
            <p:cNvSpPr txBox="1"/>
            <p:nvPr/>
          </p:nvSpPr>
          <p:spPr>
            <a:xfrm>
              <a:off x="5947861" y="262855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5" name="テキスト ボックス 114">
              <a:extLst>
                <a:ext uri="{FF2B5EF4-FFF2-40B4-BE49-F238E27FC236}">
                  <a16:creationId xmlns:a16="http://schemas.microsoft.com/office/drawing/2014/main" id="{0C47A795-E31F-DE49-9122-882EBA88B83D}"/>
                </a:ext>
              </a:extLst>
            </p:cNvPr>
            <p:cNvSpPr txBox="1"/>
            <p:nvPr/>
          </p:nvSpPr>
          <p:spPr>
            <a:xfrm>
              <a:off x="5327833" y="52866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16" name="テキスト ボックス 115">
              <a:extLst>
                <a:ext uri="{FF2B5EF4-FFF2-40B4-BE49-F238E27FC236}">
                  <a16:creationId xmlns:a16="http://schemas.microsoft.com/office/drawing/2014/main" id="{F5532FC1-900B-6349-A562-BC527818353B}"/>
                </a:ext>
              </a:extLst>
            </p:cNvPr>
            <p:cNvSpPr txBox="1"/>
            <p:nvPr/>
          </p:nvSpPr>
          <p:spPr>
            <a:xfrm>
              <a:off x="6011508" y="4940870"/>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3.5, 7.4</a:t>
              </a:r>
              <a:endParaRPr kumimoji="1" lang="ja-JP" altLang="en-US" sz="1050">
                <a:solidFill>
                  <a:schemeClr val="bg1"/>
                </a:solidFill>
              </a:endParaRPr>
            </a:p>
          </p:txBody>
        </p:sp>
        <p:sp>
          <p:nvSpPr>
            <p:cNvPr id="119" name="テキスト ボックス 118">
              <a:extLst>
                <a:ext uri="{FF2B5EF4-FFF2-40B4-BE49-F238E27FC236}">
                  <a16:creationId xmlns:a16="http://schemas.microsoft.com/office/drawing/2014/main" id="{0EC84F15-F6F7-5C41-A4BF-880D4551A38B}"/>
                </a:ext>
              </a:extLst>
            </p:cNvPr>
            <p:cNvSpPr txBox="1"/>
            <p:nvPr/>
          </p:nvSpPr>
          <p:spPr>
            <a:xfrm>
              <a:off x="-7678" y="473419"/>
              <a:ext cx="1888586" cy="400110"/>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ja-JP" altLang="en-US" sz="1000" i="1" dirty="0">
                  <a:latin typeface="Arial Rounded MT Bold" panose="020F0704030504030204" pitchFamily="34" charset="0"/>
                </a:rPr>
                <a:t>教養の線形代数</a:t>
              </a:r>
              <a:endParaRPr lang="ja-JP" altLang="en-US" sz="1000" i="1">
                <a:latin typeface="Arial Rounded MT Bold" panose="020F0704030504030204" pitchFamily="34" charset="0"/>
              </a:endParaRPr>
            </a:p>
          </p:txBody>
        </p:sp>
        <p:sp>
          <p:nvSpPr>
            <p:cNvPr id="39" name="テキスト ボックス 38">
              <a:extLst>
                <a:ext uri="{FF2B5EF4-FFF2-40B4-BE49-F238E27FC236}">
                  <a16:creationId xmlns:a16="http://schemas.microsoft.com/office/drawing/2014/main" id="{85656A95-0D9F-3474-3295-B9EB063C897B}"/>
                </a:ext>
              </a:extLst>
            </p:cNvPr>
            <p:cNvSpPr txBox="1"/>
            <p:nvPr/>
          </p:nvSpPr>
          <p:spPr>
            <a:xfrm>
              <a:off x="7020352" y="189588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A7</a:t>
              </a:r>
              <a:endParaRPr kumimoji="1" lang="ja-JP" altLang="en-US" sz="1050">
                <a:solidFill>
                  <a:schemeClr val="bg1"/>
                </a:solidFill>
              </a:endParaRPr>
            </a:p>
          </p:txBody>
        </p:sp>
        <p:sp>
          <p:nvSpPr>
            <p:cNvPr id="105" name="テキスト ボックス 104">
              <a:extLst>
                <a:ext uri="{FF2B5EF4-FFF2-40B4-BE49-F238E27FC236}">
                  <a16:creationId xmlns:a16="http://schemas.microsoft.com/office/drawing/2014/main" id="{7ABDA6B0-6D1B-3A44-8443-B3104B339CFA}"/>
                </a:ext>
              </a:extLst>
            </p:cNvPr>
            <p:cNvSpPr txBox="1"/>
            <p:nvPr/>
          </p:nvSpPr>
          <p:spPr>
            <a:xfrm>
              <a:off x="4635861" y="289763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p:sp>
          <p:nvSpPr>
            <p:cNvPr id="48" name="テキスト ボックス 47">
              <a:extLst>
                <a:ext uri="{FF2B5EF4-FFF2-40B4-BE49-F238E27FC236}">
                  <a16:creationId xmlns:a16="http://schemas.microsoft.com/office/drawing/2014/main" id="{EF17D560-9EF3-88E4-E050-6A8565C23FAA}"/>
                </a:ext>
              </a:extLst>
            </p:cNvPr>
            <p:cNvSpPr txBox="1"/>
            <p:nvPr/>
          </p:nvSpPr>
          <p:spPr>
            <a:xfrm>
              <a:off x="3596369" y="213463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A5</a:t>
              </a:r>
              <a:endParaRPr kumimoji="1" lang="ja-JP" altLang="en-US" sz="1050">
                <a:solidFill>
                  <a:schemeClr val="bg1"/>
                </a:solidFill>
              </a:endParaRPr>
            </a:p>
          </p:txBody>
        </p:sp>
        <p:sp>
          <p:nvSpPr>
            <p:cNvPr id="112" name="テキスト ボックス 111">
              <a:extLst>
                <a:ext uri="{FF2B5EF4-FFF2-40B4-BE49-F238E27FC236}">
                  <a16:creationId xmlns:a16="http://schemas.microsoft.com/office/drawing/2014/main" id="{6A718F46-5A30-1341-A8C7-DC8D165F3FBF}"/>
                </a:ext>
              </a:extLst>
            </p:cNvPr>
            <p:cNvSpPr txBox="1"/>
            <p:nvPr/>
          </p:nvSpPr>
          <p:spPr>
            <a:xfrm>
              <a:off x="3977414" y="256709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gr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F8BB3F3F-B61D-D4E8-7ED0-B85C991BDA7B}"/>
                  </a:ext>
                </a:extLst>
              </p:cNvPr>
              <p:cNvSpPr txBox="1"/>
              <p:nvPr/>
            </p:nvSpPr>
            <p:spPr>
              <a:xfrm>
                <a:off x="5610588" y="3540630"/>
                <a:ext cx="576295" cy="2217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Λ</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ea typeface="Cambria Math" panose="02040503050406030204" pitchFamily="18" charset="0"/>
                                  </a:rPr>
                                  <m:t>𝜆</m:t>
                                </m:r>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r>
                                  <m:rPr>
                                    <m:brk m:alnAt="7"/>
                                  </m:rPr>
                                  <a:rPr lang="en-US" altLang="ja-JP" sz="825" i="1">
                                    <a:latin typeface="Cambria Math" panose="02040503050406030204" pitchFamily="18" charset="0"/>
                                    <a:ea typeface="Cambria Math" panose="02040503050406030204" pitchFamily="18" charset="0"/>
                                  </a:rPr>
                                  <m:t>𝜆</m:t>
                                </m:r>
                              </m:e>
                            </m:mr>
                          </m:m>
                        </m:e>
                      </m:d>
                    </m:oMath>
                  </m:oMathPara>
                </a14:m>
                <a:endParaRPr lang="ja-JP" altLang="en-US" sz="825"/>
              </a:p>
            </p:txBody>
          </p:sp>
        </mc:Choice>
        <mc:Fallback xmlns="">
          <p:sp>
            <p:nvSpPr>
              <p:cNvPr id="45" name="テキスト ボックス 44">
                <a:extLst>
                  <a:ext uri="{FF2B5EF4-FFF2-40B4-BE49-F238E27FC236}">
                    <a16:creationId xmlns:a16="http://schemas.microsoft.com/office/drawing/2014/main" id="{F8BB3F3F-B61D-D4E8-7ED0-B85C991BDA7B}"/>
                  </a:ext>
                </a:extLst>
              </p:cNvPr>
              <p:cNvSpPr txBox="1">
                <a:spLocks noRot="1" noChangeAspect="1" noMove="1" noResize="1" noEditPoints="1" noAdjustHandles="1" noChangeArrowheads="1" noChangeShapeType="1" noTextEdit="1"/>
              </p:cNvSpPr>
              <p:nvPr/>
            </p:nvSpPr>
            <p:spPr>
              <a:xfrm>
                <a:off x="5610588" y="3540630"/>
                <a:ext cx="576295" cy="221792"/>
              </a:xfrm>
              <a:prstGeom prst="rect">
                <a:avLst/>
              </a:prstGeom>
              <a:blipFill>
                <a:blip r:embed="rId57"/>
                <a:stretch>
                  <a:fillRect b="-105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9444630D-63AB-D31E-FD7F-D3ED31095B4A}"/>
                  </a:ext>
                </a:extLst>
              </p:cNvPr>
              <p:cNvSpPr txBox="1"/>
              <p:nvPr/>
            </p:nvSpPr>
            <p:spPr>
              <a:xfrm>
                <a:off x="4761233" y="3545712"/>
                <a:ext cx="801864" cy="227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Σ</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b="0" i="1">
                                        <a:latin typeface="Cambria Math" panose="02040503050406030204" pitchFamily="18" charset="0"/>
                                        <a:ea typeface="Cambria Math" panose="02040503050406030204" pitchFamily="18" charset="0"/>
                                      </a:rPr>
                                      <m:t>2</m:t>
                                    </m:r>
                                  </m:sup>
                                </m:sSup>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i="1">
                                        <a:latin typeface="Cambria Math" panose="02040503050406030204" pitchFamily="18" charset="0"/>
                                        <a:ea typeface="Cambria Math" panose="02040503050406030204" pitchFamily="18" charset="0"/>
                                      </a:rPr>
                                      <m:t>2</m:t>
                                    </m:r>
                                  </m:sup>
                                </m:sSup>
                              </m:e>
                            </m:mr>
                          </m:m>
                        </m:e>
                      </m:d>
                    </m:oMath>
                  </m:oMathPara>
                </a14:m>
                <a:endParaRPr lang="ja-JP" altLang="en-US" sz="825"/>
              </a:p>
            </p:txBody>
          </p:sp>
        </mc:Choice>
        <mc:Fallback xmlns="">
          <p:sp>
            <p:nvSpPr>
              <p:cNvPr id="46" name="テキスト ボックス 45">
                <a:extLst>
                  <a:ext uri="{FF2B5EF4-FFF2-40B4-BE49-F238E27FC236}">
                    <a16:creationId xmlns:a16="http://schemas.microsoft.com/office/drawing/2014/main" id="{9444630D-63AB-D31E-FD7F-D3ED31095B4A}"/>
                  </a:ext>
                </a:extLst>
              </p:cNvPr>
              <p:cNvSpPr txBox="1">
                <a:spLocks noRot="1" noChangeAspect="1" noMove="1" noResize="1" noEditPoints="1" noAdjustHandles="1" noChangeArrowheads="1" noChangeShapeType="1" noTextEdit="1"/>
              </p:cNvSpPr>
              <p:nvPr/>
            </p:nvSpPr>
            <p:spPr>
              <a:xfrm>
                <a:off x="4761233" y="3545712"/>
                <a:ext cx="801864" cy="227948"/>
              </a:xfrm>
              <a:prstGeom prst="rect">
                <a:avLst/>
              </a:prstGeom>
              <a:blipFill>
                <a:blip r:embed="rId58"/>
                <a:stretch>
                  <a:fillRect b="-10526"/>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0DDDF8CC-9A39-0790-5ABA-F36333BA2C86}"/>
              </a:ext>
            </a:extLst>
          </p:cNvPr>
          <p:cNvSpPr txBox="1"/>
          <p:nvPr/>
        </p:nvSpPr>
        <p:spPr>
          <a:xfrm>
            <a:off x="94284" y="4965650"/>
            <a:ext cx="2135521" cy="576696"/>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(v1.5, Mar.2</a:t>
            </a:r>
            <a:r>
              <a:rPr lang="en-US" altLang="ja-JP" sz="1049" i="1" baseline="30000" dirty="0">
                <a:solidFill>
                  <a:schemeClr val="bg2">
                    <a:lumMod val="50000"/>
                  </a:schemeClr>
                </a:solidFill>
                <a:latin typeface="Times New Roman" panose="02020603050405020304" pitchFamily="18" charset="0"/>
                <a:cs typeface="Times New Roman" panose="02020603050405020304" pitchFamily="18" charset="0"/>
              </a:rPr>
              <a:t>th</a:t>
            </a:r>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,2023)</a:t>
            </a:r>
          </a:p>
        </p:txBody>
      </p:sp>
    </p:spTree>
    <p:extLst>
      <p:ext uri="{BB962C8B-B14F-4D97-AF65-F5344CB8AC3E}">
        <p14:creationId xmlns:p14="http://schemas.microsoft.com/office/powerpoint/2010/main" val="147836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2" name="直線コネクタ 51">
            <a:extLst>
              <a:ext uri="{FF2B5EF4-FFF2-40B4-BE49-F238E27FC236}">
                <a16:creationId xmlns:a16="http://schemas.microsoft.com/office/drawing/2014/main" id="{BE4C0801-EA7B-4A41-8D89-68B921F885B4}"/>
              </a:ext>
            </a:extLst>
          </p:cNvPr>
          <p:cNvCxnSpPr>
            <a:cxnSpLocks/>
            <a:stCxn id="37" idx="0"/>
            <a:endCxn id="36" idx="4"/>
          </p:cNvCxnSpPr>
          <p:nvPr/>
        </p:nvCxnSpPr>
        <p:spPr>
          <a:xfrm flipH="1">
            <a:off x="4373169" y="865616"/>
            <a:ext cx="52425" cy="4437569"/>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フリーフォーム 17">
            <a:extLst>
              <a:ext uri="{FF2B5EF4-FFF2-40B4-BE49-F238E27FC236}">
                <a16:creationId xmlns:a16="http://schemas.microsoft.com/office/drawing/2014/main" id="{16F840E6-02B9-4CFE-A7D6-51F805912AF6}"/>
              </a:ext>
            </a:extLst>
          </p:cNvPr>
          <p:cNvSpPr/>
          <p:nvPr/>
        </p:nvSpPr>
        <p:spPr>
          <a:xfrm rot="4721341">
            <a:off x="4366564" y="2502230"/>
            <a:ext cx="745504" cy="1458877"/>
          </a:xfrm>
          <a:custGeom>
            <a:avLst/>
            <a:gdLst>
              <a:gd name="connsiteX0" fmla="*/ 458001 w 914400"/>
              <a:gd name="connsiteY0" fmla="*/ 1879091 h 1879093"/>
              <a:gd name="connsiteX1" fmla="*/ 224840 w 914400"/>
              <a:gd name="connsiteY1" fmla="*/ 1652330 h 1879093"/>
              <a:gd name="connsiteX2" fmla="*/ 226400 w 914400"/>
              <a:gd name="connsiteY2" fmla="*/ 1652314 h 1879093"/>
              <a:gd name="connsiteX3" fmla="*/ 1754 w 914400"/>
              <a:gd name="connsiteY3" fmla="*/ 457200 h 1879093"/>
              <a:gd name="connsiteX4" fmla="*/ 0 w 914400"/>
              <a:gd name="connsiteY4" fmla="*/ 457200 h 1879093"/>
              <a:gd name="connsiteX5" fmla="*/ 611 w 914400"/>
              <a:gd name="connsiteY5" fmla="*/ 451119 h 1879093"/>
              <a:gd name="connsiteX6" fmla="*/ 0 w 914400"/>
              <a:gd name="connsiteY6" fmla="*/ 447869 h 1879093"/>
              <a:gd name="connsiteX7" fmla="*/ 937 w 914400"/>
              <a:gd name="connsiteY7" fmla="*/ 447869 h 1879093"/>
              <a:gd name="connsiteX8" fmla="*/ 9226 w 914400"/>
              <a:gd name="connsiteY8" fmla="*/ 365372 h 1879093"/>
              <a:gd name="connsiteX9" fmla="*/ 454867 w 914400"/>
              <a:gd name="connsiteY9" fmla="*/ 6 h 1879093"/>
              <a:gd name="connsiteX10" fmla="*/ 904214 w 914400"/>
              <a:gd name="connsiteY10" fmla="*/ 360806 h 1879093"/>
              <a:gd name="connsiteX11" fmla="*/ 913859 w 914400"/>
              <a:gd name="connsiteY11" fmla="*/ 447869 h 1879093"/>
              <a:gd name="connsiteX12" fmla="*/ 914400 w 914400"/>
              <a:gd name="connsiteY12" fmla="*/ 447869 h 1879093"/>
              <a:gd name="connsiteX13" fmla="*/ 914060 w 914400"/>
              <a:gd name="connsiteY13" fmla="*/ 449679 h 1879093"/>
              <a:gd name="connsiteX14" fmla="*/ 914376 w 914400"/>
              <a:gd name="connsiteY14" fmla="*/ 452535 h 1879093"/>
              <a:gd name="connsiteX15" fmla="*/ 913521 w 914400"/>
              <a:gd name="connsiteY15" fmla="*/ 452544 h 1879093"/>
              <a:gd name="connsiteX16" fmla="*/ 688443 w 914400"/>
              <a:gd name="connsiteY16" fmla="*/ 1649963 h 1879093"/>
              <a:gd name="connsiteX17" fmla="*/ 688836 w 914400"/>
              <a:gd name="connsiteY17" fmla="*/ 1649963 h 1879093"/>
              <a:gd name="connsiteX18" fmla="*/ 458001 w 914400"/>
              <a:gd name="connsiteY18" fmla="*/ 1879091 h 187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1879093">
                <a:moveTo>
                  <a:pt x="458001" y="1879091"/>
                </a:moveTo>
                <a:cubicBezTo>
                  <a:pt x="330350" y="1879726"/>
                  <a:pt x="226159" y="1778396"/>
                  <a:pt x="224840" y="1652330"/>
                </a:cubicBezTo>
                <a:lnTo>
                  <a:pt x="226400" y="1652314"/>
                </a:lnTo>
                <a:lnTo>
                  <a:pt x="1754" y="457200"/>
                </a:lnTo>
                <a:lnTo>
                  <a:pt x="0" y="457200"/>
                </a:lnTo>
                <a:lnTo>
                  <a:pt x="611" y="451119"/>
                </a:lnTo>
                <a:lnTo>
                  <a:pt x="0" y="447869"/>
                </a:lnTo>
                <a:lnTo>
                  <a:pt x="937" y="447869"/>
                </a:lnTo>
                <a:lnTo>
                  <a:pt x="9226" y="365372"/>
                </a:lnTo>
                <a:cubicBezTo>
                  <a:pt x="51574" y="157699"/>
                  <a:pt x="234726" y="1129"/>
                  <a:pt x="454867" y="6"/>
                </a:cubicBezTo>
                <a:cubicBezTo>
                  <a:pt x="675009" y="-1118"/>
                  <a:pt x="859749" y="153576"/>
                  <a:pt x="904214" y="360806"/>
                </a:cubicBezTo>
                <a:lnTo>
                  <a:pt x="913859" y="447869"/>
                </a:lnTo>
                <a:lnTo>
                  <a:pt x="914400" y="447869"/>
                </a:lnTo>
                <a:lnTo>
                  <a:pt x="914060" y="449679"/>
                </a:lnTo>
                <a:lnTo>
                  <a:pt x="914376" y="452535"/>
                </a:lnTo>
                <a:lnTo>
                  <a:pt x="913521" y="452544"/>
                </a:lnTo>
                <a:lnTo>
                  <a:pt x="688443" y="1649963"/>
                </a:lnTo>
                <a:lnTo>
                  <a:pt x="688836" y="1649963"/>
                </a:lnTo>
                <a:cubicBezTo>
                  <a:pt x="688836" y="1776058"/>
                  <a:pt x="585675" y="1878456"/>
                  <a:pt x="458001" y="18790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4" name="円/楕円 3">
            <a:extLst>
              <a:ext uri="{FF2B5EF4-FFF2-40B4-BE49-F238E27FC236}">
                <a16:creationId xmlns:a16="http://schemas.microsoft.com/office/drawing/2014/main" id="{5167D8A5-30DD-0A4E-929D-1F3517498DB1}"/>
              </a:ext>
            </a:extLst>
          </p:cNvPr>
          <p:cNvSpPr/>
          <p:nvPr/>
        </p:nvSpPr>
        <p:spPr>
          <a:xfrm>
            <a:off x="3678136" y="2509291"/>
            <a:ext cx="1922043" cy="18524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673802" y="2261844"/>
            <a:ext cx="2980762" cy="22867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30556" y="2856469"/>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767975" y="2296687"/>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対称</a:t>
            </a:r>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494821" y="2892524"/>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直交</a:t>
            </a:r>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386141" y="3533342"/>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対角</a:t>
            </a:r>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73845"/>
            <a:ext cx="5399138" cy="26613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820540" y="2118755"/>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正規</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250426" y="353988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 </m:t>
                                </m:r>
                                <m:r>
                                  <a:rPr lang="en-US" altLang="ja-JP" sz="825" b="0" i="1">
                                    <a:latin typeface="Cambria Math" panose="02040503050406030204" pitchFamily="18" charset="0"/>
                                  </a:rPr>
                                  <m:t>  </m:t>
                                </m:r>
                                <m: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250426" y="3539888"/>
                <a:ext cx="599208" cy="211725"/>
              </a:xfrm>
              <a:prstGeom prst="rect">
                <a:avLst/>
              </a:prstGeom>
              <a:blipFill>
                <a:blip r:embed="rId3"/>
                <a:stretch>
                  <a:fillRect l="-8333" t="-11111"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670297" y="288000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670297" y="2880004"/>
                <a:ext cx="599208" cy="211725"/>
              </a:xfrm>
              <a:prstGeom prst="rect">
                <a:avLst/>
              </a:prstGeom>
              <a:blipFill>
                <a:blip r:embed="rId4"/>
                <a:stretch>
                  <a:fillRect b="-16667"/>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3829860" y="3856310"/>
            <a:ext cx="599209"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正定値</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29727" y="3197507"/>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29727" y="3197507"/>
                <a:ext cx="599208" cy="129266"/>
              </a:xfrm>
              <a:prstGeom prst="rect">
                <a:avLst/>
              </a:prstGeom>
              <a:blipFill>
                <a:blip r:embed="rId5"/>
                <a:stretch>
                  <a:fillRect t="-909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28325" y="3341226"/>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28325" y="3341226"/>
                <a:ext cx="910325" cy="126958"/>
              </a:xfrm>
              <a:prstGeom prst="rect">
                <a:avLst/>
              </a:prstGeom>
              <a:blipFill>
                <a:blip r:embed="rId6"/>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203801" y="4086997"/>
                <a:ext cx="45646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xmlns="">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203801" y="4086997"/>
                <a:ext cx="456461" cy="126958"/>
              </a:xfrm>
              <a:prstGeom prst="rect">
                <a:avLst/>
              </a:prstGeom>
              <a:blipFill>
                <a:blip r:embed="rId7"/>
                <a:stretch>
                  <a:fillRect b="-181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2912786" y="2313490"/>
                <a:ext cx="1183639" cy="256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en-US" altLang="ja-JP" sz="825"/>
              </a:p>
              <a:p>
                <a:r>
                  <a:rPr lang="ja-JP" altLang="en-US" sz="825"/>
                  <a:t>直交行列で対角化可能</a:t>
                </a:r>
              </a:p>
            </p:txBody>
          </p:sp>
        </mc:Choice>
        <mc:Fallback xmlns="">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2912786" y="2313490"/>
                <a:ext cx="1183639" cy="256224"/>
              </a:xfrm>
              <a:prstGeom prst="rect">
                <a:avLst/>
              </a:prstGeom>
              <a:blipFill>
                <a:blip r:embed="rId8"/>
                <a:stretch>
                  <a:fillRect l="-5319" t="-4762" b="-238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140403" y="2609660"/>
                <a:ext cx="599208"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𝑄</m:t>
                          </m:r>
                          <m:r>
                            <m:rPr>
                              <m:sty m:val="p"/>
                            </m:rPr>
                            <a:rPr lang="el-GR" altLang="ja-JP">
                              <a:latin typeface="Cambria Math" panose="02040503050406030204" pitchFamily="18" charset="0"/>
                            </a:rPr>
                            <m:t>Λ</m:t>
                          </m:r>
                          <m:r>
                            <a:rPr lang="en-US" altLang="ja-JP">
                              <a:latin typeface="Cambria Math" panose="02040503050406030204" pitchFamily="18" charset="0"/>
                            </a:rPr>
                            <m:t>𝑄</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140403" y="2609660"/>
                <a:ext cx="599208" cy="164469"/>
              </a:xfrm>
              <a:prstGeom prst="rect">
                <a:avLst/>
              </a:prstGeom>
              <a:blipFill>
                <a:blip r:embed="rId9"/>
                <a:stretch>
                  <a:fillRect l="-8333" t="-7143" r="-4167" b="-28571"/>
                </a:stretch>
              </a:blipFill>
            </p:spPr>
            <p:txBody>
              <a:bodyPr/>
              <a:lstStyle/>
              <a:p>
                <a:r>
                  <a:rPr lang="ja-JP" altLang="en-US">
                    <a:noFill/>
                  </a:rPr>
                  <a:t> </a:t>
                </a:r>
              </a:p>
            </p:txBody>
          </p:sp>
        </mc:Fallback>
      </mc:AlternateContent>
      <p:sp>
        <p:nvSpPr>
          <p:cNvPr id="30" name="円/楕円 29">
            <a:extLst>
              <a:ext uri="{FF2B5EF4-FFF2-40B4-BE49-F238E27FC236}">
                <a16:creationId xmlns:a16="http://schemas.microsoft.com/office/drawing/2014/main" id="{747F2193-208F-AD44-9916-42A5EFDE58F0}"/>
              </a:ext>
            </a:extLst>
          </p:cNvPr>
          <p:cNvSpPr/>
          <p:nvPr/>
        </p:nvSpPr>
        <p:spPr>
          <a:xfrm>
            <a:off x="1175314" y="1711724"/>
            <a:ext cx="5981227" cy="31571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302924" y="1890764"/>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m:t>
                          </m:r>
                          <m:r>
                            <m:rPr>
                              <m:sty m:val="p"/>
                            </m:rPr>
                            <a:rPr lang="el-GR" altLang="ja-JP">
                              <a:latin typeface="Cambria Math" panose="02040503050406030204" pitchFamily="18" charset="0"/>
                            </a:rPr>
                            <m:t>Λ</m:t>
                          </m:r>
                          <m:r>
                            <a:rPr lang="en-US" altLang="ja-JP">
                              <a:latin typeface="Cambria Math" panose="02040503050406030204" pitchFamily="18" charset="0"/>
                            </a:rPr>
                            <m:t>𝑋</m:t>
                          </m:r>
                        </m:e>
                        <m:sup>
                          <m:r>
                            <a:rPr lang="en-US" altLang="ja-JP">
                              <a:latin typeface="Cambria Math" panose="02040503050406030204" pitchFamily="18" charset="0"/>
                            </a:rPr>
                            <m:t>−1</m:t>
                          </m:r>
                        </m:sup>
                      </m:sSup>
                    </m:oMath>
                  </m:oMathPara>
                </a14:m>
                <a:endParaRPr lang="ja-JP" altLang="en-US"/>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302924" y="1890764"/>
                <a:ext cx="774007" cy="161454"/>
              </a:xfrm>
              <a:prstGeom prst="rect">
                <a:avLst/>
              </a:prstGeom>
              <a:blipFill>
                <a:blip r:embed="rId10"/>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346741" y="2039929"/>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346741" y="2039929"/>
                <a:ext cx="599208" cy="211725"/>
              </a:xfrm>
              <a:prstGeom prst="rect">
                <a:avLst/>
              </a:prstGeom>
              <a:blipFill>
                <a:blip r:embed="rId11"/>
                <a:stretch>
                  <a:fillRect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452898" y="2050089"/>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452898" y="2050089"/>
                <a:ext cx="599208" cy="211725"/>
              </a:xfrm>
              <a:prstGeom prst="rect">
                <a:avLst/>
              </a:prstGeom>
              <a:blipFill>
                <a:blip r:embed="rId12"/>
                <a:stretch>
                  <a:fillRect b="-11111"/>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876996"/>
            <a:ext cx="6873107" cy="4426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1753678" y="17721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1753678" y="1772183"/>
                <a:ext cx="599208" cy="211725"/>
              </a:xfrm>
              <a:prstGeom prst="rect">
                <a:avLst/>
              </a:prstGeom>
              <a:blipFill>
                <a:blip r:embed="rId13"/>
                <a:stretch>
                  <a:fillRect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691852" y="303958"/>
            <a:ext cx="7378259" cy="51824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4026854" y="339109"/>
                <a:ext cx="1134066"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行列</a:t>
                </a:r>
                <a:r>
                  <a:rPr lang="en-US" altLang="ja-JP" sz="1049" b="1" dirty="0">
                    <a:latin typeface="Meiryo" panose="020B0604030504040204" pitchFamily="34" charset="-128"/>
                    <a:ea typeface="Meiryo" panose="020B0604030504040204" pitchFamily="34" charset="-128"/>
                  </a:rPr>
                  <a:t> </a:t>
                </a:r>
                <a:r>
                  <a:rPr lang="en-US" altLang="ja-JP" sz="901" dirty="0">
                    <a:latin typeface="Meiryo" panose="020B0604030504040204" pitchFamily="34" charset="-128"/>
                    <a:ea typeface="Meiryo" panose="020B0604030504040204" pitchFamily="34" charset="-128"/>
                  </a:rPr>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latin typeface="Meiryo" panose="020B0604030504040204" pitchFamily="34" charset="-128"/>
                    <a:ea typeface="Meiryo" panose="020B0604030504040204" pitchFamily="34" charset="-128"/>
                  </a:rPr>
                  <a:t>)</a:t>
                </a:r>
                <a:endParaRPr lang="ja-JP" altLang="en-US" sz="901">
                  <a:latin typeface="Meiryo" panose="020B0604030504040204" pitchFamily="34" charset="-128"/>
                  <a:ea typeface="Meiryo" panose="020B0604030504040204" pitchFamily="34" charset="-128"/>
                </a:endParaRPr>
              </a:p>
            </p:txBody>
          </p:sp>
        </mc:Choice>
        <mc:Fallback xmlns="">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4026854" y="339109"/>
                <a:ext cx="1134066" cy="253787"/>
              </a:xfrm>
              <a:prstGeom prst="rect">
                <a:avLst/>
              </a:prstGeom>
              <a:blipFill>
                <a:blip r:embed="rId14"/>
                <a:stretch>
                  <a:fillRect b="-14286"/>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3A0C6B52-1A03-2C44-A796-52BA219077DB}"/>
              </a:ext>
            </a:extLst>
          </p:cNvPr>
          <p:cNvSpPr txBox="1"/>
          <p:nvPr/>
        </p:nvSpPr>
        <p:spPr>
          <a:xfrm>
            <a:off x="3553900" y="1037391"/>
            <a:ext cx="954922" cy="230961"/>
          </a:xfrm>
          <a:prstGeom prst="rect">
            <a:avLst/>
          </a:prstGeom>
          <a:noFill/>
        </p:spPr>
        <p:txBody>
          <a:bodyPr wrap="square" rtlCol="0">
            <a:spAutoFit/>
          </a:bodyPr>
          <a:lstStyle/>
          <a:p>
            <a:r>
              <a:rPr lang="ja-JP" altLang="en-US" sz="901">
                <a:latin typeface="Arial Rounded MT Bold" panose="020F0704030504030204" pitchFamily="34" charset="0"/>
              </a:rPr>
              <a:t>可逆（正則）</a:t>
            </a: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4521670" y="1054589"/>
            <a:ext cx="992579" cy="230961"/>
          </a:xfrm>
          <a:prstGeom prst="rect">
            <a:avLst/>
          </a:prstGeom>
          <a:noFill/>
        </p:spPr>
        <p:txBody>
          <a:bodyPr wrap="none" rtlCol="0">
            <a:spAutoFit/>
          </a:bodyPr>
          <a:lstStyle/>
          <a:p>
            <a:r>
              <a:rPr lang="ja-JP" altLang="en-US" sz="901">
                <a:latin typeface="Arial Rounded MT Bold" panose="020F0704030504030204" pitchFamily="34" charset="0"/>
              </a:rPr>
              <a:t>非可逆（特異）</a:t>
            </a: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840872" y="1393990"/>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xmlns="">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840872" y="1393990"/>
                <a:ext cx="599208" cy="161454"/>
              </a:xfrm>
              <a:prstGeom prst="rect">
                <a:avLst/>
              </a:prstGeom>
              <a:blipFill>
                <a:blip r:embed="rId15"/>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558356"/>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558356"/>
                <a:ext cx="599208" cy="161454"/>
              </a:xfrm>
              <a:prstGeom prst="rect">
                <a:avLst/>
              </a:prstGeom>
              <a:blipFill>
                <a:blip r:embed="rId16"/>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723248" y="525357"/>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723248" y="525357"/>
                <a:ext cx="599208" cy="164469"/>
              </a:xfrm>
              <a:prstGeom prst="rect">
                <a:avLst/>
              </a:prstGeom>
              <a:blipFill>
                <a:blip r:embed="rId17"/>
                <a:stretch>
                  <a:fillRect l="-8333" t="-7143" r="-2083" b="-7143"/>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266667" y="1150260"/>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09293" y="977585"/>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xmlns="">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09293" y="977585"/>
                <a:ext cx="737681" cy="211725"/>
              </a:xfrm>
              <a:prstGeom prst="rect">
                <a:avLst/>
              </a:prstGeom>
              <a:blipFill>
                <a:blip r:embed="rId18"/>
                <a:stretch>
                  <a:fillRect b="-1666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4070939" y="3856310"/>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40DCD359-ED21-2849-8C58-0246128AD0E1}"/>
                  </a:ext>
                </a:extLst>
              </p:cNvPr>
              <p:cNvSpPr txBox="1"/>
              <p:nvPr/>
            </p:nvSpPr>
            <p:spPr>
              <a:xfrm>
                <a:off x="4457064" y="1237299"/>
                <a:ext cx="973084" cy="126958"/>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oMath>
                </a14:m>
                <a:r>
                  <a:rPr lang="en-US" altLang="ja-JP" sz="825" dirty="0"/>
                  <a:t> 0, </a:t>
                </a:r>
                <a14:m>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p:txBody>
          </p:sp>
        </mc:Choice>
        <mc:Fallback xmlns="">
          <p:sp>
            <p:nvSpPr>
              <p:cNvPr id="68" name="テキスト ボックス 67">
                <a:extLst>
                  <a:ext uri="{FF2B5EF4-FFF2-40B4-BE49-F238E27FC236}">
                    <a16:creationId xmlns:a16="http://schemas.microsoft.com/office/drawing/2014/main" id="{40DCD359-ED21-2849-8C58-0246128AD0E1}"/>
                  </a:ext>
                </a:extLst>
              </p:cNvPr>
              <p:cNvSpPr txBox="1">
                <a:spLocks noRot="1" noChangeAspect="1" noMove="1" noResize="1" noEditPoints="1" noAdjustHandles="1" noChangeArrowheads="1" noChangeShapeType="1" noTextEdit="1"/>
              </p:cNvSpPr>
              <p:nvPr/>
            </p:nvSpPr>
            <p:spPr>
              <a:xfrm>
                <a:off x="4457064" y="1237299"/>
                <a:ext cx="973084" cy="126958"/>
              </a:xfrm>
              <a:prstGeom prst="rect">
                <a:avLst/>
              </a:prstGeom>
              <a:blipFill>
                <a:blip r:embed="rId19"/>
                <a:stretch>
                  <a:fillRect l="-3846" t="-27273"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443313" y="1233122"/>
                <a:ext cx="1068010" cy="126958"/>
              </a:xfrm>
              <a:prstGeom prst="rect">
                <a:avLst/>
              </a:prstGeom>
              <a:noFill/>
            </p:spPr>
            <p:txBody>
              <a:bodyPr wrap="square" lIns="0" tIns="0" rIns="0" bIns="0" rtlCol="0">
                <a:spAutoFit/>
              </a:bodyPr>
              <a:lstStyle/>
              <a:p>
                <a14:m>
                  <m:oMath xmlns:m="http://schemas.openxmlformats.org/officeDocument/2006/math">
                    <m:func>
                      <m:funcPr>
                        <m:ctrlPr>
                          <a:rPr lang="en-US" altLang="ja-JP" sz="825" i="1">
                            <a:latin typeface="Cambria Math" panose="02040503050406030204" pitchFamily="18" charset="0"/>
                          </a:rPr>
                        </m:ctrlPr>
                      </m:funcPr>
                      <m:fName>
                        <m:r>
                          <m:rPr>
                            <m:sty m:val="p"/>
                          </m:rPr>
                          <a:rPr lang="en-US" altLang="ja-JP" sz="825">
                            <a:latin typeface="Cambria Math" panose="02040503050406030204" pitchFamily="18" charset="0"/>
                          </a:rPr>
                          <m:t>det</m:t>
                        </m:r>
                      </m:fName>
                      <m:e>
                        <m:d>
                          <m:dPr>
                            <m:ctrlPr>
                              <a:rPr lang="en-US" altLang="ja-JP" sz="825" i="1">
                                <a:latin typeface="Cambria Math" panose="02040503050406030204" pitchFamily="18" charset="0"/>
                              </a:rPr>
                            </m:ctrlPr>
                          </m:dPr>
                          <m:e>
                            <m:r>
                              <a:rPr lang="en-US" altLang="ja-JP" sz="825" i="1">
                                <a:latin typeface="Cambria Math" panose="02040503050406030204" pitchFamily="18" charset="0"/>
                              </a:rPr>
                              <m:t>𝐴</m:t>
                            </m:r>
                          </m:e>
                        </m:d>
                      </m:e>
                    </m:func>
                    <m:r>
                      <a:rPr lang="en-US" altLang="ja-JP" sz="825" i="1">
                        <a:latin typeface="Cambria Math" panose="02040503050406030204" pitchFamily="18" charset="0"/>
                      </a:rPr>
                      <m:t>≠ </m:t>
                    </m:r>
                  </m:oMath>
                </a14:m>
                <a:r>
                  <a:rPr lang="en-US" altLang="ja-JP" sz="825" dirty="0"/>
                  <a:t>0, </a:t>
                </a:r>
                <a14:m>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p:txBody>
          </p:sp>
        </mc:Choice>
        <mc:Fallback xmlns="">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443313" y="1233122"/>
                <a:ext cx="1068010" cy="126958"/>
              </a:xfrm>
              <a:prstGeom prst="rect">
                <a:avLst/>
              </a:prstGeom>
              <a:blipFill>
                <a:blip r:embed="rId20"/>
                <a:stretch>
                  <a:fillRect l="-4706" t="-16667" b="-41667"/>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DD9B465-CC7F-FB41-B584-2ED54495A94D}"/>
              </a:ext>
            </a:extLst>
          </p:cNvPr>
          <p:cNvSpPr txBox="1"/>
          <p:nvPr/>
        </p:nvSpPr>
        <p:spPr>
          <a:xfrm>
            <a:off x="4896836" y="2868669"/>
            <a:ext cx="474964"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射影</a:t>
            </a:r>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2792442" y="1397843"/>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xmlns="">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2792442" y="1397843"/>
                <a:ext cx="599208" cy="161454"/>
              </a:xfrm>
              <a:prstGeom prst="rect">
                <a:avLst/>
              </a:prstGeom>
              <a:blipFill>
                <a:blip r:embed="rId21"/>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4797521" y="1581435"/>
                <a:ext cx="920627"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はゼロ行を持つ</m:t>
                      </m:r>
                    </m:oMath>
                  </m:oMathPara>
                </a14:m>
                <a:endParaRPr lang="ja-JP" altLang="en-US" sz="825"/>
              </a:p>
            </p:txBody>
          </p:sp>
        </mc:Choice>
        <mc:Fallback xmlns="">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4797521" y="1581435"/>
                <a:ext cx="920627" cy="126958"/>
              </a:xfrm>
              <a:prstGeom prst="rect">
                <a:avLst/>
              </a:prstGeom>
              <a:blipFill>
                <a:blip r:embed="rId22"/>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59183" y="1889087"/>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𝑋𝐽𝑋</m:t>
                          </m:r>
                        </m:e>
                        <m:sup>
                          <m:r>
                            <a:rPr lang="en-US" altLang="ja-JP">
                              <a:latin typeface="Cambria Math" panose="02040503050406030204" pitchFamily="18" charset="0"/>
                            </a:rPr>
                            <m:t>−1</m:t>
                          </m:r>
                        </m:sup>
                      </m:sSup>
                    </m:oMath>
                  </m:oMathPara>
                </a14:m>
                <a:endParaRPr lang="ja-JP" altLang="en-US"/>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59183" y="1889087"/>
                <a:ext cx="774007" cy="161454"/>
              </a:xfrm>
              <a:prstGeom prst="rect">
                <a:avLst/>
              </a:prstGeom>
              <a:blipFill>
                <a:blip r:embed="rId23"/>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5092520" y="2495625"/>
                <a:ext cx="921711" cy="253916"/>
              </a:xfrm>
              <a:prstGeom prst="rect">
                <a:avLst/>
              </a:prstGeom>
              <a:noFill/>
            </p:spPr>
            <p:txBody>
              <a:bodyPr wrap="square" lIns="0" tIns="0" rIns="0" bIns="0" rtlCol="0">
                <a:spAutoFit/>
              </a:bodyPr>
              <a:lstStyle/>
              <a:p>
                <a14:m>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a:rPr lang="en-US" altLang="ja-JP" sz="825" i="1">
                            <a:latin typeface="Cambria Math" panose="02040503050406030204" pitchFamily="18" charset="0"/>
                          </a:rPr>
                          <m:t>𝑇</m:t>
                        </m:r>
                      </m:sup>
                    </m:sSup>
                  </m:oMath>
                </a14:m>
                <a:r>
                  <a:rPr lang="en-US" altLang="ja-JP" sz="825"/>
                  <a:t>, </a:t>
                </a:r>
                <a14:m>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ℝ</m:t>
                    </m:r>
                  </m:oMath>
                </a14:m>
                <a:endParaRPr lang="ja-JP" altLang="en-US" sz="825"/>
              </a:p>
              <a:p>
                <a:endParaRPr lang="ja-JP" altLang="en-US" sz="825"/>
              </a:p>
            </p:txBody>
          </p:sp>
        </mc:Choice>
        <mc:Fallback xmlns="">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5092520" y="2495625"/>
                <a:ext cx="921711" cy="253916"/>
              </a:xfrm>
              <a:prstGeom prst="rect">
                <a:avLst/>
              </a:prstGeom>
              <a:blipFill>
                <a:blip r:embed="rId24"/>
                <a:stretch>
                  <a:fillRect l="-4054" t="-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54971" y="2628816"/>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54971" y="2628816"/>
                <a:ext cx="599208" cy="164469"/>
              </a:xfrm>
              <a:prstGeom prst="rect">
                <a:avLst/>
              </a:prstGeom>
              <a:blipFill>
                <a:blip r:embed="rId25"/>
                <a:stretch>
                  <a:fillRect l="-6250" r="-4167" b="-28571"/>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391650" y="1475410"/>
            <a:ext cx="748207" cy="3160"/>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54203" y="1474717"/>
            <a:ext cx="286669"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73CA59E4-02EC-8348-90A9-DF74635EC2CA}"/>
              </a:ext>
            </a:extLst>
          </p:cNvPr>
          <p:cNvSpPr txBox="1"/>
          <p:nvPr/>
        </p:nvSpPr>
        <p:spPr>
          <a:xfrm>
            <a:off x="5248530" y="1905220"/>
            <a:ext cx="352118" cy="126458"/>
          </a:xfrm>
          <a:prstGeom prst="rect">
            <a:avLst/>
          </a:prstGeom>
          <a:noFill/>
        </p:spPr>
        <p:txBody>
          <a:bodyPr wrap="square" lIns="0" tIns="0" rIns="0" bIns="0" rtlCol="0">
            <a:spAutoFit/>
          </a:bodyPr>
          <a:lstStyle/>
          <a:p>
            <a:r>
              <a:rPr lang="ja-JP" altLang="en-US" sz="825"/>
              <a:t>対角化</a:t>
            </a:r>
          </a:p>
        </p:txBody>
      </p:sp>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flipV="1">
            <a:off x="5076931" y="1968449"/>
            <a:ext cx="171599" cy="3042"/>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5600648" y="1968449"/>
            <a:ext cx="658535" cy="1365"/>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5181444" y="4942810"/>
                <a:ext cx="892992"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5181444" y="4942810"/>
                <a:ext cx="892992" cy="164469"/>
              </a:xfrm>
              <a:prstGeom prst="rect">
                <a:avLst/>
              </a:prstGeom>
              <a:blipFill>
                <a:blip r:embed="rId26"/>
                <a:stretch>
                  <a:fillRect t="-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192526" y="5025045"/>
            <a:ext cx="988918" cy="1064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774949" y="764064"/>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25" i="1">
                          <a:latin typeface="Cambria Math" panose="02040503050406030204" pitchFamily="18" charset="0"/>
                          <a:ea typeface="Cambria Math" panose="02040503050406030204" pitchFamily="18" charset="0"/>
                        </a:rPr>
                        <m:t>行</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列</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latin typeface="Meiryo" panose="020B0604030504040204" pitchFamily="34" charset="-128"/>
                  <a:ea typeface="Meiryo" panose="020B0604030504040204" pitchFamily="34" charset="-128"/>
                </a:endParaRPr>
              </a:p>
            </p:txBody>
          </p:sp>
        </mc:Choice>
        <mc:Fallback xmlns="">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774949" y="764064"/>
                <a:ext cx="1404308" cy="126958"/>
              </a:xfrm>
              <a:prstGeom prst="rect">
                <a:avLst/>
              </a:prstGeom>
              <a:blipFill>
                <a:blip r:embed="rId27"/>
                <a:stretch>
                  <a:fillRect t="-18182" b="-181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26270" y="725541"/>
                <a:ext cx="1238371" cy="127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 </m:t>
                      </m:r>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ja-JP" altLang="en-US" sz="825" i="1">
                          <a:latin typeface="Cambria Math" panose="02040503050406030204" pitchFamily="18" charset="0"/>
                        </a:rPr>
                        <m:t>単位直交基底</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xmlns="">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26270" y="725541"/>
                <a:ext cx="1238371" cy="127471"/>
              </a:xfrm>
              <a:prstGeom prst="rect">
                <a:avLst/>
              </a:prstGeom>
              <a:blipFill>
                <a:blip r:embed="rId28"/>
                <a:stretch>
                  <a:fillRect t="-18182"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163236" y="4953457"/>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163236" y="4953457"/>
                <a:ext cx="1029290" cy="164469"/>
              </a:xfrm>
              <a:prstGeom prst="rect">
                <a:avLst/>
              </a:prstGeom>
              <a:blipFill>
                <a:blip r:embed="rId29"/>
                <a:stretch>
                  <a:fillRect t="-7143"/>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a:stCxn id="77" idx="3"/>
          </p:cNvCxnSpPr>
          <p:nvPr/>
        </p:nvCxnSpPr>
        <p:spPr>
          <a:xfrm flipH="1" flipV="1">
            <a:off x="4418246" y="1630188"/>
            <a:ext cx="379275" cy="14726"/>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361629" y="4812672"/>
                <a:ext cx="1302064" cy="120289"/>
              </a:xfrm>
              <a:prstGeom prst="rect">
                <a:avLst/>
              </a:prstGeom>
              <a:solidFill>
                <a:schemeClr val="bg1"/>
              </a:solidFill>
            </p:spPr>
            <p:txBody>
              <a:bodyPr wrap="square" lIns="0" tIns="0" rIns="0" bIns="0" rtlCol="0">
                <a:spAutoFit/>
              </a:bodyPr>
              <a:lstStyle/>
              <a:p>
                <a:r>
                  <a:rPr lang="ja-JP" altLang="en-US" sz="701">
                    <a:ea typeface="Cambria Math" panose="02040503050406030204" pitchFamily="18" charset="0"/>
                  </a:rPr>
                  <a:t>すべての</a:t>
                </a:r>
                <a14:m>
                  <m:oMath xmlns:m="http://schemas.openxmlformats.org/officeDocument/2006/math">
                    <m:r>
                      <a:rPr lang="en-US" altLang="ja-JP" sz="800" b="0" i="1" smtClean="0">
                        <a:latin typeface="Cambria Math" panose="02040503050406030204" pitchFamily="18" charset="0"/>
                      </a:rPr>
                      <m:t>𝐴</m:t>
                    </m:r>
                  </m:oMath>
                </a14:m>
                <a:r>
                  <a:rPr lang="ja-JP" altLang="en-US" sz="701">
                    <a:ea typeface="Cambria Math" panose="02040503050406030204" pitchFamily="18" charset="0"/>
                  </a:rPr>
                  <a:t>に対する</a:t>
                </a:r>
                <a14:m>
                  <m:oMath xmlns:m="http://schemas.openxmlformats.org/officeDocument/2006/math">
                    <m:r>
                      <a:rPr lang="ja-JP" altLang="en-US" sz="701" i="1">
                        <a:latin typeface="Cambria Math" panose="02040503050406030204" pitchFamily="18" charset="0"/>
                        <a:ea typeface="Cambria Math" panose="02040503050406030204" pitchFamily="18" charset="0"/>
                      </a:rPr>
                      <m:t>擬似逆行列</m:t>
                    </m:r>
                  </m:oMath>
                </a14:m>
                <a:endParaRPr lang="en-US" altLang="ja-JP" sz="701" i="1" dirty="0">
                  <a:latin typeface="Cambria Math" panose="02040503050406030204" pitchFamily="18" charset="0"/>
                  <a:ea typeface="Cambria Math" panose="02040503050406030204" pitchFamily="18" charset="0"/>
                </a:endParaRPr>
              </a:p>
            </p:txBody>
          </p:sp>
        </mc:Choice>
        <mc:Fallback xmlns="">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361629" y="4812672"/>
                <a:ext cx="1302064" cy="120289"/>
              </a:xfrm>
              <a:prstGeom prst="rect">
                <a:avLst/>
              </a:prstGeom>
              <a:blipFill>
                <a:blip r:embed="rId30"/>
                <a:stretch>
                  <a:fillRect l="-3883" t="-9091" b="-36364"/>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50143B49-D0A9-0545-9D0E-D984E3E057B5}"/>
              </a:ext>
            </a:extLst>
          </p:cNvPr>
          <p:cNvSpPr txBox="1"/>
          <p:nvPr/>
        </p:nvSpPr>
        <p:spPr>
          <a:xfrm rot="10800000" flipV="1">
            <a:off x="2384064" y="1591697"/>
            <a:ext cx="1316155" cy="126958"/>
          </a:xfrm>
          <a:prstGeom prst="rect">
            <a:avLst/>
          </a:prstGeom>
          <a:noFill/>
        </p:spPr>
        <p:txBody>
          <a:bodyPr wrap="square" lIns="0" tIns="0" rIns="0" bIns="0" rtlCol="0">
            <a:spAutoFit/>
          </a:bodyPr>
          <a:lstStyle/>
          <a:p>
            <a:r>
              <a:rPr lang="ja-JP" altLang="en-US" sz="825" i="1" dirty="0">
                <a:latin typeface="Times New Roman" panose="02020603050405020304" pitchFamily="18" charset="0"/>
                <a:cs typeface="Times New Roman" panose="02020603050405020304" pitchFamily="18" charset="0"/>
              </a:rPr>
              <a:t>グラム・シュミット法</a:t>
            </a:r>
            <a:endParaRPr lang="ja-JP" altLang="en-US" sz="825" i="1">
              <a:latin typeface="Times New Roman" panose="02020603050405020304" pitchFamily="18" charset="0"/>
              <a:cs typeface="Times New Roman" panose="02020603050405020304" pitchFamily="18" charset="0"/>
            </a:endParaRPr>
          </a:p>
        </p:txBody>
      </p:sp>
      <p:sp>
        <p:nvSpPr>
          <p:cNvPr id="89" name="円/楕円 88">
            <a:extLst>
              <a:ext uri="{FF2B5EF4-FFF2-40B4-BE49-F238E27FC236}">
                <a16:creationId xmlns:a16="http://schemas.microsoft.com/office/drawing/2014/main" id="{46F0E462-4BFF-4E49-8866-57D679CCD4DF}"/>
              </a:ext>
            </a:extLst>
          </p:cNvPr>
          <p:cNvSpPr/>
          <p:nvPr/>
        </p:nvSpPr>
        <p:spPr>
          <a:xfrm rot="16200000">
            <a:off x="3318038" y="2676912"/>
            <a:ext cx="566065" cy="1374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0" name="正方形/長方形 89">
            <a:extLst>
              <a:ext uri="{FF2B5EF4-FFF2-40B4-BE49-F238E27FC236}">
                <a16:creationId xmlns:a16="http://schemas.microsoft.com/office/drawing/2014/main" id="{0430819A-880A-454F-862D-E2DA36FCEBA7}"/>
              </a:ext>
            </a:extLst>
          </p:cNvPr>
          <p:cNvSpPr/>
          <p:nvPr/>
        </p:nvSpPr>
        <p:spPr>
          <a:xfrm>
            <a:off x="3618658" y="3282954"/>
            <a:ext cx="205376" cy="286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86477BA-93E1-9D4B-ACFB-02028F032B8C}"/>
                  </a:ext>
                </a:extLst>
              </p:cNvPr>
              <p:cNvSpPr txBox="1"/>
              <p:nvPr/>
            </p:nvSpPr>
            <p:spPr>
              <a:xfrm>
                <a:off x="3211488" y="3317458"/>
                <a:ext cx="661306" cy="253916"/>
              </a:xfrm>
              <a:prstGeom prst="rect">
                <a:avLst/>
              </a:prstGeom>
              <a:noFill/>
            </p:spPr>
            <p:txBody>
              <a:bodyPr wrap="square" lIns="0" tIns="0" rIns="0" bIns="0" rtlCol="0">
                <a:spAutoFit/>
              </a:bodyPr>
              <a:lstStyle/>
              <a:p>
                <a:r>
                  <a:rPr lang="en-US" altLang="ja-JP" sz="825" b="1" i="1">
                    <a:latin typeface="Cambria Math" panose="02040503050406030204" pitchFamily="18" charset="0"/>
                    <a:ea typeface="Cambria Math" panose="02040503050406030204" pitchFamily="18" charset="0"/>
                  </a:rPr>
                  <a:t>I </a:t>
                </a:r>
                <a:r>
                  <a:rPr lang="ja-JP" altLang="en-US" sz="825">
                    <a:latin typeface="Cambria Math" panose="02040503050406030204" pitchFamily="18" charset="0"/>
                    <a:ea typeface="Cambria Math" panose="02040503050406030204" pitchFamily="18" charset="0"/>
                  </a:rPr>
                  <a:t>の並び替え</a:t>
                </a:r>
                <a:endParaRPr lang="en-US" altLang="ja-JP" sz="825">
                  <a:latin typeface="Cambria Math" panose="02040503050406030204" pitchFamily="18" charset="0"/>
                  <a:ea typeface="Cambria Math" panose="02040503050406030204" pitchFamily="18" charset="0"/>
                </a:endParaRPr>
              </a:p>
              <a:p>
                <a14:m>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は</m:t>
                    </m:r>
                    <m:r>
                      <a:rPr lang="en-US" altLang="ja-JP" sz="825" i="1">
                        <a:latin typeface="Cambria Math" panose="02040503050406030204" pitchFamily="18" charset="0"/>
                        <a:ea typeface="Cambria Math" panose="02040503050406030204" pitchFamily="18" charset="0"/>
                      </a:rPr>
                      <m:t>1</m:t>
                    </m:r>
                  </m:oMath>
                </a14:m>
                <a:r>
                  <a:rPr lang="ja-JP" altLang="en-US" sz="825"/>
                  <a:t>の根</a:t>
                </a:r>
                <a:endParaRPr lang="en-US" altLang="ja-JP" sz="825">
                  <a:ea typeface="Cambria Math" panose="02040503050406030204" pitchFamily="18" charset="0"/>
                </a:endParaRPr>
              </a:p>
            </p:txBody>
          </p:sp>
        </mc:Choice>
        <mc:Fallback xmlns="">
          <p:sp>
            <p:nvSpPr>
              <p:cNvPr id="94" name="テキスト ボックス 93">
                <a:extLst>
                  <a:ext uri="{FF2B5EF4-FFF2-40B4-BE49-F238E27FC236}">
                    <a16:creationId xmlns:a16="http://schemas.microsoft.com/office/drawing/2014/main" id="{286477BA-93E1-9D4B-ACFB-02028F032B8C}"/>
                  </a:ext>
                </a:extLst>
              </p:cNvPr>
              <p:cNvSpPr txBox="1">
                <a:spLocks noRot="1" noChangeAspect="1" noMove="1" noResize="1" noEditPoints="1" noAdjustHandles="1" noChangeArrowheads="1" noChangeShapeType="1" noTextEdit="1"/>
              </p:cNvSpPr>
              <p:nvPr/>
            </p:nvSpPr>
            <p:spPr>
              <a:xfrm>
                <a:off x="3211488" y="3317458"/>
                <a:ext cx="661306" cy="253916"/>
              </a:xfrm>
              <a:prstGeom prst="rect">
                <a:avLst/>
              </a:prstGeom>
              <a:blipFill>
                <a:blip r:embed="rId31"/>
                <a:stretch>
                  <a:fillRect l="-9434" t="-19048" b="-23810"/>
                </a:stretch>
              </a:blipFill>
            </p:spPr>
            <p:txBody>
              <a:bodyPr/>
              <a:lstStyle/>
              <a:p>
                <a:r>
                  <a:rPr lang="ja-JP" altLang="en-US">
                    <a:noFill/>
                  </a:rPr>
                  <a:t> </a:t>
                </a:r>
              </a:p>
            </p:txBody>
          </p:sp>
        </mc:Fallback>
      </mc:AlternateContent>
      <p:sp>
        <p:nvSpPr>
          <p:cNvPr id="117" name="テキスト ボックス 116">
            <a:extLst>
              <a:ext uri="{FF2B5EF4-FFF2-40B4-BE49-F238E27FC236}">
                <a16:creationId xmlns:a16="http://schemas.microsoft.com/office/drawing/2014/main" id="{3626B5C8-6982-EA4C-A637-A46EEA3905B6}"/>
              </a:ext>
            </a:extLst>
          </p:cNvPr>
          <p:cNvSpPr txBox="1"/>
          <p:nvPr/>
        </p:nvSpPr>
        <p:spPr>
          <a:xfrm>
            <a:off x="3264480" y="3094879"/>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置換</a:t>
            </a:r>
          </a:p>
        </p:txBody>
      </p:sp>
      <p:sp>
        <p:nvSpPr>
          <p:cNvPr id="95" name="テキスト ボックス 94">
            <a:extLst>
              <a:ext uri="{FF2B5EF4-FFF2-40B4-BE49-F238E27FC236}">
                <a16:creationId xmlns:a16="http://schemas.microsoft.com/office/drawing/2014/main" id="{D4BF2248-8BB5-D54D-8530-4467A0BCDC31}"/>
              </a:ext>
            </a:extLst>
          </p:cNvPr>
          <p:cNvSpPr txBox="1"/>
          <p:nvPr/>
        </p:nvSpPr>
        <p:spPr>
          <a:xfrm>
            <a:off x="6620019" y="303958"/>
            <a:ext cx="1337682"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ja-JP" altLang="en-US" sz="1049"/>
              <a:t>行列の積分解</a:t>
            </a:r>
          </a:p>
        </p:txBody>
      </p:sp>
      <p:sp>
        <p:nvSpPr>
          <p:cNvPr id="120" name="テキスト ボックス 119">
            <a:extLst>
              <a:ext uri="{FF2B5EF4-FFF2-40B4-BE49-F238E27FC236}">
                <a16:creationId xmlns:a16="http://schemas.microsoft.com/office/drawing/2014/main" id="{66B9250D-E15E-BE41-BC6E-EB4BD3956999}"/>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p:pic>
        <p:nvPicPr>
          <p:cNvPr id="2" name="Picture 2" descr="クリエイティブ・コモンズ・ライセンス">
            <a:extLst>
              <a:ext uri="{FF2B5EF4-FFF2-40B4-BE49-F238E27FC236}">
                <a16:creationId xmlns:a16="http://schemas.microsoft.com/office/drawing/2014/main" id="{0A992872-7C4D-7652-0A37-C3100B909729}"/>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156542" y="5103129"/>
            <a:ext cx="567901" cy="20005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70F98A8-0248-6255-ABC2-C360D067ABDB}"/>
                  </a:ext>
                </a:extLst>
              </p:cNvPr>
              <p:cNvSpPr txBox="1"/>
              <p:nvPr/>
            </p:nvSpPr>
            <p:spPr>
              <a:xfrm>
                <a:off x="6723746" y="2312647"/>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 </m:t>
                                </m:r>
                                <m:r>
                                  <a:rPr lang="en-US" altLang="ja-JP" sz="825" b="0" i="1">
                                    <a:latin typeface="Cambria Math" panose="02040503050406030204" pitchFamily="18" charset="0"/>
                                  </a:rPr>
                                  <m:t>  1</m:t>
                                </m:r>
                              </m:e>
                              <m:e>
                                <m:r>
                                  <a:rPr lang="en-US" altLang="ja-JP" sz="825" b="0" i="1">
                                    <a:latin typeface="Cambria Math" panose="02040503050406030204" pitchFamily="18" charset="0"/>
                                  </a:rPr>
                                  <m:t>   </m:t>
                                </m:r>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−1</m:t>
                                </m:r>
                              </m:e>
                              <m:e>
                                <m:r>
                                  <a:rPr lang="en-US" altLang="ja-JP" sz="825" b="0" i="1" smtClean="0">
                                    <a:latin typeface="Cambria Math" panose="02040503050406030204" pitchFamily="18" charset="0"/>
                                  </a:rPr>
                                  <m:t>−1</m:t>
                                </m:r>
                              </m:e>
                            </m:mr>
                          </m:m>
                        </m:e>
                      </m:d>
                    </m:oMath>
                  </m:oMathPara>
                </a14:m>
                <a:endParaRPr lang="ja-JP" altLang="en-US" sz="825"/>
              </a:p>
            </p:txBody>
          </p:sp>
        </mc:Choice>
        <mc:Fallback xmlns="">
          <p:sp>
            <p:nvSpPr>
              <p:cNvPr id="38" name="テキスト ボックス 37">
                <a:extLst>
                  <a:ext uri="{FF2B5EF4-FFF2-40B4-BE49-F238E27FC236}">
                    <a16:creationId xmlns:a16="http://schemas.microsoft.com/office/drawing/2014/main" id="{A70F98A8-0248-6255-ABC2-C360D067ABDB}"/>
                  </a:ext>
                </a:extLst>
              </p:cNvPr>
              <p:cNvSpPr txBox="1">
                <a:spLocks noRot="1" noChangeAspect="1" noMove="1" noResize="1" noEditPoints="1" noAdjustHandles="1" noChangeArrowheads="1" noChangeShapeType="1" noTextEdit="1"/>
              </p:cNvSpPr>
              <p:nvPr/>
            </p:nvSpPr>
            <p:spPr>
              <a:xfrm>
                <a:off x="6723746" y="2312647"/>
                <a:ext cx="801864" cy="210892"/>
              </a:xfrm>
              <a:prstGeom prst="rect">
                <a:avLst/>
              </a:prstGeom>
              <a:blipFill>
                <a:blip r:embed="rId33"/>
                <a:stretch>
                  <a:fillRect t="-5556"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C66C57F-CAB4-9C1E-F193-4C235D35A5AB}"/>
                  </a:ext>
                </a:extLst>
              </p:cNvPr>
              <p:cNvSpPr txBox="1"/>
              <p:nvPr/>
            </p:nvSpPr>
            <p:spPr>
              <a:xfrm>
                <a:off x="6253822" y="2080210"/>
                <a:ext cx="1213050"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ea typeface="Cambria Math" panose="02040503050406030204" pitchFamily="18" charset="0"/>
                        </a:rPr>
                        <m:t>𝐽</m:t>
                      </m:r>
                      <m:r>
                        <a:rPr lang="en-US" altLang="ja-JP" sz="825" b="0"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ジョルダン標準形</m:t>
                      </m:r>
                    </m:oMath>
                  </m:oMathPara>
                </a14:m>
                <a:endParaRPr lang="ja-JP" altLang="en-US" sz="825"/>
              </a:p>
            </p:txBody>
          </p:sp>
        </mc:Choice>
        <mc:Fallback xmlns="">
          <p:sp>
            <p:nvSpPr>
              <p:cNvPr id="41" name="テキスト ボックス 40">
                <a:extLst>
                  <a:ext uri="{FF2B5EF4-FFF2-40B4-BE49-F238E27FC236}">
                    <a16:creationId xmlns:a16="http://schemas.microsoft.com/office/drawing/2014/main" id="{4C66C57F-CAB4-9C1E-F193-4C235D35A5AB}"/>
                  </a:ext>
                </a:extLst>
              </p:cNvPr>
              <p:cNvSpPr txBox="1">
                <a:spLocks noRot="1" noChangeAspect="1" noMove="1" noResize="1" noEditPoints="1" noAdjustHandles="1" noChangeArrowheads="1" noChangeShapeType="1" noTextEdit="1"/>
              </p:cNvSpPr>
              <p:nvPr/>
            </p:nvSpPr>
            <p:spPr>
              <a:xfrm>
                <a:off x="6253822" y="2080210"/>
                <a:ext cx="1213050" cy="126958"/>
              </a:xfrm>
              <a:prstGeom prst="rect">
                <a:avLst/>
              </a:prstGeom>
              <a:blipFill>
                <a:blip r:embed="rId34"/>
                <a:stretch>
                  <a:fillRect t="-9091"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B0011A74-7508-0AF7-168B-0D99AC54C2B0}"/>
                  </a:ext>
                </a:extLst>
              </p:cNvPr>
              <p:cNvSpPr txBox="1"/>
              <p:nvPr/>
            </p:nvSpPr>
            <p:spPr>
              <a:xfrm>
                <a:off x="6913359" y="2658629"/>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rPr>
                        <m:t>𝐽</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47" name="テキスト ボックス 46">
                <a:extLst>
                  <a:ext uri="{FF2B5EF4-FFF2-40B4-BE49-F238E27FC236}">
                    <a16:creationId xmlns:a16="http://schemas.microsoft.com/office/drawing/2014/main" id="{B0011A74-7508-0AF7-168B-0D99AC54C2B0}"/>
                  </a:ext>
                </a:extLst>
              </p:cNvPr>
              <p:cNvSpPr txBox="1">
                <a:spLocks noRot="1" noChangeAspect="1" noMove="1" noResize="1" noEditPoints="1" noAdjustHandles="1" noChangeArrowheads="1" noChangeShapeType="1" noTextEdit="1"/>
              </p:cNvSpPr>
              <p:nvPr/>
            </p:nvSpPr>
            <p:spPr>
              <a:xfrm>
                <a:off x="6913359" y="2658629"/>
                <a:ext cx="801864" cy="210892"/>
              </a:xfrm>
              <a:prstGeom prst="rect">
                <a:avLst/>
              </a:prstGeom>
              <a:blipFill>
                <a:blip r:embed="rId35"/>
                <a:stretch>
                  <a:fillRect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305356" y="3119034"/>
                <a:ext cx="1141081" cy="129266"/>
              </a:xfrm>
              <a:prstGeom prst="rect">
                <a:avLst/>
              </a:prstGeom>
              <a:solidFill>
                <a:schemeClr val="bg1"/>
              </a:solidFill>
            </p:spPr>
            <p:txBody>
              <a:bodyPr wrap="square" lIns="0" tIns="0" rIns="0" bIns="0" rtlCol="0">
                <a:spAutoFit/>
              </a:bodyPr>
              <a:lstStyle/>
              <a:p>
                <a14:m>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oMath>
                </a14:m>
                <a:r>
                  <a:rPr lang="en-US" altLang="ja-JP" sz="825"/>
                  <a:t>, </a:t>
                </a:r>
                <a14:m>
                  <m:oMath xmlns:m="http://schemas.openxmlformats.org/officeDocument/2006/math">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a14:m>
                <a:endParaRPr lang="ja-JP" altLang="en-US" sz="825"/>
              </a:p>
            </p:txBody>
          </p:sp>
        </mc:Choice>
        <mc:Fallback xmlns="">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305356" y="3119034"/>
                <a:ext cx="1141081" cy="129266"/>
              </a:xfrm>
              <a:prstGeom prst="rect">
                <a:avLst/>
              </a:prstGeom>
              <a:blipFill>
                <a:blip r:embed="rId36"/>
                <a:stretch>
                  <a:fillRect l="-2198" t="-27273" b="-45455"/>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704119"/>
            <a:ext cx="1168952"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対角化可能</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856403" y="865616"/>
                <a:ext cx="1138381"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正方行列</a:t>
                </a:r>
                <a:r>
                  <a:rPr lang="en-US" altLang="ja-JP" sz="1049" b="1" dirty="0">
                    <a:latin typeface="Meiryo" panose="020B0604030504040204" pitchFamily="34" charset="-128"/>
                    <a:ea typeface="Meiryo" panose="020B0604030504040204" pitchFamily="34" charset="-128"/>
                  </a:rPr>
                  <a:t> </a:t>
                </a:r>
                <a:r>
                  <a:rPr lang="en-US" altLang="ja-JP" sz="901" dirty="0">
                    <a:latin typeface="Meiryo" panose="020B0604030504040204" pitchFamily="34" charset="-128"/>
                    <a:ea typeface="Meiryo" panose="020B0604030504040204" pitchFamily="34" charset="-128"/>
                  </a:rPr>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latin typeface="Meiryo" panose="020B0604030504040204" pitchFamily="34" charset="-128"/>
                    <a:ea typeface="Meiryo" panose="020B0604030504040204" pitchFamily="34" charset="-128"/>
                  </a:rPr>
                  <a:t>)</a:t>
                </a:r>
                <a:endParaRPr lang="ja-JP" altLang="en-US" sz="901">
                  <a:latin typeface="Meiryo" panose="020B0604030504040204" pitchFamily="34" charset="-128"/>
                  <a:ea typeface="Meiryo" panose="020B0604030504040204" pitchFamily="34" charset="-128"/>
                </a:endParaRPr>
              </a:p>
            </p:txBody>
          </p:sp>
        </mc:Choice>
        <mc:Fallback xmlns="">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856403" y="865616"/>
                <a:ext cx="1138381" cy="253787"/>
              </a:xfrm>
              <a:prstGeom prst="rect">
                <a:avLst/>
              </a:prstGeom>
              <a:blipFill>
                <a:blip r:embed="rId37"/>
                <a:stretch>
                  <a:fillRect b="-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EE1372F-96EB-F45E-EA0E-606C75285042}"/>
                  </a:ext>
                </a:extLst>
              </p:cNvPr>
              <p:cNvSpPr txBox="1"/>
              <p:nvPr/>
            </p:nvSpPr>
            <p:spPr>
              <a:xfrm>
                <a:off x="4080997" y="3284845"/>
                <a:ext cx="1513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400" b="1" i="1">
                          <a:latin typeface="Cambria Math" panose="02040503050406030204" pitchFamily="18" charset="0"/>
                        </a:rPr>
                        <m:t>𝑰</m:t>
                      </m:r>
                    </m:oMath>
                  </m:oMathPara>
                </a14:m>
                <a:endParaRPr lang="ja-JP" altLang="en-US" sz="1400" b="1"/>
              </a:p>
            </p:txBody>
          </p:sp>
        </mc:Choice>
        <mc:Fallback xmlns="">
          <p:sp>
            <p:nvSpPr>
              <p:cNvPr id="7" name="テキスト ボックス 6">
                <a:extLst>
                  <a:ext uri="{FF2B5EF4-FFF2-40B4-BE49-F238E27FC236}">
                    <a16:creationId xmlns:a16="http://schemas.microsoft.com/office/drawing/2014/main" id="{AEE1372F-96EB-F45E-EA0E-606C75285042}"/>
                  </a:ext>
                </a:extLst>
              </p:cNvPr>
              <p:cNvSpPr txBox="1">
                <a:spLocks noRot="1" noChangeAspect="1" noMove="1" noResize="1" noEditPoints="1" noAdjustHandles="1" noChangeArrowheads="1" noChangeShapeType="1" noTextEdit="1"/>
              </p:cNvSpPr>
              <p:nvPr/>
            </p:nvSpPr>
            <p:spPr>
              <a:xfrm>
                <a:off x="4080997" y="3284845"/>
                <a:ext cx="151326" cy="215444"/>
              </a:xfrm>
              <a:prstGeom prst="rect">
                <a:avLst/>
              </a:prstGeom>
              <a:blipFill>
                <a:blip r:embed="rId38"/>
                <a:stretch>
                  <a:fillRect l="-15385" r="-15385" b="-5556"/>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A4C51E32-D4E4-BC8F-1605-813ACE40B4C9}"/>
              </a:ext>
            </a:extLst>
          </p:cNvPr>
          <p:cNvSpPr txBox="1"/>
          <p:nvPr/>
        </p:nvSpPr>
        <p:spPr>
          <a:xfrm>
            <a:off x="4502655" y="3298515"/>
            <a:ext cx="151326" cy="215444"/>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sz="1400" dirty="0"/>
              <a:t>O</a:t>
            </a:r>
            <a:endParaRPr lang="ja-JP" altLang="en-US" sz="1400"/>
          </a:p>
        </p:txBody>
      </p:sp>
      <p:sp>
        <p:nvSpPr>
          <p:cNvPr id="22" name="角丸四角形 21">
            <a:extLst>
              <a:ext uri="{FF2B5EF4-FFF2-40B4-BE49-F238E27FC236}">
                <a16:creationId xmlns:a16="http://schemas.microsoft.com/office/drawing/2014/main" id="{0A2BFBE9-7277-0A78-F118-6822F1D657DB}"/>
              </a:ext>
            </a:extLst>
          </p:cNvPr>
          <p:cNvSpPr/>
          <p:nvPr/>
        </p:nvSpPr>
        <p:spPr>
          <a:xfrm>
            <a:off x="4026198" y="3243466"/>
            <a:ext cx="2421471" cy="548761"/>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4139857" y="1411931"/>
                <a:ext cx="414346"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25" i="1">
                          <a:latin typeface="Cambria Math" panose="02040503050406030204" pitchFamily="18" charset="0"/>
                          <a:ea typeface="Cambria Math" panose="02040503050406030204" pitchFamily="18" charset="0"/>
                        </a:rPr>
                        <m:t>三角化</m:t>
                      </m:r>
                    </m:oMath>
                  </m:oMathPara>
                </a14:m>
                <a:endParaRPr lang="ja-JP" altLang="en-US" sz="825"/>
              </a:p>
            </p:txBody>
          </p:sp>
        </mc:Choice>
        <mc:Fallback xmlns="">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4139857" y="1411931"/>
                <a:ext cx="414346" cy="126958"/>
              </a:xfrm>
              <a:prstGeom prst="rect">
                <a:avLst/>
              </a:prstGeom>
              <a:blipFill>
                <a:blip r:embed="rId39"/>
                <a:stretch>
                  <a:fillRect t="-20000" r="-2941" b="-4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5C0573DC-E36D-E246-B42D-E2EDF8AE0E8B}"/>
              </a:ext>
            </a:extLst>
          </p:cNvPr>
          <p:cNvSpPr txBox="1"/>
          <p:nvPr/>
        </p:nvSpPr>
        <p:spPr>
          <a:xfrm>
            <a:off x="4203802" y="2598425"/>
            <a:ext cx="704127" cy="246221"/>
          </a:xfrm>
          <a:prstGeom prst="rect">
            <a:avLst/>
          </a:prstGeom>
          <a:solidFill>
            <a:schemeClr val="bg1"/>
          </a:solid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00" b="1">
                <a:latin typeface="Meiryo" panose="020B0604030504040204" pitchFamily="34" charset="-128"/>
                <a:ea typeface="Meiryo" panose="020B0604030504040204" pitchFamily="34" charset="-128"/>
              </a:rPr>
              <a:t>半正定値</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4147788" y="2752908"/>
                <a:ext cx="719325" cy="13849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r>
                        <a:rPr lang="en-US" altLang="ja-JP" sz="900" i="1">
                          <a:latin typeface="Cambria Math" panose="02040503050406030204" pitchFamily="18" charset="0"/>
                          <a:ea typeface="Cambria Math" panose="02040503050406030204" pitchFamily="18" charset="0"/>
                        </a:rPr>
                        <m:t>∀</m:t>
                      </m:r>
                      <m:sSup>
                        <m:sSupPr>
                          <m:ctrlPr>
                            <a:rPr lang="en-US" altLang="ja-JP" sz="900" i="1">
                              <a:latin typeface="Cambria Math" panose="02040503050406030204" pitchFamily="18" charset="0"/>
                            </a:rPr>
                          </m:ctrlPr>
                        </m:sSupPr>
                        <m:e>
                          <m:r>
                            <a:rPr lang="en-US" altLang="ja-JP" sz="900" i="1">
                              <a:latin typeface="Cambria Math" panose="02040503050406030204" pitchFamily="18" charset="0"/>
                            </a:rPr>
                            <m:t> </m:t>
                          </m:r>
                          <m:r>
                            <a:rPr lang="en-US" altLang="ja-JP" sz="900" i="1">
                              <a:latin typeface="Cambria Math" panose="02040503050406030204" pitchFamily="18" charset="0"/>
                            </a:rPr>
                            <m:t>𝐴</m:t>
                          </m:r>
                        </m:e>
                        <m:sup>
                          <m:r>
                            <m:rPr>
                              <m:sty m:val="p"/>
                            </m:rPr>
                            <a:rPr lang="en-US" altLang="ja-JP" sz="900">
                              <a:latin typeface="Cambria Math" panose="02040503050406030204" pitchFamily="18" charset="0"/>
                            </a:rPr>
                            <m:t>T</m:t>
                          </m:r>
                        </m:sup>
                      </m:sSup>
                      <m:r>
                        <a:rPr lang="en-US" altLang="ja-JP" sz="900" i="1">
                          <a:latin typeface="Cambria Math" panose="02040503050406030204" pitchFamily="18" charset="0"/>
                        </a:rPr>
                        <m:t>𝐴</m:t>
                      </m:r>
                    </m:oMath>
                  </m:oMathPara>
                </a14:m>
                <a:endParaRPr lang="ja-JP" altLang="en-US" sz="900"/>
              </a:p>
            </p:txBody>
          </p:sp>
        </mc:Choice>
        <mc:Fallback xmlns="">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4147788" y="2752908"/>
                <a:ext cx="719325" cy="138499"/>
              </a:xfrm>
              <a:prstGeom prst="rect">
                <a:avLst/>
              </a:prstGeom>
              <a:blipFill>
                <a:blip r:embed="rId40"/>
                <a:stretch>
                  <a:fillRect t="-8333" b="-33333"/>
                </a:stretch>
              </a:blipFill>
            </p:spPr>
            <p:txBody>
              <a:bodyPr/>
              <a:lstStyle/>
              <a:p>
                <a:r>
                  <a:rPr lang="ja-JP" altLang="en-US">
                    <a:noFill/>
                  </a:rPr>
                  <a:t> </a:t>
                </a:r>
              </a:p>
            </p:txBody>
          </p:sp>
        </mc:Fallback>
      </mc:AlternateContent>
      <p:grpSp>
        <p:nvGrpSpPr>
          <p:cNvPr id="28" name="グループ化 27" hidden="1">
            <a:extLst>
              <a:ext uri="{FF2B5EF4-FFF2-40B4-BE49-F238E27FC236}">
                <a16:creationId xmlns:a16="http://schemas.microsoft.com/office/drawing/2014/main" id="{13DFDCF8-60AC-8969-42EC-D4A80AE02CDF}"/>
              </a:ext>
            </a:extLst>
          </p:cNvPr>
          <p:cNvGrpSpPr/>
          <p:nvPr/>
        </p:nvGrpSpPr>
        <p:grpSpPr>
          <a:xfrm>
            <a:off x="-7678" y="473419"/>
            <a:ext cx="7965379" cy="4631906"/>
            <a:chOff x="-7678" y="473419"/>
            <a:chExt cx="7965379" cy="4631906"/>
          </a:xfrm>
        </p:grpSpPr>
        <p:sp>
          <p:nvSpPr>
            <p:cNvPr id="93" name="テキスト ボックス 92">
              <a:extLst>
                <a:ext uri="{FF2B5EF4-FFF2-40B4-BE49-F238E27FC236}">
                  <a16:creationId xmlns:a16="http://schemas.microsoft.com/office/drawing/2014/main" id="{2723B559-8143-2A43-8A74-AB4EE2067AA2}"/>
                </a:ext>
              </a:extLst>
            </p:cNvPr>
            <p:cNvSpPr txBox="1"/>
            <p:nvPr/>
          </p:nvSpPr>
          <p:spPr>
            <a:xfrm>
              <a:off x="3661130" y="308921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grpSp>
          <p:nvGrpSpPr>
            <p:cNvPr id="5" name="グループ化 4">
              <a:extLst>
                <a:ext uri="{FF2B5EF4-FFF2-40B4-BE49-F238E27FC236}">
                  <a16:creationId xmlns:a16="http://schemas.microsoft.com/office/drawing/2014/main" id="{1A39E479-2DA4-3394-E5B8-69D0121F8D07}"/>
                </a:ext>
              </a:extLst>
            </p:cNvPr>
            <p:cNvGrpSpPr/>
            <p:nvPr/>
          </p:nvGrpSpPr>
          <p:grpSpPr>
            <a:xfrm>
              <a:off x="6574051" y="517575"/>
              <a:ext cx="1383650" cy="372488"/>
              <a:chOff x="6574051" y="517575"/>
              <a:chExt cx="1383650" cy="372488"/>
            </a:xfrm>
          </p:grpSpPr>
          <p:sp>
            <p:nvSpPr>
              <p:cNvPr id="98" name="テキスト ボックス 97">
                <a:extLst>
                  <a:ext uri="{FF2B5EF4-FFF2-40B4-BE49-F238E27FC236}">
                    <a16:creationId xmlns:a16="http://schemas.microsoft.com/office/drawing/2014/main" id="{7559C861-ABBC-9849-82BB-F62B5F6DB5AB}"/>
                  </a:ext>
                </a:extLst>
              </p:cNvPr>
              <p:cNvSpPr txBox="1"/>
              <p:nvPr/>
            </p:nvSpPr>
            <p:spPr>
              <a:xfrm>
                <a:off x="6592995" y="517575"/>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ja-JP" altLang="en-US" sz="1050">
                    <a:solidFill>
                      <a:schemeClr val="bg1"/>
                    </a:solidFill>
                  </a:rPr>
                  <a:t>解説の節番号</a:t>
                </a:r>
                <a:endParaRPr kumimoji="1" lang="en-US" altLang="ja-JP" sz="1050" dirty="0">
                  <a:solidFill>
                    <a:schemeClr val="bg1"/>
                  </a:solidFill>
                </a:endParaRPr>
              </a:p>
            </p:txBody>
          </p:sp>
          <p:sp>
            <p:nvSpPr>
              <p:cNvPr id="99" name="テキスト ボックス 98">
                <a:extLst>
                  <a:ext uri="{FF2B5EF4-FFF2-40B4-BE49-F238E27FC236}">
                    <a16:creationId xmlns:a16="http://schemas.microsoft.com/office/drawing/2014/main" id="{FBB10063-7C34-944A-9FDA-FD836498F064}"/>
                  </a:ext>
                </a:extLst>
              </p:cNvPr>
              <p:cNvSpPr txBox="1"/>
              <p:nvPr/>
            </p:nvSpPr>
            <p:spPr>
              <a:xfrm>
                <a:off x="6574051" y="690008"/>
                <a:ext cx="867545" cy="200055"/>
              </a:xfrm>
              <a:prstGeom prst="rect">
                <a:avLst/>
              </a:prstGeom>
              <a:noFill/>
            </p:spPr>
            <p:txBody>
              <a:bodyPr wrap="none" rtlCol="0">
                <a:spAutoFit/>
              </a:bodyPr>
              <a:lstStyle/>
              <a:p>
                <a:r>
                  <a:rPr kumimoji="1" lang="en-US" altLang="ja-JP" sz="700" dirty="0"/>
                  <a:t>(</a:t>
                </a:r>
                <a:r>
                  <a:rPr kumimoji="1" lang="ja-JP" altLang="en-US" sz="700" dirty="0"/>
                  <a:t>教養の線形代数</a:t>
                </a:r>
                <a:r>
                  <a:rPr kumimoji="1" lang="en-US" altLang="ja-JP" sz="700" dirty="0"/>
                  <a:t>)</a:t>
                </a:r>
                <a:endParaRPr kumimoji="1" lang="ja-JP" altLang="en-US" sz="700"/>
              </a:p>
            </p:txBody>
          </p:sp>
        </p:grpSp>
        <p:sp>
          <p:nvSpPr>
            <p:cNvPr id="101" name="テキスト ボックス 100">
              <a:extLst>
                <a:ext uri="{FF2B5EF4-FFF2-40B4-BE49-F238E27FC236}">
                  <a16:creationId xmlns:a16="http://schemas.microsoft.com/office/drawing/2014/main" id="{25775942-0D9F-344F-922B-DB068D432A52}"/>
                </a:ext>
              </a:extLst>
            </p:cNvPr>
            <p:cNvSpPr txBox="1"/>
            <p:nvPr/>
          </p:nvSpPr>
          <p:spPr>
            <a:xfrm>
              <a:off x="3050804" y="56301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102" name="テキスト ボックス 101">
              <a:extLst>
                <a:ext uri="{FF2B5EF4-FFF2-40B4-BE49-F238E27FC236}">
                  <a16:creationId xmlns:a16="http://schemas.microsoft.com/office/drawing/2014/main" id="{AA5B466A-A7AD-344C-A5D5-0EEAED6F66E7}"/>
                </a:ext>
              </a:extLst>
            </p:cNvPr>
            <p:cNvSpPr txBox="1"/>
            <p:nvPr/>
          </p:nvSpPr>
          <p:spPr>
            <a:xfrm>
              <a:off x="5439608" y="139174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104" name="テキスト ボックス 103">
              <a:extLst>
                <a:ext uri="{FF2B5EF4-FFF2-40B4-BE49-F238E27FC236}">
                  <a16:creationId xmlns:a16="http://schemas.microsoft.com/office/drawing/2014/main" id="{53AC08BD-6E3E-8F40-84D4-D00C8D45706A}"/>
                </a:ext>
              </a:extLst>
            </p:cNvPr>
            <p:cNvSpPr txBox="1"/>
            <p:nvPr/>
          </p:nvSpPr>
          <p:spPr>
            <a:xfrm>
              <a:off x="5202314" y="231264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3D4A2103-DE4F-EB4C-87CD-A4BAB31F8334}"/>
                </a:ext>
              </a:extLst>
            </p:cNvPr>
            <p:cNvSpPr txBox="1"/>
            <p:nvPr/>
          </p:nvSpPr>
          <p:spPr>
            <a:xfrm>
              <a:off x="2484268" y="139343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088A54CD-B102-BB45-976F-C9F62A466B4E}"/>
                </a:ext>
              </a:extLst>
            </p:cNvPr>
            <p:cNvSpPr txBox="1"/>
            <p:nvPr/>
          </p:nvSpPr>
          <p:spPr>
            <a:xfrm>
              <a:off x="2901988" y="291931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108" name="テキスト ボックス 107">
              <a:extLst>
                <a:ext uri="{FF2B5EF4-FFF2-40B4-BE49-F238E27FC236}">
                  <a16:creationId xmlns:a16="http://schemas.microsoft.com/office/drawing/2014/main" id="{250D3932-9B13-8143-858B-53B59D8C1960}"/>
                </a:ext>
              </a:extLst>
            </p:cNvPr>
            <p:cNvSpPr txBox="1"/>
            <p:nvPr/>
          </p:nvSpPr>
          <p:spPr>
            <a:xfrm>
              <a:off x="4025401" y="188575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9" name="テキスト ボックス 108">
              <a:extLst>
                <a:ext uri="{FF2B5EF4-FFF2-40B4-BE49-F238E27FC236}">
                  <a16:creationId xmlns:a16="http://schemas.microsoft.com/office/drawing/2014/main" id="{FB3D1293-26C8-1347-837C-AED84F6E61AE}"/>
                </a:ext>
              </a:extLst>
            </p:cNvPr>
            <p:cNvSpPr txBox="1"/>
            <p:nvPr/>
          </p:nvSpPr>
          <p:spPr>
            <a:xfrm>
              <a:off x="4360659" y="389666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4" name="テキスト ボックス 113">
              <a:extLst>
                <a:ext uri="{FF2B5EF4-FFF2-40B4-BE49-F238E27FC236}">
                  <a16:creationId xmlns:a16="http://schemas.microsoft.com/office/drawing/2014/main" id="{68C211EB-B55F-9A47-AEDB-540DDA73B3CB}"/>
                </a:ext>
              </a:extLst>
            </p:cNvPr>
            <p:cNvSpPr txBox="1"/>
            <p:nvPr/>
          </p:nvSpPr>
          <p:spPr>
            <a:xfrm>
              <a:off x="5947861" y="262855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5" name="テキスト ボックス 114">
              <a:extLst>
                <a:ext uri="{FF2B5EF4-FFF2-40B4-BE49-F238E27FC236}">
                  <a16:creationId xmlns:a16="http://schemas.microsoft.com/office/drawing/2014/main" id="{0C47A795-E31F-DE49-9122-882EBA88B83D}"/>
                </a:ext>
              </a:extLst>
            </p:cNvPr>
            <p:cNvSpPr txBox="1"/>
            <p:nvPr/>
          </p:nvSpPr>
          <p:spPr>
            <a:xfrm>
              <a:off x="5327833" y="52866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16" name="テキスト ボックス 115">
              <a:extLst>
                <a:ext uri="{FF2B5EF4-FFF2-40B4-BE49-F238E27FC236}">
                  <a16:creationId xmlns:a16="http://schemas.microsoft.com/office/drawing/2014/main" id="{F5532FC1-900B-6349-A562-BC527818353B}"/>
                </a:ext>
              </a:extLst>
            </p:cNvPr>
            <p:cNvSpPr txBox="1"/>
            <p:nvPr/>
          </p:nvSpPr>
          <p:spPr>
            <a:xfrm>
              <a:off x="6011508" y="4940870"/>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3.5, 7.4</a:t>
              </a:r>
              <a:endParaRPr kumimoji="1" lang="ja-JP" altLang="en-US" sz="1050">
                <a:solidFill>
                  <a:schemeClr val="bg1"/>
                </a:solidFill>
              </a:endParaRPr>
            </a:p>
          </p:txBody>
        </p:sp>
        <p:sp>
          <p:nvSpPr>
            <p:cNvPr id="119" name="テキスト ボックス 118">
              <a:extLst>
                <a:ext uri="{FF2B5EF4-FFF2-40B4-BE49-F238E27FC236}">
                  <a16:creationId xmlns:a16="http://schemas.microsoft.com/office/drawing/2014/main" id="{0EC84F15-F6F7-5C41-A4BF-880D4551A38B}"/>
                </a:ext>
              </a:extLst>
            </p:cNvPr>
            <p:cNvSpPr txBox="1"/>
            <p:nvPr/>
          </p:nvSpPr>
          <p:spPr>
            <a:xfrm>
              <a:off x="-7678" y="473419"/>
              <a:ext cx="1888586" cy="400110"/>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ja-JP" altLang="en-US" sz="1000" i="1" dirty="0">
                  <a:latin typeface="Arial Rounded MT Bold" panose="020F0704030504030204" pitchFamily="34" charset="0"/>
                </a:rPr>
                <a:t>教養の線形代数</a:t>
              </a:r>
              <a:endParaRPr lang="ja-JP" altLang="en-US" sz="1000" i="1">
                <a:latin typeface="Arial Rounded MT Bold" panose="020F0704030504030204" pitchFamily="34" charset="0"/>
              </a:endParaRPr>
            </a:p>
          </p:txBody>
        </p:sp>
        <p:sp>
          <p:nvSpPr>
            <p:cNvPr id="39" name="テキスト ボックス 38">
              <a:extLst>
                <a:ext uri="{FF2B5EF4-FFF2-40B4-BE49-F238E27FC236}">
                  <a16:creationId xmlns:a16="http://schemas.microsoft.com/office/drawing/2014/main" id="{85656A95-0D9F-3474-3295-B9EB063C897B}"/>
                </a:ext>
              </a:extLst>
            </p:cNvPr>
            <p:cNvSpPr txBox="1"/>
            <p:nvPr/>
          </p:nvSpPr>
          <p:spPr>
            <a:xfrm>
              <a:off x="7020352" y="189588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A7</a:t>
              </a:r>
              <a:endParaRPr kumimoji="1" lang="ja-JP" altLang="en-US" sz="1050">
                <a:solidFill>
                  <a:schemeClr val="bg1"/>
                </a:solidFill>
              </a:endParaRPr>
            </a:p>
          </p:txBody>
        </p:sp>
        <p:sp>
          <p:nvSpPr>
            <p:cNvPr id="105" name="テキスト ボックス 104">
              <a:extLst>
                <a:ext uri="{FF2B5EF4-FFF2-40B4-BE49-F238E27FC236}">
                  <a16:creationId xmlns:a16="http://schemas.microsoft.com/office/drawing/2014/main" id="{7ABDA6B0-6D1B-3A44-8443-B3104B339CFA}"/>
                </a:ext>
              </a:extLst>
            </p:cNvPr>
            <p:cNvSpPr txBox="1"/>
            <p:nvPr/>
          </p:nvSpPr>
          <p:spPr>
            <a:xfrm>
              <a:off x="4635861" y="289763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p:sp>
          <p:nvSpPr>
            <p:cNvPr id="48" name="テキスト ボックス 47">
              <a:extLst>
                <a:ext uri="{FF2B5EF4-FFF2-40B4-BE49-F238E27FC236}">
                  <a16:creationId xmlns:a16="http://schemas.microsoft.com/office/drawing/2014/main" id="{EF17D560-9EF3-88E4-E050-6A8565C23FAA}"/>
                </a:ext>
              </a:extLst>
            </p:cNvPr>
            <p:cNvSpPr txBox="1"/>
            <p:nvPr/>
          </p:nvSpPr>
          <p:spPr>
            <a:xfrm>
              <a:off x="3596369" y="213463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A5</a:t>
              </a:r>
              <a:endParaRPr kumimoji="1" lang="ja-JP" altLang="en-US" sz="1050">
                <a:solidFill>
                  <a:schemeClr val="bg1"/>
                </a:solidFill>
              </a:endParaRPr>
            </a:p>
          </p:txBody>
        </p:sp>
        <p:sp>
          <p:nvSpPr>
            <p:cNvPr id="112" name="テキスト ボックス 111">
              <a:extLst>
                <a:ext uri="{FF2B5EF4-FFF2-40B4-BE49-F238E27FC236}">
                  <a16:creationId xmlns:a16="http://schemas.microsoft.com/office/drawing/2014/main" id="{6A718F46-5A30-1341-A8C7-DC8D165F3FBF}"/>
                </a:ext>
              </a:extLst>
            </p:cNvPr>
            <p:cNvSpPr txBox="1"/>
            <p:nvPr/>
          </p:nvSpPr>
          <p:spPr>
            <a:xfrm>
              <a:off x="3977414" y="256709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gr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F8BB3F3F-B61D-D4E8-7ED0-B85C991BDA7B}"/>
                  </a:ext>
                </a:extLst>
              </p:cNvPr>
              <p:cNvSpPr txBox="1"/>
              <p:nvPr/>
            </p:nvSpPr>
            <p:spPr>
              <a:xfrm>
                <a:off x="5610588" y="3540630"/>
                <a:ext cx="576295" cy="2217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Λ</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ea typeface="Cambria Math" panose="02040503050406030204" pitchFamily="18" charset="0"/>
                                  </a:rPr>
                                  <m:t>𝜆</m:t>
                                </m:r>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r>
                                  <m:rPr>
                                    <m:brk m:alnAt="7"/>
                                  </m:rPr>
                                  <a:rPr lang="en-US" altLang="ja-JP" sz="825" i="1">
                                    <a:latin typeface="Cambria Math" panose="02040503050406030204" pitchFamily="18" charset="0"/>
                                    <a:ea typeface="Cambria Math" panose="02040503050406030204" pitchFamily="18" charset="0"/>
                                  </a:rPr>
                                  <m:t>𝜆</m:t>
                                </m:r>
                              </m:e>
                            </m:mr>
                          </m:m>
                        </m:e>
                      </m:d>
                    </m:oMath>
                  </m:oMathPara>
                </a14:m>
                <a:endParaRPr lang="ja-JP" altLang="en-US" sz="825"/>
              </a:p>
            </p:txBody>
          </p:sp>
        </mc:Choice>
        <mc:Fallback xmlns="">
          <p:sp>
            <p:nvSpPr>
              <p:cNvPr id="45" name="テキスト ボックス 44">
                <a:extLst>
                  <a:ext uri="{FF2B5EF4-FFF2-40B4-BE49-F238E27FC236}">
                    <a16:creationId xmlns:a16="http://schemas.microsoft.com/office/drawing/2014/main" id="{F8BB3F3F-B61D-D4E8-7ED0-B85C991BDA7B}"/>
                  </a:ext>
                </a:extLst>
              </p:cNvPr>
              <p:cNvSpPr txBox="1">
                <a:spLocks noRot="1" noChangeAspect="1" noMove="1" noResize="1" noEditPoints="1" noAdjustHandles="1" noChangeArrowheads="1" noChangeShapeType="1" noTextEdit="1"/>
              </p:cNvSpPr>
              <p:nvPr/>
            </p:nvSpPr>
            <p:spPr>
              <a:xfrm>
                <a:off x="5610588" y="3540630"/>
                <a:ext cx="576295" cy="221792"/>
              </a:xfrm>
              <a:prstGeom prst="rect">
                <a:avLst/>
              </a:prstGeom>
              <a:blipFill>
                <a:blip r:embed="rId41"/>
                <a:stretch>
                  <a:fillRect b="-105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9444630D-63AB-D31E-FD7F-D3ED31095B4A}"/>
                  </a:ext>
                </a:extLst>
              </p:cNvPr>
              <p:cNvSpPr txBox="1"/>
              <p:nvPr/>
            </p:nvSpPr>
            <p:spPr>
              <a:xfrm>
                <a:off x="4761233" y="3545712"/>
                <a:ext cx="801864" cy="227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Σ</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b="0" i="1">
                                        <a:latin typeface="Cambria Math" panose="02040503050406030204" pitchFamily="18" charset="0"/>
                                        <a:ea typeface="Cambria Math" panose="02040503050406030204" pitchFamily="18" charset="0"/>
                                      </a:rPr>
                                      <m:t>2</m:t>
                                    </m:r>
                                  </m:sup>
                                </m:sSup>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i="1">
                                        <a:latin typeface="Cambria Math" panose="02040503050406030204" pitchFamily="18" charset="0"/>
                                        <a:ea typeface="Cambria Math" panose="02040503050406030204" pitchFamily="18" charset="0"/>
                                      </a:rPr>
                                      <m:t>2</m:t>
                                    </m:r>
                                  </m:sup>
                                </m:sSup>
                              </m:e>
                            </m:mr>
                          </m:m>
                        </m:e>
                      </m:d>
                    </m:oMath>
                  </m:oMathPara>
                </a14:m>
                <a:endParaRPr lang="ja-JP" altLang="en-US" sz="825"/>
              </a:p>
            </p:txBody>
          </p:sp>
        </mc:Choice>
        <mc:Fallback xmlns="">
          <p:sp>
            <p:nvSpPr>
              <p:cNvPr id="46" name="テキスト ボックス 45">
                <a:extLst>
                  <a:ext uri="{FF2B5EF4-FFF2-40B4-BE49-F238E27FC236}">
                    <a16:creationId xmlns:a16="http://schemas.microsoft.com/office/drawing/2014/main" id="{9444630D-63AB-D31E-FD7F-D3ED31095B4A}"/>
                  </a:ext>
                </a:extLst>
              </p:cNvPr>
              <p:cNvSpPr txBox="1">
                <a:spLocks noRot="1" noChangeAspect="1" noMove="1" noResize="1" noEditPoints="1" noAdjustHandles="1" noChangeArrowheads="1" noChangeShapeType="1" noTextEdit="1"/>
              </p:cNvSpPr>
              <p:nvPr/>
            </p:nvSpPr>
            <p:spPr>
              <a:xfrm>
                <a:off x="4761233" y="3545712"/>
                <a:ext cx="801864" cy="227948"/>
              </a:xfrm>
              <a:prstGeom prst="rect">
                <a:avLst/>
              </a:prstGeom>
              <a:blipFill>
                <a:blip r:embed="rId42"/>
                <a:stretch>
                  <a:fillRect b="-10526"/>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0DDDF8CC-9A39-0790-5ABA-F36333BA2C86}"/>
              </a:ext>
            </a:extLst>
          </p:cNvPr>
          <p:cNvSpPr txBox="1"/>
          <p:nvPr/>
        </p:nvSpPr>
        <p:spPr>
          <a:xfrm>
            <a:off x="94284" y="4965650"/>
            <a:ext cx="2135521" cy="576696"/>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(v1.5, Mar.2</a:t>
            </a:r>
            <a:r>
              <a:rPr lang="en-US" altLang="ja-JP" sz="1049" i="1" baseline="30000" dirty="0">
                <a:solidFill>
                  <a:schemeClr val="bg2">
                    <a:lumMod val="50000"/>
                  </a:schemeClr>
                </a:solidFill>
                <a:latin typeface="Times New Roman" panose="02020603050405020304" pitchFamily="18" charset="0"/>
                <a:cs typeface="Times New Roman" panose="02020603050405020304" pitchFamily="18" charset="0"/>
              </a:rPr>
              <a:t>th</a:t>
            </a:r>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,2023)</a:t>
            </a:r>
          </a:p>
        </p:txBody>
      </p:sp>
    </p:spTree>
    <p:extLst>
      <p:ext uri="{BB962C8B-B14F-4D97-AF65-F5344CB8AC3E}">
        <p14:creationId xmlns:p14="http://schemas.microsoft.com/office/powerpoint/2010/main" val="2357152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コネクタ 51">
            <a:extLst>
              <a:ext uri="{FF2B5EF4-FFF2-40B4-BE49-F238E27FC236}">
                <a16:creationId xmlns:a16="http://schemas.microsoft.com/office/drawing/2014/main" id="{BE4C0801-EA7B-4A41-8D89-68B921F885B4}"/>
              </a:ext>
            </a:extLst>
          </p:cNvPr>
          <p:cNvCxnSpPr>
            <a:cxnSpLocks/>
            <a:endCxn id="36" idx="4"/>
          </p:cNvCxnSpPr>
          <p:nvPr/>
        </p:nvCxnSpPr>
        <p:spPr>
          <a:xfrm>
            <a:off x="4310075" y="853516"/>
            <a:ext cx="11121" cy="4299883"/>
          </a:xfrm>
          <a:prstGeom prst="line">
            <a:avLst/>
          </a:prstGeom>
          <a:ln w="6350" cmpd="sng">
            <a:prstDash val="lgDash"/>
          </a:ln>
        </p:spPr>
        <p:style>
          <a:lnRef idx="1">
            <a:schemeClr val="accent1"/>
          </a:lnRef>
          <a:fillRef idx="0">
            <a:schemeClr val="accent1"/>
          </a:fillRef>
          <a:effectRef idx="0">
            <a:schemeClr val="accent1"/>
          </a:effectRef>
          <a:fontRef idx="minor">
            <a:schemeClr val="tx1"/>
          </a:fontRef>
        </p:style>
      </p:cxnSp>
      <p:sp>
        <p:nvSpPr>
          <p:cNvPr id="45" name="フリーフォーム 44">
            <a:extLst>
              <a:ext uri="{FF2B5EF4-FFF2-40B4-BE49-F238E27FC236}">
                <a16:creationId xmlns:a16="http://schemas.microsoft.com/office/drawing/2014/main" id="{72B50F7B-D10A-C76B-6490-3820E3069CD7}"/>
              </a:ext>
            </a:extLst>
          </p:cNvPr>
          <p:cNvSpPr/>
          <p:nvPr/>
        </p:nvSpPr>
        <p:spPr>
          <a:xfrm rot="4721341">
            <a:off x="4388225" y="2519988"/>
            <a:ext cx="709285" cy="1458877"/>
          </a:xfrm>
          <a:custGeom>
            <a:avLst/>
            <a:gdLst>
              <a:gd name="connsiteX0" fmla="*/ 458001 w 914400"/>
              <a:gd name="connsiteY0" fmla="*/ 1879091 h 1879093"/>
              <a:gd name="connsiteX1" fmla="*/ 224840 w 914400"/>
              <a:gd name="connsiteY1" fmla="*/ 1652330 h 1879093"/>
              <a:gd name="connsiteX2" fmla="*/ 226400 w 914400"/>
              <a:gd name="connsiteY2" fmla="*/ 1652314 h 1879093"/>
              <a:gd name="connsiteX3" fmla="*/ 1754 w 914400"/>
              <a:gd name="connsiteY3" fmla="*/ 457200 h 1879093"/>
              <a:gd name="connsiteX4" fmla="*/ 0 w 914400"/>
              <a:gd name="connsiteY4" fmla="*/ 457200 h 1879093"/>
              <a:gd name="connsiteX5" fmla="*/ 611 w 914400"/>
              <a:gd name="connsiteY5" fmla="*/ 451119 h 1879093"/>
              <a:gd name="connsiteX6" fmla="*/ 0 w 914400"/>
              <a:gd name="connsiteY6" fmla="*/ 447869 h 1879093"/>
              <a:gd name="connsiteX7" fmla="*/ 937 w 914400"/>
              <a:gd name="connsiteY7" fmla="*/ 447869 h 1879093"/>
              <a:gd name="connsiteX8" fmla="*/ 9226 w 914400"/>
              <a:gd name="connsiteY8" fmla="*/ 365372 h 1879093"/>
              <a:gd name="connsiteX9" fmla="*/ 454867 w 914400"/>
              <a:gd name="connsiteY9" fmla="*/ 6 h 1879093"/>
              <a:gd name="connsiteX10" fmla="*/ 904214 w 914400"/>
              <a:gd name="connsiteY10" fmla="*/ 360806 h 1879093"/>
              <a:gd name="connsiteX11" fmla="*/ 913859 w 914400"/>
              <a:gd name="connsiteY11" fmla="*/ 447869 h 1879093"/>
              <a:gd name="connsiteX12" fmla="*/ 914400 w 914400"/>
              <a:gd name="connsiteY12" fmla="*/ 447869 h 1879093"/>
              <a:gd name="connsiteX13" fmla="*/ 914060 w 914400"/>
              <a:gd name="connsiteY13" fmla="*/ 449679 h 1879093"/>
              <a:gd name="connsiteX14" fmla="*/ 914376 w 914400"/>
              <a:gd name="connsiteY14" fmla="*/ 452535 h 1879093"/>
              <a:gd name="connsiteX15" fmla="*/ 913521 w 914400"/>
              <a:gd name="connsiteY15" fmla="*/ 452544 h 1879093"/>
              <a:gd name="connsiteX16" fmla="*/ 688443 w 914400"/>
              <a:gd name="connsiteY16" fmla="*/ 1649963 h 1879093"/>
              <a:gd name="connsiteX17" fmla="*/ 688836 w 914400"/>
              <a:gd name="connsiteY17" fmla="*/ 1649963 h 1879093"/>
              <a:gd name="connsiteX18" fmla="*/ 458001 w 914400"/>
              <a:gd name="connsiteY18" fmla="*/ 1879091 h 187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1879093">
                <a:moveTo>
                  <a:pt x="458001" y="1879091"/>
                </a:moveTo>
                <a:cubicBezTo>
                  <a:pt x="330350" y="1879726"/>
                  <a:pt x="226159" y="1778396"/>
                  <a:pt x="224840" y="1652330"/>
                </a:cubicBezTo>
                <a:lnTo>
                  <a:pt x="226400" y="1652314"/>
                </a:lnTo>
                <a:lnTo>
                  <a:pt x="1754" y="457200"/>
                </a:lnTo>
                <a:lnTo>
                  <a:pt x="0" y="457200"/>
                </a:lnTo>
                <a:lnTo>
                  <a:pt x="611" y="451119"/>
                </a:lnTo>
                <a:lnTo>
                  <a:pt x="0" y="447869"/>
                </a:lnTo>
                <a:lnTo>
                  <a:pt x="937" y="447869"/>
                </a:lnTo>
                <a:lnTo>
                  <a:pt x="9226" y="365372"/>
                </a:lnTo>
                <a:cubicBezTo>
                  <a:pt x="51574" y="157699"/>
                  <a:pt x="234726" y="1129"/>
                  <a:pt x="454867" y="6"/>
                </a:cubicBezTo>
                <a:cubicBezTo>
                  <a:pt x="675009" y="-1118"/>
                  <a:pt x="859749" y="153576"/>
                  <a:pt x="904214" y="360806"/>
                </a:cubicBezTo>
                <a:lnTo>
                  <a:pt x="913859" y="447869"/>
                </a:lnTo>
                <a:lnTo>
                  <a:pt x="914400" y="447869"/>
                </a:lnTo>
                <a:lnTo>
                  <a:pt x="914060" y="449679"/>
                </a:lnTo>
                <a:lnTo>
                  <a:pt x="914376" y="452535"/>
                </a:lnTo>
                <a:lnTo>
                  <a:pt x="913521" y="452544"/>
                </a:lnTo>
                <a:lnTo>
                  <a:pt x="688443" y="1649963"/>
                </a:lnTo>
                <a:lnTo>
                  <a:pt x="688836" y="1649963"/>
                </a:lnTo>
                <a:cubicBezTo>
                  <a:pt x="688836" y="1776058"/>
                  <a:pt x="585675" y="1878456"/>
                  <a:pt x="458001" y="18790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4" name="円/楕円 3">
            <a:extLst>
              <a:ext uri="{FF2B5EF4-FFF2-40B4-BE49-F238E27FC236}">
                <a16:creationId xmlns:a16="http://schemas.microsoft.com/office/drawing/2014/main" id="{5167D8A5-30DD-0A4E-929D-1F3517498DB1}"/>
              </a:ext>
            </a:extLst>
          </p:cNvPr>
          <p:cNvSpPr/>
          <p:nvPr/>
        </p:nvSpPr>
        <p:spPr>
          <a:xfrm>
            <a:off x="3482253" y="2488300"/>
            <a:ext cx="2092536" cy="18302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 name="角丸四角形 4">
            <a:extLst>
              <a:ext uri="{FF2B5EF4-FFF2-40B4-BE49-F238E27FC236}">
                <a16:creationId xmlns:a16="http://schemas.microsoft.com/office/drawing/2014/main" id="{AA0BB18F-1713-F143-9DE2-0D4DAD383281}"/>
              </a:ext>
            </a:extLst>
          </p:cNvPr>
          <p:cNvSpPr/>
          <p:nvPr/>
        </p:nvSpPr>
        <p:spPr>
          <a:xfrm>
            <a:off x="4026198" y="3243466"/>
            <a:ext cx="2346803" cy="561675"/>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483256" y="2261338"/>
            <a:ext cx="3133723" cy="22488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09290" y="2786134"/>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580054" y="2227520"/>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a:latin typeface="DengXian" panose="02010600030101010101" pitchFamily="2" charset="-122"/>
                <a:ea typeface="DengXian" panose="02010600030101010101" pitchFamily="2" charset="-122"/>
              </a:rPr>
              <a:t>对称</a:t>
            </a:r>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460339" y="2827724"/>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a:latin typeface="DengXian" panose="02010600030101010101" pitchFamily="2" charset="-122"/>
                <a:ea typeface="DengXian" panose="02010600030101010101" pitchFamily="2" charset="-122"/>
              </a:rPr>
              <a:t>正交</a:t>
            </a:r>
          </a:p>
        </p:txBody>
      </p:sp>
      <p:sp>
        <p:nvSpPr>
          <p:cNvPr id="11" name="テキスト ボックス 10">
            <a:extLst>
              <a:ext uri="{FF2B5EF4-FFF2-40B4-BE49-F238E27FC236}">
                <a16:creationId xmlns:a16="http://schemas.microsoft.com/office/drawing/2014/main" id="{5C0573DC-E36D-E246-B42D-E2EDF8AE0E8B}"/>
              </a:ext>
            </a:extLst>
          </p:cNvPr>
          <p:cNvSpPr txBox="1"/>
          <p:nvPr/>
        </p:nvSpPr>
        <p:spPr>
          <a:xfrm>
            <a:off x="4169713" y="2536500"/>
            <a:ext cx="1016306" cy="246221"/>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zh-CN" altLang="en-US" sz="1000" dirty="0"/>
              <a:t>半正定</a:t>
            </a:r>
            <a:endParaRPr lang="ja-JP" altLang="en-US" sz="1000"/>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136430" y="3522644"/>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a:latin typeface="DengXian" panose="02010600030101010101" pitchFamily="2" charset="-122"/>
                <a:ea typeface="DengXian" panose="02010600030101010101" pitchFamily="2" charset="-122"/>
              </a:rPr>
              <a:t>对角</a:t>
            </a:r>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60287"/>
            <a:ext cx="5306064" cy="26529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644397" y="2092684"/>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a:latin typeface="DengXian" panose="02010600030101010101" pitchFamily="2" charset="-122"/>
                <a:ea typeface="DengXian" panose="02010600030101010101" pitchFamily="2" charset="-122"/>
              </a:rPr>
              <a:t>正规</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190526" y="35312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190526" y="3531283"/>
                <a:ext cx="599208" cy="211725"/>
              </a:xfrm>
              <a:prstGeom prst="rect">
                <a:avLst/>
              </a:prstGeom>
              <a:blipFill>
                <a:blip r:embed="rId2"/>
                <a:stretch>
                  <a:fillRect l="-8333"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518839" y="285575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518839" y="2855758"/>
                <a:ext cx="599208" cy="211725"/>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9D2D868-0F79-8541-A3D3-9A99C16A4F79}"/>
                  </a:ext>
                </a:extLst>
              </p:cNvPr>
              <p:cNvSpPr txBox="1"/>
              <p:nvPr/>
            </p:nvSpPr>
            <p:spPr>
              <a:xfrm>
                <a:off x="4080997" y="3284845"/>
                <a:ext cx="1513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400" b="1" i="1">
                          <a:latin typeface="Cambria Math" panose="02040503050406030204" pitchFamily="18" charset="0"/>
                        </a:rPr>
                        <m:t>𝑰</m:t>
                      </m:r>
                    </m:oMath>
                  </m:oMathPara>
                </a14:m>
                <a:endParaRPr lang="ja-JP" altLang="en-US" sz="1400" b="1"/>
              </a:p>
            </p:txBody>
          </p:sp>
        </mc:Choice>
        <mc:Fallback xmlns="">
          <p:sp>
            <p:nvSpPr>
              <p:cNvPr id="17" name="テキスト ボックス 16">
                <a:extLst>
                  <a:ext uri="{FF2B5EF4-FFF2-40B4-BE49-F238E27FC236}">
                    <a16:creationId xmlns:a16="http://schemas.microsoft.com/office/drawing/2014/main" id="{69D2D868-0F79-8541-A3D3-9A99C16A4F79}"/>
                  </a:ext>
                </a:extLst>
              </p:cNvPr>
              <p:cNvSpPr txBox="1">
                <a:spLocks noRot="1" noChangeAspect="1" noMove="1" noResize="1" noEditPoints="1" noAdjustHandles="1" noChangeArrowheads="1" noChangeShapeType="1" noTextEdit="1"/>
              </p:cNvSpPr>
              <p:nvPr/>
            </p:nvSpPr>
            <p:spPr>
              <a:xfrm>
                <a:off x="4080997" y="3284845"/>
                <a:ext cx="151326" cy="215444"/>
              </a:xfrm>
              <a:prstGeom prst="rect">
                <a:avLst/>
              </a:prstGeom>
              <a:blipFill>
                <a:blip r:embed="rId4"/>
                <a:stretch>
                  <a:fillRect l="-15385" r="-15385" b="-5556"/>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3858239" y="3810548"/>
            <a:ext cx="457550"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a:latin typeface="DengXian" panose="02010600030101010101" pitchFamily="2" charset="-122"/>
                <a:ea typeface="DengXian" panose="02010600030101010101" pitchFamily="2" charset="-122"/>
              </a:rPr>
              <a:t>正定</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45928" y="3127522"/>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45928" y="3127522"/>
                <a:ext cx="599208" cy="129266"/>
              </a:xfrm>
              <a:prstGeom prst="rect">
                <a:avLst/>
              </a:prstGeom>
              <a:blipFill>
                <a:blip r:embed="rId5"/>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95662" y="3271352"/>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95662" y="3271352"/>
                <a:ext cx="910325" cy="126958"/>
              </a:xfrm>
              <a:prstGeom prst="rect">
                <a:avLst/>
              </a:prstGeom>
              <a:blipFill>
                <a:blip r:embed="rId6"/>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3922876" y="2808045"/>
                <a:ext cx="858894" cy="267958"/>
              </a:xfrm>
              <a:prstGeom prst="rect">
                <a:avLst/>
              </a:prstGeom>
              <a:noFill/>
            </p:spPr>
            <p:txBody>
              <a:bodyPr wrap="square" lIns="0" tIns="0" rIns="0" bIns="0" rtlCol="0">
                <a:spAutoFit/>
              </a:bodyPr>
              <a:lstStyle/>
              <a:p>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r>
                  <a:rPr lang="en-US" altLang="ja-JP" sz="825"/>
                  <a:t>,</a:t>
                </a:r>
                <a:r>
                  <a:rPr lang="en-US" altLang="ja-JP" sz="900"/>
                  <a:t> </a:t>
                </a:r>
                <a14:m>
                  <m:oMath xmlns:m="http://schemas.openxmlformats.org/officeDocument/2006/math">
                    <m:sSup>
                      <m:sSupPr>
                        <m:ctrlPr>
                          <a:rPr lang="en-US" altLang="ja-JP" sz="900" i="1">
                            <a:latin typeface="Cambria Math" panose="02040503050406030204" pitchFamily="18" charset="0"/>
                          </a:rPr>
                        </m:ctrlPr>
                      </m:sSupPr>
                      <m:e>
                        <m:r>
                          <a:rPr lang="en-US" altLang="ja-JP" sz="900" i="1">
                            <a:latin typeface="Cambria Math" panose="02040503050406030204" pitchFamily="18" charset="0"/>
                          </a:rPr>
                          <m:t>𝑎𝑙𝑙</m:t>
                        </m:r>
                        <m:r>
                          <a:rPr lang="en-US" altLang="ja-JP" sz="900" i="1">
                            <a:latin typeface="Cambria Math" panose="02040503050406030204" pitchFamily="18" charset="0"/>
                          </a:rPr>
                          <m:t> </m:t>
                        </m:r>
                        <m:r>
                          <a:rPr lang="en-US" altLang="ja-JP" sz="900" i="1">
                            <a:latin typeface="Cambria Math" panose="02040503050406030204" pitchFamily="18" charset="0"/>
                          </a:rPr>
                          <m:t>𝐴</m:t>
                        </m:r>
                      </m:e>
                      <m:sup>
                        <m:r>
                          <m:rPr>
                            <m:sty m:val="p"/>
                          </m:rPr>
                          <a:rPr lang="en-US" altLang="ja-JP" sz="900">
                            <a:latin typeface="Cambria Math" panose="02040503050406030204" pitchFamily="18" charset="0"/>
                          </a:rPr>
                          <m:t>T</m:t>
                        </m:r>
                      </m:sup>
                    </m:sSup>
                    <m:r>
                      <a:rPr lang="en-US" altLang="ja-JP" sz="900" i="1">
                        <a:latin typeface="Cambria Math" panose="02040503050406030204" pitchFamily="18" charset="0"/>
                      </a:rPr>
                      <m:t>𝐴</m:t>
                    </m:r>
                  </m:oMath>
                </a14:m>
                <a:endParaRPr lang="ja-JP" altLang="en-US" sz="825"/>
              </a:p>
              <a:p>
                <a:endParaRPr lang="ja-JP" altLang="en-US" sz="825"/>
              </a:p>
            </p:txBody>
          </p:sp>
        </mc:Choice>
        <mc:Fallback xmlns="">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3922876" y="2808045"/>
                <a:ext cx="858894" cy="267958"/>
              </a:xfrm>
              <a:prstGeom prst="rect">
                <a:avLst/>
              </a:prstGeom>
              <a:blipFill>
                <a:blip r:embed="rId7"/>
                <a:stretch>
                  <a:fillRect l="-5882" t="-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182539" y="4136632"/>
                <a:ext cx="599208"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xmlns="">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182539" y="4136632"/>
                <a:ext cx="599208" cy="126958"/>
              </a:xfrm>
              <a:prstGeom prst="rect">
                <a:avLst/>
              </a:prstGeom>
              <a:blipFill>
                <a:blip r:embed="rId8"/>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2292957" y="2297179"/>
                <a:ext cx="1574784" cy="256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en-US" altLang="ja-JP" sz="825"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ja-JP" altLang="en-US" sz="825" i="1" dirty="0">
                          <a:latin typeface="Cambria Math" panose="02040503050406030204" pitchFamily="18" charset="0"/>
                          <a:ea typeface="DengXian" panose="02010600030101010101" pitchFamily="2" charset="-122"/>
                          <a:cs typeface="Times New Roman" panose="02020603050405020304" pitchFamily="18" charset="0"/>
                        </a:rPr>
                        <m:t>可通过正交矩阵对角化</m:t>
                      </m:r>
                    </m:oMath>
                  </m:oMathPara>
                </a14:m>
                <a:endParaRPr lang="en-US" altLang="ja-JP" sz="825" i="1" dirty="0">
                  <a:latin typeface="DengXian" panose="02010600030101010101" pitchFamily="2" charset="-122"/>
                  <a:ea typeface="DengXian" panose="02010600030101010101" pitchFamily="2" charset="-122"/>
                  <a:cs typeface="Times New Roman" panose="02020603050405020304" pitchFamily="18" charset="0"/>
                </a:endParaRPr>
              </a:p>
            </p:txBody>
          </p:sp>
        </mc:Choice>
        <mc:Fallback xmlns="">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2292957" y="2297179"/>
                <a:ext cx="1574784" cy="256224"/>
              </a:xfrm>
              <a:prstGeom prst="rect">
                <a:avLst/>
              </a:prstGeom>
              <a:blipFill>
                <a:blip r:embed="rId9"/>
                <a:stretch>
                  <a:fillRect b="-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092704" y="2579500"/>
                <a:ext cx="599208"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𝑄</m:t>
                          </m:r>
                          <m:r>
                            <m:rPr>
                              <m:sty m:val="p"/>
                            </m:rPr>
                            <a:rPr lang="el-GR" altLang="ja-JP">
                              <a:latin typeface="Cambria Math" panose="02040503050406030204" pitchFamily="18" charset="0"/>
                            </a:rPr>
                            <m:t>Λ</m:t>
                          </m:r>
                          <m:r>
                            <a:rPr lang="en-US" altLang="ja-JP">
                              <a:latin typeface="Cambria Math" panose="02040503050406030204" pitchFamily="18" charset="0"/>
                            </a:rPr>
                            <m:t>𝑄</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092704" y="2579500"/>
                <a:ext cx="599208" cy="164469"/>
              </a:xfrm>
              <a:prstGeom prst="rect">
                <a:avLst/>
              </a:prstGeom>
              <a:blipFill>
                <a:blip r:embed="rId10"/>
                <a:stretch>
                  <a:fillRect l="-6250" t="-7143" r="-4167" b="-21429"/>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B3E6726F-341A-7542-87B0-480667061F6E}"/>
              </a:ext>
            </a:extLst>
          </p:cNvPr>
          <p:cNvSpPr txBox="1"/>
          <p:nvPr/>
        </p:nvSpPr>
        <p:spPr>
          <a:xfrm>
            <a:off x="3906715" y="1643566"/>
            <a:ext cx="795721" cy="253787"/>
          </a:xfrm>
          <a:prstGeom prst="rect">
            <a:avLst/>
          </a:prstGeom>
          <a:solidFill>
            <a:schemeClr val="bg1"/>
          </a:solidFill>
        </p:spPr>
        <p:txBody>
          <a:bodyPr wrap="square" rtlCol="0">
            <a:spAutoFit/>
          </a:bodyPr>
          <a:lstStyle/>
          <a:p>
            <a:r>
              <a:rPr lang="ja-JP" altLang="en-US" sz="1049">
                <a:latin typeface="DengXian" panose="02010600030101010101" pitchFamily="2" charset="-122"/>
                <a:ea typeface="DengXian" panose="02010600030101010101" pitchFamily="2" charset="-122"/>
              </a:rPr>
              <a:t>可对角化</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453648" y="1872101"/>
                <a:ext cx="711684"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m:t>
                          </m:r>
                          <m:r>
                            <m:rPr>
                              <m:sty m:val="p"/>
                            </m:rPr>
                            <a:rPr lang="el-GR" altLang="ja-JP">
                              <a:latin typeface="Cambria Math" panose="02040503050406030204" pitchFamily="18" charset="0"/>
                            </a:rPr>
                            <m:t>Λ</m:t>
                          </m:r>
                          <m:r>
                            <a:rPr lang="en-US" altLang="ja-JP">
                              <a:latin typeface="Cambria Math" panose="02040503050406030204" pitchFamily="18" charset="0"/>
                            </a:rPr>
                            <m:t>𝑋</m:t>
                          </m:r>
                        </m:e>
                        <m:sup>
                          <m:r>
                            <a:rPr lang="en-US" altLang="ja-JP">
                              <a:latin typeface="Cambria Math" panose="02040503050406030204" pitchFamily="18" charset="0"/>
                            </a:rPr>
                            <m:t>−1</m:t>
                          </m:r>
                        </m:sup>
                      </m:sSup>
                    </m:oMath>
                  </m:oMathPara>
                </a14:m>
                <a:endParaRPr lang="ja-JP" altLang="en-US"/>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453648" y="1872101"/>
                <a:ext cx="711684" cy="161454"/>
              </a:xfrm>
              <a:prstGeom prst="rect">
                <a:avLst/>
              </a:prstGeom>
              <a:blipFill>
                <a:blip r:embed="rId11"/>
                <a:stretch>
                  <a:fillRect l="-1754" t="-7143"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520979" y="1927055"/>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520979" y="1927055"/>
                <a:ext cx="599208" cy="211725"/>
              </a:xfrm>
              <a:prstGeom prst="rect">
                <a:avLst/>
              </a:prstGeom>
              <a:blipFill>
                <a:blip r:embed="rId12"/>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816802" y="2163552"/>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816802" y="2163552"/>
                <a:ext cx="599208" cy="211725"/>
              </a:xfrm>
              <a:prstGeom prst="rect">
                <a:avLst/>
              </a:prstGeom>
              <a:blipFill>
                <a:blip r:embed="rId13"/>
                <a:stretch>
                  <a:fillRect b="-11111"/>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792677"/>
            <a:ext cx="6769162" cy="43607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446233" y="782737"/>
                <a:ext cx="1633210" cy="253787"/>
              </a:xfrm>
              <a:prstGeom prst="rect">
                <a:avLst/>
              </a:prstGeom>
              <a:noFill/>
            </p:spPr>
            <p:txBody>
              <a:bodyPr wrap="square" rtlCol="0">
                <a:spAutoFit/>
              </a:bodyPr>
              <a:lstStyle/>
              <a:p>
                <a:pPr algn="ctr"/>
                <a:r>
                  <a:rPr lang="ja-JP" altLang="en-US" sz="1049">
                    <a:latin typeface="DengXian" panose="02010600030101010101" pitchFamily="2" charset="-122"/>
                    <a:ea typeface="DengXian" panose="02010600030101010101" pitchFamily="2" charset="-122"/>
                  </a:rPr>
                  <a:t>方阵</a:t>
                </a:r>
                <a:r>
                  <a:rPr lang="zh-CN" altLang="en-US" sz="1049" dirty="0">
                    <a:latin typeface="Arial Rounded MT Bold" panose="020F0704030504030204" pitchFamily="34" charset="0"/>
                  </a:rPr>
                  <a:t> </a:t>
                </a:r>
                <a:r>
                  <a:rPr lang="en-US" altLang="ja-JP" sz="901" dirty="0"/>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446233" y="782737"/>
                <a:ext cx="1633210" cy="253787"/>
              </a:xfrm>
              <a:prstGeom prst="rect">
                <a:avLst/>
              </a:prstGeom>
              <a:blipFill>
                <a:blip r:embed="rId14"/>
                <a:stretch>
                  <a:fillRect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1914771" y="159688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1914771" y="1596884"/>
                <a:ext cx="599208" cy="211725"/>
              </a:xfrm>
              <a:prstGeom prst="rect">
                <a:avLst/>
              </a:prstGeom>
              <a:blipFill>
                <a:blip r:embed="rId16"/>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CA97591-7AC0-9742-B4C3-71D3146FB74D}"/>
                  </a:ext>
                </a:extLst>
              </p:cNvPr>
              <p:cNvSpPr txBox="1"/>
              <p:nvPr/>
            </p:nvSpPr>
            <p:spPr>
              <a:xfrm>
                <a:off x="6733908" y="2302168"/>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 </m:t>
                                </m:r>
                                <m:r>
                                  <a:rPr lang="en-US" altLang="ja-JP" sz="825" b="0" i="1">
                                    <a:latin typeface="Cambria Math" panose="02040503050406030204" pitchFamily="18" charset="0"/>
                                  </a:rPr>
                                  <m:t>  1</m:t>
                                </m:r>
                              </m:e>
                              <m:e>
                                <m:r>
                                  <a:rPr lang="en-US" altLang="ja-JP" sz="825" b="0" i="1">
                                    <a:latin typeface="Cambria Math" panose="02040503050406030204" pitchFamily="18" charset="0"/>
                                  </a:rPr>
                                  <m:t>   </m:t>
                                </m:r>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−1</m:t>
                                </m:r>
                              </m:e>
                              <m:e>
                                <m:r>
                                  <a:rPr lang="en-US" altLang="ja-JP" sz="825" b="0" i="1" smtClean="0">
                                    <a:latin typeface="Cambria Math" panose="02040503050406030204" pitchFamily="18" charset="0"/>
                                  </a:rPr>
                                  <m:t>−1</m:t>
                                </m:r>
                              </m:e>
                            </m:mr>
                          </m:m>
                        </m:e>
                      </m:d>
                    </m:oMath>
                  </m:oMathPara>
                </a14:m>
                <a:endParaRPr lang="ja-JP" altLang="en-US" sz="825"/>
              </a:p>
            </p:txBody>
          </p:sp>
        </mc:Choice>
        <mc:Fallback xmlns="">
          <p:sp>
            <p:nvSpPr>
              <p:cNvPr id="41" name="テキスト ボックス 40">
                <a:extLst>
                  <a:ext uri="{FF2B5EF4-FFF2-40B4-BE49-F238E27FC236}">
                    <a16:creationId xmlns:a16="http://schemas.microsoft.com/office/drawing/2014/main" id="{FCA97591-7AC0-9742-B4C3-71D3146FB74D}"/>
                  </a:ext>
                </a:extLst>
              </p:cNvPr>
              <p:cNvSpPr txBox="1">
                <a:spLocks noRot="1" noChangeAspect="1" noMove="1" noResize="1" noEditPoints="1" noAdjustHandles="1" noChangeArrowheads="1" noChangeShapeType="1" noTextEdit="1"/>
              </p:cNvSpPr>
              <p:nvPr/>
            </p:nvSpPr>
            <p:spPr>
              <a:xfrm>
                <a:off x="6733908" y="2302168"/>
                <a:ext cx="801864" cy="210892"/>
              </a:xfrm>
              <a:prstGeom prst="rect">
                <a:avLst/>
              </a:prstGeom>
              <a:blipFill>
                <a:blip r:embed="rId17"/>
                <a:stretch>
                  <a:fillRect t="-11765"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598543" y="219979"/>
            <a:ext cx="7317595" cy="51910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3906716" y="219358"/>
                <a:ext cx="1134066" cy="253787"/>
              </a:xfrm>
              <a:prstGeom prst="rect">
                <a:avLst/>
              </a:prstGeom>
              <a:noFill/>
            </p:spPr>
            <p:txBody>
              <a:bodyPr wrap="square" rtlCol="0">
                <a:spAutoFit/>
              </a:bodyPr>
              <a:lstStyle/>
              <a:p>
                <a:r>
                  <a:rPr lang="ja-JP" altLang="en-US" sz="1049">
                    <a:latin typeface="DengXian" panose="02010600030101010101" pitchFamily="2" charset="-122"/>
                    <a:ea typeface="DengXian" panose="02010600030101010101" pitchFamily="2" charset="-122"/>
                  </a:rPr>
                  <a:t>矩阵</a:t>
                </a:r>
                <a:r>
                  <a:rPr lang="en-US" altLang="ja-JP" sz="1049" dirty="0">
                    <a:latin typeface="Arial Rounded MT Bold" panose="020F0704030504030204" pitchFamily="34" charset="0"/>
                  </a:rPr>
                  <a:t> </a:t>
                </a:r>
                <a:r>
                  <a:rPr lang="en-US" altLang="ja-JP" sz="901" dirty="0"/>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3906716" y="219358"/>
                <a:ext cx="1134066" cy="253787"/>
              </a:xfrm>
              <a:prstGeom prst="rect">
                <a:avLst/>
              </a:prstGeom>
              <a:blipFill>
                <a:blip r:embed="rId18"/>
                <a:stretch>
                  <a:fillRect b="-14286"/>
                </a:stretch>
              </a:blipFill>
            </p:spPr>
            <p:txBody>
              <a:bodyPr/>
              <a:lstStyle/>
              <a:p>
                <a:r>
                  <a:rPr lang="zh-CN" altLang="en-US">
                    <a:noFill/>
                  </a:rPr>
                  <a:t> </a:t>
                </a:r>
              </a:p>
            </p:txBody>
          </p:sp>
        </mc:Fallback>
      </mc:AlternateContent>
      <p:sp>
        <p:nvSpPr>
          <p:cNvPr id="55" name="テキスト ボックス 54">
            <a:extLst>
              <a:ext uri="{FF2B5EF4-FFF2-40B4-BE49-F238E27FC236}">
                <a16:creationId xmlns:a16="http://schemas.microsoft.com/office/drawing/2014/main" id="{3A0C6B52-1A03-2C44-A796-52BA219077DB}"/>
              </a:ext>
            </a:extLst>
          </p:cNvPr>
          <p:cNvSpPr txBox="1"/>
          <p:nvPr/>
        </p:nvSpPr>
        <p:spPr>
          <a:xfrm>
            <a:off x="3490893" y="954783"/>
            <a:ext cx="811359" cy="230961"/>
          </a:xfrm>
          <a:prstGeom prst="rect">
            <a:avLst/>
          </a:prstGeom>
          <a:noFill/>
        </p:spPr>
        <p:txBody>
          <a:bodyPr wrap="square" rtlCol="0">
            <a:spAutoFit/>
          </a:bodyPr>
          <a:lstStyle/>
          <a:p>
            <a:r>
              <a:rPr lang="ja-JP" altLang="en-US" sz="901">
                <a:latin typeface="DengXian" panose="02010600030101010101" pitchFamily="2" charset="-122"/>
                <a:ea typeface="DengXian" panose="02010600030101010101" pitchFamily="2" charset="-122"/>
              </a:rPr>
              <a:t>可逆</a:t>
            </a: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4460069" y="953162"/>
            <a:ext cx="412292" cy="230961"/>
          </a:xfrm>
          <a:prstGeom prst="rect">
            <a:avLst/>
          </a:prstGeom>
          <a:noFill/>
        </p:spPr>
        <p:txBody>
          <a:bodyPr wrap="none" rtlCol="0">
            <a:spAutoFit/>
          </a:bodyPr>
          <a:lstStyle/>
          <a:p>
            <a:r>
              <a:rPr lang="ja-JP" altLang="en-US" sz="901">
                <a:latin typeface="DengXian" panose="02010600030101010101" pitchFamily="2" charset="-122"/>
                <a:ea typeface="DengXian" panose="02010600030101010101" pitchFamily="2" charset="-122"/>
              </a:rPr>
              <a:t>奇异</a:t>
            </a: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676975" y="1315028"/>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xmlns="">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676975" y="1315028"/>
                <a:ext cx="599208" cy="161454"/>
              </a:xfrm>
              <a:prstGeom prst="rect">
                <a:avLst/>
              </a:prstGeom>
              <a:blipFill>
                <a:blip r:embed="rId19"/>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602DD2E-16EB-9946-989A-CFC5D8967E4C}"/>
                  </a:ext>
                </a:extLst>
              </p:cNvPr>
              <p:cNvSpPr txBox="1"/>
              <p:nvPr/>
            </p:nvSpPr>
            <p:spPr>
              <a:xfrm>
                <a:off x="4390164" y="1154167"/>
                <a:ext cx="117427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 </m:t>
                      </m:r>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r>
                        <m:rPr>
                          <m:nor/>
                        </m:rPr>
                        <a:rPr lang="en-US" altLang="ja-JP" sz="825" dirty="0"/>
                        <m:t> 0</m:t>
                      </m:r>
                    </m:oMath>
                  </m:oMathPara>
                </a14:m>
                <a:endParaRPr lang="ja-JP" altLang="en-US" sz="825"/>
              </a:p>
            </p:txBody>
          </p:sp>
        </mc:Choice>
        <mc:Fallback xmlns="">
          <p:sp>
            <p:nvSpPr>
              <p:cNvPr id="58" name="テキスト ボックス 57">
                <a:extLst>
                  <a:ext uri="{FF2B5EF4-FFF2-40B4-BE49-F238E27FC236}">
                    <a16:creationId xmlns:a16="http://schemas.microsoft.com/office/drawing/2014/main" id="{B602DD2E-16EB-9946-989A-CFC5D8967E4C}"/>
                  </a:ext>
                </a:extLst>
              </p:cNvPr>
              <p:cNvSpPr txBox="1">
                <a:spLocks noRot="1" noChangeAspect="1" noMove="1" noResize="1" noEditPoints="1" noAdjustHandles="1" noChangeArrowheads="1" noChangeShapeType="1" noTextEdit="1"/>
              </p:cNvSpPr>
              <p:nvPr/>
            </p:nvSpPr>
            <p:spPr>
              <a:xfrm>
                <a:off x="4390164" y="1154167"/>
                <a:ext cx="1174278" cy="126958"/>
              </a:xfrm>
              <a:prstGeom prst="rect">
                <a:avLst/>
              </a:prstGeom>
              <a:blipFill>
                <a:blip r:embed="rId20"/>
                <a:stretch>
                  <a:fillRect t="-18182" b="-454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464149"/>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464149"/>
                <a:ext cx="599208" cy="161454"/>
              </a:xfrm>
              <a:prstGeom prst="rect">
                <a:avLst/>
              </a:prstGeom>
              <a:blipFill>
                <a:blip r:embed="rId21"/>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664275" y="456191"/>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664275" y="456191"/>
                <a:ext cx="599208" cy="164469"/>
              </a:xfrm>
              <a:prstGeom prst="rect">
                <a:avLst/>
              </a:prstGeom>
              <a:blipFill>
                <a:blip r:embed="rId22"/>
                <a:stretch>
                  <a:fillRect l="-6250" t="-7692" r="-4167" b="-7692"/>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173346" y="1058659"/>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19341" y="874500"/>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xmlns="">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19341" y="874500"/>
                <a:ext cx="737681" cy="211725"/>
              </a:xfrm>
              <a:prstGeom prst="rect">
                <a:avLst/>
              </a:prstGeom>
              <a:blipFill>
                <a:blip r:embed="rId23"/>
                <a:stretch>
                  <a:fillRect l="-1695" b="-1666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3996127" y="3818940"/>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291362" y="1152152"/>
                <a:ext cx="1093116" cy="253916"/>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m:t>
                    </m:r>
                  </m:oMath>
                </a14:m>
                <a:r>
                  <a:rPr lang="en-US" altLang="ja-JP" sz="825" dirty="0"/>
                  <a:t> 0, </a:t>
                </a:r>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a:p>
                <a:endParaRPr lang="ja-JP" altLang="en-US" sz="825"/>
              </a:p>
            </p:txBody>
          </p:sp>
        </mc:Choice>
        <mc:Fallback xmlns="">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291362" y="1152152"/>
                <a:ext cx="1093116" cy="253916"/>
              </a:xfrm>
              <a:prstGeom prst="rect">
                <a:avLst/>
              </a:prstGeom>
              <a:blipFill>
                <a:blip r:embed="rId24"/>
                <a:stretch>
                  <a:fillRect l="-4598" t="-14286"/>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DD9B465-CC7F-FB41-B584-2ED54495A94D}"/>
              </a:ext>
            </a:extLst>
          </p:cNvPr>
          <p:cNvSpPr txBox="1"/>
          <p:nvPr/>
        </p:nvSpPr>
        <p:spPr>
          <a:xfrm>
            <a:off x="4884381" y="2945291"/>
            <a:ext cx="540878"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a:t>投影</a:t>
            </a:r>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3053489" y="1318882"/>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xmlns="">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3053489" y="1318882"/>
                <a:ext cx="599208" cy="161454"/>
              </a:xfrm>
              <a:prstGeom prst="rect">
                <a:avLst/>
              </a:prstGeom>
              <a:blipFill>
                <a:blip r:embed="rId25"/>
                <a:stretch>
                  <a:fillRect b="-28571"/>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22880229-DB2A-7547-9B83-3F76963B21F5}"/>
              </a:ext>
            </a:extLst>
          </p:cNvPr>
          <p:cNvSpPr txBox="1"/>
          <p:nvPr/>
        </p:nvSpPr>
        <p:spPr>
          <a:xfrm>
            <a:off x="198510" y="648513"/>
            <a:ext cx="1888586" cy="415498"/>
          </a:xfrm>
          <a:prstGeom prst="rect">
            <a:avLst/>
          </a:prstGeom>
          <a:noFill/>
        </p:spPr>
        <p:txBody>
          <a:bodyPr wrap="square" rtlCol="0">
            <a:spAutoFit/>
          </a:bodyPr>
          <a:lstStyle/>
          <a:p>
            <a:r>
              <a:rPr lang="ja-JP" altLang="en-US" sz="2100">
                <a:latin typeface="DengXian" panose="02010600030101010101" pitchFamily="2" charset="-122"/>
                <a:ea typeface="DengXian" panose="02010600030101010101" pitchFamily="2" charset="-122"/>
              </a:rPr>
              <a:t>矩阵世界</a:t>
            </a:r>
            <a:endParaRPr lang="en-US" altLang="ja-JP" sz="2100" dirty="0">
              <a:latin typeface="DengXian" panose="02010600030101010101" pitchFamily="2" charset="-122"/>
              <a:ea typeface="DengXian" panose="02010600030101010101" pitchFamily="2" charset="-122"/>
            </a:endParaRP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4702436" y="1493841"/>
                <a:ext cx="668256"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有一个</m:t>
                      </m:r>
                      <m:r>
                        <a:rPr lang="zh-CN" altLang="en-US" sz="825" i="1">
                          <a:latin typeface="Cambria Math" panose="02040503050406030204" pitchFamily="18" charset="0"/>
                          <a:ea typeface="Cambria Math" panose="02040503050406030204" pitchFamily="18" charset="0"/>
                        </a:rPr>
                        <m:t>零行</m:t>
                      </m:r>
                    </m:oMath>
                  </m:oMathPara>
                </a14:m>
                <a:endParaRPr lang="ja-JP" altLang="en-US" sz="825">
                  <a:latin typeface="DengXian" panose="02010600030101010101" pitchFamily="2" charset="-122"/>
                  <a:ea typeface="DengXian" panose="02010600030101010101" pitchFamily="2" charset="-122"/>
                </a:endParaRPr>
              </a:p>
            </p:txBody>
          </p:sp>
        </mc:Choice>
        <mc:Fallback xmlns="">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4702436" y="1493841"/>
                <a:ext cx="668256" cy="126958"/>
              </a:xfrm>
              <a:prstGeom prst="rect">
                <a:avLst/>
              </a:prstGeom>
              <a:blipFill>
                <a:blip r:embed="rId26"/>
                <a:stretch>
                  <a:fillRect l="-3774" t="-9091" r="-5660" b="-363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77845" y="1890521"/>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𝑋𝐽𝑋</m:t>
                          </m:r>
                        </m:e>
                        <m:sup>
                          <m:r>
                            <a:rPr lang="en-US" altLang="ja-JP">
                              <a:latin typeface="Cambria Math" panose="02040503050406030204" pitchFamily="18" charset="0"/>
                            </a:rPr>
                            <m:t>−1</m:t>
                          </m:r>
                        </m:sup>
                      </m:sSup>
                    </m:oMath>
                  </m:oMathPara>
                </a14:m>
                <a:endParaRPr lang="ja-JP" altLang="en-US"/>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77845" y="1890521"/>
                <a:ext cx="774007" cy="161454"/>
              </a:xfrm>
              <a:prstGeom prst="rect">
                <a:avLst/>
              </a:prstGeom>
              <a:blipFill>
                <a:blip r:embed="rId33"/>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4842940" y="2423408"/>
                <a:ext cx="1137697"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DengXian" panose="02010600030101010101" pitchFamily="2" charset="-122"/>
                          <a:cs typeface="Times New Roman" panose="02020603050405020304" pitchFamily="18" charset="0"/>
                        </a:rPr>
                        <m:t>𝑆</m:t>
                      </m:r>
                      <m:r>
                        <a:rPr lang="en-US" altLang="ja-JP" sz="825" i="1">
                          <a:latin typeface="Cambria Math" panose="02040503050406030204" pitchFamily="18" charset="0"/>
                          <a:ea typeface="DengXian" panose="02010600030101010101" pitchFamily="2" charset="-122"/>
                          <a:cs typeface="Times New Roman" panose="02020603050405020304" pitchFamily="18" charset="0"/>
                        </a:rPr>
                        <m:t>=</m:t>
                      </m:r>
                      <m:sSup>
                        <m:sSupPr>
                          <m:ctrlPr>
                            <a:rPr lang="en-US" altLang="ja-JP" sz="825" i="1">
                              <a:latin typeface="Cambria Math" panose="02040503050406030204" pitchFamily="18" charset="0"/>
                              <a:ea typeface="DengXian" panose="02010600030101010101" pitchFamily="2" charset="-122"/>
                              <a:cs typeface="Times New Roman" panose="02020603050405020304" pitchFamily="18" charset="0"/>
                            </a:rPr>
                          </m:ctrlPr>
                        </m:sSupPr>
                        <m:e>
                          <m:r>
                            <a:rPr lang="en-US" altLang="ja-JP" sz="825" i="1">
                              <a:latin typeface="Cambria Math" panose="02040503050406030204" pitchFamily="18" charset="0"/>
                              <a:ea typeface="DengXian" panose="02010600030101010101" pitchFamily="2" charset="-122"/>
                              <a:cs typeface="Times New Roman" panose="02020603050405020304" pitchFamily="18" charset="0"/>
                            </a:rPr>
                            <m:t>𝑆</m:t>
                          </m:r>
                        </m:e>
                        <m:sup>
                          <m:r>
                            <m:rPr>
                              <m:sty m:val="p"/>
                            </m:rPr>
                            <a:rPr lang="en-US" altLang="ja-JP" sz="825" i="1">
                              <a:latin typeface="Cambria Math" panose="02040503050406030204" pitchFamily="18" charset="0"/>
                              <a:ea typeface="DengXian" panose="02010600030101010101" pitchFamily="2" charset="-122"/>
                              <a:cs typeface="Times New Roman" panose="02020603050405020304" pitchFamily="18" charset="0"/>
                            </a:rPr>
                            <m:t>T</m:t>
                          </m:r>
                        </m:sup>
                      </m:sSup>
                      <m:r>
                        <a:rPr lang="en-US" altLang="ja-JP" sz="825" i="1">
                          <a:latin typeface="Cambria Math" panose="02040503050406030204" pitchFamily="18" charset="0"/>
                          <a:ea typeface="DengXian" panose="02010600030101010101" pitchFamily="2" charset="-122"/>
                          <a:cs typeface="Times New Roman" panose="02020603050405020304" pitchFamily="18" charset="0"/>
                        </a:rPr>
                        <m:t>,</m:t>
                      </m:r>
                      <m:r>
                        <a:rPr lang="ja-JP" altLang="en-US" sz="825" i="1">
                          <a:latin typeface="Cambria Math" panose="02040503050406030204" pitchFamily="18" charset="0"/>
                          <a:ea typeface="DengXian" panose="02010600030101010101" pitchFamily="2" charset="-122"/>
                          <a:cs typeface="Times New Roman" panose="02020603050405020304" pitchFamily="18" charset="0"/>
                        </a:rPr>
                        <m:t>所有</m:t>
                      </m:r>
                      <m:r>
                        <a:rPr lang="en-US" altLang="ja-JP" sz="825" i="1">
                          <a:latin typeface="Cambria Math" panose="02040503050406030204" pitchFamily="18" charset="0"/>
                          <a:ea typeface="DengXian" panose="02010600030101010101" pitchFamily="2" charset="-122"/>
                          <a:cs typeface="Times New Roman" panose="02020603050405020304" pitchFamily="18" charset="0"/>
                        </a:rPr>
                        <m:t>𝜆</m:t>
                      </m:r>
                      <m:r>
                        <a:rPr lang="ja-JP" altLang="en-US" sz="825" i="1">
                          <a:latin typeface="Cambria Math" panose="02040503050406030204" pitchFamily="18" charset="0"/>
                          <a:ea typeface="DengXian" panose="02010600030101010101" pitchFamily="2" charset="-122"/>
                          <a:cs typeface="Times New Roman" panose="02020603050405020304" pitchFamily="18" charset="0"/>
                        </a:rPr>
                        <m:t>都是实数</m:t>
                      </m:r>
                    </m:oMath>
                  </m:oMathPara>
                </a14:m>
                <a:endParaRPr lang="ja-JP" altLang="en-US" sz="825" i="1">
                  <a:latin typeface="DengXian" panose="02010600030101010101" pitchFamily="2" charset="-122"/>
                  <a:ea typeface="DengXian" panose="02010600030101010101" pitchFamily="2" charset="-122"/>
                  <a:cs typeface="Times New Roman" panose="02020603050405020304" pitchFamily="18" charset="0"/>
                </a:endParaRPr>
              </a:p>
            </p:txBody>
          </p:sp>
        </mc:Choice>
        <mc:Fallback xmlns="">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4842940" y="2423408"/>
                <a:ext cx="1137697" cy="129266"/>
              </a:xfrm>
              <a:prstGeom prst="rect">
                <a:avLst/>
              </a:prstGeom>
              <a:blipFill>
                <a:blip r:embed="rId34"/>
                <a:stretch>
                  <a:fillRect t="-18182"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27283" y="2619674"/>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27283" y="2619674"/>
                <a:ext cx="599208" cy="164469"/>
              </a:xfrm>
              <a:prstGeom prst="rect">
                <a:avLst/>
              </a:prstGeom>
              <a:blipFill>
                <a:blip r:embed="rId35"/>
                <a:stretch>
                  <a:fillRect l="-6250" t="-7143" r="-4167"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279048" y="3114257"/>
                <a:ext cx="120902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m:oMathPara>
                </a14:m>
                <a:endParaRPr lang="ja-JP" altLang="en-US" sz="825"/>
              </a:p>
            </p:txBody>
          </p:sp>
        </mc:Choice>
        <mc:Fallback xmlns="">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279048" y="3114257"/>
                <a:ext cx="1209028" cy="129266"/>
              </a:xfrm>
              <a:prstGeom prst="rect">
                <a:avLst/>
              </a:prstGeom>
              <a:blipFill>
                <a:blip r:embed="rId36"/>
                <a:stretch>
                  <a:fillRect t="-9091" b="-36364"/>
                </a:stretch>
              </a:blipFill>
            </p:spPr>
            <p:txBody>
              <a:bodyPr/>
              <a:lstStyle/>
              <a:p>
                <a:r>
                  <a:rPr lang="zh-CN"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652697" y="1396833"/>
            <a:ext cx="236049" cy="2776"/>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80435" y="1395755"/>
            <a:ext cx="96540" cy="1078"/>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73CA59E4-02EC-8348-90A9-DF74635EC2CA}"/>
                  </a:ext>
                </a:extLst>
              </p:cNvPr>
              <p:cNvSpPr txBox="1"/>
              <p:nvPr/>
            </p:nvSpPr>
            <p:spPr>
              <a:xfrm>
                <a:off x="5248668" y="1891935"/>
                <a:ext cx="649839"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30">
                          <a:latin typeface="Cambria Math" panose="02040503050406030204" pitchFamily="18" charset="0"/>
                          <a:ea typeface="DengXian" panose="02010600030101010101" pitchFamily="2" charset="-122"/>
                        </a:rPr>
                        <m:t>对角化</m:t>
                      </m:r>
                    </m:oMath>
                  </m:oMathPara>
                </a14:m>
                <a:endParaRPr lang="ja-JP" altLang="en-US" sz="830">
                  <a:latin typeface="DengXian" panose="02010600030101010101" pitchFamily="2" charset="-122"/>
                  <a:ea typeface="DengXian" panose="02010600030101010101" pitchFamily="2" charset="-122"/>
                </a:endParaRPr>
              </a:p>
            </p:txBody>
          </p:sp>
        </mc:Choice>
        <mc:Fallback xmlns="">
          <p:sp>
            <p:nvSpPr>
              <p:cNvPr id="83" name="テキスト ボックス 82">
                <a:extLst>
                  <a:ext uri="{FF2B5EF4-FFF2-40B4-BE49-F238E27FC236}">
                    <a16:creationId xmlns:a16="http://schemas.microsoft.com/office/drawing/2014/main" id="{73CA59E4-02EC-8348-90A9-DF74635EC2CA}"/>
                  </a:ext>
                </a:extLst>
              </p:cNvPr>
              <p:cNvSpPr txBox="1">
                <a:spLocks noRot="1" noChangeAspect="1" noMove="1" noResize="1" noEditPoints="1" noAdjustHandles="1" noChangeArrowheads="1" noChangeShapeType="1" noTextEdit="1"/>
              </p:cNvSpPr>
              <p:nvPr/>
            </p:nvSpPr>
            <p:spPr>
              <a:xfrm>
                <a:off x="5248668" y="1891935"/>
                <a:ext cx="649839" cy="126958"/>
              </a:xfrm>
              <a:prstGeom prst="rect">
                <a:avLst/>
              </a:prstGeom>
              <a:blipFill>
                <a:blip r:embed="rId37"/>
                <a:stretch>
                  <a:fillRect t="-9091" b="-36364"/>
                </a:stretch>
              </a:blipFill>
            </p:spPr>
            <p:txBody>
              <a:bodyPr/>
              <a:lstStyle/>
              <a:p>
                <a:r>
                  <a:rPr lang="zh-CN" altLang="en-US">
                    <a:noFill/>
                  </a:rPr>
                  <a:t> </a:t>
                </a:r>
              </a:p>
            </p:txBody>
          </p:sp>
        </mc:Fallback>
      </mc:AlternateContent>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a:off x="5165332" y="1952828"/>
            <a:ext cx="83336" cy="2586"/>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5898507" y="1955414"/>
            <a:ext cx="379338" cy="15834"/>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4864414" y="4826037"/>
                <a:ext cx="105300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4864414" y="4826037"/>
                <a:ext cx="1053000" cy="164469"/>
              </a:xfrm>
              <a:prstGeom prst="rect">
                <a:avLst/>
              </a:prstGeom>
              <a:blipFill>
                <a:blip r:embed="rId39"/>
                <a:stretch>
                  <a:fillRect t="-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117867" y="4908272"/>
            <a:ext cx="746547" cy="15"/>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657987" y="640298"/>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825" i="1">
                          <a:latin typeface="Cambria Math" panose="02040503050406030204" pitchFamily="18" charset="0"/>
                          <a:ea typeface="Cambria Math" panose="02040503050406030204" pitchFamily="18" charset="0"/>
                        </a:rPr>
                        <m:t>行秩</m:t>
                      </m:r>
                      <m:r>
                        <a:rPr lang="en-US" altLang="ja-JP" sz="825"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列秩</m:t>
                      </m:r>
                    </m:oMath>
                  </m:oMathPara>
                </a14:m>
                <a:endParaRPr lang="ja-JP" altLang="en-US" sz="825">
                  <a:latin typeface="DengXian" panose="02010600030101010101" pitchFamily="2" charset="-122"/>
                  <a:ea typeface="DengXian" panose="02010600030101010101" pitchFamily="2" charset="-122"/>
                </a:endParaRPr>
              </a:p>
            </p:txBody>
          </p:sp>
        </mc:Choice>
        <mc:Fallback xmlns="">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657987" y="640298"/>
                <a:ext cx="1404308" cy="126958"/>
              </a:xfrm>
              <a:prstGeom prst="rect">
                <a:avLst/>
              </a:prstGeom>
              <a:blipFill>
                <a:blip r:embed="rId40"/>
                <a:stretch>
                  <a:fillRect t="-18182"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37632" y="648004"/>
                <a:ext cx="123837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𝑆𝑉𝐷</m:t>
                      </m:r>
                      <m:r>
                        <a:rPr lang="en-US" altLang="ja-JP" sz="825" i="1">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单位正交基底</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𝑉</m:t>
                      </m:r>
                    </m:oMath>
                  </m:oMathPara>
                </a14:m>
                <a:endParaRPr lang="ja-JP" altLang="en-US" sz="825" i="1">
                  <a:latin typeface="DengXian" panose="02010600030101010101" pitchFamily="2" charset="-122"/>
                  <a:ea typeface="DengXian" panose="02010600030101010101" pitchFamily="2" charset="-122"/>
                </a:endParaRPr>
              </a:p>
            </p:txBody>
          </p:sp>
        </mc:Choice>
        <mc:Fallback xmlns="">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37632" y="648004"/>
                <a:ext cx="1238371" cy="126958"/>
              </a:xfrm>
              <a:prstGeom prst="rect">
                <a:avLst/>
              </a:prstGeom>
              <a:blipFill>
                <a:blip r:embed="rId41"/>
                <a:stretch>
                  <a:fillRect t="-9091" b="-454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088577" y="4826052"/>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088577" y="4826052"/>
                <a:ext cx="1029290" cy="164469"/>
              </a:xfrm>
              <a:prstGeom prst="rect">
                <a:avLst/>
              </a:prstGeom>
              <a:blipFill>
                <a:blip r:embed="rId42"/>
                <a:stretch>
                  <a:fillRect t="-7143"/>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a:stCxn id="77" idx="3"/>
          </p:cNvCxnSpPr>
          <p:nvPr/>
        </p:nvCxnSpPr>
        <p:spPr>
          <a:xfrm flipH="1" flipV="1">
            <a:off x="4306466" y="1553604"/>
            <a:ext cx="395970" cy="3716"/>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136234" y="4673885"/>
                <a:ext cx="1059290" cy="1078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701" i="1">
                          <a:latin typeface="Cambria Math" panose="02040503050406030204" pitchFamily="18" charset="0"/>
                          <a:ea typeface="Cambria Math" panose="02040503050406030204" pitchFamily="18" charset="0"/>
                        </a:rPr>
                        <m:t>所有</m:t>
                      </m:r>
                      <m:r>
                        <a:rPr lang="en-US" altLang="ja-JP" sz="701" i="1">
                          <a:latin typeface="Cambria Math" panose="02040503050406030204" pitchFamily="18" charset="0"/>
                          <a:ea typeface="Cambria Math" panose="02040503050406030204" pitchFamily="18" charset="0"/>
                        </a:rPr>
                        <m:t>𝐴</m:t>
                      </m:r>
                      <m:r>
                        <a:rPr lang="ja-JP" altLang="en-US" sz="701" i="1">
                          <a:latin typeface="Cambria Math" panose="02040503050406030204" pitchFamily="18" charset="0"/>
                          <a:ea typeface="Cambria Math" panose="02040503050406030204" pitchFamily="18" charset="0"/>
                        </a:rPr>
                        <m:t>的</m:t>
                      </m:r>
                      <m:r>
                        <a:rPr lang="zh-CN" altLang="en-US" sz="701" i="1">
                          <a:latin typeface="Cambria Math" panose="02040503050406030204" pitchFamily="18" charset="0"/>
                          <a:ea typeface="Cambria Math" panose="02040503050406030204" pitchFamily="18" charset="0"/>
                        </a:rPr>
                        <m:t>伪逆</m:t>
                      </m:r>
                    </m:oMath>
                  </m:oMathPara>
                </a14:m>
                <a:endParaRPr lang="ja-JP" altLang="en-US" sz="701">
                  <a:latin typeface="DengXian" panose="02010600030101010101" pitchFamily="2" charset="-122"/>
                  <a:ea typeface="DengXian" panose="02010600030101010101" pitchFamily="2" charset="-122"/>
                </a:endParaRPr>
              </a:p>
            </p:txBody>
          </p:sp>
        </mc:Choice>
        <mc:Fallback xmlns="">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136234" y="4673885"/>
                <a:ext cx="1059290" cy="107850"/>
              </a:xfrm>
              <a:prstGeom prst="rect">
                <a:avLst/>
              </a:prstGeom>
              <a:blipFill>
                <a:blip r:embed="rId43"/>
                <a:stretch>
                  <a:fillRect t="-11111" b="-33333"/>
                </a:stretch>
              </a:blipFill>
            </p:spPr>
            <p:txBody>
              <a:bodyPr/>
              <a:lstStyle/>
              <a:p>
                <a:r>
                  <a:rPr lang="zh-CN" altLang="en-US">
                    <a:noFill/>
                  </a:rPr>
                  <a:t> </a:t>
                </a:r>
              </a:p>
            </p:txBody>
          </p:sp>
        </mc:Fallback>
      </mc:AlternateContent>
      <p:sp>
        <p:nvSpPr>
          <p:cNvPr id="80" name="テキスト ボックス 79">
            <a:extLst>
              <a:ext uri="{FF2B5EF4-FFF2-40B4-BE49-F238E27FC236}">
                <a16:creationId xmlns:a16="http://schemas.microsoft.com/office/drawing/2014/main" id="{5066DD3F-B757-1C46-AF69-582D2F26AA42}"/>
              </a:ext>
            </a:extLst>
          </p:cNvPr>
          <p:cNvSpPr txBox="1"/>
          <p:nvPr/>
        </p:nvSpPr>
        <p:spPr>
          <a:xfrm rot="10800000" flipV="1">
            <a:off x="2949522" y="1485214"/>
            <a:ext cx="742147" cy="126958"/>
          </a:xfrm>
          <a:prstGeom prst="rect">
            <a:avLst/>
          </a:prstGeom>
          <a:noFill/>
        </p:spPr>
        <p:txBody>
          <a:bodyPr wrap="square" lIns="0" tIns="0" rIns="0" bIns="0" rtlCol="0">
            <a:spAutoFit/>
          </a:bodyPr>
          <a:lstStyle/>
          <a:p>
            <a:r>
              <a:rPr lang="ja-JP" altLang="en-US" sz="825">
                <a:latin typeface="DengXian" panose="02010600030101010101" pitchFamily="2" charset="-122"/>
                <a:ea typeface="DengXian" panose="02010600030101010101" pitchFamily="2" charset="-122"/>
                <a:cs typeface="Times New Roman" panose="02020603050405020304" pitchFamily="18" charset="0"/>
              </a:rPr>
              <a:t>格拉姆</a:t>
            </a:r>
            <a:r>
              <a:rPr lang="en-US" altLang="zh-CN" sz="825" dirty="0">
                <a:latin typeface="DengXian" panose="02010600030101010101" pitchFamily="2" charset="-122"/>
                <a:ea typeface="DengXian" panose="02010600030101010101" pitchFamily="2" charset="-122"/>
                <a:cs typeface="Times New Roman" panose="02020603050405020304" pitchFamily="18" charset="0"/>
              </a:rPr>
              <a:t>-</a:t>
            </a:r>
            <a:r>
              <a:rPr lang="zh-CN" altLang="en-US" sz="825" dirty="0">
                <a:latin typeface="DengXian" panose="02010600030101010101" pitchFamily="2" charset="-122"/>
                <a:ea typeface="DengXian" panose="02010600030101010101" pitchFamily="2" charset="-122"/>
                <a:cs typeface="Times New Roman" panose="02020603050405020304" pitchFamily="18" charset="0"/>
              </a:rPr>
              <a:t>施密特</a:t>
            </a:r>
            <a:endParaRPr lang="ja-JP" altLang="en-US" sz="825">
              <a:latin typeface="DengXian" panose="02010600030101010101" pitchFamily="2" charset="-122"/>
              <a:ea typeface="DengXian" panose="02010600030101010101" pitchFamily="2" charset="-122"/>
              <a:cs typeface="Times New Roman" panose="02020603050405020304" pitchFamily="18" charset="0"/>
            </a:endParaRPr>
          </a:p>
        </p:txBody>
      </p:sp>
      <p:sp>
        <p:nvSpPr>
          <p:cNvPr id="81" name="テキスト ボックス 80">
            <a:extLst>
              <a:ext uri="{FF2B5EF4-FFF2-40B4-BE49-F238E27FC236}">
                <a16:creationId xmlns:a16="http://schemas.microsoft.com/office/drawing/2014/main" id="{CC8FD507-6469-F44A-A8FC-018BF2D445A4}"/>
              </a:ext>
            </a:extLst>
          </p:cNvPr>
          <p:cNvSpPr txBox="1"/>
          <p:nvPr/>
        </p:nvSpPr>
        <p:spPr>
          <a:xfrm>
            <a:off x="4364639" y="3298515"/>
            <a:ext cx="151326" cy="215444"/>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sz="1400" dirty="0"/>
              <a:t>O</a:t>
            </a:r>
            <a:endParaRPr lang="ja-JP" altLang="en-US" sz="1400"/>
          </a:p>
        </p:txBody>
      </p:sp>
      <p:sp>
        <p:nvSpPr>
          <p:cNvPr id="82" name="円/楕円 81">
            <a:extLst>
              <a:ext uri="{FF2B5EF4-FFF2-40B4-BE49-F238E27FC236}">
                <a16:creationId xmlns:a16="http://schemas.microsoft.com/office/drawing/2014/main" id="{E08DDBC5-3B23-D241-B66B-74B548C63489}"/>
              </a:ext>
            </a:extLst>
          </p:cNvPr>
          <p:cNvSpPr/>
          <p:nvPr/>
        </p:nvSpPr>
        <p:spPr>
          <a:xfrm rot="16200000">
            <a:off x="3227180" y="2678412"/>
            <a:ext cx="636328" cy="14004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8" name="正方形/長方形 17">
            <a:extLst>
              <a:ext uri="{FF2B5EF4-FFF2-40B4-BE49-F238E27FC236}">
                <a16:creationId xmlns:a16="http://schemas.microsoft.com/office/drawing/2014/main" id="{FE976787-29DB-AD42-ABC7-6686393431A6}"/>
              </a:ext>
            </a:extLst>
          </p:cNvPr>
          <p:cNvSpPr/>
          <p:nvPr/>
        </p:nvSpPr>
        <p:spPr>
          <a:xfrm>
            <a:off x="3432041" y="3125937"/>
            <a:ext cx="189104" cy="519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D3FADFD2-F70A-E74F-B411-5047D6660D70}"/>
              </a:ext>
            </a:extLst>
          </p:cNvPr>
          <p:cNvSpPr txBox="1"/>
          <p:nvPr/>
        </p:nvSpPr>
        <p:spPr>
          <a:xfrm>
            <a:off x="3255874" y="3130611"/>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a:latin typeface="DengXian" panose="02010600030101010101" pitchFamily="2" charset="-122"/>
                <a:ea typeface="DengXian" panose="02010600030101010101" pitchFamily="2" charset="-122"/>
              </a:rPr>
              <a:t>置换</a:t>
            </a:r>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D2CB20A8-F85A-7D46-83BA-27BEF82B4A87}"/>
                  </a:ext>
                </a:extLst>
              </p:cNvPr>
              <p:cNvSpPr txBox="1"/>
              <p:nvPr/>
            </p:nvSpPr>
            <p:spPr>
              <a:xfrm>
                <a:off x="2992938" y="3346245"/>
                <a:ext cx="1054256" cy="2539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1" i="1" smtClean="0">
                          <a:latin typeface="Cambria Math" panose="02040503050406030204" pitchFamily="18" charset="0"/>
                          <a:ea typeface="Cambria Math" panose="02040503050406030204" pitchFamily="18" charset="0"/>
                        </a:rPr>
                        <m:t>𝑰</m:t>
                      </m:r>
                      <m:r>
                        <a:rPr lang="ja-JP" altLang="en-US" sz="825" b="1" i="1">
                          <a:latin typeface="Cambria Math" panose="02040503050406030204" pitchFamily="18" charset="0"/>
                          <a:ea typeface="Cambria Math" panose="02040503050406030204" pitchFamily="18" charset="0"/>
                        </a:rPr>
                        <m:t>的</m:t>
                      </m:r>
                      <m:r>
                        <a:rPr lang="ja-JP" altLang="en-US" sz="825" b="1" i="1" smtClean="0">
                          <a:latin typeface="Cambria Math" panose="02040503050406030204" pitchFamily="18" charset="0"/>
                          <a:ea typeface="Cambria Math" panose="02040503050406030204" pitchFamily="18" charset="0"/>
                        </a:rPr>
                        <m:t>置换</m:t>
                      </m:r>
                    </m:oMath>
                  </m:oMathPara>
                </a14:m>
                <a:endParaRPr lang="en-US" altLang="ja-JP" sz="825" b="1" i="1" dirty="0">
                  <a:latin typeface="DengXian" panose="02010600030101010101" pitchFamily="2" charset="-122"/>
                  <a:ea typeface="DengXian" panose="02010600030101010101" pitchFamily="2" charset="-122"/>
                </a:endParaRPr>
              </a:p>
              <a:p>
                <a:pPr/>
                <a14:m>
                  <m:oMathPara xmlns:m="http://schemas.openxmlformats.org/officeDocument/2006/math">
                    <m:oMathParaPr>
                      <m:jc m:val="centerGroup"/>
                    </m:oMathParaPr>
                    <m:oMath xmlns:m="http://schemas.openxmlformats.org/officeDocument/2006/math">
                      <m:r>
                        <m:rPr>
                          <m:sty m:val="p"/>
                        </m:rPr>
                        <a:rPr lang="en-US" altLang="ja-JP" sz="825" i="1" smtClean="0">
                          <a:latin typeface="Cambria Math" panose="02040503050406030204" pitchFamily="18" charset="0"/>
                          <a:ea typeface="Cambria Math" panose="02040503050406030204" pitchFamily="18" charset="0"/>
                        </a:rPr>
                        <m:t>a</m:t>
                      </m:r>
                      <m:r>
                        <a:rPr lang="en-US" altLang="ja-JP" sz="825" i="1" smtClean="0">
                          <a:latin typeface="Cambria Math" panose="02040503050406030204" pitchFamily="18" charset="0"/>
                          <a:ea typeface="Cambria Math" panose="02040503050406030204" pitchFamily="18" charset="0"/>
                        </a:rPr>
                        <m:t>𝑙𝑙</m:t>
                      </m:r>
                      <m:r>
                        <a:rPr lang="zh-CN" altLang="en-US" sz="825" b="0" i="1" smtClean="0">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𝑎𝑟𝑒</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𝑟𝑜𝑜𝑡𝑠</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1 </m:t>
                      </m:r>
                    </m:oMath>
                  </m:oMathPara>
                </a14:m>
                <a:endParaRPr lang="en-US" altLang="ja-JP" sz="825" b="0" i="1" dirty="0">
                  <a:latin typeface="Cambria Math" panose="02040503050406030204" pitchFamily="18" charset="0"/>
                  <a:ea typeface="Cambria Math" panose="02040503050406030204" pitchFamily="18" charset="0"/>
                </a:endParaRPr>
              </a:p>
            </p:txBody>
          </p:sp>
        </mc:Choice>
        <mc:Fallback xmlns="">
          <p:sp>
            <p:nvSpPr>
              <p:cNvPr id="98" name="テキスト ボックス 97">
                <a:extLst>
                  <a:ext uri="{FF2B5EF4-FFF2-40B4-BE49-F238E27FC236}">
                    <a16:creationId xmlns:a16="http://schemas.microsoft.com/office/drawing/2014/main" id="{D2CB20A8-F85A-7D46-83BA-27BEF82B4A87}"/>
                  </a:ext>
                </a:extLst>
              </p:cNvPr>
              <p:cNvSpPr txBox="1">
                <a:spLocks noRot="1" noChangeAspect="1" noMove="1" noResize="1" noEditPoints="1" noAdjustHandles="1" noChangeArrowheads="1" noChangeShapeType="1" noTextEdit="1"/>
              </p:cNvSpPr>
              <p:nvPr/>
            </p:nvSpPr>
            <p:spPr>
              <a:xfrm>
                <a:off x="2992938" y="3346245"/>
                <a:ext cx="1054256" cy="253916"/>
              </a:xfrm>
              <a:prstGeom prst="rect">
                <a:avLst/>
              </a:prstGeom>
              <a:blipFill>
                <a:blip r:embed="rId44"/>
                <a:stretch>
                  <a:fillRect t="-4762" b="-19048"/>
                </a:stretch>
              </a:blipFill>
            </p:spPr>
            <p:txBody>
              <a:bodyPr/>
              <a:lstStyle/>
              <a:p>
                <a:r>
                  <a:rPr lang="zh-CN" altLang="en-US">
                    <a:noFill/>
                  </a:rPr>
                  <a:t> </a:t>
                </a:r>
              </a:p>
            </p:txBody>
          </p:sp>
        </mc:Fallback>
      </mc:AlternateContent>
      <p:sp>
        <p:nvSpPr>
          <p:cNvPr id="38" name="テキスト ボックス 37">
            <a:extLst>
              <a:ext uri="{FF2B5EF4-FFF2-40B4-BE49-F238E27FC236}">
                <a16:creationId xmlns:a16="http://schemas.microsoft.com/office/drawing/2014/main" id="{DF5E6EC3-087D-1848-8582-CFA8540AD2F7}"/>
              </a:ext>
            </a:extLst>
          </p:cNvPr>
          <p:cNvSpPr txBox="1"/>
          <p:nvPr/>
        </p:nvSpPr>
        <p:spPr>
          <a:xfrm>
            <a:off x="3050804" y="475341"/>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89" name="テキスト ボックス 88">
            <a:extLst>
              <a:ext uri="{FF2B5EF4-FFF2-40B4-BE49-F238E27FC236}">
                <a16:creationId xmlns:a16="http://schemas.microsoft.com/office/drawing/2014/main" id="{A4972E05-1B91-9642-9898-49BC73231F14}"/>
              </a:ext>
            </a:extLst>
          </p:cNvPr>
          <p:cNvSpPr txBox="1"/>
          <p:nvPr/>
        </p:nvSpPr>
        <p:spPr>
          <a:xfrm>
            <a:off x="5265078" y="131932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90" name="テキスト ボックス 89">
            <a:extLst>
              <a:ext uri="{FF2B5EF4-FFF2-40B4-BE49-F238E27FC236}">
                <a16:creationId xmlns:a16="http://schemas.microsoft.com/office/drawing/2014/main" id="{9C2106D9-F9C8-F846-B8AA-A676EF08D68B}"/>
              </a:ext>
            </a:extLst>
          </p:cNvPr>
          <p:cNvSpPr txBox="1"/>
          <p:nvPr/>
        </p:nvSpPr>
        <p:spPr>
          <a:xfrm>
            <a:off x="3667827" y="297113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1" name="テキスト ボックス 90">
            <a:extLst>
              <a:ext uri="{FF2B5EF4-FFF2-40B4-BE49-F238E27FC236}">
                <a16:creationId xmlns:a16="http://schemas.microsoft.com/office/drawing/2014/main" id="{6F547B75-78E7-EF45-9534-BB6F0E235B0E}"/>
              </a:ext>
            </a:extLst>
          </p:cNvPr>
          <p:cNvSpPr txBox="1"/>
          <p:nvPr/>
        </p:nvSpPr>
        <p:spPr>
          <a:xfrm>
            <a:off x="4324292" y="227148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3" name="テキスト ボックス 92">
            <a:extLst>
              <a:ext uri="{FF2B5EF4-FFF2-40B4-BE49-F238E27FC236}">
                <a16:creationId xmlns:a16="http://schemas.microsoft.com/office/drawing/2014/main" id="{BC01F989-90D4-4B44-B506-FB6D2AFB2F46}"/>
              </a:ext>
            </a:extLst>
          </p:cNvPr>
          <p:cNvSpPr txBox="1"/>
          <p:nvPr/>
        </p:nvSpPr>
        <p:spPr>
          <a:xfrm>
            <a:off x="5005051" y="283578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p:sp>
        <p:nvSpPr>
          <p:cNvPr id="94" name="テキスト ボックス 93">
            <a:extLst>
              <a:ext uri="{FF2B5EF4-FFF2-40B4-BE49-F238E27FC236}">
                <a16:creationId xmlns:a16="http://schemas.microsoft.com/office/drawing/2014/main" id="{E04BACE5-A727-E447-A13C-764DF8B624BA}"/>
              </a:ext>
            </a:extLst>
          </p:cNvPr>
          <p:cNvSpPr txBox="1"/>
          <p:nvPr/>
        </p:nvSpPr>
        <p:spPr>
          <a:xfrm>
            <a:off x="2755948" y="131037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5" name="テキスト ボックス 94">
            <a:extLst>
              <a:ext uri="{FF2B5EF4-FFF2-40B4-BE49-F238E27FC236}">
                <a16:creationId xmlns:a16="http://schemas.microsoft.com/office/drawing/2014/main" id="{F358D054-2847-B847-A86D-8A2D85558923}"/>
              </a:ext>
            </a:extLst>
          </p:cNvPr>
          <p:cNvSpPr txBox="1"/>
          <p:nvPr/>
        </p:nvSpPr>
        <p:spPr>
          <a:xfrm>
            <a:off x="2932404" y="289887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9" name="テキスト ボックス 98">
            <a:extLst>
              <a:ext uri="{FF2B5EF4-FFF2-40B4-BE49-F238E27FC236}">
                <a16:creationId xmlns:a16="http://schemas.microsoft.com/office/drawing/2014/main" id="{4D7FEAF3-D4A5-7843-9CF5-368CDF9D4752}"/>
              </a:ext>
            </a:extLst>
          </p:cNvPr>
          <p:cNvSpPr txBox="1"/>
          <p:nvPr/>
        </p:nvSpPr>
        <p:spPr>
          <a:xfrm>
            <a:off x="4174689" y="187381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0" name="テキスト ボックス 99">
            <a:extLst>
              <a:ext uri="{FF2B5EF4-FFF2-40B4-BE49-F238E27FC236}">
                <a16:creationId xmlns:a16="http://schemas.microsoft.com/office/drawing/2014/main" id="{6813A672-5081-B54F-8C45-37BCF47847FB}"/>
              </a:ext>
            </a:extLst>
          </p:cNvPr>
          <p:cNvSpPr txBox="1"/>
          <p:nvPr/>
        </p:nvSpPr>
        <p:spPr>
          <a:xfrm>
            <a:off x="4367730" y="385323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1" name="テキスト ボックス 100">
            <a:extLst>
              <a:ext uri="{FF2B5EF4-FFF2-40B4-BE49-F238E27FC236}">
                <a16:creationId xmlns:a16="http://schemas.microsoft.com/office/drawing/2014/main" id="{86BB8208-7D93-6E4C-BDA6-16B45CDEC7FE}"/>
              </a:ext>
            </a:extLst>
          </p:cNvPr>
          <p:cNvSpPr txBox="1"/>
          <p:nvPr/>
        </p:nvSpPr>
        <p:spPr>
          <a:xfrm>
            <a:off x="3928701" y="258449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2" name="テキスト ボックス 101">
            <a:extLst>
              <a:ext uri="{FF2B5EF4-FFF2-40B4-BE49-F238E27FC236}">
                <a16:creationId xmlns:a16="http://schemas.microsoft.com/office/drawing/2014/main" id="{845D6487-AD41-874E-A43F-A6DA852A4774}"/>
              </a:ext>
            </a:extLst>
          </p:cNvPr>
          <p:cNvSpPr txBox="1"/>
          <p:nvPr/>
        </p:nvSpPr>
        <p:spPr>
          <a:xfrm>
            <a:off x="6537018" y="219979"/>
            <a:ext cx="1364706"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ja-JP" altLang="en-US" sz="1049">
                <a:latin typeface="DengXian" panose="02010600030101010101" pitchFamily="2" charset="-122"/>
                <a:ea typeface="DengXian" panose="02010600030101010101" pitchFamily="2" charset="-122"/>
              </a:rPr>
              <a:t>矩阵分解</a:t>
            </a:r>
          </a:p>
        </p:txBody>
      </p:sp>
      <p:sp>
        <p:nvSpPr>
          <p:cNvPr id="103" name="テキスト ボックス 102">
            <a:extLst>
              <a:ext uri="{FF2B5EF4-FFF2-40B4-BE49-F238E27FC236}">
                <a16:creationId xmlns:a16="http://schemas.microsoft.com/office/drawing/2014/main" id="{AB976046-A5E4-4241-BB66-CE10D099F755}"/>
              </a:ext>
            </a:extLst>
          </p:cNvPr>
          <p:cNvSpPr txBox="1"/>
          <p:nvPr/>
        </p:nvSpPr>
        <p:spPr>
          <a:xfrm>
            <a:off x="6537018" y="433596"/>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ja-JP" altLang="en-US" sz="1050">
                <a:solidFill>
                  <a:schemeClr val="bg1"/>
                </a:solidFill>
                <a:latin typeface="DengXian" panose="02010600030101010101" pitchFamily="2" charset="-122"/>
                <a:ea typeface="DengXian" panose="02010600030101010101" pitchFamily="2" charset="-122"/>
              </a:rPr>
              <a:t>对应章节</a:t>
            </a:r>
            <a:endParaRPr kumimoji="1" lang="en-US" altLang="ja-JP" sz="1050" dirty="0">
              <a:solidFill>
                <a:schemeClr val="bg1"/>
              </a:solidFill>
              <a:latin typeface="DengXian" panose="02010600030101010101" pitchFamily="2" charset="-122"/>
              <a:ea typeface="DengXian" panose="02010600030101010101" pitchFamily="2" charset="-122"/>
            </a:endParaRPr>
          </a:p>
        </p:txBody>
      </p:sp>
      <p:sp>
        <p:nvSpPr>
          <p:cNvPr id="105" name="テキスト ボックス 104">
            <a:extLst>
              <a:ext uri="{FF2B5EF4-FFF2-40B4-BE49-F238E27FC236}">
                <a16:creationId xmlns:a16="http://schemas.microsoft.com/office/drawing/2014/main" id="{12EA018D-DDC3-AA4C-91A3-3F1C9F0D8FCC}"/>
              </a:ext>
            </a:extLst>
          </p:cNvPr>
          <p:cNvSpPr txBox="1"/>
          <p:nvPr/>
        </p:nvSpPr>
        <p:spPr>
          <a:xfrm>
            <a:off x="5924211" y="261531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7DE4E0A9-766E-384E-8EE1-727E2A4B1967}"/>
              </a:ext>
            </a:extLst>
          </p:cNvPr>
          <p:cNvSpPr txBox="1"/>
          <p:nvPr/>
        </p:nvSpPr>
        <p:spPr>
          <a:xfrm>
            <a:off x="5268860" y="45623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9BE7CDF2-3D56-B449-B14C-6CC86F6C7DA8}"/>
              </a:ext>
            </a:extLst>
          </p:cNvPr>
          <p:cNvSpPr txBox="1"/>
          <p:nvPr/>
        </p:nvSpPr>
        <p:spPr>
          <a:xfrm>
            <a:off x="5905991" y="4825283"/>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3.5, 7.4</a:t>
            </a:r>
            <a:endParaRPr kumimoji="1" lang="ja-JP" altLang="en-US" sz="1050">
              <a:solidFill>
                <a:schemeClr val="bg1"/>
              </a:solidFill>
            </a:endParaRPr>
          </a:p>
        </p:txBody>
      </p:sp>
      <p:sp>
        <p:nvSpPr>
          <p:cNvPr id="7" name="テキスト ボックス 6">
            <a:extLst>
              <a:ext uri="{FF2B5EF4-FFF2-40B4-BE49-F238E27FC236}">
                <a16:creationId xmlns:a16="http://schemas.microsoft.com/office/drawing/2014/main" id="{E3A60F75-ED45-A44C-8DBB-8444AAB54E10}"/>
              </a:ext>
            </a:extLst>
          </p:cNvPr>
          <p:cNvSpPr txBox="1"/>
          <p:nvPr/>
        </p:nvSpPr>
        <p:spPr>
          <a:xfrm>
            <a:off x="6496808" y="606029"/>
            <a:ext cx="1463862" cy="200055"/>
          </a:xfrm>
          <a:prstGeom prst="rect">
            <a:avLst/>
          </a:prstGeom>
          <a:noFill/>
        </p:spPr>
        <p:txBody>
          <a:bodyPr wrap="none" rtlCol="0">
            <a:spAutoFit/>
          </a:bodyPr>
          <a:lstStyle/>
          <a:p>
            <a:r>
              <a:rPr kumimoji="1" lang="en-US" altLang="ja-JP" sz="700" dirty="0"/>
              <a:t>(</a:t>
            </a:r>
            <a:r>
              <a:rPr kumimoji="1" lang="ja-JP" altLang="en-US" sz="700"/>
              <a:t>在</a:t>
            </a:r>
            <a:r>
              <a:rPr kumimoji="1" lang="zh-CN" altLang="en-US" sz="700" dirty="0"/>
              <a:t> </a:t>
            </a:r>
            <a:r>
              <a:rPr kumimoji="1" lang="en-US" altLang="ja-JP" sz="700" dirty="0"/>
              <a:t>Linear Algebra for Everyone</a:t>
            </a:r>
            <a:r>
              <a:rPr kumimoji="1" lang="zh-CN" altLang="en-US" sz="700" dirty="0"/>
              <a:t> 中</a:t>
            </a:r>
            <a:r>
              <a:rPr kumimoji="1" lang="en-US" altLang="ja-JP" sz="700" dirty="0"/>
              <a:t>)</a:t>
            </a:r>
            <a:endParaRPr kumimoji="1" lang="ja-JP" altLang="en-US" sz="700"/>
          </a:p>
        </p:txBody>
      </p:sp>
      <p:sp>
        <p:nvSpPr>
          <p:cNvPr id="104" name="テキスト ボックス 103">
            <a:extLst>
              <a:ext uri="{FF2B5EF4-FFF2-40B4-BE49-F238E27FC236}">
                <a16:creationId xmlns:a16="http://schemas.microsoft.com/office/drawing/2014/main" id="{5A66D60C-5A90-404D-8E4F-204A0C76B50F}"/>
              </a:ext>
            </a:extLst>
          </p:cNvPr>
          <p:cNvSpPr txBox="1"/>
          <p:nvPr/>
        </p:nvSpPr>
        <p:spPr>
          <a:xfrm>
            <a:off x="73575" y="164541"/>
            <a:ext cx="1888586" cy="553998"/>
          </a:xfrm>
          <a:prstGeom prst="rect">
            <a:avLst/>
          </a:prstGeom>
          <a:noFill/>
        </p:spPr>
        <p:txBody>
          <a:bodyPr wrap="square" rtlCol="0">
            <a:spAutoFit/>
          </a:bodyPr>
          <a:lstStyle/>
          <a:p>
            <a:pPr algn="ctr"/>
            <a:r>
              <a:rPr lang="en-US" altLang="ja-JP" sz="1000" i="1" dirty="0">
                <a:latin typeface="Arial Rounded MT Bold" panose="020F0704030504030204" pitchFamily="34" charset="0"/>
              </a:rPr>
              <a:t>Linear Algebra </a:t>
            </a:r>
          </a:p>
          <a:p>
            <a:pPr algn="ctr"/>
            <a:r>
              <a:rPr lang="en-US" altLang="ja-JP" sz="1000" i="1" dirty="0">
                <a:latin typeface="Arial Rounded MT Bold" panose="020F0704030504030204" pitchFamily="34" charset="0"/>
              </a:rPr>
              <a:t>for Everyone</a:t>
            </a:r>
          </a:p>
          <a:p>
            <a:pPr algn="ctr"/>
            <a:r>
              <a:rPr lang="zh-CN" altLang="en-US" sz="1000" dirty="0">
                <a:latin typeface="Arial Rounded MT Bold" panose="020F0704030504030204" pitchFamily="34" charset="0"/>
              </a:rPr>
              <a:t>中的</a:t>
            </a:r>
            <a:endParaRPr lang="ja-JP" altLang="en-US" sz="1000">
              <a:latin typeface="Arial Rounded MT Bold" panose="020F0704030504030204" pitchFamily="34" charset="0"/>
            </a:endParaRPr>
          </a:p>
        </p:txBody>
      </p:sp>
      <p:pic>
        <p:nvPicPr>
          <p:cNvPr id="108" name="Picture 2" descr="クリエイティブ・コモンズ・ライセンス">
            <a:extLst>
              <a:ext uri="{FF2B5EF4-FFF2-40B4-BE49-F238E27FC236}">
                <a16:creationId xmlns:a16="http://schemas.microsoft.com/office/drawing/2014/main" id="{CFD3B8D5-C5C0-1D41-A8D5-E2CF27F8CAF4}"/>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156542" y="5103129"/>
            <a:ext cx="567901" cy="200056"/>
          </a:xfrm>
          <a:prstGeom prst="rect">
            <a:avLst/>
          </a:prstGeom>
          <a:noFill/>
          <a:extLst>
            <a:ext uri="{909E8E84-426E-40DD-AFC4-6F175D3DCCD1}">
              <a14:hiddenFill xmlns:a14="http://schemas.microsoft.com/office/drawing/2010/main">
                <a:solidFill>
                  <a:srgbClr val="FFFFFF"/>
                </a:solidFill>
              </a14:hiddenFill>
            </a:ext>
          </a:extLst>
        </p:spPr>
      </p:pic>
      <p:sp>
        <p:nvSpPr>
          <p:cNvPr id="30" name="円/楕円 29">
            <a:extLst>
              <a:ext uri="{FF2B5EF4-FFF2-40B4-BE49-F238E27FC236}">
                <a16:creationId xmlns:a16="http://schemas.microsoft.com/office/drawing/2014/main" id="{747F2193-208F-AD44-9916-42A5EFDE58F0}"/>
              </a:ext>
            </a:extLst>
          </p:cNvPr>
          <p:cNvSpPr/>
          <p:nvPr/>
        </p:nvSpPr>
        <p:spPr>
          <a:xfrm>
            <a:off x="1227862" y="1649898"/>
            <a:ext cx="5842339" cy="31382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3" name="テキスト ボックス 52">
            <a:extLst>
              <a:ext uri="{FF2B5EF4-FFF2-40B4-BE49-F238E27FC236}">
                <a16:creationId xmlns:a16="http://schemas.microsoft.com/office/drawing/2014/main" id="{1AB6C43B-03B3-6DB4-444A-AF8284454DAE}"/>
              </a:ext>
            </a:extLst>
          </p:cNvPr>
          <p:cNvSpPr txBox="1"/>
          <p:nvPr/>
        </p:nvSpPr>
        <p:spPr>
          <a:xfrm>
            <a:off x="7048345" y="188655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A7</a:t>
            </a:r>
            <a:endParaRPr kumimoji="1" lang="ja-JP" altLang="en-US" sz="1050">
              <a:solidFill>
                <a:schemeClr val="bg1"/>
              </a:solidFill>
            </a:endParaRPr>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5C6E1CD7-D298-559F-F9E8-B099D7B71D70}"/>
                  </a:ext>
                </a:extLst>
              </p:cNvPr>
              <p:cNvSpPr txBox="1"/>
              <p:nvPr/>
            </p:nvSpPr>
            <p:spPr>
              <a:xfrm>
                <a:off x="6431105" y="2052605"/>
                <a:ext cx="919376"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ea typeface="Cambria Math" panose="02040503050406030204" pitchFamily="18" charset="0"/>
                        </a:rPr>
                        <m:t>𝐽</m:t>
                      </m:r>
                      <m:r>
                        <a:rPr lang="en-US" altLang="ja-JP" sz="825" b="0"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约旦型</m:t>
                      </m:r>
                    </m:oMath>
                  </m:oMathPara>
                </a14:m>
                <a:endParaRPr lang="ja-JP" altLang="en-US" sz="825">
                  <a:latin typeface="DengXian" panose="02010600030101010101" pitchFamily="2" charset="-122"/>
                  <a:ea typeface="DengXian" panose="02010600030101010101" pitchFamily="2" charset="-122"/>
                </a:endParaRPr>
              </a:p>
            </p:txBody>
          </p:sp>
        </mc:Choice>
        <mc:Fallback xmlns="">
          <p:sp>
            <p:nvSpPr>
              <p:cNvPr id="54" name="テキスト ボックス 53">
                <a:extLst>
                  <a:ext uri="{FF2B5EF4-FFF2-40B4-BE49-F238E27FC236}">
                    <a16:creationId xmlns:a16="http://schemas.microsoft.com/office/drawing/2014/main" id="{5C6E1CD7-D298-559F-F9E8-B099D7B71D70}"/>
                  </a:ext>
                </a:extLst>
              </p:cNvPr>
              <p:cNvSpPr txBox="1">
                <a:spLocks noRot="1" noChangeAspect="1" noMove="1" noResize="1" noEditPoints="1" noAdjustHandles="1" noChangeArrowheads="1" noChangeShapeType="1" noTextEdit="1"/>
              </p:cNvSpPr>
              <p:nvPr/>
            </p:nvSpPr>
            <p:spPr>
              <a:xfrm>
                <a:off x="6431105" y="2052605"/>
                <a:ext cx="919376" cy="126958"/>
              </a:xfrm>
              <a:prstGeom prst="rect">
                <a:avLst/>
              </a:prstGeom>
              <a:blipFill>
                <a:blip r:embed="rId46"/>
                <a:stretch>
                  <a:fillRect t="-9091" b="-36364"/>
                </a:stretch>
              </a:blipFill>
            </p:spPr>
            <p:txBody>
              <a:bodyPr/>
              <a:lstStyle/>
              <a:p>
                <a:r>
                  <a:rPr lang="zh-CN" altLang="en-US">
                    <a:noFill/>
                  </a:rPr>
                  <a:t> </a:t>
                </a:r>
              </a:p>
            </p:txBody>
          </p:sp>
        </mc:Fallback>
      </mc:AlternateContent>
      <p:sp>
        <p:nvSpPr>
          <p:cNvPr id="65" name="テキスト ボックス 64">
            <a:extLst>
              <a:ext uri="{FF2B5EF4-FFF2-40B4-BE49-F238E27FC236}">
                <a16:creationId xmlns:a16="http://schemas.microsoft.com/office/drawing/2014/main" id="{D6BA815B-6576-0606-3AC9-3E0C83CEAF99}"/>
              </a:ext>
            </a:extLst>
          </p:cNvPr>
          <p:cNvSpPr txBox="1"/>
          <p:nvPr/>
        </p:nvSpPr>
        <p:spPr>
          <a:xfrm>
            <a:off x="3394347" y="213463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A5</a:t>
            </a:r>
            <a:endParaRPr kumimoji="1" lang="ja-JP" altLang="en-US" sz="1050">
              <a:solidFill>
                <a:schemeClr val="bg1"/>
              </a:solidFill>
            </a:endParaRPr>
          </a:p>
        </p:txBody>
      </p: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687FACA9-7EF8-8240-749A-FD0D9BC2E53D}"/>
                  </a:ext>
                </a:extLst>
              </p:cNvPr>
              <p:cNvSpPr txBox="1"/>
              <p:nvPr/>
            </p:nvSpPr>
            <p:spPr>
              <a:xfrm>
                <a:off x="6913359" y="2658629"/>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rPr>
                        <m:t>𝐽</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75" name="テキスト ボックス 74">
                <a:extLst>
                  <a:ext uri="{FF2B5EF4-FFF2-40B4-BE49-F238E27FC236}">
                    <a16:creationId xmlns:a16="http://schemas.microsoft.com/office/drawing/2014/main" id="{687FACA9-7EF8-8240-749A-FD0D9BC2E53D}"/>
                  </a:ext>
                </a:extLst>
              </p:cNvPr>
              <p:cNvSpPr txBox="1">
                <a:spLocks noRot="1" noChangeAspect="1" noMove="1" noResize="1" noEditPoints="1" noAdjustHandles="1" noChangeArrowheads="1" noChangeShapeType="1" noTextEdit="1"/>
              </p:cNvSpPr>
              <p:nvPr/>
            </p:nvSpPr>
            <p:spPr>
              <a:xfrm>
                <a:off x="6913359" y="2658629"/>
                <a:ext cx="801864" cy="210892"/>
              </a:xfrm>
              <a:prstGeom prst="rect">
                <a:avLst/>
              </a:prstGeom>
              <a:blipFill>
                <a:blip r:embed="rId49"/>
                <a:stretch>
                  <a:fillRect b="-11111"/>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50D1CBAB-ECBE-0077-2B26-89C9C02B657C}"/>
              </a:ext>
            </a:extLst>
          </p:cNvPr>
          <p:cNvSpPr txBox="1"/>
          <p:nvPr/>
        </p:nvSpPr>
        <p:spPr>
          <a:xfrm>
            <a:off x="94284" y="4965650"/>
            <a:ext cx="2135521" cy="738151"/>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(v1.4.7, Oct.25,2022)</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Translator</a:t>
            </a:r>
            <a:r>
              <a:rPr lang="en-US" altLang="zh-CN" sz="1049" i="1" dirty="0">
                <a:solidFill>
                  <a:schemeClr val="bg2">
                    <a:lumMod val="50000"/>
                  </a:schemeClr>
                </a:solidFill>
                <a:latin typeface="Times New Roman" panose="02020603050405020304" pitchFamily="18" charset="0"/>
                <a:cs typeface="Times New Roman" panose="02020603050405020304" pitchFamily="18" charset="0"/>
              </a:rPr>
              <a:t>:</a:t>
            </a:r>
            <a:r>
              <a:rPr lang="zh-CN" altLang="en-US" sz="1049" i="1" dirty="0">
                <a:solidFill>
                  <a:schemeClr val="bg2">
                    <a:lumMod val="50000"/>
                  </a:schemeClr>
                </a:solidFill>
                <a:latin typeface="Times New Roman" panose="02020603050405020304" pitchFamily="18" charset="0"/>
                <a:cs typeface="Times New Roman" panose="02020603050405020304" pitchFamily="18" charset="0"/>
              </a:rPr>
              <a:t> </a:t>
            </a:r>
            <a:r>
              <a:rPr lang="en-US" altLang="zh-CN" sz="1049" i="1" dirty="0" err="1">
                <a:solidFill>
                  <a:schemeClr val="bg2">
                    <a:lumMod val="50000"/>
                  </a:schemeClr>
                </a:solidFill>
                <a:latin typeface="Times New Roman" panose="02020603050405020304" pitchFamily="18" charset="0"/>
                <a:cs typeface="Times New Roman" panose="02020603050405020304" pitchFamily="18" charset="0"/>
              </a:rPr>
              <a:t>Kefang</a:t>
            </a:r>
            <a:r>
              <a:rPr lang="zh-CN" altLang="en-US" sz="1049" i="1" dirty="0">
                <a:solidFill>
                  <a:schemeClr val="bg2">
                    <a:lumMod val="50000"/>
                  </a:schemeClr>
                </a:solidFill>
                <a:latin typeface="Times New Roman" panose="02020603050405020304" pitchFamily="18" charset="0"/>
                <a:cs typeface="Times New Roman" panose="02020603050405020304" pitchFamily="18" charset="0"/>
              </a:rPr>
              <a:t> </a:t>
            </a:r>
            <a:r>
              <a:rPr lang="en-US" altLang="zh-CN" sz="1049" i="1" dirty="0">
                <a:solidFill>
                  <a:schemeClr val="bg2">
                    <a:lumMod val="50000"/>
                  </a:schemeClr>
                </a:solidFill>
                <a:latin typeface="Times New Roman" panose="02020603050405020304" pitchFamily="18" charset="0"/>
                <a:cs typeface="Times New Roman" panose="02020603050405020304" pitchFamily="18" charset="0"/>
              </a:rPr>
              <a:t>Liu</a:t>
            </a:r>
            <a:endParaRPr lang="en-US" altLang="ja-JP" sz="1049" i="1" dirty="0">
              <a:solidFill>
                <a:schemeClr val="bg2">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3888746" y="1332969"/>
                <a:ext cx="691689" cy="12772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30">
                          <a:latin typeface="Cambria Math" panose="02040503050406030204" pitchFamily="18" charset="0"/>
                          <a:ea typeface="DengXian" panose="02010600030101010101" pitchFamily="2" charset="-122"/>
                        </a:rPr>
                        <m:t>三角化</m:t>
                      </m:r>
                    </m:oMath>
                  </m:oMathPara>
                </a14:m>
                <a:endParaRPr lang="ja-JP" altLang="en-US" sz="830">
                  <a:latin typeface="DengXian" panose="02010600030101010101" pitchFamily="2" charset="-122"/>
                  <a:ea typeface="DengXian" panose="02010600030101010101" pitchFamily="2" charset="-122"/>
                </a:endParaRPr>
              </a:p>
            </p:txBody>
          </p:sp>
        </mc:Choice>
        <mc:Fallback xmlns="">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3888746" y="1332969"/>
                <a:ext cx="691689" cy="127727"/>
              </a:xfrm>
              <a:prstGeom prst="rect">
                <a:avLst/>
              </a:prstGeom>
              <a:blipFill>
                <a:blip r:embed="rId50"/>
                <a:stretch>
                  <a:fillRect t="-18182"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6603D4F-4366-DD97-101D-D23618363163}"/>
                  </a:ext>
                </a:extLst>
              </p:cNvPr>
              <p:cNvSpPr txBox="1"/>
              <p:nvPr/>
            </p:nvSpPr>
            <p:spPr>
              <a:xfrm>
                <a:off x="5624713" y="3522644"/>
                <a:ext cx="576295" cy="2217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Λ</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ea typeface="Cambria Math" panose="02040503050406030204" pitchFamily="18" charset="0"/>
                                  </a:rPr>
                                  <m:t>𝜆</m:t>
                                </m:r>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r>
                                  <m:rPr>
                                    <m:brk m:alnAt="7"/>
                                  </m:rPr>
                                  <a:rPr lang="en-US" altLang="ja-JP" sz="825" i="1">
                                    <a:latin typeface="Cambria Math" panose="02040503050406030204" pitchFamily="18" charset="0"/>
                                    <a:ea typeface="Cambria Math" panose="02040503050406030204" pitchFamily="18" charset="0"/>
                                  </a:rPr>
                                  <m:t>𝜆</m:t>
                                </m:r>
                              </m:e>
                            </m:mr>
                          </m:m>
                        </m:e>
                      </m:d>
                    </m:oMath>
                  </m:oMathPara>
                </a14:m>
                <a:endParaRPr lang="ja-JP" altLang="en-US" sz="825"/>
              </a:p>
            </p:txBody>
          </p:sp>
        </mc:Choice>
        <mc:Fallback xmlns="">
          <p:sp>
            <p:nvSpPr>
              <p:cNvPr id="43" name="テキスト ボックス 42">
                <a:extLst>
                  <a:ext uri="{FF2B5EF4-FFF2-40B4-BE49-F238E27FC236}">
                    <a16:creationId xmlns:a16="http://schemas.microsoft.com/office/drawing/2014/main" id="{46603D4F-4366-DD97-101D-D23618363163}"/>
                  </a:ext>
                </a:extLst>
              </p:cNvPr>
              <p:cNvSpPr txBox="1">
                <a:spLocks noRot="1" noChangeAspect="1" noMove="1" noResize="1" noEditPoints="1" noAdjustHandles="1" noChangeArrowheads="1" noChangeShapeType="1" noTextEdit="1"/>
              </p:cNvSpPr>
              <p:nvPr/>
            </p:nvSpPr>
            <p:spPr>
              <a:xfrm>
                <a:off x="5624713" y="3522644"/>
                <a:ext cx="576295" cy="221792"/>
              </a:xfrm>
              <a:prstGeom prst="rect">
                <a:avLst/>
              </a:prstGeom>
              <a:blipFill>
                <a:blip r:embed="rId51"/>
                <a:stretch>
                  <a:fillRect l="-2174"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B970422-5A65-B1F5-7F16-BD7298D55F1F}"/>
                  </a:ext>
                </a:extLst>
              </p:cNvPr>
              <p:cNvSpPr txBox="1"/>
              <p:nvPr/>
            </p:nvSpPr>
            <p:spPr>
              <a:xfrm>
                <a:off x="4768567" y="3529243"/>
                <a:ext cx="801864" cy="227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Σ</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b="0" i="1">
                                        <a:latin typeface="Cambria Math" panose="02040503050406030204" pitchFamily="18" charset="0"/>
                                        <a:ea typeface="Cambria Math" panose="02040503050406030204" pitchFamily="18" charset="0"/>
                                      </a:rPr>
                                      <m:t>2</m:t>
                                    </m:r>
                                  </m:sup>
                                </m:sSup>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i="1">
                                        <a:latin typeface="Cambria Math" panose="02040503050406030204" pitchFamily="18" charset="0"/>
                                        <a:ea typeface="Cambria Math" panose="02040503050406030204" pitchFamily="18" charset="0"/>
                                      </a:rPr>
                                      <m:t>2</m:t>
                                    </m:r>
                                  </m:sup>
                                </m:sSup>
                              </m:e>
                            </m:mr>
                          </m:m>
                        </m:e>
                      </m:d>
                    </m:oMath>
                  </m:oMathPara>
                </a14:m>
                <a:endParaRPr lang="ja-JP" altLang="en-US" sz="825"/>
              </a:p>
            </p:txBody>
          </p:sp>
        </mc:Choice>
        <mc:Fallback xmlns="">
          <p:sp>
            <p:nvSpPr>
              <p:cNvPr id="44" name="テキスト ボックス 43">
                <a:extLst>
                  <a:ext uri="{FF2B5EF4-FFF2-40B4-BE49-F238E27FC236}">
                    <a16:creationId xmlns:a16="http://schemas.microsoft.com/office/drawing/2014/main" id="{CB970422-5A65-B1F5-7F16-BD7298D55F1F}"/>
                  </a:ext>
                </a:extLst>
              </p:cNvPr>
              <p:cNvSpPr txBox="1">
                <a:spLocks noRot="1" noChangeAspect="1" noMove="1" noResize="1" noEditPoints="1" noAdjustHandles="1" noChangeArrowheads="1" noChangeShapeType="1" noTextEdit="1"/>
              </p:cNvSpPr>
              <p:nvPr/>
            </p:nvSpPr>
            <p:spPr>
              <a:xfrm>
                <a:off x="4768567" y="3529243"/>
                <a:ext cx="801864" cy="227948"/>
              </a:xfrm>
              <a:prstGeom prst="rect">
                <a:avLst/>
              </a:prstGeom>
              <a:blipFill>
                <a:blip r:embed="rId52"/>
                <a:stretch>
                  <a:fillRect b="-157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3773365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13060</TotalTime>
  <Words>2640</Words>
  <Application>Microsoft Macintosh PowerPoint</Application>
  <PresentationFormat>画面に合わせる (16:10)</PresentationFormat>
  <Paragraphs>538</Paragraphs>
  <Slides>9</Slides>
  <Notes>4</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9</vt:i4>
      </vt:variant>
    </vt:vector>
  </HeadingPairs>
  <TitlesOfParts>
    <vt:vector size="21" baseType="lpstr">
      <vt:lpstr>DengXian</vt:lpstr>
      <vt:lpstr>Meiryo</vt:lpstr>
      <vt:lpstr>游ゴシック</vt:lpstr>
      <vt:lpstr>Arial</vt:lpstr>
      <vt:lpstr>Arial Rounded MT Bold</vt:lpstr>
      <vt:lpstr>Calibri</vt:lpstr>
      <vt:lpstr>Calibri Light</vt:lpstr>
      <vt:lpstr>Cambria Math</vt:lpstr>
      <vt:lpstr>garamond</vt:lpstr>
      <vt:lpstr>Times</vt:lpstr>
      <vt:lpstr>Times New Roman</vt:lpstr>
      <vt:lpstr>Office テーマ</vt:lpstr>
      <vt:lpstr>Matrix World</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平鍋健児</dc:creator>
  <cp:lastModifiedBy>平鍋 健児</cp:lastModifiedBy>
  <cp:revision>215</cp:revision>
  <cp:lastPrinted>2023-03-23T07:33:56Z</cp:lastPrinted>
  <dcterms:created xsi:type="dcterms:W3CDTF">2020-09-23T08:55:37Z</dcterms:created>
  <dcterms:modified xsi:type="dcterms:W3CDTF">2023-03-23T07:38:09Z</dcterms:modified>
</cp:coreProperties>
</file>