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15.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17.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18.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2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2.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23.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24.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25.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26.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27.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28.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29.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30.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notesSlides/notesSlide31.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notesSlides/notesSlide32.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4.xml" ContentType="application/vnd.openxmlformats-officedocument.presentationml.tags+xml"/>
  <Override PartName="/ppt/notesSlides/notesSlide34.xml" ContentType="application/vnd.openxmlformats-officedocument.presentationml.notesSlide+xml"/>
  <Override PartName="/ppt/tags/tag195.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91" r:id="rId3"/>
    <p:sldId id="395" r:id="rId4"/>
    <p:sldId id="343" r:id="rId5"/>
    <p:sldId id="344" r:id="rId6"/>
    <p:sldId id="348" r:id="rId7"/>
    <p:sldId id="417" r:id="rId8"/>
    <p:sldId id="345" r:id="rId9"/>
    <p:sldId id="401" r:id="rId10"/>
    <p:sldId id="368" r:id="rId11"/>
    <p:sldId id="347" r:id="rId12"/>
    <p:sldId id="349" r:id="rId13"/>
    <p:sldId id="409" r:id="rId14"/>
    <p:sldId id="410" r:id="rId15"/>
    <p:sldId id="416" r:id="rId16"/>
    <p:sldId id="411" r:id="rId17"/>
    <p:sldId id="413" r:id="rId18"/>
    <p:sldId id="415" r:id="rId19"/>
    <p:sldId id="356" r:id="rId20"/>
    <p:sldId id="402" r:id="rId21"/>
    <p:sldId id="357" r:id="rId22"/>
    <p:sldId id="358" r:id="rId23"/>
    <p:sldId id="360" r:id="rId24"/>
    <p:sldId id="359" r:id="rId25"/>
    <p:sldId id="418" r:id="rId26"/>
    <p:sldId id="361" r:id="rId27"/>
    <p:sldId id="403" r:id="rId28"/>
    <p:sldId id="362" r:id="rId29"/>
    <p:sldId id="406" r:id="rId30"/>
    <p:sldId id="363" r:id="rId31"/>
    <p:sldId id="364" r:id="rId32"/>
    <p:sldId id="365" r:id="rId33"/>
    <p:sldId id="366" r:id="rId34"/>
    <p:sldId id="367" r:id="rId35"/>
    <p:sldId id="407" r:id="rId36"/>
    <p:sldId id="408" r:id="rId37"/>
    <p:sldId id="419" r:id="rId38"/>
    <p:sldId id="381" r:id="rId39"/>
    <p:sldId id="404" r:id="rId40"/>
    <p:sldId id="392" r:id="rId41"/>
    <p:sldId id="394" r:id="rId42"/>
    <p:sldId id="393"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8" autoAdjust="0"/>
    <p:restoredTop sz="80748" autoAdjust="0"/>
  </p:normalViewPr>
  <p:slideViewPr>
    <p:cSldViewPr snapToGrid="0" showGuides="1">
      <p:cViewPr varScale="1">
        <p:scale>
          <a:sx n="98" d="100"/>
          <a:sy n="98" d="100"/>
        </p:scale>
        <p:origin x="-300" y="-90"/>
      </p:cViewPr>
      <p:guideLst>
        <p:guide orient="horz" pos="2160"/>
        <p:guide pos="384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68"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030FB-2F5E-47A6-BE22-D5A8887703DE}" type="doc">
      <dgm:prSet loTypeId="urn:microsoft.com/office/officeart/2005/8/layout/hProcess9" loCatId="process" qsTypeId="urn:microsoft.com/office/officeart/2005/8/quickstyle/simple1" qsCatId="simple" csTypeId="urn:microsoft.com/office/officeart/2005/8/colors/colorful1" csCatId="colorful" phldr="1"/>
      <dgm:spPr/>
    </dgm:pt>
    <dgm:pt modelId="{155DD56D-BBE6-487D-837A-B6F746D5C0DC}">
      <dgm:prSet phldrT="[文本]"/>
      <dgm:spPr/>
      <dgm:t>
        <a:bodyPr/>
        <a:lstStyle/>
        <a:p>
          <a:r>
            <a:rPr lang="zh-CN" altLang="en-US" smtClean="0"/>
            <a:t>从数据库加载数据</a:t>
          </a:r>
          <a:endParaRPr lang="zh-CN" altLang="en-US"/>
        </a:p>
      </dgm:t>
    </dgm:pt>
    <dgm:pt modelId="{38817A51-E903-4432-9D32-19514CC5FCFA}" type="parTrans" cxnId="{5956E077-ACEB-495F-B0AD-73C091E730F0}">
      <dgm:prSet/>
      <dgm:spPr/>
      <dgm:t>
        <a:bodyPr/>
        <a:lstStyle/>
        <a:p>
          <a:endParaRPr lang="zh-CN" altLang="en-US"/>
        </a:p>
      </dgm:t>
    </dgm:pt>
    <dgm:pt modelId="{5C0D4FF0-9BD0-4196-A0E0-4B54DA519B1B}" type="sibTrans" cxnId="{5956E077-ACEB-495F-B0AD-73C091E730F0}">
      <dgm:prSet/>
      <dgm:spPr/>
      <dgm:t>
        <a:bodyPr/>
        <a:lstStyle/>
        <a:p>
          <a:endParaRPr lang="zh-CN" altLang="en-US"/>
        </a:p>
      </dgm:t>
    </dgm:pt>
    <dgm:pt modelId="{E1128E2E-9AB2-493D-A625-51F1B639E1F3}">
      <dgm:prSet phldrT="[文本]"/>
      <dgm:spPr/>
      <dgm:t>
        <a:bodyPr/>
        <a:lstStyle/>
        <a:p>
          <a:r>
            <a:rPr lang="zh-CN" altLang="en-US" b="1" smtClean="0">
              <a:solidFill>
                <a:srgbClr val="FF0000"/>
              </a:solidFill>
            </a:rPr>
            <a:t>实例化目标对象</a:t>
          </a:r>
          <a:endParaRPr lang="zh-CN" altLang="en-US" b="1">
            <a:solidFill>
              <a:srgbClr val="FF0000"/>
            </a:solidFill>
          </a:endParaRPr>
        </a:p>
      </dgm:t>
    </dgm:pt>
    <dgm:pt modelId="{DE373ECF-FF3C-4E5D-B338-FEF81F958441}" type="parTrans" cxnId="{4DF942D8-6F8B-457E-B3B0-4A8DDA515DDC}">
      <dgm:prSet/>
      <dgm:spPr/>
      <dgm:t>
        <a:bodyPr/>
        <a:lstStyle/>
        <a:p>
          <a:endParaRPr lang="zh-CN" altLang="en-US"/>
        </a:p>
      </dgm:t>
    </dgm:pt>
    <dgm:pt modelId="{6A04ECF8-6753-42EB-85FE-F9741B434035}" type="sibTrans" cxnId="{4DF942D8-6F8B-457E-B3B0-4A8DDA515DDC}">
      <dgm:prSet/>
      <dgm:spPr/>
      <dgm:t>
        <a:bodyPr/>
        <a:lstStyle/>
        <a:p>
          <a:endParaRPr lang="zh-CN" altLang="en-US"/>
        </a:p>
      </dgm:t>
    </dgm:pt>
    <dgm:pt modelId="{C7DB25E6-5D58-40D2-BFFA-1D5878D7332E}">
      <dgm:prSet phldrT="[文本]"/>
      <dgm:spPr/>
      <dgm:t>
        <a:bodyPr/>
        <a:lstStyle/>
        <a:p>
          <a:r>
            <a:rPr lang="zh-CN" altLang="en-US" b="1" smtClean="0">
              <a:solidFill>
                <a:srgbClr val="FF0000"/>
              </a:solidFill>
            </a:rPr>
            <a:t>对象属性赋值</a:t>
          </a:r>
          <a:endParaRPr lang="zh-CN" altLang="en-US" b="1">
            <a:solidFill>
              <a:srgbClr val="FF0000"/>
            </a:solidFill>
          </a:endParaRPr>
        </a:p>
      </dgm:t>
    </dgm:pt>
    <dgm:pt modelId="{11D1EEB7-079D-4C9E-93CF-5F2D99E4DEF5}" type="parTrans" cxnId="{3F9C8A60-A5EF-4933-AE85-6A3C7F08336C}">
      <dgm:prSet/>
      <dgm:spPr/>
      <dgm:t>
        <a:bodyPr/>
        <a:lstStyle/>
        <a:p>
          <a:endParaRPr lang="zh-CN" altLang="en-US"/>
        </a:p>
      </dgm:t>
    </dgm:pt>
    <dgm:pt modelId="{775244B8-970E-4F10-B8D1-CDB2446CB937}" type="sibTrans" cxnId="{3F9C8A60-A5EF-4933-AE85-6A3C7F08336C}">
      <dgm:prSet/>
      <dgm:spPr/>
      <dgm:t>
        <a:bodyPr/>
        <a:lstStyle/>
        <a:p>
          <a:endParaRPr lang="zh-CN" altLang="en-US"/>
        </a:p>
      </dgm:t>
    </dgm:pt>
    <dgm:pt modelId="{5441D8FF-09DF-45BE-BF61-DD2E322EDD76}">
      <dgm:prSet phldrT="[文本]"/>
      <dgm:spPr/>
      <dgm:t>
        <a:bodyPr/>
        <a:lstStyle/>
        <a:p>
          <a:r>
            <a:rPr lang="zh-CN" altLang="en-US" smtClean="0"/>
            <a:t>找到映射匹配规则</a:t>
          </a:r>
          <a:endParaRPr lang="zh-CN" altLang="en-US" b="1">
            <a:solidFill>
              <a:srgbClr val="FF0000"/>
            </a:solidFill>
          </a:endParaRPr>
        </a:p>
      </dgm:t>
    </dgm:pt>
    <dgm:pt modelId="{5CCDC1C5-ECA0-416C-9E60-5EB128C61358}" type="parTrans" cxnId="{511A0D6B-6299-4B96-98E2-C6F7B9EA426F}">
      <dgm:prSet/>
      <dgm:spPr/>
      <dgm:t>
        <a:bodyPr/>
        <a:lstStyle/>
        <a:p>
          <a:endParaRPr lang="zh-CN" altLang="en-US"/>
        </a:p>
      </dgm:t>
    </dgm:pt>
    <dgm:pt modelId="{A2C2B02F-9C4C-46A6-B8D0-C2F199635612}" type="sibTrans" cxnId="{511A0D6B-6299-4B96-98E2-C6F7B9EA426F}">
      <dgm:prSet/>
      <dgm:spPr/>
      <dgm:t>
        <a:bodyPr/>
        <a:lstStyle/>
        <a:p>
          <a:endParaRPr lang="zh-CN" altLang="en-US"/>
        </a:p>
      </dgm:t>
    </dgm:pt>
    <dgm:pt modelId="{BFBBFEF1-170D-4762-A3B0-F3B76553CE75}" type="pres">
      <dgm:prSet presAssocID="{2F8030FB-2F5E-47A6-BE22-D5A8887703DE}" presName="CompostProcess" presStyleCnt="0">
        <dgm:presLayoutVars>
          <dgm:dir/>
          <dgm:resizeHandles val="exact"/>
        </dgm:presLayoutVars>
      </dgm:prSet>
      <dgm:spPr/>
    </dgm:pt>
    <dgm:pt modelId="{14D77045-DC1D-4C64-A7E0-9C9D478A7284}" type="pres">
      <dgm:prSet presAssocID="{2F8030FB-2F5E-47A6-BE22-D5A8887703DE}" presName="arrow" presStyleLbl="bgShp" presStyleIdx="0" presStyleCnt="1"/>
      <dgm:spPr/>
    </dgm:pt>
    <dgm:pt modelId="{3EBF2648-DE21-41B1-8A3F-52415F4A0044}" type="pres">
      <dgm:prSet presAssocID="{2F8030FB-2F5E-47A6-BE22-D5A8887703DE}" presName="linearProcess" presStyleCnt="0"/>
      <dgm:spPr/>
    </dgm:pt>
    <dgm:pt modelId="{C0B369A9-2B22-44EA-8EE3-3E6EBF32EBFB}" type="pres">
      <dgm:prSet presAssocID="{155DD56D-BBE6-487D-837A-B6F746D5C0DC}" presName="textNode" presStyleLbl="node1" presStyleIdx="0" presStyleCnt="4">
        <dgm:presLayoutVars>
          <dgm:bulletEnabled val="1"/>
        </dgm:presLayoutVars>
      </dgm:prSet>
      <dgm:spPr/>
      <dgm:t>
        <a:bodyPr/>
        <a:lstStyle/>
        <a:p>
          <a:endParaRPr lang="zh-CN" altLang="en-US"/>
        </a:p>
      </dgm:t>
    </dgm:pt>
    <dgm:pt modelId="{9401E1E6-7B0A-4C2A-8D23-949691932EB2}" type="pres">
      <dgm:prSet presAssocID="{5C0D4FF0-9BD0-4196-A0E0-4B54DA519B1B}" presName="sibTrans" presStyleCnt="0"/>
      <dgm:spPr/>
    </dgm:pt>
    <dgm:pt modelId="{07A22AAF-ED7C-49B8-83DB-01D5484AEC3E}" type="pres">
      <dgm:prSet presAssocID="{5441D8FF-09DF-45BE-BF61-DD2E322EDD76}" presName="textNode" presStyleLbl="node1" presStyleIdx="1" presStyleCnt="4">
        <dgm:presLayoutVars>
          <dgm:bulletEnabled val="1"/>
        </dgm:presLayoutVars>
      </dgm:prSet>
      <dgm:spPr/>
      <dgm:t>
        <a:bodyPr/>
        <a:lstStyle/>
        <a:p>
          <a:endParaRPr lang="zh-CN" altLang="en-US"/>
        </a:p>
      </dgm:t>
    </dgm:pt>
    <dgm:pt modelId="{CD7B3040-88A3-49E7-A97E-3B0E5DFF84CB}" type="pres">
      <dgm:prSet presAssocID="{A2C2B02F-9C4C-46A6-B8D0-C2F199635612}" presName="sibTrans" presStyleCnt="0"/>
      <dgm:spPr/>
    </dgm:pt>
    <dgm:pt modelId="{F703FD43-C864-4811-8D5A-9E70E03B8A06}" type="pres">
      <dgm:prSet presAssocID="{E1128E2E-9AB2-493D-A625-51F1B639E1F3}" presName="textNode" presStyleLbl="node1" presStyleIdx="2" presStyleCnt="4">
        <dgm:presLayoutVars>
          <dgm:bulletEnabled val="1"/>
        </dgm:presLayoutVars>
      </dgm:prSet>
      <dgm:spPr/>
      <dgm:t>
        <a:bodyPr/>
        <a:lstStyle/>
        <a:p>
          <a:endParaRPr lang="zh-CN" altLang="en-US"/>
        </a:p>
      </dgm:t>
    </dgm:pt>
    <dgm:pt modelId="{796A8187-75F9-4340-A74C-F58A55D5693F}" type="pres">
      <dgm:prSet presAssocID="{6A04ECF8-6753-42EB-85FE-F9741B434035}" presName="sibTrans" presStyleCnt="0"/>
      <dgm:spPr/>
    </dgm:pt>
    <dgm:pt modelId="{BCDC03BC-7CAA-432C-8EFD-903BAAE91AB9}" type="pres">
      <dgm:prSet presAssocID="{C7DB25E6-5D58-40D2-BFFA-1D5878D7332E}" presName="textNode" presStyleLbl="node1" presStyleIdx="3" presStyleCnt="4">
        <dgm:presLayoutVars>
          <dgm:bulletEnabled val="1"/>
        </dgm:presLayoutVars>
      </dgm:prSet>
      <dgm:spPr/>
      <dgm:t>
        <a:bodyPr/>
        <a:lstStyle/>
        <a:p>
          <a:endParaRPr lang="zh-CN" altLang="en-US"/>
        </a:p>
      </dgm:t>
    </dgm:pt>
  </dgm:ptLst>
  <dgm:cxnLst>
    <dgm:cxn modelId="{5956E077-ACEB-495F-B0AD-73C091E730F0}" srcId="{2F8030FB-2F5E-47A6-BE22-D5A8887703DE}" destId="{155DD56D-BBE6-487D-837A-B6F746D5C0DC}" srcOrd="0" destOrd="0" parTransId="{38817A51-E903-4432-9D32-19514CC5FCFA}" sibTransId="{5C0D4FF0-9BD0-4196-A0E0-4B54DA519B1B}"/>
    <dgm:cxn modelId="{D2D9AD1B-ACAC-4032-9181-D3289C4380DD}" type="presOf" srcId="{155DD56D-BBE6-487D-837A-B6F746D5C0DC}" destId="{C0B369A9-2B22-44EA-8EE3-3E6EBF32EBFB}" srcOrd="0" destOrd="0" presId="urn:microsoft.com/office/officeart/2005/8/layout/hProcess9"/>
    <dgm:cxn modelId="{A6725578-59E6-4BFD-8CE3-9FA088286A49}" type="presOf" srcId="{E1128E2E-9AB2-493D-A625-51F1B639E1F3}" destId="{F703FD43-C864-4811-8D5A-9E70E03B8A06}" srcOrd="0" destOrd="0" presId="urn:microsoft.com/office/officeart/2005/8/layout/hProcess9"/>
    <dgm:cxn modelId="{C96DBA70-D0E6-4572-A1A7-9F42B0488049}" type="presOf" srcId="{2F8030FB-2F5E-47A6-BE22-D5A8887703DE}" destId="{BFBBFEF1-170D-4762-A3B0-F3B76553CE75}" srcOrd="0" destOrd="0" presId="urn:microsoft.com/office/officeart/2005/8/layout/hProcess9"/>
    <dgm:cxn modelId="{3F9C8A60-A5EF-4933-AE85-6A3C7F08336C}" srcId="{2F8030FB-2F5E-47A6-BE22-D5A8887703DE}" destId="{C7DB25E6-5D58-40D2-BFFA-1D5878D7332E}" srcOrd="3" destOrd="0" parTransId="{11D1EEB7-079D-4C9E-93CF-5F2D99E4DEF5}" sibTransId="{775244B8-970E-4F10-B8D1-CDB2446CB937}"/>
    <dgm:cxn modelId="{8E9172B9-F169-4181-B0FD-3B1A44324E8C}" type="presOf" srcId="{C7DB25E6-5D58-40D2-BFFA-1D5878D7332E}" destId="{BCDC03BC-7CAA-432C-8EFD-903BAAE91AB9}" srcOrd="0" destOrd="0" presId="urn:microsoft.com/office/officeart/2005/8/layout/hProcess9"/>
    <dgm:cxn modelId="{511A0D6B-6299-4B96-98E2-C6F7B9EA426F}" srcId="{2F8030FB-2F5E-47A6-BE22-D5A8887703DE}" destId="{5441D8FF-09DF-45BE-BF61-DD2E322EDD76}" srcOrd="1" destOrd="0" parTransId="{5CCDC1C5-ECA0-416C-9E60-5EB128C61358}" sibTransId="{A2C2B02F-9C4C-46A6-B8D0-C2F199635612}"/>
    <dgm:cxn modelId="{CADA0855-4DE3-4566-9CAB-1F2D98734BEA}" type="presOf" srcId="{5441D8FF-09DF-45BE-BF61-DD2E322EDD76}" destId="{07A22AAF-ED7C-49B8-83DB-01D5484AEC3E}" srcOrd="0" destOrd="0" presId="urn:microsoft.com/office/officeart/2005/8/layout/hProcess9"/>
    <dgm:cxn modelId="{4DF942D8-6F8B-457E-B3B0-4A8DDA515DDC}" srcId="{2F8030FB-2F5E-47A6-BE22-D5A8887703DE}" destId="{E1128E2E-9AB2-493D-A625-51F1B639E1F3}" srcOrd="2" destOrd="0" parTransId="{DE373ECF-FF3C-4E5D-B338-FEF81F958441}" sibTransId="{6A04ECF8-6753-42EB-85FE-F9741B434035}"/>
    <dgm:cxn modelId="{93DBB253-7EB8-4E36-A0F8-00F4CA25D434}" type="presParOf" srcId="{BFBBFEF1-170D-4762-A3B0-F3B76553CE75}" destId="{14D77045-DC1D-4C64-A7E0-9C9D478A7284}" srcOrd="0" destOrd="0" presId="urn:microsoft.com/office/officeart/2005/8/layout/hProcess9"/>
    <dgm:cxn modelId="{4830D861-56B6-4388-9FD7-3D594084B224}" type="presParOf" srcId="{BFBBFEF1-170D-4762-A3B0-F3B76553CE75}" destId="{3EBF2648-DE21-41B1-8A3F-52415F4A0044}" srcOrd="1" destOrd="0" presId="urn:microsoft.com/office/officeart/2005/8/layout/hProcess9"/>
    <dgm:cxn modelId="{BB832B38-13F6-4685-9089-E913D83623D5}" type="presParOf" srcId="{3EBF2648-DE21-41B1-8A3F-52415F4A0044}" destId="{C0B369A9-2B22-44EA-8EE3-3E6EBF32EBFB}" srcOrd="0" destOrd="0" presId="urn:microsoft.com/office/officeart/2005/8/layout/hProcess9"/>
    <dgm:cxn modelId="{4204020E-1C89-40EC-AC16-534BC3E76400}" type="presParOf" srcId="{3EBF2648-DE21-41B1-8A3F-52415F4A0044}" destId="{9401E1E6-7B0A-4C2A-8D23-949691932EB2}" srcOrd="1" destOrd="0" presId="urn:microsoft.com/office/officeart/2005/8/layout/hProcess9"/>
    <dgm:cxn modelId="{EB563A32-712C-48C5-A4E5-8A6214452A41}" type="presParOf" srcId="{3EBF2648-DE21-41B1-8A3F-52415F4A0044}" destId="{07A22AAF-ED7C-49B8-83DB-01D5484AEC3E}" srcOrd="2" destOrd="0" presId="urn:microsoft.com/office/officeart/2005/8/layout/hProcess9"/>
    <dgm:cxn modelId="{084184AC-6D91-4C6F-ADA4-26E4A9E10F75}" type="presParOf" srcId="{3EBF2648-DE21-41B1-8A3F-52415F4A0044}" destId="{CD7B3040-88A3-49E7-A97E-3B0E5DFF84CB}" srcOrd="3" destOrd="0" presId="urn:microsoft.com/office/officeart/2005/8/layout/hProcess9"/>
    <dgm:cxn modelId="{535C1C39-22A3-4025-8C5E-79E3C5E4900C}" type="presParOf" srcId="{3EBF2648-DE21-41B1-8A3F-52415F4A0044}" destId="{F703FD43-C864-4811-8D5A-9E70E03B8A06}" srcOrd="4" destOrd="0" presId="urn:microsoft.com/office/officeart/2005/8/layout/hProcess9"/>
    <dgm:cxn modelId="{52617822-F3F5-471F-BD1C-B3B96E78A1A7}" type="presParOf" srcId="{3EBF2648-DE21-41B1-8A3F-52415F4A0044}" destId="{796A8187-75F9-4340-A74C-F58A55D5693F}" srcOrd="5" destOrd="0" presId="urn:microsoft.com/office/officeart/2005/8/layout/hProcess9"/>
    <dgm:cxn modelId="{7910D0DA-C424-4598-9C6B-2DA118EEFED3}" type="presParOf" srcId="{3EBF2648-DE21-41B1-8A3F-52415F4A0044}" destId="{BCDC03BC-7CAA-432C-8EFD-903BAAE91AB9}"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77045-DC1D-4C64-A7E0-9C9D478A7284}">
      <dsp:nvSpPr>
        <dsp:cNvPr id="0" name=""/>
        <dsp:cNvSpPr/>
      </dsp:nvSpPr>
      <dsp:spPr>
        <a:xfrm>
          <a:off x="730011" y="0"/>
          <a:ext cx="8273460" cy="385762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369A9-2B22-44EA-8EE3-3E6EBF32EBFB}">
      <dsp:nvSpPr>
        <dsp:cNvPr id="0" name=""/>
        <dsp:cNvSpPr/>
      </dsp:nvSpPr>
      <dsp:spPr>
        <a:xfrm>
          <a:off x="3861" y="1157287"/>
          <a:ext cx="2317019"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smtClean="0"/>
            <a:t>从数据库加载数据</a:t>
          </a:r>
          <a:endParaRPr lang="zh-CN" altLang="en-US" sz="3500" kern="1200"/>
        </a:p>
      </dsp:txBody>
      <dsp:txXfrm>
        <a:off x="79186" y="1232612"/>
        <a:ext cx="2166369" cy="1392400"/>
      </dsp:txXfrm>
    </dsp:sp>
    <dsp:sp modelId="{07A22AAF-ED7C-49B8-83DB-01D5484AEC3E}">
      <dsp:nvSpPr>
        <dsp:cNvPr id="0" name=""/>
        <dsp:cNvSpPr/>
      </dsp:nvSpPr>
      <dsp:spPr>
        <a:xfrm>
          <a:off x="2473441" y="1157287"/>
          <a:ext cx="2317019" cy="15430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smtClean="0"/>
            <a:t>找到映射匹配规则</a:t>
          </a:r>
          <a:endParaRPr lang="zh-CN" altLang="en-US" sz="3500" b="1" kern="1200">
            <a:solidFill>
              <a:srgbClr val="FF0000"/>
            </a:solidFill>
          </a:endParaRPr>
        </a:p>
      </dsp:txBody>
      <dsp:txXfrm>
        <a:off x="2548766" y="1232612"/>
        <a:ext cx="2166369" cy="1392400"/>
      </dsp:txXfrm>
    </dsp:sp>
    <dsp:sp modelId="{F703FD43-C864-4811-8D5A-9E70E03B8A06}">
      <dsp:nvSpPr>
        <dsp:cNvPr id="0" name=""/>
        <dsp:cNvSpPr/>
      </dsp:nvSpPr>
      <dsp:spPr>
        <a:xfrm>
          <a:off x="4943021" y="1157287"/>
          <a:ext cx="2317019" cy="15430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smtClean="0">
              <a:solidFill>
                <a:srgbClr val="FF0000"/>
              </a:solidFill>
            </a:rPr>
            <a:t>实例化目标对象</a:t>
          </a:r>
          <a:endParaRPr lang="zh-CN" altLang="en-US" sz="3500" b="1" kern="1200">
            <a:solidFill>
              <a:srgbClr val="FF0000"/>
            </a:solidFill>
          </a:endParaRPr>
        </a:p>
      </dsp:txBody>
      <dsp:txXfrm>
        <a:off x="5018346" y="1232612"/>
        <a:ext cx="2166369" cy="1392400"/>
      </dsp:txXfrm>
    </dsp:sp>
    <dsp:sp modelId="{BCDC03BC-7CAA-432C-8EFD-903BAAE91AB9}">
      <dsp:nvSpPr>
        <dsp:cNvPr id="0" name=""/>
        <dsp:cNvSpPr/>
      </dsp:nvSpPr>
      <dsp:spPr>
        <a:xfrm>
          <a:off x="7412602" y="1157287"/>
          <a:ext cx="2317019" cy="15430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smtClean="0">
              <a:solidFill>
                <a:srgbClr val="FF0000"/>
              </a:solidFill>
            </a:rPr>
            <a:t>对象属性赋值</a:t>
          </a:r>
          <a:endParaRPr lang="zh-CN" altLang="en-US" sz="3500" b="1" kern="1200">
            <a:solidFill>
              <a:srgbClr val="FF0000"/>
            </a:solidFill>
          </a:endParaRPr>
        </a:p>
      </dsp:txBody>
      <dsp:txXfrm>
        <a:off x="7487927" y="1232612"/>
        <a:ext cx="2166369" cy="13924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t>2019/9/1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t>‹#›</a:t>
            </a:fld>
            <a:endParaRPr lang="zh-CN" altLang="en-US"/>
          </a:p>
        </p:txBody>
      </p:sp>
    </p:spTree>
    <p:extLst>
      <p:ext uri="{BB962C8B-B14F-4D97-AF65-F5344CB8AC3E}">
        <p14:creationId xmlns:p14="http://schemas.microsoft.com/office/powerpoint/2010/main" val="836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13</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14</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15</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16</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17</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org.apache.ibatis.executor.SimpleExecutor.prepareStatement(StatementHandler, Log)</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18</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p>
          <a:p>
            <a:endParaRPr lang="en-US" altLang="zh-CN" smtClean="0"/>
          </a:p>
          <a:p>
            <a:r>
              <a:rPr lang="zh-CN" altLang="en-US" smtClean="0"/>
              <a:t>抽象工厂与工厂模式：</a:t>
            </a:r>
            <a:r>
              <a:rPr lang="en-US" altLang="zh-CN" smtClean="0"/>
              <a:t>https://www.zhihu.com/question/20367734</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22</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https://blog.csdn.net/kocscs123/article/details/53243847</a:t>
            </a:r>
          </a:p>
          <a:p>
            <a:r>
              <a:rPr lang="en-US" altLang="zh-CN" smtClean="0"/>
              <a:t>https://blog.csdn.net/lovelion/article/details/7523392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4</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https://blog.csdn.net/kocscs123/article/details/53243847</a:t>
            </a:r>
          </a:p>
          <a:p>
            <a:r>
              <a:rPr lang="en-US" altLang="zh-CN" smtClean="0"/>
              <a:t>https://blog.csdn.net/lovelion/article/details/7523392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24</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https://blog.csdn.net/kocscs123/article/details/53243847</a:t>
            </a:r>
          </a:p>
          <a:p>
            <a:r>
              <a:rPr lang="en-US" altLang="zh-CN" smtClean="0"/>
              <a:t>https://blog.csdn.net/lovelion/article/details/7523392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25</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装饰器模式是一种用于代替继承的技术，无需通过继承增加子类就能扩展对象的新功能。使用对象的关联关系代替继承关系，更加灵活，同时避免类型体系的快速膨胀。</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28</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32</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装饰器模式是一种用于代替继承的技术，无需通过继承增加子类就能扩展对象的新功能。使用对象的关联关系代替继承关系，更加灵活，同时避免类型体系的快速膨胀。</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34</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5</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装饰器模式是一种用于代替继承的技术，无需通过继承增加子类就能扩展对象的新功能。使用对象的关联关系代替继承关系，更加灵活，同时避免类型体系的快速膨胀。</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35</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36</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二级缓存入口：</a:t>
            </a:r>
            <a:r>
              <a:rPr lang="en-US" altLang="zh-CN" sz="1200" kern="1200" smtClean="0">
                <a:solidFill>
                  <a:schemeClr val="tx1"/>
                </a:solidFill>
                <a:latin typeface="+mn-lt"/>
                <a:ea typeface="+mn-ea"/>
                <a:cs typeface="+mn-cs"/>
              </a:rPr>
              <a:t>org.apache.ibatis.executor.CachingExecutor.query(MappedStatement, Object, RowBounds, ResultHandler)</a:t>
            </a:r>
          </a:p>
          <a:p>
            <a:r>
              <a:rPr lang="zh-CN" altLang="en-US" sz="1200" kern="1200" smtClean="0">
                <a:solidFill>
                  <a:schemeClr val="tx1"/>
                </a:solidFill>
                <a:latin typeface="+mn-lt"/>
                <a:ea typeface="+mn-ea"/>
                <a:cs typeface="+mn-cs"/>
              </a:rPr>
              <a:t>一级缓存入口：</a:t>
            </a:r>
            <a:r>
              <a:rPr lang="en-US" altLang="zh-CN" sz="1200" kern="1200" smtClean="0">
                <a:solidFill>
                  <a:schemeClr val="tx1"/>
                </a:solidFill>
                <a:latin typeface="+mn-lt"/>
                <a:ea typeface="+mn-ea"/>
                <a:cs typeface="+mn-cs"/>
              </a:rPr>
              <a:t>org.apache.ibatis.executor.BaseExecutor.query(MappedStatement, Object, RowBounds, ResultHandler)</a:t>
            </a:r>
          </a:p>
          <a:p>
            <a:r>
              <a:rPr lang="en-US" altLang="zh-CN" sz="1200" kern="1200" smtClean="0">
                <a:solidFill>
                  <a:schemeClr val="tx1"/>
                </a:solidFill>
                <a:latin typeface="+mn-lt"/>
                <a:ea typeface="+mn-ea"/>
                <a:cs typeface="+mn-cs"/>
              </a:rPr>
              <a:t>BaseExecutor  createCacheKey</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40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41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8</a:t>
            </a:r>
            <a:r>
              <a:rPr lang="zh-CN" altLang="en-US" smtClean="0"/>
              <a:t>月</a:t>
            </a:r>
            <a:r>
              <a:rPr lang="en-US" altLang="zh-CN" smtClean="0"/>
              <a:t>6</a:t>
            </a:r>
            <a:r>
              <a:rPr lang="zh-CN" altLang="en-US" smtClean="0"/>
              <a:t>号</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6</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日志 的</a:t>
            </a:r>
            <a:r>
              <a:rPr lang="en-US" altLang="zh-CN" smtClean="0"/>
              <a:t>level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12</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84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53E398-72CF-41A3-B71A-EADB512E95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2E93A744-4B15-4323-A77F-A54DD485B9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913DE38-1E6A-42C3-8D75-EF782140D530}"/>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xmlns="" id="{E6DCC699-ED50-45DC-9FF1-B6B0709A0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13B7814-C3CA-4B3B-B286-1809E9E5B9D2}"/>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3015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F82304E-EA87-48C4-86F5-F28B1200BB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1288FE64-72A5-44DB-9950-4AAF64DFAA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7737A50-210F-4CC8-AB61-074D1B9B3AEE}"/>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xmlns="" id="{75A3563C-9998-428D-9A77-2A4F8B175E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D637FF9-4EFE-448C-86ED-9981847064A7}"/>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76539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6473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199AFBB1-740D-47DC-8951-AD5910958B3B}"/>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xmlns=""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40479BB-6347-4147-A123-F61D7BDEFE80}"/>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官 方 群：</a:t>
            </a:r>
            <a:r>
              <a:rPr lang="en-US" altLang="zh-CN" smtClean="0"/>
              <a:t>849723401</a:t>
            </a:r>
            <a:endParaRPr lang="zh-CN" altLang="en-US" smtClean="0"/>
          </a:p>
        </p:txBody>
      </p:sp>
    </p:spTree>
    <p:extLst>
      <p:ext uri="{BB962C8B-B14F-4D97-AF65-F5344CB8AC3E}">
        <p14:creationId xmlns:p14="http://schemas.microsoft.com/office/powerpoint/2010/main" val="144848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7376C4-3C0D-4FE7-8672-51202DB3CF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2F3C31C5-7BF3-42D1-AF3F-D9CF77365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DFACB1C4-76D7-4E57-B0DB-971979F92926}"/>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xmlns="" id="{7EFD4D02-5C67-42BC-B126-47B414DBDB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73B7C28-3D06-4BC8-B2C0-6C74B694FC4C}"/>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47722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81B9C2-8ADC-4AEA-8B0D-4DFEE86296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02B9CC7-D6C3-4556-94C1-509F0162AB5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41F2E296-39A5-4FCF-A328-2F3F4F9359A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3FD2F270-8889-443B-BC1E-F60649A57260}"/>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6" name="页脚占位符 5">
            <a:extLst>
              <a:ext uri="{FF2B5EF4-FFF2-40B4-BE49-F238E27FC236}">
                <a16:creationId xmlns:a16="http://schemas.microsoft.com/office/drawing/2014/main" xmlns="" id="{DEB7D93D-3C2E-431C-B90A-9000E8DC0A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8BF1F54-3BF5-43D0-8423-553665DDF3DE}"/>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57739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FC656E-05FC-4DC2-B134-3180C4A4B1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BED72B1-2910-4438-98DB-B1DB1D3BC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3F5555FE-B489-476A-8691-BD55F4D293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988A19DC-36A5-48C2-9A38-3AAB566AB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FD29564C-DA7C-4BDC-B9D1-6085E0AF686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E2C3023B-7FDE-4673-8835-C07952E7EDAC}"/>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8" name="页脚占位符 7">
            <a:extLst>
              <a:ext uri="{FF2B5EF4-FFF2-40B4-BE49-F238E27FC236}">
                <a16:creationId xmlns:a16="http://schemas.microsoft.com/office/drawing/2014/main" xmlns="" id="{78691342-2615-4D52-B6D5-D53C2DB745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5C5E9E06-08CE-44F3-8F1C-D508AFAD1283}"/>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22856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D3937B-AE62-48E0-8B2A-208E376100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4F99A37-9209-4905-90F5-66A6DCEF7ADE}"/>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4" name="页脚占位符 3">
            <a:extLst>
              <a:ext uri="{FF2B5EF4-FFF2-40B4-BE49-F238E27FC236}">
                <a16:creationId xmlns:a16="http://schemas.microsoft.com/office/drawing/2014/main" xmlns="" id="{A616C570-4411-49E6-A289-8875F5C5FA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4312737A-5E91-4AD8-9EDD-FD9E6CC197A4}"/>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258074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A3CD310-3A67-45BA-A1CE-3A27CF0C756D}"/>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3" name="页脚占位符 2">
            <a:extLst>
              <a:ext uri="{FF2B5EF4-FFF2-40B4-BE49-F238E27FC236}">
                <a16:creationId xmlns:a16="http://schemas.microsoft.com/office/drawing/2014/main" xmlns="" id="{54FB22FC-A7D5-493D-91D9-C1C4983B9A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4C41CA1-92D3-451A-9D5A-02AF47540CB3}"/>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6275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C73286-3520-4C8C-B820-D30690F3DA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E4E60F6-9008-47D4-BF9D-685240C86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50A33894-7D66-41FC-8AB5-AA5B7190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699D1B4-9FA2-41CA-9621-EEDC5A7E2185}"/>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6" name="页脚占位符 5">
            <a:extLst>
              <a:ext uri="{FF2B5EF4-FFF2-40B4-BE49-F238E27FC236}">
                <a16:creationId xmlns:a16="http://schemas.microsoft.com/office/drawing/2014/main" xmlns="" id="{DC4D0663-A674-47F0-88EE-A43432FE57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5BD1121-128A-43B8-A91A-5E7A51F648DF}"/>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65903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FF08D9-963D-4997-A5C5-4DDDB99CC3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D686096-0E0A-484A-984C-459A5885C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572785B8-41BA-46FD-AE50-B3952BE21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A74D386-917B-4213-8CE3-EDEC24876341}"/>
              </a:ext>
            </a:extLst>
          </p:cNvPr>
          <p:cNvSpPr>
            <a:spLocks noGrp="1"/>
          </p:cNvSpPr>
          <p:nvPr>
            <p:ph type="dt" sz="half" idx="10"/>
          </p:nvPr>
        </p:nvSpPr>
        <p:spPr/>
        <p:txBody>
          <a:bodyPr/>
          <a:lstStyle/>
          <a:p>
            <a:fld id="{5D001350-E321-44A0-9483-363D51B41BA5}" type="datetimeFigureOut">
              <a:rPr lang="zh-CN" altLang="en-US" smtClean="0"/>
              <a:t>2019/9/1</a:t>
            </a:fld>
            <a:endParaRPr lang="zh-CN" altLang="en-US"/>
          </a:p>
        </p:txBody>
      </p:sp>
      <p:sp>
        <p:nvSpPr>
          <p:cNvPr id="6" name="页脚占位符 5">
            <a:extLst>
              <a:ext uri="{FF2B5EF4-FFF2-40B4-BE49-F238E27FC236}">
                <a16:creationId xmlns:a16="http://schemas.microsoft.com/office/drawing/2014/main" xmlns="" id="{4E132D1F-AAFC-429A-BBB4-E1A8B0418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5D9CBF-A1DC-4B55-9563-EB474B354284}"/>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85278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E1283C56-99C6-455A-B67C-9BA367A02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A9F4AFA-F3DF-4DC4-9E99-18E9BCD0C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7330F2B-B535-47BA-9B02-D55C87872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xmlns="" id="{8FBB740E-592E-49C2-8A9B-55F995743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2E39741C-CAD4-4D04-81EF-05F9BD748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223625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t>2019/9/1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78471817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2.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8.xml"/><Relationship Id="rId7" Type="http://schemas.openxmlformats.org/officeDocument/2006/relationships/image" Target="../media/image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0.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1.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0.xml"/><Relationship Id="rId7" Type="http://schemas.openxmlformats.org/officeDocument/2006/relationships/image" Target="../media/image7.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notesSlide" Target="../notesSlides/notesSlide12.xml"/><Relationship Id="rId5" Type="http://schemas.openxmlformats.org/officeDocument/2006/relationships/slideLayout" Target="../slideLayouts/slideLayout2.xml"/><Relationship Id="rId10" Type="http://schemas.openxmlformats.org/officeDocument/2006/relationships/image" Target="../media/image12.png"/><Relationship Id="rId4" Type="http://schemas.openxmlformats.org/officeDocument/2006/relationships/tags" Target="../tags/tag81.xml"/><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3.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5.xml"/></Relationships>
</file>

<file path=ppt/slides/_rels/slide1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8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4.png"/><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3" Type="http://schemas.openxmlformats.org/officeDocument/2006/relationships/tags" Target="../tags/tag94.xml"/><Relationship Id="rId21" Type="http://schemas.openxmlformats.org/officeDocument/2006/relationships/tags" Target="../tags/tag112.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tags" Target="../tags/tag111.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tags" Target="../tags/tag106.xml"/><Relationship Id="rId23" Type="http://schemas.openxmlformats.org/officeDocument/2006/relationships/slideLayout" Target="../slideLayouts/slideLayout1.xml"/><Relationship Id="rId10" Type="http://schemas.openxmlformats.org/officeDocument/2006/relationships/tags" Target="../tags/tag101.xml"/><Relationship Id="rId19" Type="http://schemas.openxmlformats.org/officeDocument/2006/relationships/tags" Target="../tags/tag110.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tags" Target="../tags/tag113.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slideLayout" Target="../slideLayouts/slideLayout12.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5.png"/><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6.png"/><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tags" Target="../tags/tag143.xml"/><Relationship Id="rId3" Type="http://schemas.openxmlformats.org/officeDocument/2006/relationships/tags" Target="../tags/tag128.xml"/><Relationship Id="rId21" Type="http://schemas.openxmlformats.org/officeDocument/2006/relationships/tags" Target="../tags/tag146.xml"/><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tags" Target="../tags/tag145.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5" Type="http://schemas.openxmlformats.org/officeDocument/2006/relationships/tags" Target="../tags/tag140.xml"/><Relationship Id="rId23" Type="http://schemas.openxmlformats.org/officeDocument/2006/relationships/slideLayout" Target="../slideLayouts/slideLayout1.xml"/><Relationship Id="rId10" Type="http://schemas.openxmlformats.org/officeDocument/2006/relationships/tags" Target="../tags/tag135.xml"/><Relationship Id="rId19" Type="http://schemas.openxmlformats.org/officeDocument/2006/relationships/tags" Target="../tags/tag144.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 Id="rId22" Type="http://schemas.openxmlformats.org/officeDocument/2006/relationships/tags" Target="../tags/tag14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19.jpeg"/><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image" Target="../media/image20.png"/><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29.xml"/><Relationship Id="rId7" Type="http://schemas.openxmlformats.org/officeDocument/2006/relationships/oleObject" Target="../embeddings/oleObject1.bin"/><Relationship Id="rId2"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hyperlink" Target="https://github.com/mybatis/mybatis-3" TargetMode="Externa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21.png"/><Relationship Id="rId4"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image" Target="../media/image21.png"/><Relationship Id="rId4"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tags" Target="../tags/tag182.xml"/><Relationship Id="rId18" Type="http://schemas.openxmlformats.org/officeDocument/2006/relationships/tags" Target="../tags/tag187.xml"/><Relationship Id="rId3" Type="http://schemas.openxmlformats.org/officeDocument/2006/relationships/tags" Target="../tags/tag172.xml"/><Relationship Id="rId21" Type="http://schemas.openxmlformats.org/officeDocument/2006/relationships/tags" Target="../tags/tag190.xml"/><Relationship Id="rId7" Type="http://schemas.openxmlformats.org/officeDocument/2006/relationships/tags" Target="../tags/tag176.xml"/><Relationship Id="rId12" Type="http://schemas.openxmlformats.org/officeDocument/2006/relationships/tags" Target="../tags/tag181.xml"/><Relationship Id="rId17" Type="http://schemas.openxmlformats.org/officeDocument/2006/relationships/tags" Target="../tags/tag186.xml"/><Relationship Id="rId2" Type="http://schemas.openxmlformats.org/officeDocument/2006/relationships/tags" Target="../tags/tag171.xml"/><Relationship Id="rId16" Type="http://schemas.openxmlformats.org/officeDocument/2006/relationships/tags" Target="../tags/tag185.xml"/><Relationship Id="rId20" Type="http://schemas.openxmlformats.org/officeDocument/2006/relationships/tags" Target="../tags/tag189.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tags" Target="../tags/tag184.xml"/><Relationship Id="rId23" Type="http://schemas.openxmlformats.org/officeDocument/2006/relationships/slideLayout" Target="../slideLayouts/slideLayout1.xml"/><Relationship Id="rId10" Type="http://schemas.openxmlformats.org/officeDocument/2006/relationships/tags" Target="../tags/tag179.xml"/><Relationship Id="rId19" Type="http://schemas.openxmlformats.org/officeDocument/2006/relationships/tags" Target="../tags/tag188.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tags" Target="../tags/tag183.xml"/><Relationship Id="rId22" Type="http://schemas.openxmlformats.org/officeDocument/2006/relationships/tags" Target="../tags/tag191.xm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33.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5.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3" Type="http://schemas.openxmlformats.org/officeDocument/2006/relationships/tags" Target="../tags/tag40.xml"/><Relationship Id="rId21" Type="http://schemas.openxmlformats.org/officeDocument/2006/relationships/tags" Target="../tags/tag58.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slideLayout" Target="../slideLayouts/slideLayout1.xml"/><Relationship Id="rId10" Type="http://schemas.openxmlformats.org/officeDocument/2006/relationships/tags" Target="../tags/tag47.xml"/><Relationship Id="rId19" Type="http://schemas.openxmlformats.org/officeDocument/2006/relationships/tags" Target="../tags/tag56.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60899" y="1154451"/>
            <a:ext cx="11849492" cy="1323376"/>
          </a:xfrm>
          <a:prstGeom prst="rect">
            <a:avLst/>
          </a:prstGeom>
          <a:noFill/>
        </p:spPr>
        <p:txBody>
          <a:bodyPr wrap="square" rtlCol="0">
            <a:spAutoFit/>
          </a:bodyPr>
          <a:lstStyle/>
          <a:p>
            <a:pPr algn="ctr" defTabSz="1219170">
              <a:lnSpc>
                <a:spcPct val="150000"/>
              </a:lnSpc>
            </a:pPr>
            <a:r>
              <a:rPr lang="en-US" altLang="zh-CN" sz="5333" smtClean="0">
                <a:ln w="6350">
                  <a:noFill/>
                </a:ln>
                <a:solidFill>
                  <a:srgbClr val="FFFFFF">
                    <a:lumMod val="50000"/>
                  </a:srgbClr>
                </a:solidFill>
                <a:latin typeface="微软雅黑" pitchFamily="34" charset="-122"/>
                <a:ea typeface="微软雅黑" pitchFamily="34" charset="-122"/>
              </a:rPr>
              <a:t>2. MyBatis</a:t>
            </a:r>
            <a:r>
              <a:rPr lang="zh-CN" altLang="en-US" sz="5333" smtClean="0">
                <a:ln w="6350">
                  <a:noFill/>
                </a:ln>
                <a:solidFill>
                  <a:srgbClr val="FFFFFF">
                    <a:lumMod val="50000"/>
                  </a:srgbClr>
                </a:solidFill>
                <a:latin typeface="微软雅黑" pitchFamily="34" charset="-122"/>
                <a:ea typeface="微软雅黑" pitchFamily="34" charset="-122"/>
              </a:rPr>
              <a:t>源码</a:t>
            </a:r>
            <a:r>
              <a:rPr lang="zh-CN" altLang="en-US" sz="5333">
                <a:ln w="6350">
                  <a:noFill/>
                </a:ln>
                <a:solidFill>
                  <a:srgbClr val="FFFFFF">
                    <a:lumMod val="50000"/>
                  </a:srgbClr>
                </a:solidFill>
                <a:latin typeface="微软雅黑" pitchFamily="34" charset="-122"/>
                <a:ea typeface="微软雅黑" pitchFamily="34" charset="-122"/>
              </a:rPr>
              <a:t>骨架分析</a:t>
            </a:r>
            <a:endParaRPr lang="zh-CN" altLang="en-US" sz="5333" dirty="0">
              <a:ln w="6350">
                <a:noFill/>
              </a:ln>
              <a:solidFill>
                <a:srgbClr val="FFFFFF">
                  <a:lumMod val="50000"/>
                </a:srgbClr>
              </a:solidFill>
              <a:latin typeface="微软雅黑" pitchFamily="34" charset="-122"/>
              <a:ea typeface="微软雅黑" pitchFamily="34" charset="-122"/>
            </a:endParaRP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170"/>
            <a:r>
              <a:rPr lang="en-US" altLang="zh-CN" sz="1333" dirty="0">
                <a:solidFill>
                  <a:srgbClr val="FFFFFF">
                    <a:lumMod val="50000"/>
                  </a:srgbClr>
                </a:solidFill>
                <a:latin typeface="Calibri"/>
                <a:ea typeface="宋体" panose="02010600030101010101" pitchFamily="2" charset="-122"/>
              </a:rPr>
              <a:t>TAHNK YOU FOR WATCHING</a:t>
            </a:r>
            <a:endParaRPr lang="zh-CN" altLang="en-US" sz="1333"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4849989" y="5517991"/>
            <a:ext cx="3603974" cy="369332"/>
            <a:chOff x="1139058" y="5604513"/>
            <a:chExt cx="3603974" cy="369332"/>
          </a:xfrm>
        </p:grpSpPr>
        <p:grpSp>
          <p:nvGrpSpPr>
            <p:cNvPr id="24" name="PA_组合 23"/>
            <p:cNvGrpSpPr/>
            <p:nvPr>
              <p:custDataLst>
                <p:tags r:id="rId4"/>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grpSp>
        <p:sp>
          <p:nvSpPr>
            <p:cNvPr id="34" name="PA_文本框 19"/>
            <p:cNvSpPr txBox="1">
              <a:spLocks noChangeArrowheads="1"/>
            </p:cNvSpPr>
            <p:nvPr>
              <p:custDataLst>
                <p:tags r:id="rId5"/>
              </p:custDataLst>
            </p:nvPr>
          </p:nvSpPr>
          <p:spPr bwMode="auto">
            <a:xfrm>
              <a:off x="1498233" y="5604513"/>
              <a:ext cx="3244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a:solidFill>
                    <a:srgbClr val="333333">
                      <a:lumMod val="65000"/>
                      <a:lumOff val="35000"/>
                    </a:srgbClr>
                  </a:solidFill>
                  <a:latin typeface="微软雅黑" pitchFamily="34" charset="-122"/>
                  <a:ea typeface="微软雅黑" pitchFamily="34" charset="-122"/>
                </a:rPr>
                <a:t>主讲</a:t>
              </a:r>
              <a:r>
                <a:rPr lang="zh-CN" altLang="en-US" smtClean="0">
                  <a:solidFill>
                    <a:srgbClr val="333333">
                      <a:lumMod val="65000"/>
                      <a:lumOff val="35000"/>
                    </a:srgbClr>
                  </a:solidFill>
                  <a:latin typeface="微软雅黑" pitchFamily="34" charset="-122"/>
                  <a:ea typeface="微软雅黑" pitchFamily="34" charset="-122"/>
                </a:rPr>
                <a:t>老师</a:t>
              </a:r>
              <a:r>
                <a:rPr lang="en-US" altLang="zh-CN" smtClean="0">
                  <a:solidFill>
                    <a:srgbClr val="333333">
                      <a:lumMod val="65000"/>
                      <a:lumOff val="35000"/>
                    </a:srgbClr>
                  </a:solidFill>
                  <a:latin typeface="微软雅黑" pitchFamily="34" charset="-122"/>
                  <a:ea typeface="微软雅黑" pitchFamily="34" charset="-122"/>
                </a:rPr>
                <a:t>Lison</a:t>
              </a:r>
              <a:r>
                <a:rPr lang="zh-CN" altLang="en-US" smtClean="0">
                  <a:solidFill>
                    <a:srgbClr val="333333">
                      <a:lumMod val="65000"/>
                      <a:lumOff val="35000"/>
                    </a:srgbClr>
                  </a:solidFill>
                  <a:latin typeface="微软雅黑" pitchFamily="34" charset="-122"/>
                  <a:ea typeface="微软雅黑" pitchFamily="34" charset="-122"/>
                </a:rPr>
                <a:t>：</a:t>
              </a:r>
              <a:r>
                <a:rPr lang="en-US" altLang="zh-CN" smtClean="0">
                  <a:solidFill>
                    <a:srgbClr val="333333">
                      <a:lumMod val="65000"/>
                      <a:lumOff val="35000"/>
                    </a:srgbClr>
                  </a:solidFill>
                  <a:latin typeface="微软雅黑" pitchFamily="34" charset="-122"/>
                  <a:ea typeface="微软雅黑" pitchFamily="34" charset="-122"/>
                </a:rPr>
                <a:t>525765982</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21" name="PA_组合 20"/>
          <p:cNvGrpSpPr/>
          <p:nvPr>
            <p:custDataLst>
              <p:tags r:id="rId3"/>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6" name="Picture 5" descr="C:\Users\dev\Desktop\x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4877" y="2318818"/>
            <a:ext cx="3257123" cy="4539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3876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3"/>
                                        </p:tgtEl>
                                        <p:attrNameLst>
                                          <p:attrName>ppt_w</p:attrName>
                                        </p:attrNameLst>
                                      </p:cBhvr>
                                      <p:tavLst>
                                        <p:tav tm="0" fmla="#ppt_w-(-#ppt_w)*((1.5-1.5*$)^2-(1.5-1.5*$)^3)">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适配器模式</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1838325"/>
            <a:ext cx="45339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6257925" y="2376785"/>
            <a:ext cx="5324475" cy="1707455"/>
          </a:xfrm>
          <a:prstGeom prst="rect">
            <a:avLst/>
          </a:prstGeom>
        </p:spPr>
        <p:txBody>
          <a:bodyPr wrap="square">
            <a:spAutoFit/>
          </a:bodyPr>
          <a:lstStyle/>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Target</a:t>
            </a:r>
            <a:r>
              <a:rPr lang="zh-CN" altLang="en-US">
                <a:latin typeface="微软雅黑" panose="020B0503020204020204" pitchFamily="34" charset="-122"/>
                <a:ea typeface="微软雅黑" panose="020B0503020204020204" pitchFamily="34" charset="-122"/>
              </a:rPr>
              <a:t>：目标角色</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期待得到的接口</a:t>
            </a:r>
            <a:r>
              <a:rPr lang="en-US" altLang="zh-CN">
                <a:latin typeface="微软雅黑" panose="020B0503020204020204" pitchFamily="34" charset="-122"/>
                <a:ea typeface="微软雅黑" panose="020B0503020204020204" pitchFamily="34" charset="-122"/>
              </a:rPr>
              <a:t>.</a:t>
            </a: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Adaptee</a:t>
            </a:r>
            <a:r>
              <a:rPr lang="zh-CN" altLang="en-US">
                <a:latin typeface="微软雅黑" panose="020B0503020204020204" pitchFamily="34" charset="-122"/>
                <a:ea typeface="微软雅黑" panose="020B0503020204020204" pitchFamily="34" charset="-122"/>
              </a:rPr>
              <a:t>：适配者角色</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被适配的接口</a:t>
            </a:r>
            <a:r>
              <a:rPr lang="en-US" altLang="zh-CN">
                <a:latin typeface="微软雅黑" panose="020B0503020204020204" pitchFamily="34" charset="-122"/>
                <a:ea typeface="微软雅黑" panose="020B0503020204020204" pitchFamily="34" charset="-122"/>
              </a:rPr>
              <a:t>.</a:t>
            </a: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Adapter</a:t>
            </a:r>
            <a:r>
              <a:rPr lang="zh-CN" altLang="en-US">
                <a:latin typeface="微软雅黑" panose="020B0503020204020204" pitchFamily="34" charset="-122"/>
                <a:ea typeface="微软雅黑" panose="020B0503020204020204" pitchFamily="34" charset="-122"/>
              </a:rPr>
              <a:t>：适配器角色</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将源接口转换成目标接口</a:t>
            </a:r>
            <a:r>
              <a:rPr lang="en-US" altLang="zh-CN">
                <a:solidFill>
                  <a:srgbClr val="333333"/>
                </a:solidFill>
                <a:latin typeface="-apple-system"/>
              </a:rPr>
              <a:t>.</a:t>
            </a:r>
            <a:endParaRPr lang="en-US" altLang="zh-CN" b="0" i="0">
              <a:solidFill>
                <a:srgbClr val="333333"/>
              </a:solidFill>
              <a:effectLst/>
              <a:latin typeface="-apple-system"/>
            </a:endParaRPr>
          </a:p>
        </p:txBody>
      </p:sp>
      <p:sp>
        <p:nvSpPr>
          <p:cNvPr id="11" name="矩形 10"/>
          <p:cNvSpPr/>
          <p:nvPr/>
        </p:nvSpPr>
        <p:spPr>
          <a:xfrm>
            <a:off x="282803" y="4702431"/>
            <a:ext cx="11783505" cy="1338828"/>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适用场景：当调用双方都不太容易修改的时候，为了复用现有组件可以使用适配器模式；在系统中接入第三方组件的时候经常被使用到；</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注意：如果系统中存在过多的适配器，会增加系统的复杂性，设计人员应考虑对系统进行重构；</a:t>
            </a: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368300" y="923742"/>
            <a:ext cx="11347450" cy="874407"/>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适配器模式（</a:t>
            </a:r>
            <a:r>
              <a:rPr lang="en-US" altLang="zh-CN">
                <a:latin typeface="微软雅黑" panose="020B0503020204020204" pitchFamily="34" charset="-122"/>
                <a:ea typeface="微软雅黑" panose="020B0503020204020204" pitchFamily="34" charset="-122"/>
              </a:rPr>
              <a:t>Adapter Pattern</a:t>
            </a:r>
            <a:r>
              <a:rPr lang="zh-CN" altLang="en-US">
                <a:latin typeface="微软雅黑" panose="020B0503020204020204" pitchFamily="34" charset="-122"/>
                <a:ea typeface="微软雅黑" panose="020B0503020204020204" pitchFamily="34" charset="-122"/>
              </a:rPr>
              <a:t>）是作为两个不兼容的接口之间的桥梁，将一个类的接口转换成客户希望的另外一个接口。适配器模式使得原本由于接口不兼容而不能一起工作的那些类可以一起</a:t>
            </a:r>
            <a:r>
              <a:rPr lang="zh-CN" altLang="en-US" smtClean="0">
                <a:latin typeface="微软雅黑" panose="020B0503020204020204" pitchFamily="34" charset="-122"/>
                <a:ea typeface="微软雅黑" panose="020B0503020204020204" pitchFamily="34" charset="-122"/>
              </a:rPr>
              <a:t>工作；</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8962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日志模块类图</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E:\1 VIP Resouce\0 mybatis\日志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 y="568782"/>
            <a:ext cx="1022032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85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81373" y="3416201"/>
            <a:ext cx="5811533" cy="1531545"/>
            <a:chOff x="2714625" y="3414712"/>
            <a:chExt cx="5811533" cy="1531545"/>
          </a:xfrm>
        </p:grpSpPr>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85219" y="3414712"/>
              <a:ext cx="2099756" cy="127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左右箭头 3"/>
            <p:cNvSpPr/>
            <p:nvPr/>
          </p:nvSpPr>
          <p:spPr>
            <a:xfrm>
              <a:off x="2714625" y="3829050"/>
              <a:ext cx="1544333" cy="457200"/>
            </a:xfrm>
            <a:prstGeom prst="leftRightArrow">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3" name="左右箭头 32"/>
            <p:cNvSpPr/>
            <p:nvPr/>
          </p:nvSpPr>
          <p:spPr>
            <a:xfrm>
              <a:off x="6981825" y="3829050"/>
              <a:ext cx="1544333" cy="457200"/>
            </a:xfrm>
            <a:prstGeom prst="leftRightArrow">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4" name="TextBox 33"/>
            <p:cNvSpPr txBox="1"/>
            <p:nvPr/>
          </p:nvSpPr>
          <p:spPr>
            <a:xfrm>
              <a:off x="5285294" y="4638480"/>
              <a:ext cx="973343" cy="307777"/>
            </a:xfrm>
            <a:prstGeom prst="rect">
              <a:avLst/>
            </a:prstGeom>
            <a:noFill/>
          </p:spPr>
          <p:txBody>
            <a:bodyPr wrap="none" rtlCol="0">
              <a:spAutoFit/>
            </a:bodyPr>
            <a:lstStyle/>
            <a:p>
              <a:r>
                <a:rPr lang="en-US" altLang="zh-CN" sz="1400" b="1">
                  <a:latin typeface="微软雅黑" panose="020B0503020204020204" pitchFamily="34" charset="-122"/>
                  <a:ea typeface="微软雅黑" panose="020B0503020204020204" pitchFamily="34" charset="-122"/>
                </a:rPr>
                <a:t>lison</a:t>
              </a:r>
              <a:r>
                <a:rPr lang="zh-CN" altLang="en-US" sz="1400" b="1">
                  <a:latin typeface="微软雅黑" panose="020B0503020204020204" pitchFamily="34" charset="-122"/>
                  <a:ea typeface="微软雅黑" panose="020B0503020204020204" pitchFamily="34" charset="-122"/>
                </a:rPr>
                <a:t>代购</a:t>
              </a:r>
            </a:p>
          </p:txBody>
        </p:sp>
      </p:grpSp>
      <p:sp>
        <p:nvSpPr>
          <p:cNvPr id="47" name="PA_矩形 39"/>
          <p:cNvSpPr>
            <a:spLocks noChangeArrowheads="1"/>
          </p:cNvSpPr>
          <p:nvPr>
            <p:custDataLst>
              <p:tags r:id="rId1"/>
            </p:custDataLst>
          </p:nvPr>
        </p:nvSpPr>
        <p:spPr bwMode="auto">
          <a:xfrm>
            <a:off x="554879" y="371042"/>
            <a:ext cx="4483846"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程序员</a:t>
            </a:r>
            <a:r>
              <a:rPr lang="en-US" altLang="zh-CN" sz="2667">
                <a:solidFill>
                  <a:srgbClr val="1D69A3"/>
                </a:solidFill>
                <a:latin typeface="微软雅黑" pitchFamily="34" charset="-122"/>
                <a:ea typeface="微软雅黑" pitchFamily="34" charset="-122"/>
              </a:rPr>
              <a:t>996</a:t>
            </a:r>
            <a:r>
              <a:rPr lang="zh-CN" altLang="en-US" sz="2667">
                <a:solidFill>
                  <a:srgbClr val="1D69A3"/>
                </a:solidFill>
                <a:latin typeface="微软雅黑" pitchFamily="34" charset="-122"/>
                <a:ea typeface="微软雅黑" pitchFamily="34" charset="-122"/>
              </a:rPr>
              <a:t>，竟然如此发泄？</a:t>
            </a:r>
          </a:p>
          <a:p>
            <a:pPr defTabSz="1219170"/>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58" name="TextBox 57"/>
          <p:cNvSpPr txBox="1"/>
          <p:nvPr/>
        </p:nvSpPr>
        <p:spPr>
          <a:xfrm>
            <a:off x="152571" y="1007413"/>
            <a:ext cx="11382204" cy="1477328"/>
          </a:xfrm>
          <a:prstGeom prst="rect">
            <a:avLst/>
          </a:prstGeom>
          <a:noFill/>
        </p:spPr>
        <p:txBody>
          <a:bodyPr wrap="square" rtlCol="0">
            <a:spAutoFit/>
          </a:bodyPr>
          <a:lstStyle/>
          <a:p>
            <a:pPr marL="342900" indent="-342900">
              <a:lnSpc>
                <a:spcPct val="150000"/>
              </a:lnSpc>
              <a:buClr>
                <a:srgbClr val="FFC000"/>
              </a:buClr>
              <a:buFont typeface="Wingdings" panose="05000000000000000000" pitchFamily="2" charset="2"/>
              <a:buChar char="n"/>
            </a:pPr>
            <a:r>
              <a:rPr lang="zh-CN" altLang="en-US" sz="2000" b="1" smtClean="0">
                <a:solidFill>
                  <a:srgbClr val="FF0000"/>
                </a:solidFill>
                <a:latin typeface="微软雅黑" panose="020B0503020204020204" pitchFamily="34" charset="-122"/>
                <a:ea typeface="微软雅黑" panose="020B0503020204020204" pitchFamily="34" charset="-122"/>
              </a:rPr>
              <a:t>代理模式</a:t>
            </a:r>
            <a:r>
              <a:rPr lang="zh-CN" altLang="en-US" sz="2000" smtClean="0">
                <a:latin typeface="微软雅黑" panose="020B0503020204020204" pitchFamily="34" charset="-122"/>
                <a:ea typeface="微软雅黑" panose="020B0503020204020204" pitchFamily="34" charset="-122"/>
              </a:rPr>
              <a:t>定义：</a:t>
            </a:r>
            <a:r>
              <a:rPr lang="zh-CN" altLang="en-US" sz="2000">
                <a:latin typeface="微软雅黑" panose="020B0503020204020204" pitchFamily="34" charset="-122"/>
                <a:ea typeface="微软雅黑" panose="020B0503020204020204" pitchFamily="34" charset="-122"/>
              </a:rPr>
              <a:t>给目标对象提供一个代理对象，并由代理对象控制对目标对象的</a:t>
            </a:r>
            <a:r>
              <a:rPr lang="zh-CN" altLang="en-US" sz="2000" smtClean="0">
                <a:latin typeface="微软雅黑" panose="020B0503020204020204" pitchFamily="34" charset="-122"/>
                <a:ea typeface="微软雅黑" panose="020B0503020204020204" pitchFamily="34" charset="-122"/>
              </a:rPr>
              <a:t>引用；</a:t>
            </a:r>
            <a:endParaRPr lang="en-US" altLang="zh-CN" sz="2000" smtClean="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2000" smtClean="0">
                <a:latin typeface="微软雅黑" panose="020B0503020204020204" pitchFamily="34" charset="-122"/>
                <a:ea typeface="微软雅黑" panose="020B0503020204020204" pitchFamily="34" charset="-122"/>
              </a:rPr>
              <a:t>目的：（</a:t>
            </a:r>
            <a:r>
              <a:rPr lang="en-US" altLang="zh-CN" sz="2000" smtClean="0">
                <a:latin typeface="微软雅黑" panose="020B0503020204020204" pitchFamily="34" charset="-122"/>
                <a:ea typeface="微软雅黑" panose="020B0503020204020204" pitchFamily="34" charset="-122"/>
              </a:rPr>
              <a:t>1</a:t>
            </a:r>
            <a:r>
              <a:rPr lang="zh-CN" altLang="en-US" sz="2000" smtClean="0">
                <a:latin typeface="微软雅黑" panose="020B0503020204020204" pitchFamily="34" charset="-122"/>
                <a:ea typeface="微软雅黑" panose="020B0503020204020204" pitchFamily="34" charset="-122"/>
              </a:rPr>
              <a:t>）通过</a:t>
            </a:r>
            <a:r>
              <a:rPr lang="zh-CN" altLang="en-US" sz="2000">
                <a:latin typeface="微软雅黑" panose="020B0503020204020204" pitchFamily="34" charset="-122"/>
                <a:ea typeface="微软雅黑" panose="020B0503020204020204" pitchFamily="34" charset="-122"/>
              </a:rPr>
              <a:t>引入代理对象的方式来间接访问目标</a:t>
            </a:r>
            <a:r>
              <a:rPr lang="zh-CN" altLang="en-US" sz="2000" smtClean="0">
                <a:latin typeface="微软雅黑" panose="020B0503020204020204" pitchFamily="34" charset="-122"/>
                <a:ea typeface="微软雅黑" panose="020B0503020204020204" pitchFamily="34" charset="-122"/>
              </a:rPr>
              <a:t>对象，防止</a:t>
            </a:r>
            <a:r>
              <a:rPr lang="zh-CN" altLang="en-US" sz="2000">
                <a:latin typeface="微软雅黑" panose="020B0503020204020204" pitchFamily="34" charset="-122"/>
                <a:ea typeface="微软雅黑" panose="020B0503020204020204" pitchFamily="34" charset="-122"/>
              </a:rPr>
              <a:t>直接访问目标对象给系统带来的不必要</a:t>
            </a:r>
            <a:r>
              <a:rPr lang="zh-CN" altLang="en-US" sz="2000" smtClean="0">
                <a:latin typeface="微软雅黑" panose="020B0503020204020204" pitchFamily="34" charset="-122"/>
                <a:ea typeface="微软雅黑" panose="020B0503020204020204" pitchFamily="34" charset="-122"/>
              </a:rPr>
              <a:t>复杂性</a:t>
            </a:r>
            <a:r>
              <a:rPr lang="zh-CN" altLang="en-US" sz="200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rPr>
              <a:t>2</a:t>
            </a:r>
            <a:r>
              <a:rPr lang="zh-CN" altLang="en-US" sz="2000" smtClean="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通过代理对象对原有的业务增强；</a:t>
            </a:r>
          </a:p>
        </p:txBody>
      </p:sp>
      <p:pic>
        <p:nvPicPr>
          <p:cNvPr id="28" name="Picture 4" descr="D:\Aeshen\TechNet 2006\12-December\Msft-longhorn-papers\TDM Deck\Windows Illustration Icons\Male User.png"/>
          <p:cNvPicPr>
            <a:picLocks noChangeAspect="1" noChangeArrowheads="1"/>
          </p:cNvPicPr>
          <p:nvPr/>
        </p:nvPicPr>
        <p:blipFill>
          <a:blip r:embed="rId8" cstate="print"/>
          <a:srcRect/>
          <a:stretch>
            <a:fillRect/>
          </a:stretch>
        </p:blipFill>
        <p:spPr bwMode="auto">
          <a:xfrm>
            <a:off x="1049483" y="3477466"/>
            <a:ext cx="1109836" cy="1146080"/>
          </a:xfrm>
          <a:prstGeom prst="rect">
            <a:avLst/>
          </a:prstGeom>
          <a:noFill/>
          <a:ln w="9525">
            <a:noFill/>
            <a:miter lim="800000"/>
            <a:headEnd/>
            <a:tailEnd/>
          </a:ln>
          <a:effectLst>
            <a:outerShdw dist="38100" dir="2700000" algn="tl" rotWithShape="0">
              <a:srgbClr val="000000">
                <a:alpha val="39999"/>
              </a:srgbClr>
            </a:outerShdw>
          </a:effectLst>
        </p:spPr>
      </p:pic>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8700" y="3233543"/>
            <a:ext cx="2457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44370" y="4585446"/>
            <a:ext cx="543739" cy="307777"/>
          </a:xfrm>
          <a:prstGeom prst="rect">
            <a:avLst/>
          </a:prstGeom>
          <a:noFill/>
        </p:spPr>
        <p:txBody>
          <a:bodyPr wrap="none" rtlCol="0">
            <a:spAutoFit/>
          </a:bodyPr>
          <a:lstStyle/>
          <a:p>
            <a:r>
              <a:rPr lang="zh-CN" altLang="en-US" sz="1400" b="1" smtClean="0">
                <a:latin typeface="微软雅黑" panose="020B0503020204020204" pitchFamily="34" charset="-122"/>
                <a:ea typeface="微软雅黑" panose="020B0503020204020204" pitchFamily="34" charset="-122"/>
              </a:rPr>
              <a:t>张三</a:t>
            </a:r>
            <a:endParaRPr lang="zh-CN" altLang="en-US" sz="1400" b="1">
              <a:latin typeface="微软雅黑" panose="020B0503020204020204" pitchFamily="34" charset="-122"/>
              <a:ea typeface="微软雅黑" panose="020B0503020204020204" pitchFamily="34" charset="-122"/>
            </a:endParaRPr>
          </a:p>
        </p:txBody>
      </p:sp>
      <p:sp>
        <p:nvSpPr>
          <p:cNvPr id="35" name="TextBox 34"/>
          <p:cNvSpPr txBox="1"/>
          <p:nvPr/>
        </p:nvSpPr>
        <p:spPr>
          <a:xfrm>
            <a:off x="9111122" y="4617942"/>
            <a:ext cx="1808508" cy="307777"/>
          </a:xfrm>
          <a:prstGeom prst="rect">
            <a:avLst/>
          </a:prstGeom>
          <a:noFill/>
        </p:spPr>
        <p:txBody>
          <a:bodyPr wrap="none" rtlCol="0">
            <a:spAutoFit/>
          </a:bodyPr>
          <a:lstStyle/>
          <a:p>
            <a:r>
              <a:rPr lang="zh-CN" altLang="en-US" sz="1400" b="1" smtClean="0">
                <a:latin typeface="微软雅黑" panose="020B0503020204020204" pitchFamily="34" charset="-122"/>
                <a:ea typeface="微软雅黑" panose="020B0503020204020204" pitchFamily="34" charset="-122"/>
              </a:rPr>
              <a:t>日本 </a:t>
            </a:r>
            <a:r>
              <a:rPr lang="en-US" altLang="zh-CN" sz="1400" b="1" smtClean="0">
                <a:latin typeface="微软雅黑" panose="020B0503020204020204" pitchFamily="34" charset="-122"/>
                <a:ea typeface="微软雅黑" panose="020B0503020204020204" pitchFamily="34" charset="-122"/>
              </a:rPr>
              <a:t>A</a:t>
            </a:r>
            <a:r>
              <a:rPr lang="zh-CN" altLang="en-US" sz="1400" b="1" smtClean="0">
                <a:latin typeface="微软雅黑" panose="020B0503020204020204" pitchFamily="34" charset="-122"/>
                <a:ea typeface="微软雅黑" panose="020B0503020204020204" pitchFamily="34" charset="-122"/>
              </a:rPr>
              <a:t>情趣用品公司</a:t>
            </a:r>
            <a:endParaRPr lang="zh-CN" altLang="en-US" sz="1400" b="1">
              <a:latin typeface="微软雅黑" panose="020B0503020204020204" pitchFamily="34" charset="-122"/>
              <a:ea typeface="微软雅黑" panose="020B0503020204020204" pitchFamily="34" charset="-122"/>
            </a:endParaRPr>
          </a:p>
        </p:txBody>
      </p:sp>
      <p:grpSp>
        <p:nvGrpSpPr>
          <p:cNvPr id="40" name="组合 39"/>
          <p:cNvGrpSpPr/>
          <p:nvPr/>
        </p:nvGrpSpPr>
        <p:grpSpPr>
          <a:xfrm>
            <a:off x="6766730" y="94851"/>
            <a:ext cx="4152900" cy="837873"/>
            <a:chOff x="7324725" y="1141845"/>
            <a:chExt cx="4152900" cy="837873"/>
          </a:xfrm>
        </p:grpSpPr>
        <p:grpSp>
          <p:nvGrpSpPr>
            <p:cNvPr id="41" name="Group 16"/>
            <p:cNvGrpSpPr/>
            <p:nvPr/>
          </p:nvGrpSpPr>
          <p:grpSpPr bwMode="auto">
            <a:xfrm>
              <a:off x="7549280" y="1434639"/>
              <a:ext cx="129000" cy="207346"/>
              <a:chOff x="4441" y="3144"/>
              <a:chExt cx="215" cy="345"/>
            </a:xfrm>
          </p:grpSpPr>
          <p:sp>
            <p:nvSpPr>
              <p:cNvPr id="4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42" name="矩形 41"/>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5" name="组合 44"/>
          <p:cNvGrpSpPr/>
          <p:nvPr/>
        </p:nvGrpSpPr>
        <p:grpSpPr>
          <a:xfrm>
            <a:off x="6837555" y="190621"/>
            <a:ext cx="4027430" cy="646331"/>
            <a:chOff x="4121722" y="5638470"/>
            <a:chExt cx="4027430" cy="646331"/>
          </a:xfrm>
        </p:grpSpPr>
        <p:grpSp>
          <p:nvGrpSpPr>
            <p:cNvPr id="46" name="PA_组合 14"/>
            <p:cNvGrpSpPr/>
            <p:nvPr>
              <p:custDataLst>
                <p:tags r:id="rId3"/>
              </p:custDataLst>
            </p:nvPr>
          </p:nvGrpSpPr>
          <p:grpSpPr bwMode="auto">
            <a:xfrm>
              <a:off x="4121722" y="5643136"/>
              <a:ext cx="360000" cy="360000"/>
              <a:chOff x="4350" y="3024"/>
              <a:chExt cx="600" cy="599"/>
            </a:xfrm>
          </p:grpSpPr>
          <p:sp>
            <p:nvSpPr>
              <p:cNvPr id="54"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55" name="Group 16"/>
              <p:cNvGrpSpPr/>
              <p:nvPr/>
            </p:nvGrpSpPr>
            <p:grpSpPr bwMode="auto">
              <a:xfrm>
                <a:off x="4526" y="3125"/>
                <a:ext cx="215" cy="364"/>
                <a:chOff x="4526" y="3125"/>
                <a:chExt cx="215" cy="364"/>
              </a:xfrm>
            </p:grpSpPr>
            <p:sp>
              <p:nvSpPr>
                <p:cNvPr id="56"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7"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53"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094242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代理</a:t>
            </a:r>
            <a:r>
              <a:rPr lang="zh-CN" altLang="en-US" sz="2667" smtClean="0">
                <a:solidFill>
                  <a:srgbClr val="1D69A3"/>
                </a:solidFill>
                <a:latin typeface="微软雅黑" pitchFamily="34" charset="-122"/>
                <a:ea typeface="微软雅黑" pitchFamily="34" charset="-122"/>
              </a:rPr>
              <a:t>模式类图</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2" name="组合 1"/>
          <p:cNvGrpSpPr/>
          <p:nvPr/>
        </p:nvGrpSpPr>
        <p:grpSpPr>
          <a:xfrm>
            <a:off x="554877" y="1491400"/>
            <a:ext cx="10501043" cy="4281190"/>
            <a:chOff x="419797" y="1587395"/>
            <a:chExt cx="10501043" cy="4281190"/>
          </a:xfrm>
        </p:grpSpPr>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797" y="1741283"/>
              <a:ext cx="88582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圆角矩形 10"/>
            <p:cNvSpPr/>
            <p:nvPr/>
          </p:nvSpPr>
          <p:spPr>
            <a:xfrm>
              <a:off x="10077447" y="4572000"/>
              <a:ext cx="809625" cy="628650"/>
            </a:xfrm>
            <a:prstGeom prst="roundRect">
              <a:avLst/>
            </a:prstGeom>
            <a:solidFill>
              <a:schemeClr val="accent1">
                <a:lumMod val="40000"/>
                <a:lumOff val="6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TextBox 11"/>
            <p:cNvSpPr txBox="1"/>
            <p:nvPr/>
          </p:nvSpPr>
          <p:spPr>
            <a:xfrm>
              <a:off x="10043677" y="4701659"/>
              <a:ext cx="877163" cy="369332"/>
            </a:xfrm>
            <a:prstGeom prst="rect">
              <a:avLst/>
            </a:prstGeom>
            <a:noFill/>
          </p:spPr>
          <p:txBody>
            <a:bodyPr wrap="none" rtlCol="0">
              <a:spAutoFit/>
            </a:bodyPr>
            <a:lstStyle/>
            <a:p>
              <a:r>
                <a:rPr lang="zh-CN" altLang="en-US" smtClean="0"/>
                <a:t>访问者</a:t>
              </a:r>
              <a:endParaRPr lang="zh-CN" altLang="en-US"/>
            </a:p>
          </p:txBody>
        </p:sp>
        <p:sp>
          <p:nvSpPr>
            <p:cNvPr id="13" name="TextBox 12"/>
            <p:cNvSpPr txBox="1"/>
            <p:nvPr/>
          </p:nvSpPr>
          <p:spPr>
            <a:xfrm>
              <a:off x="1504107" y="5406920"/>
              <a:ext cx="1375698" cy="307777"/>
            </a:xfrm>
            <a:prstGeom prst="rect">
              <a:avLst/>
            </a:prstGeom>
            <a:noFill/>
          </p:spPr>
          <p:txBody>
            <a:bodyPr wrap="none" rtlCol="0">
              <a:spAutoFit/>
            </a:bodyPr>
            <a:lstStyle/>
            <a:p>
              <a:r>
                <a:rPr lang="en-US" altLang="zh-CN" sz="1400" smtClean="0"/>
                <a:t>A</a:t>
              </a:r>
              <a:r>
                <a:rPr lang="zh-CN" altLang="en-US" sz="1400" smtClean="0"/>
                <a:t>情趣用品公司</a:t>
              </a:r>
              <a:endParaRPr lang="zh-CN" altLang="en-US" sz="1400"/>
            </a:p>
          </p:txBody>
        </p:sp>
        <p:cxnSp>
          <p:nvCxnSpPr>
            <p:cNvPr id="15" name="直接箭头连接符 14"/>
            <p:cNvCxnSpPr>
              <a:stCxn id="12" idx="1"/>
            </p:cNvCxnSpPr>
            <p:nvPr/>
          </p:nvCxnSpPr>
          <p:spPr>
            <a:xfrm flipH="1">
              <a:off x="8791575" y="4886325"/>
              <a:ext cx="12521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61957" y="5560808"/>
              <a:ext cx="899605" cy="307777"/>
            </a:xfrm>
            <a:prstGeom prst="rect">
              <a:avLst/>
            </a:prstGeom>
            <a:noFill/>
          </p:spPr>
          <p:txBody>
            <a:bodyPr wrap="none" rtlCol="0">
              <a:spAutoFit/>
            </a:bodyPr>
            <a:lstStyle/>
            <a:p>
              <a:r>
                <a:rPr lang="en-US" altLang="zh-CN" sz="1400" smtClean="0"/>
                <a:t>lison</a:t>
              </a:r>
              <a:r>
                <a:rPr lang="zh-CN" altLang="en-US" sz="1400" smtClean="0"/>
                <a:t>老师</a:t>
              </a:r>
              <a:endParaRPr lang="zh-CN" altLang="en-US" sz="1400"/>
            </a:p>
          </p:txBody>
        </p:sp>
        <p:sp>
          <p:nvSpPr>
            <p:cNvPr id="37" name="TextBox 36"/>
            <p:cNvSpPr txBox="1"/>
            <p:nvPr/>
          </p:nvSpPr>
          <p:spPr>
            <a:xfrm>
              <a:off x="3858908" y="1587395"/>
              <a:ext cx="1980029" cy="307777"/>
            </a:xfrm>
            <a:prstGeom prst="rect">
              <a:avLst/>
            </a:prstGeom>
            <a:noFill/>
          </p:spPr>
          <p:txBody>
            <a:bodyPr wrap="none" rtlCol="0">
              <a:spAutoFit/>
            </a:bodyPr>
            <a:lstStyle/>
            <a:p>
              <a:r>
                <a:rPr lang="zh-CN" altLang="en-US" sz="1400" smtClean="0"/>
                <a:t>男性情趣用品公司接口</a:t>
              </a:r>
              <a:endParaRPr lang="zh-CN" altLang="en-US" sz="1400"/>
            </a:p>
          </p:txBody>
        </p:sp>
        <p:sp>
          <p:nvSpPr>
            <p:cNvPr id="38" name="TextBox 37"/>
            <p:cNvSpPr txBox="1"/>
            <p:nvPr/>
          </p:nvSpPr>
          <p:spPr>
            <a:xfrm>
              <a:off x="10210388" y="5224456"/>
              <a:ext cx="543739" cy="307777"/>
            </a:xfrm>
            <a:prstGeom prst="rect">
              <a:avLst/>
            </a:prstGeom>
            <a:noFill/>
          </p:spPr>
          <p:txBody>
            <a:bodyPr wrap="none" rtlCol="0">
              <a:spAutoFit/>
            </a:bodyPr>
            <a:lstStyle/>
            <a:p>
              <a:r>
                <a:rPr lang="zh-CN" altLang="en-US" sz="1400"/>
                <a:t>张三</a:t>
              </a:r>
            </a:p>
          </p:txBody>
        </p:sp>
      </p:grpSp>
      <p:grpSp>
        <p:nvGrpSpPr>
          <p:cNvPr id="34" name="组合 33"/>
          <p:cNvGrpSpPr/>
          <p:nvPr/>
        </p:nvGrpSpPr>
        <p:grpSpPr>
          <a:xfrm>
            <a:off x="6766730" y="94851"/>
            <a:ext cx="4152900" cy="837873"/>
            <a:chOff x="7324725" y="1141845"/>
            <a:chExt cx="4152900" cy="837873"/>
          </a:xfrm>
        </p:grpSpPr>
        <p:grpSp>
          <p:nvGrpSpPr>
            <p:cNvPr id="35" name="Group 16"/>
            <p:cNvGrpSpPr/>
            <p:nvPr/>
          </p:nvGrpSpPr>
          <p:grpSpPr bwMode="auto">
            <a:xfrm>
              <a:off x="7549280" y="1434639"/>
              <a:ext cx="129000" cy="207346"/>
              <a:chOff x="4441" y="3144"/>
              <a:chExt cx="215" cy="345"/>
            </a:xfrm>
          </p:grpSpPr>
          <p:sp>
            <p:nvSpPr>
              <p:cNvPr id="4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39" name="矩形 3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2" name="组合 41"/>
          <p:cNvGrpSpPr/>
          <p:nvPr/>
        </p:nvGrpSpPr>
        <p:grpSpPr>
          <a:xfrm>
            <a:off x="6837555" y="190621"/>
            <a:ext cx="4027430" cy="646331"/>
            <a:chOff x="4121722" y="5638470"/>
            <a:chExt cx="4027430" cy="646331"/>
          </a:xfrm>
        </p:grpSpPr>
        <p:grpSp>
          <p:nvGrpSpPr>
            <p:cNvPr id="43" name="PA_组合 14"/>
            <p:cNvGrpSpPr/>
            <p:nvPr>
              <p:custDataLst>
                <p:tags r:id="rId3"/>
              </p:custDataLst>
            </p:nvPr>
          </p:nvGrpSpPr>
          <p:grpSpPr bwMode="auto">
            <a:xfrm>
              <a:off x="4121722" y="5643136"/>
              <a:ext cx="360000" cy="360000"/>
              <a:chOff x="4350" y="3024"/>
              <a:chExt cx="600" cy="599"/>
            </a:xfrm>
          </p:grpSpPr>
          <p:sp>
            <p:nvSpPr>
              <p:cNvPr id="45"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46" name="Group 16"/>
              <p:cNvGrpSpPr/>
              <p:nvPr/>
            </p:nvGrpSpPr>
            <p:grpSpPr bwMode="auto">
              <a:xfrm>
                <a:off x="4526" y="3125"/>
                <a:ext cx="215" cy="364"/>
                <a:chOff x="4526" y="3125"/>
                <a:chExt cx="215" cy="364"/>
              </a:xfrm>
            </p:grpSpPr>
            <p:sp>
              <p:nvSpPr>
                <p:cNvPr id="53"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4"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44"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37578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代理</a:t>
            </a:r>
            <a:r>
              <a:rPr lang="zh-CN" altLang="en-US" sz="2667" smtClean="0">
                <a:solidFill>
                  <a:srgbClr val="1D69A3"/>
                </a:solidFill>
                <a:latin typeface="微软雅黑" pitchFamily="34" charset="-122"/>
                <a:ea typeface="微软雅黑" pitchFamily="34" charset="-122"/>
              </a:rPr>
              <a:t>模式调用示意图</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34" name="组合 33"/>
          <p:cNvGrpSpPr/>
          <p:nvPr/>
        </p:nvGrpSpPr>
        <p:grpSpPr>
          <a:xfrm>
            <a:off x="6766730" y="94851"/>
            <a:ext cx="4152900" cy="837873"/>
            <a:chOff x="7324725" y="1141845"/>
            <a:chExt cx="4152900" cy="837873"/>
          </a:xfrm>
        </p:grpSpPr>
        <p:grpSp>
          <p:nvGrpSpPr>
            <p:cNvPr id="35" name="Group 16"/>
            <p:cNvGrpSpPr/>
            <p:nvPr/>
          </p:nvGrpSpPr>
          <p:grpSpPr bwMode="auto">
            <a:xfrm>
              <a:off x="7549280" y="1434639"/>
              <a:ext cx="129000" cy="207346"/>
              <a:chOff x="4441" y="3144"/>
              <a:chExt cx="215" cy="345"/>
            </a:xfrm>
          </p:grpSpPr>
          <p:sp>
            <p:nvSpPr>
              <p:cNvPr id="4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39" name="矩形 3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2" name="组合 41"/>
          <p:cNvGrpSpPr/>
          <p:nvPr/>
        </p:nvGrpSpPr>
        <p:grpSpPr>
          <a:xfrm>
            <a:off x="6837555" y="190621"/>
            <a:ext cx="4027430" cy="646331"/>
            <a:chOff x="4121722" y="5638470"/>
            <a:chExt cx="4027430" cy="646331"/>
          </a:xfrm>
        </p:grpSpPr>
        <p:grpSp>
          <p:nvGrpSpPr>
            <p:cNvPr id="43" name="PA_组合 14"/>
            <p:cNvGrpSpPr/>
            <p:nvPr>
              <p:custDataLst>
                <p:tags r:id="rId3"/>
              </p:custDataLst>
            </p:nvPr>
          </p:nvGrpSpPr>
          <p:grpSpPr bwMode="auto">
            <a:xfrm>
              <a:off x="4121722" y="5643136"/>
              <a:ext cx="360000" cy="360000"/>
              <a:chOff x="4350" y="3024"/>
              <a:chExt cx="600" cy="599"/>
            </a:xfrm>
          </p:grpSpPr>
          <p:sp>
            <p:nvSpPr>
              <p:cNvPr id="45"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46" name="Group 16"/>
              <p:cNvGrpSpPr/>
              <p:nvPr/>
            </p:nvGrpSpPr>
            <p:grpSpPr bwMode="auto">
              <a:xfrm>
                <a:off x="4526" y="3125"/>
                <a:ext cx="215" cy="364"/>
                <a:chOff x="4526" y="3125"/>
                <a:chExt cx="215" cy="364"/>
              </a:xfrm>
            </p:grpSpPr>
            <p:sp>
              <p:nvSpPr>
                <p:cNvPr id="53"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4"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44"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
        <p:nvSpPr>
          <p:cNvPr id="3" name="AutoShape 2" descr="https://upload-images.jianshu.io/upload_images/2837456-bd1b31d82f489668.png?imageMogr2/auto-orient/strip%7CimageView2/2/w/719/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8924" y="1681163"/>
            <a:ext cx="8768324" cy="3451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279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业务扩展了</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8642" y="2490650"/>
            <a:ext cx="2099756" cy="127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descr="D:\Aeshen\TechNet 2006\12-December\Msft-longhorn-papers\TDM Deck\Windows Illustration Icons\Male User.png"/>
          <p:cNvPicPr>
            <a:picLocks noChangeAspect="1" noChangeArrowheads="1"/>
          </p:cNvPicPr>
          <p:nvPr/>
        </p:nvPicPr>
        <p:blipFill>
          <a:blip r:embed="rId8" cstate="print"/>
          <a:srcRect/>
          <a:stretch>
            <a:fillRect/>
          </a:stretch>
        </p:blipFill>
        <p:spPr bwMode="auto">
          <a:xfrm>
            <a:off x="935182" y="1373282"/>
            <a:ext cx="1109836" cy="1146080"/>
          </a:xfrm>
          <a:prstGeom prst="rect">
            <a:avLst/>
          </a:prstGeom>
          <a:noFill/>
          <a:ln w="9525">
            <a:noFill/>
            <a:miter lim="800000"/>
            <a:headEnd/>
            <a:tailEnd/>
          </a:ln>
          <a:effectLst>
            <a:outerShdw dist="38100" dir="2700000" algn="tl" rotWithShape="0">
              <a:srgbClr val="000000">
                <a:alpha val="39999"/>
              </a:srgbClr>
            </a:outerShdw>
          </a:effectLst>
        </p:spPr>
      </p:pic>
      <p:sp>
        <p:nvSpPr>
          <p:cNvPr id="5" name="TextBox 4"/>
          <p:cNvSpPr txBox="1"/>
          <p:nvPr/>
        </p:nvSpPr>
        <p:spPr>
          <a:xfrm>
            <a:off x="1268169" y="2414587"/>
            <a:ext cx="543739" cy="307777"/>
          </a:xfrm>
          <a:prstGeom prst="rect">
            <a:avLst/>
          </a:prstGeom>
          <a:noFill/>
        </p:spPr>
        <p:txBody>
          <a:bodyPr wrap="none" rtlCol="0">
            <a:spAutoFit/>
          </a:bodyPr>
          <a:lstStyle/>
          <a:p>
            <a:r>
              <a:rPr lang="zh-CN" altLang="en-US" sz="1400" b="1" smtClean="0">
                <a:latin typeface="微软雅黑" panose="020B0503020204020204" pitchFamily="34" charset="-122"/>
                <a:ea typeface="微软雅黑" panose="020B0503020204020204" pitchFamily="34" charset="-122"/>
              </a:rPr>
              <a:t>张三</a:t>
            </a:r>
            <a:endParaRPr lang="zh-CN" altLang="en-US" sz="1400" b="1">
              <a:latin typeface="微软雅黑" panose="020B0503020204020204" pitchFamily="34" charset="-122"/>
              <a:ea typeface="微软雅黑" panose="020B0503020204020204" pitchFamily="34" charset="-122"/>
            </a:endParaRPr>
          </a:p>
        </p:txBody>
      </p:sp>
      <p:sp>
        <p:nvSpPr>
          <p:cNvPr id="19" name="TextBox 18"/>
          <p:cNvSpPr txBox="1"/>
          <p:nvPr/>
        </p:nvSpPr>
        <p:spPr>
          <a:xfrm>
            <a:off x="1045111" y="4960483"/>
            <a:ext cx="902811" cy="307777"/>
          </a:xfrm>
          <a:prstGeom prst="rect">
            <a:avLst/>
          </a:prstGeom>
          <a:noFill/>
        </p:spPr>
        <p:txBody>
          <a:bodyPr wrap="none" rtlCol="0">
            <a:spAutoFit/>
          </a:bodyPr>
          <a:lstStyle/>
          <a:p>
            <a:r>
              <a:rPr lang="zh-CN" altLang="en-US" sz="1400" b="1" smtClean="0">
                <a:latin typeface="微软雅黑" panose="020B0503020204020204" pitchFamily="34" charset="-122"/>
                <a:ea typeface="微软雅黑" panose="020B0503020204020204" pitchFamily="34" charset="-122"/>
              </a:rPr>
              <a:t>张三老婆</a:t>
            </a:r>
            <a:endParaRPr lang="zh-CN" altLang="en-US" sz="1400" b="1">
              <a:latin typeface="微软雅黑" panose="020B0503020204020204" pitchFamily="34" charset="-122"/>
              <a:ea typeface="微软雅黑" panose="020B0503020204020204" pitchFamily="34" charset="-122"/>
            </a:endParaRPr>
          </a:p>
        </p:txBody>
      </p:sp>
      <p:sp>
        <p:nvSpPr>
          <p:cNvPr id="34" name="TextBox 33"/>
          <p:cNvSpPr txBox="1"/>
          <p:nvPr/>
        </p:nvSpPr>
        <p:spPr>
          <a:xfrm>
            <a:off x="4319849" y="3963241"/>
            <a:ext cx="973343" cy="307777"/>
          </a:xfrm>
          <a:prstGeom prst="rect">
            <a:avLst/>
          </a:prstGeom>
          <a:noFill/>
        </p:spPr>
        <p:txBody>
          <a:bodyPr wrap="none" rtlCol="0">
            <a:spAutoFit/>
          </a:bodyPr>
          <a:lstStyle/>
          <a:p>
            <a:r>
              <a:rPr lang="en-US" altLang="zh-CN" sz="1400" b="1">
                <a:latin typeface="微软雅黑" panose="020B0503020204020204" pitchFamily="34" charset="-122"/>
                <a:ea typeface="微软雅黑" panose="020B0503020204020204" pitchFamily="34" charset="-122"/>
              </a:rPr>
              <a:t>lison</a:t>
            </a:r>
            <a:r>
              <a:rPr lang="zh-CN" altLang="en-US" sz="1400" b="1">
                <a:latin typeface="微软雅黑" panose="020B0503020204020204" pitchFamily="34" charset="-122"/>
                <a:ea typeface="微软雅黑" panose="020B0503020204020204" pitchFamily="34" charset="-122"/>
              </a:rPr>
              <a:t>代购</a:t>
            </a:r>
          </a:p>
        </p:txBody>
      </p:sp>
      <p:grpSp>
        <p:nvGrpSpPr>
          <p:cNvPr id="7" name="组合 6"/>
          <p:cNvGrpSpPr/>
          <p:nvPr/>
        </p:nvGrpSpPr>
        <p:grpSpPr>
          <a:xfrm>
            <a:off x="7702784" y="1110322"/>
            <a:ext cx="1952625" cy="1380328"/>
            <a:chOff x="7290435" y="1198609"/>
            <a:chExt cx="2457450" cy="1796566"/>
          </a:xfrm>
        </p:grpSpPr>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0435" y="1198609"/>
              <a:ext cx="2457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7681735" y="2594588"/>
              <a:ext cx="1757592" cy="400587"/>
            </a:xfrm>
            <a:prstGeom prst="rect">
              <a:avLst/>
            </a:prstGeom>
            <a:noFill/>
          </p:spPr>
          <p:txBody>
            <a:bodyPr wrap="none" rtlCol="0">
              <a:spAutoFit/>
            </a:bodyPr>
            <a:lstStyle/>
            <a:p>
              <a:r>
                <a:rPr lang="en-US" altLang="zh-CN" sz="1400" b="1">
                  <a:latin typeface="微软雅黑" panose="020B0503020204020204" pitchFamily="34" charset="-122"/>
                  <a:ea typeface="微软雅黑" panose="020B0503020204020204" pitchFamily="34" charset="-122"/>
                </a:rPr>
                <a:t>A</a:t>
              </a:r>
              <a:r>
                <a:rPr lang="zh-CN" altLang="en-US" sz="1400" b="1">
                  <a:latin typeface="微软雅黑" panose="020B0503020204020204" pitchFamily="34" charset="-122"/>
                  <a:ea typeface="微软雅黑" panose="020B0503020204020204" pitchFamily="34" charset="-122"/>
                </a:rPr>
                <a:t>情趣用品公司</a:t>
              </a:r>
            </a:p>
          </p:txBody>
        </p:sp>
      </p:grpSp>
      <p:pic>
        <p:nvPicPr>
          <p:cNvPr id="17" name="Picture 3" descr="D:\Aeshen\TechNet 2006\12-December\Msft-longhorn-papers\TDM Deck\Windows Illustration Icons\Female User.png"/>
          <p:cNvPicPr>
            <a:picLocks noChangeAspect="1" noChangeArrowheads="1"/>
          </p:cNvPicPr>
          <p:nvPr/>
        </p:nvPicPr>
        <p:blipFill>
          <a:blip r:embed="rId10" cstate="print"/>
          <a:srcRect/>
          <a:stretch>
            <a:fillRect/>
          </a:stretch>
        </p:blipFill>
        <p:spPr bwMode="auto">
          <a:xfrm>
            <a:off x="851728" y="3795454"/>
            <a:ext cx="1274253" cy="1318918"/>
          </a:xfrm>
          <a:prstGeom prst="rect">
            <a:avLst/>
          </a:prstGeom>
          <a:noFill/>
          <a:effectLst>
            <a:outerShdw blurRad="50800" dist="38100" dir="2700000" algn="tl" rotWithShape="0">
              <a:prstClr val="black">
                <a:alpha val="40000"/>
              </a:prstClr>
            </a:outerShdw>
          </a:effectLst>
        </p:spPr>
      </p:pic>
      <p:sp>
        <p:nvSpPr>
          <p:cNvPr id="6" name="左大括号 5"/>
          <p:cNvSpPr/>
          <p:nvPr/>
        </p:nvSpPr>
        <p:spPr>
          <a:xfrm rot="10800000">
            <a:off x="2964180" y="1755171"/>
            <a:ext cx="403860" cy="3607981"/>
          </a:xfrm>
          <a:prstGeom prst="leftBrace">
            <a:avLst>
              <a:gd name="adj1" fmla="val 8333"/>
              <a:gd name="adj2" fmla="val 502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7" name="组合 26"/>
          <p:cNvGrpSpPr/>
          <p:nvPr/>
        </p:nvGrpSpPr>
        <p:grpSpPr>
          <a:xfrm>
            <a:off x="7718044" y="4114192"/>
            <a:ext cx="1952625" cy="1395333"/>
            <a:chOff x="7309636" y="2968757"/>
            <a:chExt cx="2457450" cy="1816094"/>
          </a:xfrm>
        </p:grpSpPr>
        <p:pic>
          <p:nvPicPr>
            <p:cNvPr id="2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9636" y="2968757"/>
              <a:ext cx="2457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7688792" y="4384264"/>
              <a:ext cx="1743471" cy="400587"/>
            </a:xfrm>
            <a:prstGeom prst="rect">
              <a:avLst/>
            </a:prstGeom>
            <a:noFill/>
          </p:spPr>
          <p:txBody>
            <a:bodyPr wrap="none" rtlCol="0">
              <a:spAutoFit/>
            </a:bodyPr>
            <a:lstStyle/>
            <a:p>
              <a:r>
                <a:rPr lang="en-US" altLang="zh-CN" sz="1400" b="1" smtClean="0">
                  <a:latin typeface="微软雅黑" panose="020B0503020204020204" pitchFamily="34" charset="-122"/>
                  <a:ea typeface="微软雅黑" panose="020B0503020204020204" pitchFamily="34" charset="-122"/>
                </a:rPr>
                <a:t>B</a:t>
              </a:r>
              <a:r>
                <a:rPr lang="zh-CN" altLang="en-US" sz="1400" b="1" smtClean="0">
                  <a:latin typeface="微软雅黑" panose="020B0503020204020204" pitchFamily="34" charset="-122"/>
                  <a:ea typeface="微软雅黑" panose="020B0503020204020204" pitchFamily="34" charset="-122"/>
                </a:rPr>
                <a:t>情趣</a:t>
              </a:r>
              <a:r>
                <a:rPr lang="zh-CN" altLang="en-US" sz="1400" b="1">
                  <a:latin typeface="微软雅黑" panose="020B0503020204020204" pitchFamily="34" charset="-122"/>
                  <a:ea typeface="微软雅黑" panose="020B0503020204020204" pitchFamily="34" charset="-122"/>
                </a:rPr>
                <a:t>用品公司</a:t>
              </a:r>
            </a:p>
          </p:txBody>
        </p:sp>
      </p:grpSp>
      <p:sp>
        <p:nvSpPr>
          <p:cNvPr id="37" name="左大括号 36"/>
          <p:cNvSpPr/>
          <p:nvPr/>
        </p:nvSpPr>
        <p:spPr>
          <a:xfrm>
            <a:off x="6678930" y="1755170"/>
            <a:ext cx="403860" cy="3607981"/>
          </a:xfrm>
          <a:prstGeom prst="leftBrace">
            <a:avLst>
              <a:gd name="adj1" fmla="val 8333"/>
              <a:gd name="adj2" fmla="val 502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2" name="组合 31"/>
          <p:cNvGrpSpPr/>
          <p:nvPr/>
        </p:nvGrpSpPr>
        <p:grpSpPr>
          <a:xfrm>
            <a:off x="6766730" y="94851"/>
            <a:ext cx="4152900" cy="837873"/>
            <a:chOff x="7324725" y="1141845"/>
            <a:chExt cx="4152900" cy="837873"/>
          </a:xfrm>
        </p:grpSpPr>
        <p:grpSp>
          <p:nvGrpSpPr>
            <p:cNvPr id="33" name="Group 16"/>
            <p:cNvGrpSpPr/>
            <p:nvPr/>
          </p:nvGrpSpPr>
          <p:grpSpPr bwMode="auto">
            <a:xfrm>
              <a:off x="7549280" y="1434639"/>
              <a:ext cx="129000" cy="207346"/>
              <a:chOff x="4441" y="3144"/>
              <a:chExt cx="215" cy="345"/>
            </a:xfrm>
          </p:grpSpPr>
          <p:sp>
            <p:nvSpPr>
              <p:cNvPr id="3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3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36" name="矩形 35"/>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55" name="组合 54"/>
          <p:cNvGrpSpPr/>
          <p:nvPr/>
        </p:nvGrpSpPr>
        <p:grpSpPr>
          <a:xfrm>
            <a:off x="6837555" y="190621"/>
            <a:ext cx="4027430" cy="646331"/>
            <a:chOff x="4121722" y="5638470"/>
            <a:chExt cx="4027430" cy="646331"/>
          </a:xfrm>
        </p:grpSpPr>
        <p:grpSp>
          <p:nvGrpSpPr>
            <p:cNvPr id="56" name="PA_组合 14"/>
            <p:cNvGrpSpPr/>
            <p:nvPr>
              <p:custDataLst>
                <p:tags r:id="rId3"/>
              </p:custDataLst>
            </p:nvPr>
          </p:nvGrpSpPr>
          <p:grpSpPr bwMode="auto">
            <a:xfrm>
              <a:off x="4121722" y="5643136"/>
              <a:ext cx="360000" cy="360000"/>
              <a:chOff x="4350" y="3024"/>
              <a:chExt cx="600" cy="599"/>
            </a:xfrm>
          </p:grpSpPr>
          <p:sp>
            <p:nvSpPr>
              <p:cNvPr id="58"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59" name="Group 16"/>
              <p:cNvGrpSpPr/>
              <p:nvPr/>
            </p:nvGrpSpPr>
            <p:grpSpPr bwMode="auto">
              <a:xfrm>
                <a:off x="4526" y="3125"/>
                <a:ext cx="215" cy="364"/>
                <a:chOff x="4526" y="3125"/>
                <a:chExt cx="215" cy="364"/>
              </a:xfrm>
            </p:grpSpPr>
            <p:sp>
              <p:nvSpPr>
                <p:cNvPr id="60"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61"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57"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89101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代理</a:t>
            </a:r>
            <a:r>
              <a:rPr lang="zh-CN" altLang="en-US" sz="2667" smtClean="0">
                <a:solidFill>
                  <a:srgbClr val="1D69A3"/>
                </a:solidFill>
                <a:latin typeface="微软雅黑" pitchFamily="34" charset="-122"/>
                <a:ea typeface="微软雅黑" pitchFamily="34" charset="-122"/>
              </a:rPr>
              <a:t>模式类图</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4" name="组合 3"/>
          <p:cNvGrpSpPr/>
          <p:nvPr/>
        </p:nvGrpSpPr>
        <p:grpSpPr>
          <a:xfrm>
            <a:off x="854741" y="1380913"/>
            <a:ext cx="10664216" cy="4261686"/>
            <a:chOff x="704809" y="1529791"/>
            <a:chExt cx="10664216" cy="4261686"/>
          </a:xfrm>
        </p:grpSpPr>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809" y="1740829"/>
              <a:ext cx="88582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圆角矩形 10"/>
            <p:cNvSpPr/>
            <p:nvPr/>
          </p:nvSpPr>
          <p:spPr>
            <a:xfrm>
              <a:off x="10222880" y="4533446"/>
              <a:ext cx="809625" cy="628650"/>
            </a:xfrm>
            <a:prstGeom prst="roundRect">
              <a:avLst/>
            </a:prstGeom>
            <a:solidFill>
              <a:schemeClr val="accent1">
                <a:lumMod val="40000"/>
                <a:lumOff val="6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TextBox 11"/>
            <p:cNvSpPr txBox="1"/>
            <p:nvPr/>
          </p:nvSpPr>
          <p:spPr>
            <a:xfrm>
              <a:off x="10189110" y="4663105"/>
              <a:ext cx="877163" cy="369332"/>
            </a:xfrm>
            <a:prstGeom prst="rect">
              <a:avLst/>
            </a:prstGeom>
            <a:noFill/>
          </p:spPr>
          <p:txBody>
            <a:bodyPr wrap="none" rtlCol="0">
              <a:spAutoFit/>
            </a:bodyPr>
            <a:lstStyle/>
            <a:p>
              <a:r>
                <a:rPr lang="zh-CN" altLang="en-US" smtClean="0"/>
                <a:t>访问者</a:t>
              </a:r>
              <a:endParaRPr lang="zh-CN" altLang="en-US"/>
            </a:p>
          </p:txBody>
        </p:sp>
        <p:sp>
          <p:nvSpPr>
            <p:cNvPr id="13" name="TextBox 12"/>
            <p:cNvSpPr txBox="1"/>
            <p:nvPr/>
          </p:nvSpPr>
          <p:spPr>
            <a:xfrm>
              <a:off x="1449970" y="5368366"/>
              <a:ext cx="1726755" cy="307777"/>
            </a:xfrm>
            <a:prstGeom prst="rect">
              <a:avLst/>
            </a:prstGeom>
            <a:noFill/>
          </p:spPr>
          <p:txBody>
            <a:bodyPr wrap="none" rtlCol="0">
              <a:spAutoFit/>
            </a:bodyPr>
            <a:lstStyle/>
            <a:p>
              <a:r>
                <a:rPr lang="en-US" altLang="zh-CN" sz="1400" smtClean="0"/>
                <a:t>A</a:t>
              </a:r>
              <a:r>
                <a:rPr lang="zh-CN" altLang="en-US" sz="1400" smtClean="0"/>
                <a:t>公司，</a:t>
              </a:r>
              <a:r>
                <a:rPr lang="en-US" altLang="zh-CN" sz="1400" smtClean="0"/>
                <a:t>B</a:t>
              </a:r>
              <a:r>
                <a:rPr lang="zh-CN" altLang="en-US" sz="1400" smtClean="0"/>
                <a:t>公司，</a:t>
              </a:r>
              <a:r>
                <a:rPr lang="en-US" altLang="zh-CN" sz="1400" smtClean="0"/>
                <a:t>……</a:t>
              </a:r>
              <a:endParaRPr lang="zh-CN" altLang="en-US" sz="1400"/>
            </a:p>
          </p:txBody>
        </p:sp>
        <p:cxnSp>
          <p:nvCxnSpPr>
            <p:cNvPr id="15" name="直接箭头连接符 14"/>
            <p:cNvCxnSpPr>
              <a:stCxn id="12" idx="1"/>
            </p:cNvCxnSpPr>
            <p:nvPr/>
          </p:nvCxnSpPr>
          <p:spPr>
            <a:xfrm flipH="1">
              <a:off x="8937008" y="4847771"/>
              <a:ext cx="12521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573715" y="1529791"/>
              <a:ext cx="1521570" cy="307777"/>
            </a:xfrm>
            <a:prstGeom prst="rect">
              <a:avLst/>
            </a:prstGeom>
            <a:noFill/>
          </p:spPr>
          <p:txBody>
            <a:bodyPr wrap="none" rtlCol="0">
              <a:spAutoFit/>
            </a:bodyPr>
            <a:lstStyle/>
            <a:p>
              <a:r>
                <a:rPr lang="zh-CN" altLang="en-US" sz="1400" smtClean="0"/>
                <a:t>接口</a:t>
              </a:r>
              <a:r>
                <a:rPr lang="en-US" altLang="zh-CN" sz="1400" smtClean="0"/>
                <a:t>1</a:t>
              </a:r>
              <a:r>
                <a:rPr lang="zh-CN" altLang="en-US" sz="1400" smtClean="0"/>
                <a:t>，接口</a:t>
              </a:r>
              <a:r>
                <a:rPr lang="en-US" altLang="zh-CN" sz="1400" smtClean="0"/>
                <a:t>2……</a:t>
              </a:r>
              <a:endParaRPr lang="zh-CN" altLang="en-US" sz="1400"/>
            </a:p>
          </p:txBody>
        </p:sp>
        <p:sp>
          <p:nvSpPr>
            <p:cNvPr id="16" name="TextBox 15"/>
            <p:cNvSpPr txBox="1"/>
            <p:nvPr/>
          </p:nvSpPr>
          <p:spPr>
            <a:xfrm>
              <a:off x="6994732" y="5483700"/>
              <a:ext cx="1691489" cy="307777"/>
            </a:xfrm>
            <a:prstGeom prst="rect">
              <a:avLst/>
            </a:prstGeom>
            <a:noFill/>
          </p:spPr>
          <p:txBody>
            <a:bodyPr wrap="none" rtlCol="0">
              <a:spAutoFit/>
            </a:bodyPr>
            <a:lstStyle/>
            <a:p>
              <a:r>
                <a:rPr lang="en-US" altLang="zh-CN" sz="1400" b="1" smtClean="0">
                  <a:latin typeface="微软雅黑" panose="020B0503020204020204" pitchFamily="34" charset="-122"/>
                  <a:ea typeface="微软雅黑" panose="020B0503020204020204" pitchFamily="34" charset="-122"/>
                </a:rPr>
                <a:t>lison</a:t>
              </a:r>
              <a:r>
                <a:rPr lang="zh-CN" altLang="en-US" sz="1400" b="1" smtClean="0">
                  <a:latin typeface="微软雅黑" panose="020B0503020204020204" pitchFamily="34" charset="-122"/>
                  <a:ea typeface="微软雅黑" panose="020B0503020204020204" pitchFamily="34" charset="-122"/>
                </a:rPr>
                <a:t>海外代购公司</a:t>
              </a:r>
              <a:endParaRPr lang="zh-CN" altLang="en-US" sz="1400" b="1">
                <a:latin typeface="微软雅黑" panose="020B0503020204020204" pitchFamily="34" charset="-122"/>
                <a:ea typeface="微软雅黑" panose="020B0503020204020204" pitchFamily="34" charset="-122"/>
              </a:endParaRPr>
            </a:p>
          </p:txBody>
        </p:sp>
        <p:sp>
          <p:nvSpPr>
            <p:cNvPr id="2" name="矩形 1"/>
            <p:cNvSpPr/>
            <p:nvPr/>
          </p:nvSpPr>
          <p:spPr>
            <a:xfrm>
              <a:off x="6641483" y="4342946"/>
              <a:ext cx="2314575" cy="1140754"/>
            </a:xfrm>
            <a:prstGeom prst="rect">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6994732" y="4669623"/>
              <a:ext cx="1689886"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动 态 代 理</a:t>
              </a:r>
              <a:endParaRPr lang="zh-CN" altLang="en-US" sz="2400">
                <a:latin typeface="微软雅黑" panose="020B0503020204020204" pitchFamily="34" charset="-122"/>
                <a:ea typeface="微软雅黑" panose="020B0503020204020204" pitchFamily="34" charset="-122"/>
              </a:endParaRPr>
            </a:p>
          </p:txBody>
        </p:sp>
        <p:sp>
          <p:nvSpPr>
            <p:cNvPr id="18" name="TextBox 17"/>
            <p:cNvSpPr txBox="1"/>
            <p:nvPr/>
          </p:nvSpPr>
          <p:spPr>
            <a:xfrm>
              <a:off x="9927605" y="5175923"/>
              <a:ext cx="1441420" cy="307777"/>
            </a:xfrm>
            <a:prstGeom prst="rect">
              <a:avLst/>
            </a:prstGeom>
            <a:noFill/>
          </p:spPr>
          <p:txBody>
            <a:bodyPr wrap="none" rtlCol="0">
              <a:spAutoFit/>
            </a:bodyPr>
            <a:lstStyle/>
            <a:p>
              <a:r>
                <a:rPr lang="zh-CN" altLang="en-US" sz="1400"/>
                <a:t>张</a:t>
              </a:r>
              <a:r>
                <a:rPr lang="zh-CN" altLang="en-US" sz="1400" smtClean="0"/>
                <a:t>三、张三老婆</a:t>
              </a:r>
              <a:endParaRPr lang="zh-CN" altLang="en-US" sz="1400"/>
            </a:p>
          </p:txBody>
        </p:sp>
      </p:grpSp>
      <p:grpSp>
        <p:nvGrpSpPr>
          <p:cNvPr id="27" name="组合 26"/>
          <p:cNvGrpSpPr/>
          <p:nvPr/>
        </p:nvGrpSpPr>
        <p:grpSpPr>
          <a:xfrm>
            <a:off x="6766730" y="94851"/>
            <a:ext cx="4152900" cy="837873"/>
            <a:chOff x="7324725" y="1141845"/>
            <a:chExt cx="4152900" cy="837873"/>
          </a:xfrm>
        </p:grpSpPr>
        <p:grpSp>
          <p:nvGrpSpPr>
            <p:cNvPr id="38" name="Group 16"/>
            <p:cNvGrpSpPr/>
            <p:nvPr/>
          </p:nvGrpSpPr>
          <p:grpSpPr bwMode="auto">
            <a:xfrm>
              <a:off x="7549280" y="1434639"/>
              <a:ext cx="129000" cy="207346"/>
              <a:chOff x="4441" y="3144"/>
              <a:chExt cx="215" cy="345"/>
            </a:xfrm>
          </p:grpSpPr>
          <p:sp>
            <p:nvSpPr>
              <p:cNvPr id="4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39" name="矩形 3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2" name="组合 41"/>
          <p:cNvGrpSpPr/>
          <p:nvPr/>
        </p:nvGrpSpPr>
        <p:grpSpPr>
          <a:xfrm>
            <a:off x="6837555" y="190621"/>
            <a:ext cx="4027430" cy="646331"/>
            <a:chOff x="4121722" y="5638470"/>
            <a:chExt cx="4027430" cy="646331"/>
          </a:xfrm>
        </p:grpSpPr>
        <p:grpSp>
          <p:nvGrpSpPr>
            <p:cNvPr id="43" name="PA_组合 14"/>
            <p:cNvGrpSpPr/>
            <p:nvPr>
              <p:custDataLst>
                <p:tags r:id="rId3"/>
              </p:custDataLst>
            </p:nvPr>
          </p:nvGrpSpPr>
          <p:grpSpPr bwMode="auto">
            <a:xfrm>
              <a:off x="4121722" y="5643136"/>
              <a:ext cx="360000" cy="360000"/>
              <a:chOff x="4350" y="3024"/>
              <a:chExt cx="600" cy="599"/>
            </a:xfrm>
          </p:grpSpPr>
          <p:sp>
            <p:nvSpPr>
              <p:cNvPr id="45"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46" name="Group 16"/>
              <p:cNvGrpSpPr/>
              <p:nvPr/>
            </p:nvGrpSpPr>
            <p:grpSpPr bwMode="auto">
              <a:xfrm>
                <a:off x="4526" y="3125"/>
                <a:ext cx="215" cy="364"/>
                <a:chOff x="4526" y="3125"/>
                <a:chExt cx="215" cy="364"/>
              </a:xfrm>
            </p:grpSpPr>
            <p:sp>
              <p:nvSpPr>
                <p:cNvPr id="53"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4"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44"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4762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6839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在</a:t>
            </a:r>
            <a:r>
              <a:rPr lang="en-US" altLang="zh-CN" sz="2667" smtClean="0">
                <a:solidFill>
                  <a:srgbClr val="1D69A3"/>
                </a:solidFill>
                <a:latin typeface="微软雅黑" pitchFamily="34" charset="-122"/>
                <a:ea typeface="微软雅黑" pitchFamily="34" charset="-122"/>
              </a:rPr>
              <a:t>MyBatis</a:t>
            </a:r>
            <a:r>
              <a:rPr lang="zh-CN" altLang="en-US" sz="2667" smtClean="0">
                <a:solidFill>
                  <a:srgbClr val="1D69A3"/>
                </a:solidFill>
                <a:latin typeface="微软雅黑" pitchFamily="34" charset="-122"/>
                <a:ea typeface="微软雅黑" pitchFamily="34" charset="-122"/>
              </a:rPr>
              <a:t>中那些地方需要打印日志？</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38" name="组合 37"/>
          <p:cNvGrpSpPr/>
          <p:nvPr/>
        </p:nvGrpSpPr>
        <p:grpSpPr>
          <a:xfrm>
            <a:off x="6766730" y="94851"/>
            <a:ext cx="4152900" cy="837873"/>
            <a:chOff x="7324725" y="1141845"/>
            <a:chExt cx="4152900" cy="837873"/>
          </a:xfrm>
        </p:grpSpPr>
        <p:grpSp>
          <p:nvGrpSpPr>
            <p:cNvPr id="39" name="Group 16"/>
            <p:cNvGrpSpPr/>
            <p:nvPr/>
          </p:nvGrpSpPr>
          <p:grpSpPr bwMode="auto">
            <a:xfrm>
              <a:off x="7549280" y="1434639"/>
              <a:ext cx="129000" cy="207346"/>
              <a:chOff x="4441" y="3144"/>
              <a:chExt cx="215" cy="345"/>
            </a:xfrm>
          </p:grpSpPr>
          <p:sp>
            <p:nvSpPr>
              <p:cNvPr id="4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40" name="矩形 39"/>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3" name="组合 42"/>
          <p:cNvGrpSpPr/>
          <p:nvPr/>
        </p:nvGrpSpPr>
        <p:grpSpPr>
          <a:xfrm>
            <a:off x="6837555" y="190621"/>
            <a:ext cx="4027430" cy="646331"/>
            <a:chOff x="4121722" y="5638470"/>
            <a:chExt cx="4027430" cy="646331"/>
          </a:xfrm>
        </p:grpSpPr>
        <p:grpSp>
          <p:nvGrpSpPr>
            <p:cNvPr id="44" name="PA_组合 14"/>
            <p:cNvGrpSpPr/>
            <p:nvPr>
              <p:custDataLst>
                <p:tags r:id="rId3"/>
              </p:custDataLst>
            </p:nvPr>
          </p:nvGrpSpPr>
          <p:grpSpPr bwMode="auto">
            <a:xfrm>
              <a:off x="4121722" y="5643136"/>
              <a:ext cx="360000" cy="360000"/>
              <a:chOff x="4350" y="3024"/>
              <a:chExt cx="600" cy="599"/>
            </a:xfrm>
          </p:grpSpPr>
          <p:sp>
            <p:nvSpPr>
              <p:cNvPr id="46"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53" name="Group 16"/>
              <p:cNvGrpSpPr/>
              <p:nvPr/>
            </p:nvGrpSpPr>
            <p:grpSpPr bwMode="auto">
              <a:xfrm>
                <a:off x="4526" y="3125"/>
                <a:ext cx="215" cy="364"/>
                <a:chOff x="4526" y="3125"/>
                <a:chExt cx="215" cy="364"/>
              </a:xfrm>
            </p:grpSpPr>
            <p:sp>
              <p:nvSpPr>
                <p:cNvPr id="54"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5"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45"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
        <p:nvSpPr>
          <p:cNvPr id="9" name="TextBox 8"/>
          <p:cNvSpPr txBox="1"/>
          <p:nvPr/>
        </p:nvSpPr>
        <p:spPr>
          <a:xfrm>
            <a:off x="1154605" y="1607820"/>
            <a:ext cx="7513145" cy="1477328"/>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zh-CN" altLang="en-US" sz="2000" b="1" smtClean="0">
                <a:latin typeface="微软雅黑" panose="020B0503020204020204" pitchFamily="34" charset="-122"/>
                <a:ea typeface="微软雅黑" panose="020B0503020204020204" pitchFamily="34" charset="-122"/>
              </a:rPr>
              <a:t>在</a:t>
            </a:r>
            <a:r>
              <a:rPr lang="zh-CN" altLang="en-US" sz="2000" b="1">
                <a:latin typeface="微软雅黑" panose="020B0503020204020204" pitchFamily="34" charset="-122"/>
                <a:ea typeface="微软雅黑" panose="020B0503020204020204" pitchFamily="34" charset="-122"/>
              </a:rPr>
              <a:t>创建</a:t>
            </a:r>
            <a:r>
              <a:rPr lang="en-US" altLang="zh-CN" sz="2000" b="1">
                <a:latin typeface="微软雅黑" panose="020B0503020204020204" pitchFamily="34" charset="-122"/>
                <a:ea typeface="微软雅黑" panose="020B0503020204020204" pitchFamily="34" charset="-122"/>
              </a:rPr>
              <a:t>prepareStatement</a:t>
            </a:r>
            <a:r>
              <a:rPr lang="zh-CN" altLang="en-US" sz="2000" b="1">
                <a:latin typeface="微软雅黑" panose="020B0503020204020204" pitchFamily="34" charset="-122"/>
                <a:ea typeface="微软雅黑" panose="020B0503020204020204" pitchFamily="34" charset="-122"/>
              </a:rPr>
              <a:t>时，打印执行的</a:t>
            </a:r>
            <a:r>
              <a:rPr lang="en-US" altLang="zh-CN" sz="2000" b="1">
                <a:latin typeface="微软雅黑" panose="020B0503020204020204" pitchFamily="34" charset="-122"/>
                <a:ea typeface="微软雅黑" panose="020B0503020204020204" pitchFamily="34" charset="-122"/>
              </a:rPr>
              <a:t>SQL</a:t>
            </a:r>
            <a:r>
              <a:rPr lang="zh-CN" altLang="en-US" sz="2000" b="1">
                <a:latin typeface="微软雅黑" panose="020B0503020204020204" pitchFamily="34" charset="-122"/>
                <a:ea typeface="微软雅黑" panose="020B0503020204020204" pitchFamily="34" charset="-122"/>
              </a:rPr>
              <a:t>语句；</a:t>
            </a:r>
          </a:p>
          <a:p>
            <a:pPr marL="285750" indent="-285750">
              <a:lnSpc>
                <a:spcPct val="150000"/>
              </a:lnSpc>
              <a:buClr>
                <a:srgbClr val="FFC000"/>
              </a:buClr>
              <a:buFont typeface="Wingdings" panose="05000000000000000000" pitchFamily="2" charset="2"/>
              <a:buChar char="ü"/>
            </a:pPr>
            <a:r>
              <a:rPr lang="zh-CN" altLang="en-US" sz="2000" b="1" smtClean="0">
                <a:latin typeface="微软雅黑" panose="020B0503020204020204" pitchFamily="34" charset="-122"/>
                <a:ea typeface="微软雅黑" panose="020B0503020204020204" pitchFamily="34" charset="-122"/>
              </a:rPr>
              <a:t>访问</a:t>
            </a:r>
            <a:r>
              <a:rPr lang="zh-CN" altLang="en-US" sz="2000" b="1">
                <a:latin typeface="微软雅黑" panose="020B0503020204020204" pitchFamily="34" charset="-122"/>
                <a:ea typeface="微软雅黑" panose="020B0503020204020204" pitchFamily="34" charset="-122"/>
              </a:rPr>
              <a:t>数据库时，打印参数的类型和值</a:t>
            </a:r>
          </a:p>
          <a:p>
            <a:pPr marL="285750" indent="-285750">
              <a:lnSpc>
                <a:spcPct val="150000"/>
              </a:lnSpc>
              <a:buClr>
                <a:srgbClr val="FFC000"/>
              </a:buClr>
              <a:buFont typeface="Wingdings" panose="05000000000000000000" pitchFamily="2" charset="2"/>
              <a:buChar char="ü"/>
            </a:pPr>
            <a:r>
              <a:rPr lang="zh-CN" altLang="en-US" sz="2000" b="1" smtClean="0">
                <a:latin typeface="微软雅黑" panose="020B0503020204020204" pitchFamily="34" charset="-122"/>
                <a:ea typeface="微软雅黑" panose="020B0503020204020204" pitchFamily="34" charset="-122"/>
              </a:rPr>
              <a:t>查询</a:t>
            </a:r>
            <a:r>
              <a:rPr lang="zh-CN" altLang="en-US" sz="2000" b="1">
                <a:latin typeface="微软雅黑" panose="020B0503020204020204" pitchFamily="34" charset="-122"/>
                <a:ea typeface="微软雅黑" panose="020B0503020204020204" pitchFamily="34" charset="-122"/>
              </a:rPr>
              <a:t>出结构后，打印结果数据条数</a:t>
            </a:r>
          </a:p>
        </p:txBody>
      </p:sp>
    </p:spTree>
    <p:extLst>
      <p:ext uri="{BB962C8B-B14F-4D97-AF65-F5344CB8AC3E}">
        <p14:creationId xmlns:p14="http://schemas.microsoft.com/office/powerpoint/2010/main" val="3125251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日志模块</a:t>
            </a:r>
            <a:r>
              <a:rPr lang="en-US" altLang="zh-CN" sz="2667" smtClean="0">
                <a:solidFill>
                  <a:srgbClr val="1D69A3"/>
                </a:solidFill>
                <a:latin typeface="微软雅黑" pitchFamily="34" charset="-122"/>
                <a:ea typeface="微软雅黑" pitchFamily="34" charset="-122"/>
              </a:rPr>
              <a:t>JDBC</a:t>
            </a:r>
            <a:r>
              <a:rPr lang="zh-CN" altLang="en-US" sz="2667" smtClean="0">
                <a:solidFill>
                  <a:srgbClr val="1D69A3"/>
                </a:solidFill>
                <a:latin typeface="微软雅黑" pitchFamily="34" charset="-122"/>
                <a:ea typeface="微软雅黑" pitchFamily="34" charset="-122"/>
              </a:rPr>
              <a:t>包类图</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D:\360安全浏览器下载\日志模块jdbc包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2" y="2025740"/>
            <a:ext cx="9510713" cy="45697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76851" y="244475"/>
            <a:ext cx="5526088" cy="2169825"/>
          </a:xfrm>
          <a:prstGeom prst="rect">
            <a:avLst/>
          </a:prstGeom>
          <a:noFill/>
          <a:ln>
            <a:solidFill>
              <a:schemeClr val="accent1">
                <a:alpha val="32000"/>
              </a:schemeClr>
            </a:solidFill>
          </a:ln>
        </p:spPr>
        <p:txBody>
          <a:bodyPr wrap="square" rtlCol="0">
            <a:spAutoFit/>
          </a:bodyPr>
          <a:lstStyle/>
          <a:p>
            <a:pPr marL="28575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ConnectionLogger</a:t>
            </a:r>
            <a:r>
              <a:rPr lang="zh-CN" altLang="en-US" b="1"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负责打印连接信息和</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语句，并创建</a:t>
            </a:r>
            <a:r>
              <a:rPr lang="en-US" altLang="zh-CN" smtClean="0">
                <a:latin typeface="微软雅黑" panose="020B0503020204020204" pitchFamily="34" charset="-122"/>
                <a:ea typeface="微软雅黑" panose="020B0503020204020204" pitchFamily="34" charset="-122"/>
              </a:rPr>
              <a:t>PreparedStatementLogger</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PreparedStatementLogger</a:t>
            </a:r>
            <a:r>
              <a:rPr lang="zh-CN" altLang="en-US" b="1"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负责打印参数信息，并创建</a:t>
            </a:r>
            <a:r>
              <a:rPr lang="en-US" altLang="zh-CN" smtClean="0">
                <a:latin typeface="微软雅黑" panose="020B0503020204020204" pitchFamily="34" charset="-122"/>
                <a:ea typeface="微软雅黑" panose="020B0503020204020204" pitchFamily="34" charset="-122"/>
              </a:rPr>
              <a:t>ResultSetLogger</a:t>
            </a:r>
          </a:p>
          <a:p>
            <a:pPr marL="28575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ResultSetLogge</a:t>
            </a:r>
            <a:r>
              <a:rPr lang="zh-CN" altLang="en-US" b="1"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r</a:t>
            </a:r>
            <a:r>
              <a:rPr lang="zh-CN" altLang="en-US" smtClean="0">
                <a:latin typeface="微软雅黑" panose="020B0503020204020204" pitchFamily="34" charset="-122"/>
                <a:ea typeface="微软雅黑" panose="020B0503020204020204" pitchFamily="34" charset="-122"/>
              </a:rPr>
              <a:t>负责打印数据结果信息；</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25422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2824304" y="2680589"/>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4822821" y="2676795"/>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6821338" y="2660140"/>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69" name="PA_任意多边形 9"/>
          <p:cNvSpPr>
            <a:spLocks noEditPoints="1"/>
          </p:cNvSpPr>
          <p:nvPr>
            <p:custDataLst>
              <p:tags r:id="rId3"/>
            </p:custDataLst>
          </p:nvPr>
        </p:nvSpPr>
        <p:spPr bwMode="auto">
          <a:xfrm>
            <a:off x="1537427" y="2700087"/>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4"/>
            </p:custDataLst>
          </p:nvPr>
        </p:nvGrpSpPr>
        <p:grpSpPr>
          <a:xfrm>
            <a:off x="825787" y="3355464"/>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923713" y="4111554"/>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6"/>
            </p:custDataLst>
          </p:nvPr>
        </p:nvSpPr>
        <p:spPr>
          <a:xfrm>
            <a:off x="1121313" y="3482850"/>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4777654" y="2566155"/>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819855" y="2666541"/>
            <a:ext cx="1917777" cy="3232501"/>
            <a:chOff x="8273973" y="2760526"/>
            <a:chExt cx="1917777" cy="3232501"/>
          </a:xfrm>
        </p:grpSpPr>
        <p:grpSp>
          <p:nvGrpSpPr>
            <p:cNvPr id="34" name="PA_组合 79"/>
            <p:cNvGrpSpPr/>
            <p:nvPr>
              <p:custDataLst>
                <p:tags r:id="rId7"/>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8"/>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9"/>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10"/>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3638176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3218716" y="2729614"/>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5217233" y="2725820"/>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7215750" y="2709165"/>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3" name="组合 2"/>
          <p:cNvGrpSpPr/>
          <p:nvPr/>
        </p:nvGrpSpPr>
        <p:grpSpPr>
          <a:xfrm>
            <a:off x="1116113" y="2615180"/>
            <a:ext cx="2021863" cy="3339288"/>
            <a:chOff x="77526" y="2660140"/>
            <a:chExt cx="2021863" cy="3339288"/>
          </a:xfrm>
        </p:grpSpPr>
        <p:sp>
          <p:nvSpPr>
            <p:cNvPr id="69" name="PA_任意多边形 9"/>
            <p:cNvSpPr>
              <a:spLocks noEditPoints="1"/>
            </p:cNvSpPr>
            <p:nvPr>
              <p:custDataLst>
                <p:tags r:id="rId7"/>
              </p:custDataLst>
            </p:nvPr>
          </p:nvSpPr>
          <p:spPr bwMode="auto">
            <a:xfrm>
              <a:off x="893252" y="2794072"/>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8"/>
              </p:custDataLst>
            </p:nvPr>
          </p:nvGrpSpPr>
          <p:grpSpPr>
            <a:xfrm>
              <a:off x="181612" y="3449449"/>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9"/>
              </p:custDataLst>
            </p:nvPr>
          </p:nvSpPr>
          <p:spPr>
            <a:xfrm>
              <a:off x="279538" y="4205539"/>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10"/>
              </p:custDataLst>
            </p:nvPr>
          </p:nvSpPr>
          <p:spPr>
            <a:xfrm>
              <a:off x="477138" y="357683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77526" y="2660140"/>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9214267" y="2715566"/>
            <a:ext cx="1917777" cy="3232501"/>
            <a:chOff x="8273973" y="2760526"/>
            <a:chExt cx="1917777" cy="3232501"/>
          </a:xfrm>
        </p:grpSpPr>
        <p:grpSp>
          <p:nvGrpSpPr>
            <p:cNvPr id="34" name="PA_组合 79"/>
            <p:cNvGrpSpPr/>
            <p:nvPr>
              <p:custDataLst>
                <p:tags r:id="rId3"/>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4"/>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5"/>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6"/>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268648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基础支撑层源码</a:t>
            </a:r>
            <a:r>
              <a:rPr lang="zh-CN" altLang="en-US" sz="2667" smtClean="0">
                <a:solidFill>
                  <a:srgbClr val="1D69A3"/>
                </a:solidFill>
                <a:latin typeface="微软雅黑" pitchFamily="34" charset="-122"/>
                <a:ea typeface="微软雅黑" pitchFamily="34" charset="-122"/>
              </a:rPr>
              <a:t>分析  创建一个数据源的难点？</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368301" y="1007413"/>
            <a:ext cx="11366500" cy="1754326"/>
          </a:xfrm>
          <a:prstGeom prst="rect">
            <a:avLst/>
          </a:prstGeom>
        </p:spPr>
        <p:txBody>
          <a:bodyPr wrap="square">
            <a:spAutoFit/>
          </a:bodyPr>
          <a:lstStyle/>
          <a:p>
            <a:pPr marL="285750" indent="-285750">
              <a:lnSpc>
                <a:spcPct val="20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常见的数据源组件都实现了</a:t>
            </a:r>
            <a:r>
              <a:rPr lang="en-US" altLang="zh-CN" smtClean="0">
                <a:latin typeface="微软雅黑" panose="020B0503020204020204" pitchFamily="34" charset="-122"/>
                <a:ea typeface="微软雅黑" panose="020B0503020204020204" pitchFamily="34" charset="-122"/>
              </a:rPr>
              <a:t>javax.sql.DataSource</a:t>
            </a:r>
            <a:r>
              <a:rPr lang="zh-CN" altLang="en-US" smtClean="0">
                <a:latin typeface="微软雅黑" panose="020B0503020204020204" pitchFamily="34" charset="-122"/>
                <a:ea typeface="微软雅黑" panose="020B0503020204020204" pitchFamily="34" charset="-122"/>
              </a:rPr>
              <a:t>接口；</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不但要能集成第三方的数据源组件，自身也提供了数据源的实现；</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一般情况下，数据源的初始化过程参数较多，比较复杂；</a:t>
            </a:r>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76305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工厂模式</a:t>
            </a:r>
            <a:r>
              <a:rPr lang="en-US" altLang="zh-CN" sz="2667" smtClean="0">
                <a:solidFill>
                  <a:srgbClr val="1D69A3"/>
                </a:solidFill>
                <a:latin typeface="微软雅黑" pitchFamily="34" charset="-122"/>
                <a:ea typeface="微软雅黑" pitchFamily="34" charset="-122"/>
              </a:rPr>
              <a:t>uml</a:t>
            </a:r>
            <a:r>
              <a:rPr lang="zh-CN" altLang="en-US" sz="2667" smtClean="0">
                <a:solidFill>
                  <a:srgbClr val="1D69A3"/>
                </a:solidFill>
                <a:latin typeface="微软雅黑" pitchFamily="34" charset="-122"/>
                <a:ea typeface="微软雅黑" pitchFamily="34" charset="-122"/>
              </a:rPr>
              <a:t>类图</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E:\1 VIP Resouce\0 mybatis\工厂模式uml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010" y="1244683"/>
            <a:ext cx="10937250" cy="32521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39"/>
          <p:cNvSpPr>
            <a:spLocks noChangeArrowheads="1"/>
          </p:cNvSpPr>
          <p:nvPr/>
        </p:nvSpPr>
        <p:spPr bwMode="auto">
          <a:xfrm>
            <a:off x="336869" y="4345131"/>
            <a:ext cx="11601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
                <a:srgbClr val="92D050"/>
              </a:buClr>
              <a:buFont typeface="Wingdings" pitchFamily="2" charset="2"/>
              <a:buChar char="ü"/>
            </a:pPr>
            <a:r>
              <a:rPr lang="zh-CN" altLang="en-US" sz="1800" b="1">
                <a:latin typeface="微软雅黑" pitchFamily="34" charset="-122"/>
                <a:ea typeface="微软雅黑" pitchFamily="34" charset="-122"/>
              </a:rPr>
              <a:t>产品接口（</a:t>
            </a:r>
            <a:r>
              <a:rPr lang="en-US" altLang="zh-CN" sz="1800" b="1">
                <a:latin typeface="微软雅黑" pitchFamily="34" charset="-122"/>
                <a:ea typeface="微软雅黑" pitchFamily="34" charset="-122"/>
              </a:rPr>
              <a:t>Product</a:t>
            </a:r>
            <a:r>
              <a:rPr lang="zh-CN" altLang="en-US" sz="1800" b="1">
                <a:latin typeface="微软雅黑" pitchFamily="34" charset="-122"/>
                <a:ea typeface="微软雅黑" pitchFamily="34" charset="-122"/>
              </a:rPr>
              <a:t>）：</a:t>
            </a:r>
            <a:r>
              <a:rPr lang="zh-CN" altLang="en-US" sz="1800">
                <a:latin typeface="微软雅黑" pitchFamily="34" charset="-122"/>
                <a:ea typeface="微软雅黑" pitchFamily="34" charset="-122"/>
              </a:rPr>
              <a:t>产品接口用于定义产品类的功能，具体工厂类产生的所有产品都必须实现这个接口。调用者与产品接口直接交互，这是调用者最关心的接口；</a:t>
            </a:r>
            <a:endParaRPr lang="en-US" altLang="zh-CN" sz="1800">
              <a:latin typeface="微软雅黑" pitchFamily="34" charset="-122"/>
              <a:ea typeface="微软雅黑" pitchFamily="34" charset="-122"/>
            </a:endParaRPr>
          </a:p>
          <a:p>
            <a:pPr>
              <a:spcBef>
                <a:spcPct val="0"/>
              </a:spcBef>
              <a:buClr>
                <a:srgbClr val="92D050"/>
              </a:buClr>
              <a:buFont typeface="Wingdings" pitchFamily="2" charset="2"/>
              <a:buChar char="ü"/>
            </a:pPr>
            <a:r>
              <a:rPr lang="zh-CN" altLang="en-US" sz="1800" b="1">
                <a:latin typeface="微软雅黑" pitchFamily="34" charset="-122"/>
                <a:ea typeface="微软雅黑" pitchFamily="34" charset="-122"/>
              </a:rPr>
              <a:t>具体产品类（</a:t>
            </a:r>
            <a:r>
              <a:rPr lang="en-US" altLang="zh-CN" sz="1800" b="1">
                <a:latin typeface="微软雅黑" pitchFamily="34" charset="-122"/>
                <a:ea typeface="微软雅黑" pitchFamily="34" charset="-122"/>
              </a:rPr>
              <a:t>ConcreteProduct</a:t>
            </a:r>
            <a:r>
              <a:rPr lang="zh-CN" altLang="en-US" sz="1800" b="1">
                <a:latin typeface="微软雅黑" pitchFamily="34" charset="-122"/>
                <a:ea typeface="微软雅黑" pitchFamily="34" charset="-122"/>
              </a:rPr>
              <a:t>）：</a:t>
            </a:r>
            <a:r>
              <a:rPr lang="zh-CN" altLang="en-US" sz="1800">
                <a:latin typeface="微软雅黑" pitchFamily="34" charset="-122"/>
                <a:ea typeface="微软雅黑" pitchFamily="34" charset="-122"/>
              </a:rPr>
              <a:t>实现产品接口的实现类，具体产品类中定义了具体的业务逻辑；</a:t>
            </a:r>
            <a:endParaRPr lang="en-US" altLang="zh-CN" sz="1800">
              <a:latin typeface="微软雅黑" pitchFamily="34" charset="-122"/>
              <a:ea typeface="微软雅黑" pitchFamily="34" charset="-122"/>
            </a:endParaRPr>
          </a:p>
          <a:p>
            <a:pPr>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工厂接口（</a:t>
            </a:r>
            <a:r>
              <a:rPr lang="en-US" altLang="zh-CN" sz="1800" b="1">
                <a:latin typeface="微软雅黑" pitchFamily="34" charset="-122"/>
                <a:ea typeface="微软雅黑" pitchFamily="34" charset="-122"/>
              </a:rPr>
              <a:t>F</a:t>
            </a:r>
            <a:r>
              <a:rPr lang="en-US" altLang="zh-CN" sz="1800" b="1" smtClean="0">
                <a:latin typeface="微软雅黑" pitchFamily="34" charset="-122"/>
                <a:ea typeface="微软雅黑" pitchFamily="34" charset="-122"/>
              </a:rPr>
              <a:t>actory</a:t>
            </a:r>
            <a:r>
              <a:rPr lang="zh-CN" altLang="en-US" sz="1800" b="1"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：工厂接口是工厂方法模式的核心接口，调用者会直接和工厂接口交互用于获取具体的产品实现类；</a:t>
            </a:r>
            <a:endParaRPr lang="en-US" altLang="zh-CN" sz="1800" smtClean="0">
              <a:latin typeface="微软雅黑" pitchFamily="34" charset="-122"/>
              <a:ea typeface="微软雅黑" pitchFamily="34" charset="-122"/>
            </a:endParaRPr>
          </a:p>
          <a:p>
            <a:pPr>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具体工厂类（</a:t>
            </a:r>
            <a:r>
              <a:rPr lang="en-US" altLang="zh-CN" sz="1800" b="1" smtClean="0">
                <a:latin typeface="微软雅黑" pitchFamily="34" charset="-122"/>
                <a:ea typeface="微软雅黑" pitchFamily="34" charset="-122"/>
              </a:rPr>
              <a:t>ConcreteFactory</a:t>
            </a:r>
            <a:r>
              <a:rPr lang="zh-CN" altLang="en-US" sz="1800" b="1"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是工厂接口的实现类，用于实例化产品对象，不同的具体工厂类会根据需求实例化不同的产品实现类；</a:t>
            </a:r>
            <a:endParaRPr lang="en-US" altLang="zh-CN" sz="1800" smtClean="0">
              <a:latin typeface="微软雅黑" pitchFamily="34" charset="-122"/>
              <a:ea typeface="微软雅黑" pitchFamily="34" charset="-122"/>
            </a:endParaRPr>
          </a:p>
        </p:txBody>
      </p:sp>
      <p:sp>
        <p:nvSpPr>
          <p:cNvPr id="13" name="矩形 12"/>
          <p:cNvSpPr/>
          <p:nvPr/>
        </p:nvSpPr>
        <p:spPr>
          <a:xfrm>
            <a:off x="368300" y="961842"/>
            <a:ext cx="11347450" cy="646331"/>
          </a:xfrm>
          <a:prstGeom prst="rect">
            <a:avLst/>
          </a:prstGeom>
        </p:spPr>
        <p:txBody>
          <a:bodyPr wrap="square">
            <a:spAutoFit/>
          </a:bodyPr>
          <a:lstStyle/>
          <a:p>
            <a:pPr marL="285750" indent="-285750">
              <a:buClr>
                <a:srgbClr val="FFC000"/>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工厂</a:t>
            </a:r>
            <a:r>
              <a:rPr lang="zh-CN" altLang="en-US" smtClean="0">
                <a:latin typeface="微软雅黑" panose="020B0503020204020204" pitchFamily="34" charset="-122"/>
                <a:ea typeface="微软雅黑" panose="020B0503020204020204" pitchFamily="34" charset="-122"/>
              </a:rPr>
              <a:t>模式（</a:t>
            </a:r>
            <a:r>
              <a:rPr lang="en-US" altLang="zh-CN" smtClean="0">
                <a:latin typeface="微软雅黑" panose="020B0503020204020204" pitchFamily="34" charset="-122"/>
                <a:ea typeface="微软雅黑" panose="020B0503020204020204" pitchFamily="34" charset="-122"/>
              </a:rPr>
              <a:t>Factory </a:t>
            </a:r>
            <a:r>
              <a:rPr lang="en-US" altLang="zh-CN">
                <a:latin typeface="微软雅黑" panose="020B0503020204020204" pitchFamily="34" charset="-122"/>
                <a:ea typeface="微软雅黑" panose="020B0503020204020204" pitchFamily="34" charset="-122"/>
              </a:rPr>
              <a:t>Pattern</a:t>
            </a:r>
            <a:r>
              <a:rPr lang="zh-CN" altLang="en-US">
                <a:latin typeface="微软雅黑" panose="020B0503020204020204" pitchFamily="34" charset="-122"/>
                <a:ea typeface="微软雅黑" panose="020B0503020204020204" pitchFamily="34" charset="-122"/>
              </a:rPr>
              <a:t>）属于创建型模式，它提供了一种创建对象的最佳方式。定义一个创建对象的接口，让其子类自己决定实例化哪一个工厂类，工厂模式使其创建过程延迟到子类进行</a:t>
            </a:r>
          </a:p>
        </p:txBody>
      </p:sp>
      <p:sp>
        <p:nvSpPr>
          <p:cNvPr id="2" name="TextBox 1"/>
          <p:cNvSpPr txBox="1"/>
          <p:nvPr/>
        </p:nvSpPr>
        <p:spPr>
          <a:xfrm>
            <a:off x="3031377" y="1971675"/>
            <a:ext cx="1107996" cy="276999"/>
          </a:xfrm>
          <a:prstGeom prst="rect">
            <a:avLst/>
          </a:prstGeom>
          <a:noFill/>
        </p:spPr>
        <p:txBody>
          <a:bodyPr wrap="none" rtlCol="0">
            <a:spAutoFit/>
          </a:bodyPr>
          <a:lstStyle/>
          <a:p>
            <a:r>
              <a:rPr lang="zh-CN" altLang="en-US" sz="1200" smtClean="0"/>
              <a:t>小电影制片厂</a:t>
            </a:r>
            <a:endParaRPr lang="zh-CN" altLang="en-US" sz="1200"/>
          </a:p>
        </p:txBody>
      </p:sp>
      <p:sp>
        <p:nvSpPr>
          <p:cNvPr id="14" name="TextBox 13"/>
          <p:cNvSpPr txBox="1"/>
          <p:nvPr/>
        </p:nvSpPr>
        <p:spPr>
          <a:xfrm>
            <a:off x="1356751" y="3286125"/>
            <a:ext cx="1569660" cy="276999"/>
          </a:xfrm>
          <a:prstGeom prst="rect">
            <a:avLst/>
          </a:prstGeom>
          <a:noFill/>
        </p:spPr>
        <p:txBody>
          <a:bodyPr wrap="none" rtlCol="0">
            <a:spAutoFit/>
          </a:bodyPr>
          <a:lstStyle/>
          <a:p>
            <a:r>
              <a:rPr lang="zh-CN" altLang="en-US" sz="1200" smtClean="0"/>
              <a:t>苍老师小电影制片厂</a:t>
            </a:r>
            <a:endParaRPr lang="zh-CN" altLang="en-US" sz="1200"/>
          </a:p>
        </p:txBody>
      </p:sp>
      <p:sp>
        <p:nvSpPr>
          <p:cNvPr id="15" name="TextBox 14"/>
          <p:cNvSpPr txBox="1"/>
          <p:nvPr/>
        </p:nvSpPr>
        <p:spPr>
          <a:xfrm>
            <a:off x="4042801" y="3267075"/>
            <a:ext cx="1569660" cy="276999"/>
          </a:xfrm>
          <a:prstGeom prst="rect">
            <a:avLst/>
          </a:prstGeom>
          <a:noFill/>
        </p:spPr>
        <p:txBody>
          <a:bodyPr wrap="none" rtlCol="0">
            <a:spAutoFit/>
          </a:bodyPr>
          <a:lstStyle/>
          <a:p>
            <a:r>
              <a:rPr lang="zh-CN" altLang="en-US" sz="1200" smtClean="0"/>
              <a:t>加老师小电影制片厂</a:t>
            </a:r>
            <a:endParaRPr lang="zh-CN" altLang="en-US" sz="1200"/>
          </a:p>
        </p:txBody>
      </p:sp>
      <p:sp>
        <p:nvSpPr>
          <p:cNvPr id="16" name="TextBox 15"/>
          <p:cNvSpPr txBox="1"/>
          <p:nvPr/>
        </p:nvSpPr>
        <p:spPr>
          <a:xfrm>
            <a:off x="8584452" y="1971675"/>
            <a:ext cx="646331" cy="276999"/>
          </a:xfrm>
          <a:prstGeom prst="rect">
            <a:avLst/>
          </a:prstGeom>
          <a:noFill/>
        </p:spPr>
        <p:txBody>
          <a:bodyPr wrap="none" rtlCol="0">
            <a:spAutoFit/>
          </a:bodyPr>
          <a:lstStyle/>
          <a:p>
            <a:r>
              <a:rPr lang="zh-CN" altLang="en-US" sz="1200" smtClean="0"/>
              <a:t>小电影</a:t>
            </a:r>
            <a:endParaRPr lang="zh-CN" altLang="en-US" sz="1200"/>
          </a:p>
        </p:txBody>
      </p:sp>
      <p:sp>
        <p:nvSpPr>
          <p:cNvPr id="17" name="TextBox 16"/>
          <p:cNvSpPr txBox="1"/>
          <p:nvPr/>
        </p:nvSpPr>
        <p:spPr>
          <a:xfrm>
            <a:off x="6860427" y="3267073"/>
            <a:ext cx="1261884" cy="276999"/>
          </a:xfrm>
          <a:prstGeom prst="rect">
            <a:avLst/>
          </a:prstGeom>
          <a:noFill/>
        </p:spPr>
        <p:txBody>
          <a:bodyPr wrap="none" rtlCol="0">
            <a:spAutoFit/>
          </a:bodyPr>
          <a:lstStyle/>
          <a:p>
            <a:r>
              <a:rPr lang="zh-CN" altLang="en-US" sz="1200" smtClean="0"/>
              <a:t>苍老师的小电影</a:t>
            </a:r>
            <a:endParaRPr lang="zh-CN" altLang="en-US" sz="1200"/>
          </a:p>
        </p:txBody>
      </p:sp>
      <p:sp>
        <p:nvSpPr>
          <p:cNvPr id="18" name="TextBox 17"/>
          <p:cNvSpPr txBox="1"/>
          <p:nvPr/>
        </p:nvSpPr>
        <p:spPr>
          <a:xfrm>
            <a:off x="9498852" y="3286124"/>
            <a:ext cx="1261884" cy="276999"/>
          </a:xfrm>
          <a:prstGeom prst="rect">
            <a:avLst/>
          </a:prstGeom>
          <a:noFill/>
        </p:spPr>
        <p:txBody>
          <a:bodyPr wrap="none" rtlCol="0">
            <a:spAutoFit/>
          </a:bodyPr>
          <a:lstStyle/>
          <a:p>
            <a:r>
              <a:rPr lang="zh-CN" altLang="en-US" sz="1200" smtClean="0"/>
              <a:t>加老师的小电影</a:t>
            </a:r>
            <a:endParaRPr lang="zh-CN" altLang="en-US" sz="1200"/>
          </a:p>
        </p:txBody>
      </p:sp>
    </p:spTree>
    <p:extLst>
      <p:ext uri="{BB962C8B-B14F-4D97-AF65-F5344CB8AC3E}">
        <p14:creationId xmlns:p14="http://schemas.microsoft.com/office/powerpoint/2010/main" val="243816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数据源模块类图</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descr="E:\1 VIP Resouce\0 mybatis\数据源模块类图 (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64" y="568782"/>
            <a:ext cx="12630150" cy="4076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059827" y="1409700"/>
            <a:ext cx="1107996" cy="276999"/>
          </a:xfrm>
          <a:prstGeom prst="rect">
            <a:avLst/>
          </a:prstGeom>
          <a:noFill/>
        </p:spPr>
        <p:txBody>
          <a:bodyPr wrap="none" rtlCol="0">
            <a:spAutoFit/>
          </a:bodyPr>
          <a:lstStyle/>
          <a:p>
            <a:r>
              <a:rPr lang="zh-CN" altLang="en-US" sz="1200" smtClean="0"/>
              <a:t>小电影制片厂</a:t>
            </a:r>
            <a:endParaRPr lang="zh-CN" altLang="en-US" sz="1200"/>
          </a:p>
        </p:txBody>
      </p:sp>
      <p:sp>
        <p:nvSpPr>
          <p:cNvPr id="12" name="TextBox 11"/>
          <p:cNvSpPr txBox="1"/>
          <p:nvPr/>
        </p:nvSpPr>
        <p:spPr>
          <a:xfrm>
            <a:off x="3167823" y="2743200"/>
            <a:ext cx="1569660" cy="276999"/>
          </a:xfrm>
          <a:prstGeom prst="rect">
            <a:avLst/>
          </a:prstGeom>
          <a:noFill/>
        </p:spPr>
        <p:txBody>
          <a:bodyPr wrap="none" rtlCol="0">
            <a:spAutoFit/>
          </a:bodyPr>
          <a:lstStyle/>
          <a:p>
            <a:r>
              <a:rPr lang="zh-CN" altLang="en-US" sz="1200" smtClean="0"/>
              <a:t>苍老师小电影制片厂</a:t>
            </a:r>
            <a:endParaRPr lang="zh-CN" altLang="en-US" sz="1200"/>
          </a:p>
        </p:txBody>
      </p:sp>
      <p:sp>
        <p:nvSpPr>
          <p:cNvPr id="13" name="TextBox 12"/>
          <p:cNvSpPr txBox="1"/>
          <p:nvPr/>
        </p:nvSpPr>
        <p:spPr>
          <a:xfrm>
            <a:off x="2823601" y="3971925"/>
            <a:ext cx="2185214" cy="276999"/>
          </a:xfrm>
          <a:prstGeom prst="rect">
            <a:avLst/>
          </a:prstGeom>
          <a:noFill/>
        </p:spPr>
        <p:txBody>
          <a:bodyPr wrap="none" rtlCol="0">
            <a:spAutoFit/>
          </a:bodyPr>
          <a:lstStyle/>
          <a:p>
            <a:r>
              <a:rPr lang="zh-CN" altLang="en-US" sz="1200" smtClean="0"/>
              <a:t>苍老师和加老师小电影制片厂</a:t>
            </a:r>
            <a:endParaRPr lang="zh-CN" altLang="en-US" sz="1200"/>
          </a:p>
        </p:txBody>
      </p:sp>
      <p:sp>
        <p:nvSpPr>
          <p:cNvPr id="14" name="TextBox 13"/>
          <p:cNvSpPr txBox="1"/>
          <p:nvPr/>
        </p:nvSpPr>
        <p:spPr>
          <a:xfrm>
            <a:off x="9041652" y="1299775"/>
            <a:ext cx="646331" cy="276999"/>
          </a:xfrm>
          <a:prstGeom prst="rect">
            <a:avLst/>
          </a:prstGeom>
          <a:noFill/>
        </p:spPr>
        <p:txBody>
          <a:bodyPr wrap="none" rtlCol="0">
            <a:spAutoFit/>
          </a:bodyPr>
          <a:lstStyle/>
          <a:p>
            <a:r>
              <a:rPr lang="zh-CN" altLang="en-US" sz="1200" smtClean="0"/>
              <a:t>小电影</a:t>
            </a:r>
            <a:endParaRPr lang="zh-CN" altLang="en-US" sz="1200"/>
          </a:p>
        </p:txBody>
      </p:sp>
      <p:sp>
        <p:nvSpPr>
          <p:cNvPr id="17" name="TextBox 16"/>
          <p:cNvSpPr txBox="1"/>
          <p:nvPr/>
        </p:nvSpPr>
        <p:spPr>
          <a:xfrm>
            <a:off x="10301244" y="2743199"/>
            <a:ext cx="1107996" cy="276999"/>
          </a:xfrm>
          <a:prstGeom prst="rect">
            <a:avLst/>
          </a:prstGeom>
          <a:noFill/>
        </p:spPr>
        <p:txBody>
          <a:bodyPr wrap="none" rtlCol="0">
            <a:spAutoFit/>
          </a:bodyPr>
          <a:lstStyle/>
          <a:p>
            <a:r>
              <a:rPr lang="zh-CN" altLang="en-US" sz="1200" smtClean="0"/>
              <a:t>苍老师小电影</a:t>
            </a:r>
            <a:endParaRPr lang="zh-CN" altLang="en-US" sz="1200"/>
          </a:p>
        </p:txBody>
      </p:sp>
      <p:sp>
        <p:nvSpPr>
          <p:cNvPr id="18" name="TextBox 17"/>
          <p:cNvSpPr txBox="1"/>
          <p:nvPr/>
        </p:nvSpPr>
        <p:spPr>
          <a:xfrm>
            <a:off x="7103403" y="2853122"/>
            <a:ext cx="1723549" cy="276999"/>
          </a:xfrm>
          <a:prstGeom prst="rect">
            <a:avLst/>
          </a:prstGeom>
          <a:noFill/>
        </p:spPr>
        <p:txBody>
          <a:bodyPr wrap="none" rtlCol="0">
            <a:spAutoFit/>
          </a:bodyPr>
          <a:lstStyle/>
          <a:p>
            <a:r>
              <a:rPr lang="zh-CN" altLang="en-US" sz="1200" smtClean="0"/>
              <a:t>苍老师和加老师小电影</a:t>
            </a:r>
            <a:endParaRPr lang="zh-CN" altLang="en-US" sz="1200"/>
          </a:p>
        </p:txBody>
      </p:sp>
    </p:spTree>
    <p:extLst>
      <p:ext uri="{BB962C8B-B14F-4D97-AF65-F5344CB8AC3E}">
        <p14:creationId xmlns:p14="http://schemas.microsoft.com/office/powerpoint/2010/main" val="29435526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为什么要使用工厂模式？</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181286" y="1279089"/>
            <a:ext cx="6096000" cy="1754326"/>
          </a:xfrm>
          <a:prstGeom prst="rect">
            <a:avLst/>
          </a:prstGeom>
        </p:spPr>
        <p:txBody>
          <a:bodyPr>
            <a:spAutoFit/>
          </a:bodyPr>
          <a:lstStyle/>
          <a:p>
            <a:pPr marL="285750" indent="-285750">
              <a:lnSpc>
                <a:spcPct val="150000"/>
              </a:lnSpc>
              <a:buClr>
                <a:srgbClr val="FFC000"/>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创建对象的方式</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使用</a:t>
            </a:r>
            <a:r>
              <a:rPr lang="en-US" altLang="zh-CN">
                <a:latin typeface="微软雅黑" panose="020B0503020204020204" pitchFamily="34" charset="-122"/>
                <a:ea typeface="微软雅黑" panose="020B0503020204020204" pitchFamily="34" charset="-122"/>
              </a:rPr>
              <a:t>new</a:t>
            </a:r>
            <a:r>
              <a:rPr lang="zh-CN" altLang="en-US">
                <a:latin typeface="微软雅黑" panose="020B0503020204020204" pitchFamily="34" charset="-122"/>
                <a:ea typeface="微软雅黑" panose="020B0503020204020204" pitchFamily="34" charset="-122"/>
              </a:rPr>
              <a:t>关键字直接创建对象</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通过</a:t>
            </a:r>
            <a:r>
              <a:rPr lang="zh-CN" altLang="en-US">
                <a:latin typeface="微软雅黑" panose="020B0503020204020204" pitchFamily="34" charset="-122"/>
                <a:ea typeface="微软雅黑" panose="020B0503020204020204" pitchFamily="34" charset="-122"/>
              </a:rPr>
              <a:t>反射机制创建对象</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通过</a:t>
            </a:r>
            <a:r>
              <a:rPr lang="zh-CN" altLang="en-US">
                <a:latin typeface="微软雅黑" panose="020B0503020204020204" pitchFamily="34" charset="-122"/>
                <a:ea typeface="微软雅黑" panose="020B0503020204020204" pitchFamily="34" charset="-122"/>
              </a:rPr>
              <a:t>工厂类创建</a:t>
            </a:r>
            <a:r>
              <a:rPr lang="zh-CN" altLang="en-US" smtClean="0">
                <a:latin typeface="微软雅黑" panose="020B0503020204020204" pitchFamily="34" charset="-122"/>
                <a:ea typeface="微软雅黑" panose="020B0503020204020204" pitchFamily="34" charset="-122"/>
              </a:rPr>
              <a:t>对象；</a:t>
            </a:r>
            <a:endParaRPr lang="zh-CN" altLang="en-US">
              <a:latin typeface="微软雅黑" panose="020B0503020204020204" pitchFamily="34" charset="-122"/>
              <a:ea typeface="微软雅黑" panose="020B0503020204020204" pitchFamily="34" charset="-122"/>
            </a:endParaRPr>
          </a:p>
        </p:txBody>
      </p:sp>
      <p:sp>
        <p:nvSpPr>
          <p:cNvPr id="3" name="右大括号 2"/>
          <p:cNvSpPr/>
          <p:nvPr/>
        </p:nvSpPr>
        <p:spPr>
          <a:xfrm>
            <a:off x="4267200" y="1899077"/>
            <a:ext cx="152400" cy="7048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4552950" y="2066836"/>
            <a:ext cx="646331" cy="369332"/>
          </a:xfrm>
          <a:prstGeom prst="rect">
            <a:avLst/>
          </a:prstGeom>
          <a:noFill/>
        </p:spPr>
        <p:txBody>
          <a:bodyPr wrap="none" rtlCol="0">
            <a:spAutoFit/>
          </a:bodyPr>
          <a:lstStyle/>
          <a:p>
            <a:r>
              <a:rPr lang="zh-CN" altLang="en-US" b="1">
                <a:solidFill>
                  <a:srgbClr val="FF0000"/>
                </a:solidFill>
              </a:rPr>
              <a:t>缺点</a:t>
            </a:r>
          </a:p>
        </p:txBody>
      </p:sp>
      <p:sp>
        <p:nvSpPr>
          <p:cNvPr id="6" name="左大括号 5"/>
          <p:cNvSpPr/>
          <p:nvPr/>
        </p:nvSpPr>
        <p:spPr>
          <a:xfrm>
            <a:off x="5199281" y="1800225"/>
            <a:ext cx="210919" cy="93345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5534336" y="1621997"/>
            <a:ext cx="6096000" cy="923330"/>
          </a:xfrm>
          <a:prstGeom prst="rect">
            <a:avLst/>
          </a:prstGeom>
        </p:spPr>
        <p:txBody>
          <a:bodyPr>
            <a:spAutoFit/>
          </a:bodyPr>
          <a:lstStyle/>
          <a:p>
            <a:pPr marL="285750" indent="-285750">
              <a:lnSpc>
                <a:spcPct val="150000"/>
              </a:lnSpc>
              <a:buClr>
                <a:srgbClr val="FF0000"/>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对象创建和对象使用的职责耦合在一起，违反单一原则；</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当</a:t>
            </a:r>
            <a:r>
              <a:rPr lang="zh-CN" altLang="en-US" smtClean="0">
                <a:latin typeface="微软雅黑" panose="020B0503020204020204" pitchFamily="34" charset="-122"/>
                <a:ea typeface="微软雅黑" panose="020B0503020204020204" pitchFamily="34" charset="-122"/>
              </a:rPr>
              <a:t>业务扩展时，必须修改代业务代码，违反了开闭原则；</a:t>
            </a:r>
            <a:endParaRPr lang="zh-CN" altLang="en-US">
              <a:latin typeface="微软雅黑" panose="020B0503020204020204" pitchFamily="34" charset="-122"/>
              <a:ea typeface="微软雅黑" panose="020B0503020204020204" pitchFamily="34" charset="-122"/>
            </a:endParaRPr>
          </a:p>
        </p:txBody>
      </p:sp>
      <p:sp>
        <p:nvSpPr>
          <p:cNvPr id="7" name="下箭头 6"/>
          <p:cNvSpPr/>
          <p:nvPr/>
        </p:nvSpPr>
        <p:spPr>
          <a:xfrm>
            <a:off x="1736149" y="2960825"/>
            <a:ext cx="474517" cy="1171575"/>
          </a:xfrm>
          <a:prstGeom prst="downArrow">
            <a:avLst/>
          </a:prstGeom>
          <a:solidFill>
            <a:schemeClr val="accent6"/>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7" name="TextBox 16"/>
          <p:cNvSpPr txBox="1"/>
          <p:nvPr/>
        </p:nvSpPr>
        <p:spPr>
          <a:xfrm>
            <a:off x="1668425" y="4143286"/>
            <a:ext cx="646331" cy="369332"/>
          </a:xfrm>
          <a:prstGeom prst="rect">
            <a:avLst/>
          </a:prstGeom>
          <a:noFill/>
        </p:spPr>
        <p:txBody>
          <a:bodyPr wrap="none" rtlCol="0">
            <a:spAutoFit/>
          </a:bodyPr>
          <a:lstStyle/>
          <a:p>
            <a:r>
              <a:rPr lang="zh-CN" altLang="en-US" b="1" smtClean="0">
                <a:solidFill>
                  <a:schemeClr val="accent6"/>
                </a:solidFill>
              </a:rPr>
              <a:t>优点</a:t>
            </a:r>
            <a:endParaRPr lang="zh-CN" altLang="en-US" b="1">
              <a:solidFill>
                <a:schemeClr val="accent6"/>
              </a:solidFill>
            </a:endParaRPr>
          </a:p>
        </p:txBody>
      </p:sp>
      <p:sp>
        <p:nvSpPr>
          <p:cNvPr id="18" name="左大括号 17"/>
          <p:cNvSpPr/>
          <p:nvPr/>
        </p:nvSpPr>
        <p:spPr>
          <a:xfrm>
            <a:off x="2408456" y="3836766"/>
            <a:ext cx="105459" cy="1363884"/>
          </a:xfrm>
          <a:prstGeom prst="leftBrace">
            <a:avLst/>
          </a:prstGeom>
          <a:solidFill>
            <a:schemeClr val="bg1"/>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2743511" y="3658538"/>
            <a:ext cx="9019864" cy="1754326"/>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把对象的创建和使用的过程</a:t>
            </a:r>
            <a:r>
              <a:rPr lang="zh-CN" altLang="en-US" smtClean="0">
                <a:latin typeface="微软雅黑" panose="020B0503020204020204" pitchFamily="34" charset="-122"/>
                <a:ea typeface="微软雅黑" panose="020B0503020204020204" pitchFamily="34" charset="-122"/>
              </a:rPr>
              <a:t>分开，对象</a:t>
            </a:r>
            <a:r>
              <a:rPr lang="zh-CN" altLang="en-US">
                <a:latin typeface="微软雅黑" panose="020B0503020204020204" pitchFamily="34" charset="-122"/>
                <a:ea typeface="微软雅黑" panose="020B0503020204020204" pitchFamily="34" charset="-122"/>
              </a:rPr>
              <a:t>创建和对象使用使用的</a:t>
            </a:r>
            <a:r>
              <a:rPr lang="zh-CN" altLang="en-US" smtClean="0">
                <a:latin typeface="微软雅黑" panose="020B0503020204020204" pitchFamily="34" charset="-122"/>
                <a:ea typeface="微软雅黑" panose="020B0503020204020204" pitchFamily="34" charset="-122"/>
              </a:rPr>
              <a:t>职责解耦；</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如果创建对象的过程很复杂</a:t>
            </a:r>
            <a:r>
              <a:rPr lang="zh-CN" altLang="en-US" smtClean="0">
                <a:latin typeface="微软雅黑" panose="020B0503020204020204" pitchFamily="34" charset="-122"/>
                <a:ea typeface="微软雅黑" panose="020B0503020204020204" pitchFamily="34" charset="-122"/>
              </a:rPr>
              <a:t>，创建过程统一到工厂里管理，既</a:t>
            </a:r>
            <a:r>
              <a:rPr lang="zh-CN" altLang="en-US">
                <a:latin typeface="微软雅黑" panose="020B0503020204020204" pitchFamily="34" charset="-122"/>
                <a:ea typeface="微软雅黑" panose="020B0503020204020204" pitchFamily="34" charset="-122"/>
              </a:rPr>
              <a:t>减少了重复代码，也方便以后</a:t>
            </a:r>
            <a:r>
              <a:rPr lang="zh-CN" altLang="en-US" smtClean="0">
                <a:latin typeface="微软雅黑" panose="020B0503020204020204" pitchFamily="34" charset="-122"/>
                <a:ea typeface="微软雅黑" panose="020B0503020204020204" pitchFamily="34" charset="-122"/>
              </a:rPr>
              <a:t>对创建</a:t>
            </a:r>
            <a:r>
              <a:rPr lang="zh-CN" altLang="en-US">
                <a:latin typeface="微软雅黑" panose="020B0503020204020204" pitchFamily="34" charset="-122"/>
                <a:ea typeface="微软雅黑" panose="020B0503020204020204" pitchFamily="34" charset="-122"/>
              </a:rPr>
              <a:t>过程的修改</a:t>
            </a:r>
            <a:r>
              <a:rPr lang="zh-CN" altLang="en-US" smtClean="0">
                <a:latin typeface="微软雅黑" panose="020B0503020204020204" pitchFamily="34" charset="-122"/>
                <a:ea typeface="微软雅黑" panose="020B0503020204020204" pitchFamily="34" charset="-122"/>
              </a:rPr>
              <a:t>维护；</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当业务扩展时</a:t>
            </a:r>
            <a:r>
              <a:rPr lang="zh-CN" altLang="en-US" smtClean="0">
                <a:latin typeface="微软雅黑" panose="020B0503020204020204" pitchFamily="34" charset="-122"/>
                <a:ea typeface="微软雅黑" panose="020B0503020204020204" pitchFamily="34" charset="-122"/>
              </a:rPr>
              <a:t>，只需要增加工厂子类，符合开闭</a:t>
            </a:r>
            <a:r>
              <a:rPr lang="zh-CN" altLang="en-US">
                <a:latin typeface="微软雅黑" panose="020B0503020204020204" pitchFamily="34" charset="-122"/>
                <a:ea typeface="微软雅黑" panose="020B0503020204020204" pitchFamily="34" charset="-122"/>
              </a:rPr>
              <a:t>原则</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5282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数据源</a:t>
            </a:r>
            <a:r>
              <a:rPr lang="zh-CN" altLang="en-US" sz="2667">
                <a:solidFill>
                  <a:srgbClr val="1D69A3"/>
                </a:solidFill>
                <a:latin typeface="微软雅黑" pitchFamily="34" charset="-122"/>
                <a:ea typeface="微软雅黑" pitchFamily="34" charset="-122"/>
              </a:rPr>
              <a:t>连接</a:t>
            </a:r>
            <a:r>
              <a:rPr lang="zh-CN" altLang="en-US" sz="2667" smtClean="0">
                <a:solidFill>
                  <a:srgbClr val="1D69A3"/>
                </a:solidFill>
                <a:latin typeface="微软雅黑" pitchFamily="34" charset="-122"/>
                <a:ea typeface="微软雅黑" pitchFamily="34" charset="-122"/>
              </a:rPr>
              <a:t>池核心类</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TextBox 1"/>
          <p:cNvSpPr txBox="1"/>
          <p:nvPr/>
        </p:nvSpPr>
        <p:spPr>
          <a:xfrm>
            <a:off x="277615" y="1145527"/>
            <a:ext cx="11909425" cy="2054409"/>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en-US" altLang="zh-CN" sz="1700" b="1" smtClean="0">
                <a:latin typeface="微软雅黑" panose="020B0503020204020204" pitchFamily="34" charset="-122"/>
                <a:ea typeface="微软雅黑" panose="020B0503020204020204" pitchFamily="34" charset="-122"/>
              </a:rPr>
              <a:t>PooledDataSource</a:t>
            </a:r>
            <a:r>
              <a:rPr lang="zh-CN" altLang="en-US" sz="1700" b="1">
                <a:latin typeface="微软雅黑" panose="020B0503020204020204" pitchFamily="34" charset="-122"/>
                <a:ea typeface="微软雅黑" panose="020B0503020204020204" pitchFamily="34" charset="-122"/>
              </a:rPr>
              <a:t>：</a:t>
            </a:r>
            <a:r>
              <a:rPr lang="zh-CN" altLang="en-US" sz="1700">
                <a:latin typeface="微软雅黑" panose="020B0503020204020204" pitchFamily="34" charset="-122"/>
                <a:ea typeface="微软雅黑" panose="020B0503020204020204" pitchFamily="34" charset="-122"/>
              </a:rPr>
              <a:t>一个简单，同步的、线程安全的数据库连接</a:t>
            </a:r>
            <a:r>
              <a:rPr lang="zh-CN" altLang="en-US" sz="1700" smtClean="0">
                <a:latin typeface="微软雅黑" panose="020B0503020204020204" pitchFamily="34" charset="-122"/>
                <a:ea typeface="微软雅黑" panose="020B0503020204020204" pitchFamily="34" charset="-122"/>
              </a:rPr>
              <a:t>池</a:t>
            </a:r>
            <a:endParaRPr lang="en-US" altLang="zh-CN" sz="1700"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sz="1700" b="1" smtClean="0">
                <a:latin typeface="微软雅黑" panose="020B0503020204020204" pitchFamily="34" charset="-122"/>
                <a:ea typeface="微软雅黑" panose="020B0503020204020204" pitchFamily="34" charset="-122"/>
              </a:rPr>
              <a:t>PooledConnection</a:t>
            </a:r>
            <a:r>
              <a:rPr lang="zh-CN" altLang="en-US" sz="1700" b="1" smtClean="0">
                <a:latin typeface="微软雅黑" panose="020B0503020204020204" pitchFamily="34" charset="-122"/>
                <a:ea typeface="微软雅黑" panose="020B0503020204020204" pitchFamily="34" charset="-122"/>
              </a:rPr>
              <a:t>：</a:t>
            </a:r>
            <a:r>
              <a:rPr lang="zh-CN" altLang="en-US" sz="1700">
                <a:latin typeface="微软雅黑" panose="020B0503020204020204" pitchFamily="34" charset="-122"/>
                <a:ea typeface="微软雅黑" panose="020B0503020204020204" pitchFamily="34" charset="-122"/>
              </a:rPr>
              <a:t>使用动态代理封装了真正的数据库连接对象；</a:t>
            </a:r>
            <a:endParaRPr lang="en-US" altLang="zh-CN" sz="170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sz="1700" b="1">
                <a:latin typeface="微软雅黑" panose="020B0503020204020204" pitchFamily="34" charset="-122"/>
                <a:ea typeface="微软雅黑" panose="020B0503020204020204" pitchFamily="34" charset="-122"/>
              </a:rPr>
              <a:t>PoolState</a:t>
            </a:r>
            <a:r>
              <a:rPr lang="zh-CN" altLang="en-US" sz="1700" b="1">
                <a:latin typeface="微软雅黑" panose="020B0503020204020204" pitchFamily="34" charset="-122"/>
                <a:ea typeface="微软雅黑" panose="020B0503020204020204" pitchFamily="34" charset="-122"/>
              </a:rPr>
              <a:t>：</a:t>
            </a:r>
            <a:r>
              <a:rPr lang="zh-CN" altLang="en-US" sz="1700">
                <a:latin typeface="微软雅黑" panose="020B0503020204020204" pitchFamily="34" charset="-122"/>
                <a:ea typeface="微软雅黑" panose="020B0503020204020204" pitchFamily="34" charset="-122"/>
              </a:rPr>
              <a:t>用于管理</a:t>
            </a:r>
            <a:r>
              <a:rPr lang="en-US" altLang="zh-CN" sz="1700">
                <a:latin typeface="微软雅黑" panose="020B0503020204020204" pitchFamily="34" charset="-122"/>
                <a:ea typeface="微软雅黑" panose="020B0503020204020204" pitchFamily="34" charset="-122"/>
              </a:rPr>
              <a:t>PooledConnection</a:t>
            </a:r>
            <a:r>
              <a:rPr lang="zh-CN" altLang="en-US" sz="1700">
                <a:latin typeface="微软雅黑" panose="020B0503020204020204" pitchFamily="34" charset="-122"/>
                <a:ea typeface="微软雅黑" panose="020B0503020204020204" pitchFamily="34" charset="-122"/>
              </a:rPr>
              <a:t>对象状态的组件，通过两个</a:t>
            </a:r>
            <a:r>
              <a:rPr lang="en-US" altLang="zh-CN" sz="1700">
                <a:latin typeface="微软雅黑" panose="020B0503020204020204" pitchFamily="34" charset="-122"/>
                <a:ea typeface="微软雅黑" panose="020B0503020204020204" pitchFamily="34" charset="-122"/>
              </a:rPr>
              <a:t>list</a:t>
            </a:r>
            <a:r>
              <a:rPr lang="zh-CN" altLang="en-US" sz="1700">
                <a:latin typeface="微软雅黑" panose="020B0503020204020204" pitchFamily="34" charset="-122"/>
                <a:ea typeface="微软雅黑" panose="020B0503020204020204" pitchFamily="34" charset="-122"/>
              </a:rPr>
              <a:t>分别 管理空闲状态的连接资源和活跃状态的连接资源</a:t>
            </a:r>
            <a:endParaRPr lang="en-US" altLang="zh-CN" sz="170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endParaRPr lang="zh-CN" altLang="en-US" sz="1700">
              <a:latin typeface="微软雅黑" panose="020B0503020204020204" pitchFamily="34" charset="-122"/>
              <a:ea typeface="微软雅黑" panose="020B0503020204020204" pitchFamily="34" charset="-122"/>
            </a:endParaRPr>
          </a:p>
        </p:txBody>
      </p:sp>
      <p:sp>
        <p:nvSpPr>
          <p:cNvPr id="3" name="TextBox 2"/>
          <p:cNvSpPr txBox="1"/>
          <p:nvPr/>
        </p:nvSpPr>
        <p:spPr>
          <a:xfrm>
            <a:off x="1754332" y="3511034"/>
            <a:ext cx="7019870" cy="369332"/>
          </a:xfrm>
          <a:prstGeom prst="rect">
            <a:avLst/>
          </a:prstGeom>
          <a:noFill/>
        </p:spPr>
        <p:txBody>
          <a:bodyPr wrap="none" rtlCol="0">
            <a:spAutoFit/>
          </a:bodyPr>
          <a:lstStyle/>
          <a:p>
            <a:r>
              <a:rPr lang="zh-CN" altLang="en-US" b="1">
                <a:solidFill>
                  <a:srgbClr val="FF0000"/>
                </a:solidFill>
                <a:latin typeface="微软雅黑" panose="020B0503020204020204" pitchFamily="34" charset="-122"/>
                <a:ea typeface="微软雅黑" panose="020B0503020204020204" pitchFamily="34" charset="-122"/>
              </a:rPr>
              <a:t>高频面试题：</a:t>
            </a:r>
            <a:r>
              <a:rPr lang="zh-CN" altLang="en-US" sz="1700">
                <a:latin typeface="微软雅黑" panose="020B0503020204020204" pitchFamily="34" charset="-122"/>
                <a:ea typeface="微软雅黑" panose="020B0503020204020204" pitchFamily="34" charset="-122"/>
              </a:rPr>
              <a:t>请详细描述从数据库连接池中获取一个连接资源的过程？</a:t>
            </a:r>
          </a:p>
        </p:txBody>
      </p:sp>
    </p:spTree>
    <p:extLst>
      <p:ext uri="{BB962C8B-B14F-4D97-AF65-F5344CB8AC3E}">
        <p14:creationId xmlns:p14="http://schemas.microsoft.com/office/powerpoint/2010/main" val="3956975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872745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PooledDataSource  </a:t>
            </a:r>
            <a:r>
              <a:rPr lang="zh-CN" altLang="en-US" sz="2667" smtClean="0">
                <a:solidFill>
                  <a:srgbClr val="1D69A3"/>
                </a:solidFill>
                <a:latin typeface="微软雅黑" pitchFamily="34" charset="-122"/>
                <a:ea typeface="微软雅黑" pitchFamily="34" charset="-122"/>
              </a:rPr>
              <a:t>获取和归还连接过程</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4401" y="1198373"/>
            <a:ext cx="3114826" cy="451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54333" y="5787300"/>
            <a:ext cx="2068195" cy="400110"/>
          </a:xfrm>
          <a:prstGeom prst="rect">
            <a:avLst/>
          </a:prstGeom>
          <a:noFill/>
        </p:spPr>
        <p:txBody>
          <a:bodyPr wrap="none" rtlCol="0">
            <a:spAutoFit/>
          </a:bodyPr>
          <a:lstStyle/>
          <a:p>
            <a:r>
              <a:rPr lang="en-US" altLang="zh-CN" sz="2000" b="1" smtClean="0"/>
              <a:t>getConnection()</a:t>
            </a:r>
            <a:endParaRPr lang="zh-CN" altLang="en-US" sz="2000" b="1"/>
          </a:p>
        </p:txBody>
      </p:sp>
      <p:sp>
        <p:nvSpPr>
          <p:cNvPr id="13" name="TextBox 12"/>
          <p:cNvSpPr txBox="1"/>
          <p:nvPr/>
        </p:nvSpPr>
        <p:spPr>
          <a:xfrm>
            <a:off x="7951575" y="5787300"/>
            <a:ext cx="2247731" cy="400110"/>
          </a:xfrm>
          <a:prstGeom prst="rect">
            <a:avLst/>
          </a:prstGeom>
          <a:noFill/>
        </p:spPr>
        <p:txBody>
          <a:bodyPr wrap="none" rtlCol="0">
            <a:spAutoFit/>
          </a:bodyPr>
          <a:lstStyle/>
          <a:p>
            <a:r>
              <a:rPr lang="en-US" altLang="zh-CN" sz="2000" b="1"/>
              <a:t>pushConnection()</a:t>
            </a:r>
            <a:endParaRPr lang="zh-CN" altLang="en-US" sz="2000" b="1"/>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5174" y="823892"/>
            <a:ext cx="3571875" cy="4885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5106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3018329" y="2774574"/>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5016846" y="2770780"/>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7015363" y="2754125"/>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69" name="PA_任意多边形 9"/>
          <p:cNvSpPr>
            <a:spLocks noEditPoints="1"/>
          </p:cNvSpPr>
          <p:nvPr>
            <p:custDataLst>
              <p:tags r:id="rId3"/>
            </p:custDataLst>
          </p:nvPr>
        </p:nvSpPr>
        <p:spPr bwMode="auto">
          <a:xfrm>
            <a:off x="1731452" y="2794072"/>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4"/>
            </p:custDataLst>
          </p:nvPr>
        </p:nvGrpSpPr>
        <p:grpSpPr>
          <a:xfrm>
            <a:off x="1019812" y="3449449"/>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1117738" y="4205539"/>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6"/>
            </p:custDataLst>
          </p:nvPr>
        </p:nvSpPr>
        <p:spPr>
          <a:xfrm>
            <a:off x="1315338" y="357683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6962775" y="2640479"/>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013880" y="2760526"/>
            <a:ext cx="1917777" cy="3232501"/>
            <a:chOff x="8273973" y="2760526"/>
            <a:chExt cx="1917777" cy="3232501"/>
          </a:xfrm>
        </p:grpSpPr>
        <p:grpSp>
          <p:nvGrpSpPr>
            <p:cNvPr id="34" name="PA_组合 79"/>
            <p:cNvGrpSpPr/>
            <p:nvPr>
              <p:custDataLst>
                <p:tags r:id="rId7"/>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8"/>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9"/>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10"/>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3449202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基础支撑层源码</a:t>
            </a:r>
            <a:r>
              <a:rPr lang="zh-CN" altLang="en-US" sz="2667" smtClean="0">
                <a:solidFill>
                  <a:srgbClr val="1D69A3"/>
                </a:solidFill>
                <a:latin typeface="微软雅黑" pitchFamily="34" charset="-122"/>
                <a:ea typeface="微软雅黑" pitchFamily="34" charset="-122"/>
              </a:rPr>
              <a:t>分析  </a:t>
            </a:r>
            <a:r>
              <a:rPr lang="zh-CN" altLang="en-US" sz="2667">
                <a:solidFill>
                  <a:srgbClr val="1D69A3"/>
                </a:solidFill>
                <a:latin typeface="微软雅黑" pitchFamily="34" charset="-122"/>
                <a:ea typeface="微软雅黑" pitchFamily="34" charset="-122"/>
              </a:rPr>
              <a:t>缓存</a:t>
            </a:r>
            <a:r>
              <a:rPr lang="zh-CN" altLang="en-US" sz="2667" smtClean="0">
                <a:solidFill>
                  <a:srgbClr val="1D69A3"/>
                </a:solidFill>
                <a:latin typeface="微软雅黑" pitchFamily="34" charset="-122"/>
                <a:ea typeface="微软雅黑" pitchFamily="34" charset="-122"/>
              </a:rPr>
              <a:t>模块需求</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368300" y="920962"/>
            <a:ext cx="11366500" cy="1754326"/>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缓存的实现是基于</a:t>
            </a:r>
            <a:r>
              <a:rPr lang="en-US" altLang="zh-CN" smtClean="0">
                <a:latin typeface="微软雅黑" panose="020B0503020204020204" pitchFamily="34" charset="-122"/>
                <a:ea typeface="微软雅黑" panose="020B0503020204020204" pitchFamily="34" charset="-122"/>
              </a:rPr>
              <a:t>Map</a:t>
            </a:r>
            <a:r>
              <a:rPr lang="zh-CN" altLang="en-US" smtClean="0">
                <a:latin typeface="微软雅黑" panose="020B0503020204020204" pitchFamily="34" charset="-122"/>
                <a:ea typeface="微软雅黑" panose="020B0503020204020204" pitchFamily="34" charset="-122"/>
              </a:rPr>
              <a:t>的，从缓存里面读写数据是缓存模块的核心基础功能；</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除核心功能之外，有很多额外的附加功能，如：防止缓存击穿，添加缓存清空策略（</a:t>
            </a:r>
            <a:r>
              <a:rPr lang="en-US" altLang="zh-CN" smtClean="0">
                <a:latin typeface="微软雅黑" panose="020B0503020204020204" pitchFamily="34" charset="-122"/>
                <a:ea typeface="微软雅黑" panose="020B0503020204020204" pitchFamily="34" charset="-122"/>
              </a:rPr>
              <a:t>fifo</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lru</a:t>
            </a:r>
            <a:r>
              <a:rPr lang="zh-CN" altLang="en-US" smtClean="0">
                <a:latin typeface="微软雅黑" panose="020B0503020204020204" pitchFamily="34" charset="-122"/>
                <a:ea typeface="微软雅黑" panose="020B0503020204020204" pitchFamily="34" charset="-122"/>
              </a:rPr>
              <a:t>）、序列化功能、日志能力、定时清空能力等；</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附加功能可以以任意的组合附加到核心基础功能之上；</a:t>
            </a:r>
            <a:endParaRPr lang="en-US" altLang="zh-CN" smtClean="0">
              <a:latin typeface="微软雅黑" panose="020B0503020204020204" pitchFamily="34" charset="-122"/>
              <a:ea typeface="微软雅黑" panose="020B0503020204020204" pitchFamily="34" charset="-122"/>
            </a:endParaRPr>
          </a:p>
        </p:txBody>
      </p:sp>
      <p:pic>
        <p:nvPicPr>
          <p:cNvPr id="10" name="Picture 2" descr="D:\学习资料\ppt\图片素材\锐普图片\创意图片\创意图片ww.rapidppt.com (1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 y="2724492"/>
            <a:ext cx="3377887" cy="337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409327" y="2724150"/>
            <a:ext cx="6647974" cy="1200329"/>
          </a:xfrm>
          <a:prstGeom prst="rect">
            <a:avLst/>
          </a:prstGeom>
          <a:noFill/>
        </p:spPr>
        <p:txBody>
          <a:bodyPr wrap="none" rtlCol="0">
            <a:spAutoFit/>
          </a:bodyPr>
          <a:lstStyle/>
          <a:p>
            <a:pPr>
              <a:lnSpc>
                <a:spcPct val="150000"/>
              </a:lnSpc>
            </a:pPr>
            <a:r>
              <a:rPr lang="zh-CN" altLang="en-US" sz="2400" b="1" smtClean="0">
                <a:latin typeface="微软雅黑" panose="020B0503020204020204" pitchFamily="34" charset="-122"/>
                <a:ea typeface="微软雅黑" panose="020B0503020204020204" pitchFamily="34" charset="-122"/>
              </a:rPr>
              <a:t>怎么样优雅的为核心功能添加多种附加能力</a:t>
            </a:r>
            <a:r>
              <a:rPr lang="zh-CN" altLang="en-US" sz="2400" b="1">
                <a:latin typeface="微软雅黑" panose="020B0503020204020204" pitchFamily="34" charset="-122"/>
                <a:ea typeface="微软雅黑" panose="020B0503020204020204" pitchFamily="34" charset="-122"/>
              </a:rPr>
              <a:t>？</a:t>
            </a:r>
            <a:endParaRPr lang="en-US" altLang="zh-CN" sz="2400" b="1" smtClean="0">
              <a:latin typeface="微软雅黑" panose="020B0503020204020204" pitchFamily="34" charset="-122"/>
              <a:ea typeface="微软雅黑" panose="020B0503020204020204" pitchFamily="34" charset="-122"/>
            </a:endParaRPr>
          </a:p>
          <a:p>
            <a:pPr>
              <a:lnSpc>
                <a:spcPct val="150000"/>
              </a:lnSpc>
            </a:pPr>
            <a:r>
              <a:rPr lang="zh-CN" altLang="en-US" sz="2400" b="1" smtClean="0">
                <a:latin typeface="微软雅黑" panose="020B0503020204020204" pitchFamily="34" charset="-122"/>
                <a:ea typeface="微软雅黑" panose="020B0503020204020204" pitchFamily="34" charset="-122"/>
              </a:rPr>
              <a:t>使用动态代理或继承的办法扩展多种附加功能？</a:t>
            </a:r>
            <a:endParaRPr lang="zh-CN" altLang="en-US" sz="2400" b="1">
              <a:latin typeface="微软雅黑" panose="020B0503020204020204" pitchFamily="34" charset="-122"/>
              <a:ea typeface="微软雅黑" panose="020B0503020204020204" pitchFamily="34" charset="-122"/>
            </a:endParaRPr>
          </a:p>
        </p:txBody>
      </p:sp>
      <p:sp>
        <p:nvSpPr>
          <p:cNvPr id="12" name="TextBox 11"/>
          <p:cNvSpPr txBox="1"/>
          <p:nvPr/>
        </p:nvSpPr>
        <p:spPr>
          <a:xfrm>
            <a:off x="4409327" y="4057650"/>
            <a:ext cx="7782673" cy="1107996"/>
          </a:xfrm>
          <a:prstGeom prst="rect">
            <a:avLst/>
          </a:prstGeom>
          <a:noFill/>
        </p:spPr>
        <p:txBody>
          <a:bodyPr wrap="square" rtlCol="0">
            <a:spAutoFit/>
          </a:bodyPr>
          <a:lstStyle/>
          <a:p>
            <a:pPr>
              <a:lnSpc>
                <a:spcPct val="150000"/>
              </a:lnSpc>
            </a:pPr>
            <a:r>
              <a:rPr lang="en-US" altLang="zh-CN" sz="2400" b="1" smtClean="0">
                <a:solidFill>
                  <a:srgbClr val="FF0000"/>
                </a:solidFill>
                <a:latin typeface="微软雅黑" panose="020B0503020204020204" pitchFamily="34" charset="-122"/>
                <a:ea typeface="微软雅黑" panose="020B0503020204020204" pitchFamily="34" charset="-122"/>
              </a:rPr>
              <a:t>A</a:t>
            </a:r>
            <a:r>
              <a:rPr lang="zh-CN" altLang="en-US" sz="2400" b="1" smtClean="0">
                <a:solidFill>
                  <a:srgbClr val="FF0000"/>
                </a:solidFill>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这些方式是静态的，用户不能控制增加行为的方式和时机。另外，新功能的存在多种组合，使用继承可能导致大量子类存在；</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481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27040" y="158349"/>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使用继承扩展王美丽？</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5" name="矩形 4"/>
          <p:cNvSpPr/>
          <p:nvPr/>
        </p:nvSpPr>
        <p:spPr>
          <a:xfrm>
            <a:off x="4452090" y="568782"/>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 name="TextBox 5"/>
          <p:cNvSpPr txBox="1"/>
          <p:nvPr/>
        </p:nvSpPr>
        <p:spPr>
          <a:xfrm>
            <a:off x="4813608" y="722253"/>
            <a:ext cx="877163" cy="369332"/>
          </a:xfrm>
          <a:prstGeom prst="rect">
            <a:avLst/>
          </a:prstGeom>
          <a:noFill/>
        </p:spPr>
        <p:txBody>
          <a:bodyPr wrap="none" rtlCol="0">
            <a:spAutoFit/>
          </a:bodyPr>
          <a:lstStyle/>
          <a:p>
            <a:r>
              <a:rPr lang="zh-CN" altLang="en-US" b="1" smtClean="0">
                <a:solidFill>
                  <a:schemeClr val="bg1"/>
                </a:solidFill>
              </a:rPr>
              <a:t>王美丽</a:t>
            </a:r>
            <a:endParaRPr lang="zh-CN" altLang="en-US" b="1">
              <a:solidFill>
                <a:schemeClr val="bg1"/>
              </a:solidFill>
            </a:endParaRPr>
          </a:p>
        </p:txBody>
      </p:sp>
      <p:sp>
        <p:nvSpPr>
          <p:cNvPr id="16" name="矩形 15"/>
          <p:cNvSpPr/>
          <p:nvPr/>
        </p:nvSpPr>
        <p:spPr>
          <a:xfrm>
            <a:off x="920048" y="2083257"/>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7" name="TextBox 16"/>
          <p:cNvSpPr txBox="1"/>
          <p:nvPr/>
        </p:nvSpPr>
        <p:spPr>
          <a:xfrm>
            <a:off x="950588" y="2236728"/>
            <a:ext cx="1569660" cy="369332"/>
          </a:xfrm>
          <a:prstGeom prst="rect">
            <a:avLst/>
          </a:prstGeom>
          <a:noFill/>
        </p:spPr>
        <p:txBody>
          <a:bodyPr wrap="none" rtlCol="0">
            <a:spAutoFit/>
          </a:bodyPr>
          <a:lstStyle/>
          <a:p>
            <a:r>
              <a:rPr lang="zh-CN" altLang="en-US" b="1" smtClean="0">
                <a:solidFill>
                  <a:schemeClr val="bg1"/>
                </a:solidFill>
              </a:rPr>
              <a:t>可爱的王美丽</a:t>
            </a:r>
            <a:endParaRPr lang="zh-CN" altLang="en-US" b="1">
              <a:solidFill>
                <a:schemeClr val="bg1"/>
              </a:solidFill>
            </a:endParaRPr>
          </a:p>
        </p:txBody>
      </p:sp>
      <p:cxnSp>
        <p:nvCxnSpPr>
          <p:cNvPr id="8" name="直接箭头连接符 7"/>
          <p:cNvCxnSpPr>
            <a:stCxn id="16" idx="0"/>
            <a:endCxn id="5" idx="1"/>
          </p:cNvCxnSpPr>
          <p:nvPr/>
        </p:nvCxnSpPr>
        <p:spPr>
          <a:xfrm flipV="1">
            <a:off x="1720148" y="906920"/>
            <a:ext cx="2731942" cy="1176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889558" y="2083257"/>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1" name="TextBox 20"/>
          <p:cNvSpPr txBox="1"/>
          <p:nvPr/>
        </p:nvSpPr>
        <p:spPr>
          <a:xfrm>
            <a:off x="2920098" y="2236728"/>
            <a:ext cx="1569660" cy="369332"/>
          </a:xfrm>
          <a:prstGeom prst="rect">
            <a:avLst/>
          </a:prstGeom>
          <a:noFill/>
        </p:spPr>
        <p:txBody>
          <a:bodyPr wrap="none" rtlCol="0">
            <a:spAutoFit/>
          </a:bodyPr>
          <a:lstStyle/>
          <a:p>
            <a:r>
              <a:rPr lang="zh-CN" altLang="en-US" b="1" smtClean="0">
                <a:solidFill>
                  <a:schemeClr val="bg1"/>
                </a:solidFill>
              </a:rPr>
              <a:t>性感的王美丽</a:t>
            </a:r>
            <a:endParaRPr lang="zh-CN" altLang="en-US" b="1">
              <a:solidFill>
                <a:schemeClr val="bg1"/>
              </a:solidFill>
            </a:endParaRPr>
          </a:p>
        </p:txBody>
      </p:sp>
      <p:cxnSp>
        <p:nvCxnSpPr>
          <p:cNvPr id="13" name="直接箭头连接符 12"/>
          <p:cNvCxnSpPr>
            <a:stCxn id="20" idx="0"/>
          </p:cNvCxnSpPr>
          <p:nvPr/>
        </p:nvCxnSpPr>
        <p:spPr>
          <a:xfrm flipV="1">
            <a:off x="3689658" y="1245057"/>
            <a:ext cx="943407"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899765" y="2111832"/>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6" name="TextBox 25"/>
          <p:cNvSpPr txBox="1"/>
          <p:nvPr/>
        </p:nvSpPr>
        <p:spPr>
          <a:xfrm>
            <a:off x="4930305" y="2265303"/>
            <a:ext cx="1569660" cy="369332"/>
          </a:xfrm>
          <a:prstGeom prst="rect">
            <a:avLst/>
          </a:prstGeom>
          <a:noFill/>
        </p:spPr>
        <p:txBody>
          <a:bodyPr wrap="none" rtlCol="0">
            <a:spAutoFit/>
          </a:bodyPr>
          <a:lstStyle/>
          <a:p>
            <a:r>
              <a:rPr lang="zh-CN" altLang="en-US" b="1">
                <a:solidFill>
                  <a:schemeClr val="bg1"/>
                </a:solidFill>
              </a:rPr>
              <a:t>清纯</a:t>
            </a:r>
            <a:r>
              <a:rPr lang="zh-CN" altLang="en-US" b="1" smtClean="0">
                <a:solidFill>
                  <a:schemeClr val="bg1"/>
                </a:solidFill>
              </a:rPr>
              <a:t>的王美丽</a:t>
            </a:r>
            <a:endParaRPr lang="zh-CN" altLang="en-US" b="1">
              <a:solidFill>
                <a:schemeClr val="bg1"/>
              </a:solidFill>
            </a:endParaRPr>
          </a:p>
        </p:txBody>
      </p:sp>
      <p:cxnSp>
        <p:nvCxnSpPr>
          <p:cNvPr id="19" name="直接箭头连接符 18"/>
          <p:cNvCxnSpPr>
            <a:stCxn id="25" idx="0"/>
            <a:endCxn id="5" idx="2"/>
          </p:cNvCxnSpPr>
          <p:nvPr/>
        </p:nvCxnSpPr>
        <p:spPr>
          <a:xfrm flipH="1" flipV="1">
            <a:off x="5252190" y="1245057"/>
            <a:ext cx="447675"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719040" y="2098228"/>
            <a:ext cx="1619250" cy="676275"/>
            <a:chOff x="7038975" y="2805796"/>
            <a:chExt cx="1619250" cy="676275"/>
          </a:xfrm>
        </p:grpSpPr>
        <p:sp>
          <p:nvSpPr>
            <p:cNvPr id="31" name="矩形 30"/>
            <p:cNvSpPr/>
            <p:nvPr/>
          </p:nvSpPr>
          <p:spPr>
            <a:xfrm>
              <a:off x="7038975" y="2805796"/>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2" name="TextBox 31"/>
            <p:cNvSpPr txBox="1"/>
            <p:nvPr/>
          </p:nvSpPr>
          <p:spPr>
            <a:xfrm>
              <a:off x="7088565" y="2820769"/>
              <a:ext cx="1569660" cy="646331"/>
            </a:xfrm>
            <a:prstGeom prst="rect">
              <a:avLst/>
            </a:prstGeom>
            <a:noFill/>
          </p:spPr>
          <p:txBody>
            <a:bodyPr wrap="none" rtlCol="0">
              <a:spAutoFit/>
            </a:bodyPr>
            <a:lstStyle/>
            <a:p>
              <a:r>
                <a:rPr lang="zh-CN" altLang="en-US" b="1">
                  <a:solidFill>
                    <a:schemeClr val="bg1"/>
                  </a:solidFill>
                </a:rPr>
                <a:t>清纯</a:t>
              </a:r>
              <a:r>
                <a:rPr lang="zh-CN" altLang="en-US" b="1" smtClean="0">
                  <a:solidFill>
                    <a:schemeClr val="bg1"/>
                  </a:solidFill>
                </a:rPr>
                <a:t>的又可爱</a:t>
              </a:r>
              <a:endParaRPr lang="en-US" altLang="zh-CN" b="1" smtClean="0">
                <a:solidFill>
                  <a:schemeClr val="bg1"/>
                </a:solidFill>
              </a:endParaRPr>
            </a:p>
            <a:p>
              <a:r>
                <a:rPr lang="zh-CN" altLang="en-US" b="1" smtClean="0">
                  <a:solidFill>
                    <a:schemeClr val="bg1"/>
                  </a:solidFill>
                </a:rPr>
                <a:t>的王美丽</a:t>
              </a:r>
              <a:endParaRPr lang="zh-CN" altLang="en-US" b="1">
                <a:solidFill>
                  <a:schemeClr val="bg1"/>
                </a:solidFill>
              </a:endParaRPr>
            </a:p>
          </p:txBody>
        </p:sp>
      </p:grpSp>
      <p:grpSp>
        <p:nvGrpSpPr>
          <p:cNvPr id="37" name="组合 36"/>
          <p:cNvGrpSpPr/>
          <p:nvPr/>
        </p:nvGrpSpPr>
        <p:grpSpPr>
          <a:xfrm>
            <a:off x="8481165" y="2083257"/>
            <a:ext cx="1619250" cy="676275"/>
            <a:chOff x="7038975" y="2805796"/>
            <a:chExt cx="1619250" cy="676275"/>
          </a:xfrm>
        </p:grpSpPr>
        <p:sp>
          <p:nvSpPr>
            <p:cNvPr id="38" name="矩形 37"/>
            <p:cNvSpPr/>
            <p:nvPr/>
          </p:nvSpPr>
          <p:spPr>
            <a:xfrm>
              <a:off x="7038975" y="2805796"/>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9" name="TextBox 38"/>
            <p:cNvSpPr txBox="1"/>
            <p:nvPr/>
          </p:nvSpPr>
          <p:spPr>
            <a:xfrm>
              <a:off x="7088565" y="2820769"/>
              <a:ext cx="1569660" cy="646331"/>
            </a:xfrm>
            <a:prstGeom prst="rect">
              <a:avLst/>
            </a:prstGeom>
            <a:noFill/>
          </p:spPr>
          <p:txBody>
            <a:bodyPr wrap="none" rtlCol="0">
              <a:spAutoFit/>
            </a:bodyPr>
            <a:lstStyle/>
            <a:p>
              <a:r>
                <a:rPr lang="zh-CN" altLang="en-US" b="1" smtClean="0">
                  <a:solidFill>
                    <a:schemeClr val="bg1"/>
                  </a:solidFill>
                </a:rPr>
                <a:t>性感的又清纯</a:t>
              </a:r>
              <a:endParaRPr lang="en-US" altLang="zh-CN" b="1" smtClean="0">
                <a:solidFill>
                  <a:schemeClr val="bg1"/>
                </a:solidFill>
              </a:endParaRPr>
            </a:p>
            <a:p>
              <a:r>
                <a:rPr lang="zh-CN" altLang="en-US" b="1">
                  <a:solidFill>
                    <a:schemeClr val="bg1"/>
                  </a:solidFill>
                </a:rPr>
                <a:t>的</a:t>
              </a:r>
              <a:r>
                <a:rPr lang="zh-CN" altLang="en-US" b="1" smtClean="0">
                  <a:solidFill>
                    <a:schemeClr val="bg1"/>
                  </a:solidFill>
                </a:rPr>
                <a:t>王美丽</a:t>
              </a:r>
              <a:endParaRPr lang="zh-CN" altLang="en-US" b="1">
                <a:solidFill>
                  <a:schemeClr val="bg1"/>
                </a:solidFill>
              </a:endParaRPr>
            </a:p>
          </p:txBody>
        </p:sp>
      </p:grpSp>
      <p:grpSp>
        <p:nvGrpSpPr>
          <p:cNvPr id="40" name="组合 39"/>
          <p:cNvGrpSpPr/>
          <p:nvPr/>
        </p:nvGrpSpPr>
        <p:grpSpPr>
          <a:xfrm>
            <a:off x="10205190" y="2068286"/>
            <a:ext cx="1600200" cy="676275"/>
            <a:chOff x="7038975" y="2805796"/>
            <a:chExt cx="1600200" cy="676275"/>
          </a:xfrm>
        </p:grpSpPr>
        <p:sp>
          <p:nvSpPr>
            <p:cNvPr id="41" name="矩形 40"/>
            <p:cNvSpPr/>
            <p:nvPr/>
          </p:nvSpPr>
          <p:spPr>
            <a:xfrm>
              <a:off x="7038975" y="2805796"/>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2" name="TextBox 41"/>
            <p:cNvSpPr txBox="1"/>
            <p:nvPr/>
          </p:nvSpPr>
          <p:spPr>
            <a:xfrm>
              <a:off x="7559190" y="2959267"/>
              <a:ext cx="559769" cy="369332"/>
            </a:xfrm>
            <a:prstGeom prst="rect">
              <a:avLst/>
            </a:prstGeom>
            <a:noFill/>
          </p:spPr>
          <p:txBody>
            <a:bodyPr wrap="none" rtlCol="0">
              <a:spAutoFit/>
            </a:bodyPr>
            <a:lstStyle/>
            <a:p>
              <a:r>
                <a:rPr lang="en-US" altLang="zh-CN" b="1" smtClean="0">
                  <a:solidFill>
                    <a:schemeClr val="bg1"/>
                  </a:solidFill>
                </a:rPr>
                <a:t>……</a:t>
              </a:r>
              <a:endParaRPr lang="zh-CN" altLang="en-US" b="1">
                <a:solidFill>
                  <a:schemeClr val="bg1"/>
                </a:solidFill>
              </a:endParaRPr>
            </a:p>
          </p:txBody>
        </p:sp>
      </p:grpSp>
      <p:sp>
        <p:nvSpPr>
          <p:cNvPr id="2" name="TextBox 1"/>
          <p:cNvSpPr txBox="1"/>
          <p:nvPr/>
        </p:nvSpPr>
        <p:spPr>
          <a:xfrm>
            <a:off x="1024391" y="3426281"/>
            <a:ext cx="4272323" cy="2246769"/>
          </a:xfrm>
          <a:prstGeom prst="rect">
            <a:avLst/>
          </a:prstGeom>
          <a:noFill/>
        </p:spPr>
        <p:txBody>
          <a:bodyPr wrap="none" rtlCol="0">
            <a:spAutoFit/>
          </a:bodyPr>
          <a:lstStyle/>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如果有</a:t>
            </a:r>
            <a:r>
              <a:rPr lang="en-US" altLang="zh-CN" sz="2400" b="1">
                <a:solidFill>
                  <a:srgbClr val="7030A0"/>
                </a:solidFill>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种风格，则排列组合为</a:t>
            </a:r>
            <a:r>
              <a:rPr lang="en-US" altLang="zh-CN" sz="2400" b="1">
                <a:solidFill>
                  <a:srgbClr val="FF0000"/>
                </a:solidFill>
                <a:latin typeface="微软雅黑" panose="020B0503020204020204" pitchFamily="34" charset="-122"/>
                <a:ea typeface="微软雅黑" panose="020B0503020204020204" pitchFamily="34" charset="-122"/>
              </a:rPr>
              <a:t>7</a:t>
            </a:r>
            <a:r>
              <a:rPr lang="zh-CN" altLang="en-US" smtClean="0">
                <a:latin typeface="微软雅黑" panose="020B0503020204020204" pitchFamily="34" charset="-122"/>
                <a:ea typeface="微软雅黑" panose="020B0503020204020204" pitchFamily="34" charset="-122"/>
              </a:rPr>
              <a:t>个</a:t>
            </a:r>
            <a:endParaRPr lang="en-US" altLang="zh-CN">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如果有</a:t>
            </a:r>
            <a:r>
              <a:rPr lang="en-US" altLang="zh-CN" sz="2400" b="1">
                <a:solidFill>
                  <a:srgbClr val="7030A0"/>
                </a:solidFill>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种风格，则排列组合为</a:t>
            </a:r>
            <a:r>
              <a:rPr lang="en-US" altLang="zh-CN" sz="2400" b="1">
                <a:solidFill>
                  <a:srgbClr val="FF0000"/>
                </a:solidFill>
                <a:latin typeface="微软雅黑" panose="020B0503020204020204" pitchFamily="34" charset="-122"/>
                <a:ea typeface="微软雅黑" panose="020B0503020204020204" pitchFamily="34" charset="-122"/>
              </a:rPr>
              <a:t>14</a:t>
            </a:r>
            <a:r>
              <a:rPr lang="zh-CN" altLang="en-US" smtClean="0">
                <a:latin typeface="微软雅黑" panose="020B0503020204020204" pitchFamily="34" charset="-122"/>
                <a:ea typeface="微软雅黑" panose="020B0503020204020204" pitchFamily="34" charset="-122"/>
              </a:rPr>
              <a:t>个</a:t>
            </a:r>
            <a:endParaRPr lang="zh-CN" altLang="en-US">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如果有</a:t>
            </a:r>
            <a:r>
              <a:rPr lang="en-US" altLang="zh-CN" sz="2400" b="1">
                <a:solidFill>
                  <a:srgbClr val="7030A0"/>
                </a:solidFill>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种风格，则排列组合为</a:t>
            </a:r>
            <a:r>
              <a:rPr lang="en-US" altLang="zh-CN" sz="2400" b="1">
                <a:solidFill>
                  <a:srgbClr val="FF0000"/>
                </a:solidFill>
                <a:latin typeface="微软雅黑" panose="020B0503020204020204" pitchFamily="34" charset="-122"/>
                <a:ea typeface="微软雅黑" panose="020B0503020204020204" pitchFamily="34" charset="-122"/>
              </a:rPr>
              <a:t>24</a:t>
            </a:r>
            <a:r>
              <a:rPr lang="zh-CN" altLang="en-US" smtClean="0">
                <a:latin typeface="微软雅黑" panose="020B0503020204020204" pitchFamily="34" charset="-122"/>
                <a:ea typeface="微软雅黑" panose="020B0503020204020204" pitchFamily="34" charset="-122"/>
              </a:rPr>
              <a:t>个</a:t>
            </a:r>
            <a:endParaRPr lang="zh-CN" altLang="en-US">
              <a:latin typeface="微软雅黑" panose="020B0503020204020204" pitchFamily="34" charset="-122"/>
              <a:ea typeface="微软雅黑" panose="020B0503020204020204" pitchFamily="34" charset="-122"/>
            </a:endParaRPr>
          </a:p>
          <a:p>
            <a:pPr algn="ctr"/>
            <a:r>
              <a:rPr lang="en-US" altLang="zh-CN" sz="3200" smtClean="0"/>
              <a:t>…………</a:t>
            </a:r>
            <a:endParaRPr lang="zh-CN" altLang="en-US" sz="3200"/>
          </a:p>
        </p:txBody>
      </p:sp>
      <p:sp>
        <p:nvSpPr>
          <p:cNvPr id="36" name="TextBox 35"/>
          <p:cNvSpPr txBox="1"/>
          <p:nvPr/>
        </p:nvSpPr>
        <p:spPr>
          <a:xfrm>
            <a:off x="6412777" y="3759654"/>
            <a:ext cx="5179148" cy="1938992"/>
          </a:xfrm>
          <a:prstGeom prst="rect">
            <a:avLst/>
          </a:prstGeom>
          <a:noFill/>
        </p:spPr>
        <p:txBody>
          <a:bodyPr wrap="square" rtlCol="0">
            <a:spAutoFit/>
          </a:bodyPr>
          <a:lstStyle/>
          <a:p>
            <a:pPr>
              <a:buClr>
                <a:schemeClr val="accent6"/>
              </a:buClr>
            </a:pPr>
            <a:r>
              <a:rPr lang="zh-CN" altLang="en-US" sz="2400" smtClean="0">
                <a:latin typeface="微软雅黑" panose="020B0503020204020204" pitchFamily="34" charset="-122"/>
                <a:ea typeface="微软雅黑" panose="020B0503020204020204" pitchFamily="34" charset="-122"/>
              </a:rPr>
              <a:t>优化思路</a:t>
            </a:r>
            <a:r>
              <a:rPr lang="zh-CN" altLang="en-US" sz="2400">
                <a:latin typeface="微软雅黑" panose="020B0503020204020204" pitchFamily="34" charset="-122"/>
                <a:ea typeface="微软雅黑" panose="020B0503020204020204" pitchFamily="34" charset="-122"/>
              </a:rPr>
              <a:t>：装饰器模式是一种用于代替继承的技术，无需通过继承增加子类就能扩展对象的新功能。使用对象的关联关系代替继承关系，更加灵活，同时避免类型体系的快速</a:t>
            </a:r>
            <a:r>
              <a:rPr lang="zh-CN" altLang="en-US" sz="2400" smtClean="0">
                <a:latin typeface="微软雅黑" panose="020B0503020204020204" pitchFamily="34" charset="-122"/>
                <a:ea typeface="微软雅黑" panose="020B0503020204020204" pitchFamily="34" charset="-122"/>
              </a:rPr>
              <a:t>膨胀；</a:t>
            </a:r>
            <a:endParaRPr lang="zh-CN" altLang="en-US" sz="2400">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flipH="1" flipV="1">
            <a:off x="5843239" y="1245057"/>
            <a:ext cx="1449659" cy="853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5" idx="3"/>
          </p:cNvCxnSpPr>
          <p:nvPr/>
        </p:nvCxnSpPr>
        <p:spPr>
          <a:xfrm flipH="1" flipV="1">
            <a:off x="6052290" y="906920"/>
            <a:ext cx="2950061" cy="1161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0606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装饰器</a:t>
            </a:r>
            <a:r>
              <a:rPr lang="zh-CN" altLang="en-US" sz="2667" smtClean="0">
                <a:solidFill>
                  <a:srgbClr val="1D69A3"/>
                </a:solidFill>
                <a:latin typeface="微软雅黑" pitchFamily="34" charset="-122"/>
                <a:ea typeface="微软雅黑" pitchFamily="34" charset="-122"/>
              </a:rPr>
              <a:t>模式</a:t>
            </a:r>
            <a:r>
              <a:rPr lang="en-US" altLang="zh-CN" sz="2667" smtClean="0">
                <a:solidFill>
                  <a:srgbClr val="1D69A3"/>
                </a:solidFill>
                <a:latin typeface="微软雅黑" pitchFamily="34" charset="-122"/>
                <a:ea typeface="微软雅黑" pitchFamily="34" charset="-122"/>
              </a:rPr>
              <a:t>uml</a:t>
            </a:r>
            <a:r>
              <a:rPr lang="zh-CN" altLang="en-US" sz="2667" smtClean="0">
                <a:solidFill>
                  <a:srgbClr val="1D69A3"/>
                </a:solidFill>
                <a:latin typeface="微软雅黑" pitchFamily="34" charset="-122"/>
                <a:ea typeface="微软雅黑" pitchFamily="34" charset="-122"/>
              </a:rPr>
              <a:t>类图</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p:nvSpPr>
        <p:spPr>
          <a:xfrm>
            <a:off x="0" y="868523"/>
            <a:ext cx="12128500" cy="646331"/>
          </a:xfrm>
          <a:prstGeom prst="rect">
            <a:avLst/>
          </a:prstGeom>
        </p:spPr>
        <p:txBody>
          <a:bodyPr wrap="square">
            <a:spAutoFit/>
          </a:bodyPr>
          <a:lstStyle/>
          <a:p>
            <a:pPr marL="285750" indent="-285750">
              <a:buClr>
                <a:srgbClr val="FFC000"/>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装饰器模式（</a:t>
            </a:r>
            <a:r>
              <a:rPr lang="en-US" altLang="zh-CN">
                <a:latin typeface="微软雅黑" panose="020B0503020204020204" pitchFamily="34" charset="-122"/>
                <a:ea typeface="微软雅黑" panose="020B0503020204020204" pitchFamily="34" charset="-122"/>
              </a:rPr>
              <a:t>Decorator Pattern</a:t>
            </a:r>
            <a:r>
              <a:rPr lang="zh-CN" altLang="en-US">
                <a:latin typeface="微软雅黑" panose="020B0503020204020204" pitchFamily="34" charset="-122"/>
                <a:ea typeface="微软雅黑" panose="020B0503020204020204" pitchFamily="34" charset="-122"/>
              </a:rPr>
              <a:t>）允许向一个现有的对象添加新的功能</a:t>
            </a:r>
            <a:r>
              <a:rPr lang="zh-CN" altLang="en-US" smtClean="0">
                <a:latin typeface="微软雅黑" panose="020B0503020204020204" pitchFamily="34" charset="-122"/>
                <a:ea typeface="微软雅黑" panose="020B0503020204020204" pitchFamily="34" charset="-122"/>
              </a:rPr>
              <a:t>，是</a:t>
            </a:r>
            <a:r>
              <a:rPr lang="zh-CN" altLang="en-US">
                <a:latin typeface="微软雅黑" panose="020B0503020204020204" pitchFamily="34" charset="-122"/>
                <a:ea typeface="微软雅黑" panose="020B0503020204020204" pitchFamily="34" charset="-122"/>
              </a:rPr>
              <a:t>一种用于代替继承的技术，无需通过继承增加子类就能扩展对象的新功能。使用对象的关联关系代替继承关系，更加灵活，同时避免类型体系的快速</a:t>
            </a:r>
            <a:r>
              <a:rPr lang="zh-CN" altLang="en-US" smtClean="0">
                <a:latin typeface="微软雅黑" panose="020B0503020204020204" pitchFamily="34" charset="-122"/>
                <a:ea typeface="微软雅黑" panose="020B0503020204020204" pitchFamily="34" charset="-122"/>
              </a:rPr>
              <a:t>膨胀；</a:t>
            </a:r>
            <a:endParaRPr lang="zh-CN" altLang="en-US">
              <a:latin typeface="微软雅黑" panose="020B0503020204020204" pitchFamily="34" charset="-122"/>
              <a:ea typeface="微软雅黑" panose="020B0503020204020204" pitchFamily="34" charset="-122"/>
            </a:endParaRPr>
          </a:p>
        </p:txBody>
      </p:sp>
      <p:sp>
        <p:nvSpPr>
          <p:cNvPr id="14" name="矩形 39"/>
          <p:cNvSpPr>
            <a:spLocks noChangeArrowheads="1"/>
          </p:cNvSpPr>
          <p:nvPr/>
        </p:nvSpPr>
        <p:spPr bwMode="auto">
          <a:xfrm>
            <a:off x="6397625" y="1590674"/>
            <a:ext cx="5730875" cy="46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组件（</a:t>
            </a:r>
            <a:r>
              <a:rPr lang="en-US" altLang="zh-CN" sz="1800" b="1" smtClean="0">
                <a:latin typeface="微软雅黑" pitchFamily="34" charset="-122"/>
                <a:ea typeface="微软雅黑" pitchFamily="34" charset="-122"/>
              </a:rPr>
              <a:t>Component</a:t>
            </a:r>
            <a:r>
              <a:rPr lang="zh-CN" altLang="en-US" sz="1800" b="1"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：组件接口定义了全部组件类和装饰器实现的行为；</a:t>
            </a:r>
            <a:endParaRPr lang="en-US" altLang="zh-CN" sz="1800" smtClean="0">
              <a:latin typeface="微软雅黑" pitchFamily="34" charset="-122"/>
              <a:ea typeface="微软雅黑" pitchFamily="34" charset="-122"/>
            </a:endParaRPr>
          </a:p>
          <a:p>
            <a:pPr>
              <a:lnSpc>
                <a:spcPct val="150000"/>
              </a:lnSpc>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组件实现类（</a:t>
            </a:r>
            <a:r>
              <a:rPr lang="en-US" altLang="zh-CN" sz="1800" b="1">
                <a:latin typeface="微软雅黑" pitchFamily="34" charset="-122"/>
                <a:ea typeface="微软雅黑" pitchFamily="34" charset="-122"/>
              </a:rPr>
              <a:t>ConcreteComponent</a:t>
            </a:r>
            <a:r>
              <a:rPr lang="zh-CN" altLang="en-US" sz="1800" b="1"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实现</a:t>
            </a:r>
            <a:r>
              <a:rPr lang="en-US" altLang="zh-CN" sz="1800" smtClean="0">
                <a:latin typeface="微软雅黑" pitchFamily="34" charset="-122"/>
                <a:ea typeface="微软雅黑" pitchFamily="34" charset="-122"/>
              </a:rPr>
              <a:t>Component</a:t>
            </a:r>
            <a:r>
              <a:rPr lang="zh-CN" altLang="en-US" sz="1800" smtClean="0">
                <a:latin typeface="微软雅黑" pitchFamily="34" charset="-122"/>
                <a:ea typeface="微软雅黑" pitchFamily="34" charset="-122"/>
              </a:rPr>
              <a:t>接口，组件实现类就是被装饰器装饰的原始对象，新功能或者附加功能都是通过装饰器添加到该类的对象上的；</a:t>
            </a:r>
            <a:endParaRPr lang="en-US" altLang="zh-CN" sz="1800" smtClean="0">
              <a:latin typeface="微软雅黑" pitchFamily="34" charset="-122"/>
              <a:ea typeface="微软雅黑" pitchFamily="34" charset="-122"/>
            </a:endParaRPr>
          </a:p>
          <a:p>
            <a:pPr>
              <a:lnSpc>
                <a:spcPct val="150000"/>
              </a:lnSpc>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装饰器</a:t>
            </a:r>
            <a:r>
              <a:rPr lang="zh-CN" altLang="en-US" sz="1800" b="1">
                <a:latin typeface="微软雅黑" pitchFamily="34" charset="-122"/>
                <a:ea typeface="微软雅黑" pitchFamily="34" charset="-122"/>
              </a:rPr>
              <a:t>抽象类</a:t>
            </a:r>
            <a:r>
              <a:rPr lang="zh-CN" altLang="en-US" sz="1800" b="1" smtClean="0">
                <a:latin typeface="微软雅黑" pitchFamily="34" charset="-122"/>
                <a:ea typeface="微软雅黑" pitchFamily="34" charset="-122"/>
              </a:rPr>
              <a:t>（</a:t>
            </a:r>
            <a:r>
              <a:rPr lang="en-US" altLang="zh-CN" sz="1800" b="1" smtClean="0">
                <a:latin typeface="微软雅黑" pitchFamily="34" charset="-122"/>
                <a:ea typeface="微软雅黑" pitchFamily="34" charset="-122"/>
              </a:rPr>
              <a:t>Decorator</a:t>
            </a:r>
            <a:r>
              <a:rPr lang="zh-CN" altLang="en-US" sz="1800" b="1"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实现</a:t>
            </a:r>
            <a:r>
              <a:rPr lang="en-US" altLang="zh-CN" sz="1800">
                <a:latin typeface="微软雅黑" pitchFamily="34" charset="-122"/>
                <a:ea typeface="微软雅黑" pitchFamily="34" charset="-122"/>
              </a:rPr>
              <a:t>Component</a:t>
            </a:r>
            <a:r>
              <a:rPr lang="zh-CN" altLang="en-US" sz="1800" smtClean="0">
                <a:latin typeface="微软雅黑" pitchFamily="34" charset="-122"/>
                <a:ea typeface="微软雅黑" pitchFamily="34" charset="-122"/>
              </a:rPr>
              <a:t>接口的抽象类，在其中封装了一个</a:t>
            </a:r>
            <a:r>
              <a:rPr lang="en-US" altLang="zh-CN" sz="1800">
                <a:latin typeface="微软雅黑" pitchFamily="34" charset="-122"/>
                <a:ea typeface="微软雅黑" pitchFamily="34" charset="-122"/>
              </a:rPr>
              <a:t>Component </a:t>
            </a:r>
            <a:r>
              <a:rPr lang="zh-CN" altLang="en-US" sz="1800" smtClean="0">
                <a:latin typeface="微软雅黑" pitchFamily="34" charset="-122"/>
                <a:ea typeface="微软雅黑" pitchFamily="34" charset="-122"/>
              </a:rPr>
              <a:t>对象，也就是被装饰的对象；</a:t>
            </a:r>
            <a:endParaRPr lang="en-US" altLang="zh-CN" sz="1800" smtClean="0">
              <a:latin typeface="微软雅黑" pitchFamily="34" charset="-122"/>
              <a:ea typeface="微软雅黑" pitchFamily="34" charset="-122"/>
            </a:endParaRPr>
          </a:p>
          <a:p>
            <a:pPr>
              <a:lnSpc>
                <a:spcPct val="150000"/>
              </a:lnSpc>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具体装饰器类（</a:t>
            </a:r>
            <a:r>
              <a:rPr lang="en-US" altLang="zh-CN" sz="1800" b="1" smtClean="0">
                <a:latin typeface="微软雅黑" pitchFamily="34" charset="-122"/>
                <a:ea typeface="微软雅黑" pitchFamily="34" charset="-122"/>
              </a:rPr>
              <a:t>ConcreteDecorator</a:t>
            </a:r>
            <a:r>
              <a:rPr lang="zh-CN" altLang="en-US" sz="1800" b="1" smtClean="0">
                <a:latin typeface="微软雅黑" pitchFamily="34" charset="-122"/>
                <a:ea typeface="微软雅黑" pitchFamily="34" charset="-122"/>
              </a:rPr>
              <a:t>）：</a:t>
            </a:r>
            <a:r>
              <a:rPr lang="zh-CN" altLang="en-US" sz="1800">
                <a:latin typeface="微软雅黑" pitchFamily="34" charset="-122"/>
                <a:ea typeface="微软雅黑" pitchFamily="34" charset="-122"/>
              </a:rPr>
              <a:t>该实现类要向被装饰的对象添加某些功能；</a:t>
            </a:r>
            <a:endParaRPr lang="en-US" altLang="zh-CN" sz="1800">
              <a:latin typeface="微软雅黑" pitchFamily="34" charset="-122"/>
              <a:ea typeface="微软雅黑" pitchFamily="34" charset="-122"/>
            </a:endParaRPr>
          </a:p>
        </p:txBody>
      </p:sp>
      <p:pic>
        <p:nvPicPr>
          <p:cNvPr id="5123" name="Picture 3" descr="E:\1 VIP Resouce\0 mybatis\装饰器模式uml类图 (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 y="1412255"/>
            <a:ext cx="7012141" cy="411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36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源码包分析</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3"/>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9" name="矩形 8"/>
          <p:cNvSpPr/>
          <p:nvPr/>
        </p:nvSpPr>
        <p:spPr>
          <a:xfrm>
            <a:off x="282804" y="1097280"/>
            <a:ext cx="11783505" cy="923330"/>
          </a:xfrm>
          <a:prstGeom prst="rect">
            <a:avLst/>
          </a:prstGeom>
        </p:spPr>
        <p:txBody>
          <a:bodyPr wrap="square">
            <a:spAutoFit/>
          </a:bodyPr>
          <a:lstStyle/>
          <a:p>
            <a:pPr>
              <a:lnSpc>
                <a:spcPct val="150000"/>
              </a:lnSpc>
            </a:pPr>
            <a:r>
              <a:rPr lang="en-US" altLang="zh-CN" smtClean="0">
                <a:latin typeface="微软雅黑" panose="020B0503020204020204" pitchFamily="34" charset="-122"/>
                <a:ea typeface="微软雅黑" panose="020B0503020204020204" pitchFamily="34" charset="-122"/>
              </a:rPr>
              <a:t>MyBatis </a:t>
            </a:r>
            <a:r>
              <a:rPr lang="zh-CN" altLang="en-US" smtClean="0">
                <a:latin typeface="微软雅黑" panose="020B0503020204020204" pitchFamily="34" charset="-122"/>
                <a:ea typeface="微软雅黑" panose="020B0503020204020204" pitchFamily="34" charset="-122"/>
              </a:rPr>
              <a:t>源码下载地址：</a:t>
            </a:r>
            <a:r>
              <a:rPr lang="en-US" altLang="zh-CN">
                <a:latin typeface="微软雅黑" panose="020B0503020204020204" pitchFamily="34" charset="-122"/>
                <a:ea typeface="微软雅黑" panose="020B0503020204020204" pitchFamily="34" charset="-122"/>
                <a:hlinkClick r:id="rId6"/>
              </a:rPr>
              <a:t>https://</a:t>
            </a:r>
            <a:r>
              <a:rPr lang="en-US" altLang="zh-CN" smtClean="0">
                <a:latin typeface="微软雅黑" panose="020B0503020204020204" pitchFamily="34" charset="-122"/>
                <a:ea typeface="微软雅黑" panose="020B0503020204020204" pitchFamily="34" charset="-122"/>
                <a:hlinkClick r:id="rId6"/>
              </a:rPr>
              <a:t>github.com/MyBatis/MyBatis-3</a:t>
            </a:r>
            <a:endParaRPr lang="en-US" altLang="zh-CN">
              <a:latin typeface="微软雅黑" panose="020B0503020204020204" pitchFamily="34" charset="-122"/>
              <a:ea typeface="微软雅黑" panose="020B0503020204020204" pitchFamily="34" charset="-122"/>
            </a:endParaRPr>
          </a:p>
          <a:p>
            <a:pPr>
              <a:lnSpc>
                <a:spcPct val="150000"/>
              </a:lnSpc>
            </a:pPr>
            <a:endParaRPr lang="en-US" altLang="zh-CN" smtClean="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21435658"/>
              </p:ext>
            </p:extLst>
          </p:nvPr>
        </p:nvGraphicFramePr>
        <p:xfrm>
          <a:off x="7129780" y="773999"/>
          <a:ext cx="3111871" cy="1048385"/>
        </p:xfrm>
        <a:graphic>
          <a:graphicData uri="http://schemas.openxmlformats.org/presentationml/2006/ole">
            <mc:AlternateContent xmlns:mc="http://schemas.openxmlformats.org/markup-compatibility/2006">
              <mc:Choice xmlns:v="urn:schemas-microsoft-com:vml" Requires="v">
                <p:oleObj spid="_x0000_s1268" name="包装程序外壳对象" showAsIcon="1" r:id="rId7" imgW="1484640" imgH="500400" progId="Package">
                  <p:embed/>
                </p:oleObj>
              </mc:Choice>
              <mc:Fallback>
                <p:oleObj name="包装程序外壳对象" showAsIcon="1" r:id="rId7" imgW="1484640" imgH="500400" progId="Package">
                  <p:embed/>
                  <p:pic>
                    <p:nvPicPr>
                      <p:cNvPr id="0" name=""/>
                      <p:cNvPicPr/>
                      <p:nvPr/>
                    </p:nvPicPr>
                    <p:blipFill>
                      <a:blip r:embed="rId8"/>
                      <a:stretch>
                        <a:fillRect/>
                      </a:stretch>
                    </p:blipFill>
                    <p:spPr>
                      <a:xfrm>
                        <a:off x="7129780" y="773999"/>
                        <a:ext cx="3111871" cy="1048385"/>
                      </a:xfrm>
                      <a:prstGeom prst="rect">
                        <a:avLst/>
                      </a:prstGeom>
                    </p:spPr>
                  </p:pic>
                </p:oleObj>
              </mc:Fallback>
            </mc:AlternateContent>
          </a:graphicData>
        </a:graphic>
      </p:graphicFrame>
      <p:sp>
        <p:nvSpPr>
          <p:cNvPr id="10" name="矩形 9"/>
          <p:cNvSpPr/>
          <p:nvPr/>
        </p:nvSpPr>
        <p:spPr>
          <a:xfrm>
            <a:off x="0" y="2020610"/>
            <a:ext cx="11488420" cy="3831818"/>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源码导入过程：</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zh-CN" altLang="en-US" smtClean="0">
                <a:latin typeface="微软雅黑" panose="020B0503020204020204" pitchFamily="34" charset="-122"/>
                <a:ea typeface="微软雅黑" panose="020B0503020204020204" pitchFamily="34" charset="-122"/>
              </a:rPr>
              <a:t>下载</a:t>
            </a: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的源码</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zh-CN" altLang="en-US" smtClean="0">
                <a:latin typeface="微软雅黑" panose="020B0503020204020204" pitchFamily="34" charset="-122"/>
                <a:ea typeface="微软雅黑" panose="020B0503020204020204" pitchFamily="34" charset="-122"/>
              </a:rPr>
              <a:t>检查</a:t>
            </a:r>
            <a:r>
              <a:rPr lang="en-US" altLang="zh-CN" smtClean="0">
                <a:latin typeface="微软雅黑" panose="020B0503020204020204" pitchFamily="34" charset="-122"/>
                <a:ea typeface="微软雅黑" panose="020B0503020204020204" pitchFamily="34" charset="-122"/>
              </a:rPr>
              <a:t>maven</a:t>
            </a:r>
            <a:r>
              <a:rPr lang="zh-CN" altLang="en-US" smtClean="0">
                <a:latin typeface="微软雅黑" panose="020B0503020204020204" pitchFamily="34" charset="-122"/>
                <a:ea typeface="微软雅黑" panose="020B0503020204020204" pitchFamily="34" charset="-122"/>
              </a:rPr>
              <a:t>的版本，必须是</a:t>
            </a:r>
            <a:r>
              <a:rPr lang="en-US" altLang="zh-CN" smtClean="0">
                <a:latin typeface="微软雅黑" panose="020B0503020204020204" pitchFamily="34" charset="-122"/>
                <a:ea typeface="微软雅黑" panose="020B0503020204020204" pitchFamily="34" charset="-122"/>
              </a:rPr>
              <a:t>3.25</a:t>
            </a:r>
            <a:r>
              <a:rPr lang="zh-CN" altLang="en-US" smtClean="0">
                <a:latin typeface="微软雅黑" panose="020B0503020204020204" pitchFamily="34" charset="-122"/>
                <a:ea typeface="微软雅黑" panose="020B0503020204020204" pitchFamily="34" charset="-122"/>
              </a:rPr>
              <a:t>以上，建议使用</a:t>
            </a:r>
            <a:r>
              <a:rPr lang="en-US" altLang="zh-CN" smtClean="0">
                <a:latin typeface="微软雅黑" panose="020B0503020204020204" pitchFamily="34" charset="-122"/>
                <a:ea typeface="微软雅黑" panose="020B0503020204020204" pitchFamily="34" charset="-122"/>
              </a:rPr>
              <a:t>maven</a:t>
            </a:r>
            <a:r>
              <a:rPr lang="zh-CN" altLang="en-US" smtClean="0">
                <a:latin typeface="微软雅黑" panose="020B0503020204020204" pitchFamily="34" charset="-122"/>
                <a:ea typeface="微软雅黑" panose="020B0503020204020204" pitchFamily="34" charset="-122"/>
              </a:rPr>
              <a:t>的最新版本</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的工程是</a:t>
            </a:r>
            <a:r>
              <a:rPr lang="en-US" altLang="zh-CN" smtClean="0">
                <a:latin typeface="微软雅黑" panose="020B0503020204020204" pitchFamily="34" charset="-122"/>
                <a:ea typeface="微软雅黑" panose="020B0503020204020204" pitchFamily="34" charset="-122"/>
              </a:rPr>
              <a:t>maven</a:t>
            </a:r>
            <a:r>
              <a:rPr lang="zh-CN" altLang="en-US" smtClean="0">
                <a:latin typeface="微软雅黑" panose="020B0503020204020204" pitchFamily="34" charset="-122"/>
                <a:ea typeface="微软雅黑" panose="020B0503020204020204" pitchFamily="34" charset="-122"/>
              </a:rPr>
              <a:t>工程，在开发工具中导入，工程必须使用</a:t>
            </a:r>
            <a:r>
              <a:rPr lang="en-US" altLang="zh-CN" smtClean="0">
                <a:latin typeface="微软雅黑" panose="020B0503020204020204" pitchFamily="34" charset="-122"/>
                <a:ea typeface="微软雅黑" panose="020B0503020204020204" pitchFamily="34" charset="-122"/>
              </a:rPr>
              <a:t>jdk1.8</a:t>
            </a:r>
            <a:r>
              <a:rPr lang="zh-CN" altLang="en-US" smtClean="0">
                <a:latin typeface="微软雅黑" panose="020B0503020204020204" pitchFamily="34" charset="-122"/>
                <a:ea typeface="微软雅黑" panose="020B0503020204020204" pitchFamily="34" charset="-122"/>
              </a:rPr>
              <a:t>以上版本；</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zh-CN" altLang="en-US" smtClean="0">
                <a:latin typeface="微软雅黑" panose="020B0503020204020204" pitchFamily="34" charset="-122"/>
                <a:ea typeface="微软雅黑" panose="020B0503020204020204" pitchFamily="34" charset="-122"/>
              </a:rPr>
              <a:t>把</a:t>
            </a: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源码</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pom</a:t>
            </a:r>
            <a:r>
              <a:rPr lang="zh-CN" altLang="en-US">
                <a:latin typeface="微软雅黑" panose="020B0503020204020204" pitchFamily="34" charset="-122"/>
                <a:ea typeface="微软雅黑" panose="020B0503020204020204" pitchFamily="34" charset="-122"/>
              </a:rPr>
              <a:t>文件中</a:t>
            </a:r>
            <a:r>
              <a:rPr lang="en-US" altLang="zh-CN">
                <a:latin typeface="微软雅黑" panose="020B0503020204020204" pitchFamily="34" charset="-122"/>
                <a:ea typeface="微软雅黑" panose="020B0503020204020204" pitchFamily="34" charset="-122"/>
              </a:rPr>
              <a:t>&lt;optional&gt;true&lt;/optional&gt;</a:t>
            </a:r>
            <a:r>
              <a:rPr lang="zh-CN" altLang="en-US">
                <a:latin typeface="微软雅黑" panose="020B0503020204020204" pitchFamily="34" charset="-122"/>
                <a:ea typeface="微软雅黑" panose="020B0503020204020204" pitchFamily="34" charset="-122"/>
              </a:rPr>
              <a:t>，全部改为</a:t>
            </a:r>
            <a:r>
              <a:rPr lang="en-US" altLang="zh-CN">
                <a:latin typeface="微软雅黑" panose="020B0503020204020204" pitchFamily="34" charset="-122"/>
                <a:ea typeface="微软雅黑" panose="020B0503020204020204" pitchFamily="34" charset="-122"/>
              </a:rPr>
              <a:t>false</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zh-CN" altLang="en-US" smtClean="0">
                <a:latin typeface="微软雅黑" panose="020B0503020204020204" pitchFamily="34" charset="-122"/>
                <a:ea typeface="微软雅黑" panose="020B0503020204020204" pitchFamily="34" charset="-122"/>
              </a:rPr>
              <a:t>在工程目录下执行 </a:t>
            </a:r>
            <a:r>
              <a:rPr lang="en-US" altLang="zh-CN">
                <a:latin typeface="微软雅黑" panose="020B0503020204020204" pitchFamily="34" charset="-122"/>
                <a:ea typeface="微软雅黑" panose="020B0503020204020204" pitchFamily="34" charset="-122"/>
              </a:rPr>
              <a:t>mvn clean install </a:t>
            </a:r>
            <a:r>
              <a:rPr lang="en-US" altLang="zh-CN" smtClean="0">
                <a:latin typeface="微软雅黑" panose="020B0503020204020204" pitchFamily="34" charset="-122"/>
                <a:ea typeface="微软雅黑" panose="020B0503020204020204" pitchFamily="34" charset="-122"/>
              </a:rPr>
              <a:t>-Dmaven.test.skip=true,</a:t>
            </a:r>
            <a:r>
              <a:rPr lang="zh-CN" altLang="en-US" smtClean="0">
                <a:latin typeface="微软雅黑" panose="020B0503020204020204" pitchFamily="34" charset="-122"/>
                <a:ea typeface="微软雅黑" panose="020B0503020204020204" pitchFamily="34" charset="-122"/>
              </a:rPr>
              <a:t>将当前工程安装到本地仓库（</a:t>
            </a:r>
            <a:r>
              <a:rPr lang="en-US" altLang="zh-CN" smtClean="0">
                <a:latin typeface="微软雅黑" panose="020B0503020204020204" pitchFamily="34" charset="-122"/>
                <a:ea typeface="微软雅黑" panose="020B0503020204020204" pitchFamily="34" charset="-122"/>
              </a:rPr>
              <a:t>pdf</a:t>
            </a:r>
            <a:r>
              <a:rPr lang="zh-CN" altLang="en-US" smtClean="0">
                <a:latin typeface="微软雅黑" panose="020B0503020204020204" pitchFamily="34" charset="-122"/>
                <a:ea typeface="微软雅黑" panose="020B0503020204020204" pitchFamily="34" charset="-122"/>
              </a:rPr>
              <a:t>插件报错的话，需要将这个插件屏蔽）；</a:t>
            </a:r>
            <a:endParaRPr lang="en-US" altLang="zh-CN" smtClean="0">
              <a:latin typeface="微软雅黑" panose="020B0503020204020204" pitchFamily="34" charset="-122"/>
              <a:ea typeface="微软雅黑" panose="020B0503020204020204" pitchFamily="34" charset="-122"/>
            </a:endParaRPr>
          </a:p>
          <a:p>
            <a:pPr lvl="1">
              <a:lnSpc>
                <a:spcPct val="150000"/>
              </a:lnSpc>
              <a:buClr>
                <a:srgbClr val="FFC000"/>
              </a:buClr>
            </a:pPr>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注意：安装过程中会可能会有很多异常信息，只要不中断运行，请耐心等待；</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startAt="6"/>
            </a:pPr>
            <a:r>
              <a:rPr lang="zh-CN" altLang="en-US" smtClean="0">
                <a:latin typeface="微软雅黑" panose="020B0503020204020204" pitchFamily="34" charset="-122"/>
                <a:ea typeface="微软雅黑" panose="020B0503020204020204" pitchFamily="34" charset="-122"/>
              </a:rPr>
              <a:t>其他工程依赖此工程</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6189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190769" y="215193"/>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装饰器</a:t>
            </a:r>
            <a:r>
              <a:rPr lang="zh-CN" altLang="en-US" sz="2667" smtClean="0">
                <a:solidFill>
                  <a:srgbClr val="1D69A3"/>
                </a:solidFill>
                <a:latin typeface="微软雅黑" pitchFamily="34" charset="-122"/>
                <a:ea typeface="微软雅黑" pitchFamily="34" charset="-122"/>
              </a:rPr>
              <a:t>模式使用图示</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946415" y="1762125"/>
            <a:ext cx="2195727" cy="923925"/>
          </a:xfrm>
          <a:prstGeom prst="rect">
            <a:avLst/>
          </a:prstGeom>
          <a:noFill/>
          <a:ln>
            <a:solidFill>
              <a:schemeClr val="accent6"/>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5" name="直接连接符 4"/>
          <p:cNvCxnSpPr/>
          <p:nvPr/>
        </p:nvCxnSpPr>
        <p:spPr>
          <a:xfrm flipV="1">
            <a:off x="946415" y="2266950"/>
            <a:ext cx="2195727" cy="952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34363" y="1826657"/>
            <a:ext cx="1019831" cy="369332"/>
          </a:xfrm>
          <a:prstGeom prst="rect">
            <a:avLst/>
          </a:prstGeom>
          <a:noFill/>
        </p:spPr>
        <p:txBody>
          <a:bodyPr wrap="none" rtlCol="0">
            <a:spAutoFit/>
          </a:bodyPr>
          <a:lstStyle/>
          <a:p>
            <a:r>
              <a:rPr lang="zh-CN" altLang="en-US" smtClean="0"/>
              <a:t>装饰器</a:t>
            </a:r>
            <a:r>
              <a:rPr lang="en-US" altLang="zh-CN" smtClean="0"/>
              <a:t>C</a:t>
            </a:r>
            <a:endParaRPr lang="zh-CN" altLang="en-US"/>
          </a:p>
        </p:txBody>
      </p:sp>
      <p:sp>
        <p:nvSpPr>
          <p:cNvPr id="7" name="TextBox 6"/>
          <p:cNvSpPr txBox="1"/>
          <p:nvPr/>
        </p:nvSpPr>
        <p:spPr>
          <a:xfrm>
            <a:off x="1794851" y="2316718"/>
            <a:ext cx="498855" cy="369332"/>
          </a:xfrm>
          <a:prstGeom prst="rect">
            <a:avLst/>
          </a:prstGeom>
          <a:noFill/>
        </p:spPr>
        <p:txBody>
          <a:bodyPr wrap="none" rtlCol="0">
            <a:spAutoFit/>
          </a:bodyPr>
          <a:lstStyle/>
          <a:p>
            <a:r>
              <a:rPr lang="en-US" altLang="zh-CN" smtClean="0"/>
              <a:t>girl</a:t>
            </a:r>
            <a:endParaRPr lang="zh-CN" altLang="en-US"/>
          </a:p>
        </p:txBody>
      </p:sp>
      <p:sp>
        <p:nvSpPr>
          <p:cNvPr id="8" name="TextBox 7"/>
          <p:cNvSpPr txBox="1"/>
          <p:nvPr/>
        </p:nvSpPr>
        <p:spPr>
          <a:xfrm>
            <a:off x="1259448" y="3095625"/>
            <a:ext cx="1569660" cy="369332"/>
          </a:xfrm>
          <a:prstGeom prst="rect">
            <a:avLst/>
          </a:prstGeom>
          <a:noFill/>
        </p:spPr>
        <p:txBody>
          <a:bodyPr wrap="none" rtlCol="0">
            <a:spAutoFit/>
          </a:bodyPr>
          <a:lstStyle/>
          <a:p>
            <a:r>
              <a:rPr lang="zh-CN" altLang="en-US" smtClean="0"/>
              <a:t>添加清纯风格</a:t>
            </a:r>
            <a:endParaRPr lang="zh-CN" altLang="en-US"/>
          </a:p>
        </p:txBody>
      </p:sp>
      <p:sp>
        <p:nvSpPr>
          <p:cNvPr id="9" name="矩形 8"/>
          <p:cNvSpPr/>
          <p:nvPr/>
        </p:nvSpPr>
        <p:spPr>
          <a:xfrm>
            <a:off x="704809" y="1129784"/>
            <a:ext cx="2678938" cy="369332"/>
          </a:xfrm>
          <a:prstGeom prst="rect">
            <a:avLst/>
          </a:prstGeom>
        </p:spPr>
        <p:txBody>
          <a:bodyPr wrap="none">
            <a:spAutoFit/>
          </a:bodyPr>
          <a:lstStyle/>
          <a:p>
            <a:r>
              <a:rPr lang="en-US" altLang="zh-CN" smtClean="0"/>
              <a:t>ConcreteDecoratorC</a:t>
            </a:r>
            <a:r>
              <a:rPr lang="zh-CN" altLang="en-US" smtClean="0"/>
              <a:t>类型</a:t>
            </a:r>
            <a:endParaRPr lang="zh-CN" altLang="en-US"/>
          </a:p>
        </p:txBody>
      </p:sp>
      <p:cxnSp>
        <p:nvCxnSpPr>
          <p:cNvPr id="11" name="直接箭头连接符 10"/>
          <p:cNvCxnSpPr/>
          <p:nvPr/>
        </p:nvCxnSpPr>
        <p:spPr>
          <a:xfrm flipV="1">
            <a:off x="2044278" y="2686050"/>
            <a:ext cx="1"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044278" y="1499116"/>
            <a:ext cx="1" cy="263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242065" y="1762125"/>
            <a:ext cx="2195727" cy="923925"/>
          </a:xfrm>
          <a:prstGeom prst="rect">
            <a:avLst/>
          </a:prstGeom>
          <a:noFill/>
          <a:ln>
            <a:solidFill>
              <a:schemeClr val="accent6"/>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24" name="直接连接符 23"/>
          <p:cNvCxnSpPr/>
          <p:nvPr/>
        </p:nvCxnSpPr>
        <p:spPr>
          <a:xfrm flipV="1">
            <a:off x="4242065" y="2266950"/>
            <a:ext cx="2195727" cy="952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30013" y="1826657"/>
            <a:ext cx="1019831" cy="369332"/>
          </a:xfrm>
          <a:prstGeom prst="rect">
            <a:avLst/>
          </a:prstGeom>
          <a:noFill/>
        </p:spPr>
        <p:txBody>
          <a:bodyPr wrap="none" rtlCol="0">
            <a:spAutoFit/>
          </a:bodyPr>
          <a:lstStyle/>
          <a:p>
            <a:r>
              <a:rPr lang="zh-CN" altLang="en-US" smtClean="0"/>
              <a:t>装饰器</a:t>
            </a:r>
            <a:r>
              <a:rPr lang="en-US" altLang="zh-CN" smtClean="0"/>
              <a:t>B</a:t>
            </a:r>
            <a:endParaRPr lang="zh-CN" altLang="en-US"/>
          </a:p>
        </p:txBody>
      </p:sp>
      <p:sp>
        <p:nvSpPr>
          <p:cNvPr id="26" name="TextBox 25"/>
          <p:cNvSpPr txBox="1"/>
          <p:nvPr/>
        </p:nvSpPr>
        <p:spPr>
          <a:xfrm>
            <a:off x="5090501" y="2316718"/>
            <a:ext cx="498855" cy="369332"/>
          </a:xfrm>
          <a:prstGeom prst="rect">
            <a:avLst/>
          </a:prstGeom>
          <a:noFill/>
        </p:spPr>
        <p:txBody>
          <a:bodyPr wrap="none" rtlCol="0">
            <a:spAutoFit/>
          </a:bodyPr>
          <a:lstStyle/>
          <a:p>
            <a:r>
              <a:rPr lang="en-US" altLang="zh-CN" smtClean="0"/>
              <a:t>girl</a:t>
            </a:r>
            <a:endParaRPr lang="zh-CN" altLang="en-US"/>
          </a:p>
        </p:txBody>
      </p:sp>
      <p:sp>
        <p:nvSpPr>
          <p:cNvPr id="27" name="TextBox 26"/>
          <p:cNvSpPr txBox="1"/>
          <p:nvPr/>
        </p:nvSpPr>
        <p:spPr>
          <a:xfrm>
            <a:off x="4555098" y="3095625"/>
            <a:ext cx="1569660" cy="369332"/>
          </a:xfrm>
          <a:prstGeom prst="rect">
            <a:avLst/>
          </a:prstGeom>
          <a:noFill/>
        </p:spPr>
        <p:txBody>
          <a:bodyPr wrap="none" rtlCol="0">
            <a:spAutoFit/>
          </a:bodyPr>
          <a:lstStyle/>
          <a:p>
            <a:r>
              <a:rPr lang="zh-CN" altLang="en-US" smtClean="0"/>
              <a:t>添加性感风格</a:t>
            </a:r>
            <a:endParaRPr lang="zh-CN" altLang="en-US"/>
          </a:p>
        </p:txBody>
      </p:sp>
      <p:sp>
        <p:nvSpPr>
          <p:cNvPr id="28" name="矩形 27"/>
          <p:cNvSpPr/>
          <p:nvPr/>
        </p:nvSpPr>
        <p:spPr>
          <a:xfrm>
            <a:off x="4000459" y="1129784"/>
            <a:ext cx="2678938" cy="369332"/>
          </a:xfrm>
          <a:prstGeom prst="rect">
            <a:avLst/>
          </a:prstGeom>
        </p:spPr>
        <p:txBody>
          <a:bodyPr wrap="none">
            <a:spAutoFit/>
          </a:bodyPr>
          <a:lstStyle/>
          <a:p>
            <a:r>
              <a:rPr lang="en-US" altLang="zh-CN" smtClean="0"/>
              <a:t>ConcreteDecoratorB</a:t>
            </a:r>
            <a:r>
              <a:rPr lang="zh-CN" altLang="en-US" smtClean="0"/>
              <a:t>类型</a:t>
            </a:r>
            <a:endParaRPr lang="zh-CN" altLang="en-US"/>
          </a:p>
        </p:txBody>
      </p:sp>
      <p:cxnSp>
        <p:nvCxnSpPr>
          <p:cNvPr id="29" name="直接箭头连接符 28"/>
          <p:cNvCxnSpPr/>
          <p:nvPr/>
        </p:nvCxnSpPr>
        <p:spPr>
          <a:xfrm flipV="1">
            <a:off x="5339928" y="2686050"/>
            <a:ext cx="1"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5339928" y="1499116"/>
            <a:ext cx="1" cy="263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13915" y="1762125"/>
            <a:ext cx="2195727" cy="923925"/>
          </a:xfrm>
          <a:prstGeom prst="rect">
            <a:avLst/>
          </a:prstGeom>
          <a:noFill/>
          <a:ln>
            <a:solidFill>
              <a:schemeClr val="accent6"/>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3" name="TextBox 32"/>
          <p:cNvSpPr txBox="1"/>
          <p:nvPr/>
        </p:nvSpPr>
        <p:spPr>
          <a:xfrm>
            <a:off x="8273197" y="2039421"/>
            <a:ext cx="877163" cy="369332"/>
          </a:xfrm>
          <a:prstGeom prst="rect">
            <a:avLst/>
          </a:prstGeom>
          <a:noFill/>
        </p:spPr>
        <p:txBody>
          <a:bodyPr wrap="none" rtlCol="0">
            <a:spAutoFit/>
          </a:bodyPr>
          <a:lstStyle/>
          <a:p>
            <a:r>
              <a:rPr lang="zh-CN" altLang="en-US" smtClean="0"/>
              <a:t>王美丽</a:t>
            </a:r>
            <a:endParaRPr lang="zh-CN" altLang="en-US"/>
          </a:p>
        </p:txBody>
      </p:sp>
      <p:sp>
        <p:nvSpPr>
          <p:cNvPr id="35" name="TextBox 34"/>
          <p:cNvSpPr txBox="1"/>
          <p:nvPr/>
        </p:nvSpPr>
        <p:spPr>
          <a:xfrm>
            <a:off x="7926948" y="3095625"/>
            <a:ext cx="1569660" cy="369332"/>
          </a:xfrm>
          <a:prstGeom prst="rect">
            <a:avLst/>
          </a:prstGeom>
          <a:noFill/>
        </p:spPr>
        <p:txBody>
          <a:bodyPr wrap="none" rtlCol="0">
            <a:spAutoFit/>
          </a:bodyPr>
          <a:lstStyle/>
          <a:p>
            <a:r>
              <a:rPr lang="zh-CN" altLang="en-US" smtClean="0"/>
              <a:t>提供基本功能</a:t>
            </a:r>
            <a:endParaRPr lang="zh-CN" altLang="en-US"/>
          </a:p>
        </p:txBody>
      </p:sp>
      <p:sp>
        <p:nvSpPr>
          <p:cNvPr id="36" name="矩形 35"/>
          <p:cNvSpPr/>
          <p:nvPr/>
        </p:nvSpPr>
        <p:spPr>
          <a:xfrm>
            <a:off x="7372309" y="1129784"/>
            <a:ext cx="2597186" cy="369332"/>
          </a:xfrm>
          <a:prstGeom prst="rect">
            <a:avLst/>
          </a:prstGeom>
        </p:spPr>
        <p:txBody>
          <a:bodyPr wrap="none">
            <a:spAutoFit/>
          </a:bodyPr>
          <a:lstStyle/>
          <a:p>
            <a:r>
              <a:rPr lang="en-US" altLang="zh-CN" smtClean="0"/>
              <a:t>ConcreteCompoent</a:t>
            </a:r>
            <a:r>
              <a:rPr lang="zh-CN" altLang="en-US" smtClean="0"/>
              <a:t>类型</a:t>
            </a:r>
            <a:endParaRPr lang="zh-CN" altLang="en-US"/>
          </a:p>
        </p:txBody>
      </p:sp>
      <p:cxnSp>
        <p:nvCxnSpPr>
          <p:cNvPr id="37" name="直接箭头连接符 36"/>
          <p:cNvCxnSpPr/>
          <p:nvPr/>
        </p:nvCxnSpPr>
        <p:spPr>
          <a:xfrm flipV="1">
            <a:off x="8711778" y="2686050"/>
            <a:ext cx="1"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8711778" y="1499116"/>
            <a:ext cx="1" cy="263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6" idx="3"/>
            <a:endCxn id="31" idx="1"/>
          </p:cNvCxnSpPr>
          <p:nvPr/>
        </p:nvCxnSpPr>
        <p:spPr>
          <a:xfrm flipV="1">
            <a:off x="5589356" y="2224088"/>
            <a:ext cx="2024559" cy="27729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7" idx="3"/>
            <a:endCxn id="23" idx="1"/>
          </p:cNvCxnSpPr>
          <p:nvPr/>
        </p:nvCxnSpPr>
        <p:spPr>
          <a:xfrm flipV="1">
            <a:off x="2293706" y="2224088"/>
            <a:ext cx="1948359" cy="27729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15900" y="3484945"/>
            <a:ext cx="11649076" cy="2585323"/>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优点</a:t>
            </a:r>
            <a:endParaRPr lang="en-US" altLang="zh-CN" smtClean="0">
              <a:latin typeface="微软雅黑" panose="020B0503020204020204" pitchFamily="34" charset="-122"/>
              <a:ea typeface="微软雅黑" panose="020B0503020204020204" pitchFamily="34" charset="-122"/>
            </a:endParaRPr>
          </a:p>
          <a:p>
            <a:pPr>
              <a:lnSpc>
                <a:spcPct val="150000"/>
              </a:lnSpc>
              <a:buClr>
                <a:schemeClr val="accent6"/>
              </a:buClr>
            </a:pPr>
            <a:r>
              <a:rPr lang="zh-CN" altLang="en-US" smtClean="0">
                <a:latin typeface="微软雅黑" panose="020B0503020204020204" pitchFamily="34" charset="-122"/>
                <a:ea typeface="微软雅黑" panose="020B0503020204020204" pitchFamily="34" charset="-122"/>
              </a:rPr>
              <a:t>    相对于继承，装饰器模式灵活性更强，扩展性更强；</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灵活性：装饰器模式将功能切分成一个个独立的装饰器，在运行期可以根据需要动态的添加功能，甚至对添加的新功能进行自由的组合；</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扩展性：当有新功能要添加的时候，只需要添加新的装饰器实现类，然后通过组合方式添加这个新装饰器，无需修改已有代码，符合开闭原则；</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8556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装饰器</a:t>
            </a:r>
            <a:r>
              <a:rPr lang="zh-CN" altLang="en-US" sz="2667" smtClean="0">
                <a:solidFill>
                  <a:srgbClr val="1D69A3"/>
                </a:solidFill>
                <a:latin typeface="微软雅黑" pitchFamily="34" charset="-122"/>
                <a:ea typeface="微软雅黑" pitchFamily="34" charset="-122"/>
              </a:rPr>
              <a:t>模式使用举例</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p:cNvSpPr/>
          <p:nvPr/>
        </p:nvSpPr>
        <p:spPr>
          <a:xfrm>
            <a:off x="368299" y="1134829"/>
            <a:ext cx="11166475" cy="2585323"/>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IO</a:t>
            </a:r>
            <a:r>
              <a:rPr lang="zh-CN" altLang="en-US">
                <a:latin typeface="微软雅黑" panose="020B0503020204020204" pitchFamily="34" charset="-122"/>
                <a:ea typeface="微软雅黑" panose="020B0503020204020204" pitchFamily="34" charset="-122"/>
              </a:rPr>
              <a:t>中输入流和输出流的</a:t>
            </a:r>
            <a:r>
              <a:rPr lang="zh-CN" altLang="en-US" smtClean="0">
                <a:latin typeface="微软雅黑" panose="020B0503020204020204" pitchFamily="34" charset="-122"/>
                <a:ea typeface="微软雅黑" panose="020B0503020204020204" pitchFamily="34" charset="-122"/>
              </a:rPr>
              <a:t>设计</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对网络爬虫的自定义增强，可增强的功能包括：多线程能力、缓存、自动生成报表、黑白名单、</a:t>
            </a:r>
            <a:r>
              <a:rPr lang="en-US" altLang="zh-CN" smtClean="0">
                <a:latin typeface="微软雅黑" panose="020B0503020204020204" pitchFamily="34" charset="-122"/>
                <a:ea typeface="微软雅黑" panose="020B0503020204020204" pitchFamily="34" charset="-122"/>
              </a:rPr>
              <a:t>random</a:t>
            </a:r>
            <a:r>
              <a:rPr lang="zh-CN" altLang="en-US" smtClean="0">
                <a:latin typeface="微软雅黑" panose="020B0503020204020204" pitchFamily="34" charset="-122"/>
                <a:ea typeface="微软雅黑" panose="020B0503020204020204" pitchFamily="34" charset="-122"/>
              </a:rPr>
              <a:t>触发等</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的缓存组件</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endParaRPr lang="zh-CN" altLang="en-US">
              <a:latin typeface="微软雅黑" panose="020B0503020204020204" pitchFamily="34" charset="-122"/>
              <a:ea typeface="微软雅黑" panose="020B0503020204020204" pitchFamily="34" charset="-122"/>
            </a:endParaRPr>
          </a:p>
        </p:txBody>
      </p:sp>
      <p:sp>
        <p:nvSpPr>
          <p:cNvPr id="34" name="Rectangle 2"/>
          <p:cNvSpPr>
            <a:spLocks noChangeArrowheads="1"/>
          </p:cNvSpPr>
          <p:nvPr/>
        </p:nvSpPr>
        <p:spPr bwMode="auto">
          <a:xfrm>
            <a:off x="368299" y="1550170"/>
            <a:ext cx="11395075" cy="474770"/>
          </a:xfrm>
          <a:prstGeom prst="rect">
            <a:avLst/>
          </a:prstGeom>
          <a:solidFill>
            <a:srgbClr val="F5F5F5"/>
          </a:solidFill>
          <a:ln w="9525">
            <a:solidFill>
              <a:schemeClr val="accent5">
                <a:lumMod val="75000"/>
                <a:alpha val="31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lvl="0" fontAlgn="base">
              <a:lnSpc>
                <a:spcPct val="150000"/>
              </a:lnSpc>
              <a:spcBef>
                <a:spcPct val="0"/>
              </a:spcBef>
              <a:spcAft>
                <a:spcPct val="0"/>
              </a:spcAft>
            </a:pPr>
            <a:r>
              <a:rPr lang="en-US" altLang="zh-CN" sz="1700">
                <a:solidFill>
                  <a:srgbClr val="000088"/>
                </a:solidFill>
                <a:latin typeface="Arial Unicode MS" pitchFamily="34" charset="-122"/>
                <a:ea typeface="Monaco"/>
                <a:cs typeface="宋体" pitchFamily="2" charset="-122"/>
              </a:rPr>
              <a:t>BufferedReader bufferedReader = new </a:t>
            </a:r>
            <a:r>
              <a:rPr lang="en-US" altLang="zh-CN" sz="1700" smtClean="0">
                <a:solidFill>
                  <a:srgbClr val="000088"/>
                </a:solidFill>
                <a:latin typeface="Arial Unicode MS" pitchFamily="34" charset="-122"/>
                <a:ea typeface="Monaco"/>
                <a:cs typeface="宋体" pitchFamily="2" charset="-122"/>
              </a:rPr>
              <a:t>BufferedReader(new </a:t>
            </a:r>
            <a:r>
              <a:rPr lang="en-US" altLang="zh-CN" sz="1700">
                <a:solidFill>
                  <a:srgbClr val="000088"/>
                </a:solidFill>
                <a:latin typeface="Arial Unicode MS" pitchFamily="34" charset="-122"/>
                <a:ea typeface="Monaco"/>
                <a:cs typeface="宋体" pitchFamily="2" charset="-122"/>
              </a:rPr>
              <a:t>InputStreamReader(new FileInputStream("c://a.txt</a:t>
            </a:r>
            <a:r>
              <a:rPr lang="en-US" altLang="zh-CN" sz="1700" smtClean="0">
                <a:solidFill>
                  <a:srgbClr val="000088"/>
                </a:solidFill>
                <a:latin typeface="Arial Unicode MS" pitchFamily="34" charset="-122"/>
                <a:ea typeface="Monaco"/>
                <a:cs typeface="宋体" pitchFamily="2" charset="-122"/>
              </a:rPr>
              <a:t>")));</a:t>
            </a:r>
            <a:endParaRPr kumimoji="0" lang="zh-CN" altLang="zh-CN" sz="17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146" name="Picture 2" descr="E:\1 VIP Resouce\0 mybatis\mybatis缓存模块uml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75" y="3013817"/>
            <a:ext cx="6091238" cy="302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6013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装饰器</a:t>
            </a:r>
            <a:r>
              <a:rPr lang="zh-CN" altLang="en-US" sz="2667" smtClean="0">
                <a:solidFill>
                  <a:srgbClr val="1D69A3"/>
                </a:solidFill>
                <a:latin typeface="微软雅黑" pitchFamily="34" charset="-122"/>
                <a:ea typeface="微软雅黑" pitchFamily="34" charset="-122"/>
              </a:rPr>
              <a:t>模式使用举例</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descr="E:\1 VIP Resouce\0 mybatis\mybatis缓存模块uml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58" y="1614452"/>
            <a:ext cx="6091238" cy="30218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514975" y="1689098"/>
            <a:ext cx="6753226" cy="3416320"/>
          </a:xfrm>
          <a:prstGeom prst="rect">
            <a:avLst/>
          </a:prstGeom>
          <a:noFill/>
          <a:ln>
            <a:noFill/>
          </a:ln>
        </p:spPr>
        <p:txBody>
          <a:bodyPr wrap="square" rtlCol="0">
            <a:spAutoFit/>
          </a:bodyPr>
          <a:lstStyle/>
          <a:p>
            <a:pPr marL="285750" indent="-285750">
              <a:lnSpc>
                <a:spcPct val="20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Cache</a:t>
            </a:r>
            <a:r>
              <a:rPr lang="zh-CN" altLang="en-US" b="1"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Cache</a:t>
            </a:r>
            <a:r>
              <a:rPr lang="zh-CN" altLang="en-US" smtClean="0">
                <a:latin typeface="微软雅黑" panose="020B0503020204020204" pitchFamily="34" charset="-122"/>
                <a:ea typeface="微软雅黑" panose="020B0503020204020204" pitchFamily="34" charset="-122"/>
              </a:rPr>
              <a:t>接口是缓存模块的核心接口，定义了缓存的基本操作；</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PerpetualCache</a:t>
            </a:r>
            <a:r>
              <a:rPr lang="zh-CN" altLang="en-US" b="1"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在缓存模块中扮演</a:t>
            </a:r>
            <a:r>
              <a:rPr lang="en-US" altLang="zh-CN" smtClean="0">
                <a:latin typeface="微软雅黑" panose="020B0503020204020204" pitchFamily="34" charset="-122"/>
                <a:ea typeface="微软雅黑" panose="020B0503020204020204" pitchFamily="34" charset="-122"/>
              </a:rPr>
              <a:t>ConcreteComponent</a:t>
            </a:r>
            <a:r>
              <a:rPr lang="zh-CN" altLang="en-US" smtClean="0">
                <a:latin typeface="微软雅黑" panose="020B0503020204020204" pitchFamily="34" charset="-122"/>
                <a:ea typeface="微软雅黑" panose="020B0503020204020204" pitchFamily="34" charset="-122"/>
              </a:rPr>
              <a:t>角色，使用</a:t>
            </a:r>
            <a:r>
              <a:rPr lang="en-US" altLang="zh-CN" smtClean="0">
                <a:latin typeface="微软雅黑" panose="020B0503020204020204" pitchFamily="34" charset="-122"/>
                <a:ea typeface="微软雅黑" panose="020B0503020204020204" pitchFamily="34" charset="-122"/>
              </a:rPr>
              <a:t>HashMap</a:t>
            </a:r>
            <a:r>
              <a:rPr lang="zh-CN" altLang="en-US" smtClean="0">
                <a:latin typeface="微软雅黑" panose="020B0503020204020204" pitchFamily="34" charset="-122"/>
                <a:ea typeface="微软雅黑" panose="020B0503020204020204" pitchFamily="34" charset="-122"/>
              </a:rPr>
              <a:t>来实现</a:t>
            </a:r>
            <a:r>
              <a:rPr lang="en-US" altLang="zh-CN" smtClean="0">
                <a:latin typeface="微软雅黑" panose="020B0503020204020204" pitchFamily="34" charset="-122"/>
                <a:ea typeface="微软雅黑" panose="020B0503020204020204" pitchFamily="34" charset="-122"/>
              </a:rPr>
              <a:t>cache</a:t>
            </a:r>
            <a:r>
              <a:rPr lang="zh-CN" altLang="en-US" smtClean="0">
                <a:latin typeface="微软雅黑" panose="020B0503020204020204" pitchFamily="34" charset="-122"/>
                <a:ea typeface="微软雅黑" panose="020B0503020204020204" pitchFamily="34" charset="-122"/>
              </a:rPr>
              <a:t>的相关操作；</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BlockingCache</a:t>
            </a:r>
            <a:r>
              <a:rPr lang="zh-CN" altLang="en-US" b="1"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阻塞版本的缓存装饰器，保证只有一个线程到数据库去查找指定的</a:t>
            </a:r>
            <a:r>
              <a:rPr lang="en-US" altLang="zh-CN" smtClean="0">
                <a:latin typeface="微软雅黑" panose="020B0503020204020204" pitchFamily="34" charset="-122"/>
                <a:ea typeface="微软雅黑" panose="020B0503020204020204" pitchFamily="34" charset="-122"/>
              </a:rPr>
              <a:t>key</a:t>
            </a:r>
            <a:r>
              <a:rPr lang="zh-CN" altLang="en-US" smtClean="0">
                <a:latin typeface="微软雅黑" panose="020B0503020204020204" pitchFamily="34" charset="-122"/>
                <a:ea typeface="微软雅黑" panose="020B0503020204020204" pitchFamily="34" charset="-122"/>
              </a:rPr>
              <a:t>对应的数据；</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249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缓存装饰器解读</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p:cNvSpPr/>
          <p:nvPr/>
        </p:nvSpPr>
        <p:spPr>
          <a:xfrm>
            <a:off x="215900" y="982429"/>
            <a:ext cx="11166475" cy="3877985"/>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FifoCache</a:t>
            </a:r>
            <a:r>
              <a:rPr lang="zh-CN" altLang="en-US" smtClean="0">
                <a:latin typeface="微软雅黑" panose="020B0503020204020204" pitchFamily="34" charset="-122"/>
                <a:ea typeface="微软雅黑" panose="020B0503020204020204" pitchFamily="34" charset="-122"/>
              </a:rPr>
              <a:t>：先进先出缓存淘汰策略的缓存；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LoggingCache</a:t>
            </a:r>
            <a:r>
              <a:rPr lang="zh-CN" altLang="en-US" smtClean="0">
                <a:latin typeface="微软雅黑" panose="020B0503020204020204" pitchFamily="34" charset="-122"/>
                <a:ea typeface="微软雅黑" panose="020B0503020204020204" pitchFamily="34" charset="-122"/>
              </a:rPr>
              <a:t>：日志能力的缓存；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ScheduledCache</a:t>
            </a:r>
            <a:r>
              <a:rPr lang="zh-CN" altLang="en-US" smtClean="0">
                <a:latin typeface="微软雅黑" panose="020B0503020204020204" pitchFamily="34" charset="-122"/>
                <a:ea typeface="微软雅黑" panose="020B0503020204020204" pitchFamily="34" charset="-122"/>
              </a:rPr>
              <a:t>：定时清空的缓存；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BlockingCache</a:t>
            </a:r>
            <a:r>
              <a:rPr lang="zh-CN" altLang="en-US" smtClean="0">
                <a:latin typeface="微软雅黑" panose="020B0503020204020204" pitchFamily="34" charset="-122"/>
                <a:ea typeface="微软雅黑" panose="020B0503020204020204" pitchFamily="34" charset="-122"/>
              </a:rPr>
              <a:t>：阻塞式缓存；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SerializedCache</a:t>
            </a:r>
            <a:r>
              <a:rPr lang="zh-CN" altLang="en-US" smtClean="0">
                <a:latin typeface="微软雅黑" panose="020B0503020204020204" pitchFamily="34" charset="-122"/>
                <a:ea typeface="微软雅黑" panose="020B0503020204020204" pitchFamily="34" charset="-122"/>
              </a:rPr>
              <a:t>：序列化能力的缓存；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SynchronizedCache</a:t>
            </a:r>
            <a:r>
              <a:rPr lang="zh-CN" altLang="en-US" smtClean="0">
                <a:latin typeface="微软雅黑" panose="020B0503020204020204" pitchFamily="34" charset="-122"/>
                <a:ea typeface="微软雅黑" panose="020B0503020204020204" pitchFamily="34" charset="-122"/>
              </a:rPr>
              <a:t>：进行同步控制的缓存；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endParaRPr lang="en-US" altLang="zh-CN" smtClean="0">
              <a:latin typeface="微软雅黑" panose="020B0503020204020204" pitchFamily="34" charset="-122"/>
              <a:ea typeface="微软雅黑" panose="020B0503020204020204" pitchFamily="34" charset="-122"/>
            </a:endParaRPr>
          </a:p>
          <a:p>
            <a:pPr>
              <a:lnSpc>
                <a:spcPct val="150000"/>
              </a:lnSpc>
              <a:buClr>
                <a:schemeClr val="accent6"/>
              </a:buClr>
            </a:pPr>
            <a:r>
              <a:rPr lang="zh-CN" altLang="en-US" smtClean="0">
                <a:latin typeface="微软雅黑" panose="020B0503020204020204" pitchFamily="34" charset="-122"/>
                <a:ea typeface="微软雅黑" panose="020B0503020204020204" pitchFamily="34" charset="-122"/>
              </a:rPr>
              <a:t>    </a:t>
            </a:r>
            <a:r>
              <a:rPr lang="zh-CN" altLang="en-US" sz="2000" smtClean="0">
                <a:solidFill>
                  <a:srgbClr val="FF0000"/>
                </a:solidFill>
                <a:latin typeface="微软雅黑" panose="020B0503020204020204" pitchFamily="34" charset="-122"/>
                <a:ea typeface="微软雅黑" panose="020B0503020204020204" pitchFamily="34" charset="-122"/>
              </a:rPr>
              <a:t>思考题：</a:t>
            </a:r>
            <a:r>
              <a:rPr lang="en-US" altLang="zh-CN" sz="2000" smtClean="0">
                <a:latin typeface="微软雅黑" panose="020B0503020204020204" pitchFamily="34" charset="-122"/>
                <a:ea typeface="微软雅黑" panose="020B0503020204020204" pitchFamily="34" charset="-122"/>
              </a:rPr>
              <a:t>Mybatis</a:t>
            </a:r>
            <a:r>
              <a:rPr lang="zh-CN" altLang="en-US" sz="2000" smtClean="0">
                <a:latin typeface="微软雅黑" panose="020B0503020204020204" pitchFamily="34" charset="-122"/>
                <a:ea typeface="微软雅黑" panose="020B0503020204020204" pitchFamily="34" charset="-122"/>
              </a:rPr>
              <a:t>的缓存功能使用</a:t>
            </a:r>
            <a:r>
              <a:rPr lang="en-US" altLang="zh-CN" sz="2000" smtClean="0">
                <a:latin typeface="微软雅黑" panose="020B0503020204020204" pitchFamily="34" charset="-122"/>
                <a:ea typeface="微软雅黑" panose="020B0503020204020204" pitchFamily="34" charset="-122"/>
              </a:rPr>
              <a:t>HashMap</a:t>
            </a:r>
            <a:r>
              <a:rPr lang="zh-CN" altLang="en-US" sz="2000" smtClean="0">
                <a:latin typeface="微软雅黑" panose="020B0503020204020204" pitchFamily="34" charset="-122"/>
                <a:ea typeface="微软雅黑" panose="020B0503020204020204" pitchFamily="34" charset="-122"/>
              </a:rPr>
              <a:t>实现会不会出现并发安全的问题？</a:t>
            </a:r>
            <a:endParaRPr lang="en-US" altLang="zh-CN" sz="2000"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5693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200287" y="168275"/>
            <a:ext cx="36353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锁粒度的问题 粗粒度锁</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p:cNvSpPr/>
          <p:nvPr/>
        </p:nvSpPr>
        <p:spPr>
          <a:xfrm>
            <a:off x="2914650" y="3514725"/>
            <a:ext cx="6134100" cy="876300"/>
          </a:xfrm>
          <a:prstGeom prst="rect">
            <a:avLst/>
          </a:prstGeom>
          <a:solidFill>
            <a:schemeClr val="accent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4" name="矩形 33"/>
          <p:cNvSpPr/>
          <p:nvPr/>
        </p:nvSpPr>
        <p:spPr>
          <a:xfrm>
            <a:off x="2914650" y="4895850"/>
            <a:ext cx="6134100" cy="876300"/>
          </a:xfrm>
          <a:prstGeom prst="rect">
            <a:avLst/>
          </a:prstGeom>
          <a:solidFill>
            <a:schemeClr val="accent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 name="直接箭头连接符 2"/>
          <p:cNvCxnSpPr/>
          <p:nvPr/>
        </p:nvCxnSpPr>
        <p:spPr>
          <a:xfrm>
            <a:off x="3429000" y="1457325"/>
            <a:ext cx="19050" cy="2057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9846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54025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09587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65150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2071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76275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31837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87400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84296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81979" y="1099661"/>
            <a:ext cx="332142" cy="369332"/>
          </a:xfrm>
          <a:prstGeom prst="rect">
            <a:avLst/>
          </a:prstGeom>
          <a:noFill/>
        </p:spPr>
        <p:txBody>
          <a:bodyPr wrap="none" rtlCol="0">
            <a:spAutoFit/>
          </a:bodyPr>
          <a:lstStyle/>
          <a:p>
            <a:r>
              <a:rPr lang="en-US" altLang="zh-CN" smtClean="0"/>
              <a:t>A</a:t>
            </a:r>
            <a:endParaRPr lang="zh-CN" altLang="en-US"/>
          </a:p>
        </p:txBody>
      </p:sp>
      <p:sp>
        <p:nvSpPr>
          <p:cNvPr id="56" name="TextBox 55"/>
          <p:cNvSpPr txBox="1"/>
          <p:nvPr/>
        </p:nvSpPr>
        <p:spPr>
          <a:xfrm>
            <a:off x="3837604" y="1087993"/>
            <a:ext cx="312906" cy="369332"/>
          </a:xfrm>
          <a:prstGeom prst="rect">
            <a:avLst/>
          </a:prstGeom>
          <a:noFill/>
        </p:spPr>
        <p:txBody>
          <a:bodyPr wrap="none" rtlCol="0">
            <a:spAutoFit/>
          </a:bodyPr>
          <a:lstStyle/>
          <a:p>
            <a:r>
              <a:rPr lang="en-US" altLang="zh-CN"/>
              <a:t>B</a:t>
            </a:r>
            <a:endParaRPr lang="zh-CN" altLang="en-US"/>
          </a:p>
        </p:txBody>
      </p:sp>
      <p:sp>
        <p:nvSpPr>
          <p:cNvPr id="57" name="TextBox 56"/>
          <p:cNvSpPr txBox="1"/>
          <p:nvPr/>
        </p:nvSpPr>
        <p:spPr>
          <a:xfrm>
            <a:off x="4383797" y="1073229"/>
            <a:ext cx="327334" cy="369332"/>
          </a:xfrm>
          <a:prstGeom prst="rect">
            <a:avLst/>
          </a:prstGeom>
          <a:noFill/>
        </p:spPr>
        <p:txBody>
          <a:bodyPr wrap="none" rtlCol="0">
            <a:spAutoFit/>
          </a:bodyPr>
          <a:lstStyle/>
          <a:p>
            <a:r>
              <a:rPr lang="en-US" altLang="zh-CN" smtClean="0"/>
              <a:t>C</a:t>
            </a:r>
            <a:endParaRPr lang="zh-CN" altLang="en-US"/>
          </a:p>
        </p:txBody>
      </p:sp>
      <p:sp>
        <p:nvSpPr>
          <p:cNvPr id="58" name="TextBox 57"/>
          <p:cNvSpPr txBox="1"/>
          <p:nvPr/>
        </p:nvSpPr>
        <p:spPr>
          <a:xfrm>
            <a:off x="4960690" y="1083613"/>
            <a:ext cx="332142" cy="369332"/>
          </a:xfrm>
          <a:prstGeom prst="rect">
            <a:avLst/>
          </a:prstGeom>
          <a:noFill/>
        </p:spPr>
        <p:txBody>
          <a:bodyPr wrap="none" rtlCol="0">
            <a:spAutoFit/>
          </a:bodyPr>
          <a:lstStyle/>
          <a:p>
            <a:r>
              <a:rPr lang="en-US" altLang="zh-CN" smtClean="0"/>
              <a:t>A</a:t>
            </a:r>
            <a:endParaRPr lang="zh-CN" altLang="en-US"/>
          </a:p>
        </p:txBody>
      </p:sp>
      <p:sp>
        <p:nvSpPr>
          <p:cNvPr id="59" name="TextBox 58"/>
          <p:cNvSpPr txBox="1"/>
          <p:nvPr/>
        </p:nvSpPr>
        <p:spPr>
          <a:xfrm>
            <a:off x="5516315" y="1071945"/>
            <a:ext cx="312906" cy="369332"/>
          </a:xfrm>
          <a:prstGeom prst="rect">
            <a:avLst/>
          </a:prstGeom>
          <a:noFill/>
        </p:spPr>
        <p:txBody>
          <a:bodyPr wrap="none" rtlCol="0">
            <a:spAutoFit/>
          </a:bodyPr>
          <a:lstStyle/>
          <a:p>
            <a:r>
              <a:rPr lang="en-US" altLang="zh-CN"/>
              <a:t>B</a:t>
            </a:r>
            <a:endParaRPr lang="zh-CN" altLang="en-US"/>
          </a:p>
        </p:txBody>
      </p:sp>
      <p:sp>
        <p:nvSpPr>
          <p:cNvPr id="60" name="TextBox 59"/>
          <p:cNvSpPr txBox="1"/>
          <p:nvPr/>
        </p:nvSpPr>
        <p:spPr>
          <a:xfrm>
            <a:off x="6062508" y="1057181"/>
            <a:ext cx="327334" cy="369332"/>
          </a:xfrm>
          <a:prstGeom prst="rect">
            <a:avLst/>
          </a:prstGeom>
          <a:noFill/>
        </p:spPr>
        <p:txBody>
          <a:bodyPr wrap="none" rtlCol="0">
            <a:spAutoFit/>
          </a:bodyPr>
          <a:lstStyle/>
          <a:p>
            <a:r>
              <a:rPr lang="en-US" altLang="zh-CN" smtClean="0"/>
              <a:t>C</a:t>
            </a:r>
            <a:endParaRPr lang="zh-CN" altLang="en-US"/>
          </a:p>
        </p:txBody>
      </p:sp>
      <p:sp>
        <p:nvSpPr>
          <p:cNvPr id="61" name="TextBox 60"/>
          <p:cNvSpPr txBox="1"/>
          <p:nvPr/>
        </p:nvSpPr>
        <p:spPr>
          <a:xfrm>
            <a:off x="6608515" y="1099661"/>
            <a:ext cx="332142" cy="369332"/>
          </a:xfrm>
          <a:prstGeom prst="rect">
            <a:avLst/>
          </a:prstGeom>
          <a:noFill/>
        </p:spPr>
        <p:txBody>
          <a:bodyPr wrap="none" rtlCol="0">
            <a:spAutoFit/>
          </a:bodyPr>
          <a:lstStyle/>
          <a:p>
            <a:r>
              <a:rPr lang="en-US" altLang="zh-CN" smtClean="0"/>
              <a:t>A</a:t>
            </a:r>
            <a:endParaRPr lang="zh-CN" altLang="en-US"/>
          </a:p>
        </p:txBody>
      </p:sp>
      <p:sp>
        <p:nvSpPr>
          <p:cNvPr id="62" name="TextBox 61"/>
          <p:cNvSpPr txBox="1"/>
          <p:nvPr/>
        </p:nvSpPr>
        <p:spPr>
          <a:xfrm>
            <a:off x="7164140" y="1087993"/>
            <a:ext cx="312906" cy="369332"/>
          </a:xfrm>
          <a:prstGeom prst="rect">
            <a:avLst/>
          </a:prstGeom>
          <a:noFill/>
        </p:spPr>
        <p:txBody>
          <a:bodyPr wrap="none" rtlCol="0">
            <a:spAutoFit/>
          </a:bodyPr>
          <a:lstStyle/>
          <a:p>
            <a:r>
              <a:rPr lang="en-US" altLang="zh-CN"/>
              <a:t>B</a:t>
            </a:r>
            <a:endParaRPr lang="zh-CN" altLang="en-US"/>
          </a:p>
        </p:txBody>
      </p:sp>
      <p:sp>
        <p:nvSpPr>
          <p:cNvPr id="63" name="TextBox 62"/>
          <p:cNvSpPr txBox="1"/>
          <p:nvPr/>
        </p:nvSpPr>
        <p:spPr>
          <a:xfrm>
            <a:off x="7710333" y="1073229"/>
            <a:ext cx="327334" cy="369332"/>
          </a:xfrm>
          <a:prstGeom prst="rect">
            <a:avLst/>
          </a:prstGeom>
          <a:noFill/>
        </p:spPr>
        <p:txBody>
          <a:bodyPr wrap="none" rtlCol="0">
            <a:spAutoFit/>
          </a:bodyPr>
          <a:lstStyle/>
          <a:p>
            <a:r>
              <a:rPr lang="en-US" altLang="zh-CN" smtClean="0"/>
              <a:t>C</a:t>
            </a:r>
            <a:endParaRPr lang="zh-CN" altLang="en-US"/>
          </a:p>
        </p:txBody>
      </p:sp>
      <p:sp>
        <p:nvSpPr>
          <p:cNvPr id="64" name="TextBox 63"/>
          <p:cNvSpPr txBox="1"/>
          <p:nvPr/>
        </p:nvSpPr>
        <p:spPr>
          <a:xfrm>
            <a:off x="8265958" y="1057181"/>
            <a:ext cx="327334" cy="369332"/>
          </a:xfrm>
          <a:prstGeom prst="rect">
            <a:avLst/>
          </a:prstGeom>
          <a:noFill/>
        </p:spPr>
        <p:txBody>
          <a:bodyPr wrap="none" rtlCol="0">
            <a:spAutoFit/>
          </a:bodyPr>
          <a:lstStyle/>
          <a:p>
            <a:r>
              <a:rPr lang="en-US" altLang="zh-CN" smtClean="0"/>
              <a:t>C</a:t>
            </a:r>
            <a:endParaRPr lang="zh-CN" altLang="en-US"/>
          </a:p>
        </p:txBody>
      </p:sp>
      <p:sp>
        <p:nvSpPr>
          <p:cNvPr id="9" name="TextBox 8"/>
          <p:cNvSpPr txBox="1"/>
          <p:nvPr/>
        </p:nvSpPr>
        <p:spPr>
          <a:xfrm>
            <a:off x="5284233" y="3722042"/>
            <a:ext cx="1394934" cy="461665"/>
          </a:xfrm>
          <a:prstGeom prst="rect">
            <a:avLst/>
          </a:prstGeom>
          <a:noFill/>
        </p:spPr>
        <p:txBody>
          <a:bodyPr wrap="none" rtlCol="0">
            <a:spAutoFit/>
          </a:bodyPr>
          <a:lstStyle/>
          <a:p>
            <a:r>
              <a:rPr lang="zh-CN" altLang="en-US" sz="2400" b="1" smtClean="0">
                <a:solidFill>
                  <a:schemeClr val="bg1"/>
                </a:solidFill>
              </a:rPr>
              <a:t>缓       存</a:t>
            </a:r>
            <a:endParaRPr lang="zh-CN" altLang="en-US" sz="2400" b="1">
              <a:solidFill>
                <a:schemeClr val="bg1"/>
              </a:solidFill>
            </a:endParaRPr>
          </a:p>
        </p:txBody>
      </p:sp>
      <p:sp>
        <p:nvSpPr>
          <p:cNvPr id="65" name="TextBox 64"/>
          <p:cNvSpPr txBox="1"/>
          <p:nvPr/>
        </p:nvSpPr>
        <p:spPr>
          <a:xfrm>
            <a:off x="5146800" y="5103167"/>
            <a:ext cx="1957587" cy="461665"/>
          </a:xfrm>
          <a:prstGeom prst="rect">
            <a:avLst/>
          </a:prstGeom>
          <a:noFill/>
        </p:spPr>
        <p:txBody>
          <a:bodyPr wrap="none" rtlCol="0">
            <a:spAutoFit/>
          </a:bodyPr>
          <a:lstStyle/>
          <a:p>
            <a:r>
              <a:rPr lang="zh-CN" altLang="en-US" sz="2400" b="1" smtClean="0">
                <a:solidFill>
                  <a:schemeClr val="bg1"/>
                </a:solidFill>
              </a:rPr>
              <a:t>数     据     库</a:t>
            </a:r>
            <a:endParaRPr lang="zh-CN" altLang="en-US" sz="2400" b="1">
              <a:solidFill>
                <a:schemeClr val="bg1"/>
              </a:solidFill>
            </a:endParaRPr>
          </a:p>
        </p:txBody>
      </p:sp>
      <p:cxnSp>
        <p:nvCxnSpPr>
          <p:cNvPr id="66" name="直接箭头连接符 65"/>
          <p:cNvCxnSpPr/>
          <p:nvPr/>
        </p:nvCxnSpPr>
        <p:spPr>
          <a:xfrm>
            <a:off x="3476625" y="4391025"/>
            <a:ext cx="0" cy="5048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85925" y="3514725"/>
            <a:ext cx="8410575"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54741" y="3371760"/>
            <a:ext cx="877163" cy="369332"/>
          </a:xfrm>
          <a:prstGeom prst="rect">
            <a:avLst/>
          </a:prstGeom>
          <a:noFill/>
        </p:spPr>
        <p:txBody>
          <a:bodyPr wrap="none" rtlCol="0">
            <a:spAutoFit/>
          </a:bodyPr>
          <a:lstStyle/>
          <a:p>
            <a:r>
              <a:rPr lang="zh-CN" altLang="en-US" smtClean="0"/>
              <a:t>竞争锁</a:t>
            </a:r>
            <a:endParaRPr lang="zh-CN" altLang="en-US"/>
          </a:p>
        </p:txBody>
      </p:sp>
    </p:spTree>
    <p:extLst>
      <p:ext uri="{BB962C8B-B14F-4D97-AF65-F5344CB8AC3E}">
        <p14:creationId xmlns:p14="http://schemas.microsoft.com/office/powerpoint/2010/main" val="2583411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346132"/>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锁粒度的问题 细粒度锁</a:t>
            </a:r>
            <a:r>
              <a:rPr lang="en-US" altLang="zh-CN" sz="2667" smtClean="0">
                <a:solidFill>
                  <a:srgbClr val="1D69A3"/>
                </a:solidFill>
                <a:latin typeface="微软雅黑" pitchFamily="34" charset="-122"/>
                <a:ea typeface="微软雅黑" pitchFamily="34" charset="-122"/>
              </a:rPr>
              <a:t>(</a:t>
            </a:r>
            <a:r>
              <a:rPr lang="zh-CN" altLang="en-US" sz="2667" smtClean="0">
                <a:solidFill>
                  <a:srgbClr val="1D69A3"/>
                </a:solidFill>
                <a:latin typeface="微软雅黑" pitchFamily="34" charset="-122"/>
                <a:ea typeface="微软雅黑" pitchFamily="34" charset="-122"/>
              </a:rPr>
              <a:t>按</a:t>
            </a:r>
            <a:r>
              <a:rPr lang="en-US" altLang="zh-CN" sz="2667" smtClean="0">
                <a:solidFill>
                  <a:srgbClr val="1D69A3"/>
                </a:solidFill>
                <a:latin typeface="微软雅黑" pitchFamily="34" charset="-122"/>
                <a:ea typeface="微软雅黑" pitchFamily="34" charset="-122"/>
              </a:rPr>
              <a:t>key)</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p:cNvSpPr/>
          <p:nvPr/>
        </p:nvSpPr>
        <p:spPr>
          <a:xfrm>
            <a:off x="2914650" y="3514725"/>
            <a:ext cx="6134100" cy="876300"/>
          </a:xfrm>
          <a:prstGeom prst="rect">
            <a:avLst/>
          </a:prstGeom>
          <a:solidFill>
            <a:schemeClr val="accent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4" name="矩形 33"/>
          <p:cNvSpPr/>
          <p:nvPr/>
        </p:nvSpPr>
        <p:spPr>
          <a:xfrm>
            <a:off x="2914650" y="4895850"/>
            <a:ext cx="6134100" cy="876300"/>
          </a:xfrm>
          <a:prstGeom prst="rect">
            <a:avLst/>
          </a:prstGeom>
          <a:solidFill>
            <a:schemeClr val="accent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 name="直接箭头连接符 2"/>
          <p:cNvCxnSpPr/>
          <p:nvPr/>
        </p:nvCxnSpPr>
        <p:spPr>
          <a:xfrm>
            <a:off x="3429000" y="1457325"/>
            <a:ext cx="19050" cy="2057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9846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54025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09587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651500" y="1457325"/>
            <a:ext cx="19050" cy="2057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2071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76275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31837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87400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8429625" y="1457325"/>
            <a:ext cx="19050" cy="2057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81979" y="1099661"/>
            <a:ext cx="332142" cy="369332"/>
          </a:xfrm>
          <a:prstGeom prst="rect">
            <a:avLst/>
          </a:prstGeom>
          <a:noFill/>
        </p:spPr>
        <p:txBody>
          <a:bodyPr wrap="none" rtlCol="0">
            <a:spAutoFit/>
          </a:bodyPr>
          <a:lstStyle/>
          <a:p>
            <a:r>
              <a:rPr lang="en-US" altLang="zh-CN" smtClean="0"/>
              <a:t>A</a:t>
            </a:r>
            <a:endParaRPr lang="zh-CN" altLang="en-US"/>
          </a:p>
        </p:txBody>
      </p:sp>
      <p:sp>
        <p:nvSpPr>
          <p:cNvPr id="56" name="TextBox 55"/>
          <p:cNvSpPr txBox="1"/>
          <p:nvPr/>
        </p:nvSpPr>
        <p:spPr>
          <a:xfrm>
            <a:off x="3837604" y="1087993"/>
            <a:ext cx="332142" cy="369332"/>
          </a:xfrm>
          <a:prstGeom prst="rect">
            <a:avLst/>
          </a:prstGeom>
          <a:noFill/>
        </p:spPr>
        <p:txBody>
          <a:bodyPr wrap="none" rtlCol="0">
            <a:spAutoFit/>
          </a:bodyPr>
          <a:lstStyle/>
          <a:p>
            <a:r>
              <a:rPr lang="en-US" altLang="zh-CN" smtClean="0"/>
              <a:t>A</a:t>
            </a:r>
            <a:endParaRPr lang="zh-CN" altLang="en-US"/>
          </a:p>
        </p:txBody>
      </p:sp>
      <p:sp>
        <p:nvSpPr>
          <p:cNvPr id="57" name="TextBox 56"/>
          <p:cNvSpPr txBox="1"/>
          <p:nvPr/>
        </p:nvSpPr>
        <p:spPr>
          <a:xfrm>
            <a:off x="4383797" y="1073229"/>
            <a:ext cx="332142" cy="369332"/>
          </a:xfrm>
          <a:prstGeom prst="rect">
            <a:avLst/>
          </a:prstGeom>
          <a:noFill/>
        </p:spPr>
        <p:txBody>
          <a:bodyPr wrap="none" rtlCol="0">
            <a:spAutoFit/>
          </a:bodyPr>
          <a:lstStyle/>
          <a:p>
            <a:r>
              <a:rPr lang="en-US" altLang="zh-CN" smtClean="0"/>
              <a:t>A</a:t>
            </a:r>
            <a:endParaRPr lang="zh-CN" altLang="en-US"/>
          </a:p>
        </p:txBody>
      </p:sp>
      <p:sp>
        <p:nvSpPr>
          <p:cNvPr id="58" name="TextBox 57"/>
          <p:cNvSpPr txBox="1"/>
          <p:nvPr/>
        </p:nvSpPr>
        <p:spPr>
          <a:xfrm>
            <a:off x="4960690" y="1083613"/>
            <a:ext cx="312906" cy="369332"/>
          </a:xfrm>
          <a:prstGeom prst="rect">
            <a:avLst/>
          </a:prstGeom>
          <a:noFill/>
        </p:spPr>
        <p:txBody>
          <a:bodyPr wrap="none" rtlCol="0">
            <a:spAutoFit/>
          </a:bodyPr>
          <a:lstStyle/>
          <a:p>
            <a:r>
              <a:rPr lang="en-US" altLang="zh-CN" smtClean="0"/>
              <a:t>B</a:t>
            </a:r>
            <a:endParaRPr lang="zh-CN" altLang="en-US"/>
          </a:p>
        </p:txBody>
      </p:sp>
      <p:sp>
        <p:nvSpPr>
          <p:cNvPr id="59" name="TextBox 58"/>
          <p:cNvSpPr txBox="1"/>
          <p:nvPr/>
        </p:nvSpPr>
        <p:spPr>
          <a:xfrm>
            <a:off x="5516315" y="1071945"/>
            <a:ext cx="312906" cy="369332"/>
          </a:xfrm>
          <a:prstGeom prst="rect">
            <a:avLst/>
          </a:prstGeom>
          <a:noFill/>
        </p:spPr>
        <p:txBody>
          <a:bodyPr wrap="none" rtlCol="0">
            <a:spAutoFit/>
          </a:bodyPr>
          <a:lstStyle/>
          <a:p>
            <a:r>
              <a:rPr lang="en-US" altLang="zh-CN"/>
              <a:t>B</a:t>
            </a:r>
            <a:endParaRPr lang="zh-CN" altLang="en-US"/>
          </a:p>
        </p:txBody>
      </p:sp>
      <p:sp>
        <p:nvSpPr>
          <p:cNvPr id="60" name="TextBox 59"/>
          <p:cNvSpPr txBox="1"/>
          <p:nvPr/>
        </p:nvSpPr>
        <p:spPr>
          <a:xfrm>
            <a:off x="6062508" y="1057181"/>
            <a:ext cx="312906" cy="369332"/>
          </a:xfrm>
          <a:prstGeom prst="rect">
            <a:avLst/>
          </a:prstGeom>
          <a:noFill/>
        </p:spPr>
        <p:txBody>
          <a:bodyPr wrap="none" rtlCol="0">
            <a:spAutoFit/>
          </a:bodyPr>
          <a:lstStyle/>
          <a:p>
            <a:r>
              <a:rPr lang="en-US" altLang="zh-CN" smtClean="0"/>
              <a:t>B</a:t>
            </a:r>
            <a:endParaRPr lang="zh-CN" altLang="en-US"/>
          </a:p>
        </p:txBody>
      </p:sp>
      <p:sp>
        <p:nvSpPr>
          <p:cNvPr id="61" name="TextBox 60"/>
          <p:cNvSpPr txBox="1"/>
          <p:nvPr/>
        </p:nvSpPr>
        <p:spPr>
          <a:xfrm>
            <a:off x="6608515" y="1099661"/>
            <a:ext cx="332142" cy="369332"/>
          </a:xfrm>
          <a:prstGeom prst="rect">
            <a:avLst/>
          </a:prstGeom>
          <a:noFill/>
        </p:spPr>
        <p:txBody>
          <a:bodyPr wrap="none" rtlCol="0">
            <a:spAutoFit/>
          </a:bodyPr>
          <a:lstStyle/>
          <a:p>
            <a:r>
              <a:rPr lang="en-US" altLang="zh-CN" smtClean="0"/>
              <a:t>C</a:t>
            </a:r>
            <a:endParaRPr lang="zh-CN" altLang="en-US"/>
          </a:p>
        </p:txBody>
      </p:sp>
      <p:sp>
        <p:nvSpPr>
          <p:cNvPr id="62" name="TextBox 61"/>
          <p:cNvSpPr txBox="1"/>
          <p:nvPr/>
        </p:nvSpPr>
        <p:spPr>
          <a:xfrm>
            <a:off x="7164140" y="1087993"/>
            <a:ext cx="327334" cy="369332"/>
          </a:xfrm>
          <a:prstGeom prst="rect">
            <a:avLst/>
          </a:prstGeom>
          <a:noFill/>
        </p:spPr>
        <p:txBody>
          <a:bodyPr wrap="none" rtlCol="0">
            <a:spAutoFit/>
          </a:bodyPr>
          <a:lstStyle/>
          <a:p>
            <a:r>
              <a:rPr lang="en-US" altLang="zh-CN" smtClean="0"/>
              <a:t>C</a:t>
            </a:r>
            <a:endParaRPr lang="zh-CN" altLang="en-US"/>
          </a:p>
        </p:txBody>
      </p:sp>
      <p:sp>
        <p:nvSpPr>
          <p:cNvPr id="63" name="TextBox 62"/>
          <p:cNvSpPr txBox="1"/>
          <p:nvPr/>
        </p:nvSpPr>
        <p:spPr>
          <a:xfrm>
            <a:off x="7710333" y="1073229"/>
            <a:ext cx="327334" cy="369332"/>
          </a:xfrm>
          <a:prstGeom prst="rect">
            <a:avLst/>
          </a:prstGeom>
          <a:noFill/>
        </p:spPr>
        <p:txBody>
          <a:bodyPr wrap="none" rtlCol="0">
            <a:spAutoFit/>
          </a:bodyPr>
          <a:lstStyle/>
          <a:p>
            <a:r>
              <a:rPr lang="en-US" altLang="zh-CN" smtClean="0"/>
              <a:t>C</a:t>
            </a:r>
            <a:endParaRPr lang="zh-CN" altLang="en-US"/>
          </a:p>
        </p:txBody>
      </p:sp>
      <p:sp>
        <p:nvSpPr>
          <p:cNvPr id="64" name="TextBox 63"/>
          <p:cNvSpPr txBox="1"/>
          <p:nvPr/>
        </p:nvSpPr>
        <p:spPr>
          <a:xfrm>
            <a:off x="8265958" y="1057181"/>
            <a:ext cx="327334" cy="369332"/>
          </a:xfrm>
          <a:prstGeom prst="rect">
            <a:avLst/>
          </a:prstGeom>
          <a:noFill/>
        </p:spPr>
        <p:txBody>
          <a:bodyPr wrap="none" rtlCol="0">
            <a:spAutoFit/>
          </a:bodyPr>
          <a:lstStyle/>
          <a:p>
            <a:r>
              <a:rPr lang="en-US" altLang="zh-CN" smtClean="0"/>
              <a:t>C</a:t>
            </a:r>
            <a:endParaRPr lang="zh-CN" altLang="en-US"/>
          </a:p>
        </p:txBody>
      </p:sp>
      <p:sp>
        <p:nvSpPr>
          <p:cNvPr id="9" name="TextBox 8"/>
          <p:cNvSpPr txBox="1"/>
          <p:nvPr/>
        </p:nvSpPr>
        <p:spPr>
          <a:xfrm>
            <a:off x="5284233" y="3722042"/>
            <a:ext cx="1394934" cy="461665"/>
          </a:xfrm>
          <a:prstGeom prst="rect">
            <a:avLst/>
          </a:prstGeom>
          <a:noFill/>
        </p:spPr>
        <p:txBody>
          <a:bodyPr wrap="none" rtlCol="0">
            <a:spAutoFit/>
          </a:bodyPr>
          <a:lstStyle/>
          <a:p>
            <a:r>
              <a:rPr lang="zh-CN" altLang="en-US" sz="2400" b="1" smtClean="0">
                <a:solidFill>
                  <a:schemeClr val="bg1"/>
                </a:solidFill>
              </a:rPr>
              <a:t>缓       存</a:t>
            </a:r>
            <a:endParaRPr lang="zh-CN" altLang="en-US" sz="2400" b="1">
              <a:solidFill>
                <a:schemeClr val="bg1"/>
              </a:solidFill>
            </a:endParaRPr>
          </a:p>
        </p:txBody>
      </p:sp>
      <p:sp>
        <p:nvSpPr>
          <p:cNvPr id="65" name="TextBox 64"/>
          <p:cNvSpPr txBox="1"/>
          <p:nvPr/>
        </p:nvSpPr>
        <p:spPr>
          <a:xfrm>
            <a:off x="5269298" y="5103167"/>
            <a:ext cx="1957587" cy="461665"/>
          </a:xfrm>
          <a:prstGeom prst="rect">
            <a:avLst/>
          </a:prstGeom>
          <a:noFill/>
        </p:spPr>
        <p:txBody>
          <a:bodyPr wrap="none" rtlCol="0">
            <a:spAutoFit/>
          </a:bodyPr>
          <a:lstStyle/>
          <a:p>
            <a:r>
              <a:rPr lang="zh-CN" altLang="en-US" sz="2400" b="1" smtClean="0">
                <a:solidFill>
                  <a:schemeClr val="bg1"/>
                </a:solidFill>
              </a:rPr>
              <a:t>数     据     库</a:t>
            </a:r>
            <a:endParaRPr lang="zh-CN" altLang="en-US" sz="2400" b="1">
              <a:solidFill>
                <a:schemeClr val="bg1"/>
              </a:solidFill>
            </a:endParaRPr>
          </a:p>
        </p:txBody>
      </p:sp>
      <p:cxnSp>
        <p:nvCxnSpPr>
          <p:cNvPr id="66" name="直接箭头连接符 65"/>
          <p:cNvCxnSpPr/>
          <p:nvPr/>
        </p:nvCxnSpPr>
        <p:spPr>
          <a:xfrm>
            <a:off x="3476625" y="4391025"/>
            <a:ext cx="0" cy="5048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91075" y="466725"/>
            <a:ext cx="66675" cy="579120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541840" y="466725"/>
            <a:ext cx="66675" cy="579120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675943" y="4391025"/>
            <a:ext cx="9525" cy="5048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8448675" y="4391025"/>
            <a:ext cx="0" cy="5048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914650" y="3514725"/>
            <a:ext cx="1909762"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874340" y="3514725"/>
            <a:ext cx="1700837"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608515" y="3514725"/>
            <a:ext cx="232593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841531" y="3362325"/>
            <a:ext cx="877163" cy="369332"/>
          </a:xfrm>
          <a:prstGeom prst="rect">
            <a:avLst/>
          </a:prstGeom>
          <a:noFill/>
        </p:spPr>
        <p:txBody>
          <a:bodyPr wrap="none" rtlCol="0">
            <a:spAutoFit/>
          </a:bodyPr>
          <a:lstStyle/>
          <a:p>
            <a:r>
              <a:rPr lang="zh-CN" altLang="en-US" smtClean="0"/>
              <a:t>竞争锁</a:t>
            </a:r>
            <a:endParaRPr lang="zh-CN" altLang="en-US"/>
          </a:p>
        </p:txBody>
      </p:sp>
    </p:spTree>
    <p:extLst>
      <p:ext uri="{BB962C8B-B14F-4D97-AF65-F5344CB8AC3E}">
        <p14:creationId xmlns:p14="http://schemas.microsoft.com/office/powerpoint/2010/main" val="3846912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缓存装饰器解读</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p:cNvSpPr/>
          <p:nvPr/>
        </p:nvSpPr>
        <p:spPr>
          <a:xfrm>
            <a:off x="215900" y="982429"/>
            <a:ext cx="11166475" cy="3877985"/>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FifoCache</a:t>
            </a:r>
            <a:r>
              <a:rPr lang="zh-CN" altLang="en-US" smtClean="0">
                <a:latin typeface="微软雅黑" panose="020B0503020204020204" pitchFamily="34" charset="-122"/>
                <a:ea typeface="微软雅黑" panose="020B0503020204020204" pitchFamily="34" charset="-122"/>
              </a:rPr>
              <a:t>：先进先出缓存淘汰策略的缓存；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LoggingCache</a:t>
            </a:r>
            <a:r>
              <a:rPr lang="zh-CN" altLang="en-US" smtClean="0">
                <a:latin typeface="微软雅黑" panose="020B0503020204020204" pitchFamily="34" charset="-122"/>
                <a:ea typeface="微软雅黑" panose="020B0503020204020204" pitchFamily="34" charset="-122"/>
              </a:rPr>
              <a:t>：日志能力的缓存；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ScheduledCache</a:t>
            </a:r>
            <a:r>
              <a:rPr lang="zh-CN" altLang="en-US" smtClean="0">
                <a:latin typeface="微软雅黑" panose="020B0503020204020204" pitchFamily="34" charset="-122"/>
                <a:ea typeface="微软雅黑" panose="020B0503020204020204" pitchFamily="34" charset="-122"/>
              </a:rPr>
              <a:t>：定时清空的缓存；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BlockingCache</a:t>
            </a:r>
            <a:r>
              <a:rPr lang="zh-CN" altLang="en-US" smtClean="0">
                <a:latin typeface="微软雅黑" panose="020B0503020204020204" pitchFamily="34" charset="-122"/>
                <a:ea typeface="微软雅黑" panose="020B0503020204020204" pitchFamily="34" charset="-122"/>
              </a:rPr>
              <a:t>：阻塞式缓存；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SerializedCache</a:t>
            </a:r>
            <a:r>
              <a:rPr lang="zh-CN" altLang="en-US" smtClean="0">
                <a:latin typeface="微软雅黑" panose="020B0503020204020204" pitchFamily="34" charset="-122"/>
                <a:ea typeface="微软雅黑" panose="020B0503020204020204" pitchFamily="34" charset="-122"/>
              </a:rPr>
              <a:t>：序列化能力的缓存；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SynchronizedCache</a:t>
            </a:r>
            <a:r>
              <a:rPr lang="zh-CN" altLang="en-US" smtClean="0">
                <a:latin typeface="微软雅黑" panose="020B0503020204020204" pitchFamily="34" charset="-122"/>
                <a:ea typeface="微软雅黑" panose="020B0503020204020204" pitchFamily="34" charset="-122"/>
              </a:rPr>
              <a:t>：进行同步控制的缓存；</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endParaRPr lang="en-US" altLang="zh-CN" smtClean="0">
              <a:latin typeface="微软雅黑" panose="020B0503020204020204" pitchFamily="34" charset="-122"/>
              <a:ea typeface="微软雅黑" panose="020B0503020204020204" pitchFamily="34" charset="-122"/>
            </a:endParaRPr>
          </a:p>
          <a:p>
            <a:pPr>
              <a:lnSpc>
                <a:spcPct val="150000"/>
              </a:lnSpc>
              <a:buClr>
                <a:schemeClr val="accent6"/>
              </a:buClr>
            </a:pPr>
            <a:r>
              <a:rPr lang="zh-CN" altLang="en-US" smtClean="0">
                <a:latin typeface="微软雅黑" panose="020B0503020204020204" pitchFamily="34" charset="-122"/>
                <a:ea typeface="微软雅黑" panose="020B0503020204020204" pitchFamily="34" charset="-122"/>
              </a:rPr>
              <a:t>    </a:t>
            </a:r>
            <a:r>
              <a:rPr lang="zh-CN" altLang="en-US" sz="2000" smtClean="0">
                <a:solidFill>
                  <a:srgbClr val="FF0000"/>
                </a:solidFill>
                <a:latin typeface="微软雅黑" panose="020B0503020204020204" pitchFamily="34" charset="-122"/>
                <a:ea typeface="微软雅黑" panose="020B0503020204020204" pitchFamily="34" charset="-122"/>
              </a:rPr>
              <a:t>思考题：</a:t>
            </a:r>
            <a:r>
              <a:rPr lang="en-US" altLang="zh-CN" sz="2000" smtClean="0">
                <a:latin typeface="微软雅黑" panose="020B0503020204020204" pitchFamily="34" charset="-122"/>
                <a:ea typeface="微软雅黑" panose="020B0503020204020204" pitchFamily="34" charset="-122"/>
              </a:rPr>
              <a:t>Mybatis</a:t>
            </a:r>
            <a:r>
              <a:rPr lang="zh-CN" altLang="en-US" sz="2000" smtClean="0">
                <a:latin typeface="微软雅黑" panose="020B0503020204020204" pitchFamily="34" charset="-122"/>
                <a:ea typeface="微软雅黑" panose="020B0503020204020204" pitchFamily="34" charset="-122"/>
              </a:rPr>
              <a:t>的缓存功能使用</a:t>
            </a:r>
            <a:r>
              <a:rPr lang="en-US" altLang="zh-CN" sz="2000" smtClean="0">
                <a:latin typeface="微软雅黑" panose="020B0503020204020204" pitchFamily="34" charset="-122"/>
                <a:ea typeface="微软雅黑" panose="020B0503020204020204" pitchFamily="34" charset="-122"/>
              </a:rPr>
              <a:t>HashMap</a:t>
            </a:r>
            <a:r>
              <a:rPr lang="zh-CN" altLang="en-US" sz="2000" smtClean="0">
                <a:latin typeface="微软雅黑" panose="020B0503020204020204" pitchFamily="34" charset="-122"/>
                <a:ea typeface="微软雅黑" panose="020B0503020204020204" pitchFamily="34" charset="-122"/>
              </a:rPr>
              <a:t>实现会不会出现并发安全的问题？</a:t>
            </a:r>
            <a:endParaRPr lang="en-US" altLang="zh-CN" sz="2000"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4431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CacheKey</a:t>
            </a:r>
            <a:r>
              <a:rPr lang="zh-CN" altLang="en-US" sz="2667" smtClean="0">
                <a:solidFill>
                  <a:srgbClr val="1D69A3"/>
                </a:solidFill>
                <a:latin typeface="微软雅黑" pitchFamily="34" charset="-122"/>
                <a:ea typeface="微软雅黑" pitchFamily="34" charset="-122"/>
              </a:rPr>
              <a:t>解读</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0" y="868523"/>
            <a:ext cx="12128500" cy="1338828"/>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中涉及到动态</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的原因，缓存项的</a:t>
            </a:r>
            <a:r>
              <a:rPr lang="en-US" altLang="zh-CN" smtClean="0">
                <a:latin typeface="微软雅黑" panose="020B0503020204020204" pitchFamily="34" charset="-122"/>
                <a:ea typeface="微软雅黑" panose="020B0503020204020204" pitchFamily="34" charset="-122"/>
              </a:rPr>
              <a:t>key</a:t>
            </a:r>
            <a:r>
              <a:rPr lang="zh-CN" altLang="en-US" smtClean="0">
                <a:latin typeface="微软雅黑" panose="020B0503020204020204" pitchFamily="34" charset="-122"/>
                <a:ea typeface="微软雅黑" panose="020B0503020204020204" pitchFamily="34" charset="-122"/>
              </a:rPr>
              <a:t>不能仅仅通过一个</a:t>
            </a:r>
            <a:r>
              <a:rPr lang="en-US" altLang="zh-CN" smtClean="0">
                <a:latin typeface="微软雅黑" panose="020B0503020204020204" pitchFamily="34" charset="-122"/>
                <a:ea typeface="微软雅黑" panose="020B0503020204020204" pitchFamily="34" charset="-122"/>
              </a:rPr>
              <a:t>String</a:t>
            </a:r>
            <a:r>
              <a:rPr lang="zh-CN" altLang="en-US" smtClean="0">
                <a:latin typeface="微软雅黑" panose="020B0503020204020204" pitchFamily="34" charset="-122"/>
                <a:ea typeface="微软雅黑" panose="020B0503020204020204" pitchFamily="34" charset="-122"/>
              </a:rPr>
              <a:t>来表示，所以通过</a:t>
            </a:r>
            <a:r>
              <a:rPr lang="en-US" altLang="zh-CN" smtClean="0">
                <a:latin typeface="微软雅黑" panose="020B0503020204020204" pitchFamily="34" charset="-122"/>
                <a:ea typeface="微软雅黑" panose="020B0503020204020204" pitchFamily="34" charset="-122"/>
              </a:rPr>
              <a:t>CacheKey</a:t>
            </a:r>
            <a:r>
              <a:rPr lang="zh-CN" altLang="en-US" smtClean="0">
                <a:latin typeface="微软雅黑" panose="020B0503020204020204" pitchFamily="34" charset="-122"/>
                <a:ea typeface="微软雅黑" panose="020B0503020204020204" pitchFamily="34" charset="-122"/>
              </a:rPr>
              <a:t>来封装缓存的</a:t>
            </a:r>
            <a:r>
              <a:rPr lang="en-US" altLang="zh-CN" smtClean="0">
                <a:latin typeface="微软雅黑" panose="020B0503020204020204" pitchFamily="34" charset="-122"/>
                <a:ea typeface="微软雅黑" panose="020B0503020204020204" pitchFamily="34" charset="-122"/>
              </a:rPr>
              <a:t>Key</a:t>
            </a:r>
            <a:r>
              <a:rPr lang="zh-CN" altLang="en-US" smtClean="0">
                <a:latin typeface="微软雅黑" panose="020B0503020204020204" pitchFamily="34" charset="-122"/>
                <a:ea typeface="微软雅黑" panose="020B0503020204020204" pitchFamily="34" charset="-122"/>
              </a:rPr>
              <a:t>值，</a:t>
            </a:r>
            <a:r>
              <a:rPr lang="en-US" altLang="zh-CN" smtClean="0">
                <a:latin typeface="微软雅黑" panose="020B0503020204020204" pitchFamily="34" charset="-122"/>
                <a:ea typeface="微软雅黑" panose="020B0503020204020204" pitchFamily="34" charset="-122"/>
              </a:rPr>
              <a:t>CacheKey</a:t>
            </a:r>
            <a:r>
              <a:rPr lang="zh-CN" altLang="en-US" smtClean="0">
                <a:latin typeface="微软雅黑" panose="020B0503020204020204" pitchFamily="34" charset="-122"/>
                <a:ea typeface="微软雅黑" panose="020B0503020204020204" pitchFamily="34" charset="-122"/>
              </a:rPr>
              <a:t>可以封装多个影响缓存项的因素；判断两个</a:t>
            </a:r>
            <a:r>
              <a:rPr lang="en-US" altLang="zh-CN" smtClean="0">
                <a:latin typeface="微软雅黑" panose="020B0503020204020204" pitchFamily="34" charset="-122"/>
                <a:ea typeface="微软雅黑" panose="020B0503020204020204" pitchFamily="34" charset="-122"/>
              </a:rPr>
              <a:t>CacheKey</a:t>
            </a:r>
            <a:r>
              <a:rPr lang="zh-CN" altLang="en-US" smtClean="0">
                <a:latin typeface="微软雅黑" panose="020B0503020204020204" pitchFamily="34" charset="-122"/>
                <a:ea typeface="微软雅黑" panose="020B0503020204020204" pitchFamily="34" charset="-122"/>
              </a:rPr>
              <a:t>是否相同关键是比较两个对象的</a:t>
            </a:r>
            <a:r>
              <a:rPr lang="en-US" altLang="zh-CN" smtClean="0">
                <a:latin typeface="微软雅黑" panose="020B0503020204020204" pitchFamily="34" charset="-122"/>
                <a:ea typeface="微软雅黑" panose="020B0503020204020204" pitchFamily="34" charset="-122"/>
              </a:rPr>
              <a:t>hash</a:t>
            </a:r>
            <a:r>
              <a:rPr lang="zh-CN" altLang="en-US" smtClean="0">
                <a:latin typeface="微软雅黑" panose="020B0503020204020204" pitchFamily="34" charset="-122"/>
                <a:ea typeface="微软雅黑" panose="020B0503020204020204" pitchFamily="34" charset="-122"/>
              </a:rPr>
              <a:t>值是否一致；</a:t>
            </a: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125198" y="2713420"/>
            <a:ext cx="4542052" cy="2169825"/>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n"/>
            </a:pPr>
            <a:r>
              <a:rPr lang="zh-CN" altLang="en-US" smtClean="0">
                <a:latin typeface="微软雅黑" panose="020B0503020204020204" pitchFamily="34" charset="-122"/>
                <a:ea typeface="微软雅黑" panose="020B0503020204020204" pitchFamily="34" charset="-122"/>
              </a:rPr>
              <a:t>构成</a:t>
            </a:r>
            <a:r>
              <a:rPr lang="en-US" altLang="zh-CN" smtClean="0">
                <a:latin typeface="微软雅黑" panose="020B0503020204020204" pitchFamily="34" charset="-122"/>
                <a:ea typeface="微软雅黑" panose="020B0503020204020204" pitchFamily="34" charset="-122"/>
              </a:rPr>
              <a:t>CacheKey</a:t>
            </a:r>
            <a:r>
              <a:rPr lang="zh-CN" altLang="en-US" smtClean="0">
                <a:latin typeface="微软雅黑" panose="020B0503020204020204" pitchFamily="34" charset="-122"/>
                <a:ea typeface="微软雅黑" panose="020B0503020204020204" pitchFamily="34" charset="-122"/>
              </a:rPr>
              <a:t>的对象</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mappedStatment</a:t>
            </a:r>
            <a:r>
              <a:rPr lang="zh-CN" altLang="en-US" smtClean="0">
                <a:latin typeface="微软雅黑" panose="020B0503020204020204" pitchFamily="34" charset="-122"/>
                <a:ea typeface="微软雅黑" panose="020B0503020204020204" pitchFamily="34" charset="-122"/>
              </a:rPr>
              <a:t>的</a:t>
            </a:r>
            <a:r>
              <a:rPr lang="en-US" altLang="zh-CN" smtClean="0">
                <a:latin typeface="微软雅黑" panose="020B0503020204020204" pitchFamily="34" charset="-122"/>
                <a:ea typeface="微软雅黑" panose="020B0503020204020204" pitchFamily="34" charset="-122"/>
              </a:rPr>
              <a:t>id</a:t>
            </a:r>
          </a:p>
          <a:p>
            <a:pPr marL="742950" lvl="1"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指定查询结果集的范围（分页信息）</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查询所使用的</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用户传递给</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语句的实际参数值</a:t>
            </a: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6335498" y="2702690"/>
            <a:ext cx="4542052" cy="1754326"/>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n"/>
            </a:pPr>
            <a:r>
              <a:rPr lang="zh-CN" altLang="en-US" smtClean="0">
                <a:latin typeface="微软雅黑" panose="020B0503020204020204" pitchFamily="34" charset="-122"/>
                <a:ea typeface="微软雅黑" panose="020B0503020204020204" pitchFamily="34" charset="-122"/>
              </a:rPr>
              <a:t>重点解读方法</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update(Object obj)</a:t>
            </a:r>
          </a:p>
          <a:p>
            <a:pPr marL="742950" lvl="1"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equals(</a:t>
            </a:r>
            <a:r>
              <a:rPr lang="en-US" altLang="zh-CN">
                <a:latin typeface="微软雅黑" panose="020B0503020204020204" pitchFamily="34" charset="-122"/>
                <a:ea typeface="微软雅黑" panose="020B0503020204020204" pitchFamily="34" charset="-122"/>
              </a:rPr>
              <a:t>Object obj</a:t>
            </a:r>
            <a:r>
              <a:rPr lang="en-US" altLang="zh-CN" smtClean="0">
                <a:latin typeface="微软雅黑" panose="020B0503020204020204" pitchFamily="34" charset="-122"/>
                <a:ea typeface="微软雅黑" panose="020B0503020204020204" pitchFamily="34" charset="-122"/>
              </a:rPr>
              <a:t>)</a:t>
            </a:r>
          </a:p>
          <a:p>
            <a:pPr marL="742950" lvl="1" indent="-285750">
              <a:lnSpc>
                <a:spcPct val="150000"/>
              </a:lnSpc>
              <a:buClr>
                <a:schemeClr val="accent6"/>
              </a:buClr>
              <a:buFont typeface="Wingdings" panose="05000000000000000000" pitchFamily="2" charset="2"/>
              <a:buChar char="ü"/>
            </a:pPr>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8820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3085004" y="2774574"/>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5083521" y="2770780"/>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7082038" y="2754125"/>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69" name="PA_任意多边形 9"/>
          <p:cNvSpPr>
            <a:spLocks noEditPoints="1"/>
          </p:cNvSpPr>
          <p:nvPr>
            <p:custDataLst>
              <p:tags r:id="rId3"/>
            </p:custDataLst>
          </p:nvPr>
        </p:nvSpPr>
        <p:spPr bwMode="auto">
          <a:xfrm>
            <a:off x="1798127" y="2794072"/>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4"/>
            </p:custDataLst>
          </p:nvPr>
        </p:nvGrpSpPr>
        <p:grpSpPr>
          <a:xfrm>
            <a:off x="1086487" y="3449449"/>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1184413" y="4205539"/>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6"/>
            </p:custDataLst>
          </p:nvPr>
        </p:nvSpPr>
        <p:spPr>
          <a:xfrm>
            <a:off x="1382013" y="357683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9001597" y="2640479"/>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080555" y="2760526"/>
            <a:ext cx="1917777" cy="3232501"/>
            <a:chOff x="8273973" y="2760526"/>
            <a:chExt cx="1917777" cy="3232501"/>
          </a:xfrm>
        </p:grpSpPr>
        <p:grpSp>
          <p:nvGrpSpPr>
            <p:cNvPr id="34" name="PA_组合 79"/>
            <p:cNvGrpSpPr/>
            <p:nvPr>
              <p:custDataLst>
                <p:tags r:id="rId7"/>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8"/>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9"/>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10"/>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2607552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215900" y="168275"/>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orm</a:t>
            </a:r>
            <a:r>
              <a:rPr lang="zh-CN" altLang="en-US" sz="2667" smtClean="0">
                <a:solidFill>
                  <a:srgbClr val="1D69A3"/>
                </a:solidFill>
                <a:latin typeface="微软雅黑" pitchFamily="34" charset="-122"/>
                <a:ea typeface="微软雅黑" pitchFamily="34" charset="-122"/>
              </a:rPr>
              <a:t>框架查询数据过程</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图示 1"/>
          <p:cNvGraphicFramePr/>
          <p:nvPr>
            <p:extLst>
              <p:ext uri="{D42A27DB-BD31-4B8C-83A1-F6EECF244321}">
                <p14:modId xmlns:p14="http://schemas.microsoft.com/office/powerpoint/2010/main" val="519256584"/>
              </p:ext>
            </p:extLst>
          </p:nvPr>
        </p:nvGraphicFramePr>
        <p:xfrm>
          <a:off x="1154605" y="1581149"/>
          <a:ext cx="9733483" cy="38576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93095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MyBatis</a:t>
            </a:r>
            <a:r>
              <a:rPr lang="zh-CN" altLang="en-US" sz="2667" smtClean="0">
                <a:solidFill>
                  <a:srgbClr val="1D69A3"/>
                </a:solidFill>
                <a:latin typeface="微软雅黑" pitchFamily="34" charset="-122"/>
                <a:ea typeface="微软雅黑" pitchFamily="34" charset="-122"/>
              </a:rPr>
              <a:t>整体架构</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 name="矩形 2"/>
          <p:cNvSpPr/>
          <p:nvPr/>
        </p:nvSpPr>
        <p:spPr>
          <a:xfrm>
            <a:off x="2417201" y="1553575"/>
            <a:ext cx="7204319" cy="782320"/>
          </a:xfrm>
          <a:prstGeom prst="rect">
            <a:avLst/>
          </a:prstGeom>
          <a:solidFill>
            <a:schemeClr val="accent2">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 name="矩形 10"/>
          <p:cNvSpPr/>
          <p:nvPr/>
        </p:nvSpPr>
        <p:spPr>
          <a:xfrm>
            <a:off x="2417200" y="2335895"/>
            <a:ext cx="7204319" cy="1620000"/>
          </a:xfrm>
          <a:prstGeom prst="rect">
            <a:avLst/>
          </a:prstGeom>
          <a:solidFill>
            <a:schemeClr val="accent5">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矩形 11"/>
          <p:cNvSpPr/>
          <p:nvPr/>
        </p:nvSpPr>
        <p:spPr>
          <a:xfrm>
            <a:off x="2417199" y="3955895"/>
            <a:ext cx="7204319" cy="1620000"/>
          </a:xfrm>
          <a:prstGeom prst="rect">
            <a:avLst/>
          </a:prstGeom>
          <a:solidFill>
            <a:schemeClr val="accent6">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5" name="直接连接符 4"/>
          <p:cNvCxnSpPr/>
          <p:nvPr/>
        </p:nvCxnSpPr>
        <p:spPr>
          <a:xfrm>
            <a:off x="3370318" y="1553575"/>
            <a:ext cx="0" cy="4022320"/>
          </a:xfrm>
          <a:prstGeom prst="line">
            <a:avLst/>
          </a:prstGeom>
          <a:ln>
            <a:solidFill>
              <a:schemeClr val="accent1">
                <a:alpha val="37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81361" y="1551065"/>
            <a:ext cx="461665" cy="784830"/>
          </a:xfrm>
          <a:prstGeom prst="rect">
            <a:avLst/>
          </a:prstGeom>
          <a:noFill/>
        </p:spPr>
        <p:txBody>
          <a:bodyPr vert="eaVert" wrap="none" rtlCol="0">
            <a:spAutoFit/>
          </a:bodyPr>
          <a:lstStyle/>
          <a:p>
            <a:r>
              <a:rPr lang="zh-CN" altLang="en-US" smtClean="0"/>
              <a:t>接口层</a:t>
            </a:r>
            <a:endParaRPr lang="zh-CN" altLang="en-US"/>
          </a:p>
        </p:txBody>
      </p:sp>
      <p:sp>
        <p:nvSpPr>
          <p:cNvPr id="16" name="TextBox 15"/>
          <p:cNvSpPr txBox="1"/>
          <p:nvPr/>
        </p:nvSpPr>
        <p:spPr>
          <a:xfrm>
            <a:off x="2681360" y="2523625"/>
            <a:ext cx="461665" cy="1246495"/>
          </a:xfrm>
          <a:prstGeom prst="rect">
            <a:avLst/>
          </a:prstGeom>
          <a:noFill/>
        </p:spPr>
        <p:txBody>
          <a:bodyPr vert="eaVert" wrap="none" rtlCol="0">
            <a:spAutoFit/>
          </a:bodyPr>
          <a:lstStyle/>
          <a:p>
            <a:r>
              <a:rPr lang="zh-CN" altLang="en-US" smtClean="0"/>
              <a:t>核心处理层</a:t>
            </a:r>
            <a:endParaRPr lang="zh-CN" altLang="en-US"/>
          </a:p>
        </p:txBody>
      </p:sp>
      <p:sp>
        <p:nvSpPr>
          <p:cNvPr id="17" name="TextBox 16"/>
          <p:cNvSpPr txBox="1"/>
          <p:nvPr/>
        </p:nvSpPr>
        <p:spPr>
          <a:xfrm>
            <a:off x="2681359" y="4142647"/>
            <a:ext cx="461665" cy="1246495"/>
          </a:xfrm>
          <a:prstGeom prst="rect">
            <a:avLst/>
          </a:prstGeom>
          <a:noFill/>
        </p:spPr>
        <p:txBody>
          <a:bodyPr vert="eaVert" wrap="none" rtlCol="0">
            <a:spAutoFit/>
          </a:bodyPr>
          <a:lstStyle/>
          <a:p>
            <a:r>
              <a:rPr lang="zh-CN" altLang="en-US" smtClean="0"/>
              <a:t>基础支撑层</a:t>
            </a:r>
            <a:endParaRPr lang="zh-CN" altLang="en-US"/>
          </a:p>
        </p:txBody>
      </p:sp>
      <p:sp>
        <p:nvSpPr>
          <p:cNvPr id="7" name="矩形 6"/>
          <p:cNvSpPr/>
          <p:nvPr/>
        </p:nvSpPr>
        <p:spPr>
          <a:xfrm>
            <a:off x="3616519" y="2438806"/>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 name="TextBox 9"/>
          <p:cNvSpPr txBox="1"/>
          <p:nvPr/>
        </p:nvSpPr>
        <p:spPr>
          <a:xfrm>
            <a:off x="3616519" y="1623275"/>
            <a:ext cx="5745919" cy="648000"/>
          </a:xfrm>
          <a:prstGeom prst="rect">
            <a:avLst/>
          </a:prstGeom>
          <a:solidFill>
            <a:schemeClr val="bg2"/>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a:defRPr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lvl1pPr>
          </a:lstStyle>
          <a:p>
            <a:endParaRPr lang="zh-CN" altLang="en-US"/>
          </a:p>
        </p:txBody>
      </p:sp>
      <p:sp>
        <p:nvSpPr>
          <p:cNvPr id="22" name="矩形 21"/>
          <p:cNvSpPr/>
          <p:nvPr/>
        </p:nvSpPr>
        <p:spPr>
          <a:xfrm>
            <a:off x="5645978" y="2437573"/>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3" name="矩形 22"/>
          <p:cNvSpPr/>
          <p:nvPr/>
        </p:nvSpPr>
        <p:spPr>
          <a:xfrm>
            <a:off x="7675437" y="2437572"/>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4" name="矩形 23"/>
          <p:cNvSpPr/>
          <p:nvPr/>
        </p:nvSpPr>
        <p:spPr>
          <a:xfrm>
            <a:off x="3616519" y="3192644"/>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5" name="矩形 24"/>
          <p:cNvSpPr/>
          <p:nvPr/>
        </p:nvSpPr>
        <p:spPr>
          <a:xfrm>
            <a:off x="5645978" y="3191411"/>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6" name="矩形 25"/>
          <p:cNvSpPr/>
          <p:nvPr/>
        </p:nvSpPr>
        <p:spPr>
          <a:xfrm>
            <a:off x="7675437" y="3191410"/>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3" name="TextBox 12"/>
          <p:cNvSpPr txBox="1"/>
          <p:nvPr/>
        </p:nvSpPr>
        <p:spPr>
          <a:xfrm>
            <a:off x="3906022" y="2577692"/>
            <a:ext cx="1107996" cy="369332"/>
          </a:xfrm>
          <a:prstGeom prst="rect">
            <a:avLst/>
          </a:prstGeom>
          <a:noFill/>
        </p:spPr>
        <p:txBody>
          <a:bodyPr wrap="none" rtlCol="0">
            <a:spAutoFit/>
          </a:bodyPr>
          <a:lstStyle/>
          <a:p>
            <a:r>
              <a:rPr lang="zh-CN" altLang="en-US" smtClean="0"/>
              <a:t>配置解析</a:t>
            </a:r>
            <a:endParaRPr lang="zh-CN" altLang="en-US"/>
          </a:p>
        </p:txBody>
      </p:sp>
      <p:sp>
        <p:nvSpPr>
          <p:cNvPr id="28" name="TextBox 27"/>
          <p:cNvSpPr txBox="1"/>
          <p:nvPr/>
        </p:nvSpPr>
        <p:spPr>
          <a:xfrm>
            <a:off x="5935481" y="2577692"/>
            <a:ext cx="1107996" cy="369332"/>
          </a:xfrm>
          <a:prstGeom prst="rect">
            <a:avLst/>
          </a:prstGeom>
          <a:noFill/>
        </p:spPr>
        <p:txBody>
          <a:bodyPr wrap="none" rtlCol="0">
            <a:spAutoFit/>
          </a:bodyPr>
          <a:lstStyle/>
          <a:p>
            <a:r>
              <a:rPr lang="zh-CN" altLang="en-US" smtClean="0"/>
              <a:t>参数映射</a:t>
            </a:r>
            <a:endParaRPr lang="zh-CN" altLang="en-US"/>
          </a:p>
        </p:txBody>
      </p:sp>
      <p:sp>
        <p:nvSpPr>
          <p:cNvPr id="29" name="TextBox 28"/>
          <p:cNvSpPr txBox="1"/>
          <p:nvPr/>
        </p:nvSpPr>
        <p:spPr>
          <a:xfrm>
            <a:off x="7964940" y="2577692"/>
            <a:ext cx="1047082" cy="369332"/>
          </a:xfrm>
          <a:prstGeom prst="rect">
            <a:avLst/>
          </a:prstGeom>
          <a:noFill/>
        </p:spPr>
        <p:txBody>
          <a:bodyPr wrap="none" rtlCol="0">
            <a:spAutoFit/>
          </a:bodyPr>
          <a:lstStyle/>
          <a:p>
            <a:r>
              <a:rPr lang="en-US" altLang="zh-CN" smtClean="0"/>
              <a:t>SQL</a:t>
            </a:r>
            <a:r>
              <a:rPr lang="zh-CN" altLang="en-US" smtClean="0"/>
              <a:t>解析</a:t>
            </a:r>
            <a:endParaRPr lang="zh-CN" altLang="en-US"/>
          </a:p>
        </p:txBody>
      </p:sp>
      <p:sp>
        <p:nvSpPr>
          <p:cNvPr id="30" name="TextBox 29"/>
          <p:cNvSpPr txBox="1"/>
          <p:nvPr/>
        </p:nvSpPr>
        <p:spPr>
          <a:xfrm>
            <a:off x="3906022" y="3330296"/>
            <a:ext cx="1047082" cy="369332"/>
          </a:xfrm>
          <a:prstGeom prst="rect">
            <a:avLst/>
          </a:prstGeom>
          <a:noFill/>
        </p:spPr>
        <p:txBody>
          <a:bodyPr wrap="none" rtlCol="0">
            <a:spAutoFit/>
          </a:bodyPr>
          <a:lstStyle/>
          <a:p>
            <a:r>
              <a:rPr lang="en-US" altLang="zh-CN" smtClean="0"/>
              <a:t>SQL</a:t>
            </a:r>
            <a:r>
              <a:rPr lang="zh-CN" altLang="en-US" smtClean="0"/>
              <a:t>执行</a:t>
            </a:r>
            <a:endParaRPr lang="zh-CN" altLang="en-US"/>
          </a:p>
        </p:txBody>
      </p:sp>
      <p:sp>
        <p:nvSpPr>
          <p:cNvPr id="31" name="TextBox 30"/>
          <p:cNvSpPr txBox="1"/>
          <p:nvPr/>
        </p:nvSpPr>
        <p:spPr>
          <a:xfrm>
            <a:off x="5820065" y="3309976"/>
            <a:ext cx="1338828" cy="369332"/>
          </a:xfrm>
          <a:prstGeom prst="rect">
            <a:avLst/>
          </a:prstGeom>
          <a:noFill/>
        </p:spPr>
        <p:txBody>
          <a:bodyPr wrap="none" rtlCol="0">
            <a:spAutoFit/>
          </a:bodyPr>
          <a:lstStyle/>
          <a:p>
            <a:r>
              <a:rPr lang="zh-CN" altLang="en-US"/>
              <a:t>结果集</a:t>
            </a:r>
            <a:r>
              <a:rPr lang="zh-CN" altLang="en-US" smtClean="0"/>
              <a:t>映射</a:t>
            </a:r>
            <a:endParaRPr lang="zh-CN" altLang="en-US"/>
          </a:p>
        </p:txBody>
      </p:sp>
      <p:sp>
        <p:nvSpPr>
          <p:cNvPr id="32" name="TextBox 31"/>
          <p:cNvSpPr txBox="1"/>
          <p:nvPr/>
        </p:nvSpPr>
        <p:spPr>
          <a:xfrm>
            <a:off x="8164514" y="3331530"/>
            <a:ext cx="708848" cy="369332"/>
          </a:xfrm>
          <a:prstGeom prst="rect">
            <a:avLst/>
          </a:prstGeom>
          <a:noFill/>
        </p:spPr>
        <p:txBody>
          <a:bodyPr wrap="none" rtlCol="0">
            <a:spAutoFit/>
          </a:bodyPr>
          <a:lstStyle/>
          <a:p>
            <a:r>
              <a:rPr lang="zh-CN" altLang="en-US" smtClean="0"/>
              <a:t>插 件</a:t>
            </a:r>
            <a:endParaRPr lang="zh-CN" altLang="en-US"/>
          </a:p>
        </p:txBody>
      </p:sp>
      <p:grpSp>
        <p:nvGrpSpPr>
          <p:cNvPr id="14" name="组合 13"/>
          <p:cNvGrpSpPr/>
          <p:nvPr/>
        </p:nvGrpSpPr>
        <p:grpSpPr>
          <a:xfrm>
            <a:off x="3616519" y="4060678"/>
            <a:ext cx="1351868" cy="647105"/>
            <a:chOff x="3616519" y="4292491"/>
            <a:chExt cx="1351868" cy="647105"/>
          </a:xfrm>
        </p:grpSpPr>
        <p:sp>
          <p:nvSpPr>
            <p:cNvPr id="36" name="矩形 35"/>
            <p:cNvSpPr/>
            <p:nvPr/>
          </p:nvSpPr>
          <p:spPr>
            <a:xfrm>
              <a:off x="3616519" y="4292491"/>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9" name="TextBox 38"/>
            <p:cNvSpPr txBox="1"/>
            <p:nvPr/>
          </p:nvSpPr>
          <p:spPr>
            <a:xfrm>
              <a:off x="3669005" y="4412674"/>
              <a:ext cx="1284099" cy="369332"/>
            </a:xfrm>
            <a:prstGeom prst="rect">
              <a:avLst/>
            </a:prstGeom>
            <a:noFill/>
          </p:spPr>
          <p:txBody>
            <a:bodyPr wrap="square" rtlCol="0">
              <a:spAutoFit/>
            </a:bodyPr>
            <a:lstStyle/>
            <a:p>
              <a:pPr algn="ctr"/>
              <a:r>
                <a:rPr lang="zh-CN" altLang="en-US" smtClean="0"/>
                <a:t>数据源</a:t>
              </a:r>
              <a:endParaRPr lang="zh-CN" altLang="en-US"/>
            </a:p>
          </p:txBody>
        </p:sp>
      </p:grpSp>
      <p:grpSp>
        <p:nvGrpSpPr>
          <p:cNvPr id="15" name="组合 14"/>
          <p:cNvGrpSpPr/>
          <p:nvPr/>
        </p:nvGrpSpPr>
        <p:grpSpPr>
          <a:xfrm>
            <a:off x="5081203" y="4060678"/>
            <a:ext cx="1351868" cy="647105"/>
            <a:chOff x="5219258" y="4291258"/>
            <a:chExt cx="1351868" cy="647105"/>
          </a:xfrm>
        </p:grpSpPr>
        <p:sp>
          <p:nvSpPr>
            <p:cNvPr id="37" name="矩形 36"/>
            <p:cNvSpPr/>
            <p:nvPr/>
          </p:nvSpPr>
          <p:spPr>
            <a:xfrm>
              <a:off x="5219258" y="4291258"/>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0" name="TextBox 39"/>
            <p:cNvSpPr txBox="1"/>
            <p:nvPr/>
          </p:nvSpPr>
          <p:spPr>
            <a:xfrm>
              <a:off x="5341194" y="4422834"/>
              <a:ext cx="1107996" cy="369332"/>
            </a:xfrm>
            <a:prstGeom prst="rect">
              <a:avLst/>
            </a:prstGeom>
            <a:noFill/>
          </p:spPr>
          <p:txBody>
            <a:bodyPr wrap="none" rtlCol="0">
              <a:spAutoFit/>
            </a:bodyPr>
            <a:lstStyle/>
            <a:p>
              <a:r>
                <a:rPr lang="zh-CN" altLang="en-US" smtClean="0"/>
                <a:t>事务管理</a:t>
              </a:r>
              <a:endParaRPr lang="zh-CN" altLang="en-US"/>
            </a:p>
          </p:txBody>
        </p:sp>
      </p:grpSp>
      <p:grpSp>
        <p:nvGrpSpPr>
          <p:cNvPr id="18" name="组合 17"/>
          <p:cNvGrpSpPr/>
          <p:nvPr/>
        </p:nvGrpSpPr>
        <p:grpSpPr>
          <a:xfrm>
            <a:off x="6545887" y="4060678"/>
            <a:ext cx="1351868" cy="647105"/>
            <a:chOff x="6659437" y="4291257"/>
            <a:chExt cx="1351868" cy="647105"/>
          </a:xfrm>
        </p:grpSpPr>
        <p:sp>
          <p:nvSpPr>
            <p:cNvPr id="38" name="矩形 37"/>
            <p:cNvSpPr/>
            <p:nvPr/>
          </p:nvSpPr>
          <p:spPr>
            <a:xfrm>
              <a:off x="6659437" y="4291257"/>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1" name="TextBox 40"/>
            <p:cNvSpPr txBox="1"/>
            <p:nvPr/>
          </p:nvSpPr>
          <p:spPr>
            <a:xfrm>
              <a:off x="6689040" y="4422833"/>
              <a:ext cx="1322265" cy="369332"/>
            </a:xfrm>
            <a:prstGeom prst="rect">
              <a:avLst/>
            </a:prstGeom>
            <a:noFill/>
          </p:spPr>
          <p:txBody>
            <a:bodyPr wrap="square" rtlCol="0">
              <a:spAutoFit/>
            </a:bodyPr>
            <a:lstStyle/>
            <a:p>
              <a:pPr algn="ctr"/>
              <a:r>
                <a:rPr lang="zh-CN" altLang="en-US" smtClean="0"/>
                <a:t>缓存</a:t>
              </a:r>
              <a:endParaRPr lang="zh-CN" altLang="en-US"/>
            </a:p>
          </p:txBody>
        </p:sp>
      </p:grpSp>
      <p:grpSp>
        <p:nvGrpSpPr>
          <p:cNvPr id="19" name="组合 18"/>
          <p:cNvGrpSpPr/>
          <p:nvPr/>
        </p:nvGrpSpPr>
        <p:grpSpPr>
          <a:xfrm>
            <a:off x="8000914" y="4060678"/>
            <a:ext cx="1396536" cy="647105"/>
            <a:chOff x="8000914" y="4280603"/>
            <a:chExt cx="1396536" cy="647105"/>
          </a:xfrm>
        </p:grpSpPr>
        <p:sp>
          <p:nvSpPr>
            <p:cNvPr id="42" name="矩形 41"/>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3" name="TextBox 42"/>
            <p:cNvSpPr txBox="1"/>
            <p:nvPr/>
          </p:nvSpPr>
          <p:spPr>
            <a:xfrm>
              <a:off x="8000914" y="4420723"/>
              <a:ext cx="1396536" cy="369332"/>
            </a:xfrm>
            <a:prstGeom prst="rect">
              <a:avLst/>
            </a:prstGeom>
            <a:noFill/>
          </p:spPr>
          <p:txBody>
            <a:bodyPr wrap="none" rtlCol="0">
              <a:spAutoFit/>
            </a:bodyPr>
            <a:lstStyle/>
            <a:p>
              <a:r>
                <a:rPr lang="en-US" altLang="zh-CN" smtClean="0"/>
                <a:t>Binding</a:t>
              </a:r>
              <a:r>
                <a:rPr lang="zh-CN" altLang="en-US" smtClean="0"/>
                <a:t>模块</a:t>
              </a:r>
              <a:endParaRPr lang="zh-CN" altLang="en-US"/>
            </a:p>
          </p:txBody>
        </p:sp>
      </p:grpSp>
      <p:grpSp>
        <p:nvGrpSpPr>
          <p:cNvPr id="53" name="组合 52"/>
          <p:cNvGrpSpPr/>
          <p:nvPr/>
        </p:nvGrpSpPr>
        <p:grpSpPr>
          <a:xfrm>
            <a:off x="3616519" y="4789045"/>
            <a:ext cx="1111555" cy="647105"/>
            <a:chOff x="3616519" y="4292491"/>
            <a:chExt cx="1351868" cy="647105"/>
          </a:xfrm>
        </p:grpSpPr>
        <p:sp>
          <p:nvSpPr>
            <p:cNvPr id="54" name="矩形 53"/>
            <p:cNvSpPr/>
            <p:nvPr/>
          </p:nvSpPr>
          <p:spPr>
            <a:xfrm>
              <a:off x="3616519" y="4292491"/>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5" name="TextBox 54"/>
            <p:cNvSpPr txBox="1"/>
            <p:nvPr/>
          </p:nvSpPr>
          <p:spPr>
            <a:xfrm>
              <a:off x="3669005" y="4412674"/>
              <a:ext cx="1284099" cy="369332"/>
            </a:xfrm>
            <a:prstGeom prst="rect">
              <a:avLst/>
            </a:prstGeom>
            <a:noFill/>
          </p:spPr>
          <p:txBody>
            <a:bodyPr wrap="square" rtlCol="0">
              <a:spAutoFit/>
            </a:bodyPr>
            <a:lstStyle/>
            <a:p>
              <a:pPr algn="ctr"/>
              <a:r>
                <a:rPr lang="zh-CN" altLang="en-US" smtClean="0"/>
                <a:t>反射</a:t>
              </a:r>
              <a:endParaRPr lang="zh-CN" altLang="en-US"/>
            </a:p>
          </p:txBody>
        </p:sp>
      </p:grpSp>
      <p:grpSp>
        <p:nvGrpSpPr>
          <p:cNvPr id="56" name="组合 55"/>
          <p:cNvGrpSpPr/>
          <p:nvPr/>
        </p:nvGrpSpPr>
        <p:grpSpPr>
          <a:xfrm>
            <a:off x="4765432" y="4789045"/>
            <a:ext cx="1138807" cy="647105"/>
            <a:chOff x="5219258" y="4291258"/>
            <a:chExt cx="1385011" cy="647105"/>
          </a:xfrm>
        </p:grpSpPr>
        <p:sp>
          <p:nvSpPr>
            <p:cNvPr id="57" name="矩形 56"/>
            <p:cNvSpPr/>
            <p:nvPr/>
          </p:nvSpPr>
          <p:spPr>
            <a:xfrm>
              <a:off x="5219258" y="4291258"/>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8" name="TextBox 57"/>
            <p:cNvSpPr txBox="1"/>
            <p:nvPr/>
          </p:nvSpPr>
          <p:spPr>
            <a:xfrm>
              <a:off x="5256729" y="4422834"/>
              <a:ext cx="1347540" cy="369332"/>
            </a:xfrm>
            <a:prstGeom prst="rect">
              <a:avLst/>
            </a:prstGeom>
            <a:noFill/>
          </p:spPr>
          <p:txBody>
            <a:bodyPr wrap="none" rtlCol="0">
              <a:spAutoFit/>
            </a:bodyPr>
            <a:lstStyle/>
            <a:p>
              <a:r>
                <a:rPr lang="zh-CN" altLang="en-US" smtClean="0"/>
                <a:t>类型转换</a:t>
              </a:r>
              <a:endParaRPr lang="zh-CN" altLang="en-US"/>
            </a:p>
          </p:txBody>
        </p:sp>
      </p:grpSp>
      <p:grpSp>
        <p:nvGrpSpPr>
          <p:cNvPr id="59" name="组合 58"/>
          <p:cNvGrpSpPr/>
          <p:nvPr/>
        </p:nvGrpSpPr>
        <p:grpSpPr>
          <a:xfrm>
            <a:off x="5820064" y="4789045"/>
            <a:ext cx="1205825" cy="647105"/>
            <a:chOff x="6544786" y="4291257"/>
            <a:chExt cx="1466519" cy="647105"/>
          </a:xfrm>
        </p:grpSpPr>
        <p:sp>
          <p:nvSpPr>
            <p:cNvPr id="60" name="矩形 59"/>
            <p:cNvSpPr/>
            <p:nvPr/>
          </p:nvSpPr>
          <p:spPr>
            <a:xfrm>
              <a:off x="6659437" y="4291257"/>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1" name="TextBox 60"/>
            <p:cNvSpPr txBox="1"/>
            <p:nvPr/>
          </p:nvSpPr>
          <p:spPr>
            <a:xfrm>
              <a:off x="6544786" y="4422833"/>
              <a:ext cx="1466519" cy="369332"/>
            </a:xfrm>
            <a:prstGeom prst="rect">
              <a:avLst/>
            </a:prstGeom>
            <a:noFill/>
          </p:spPr>
          <p:txBody>
            <a:bodyPr wrap="square" rtlCol="0">
              <a:spAutoFit/>
            </a:bodyPr>
            <a:lstStyle/>
            <a:p>
              <a:pPr algn="ctr"/>
              <a:r>
                <a:rPr lang="zh-CN" altLang="en-US" smtClean="0"/>
                <a:t>日志模块</a:t>
              </a:r>
              <a:endParaRPr lang="zh-CN" altLang="en-US"/>
            </a:p>
          </p:txBody>
        </p:sp>
      </p:grpSp>
      <p:grpSp>
        <p:nvGrpSpPr>
          <p:cNvPr id="62" name="组合 61"/>
          <p:cNvGrpSpPr/>
          <p:nvPr/>
        </p:nvGrpSpPr>
        <p:grpSpPr>
          <a:xfrm>
            <a:off x="7063245" y="4789045"/>
            <a:ext cx="1119496" cy="647105"/>
            <a:chOff x="8000914" y="4280603"/>
            <a:chExt cx="1361525" cy="647105"/>
          </a:xfrm>
        </p:grpSpPr>
        <p:sp>
          <p:nvSpPr>
            <p:cNvPr id="63" name="矩形 62"/>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4" name="TextBox 63"/>
            <p:cNvSpPr txBox="1"/>
            <p:nvPr/>
          </p:nvSpPr>
          <p:spPr>
            <a:xfrm>
              <a:off x="8000914" y="4420723"/>
              <a:ext cx="1347539" cy="369332"/>
            </a:xfrm>
            <a:prstGeom prst="rect">
              <a:avLst/>
            </a:prstGeom>
            <a:noFill/>
          </p:spPr>
          <p:txBody>
            <a:bodyPr wrap="none" rtlCol="0">
              <a:spAutoFit/>
            </a:bodyPr>
            <a:lstStyle/>
            <a:p>
              <a:r>
                <a:rPr lang="zh-CN" altLang="en-US" smtClean="0"/>
                <a:t>资源加载</a:t>
              </a:r>
              <a:endParaRPr lang="zh-CN" altLang="en-US"/>
            </a:p>
          </p:txBody>
        </p:sp>
      </p:grpSp>
      <p:grpSp>
        <p:nvGrpSpPr>
          <p:cNvPr id="65" name="组合 64"/>
          <p:cNvGrpSpPr/>
          <p:nvPr/>
        </p:nvGrpSpPr>
        <p:grpSpPr>
          <a:xfrm>
            <a:off x="8248877" y="4789045"/>
            <a:ext cx="1119495" cy="647105"/>
            <a:chOff x="8000914" y="4280603"/>
            <a:chExt cx="1361525" cy="647105"/>
          </a:xfrm>
        </p:grpSpPr>
        <p:sp>
          <p:nvSpPr>
            <p:cNvPr id="66" name="矩形 65"/>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7" name="TextBox 66"/>
            <p:cNvSpPr txBox="1"/>
            <p:nvPr/>
          </p:nvSpPr>
          <p:spPr>
            <a:xfrm>
              <a:off x="8000914" y="4420723"/>
              <a:ext cx="1354309" cy="369332"/>
            </a:xfrm>
            <a:prstGeom prst="rect">
              <a:avLst/>
            </a:prstGeom>
            <a:noFill/>
          </p:spPr>
          <p:txBody>
            <a:bodyPr wrap="square" rtlCol="0">
              <a:spAutoFit/>
            </a:bodyPr>
            <a:lstStyle/>
            <a:p>
              <a:pPr algn="ctr"/>
              <a:r>
                <a:rPr lang="zh-CN" altLang="en-US"/>
                <a:t>解析</a:t>
              </a:r>
              <a:r>
                <a:rPr lang="zh-CN" altLang="en-US" smtClean="0"/>
                <a:t>器</a:t>
              </a:r>
              <a:endParaRPr lang="zh-CN" altLang="en-US"/>
            </a:p>
          </p:txBody>
        </p:sp>
      </p:grpSp>
      <p:sp>
        <p:nvSpPr>
          <p:cNvPr id="20" name="TextBox 19"/>
          <p:cNvSpPr txBox="1"/>
          <p:nvPr/>
        </p:nvSpPr>
        <p:spPr>
          <a:xfrm>
            <a:off x="5810468" y="1762609"/>
            <a:ext cx="1225015" cy="369332"/>
          </a:xfrm>
          <a:prstGeom prst="rect">
            <a:avLst/>
          </a:prstGeom>
          <a:noFill/>
        </p:spPr>
        <p:txBody>
          <a:bodyPr wrap="none" rtlCol="0">
            <a:spAutoFit/>
          </a:bodyPr>
          <a:lstStyle/>
          <a:p>
            <a:r>
              <a:rPr lang="en-US" altLang="zh-CN"/>
              <a:t>SqlSession</a:t>
            </a:r>
            <a:endParaRPr lang="zh-CN" altLang="en-US"/>
          </a:p>
        </p:txBody>
      </p:sp>
    </p:spTree>
    <p:extLst>
      <p:ext uri="{BB962C8B-B14F-4D97-AF65-F5344CB8AC3E}">
        <p14:creationId xmlns:p14="http://schemas.microsoft.com/office/powerpoint/2010/main" val="3146217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反射的核心类</a:t>
            </a:r>
            <a:endParaRPr lang="en-US" altLang="zh-CN" sz="2667" smtClean="0">
              <a:solidFill>
                <a:srgbClr val="1D69A3"/>
              </a:solidFill>
              <a:latin typeface="微软雅黑" pitchFamily="34" charset="-122"/>
              <a:ea typeface="微软雅黑" pitchFamily="34" charset="-122"/>
            </a:endParaRPr>
          </a:p>
        </p:txBody>
      </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TextBox 1"/>
          <p:cNvSpPr txBox="1"/>
          <p:nvPr/>
        </p:nvSpPr>
        <p:spPr>
          <a:xfrm>
            <a:off x="215900" y="1171575"/>
            <a:ext cx="11699875" cy="3416320"/>
          </a:xfrm>
          <a:prstGeom prst="rect">
            <a:avLst/>
          </a:prstGeom>
          <a:noFill/>
        </p:spPr>
        <p:txBody>
          <a:bodyPr wrap="square" rtlCol="0">
            <a:spAutoFit/>
          </a:bodyPr>
          <a:lstStyle/>
          <a:p>
            <a:pPr marL="285750" lvl="0" indent="-285750">
              <a:lnSpc>
                <a:spcPct val="150000"/>
              </a:lnSpc>
              <a:buClr>
                <a:srgbClr val="FFC000"/>
              </a:buClr>
              <a:buFont typeface="Wingdings" panose="05000000000000000000" pitchFamily="2" charset="2"/>
              <a:buChar char="ü"/>
            </a:pPr>
            <a:endParaRPr lang="en-US" altLang="zh-CN" b="1" smtClean="0">
              <a:latin typeface="微软雅黑" panose="020B0503020204020204" pitchFamily="34" charset="-122"/>
              <a:ea typeface="微软雅黑" panose="020B0503020204020204" pitchFamily="34" charset="-122"/>
            </a:endParaRPr>
          </a:p>
          <a:p>
            <a:pPr marL="285750" lvl="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ObjectFactory</a:t>
            </a:r>
            <a:r>
              <a:rPr lang="zh-CN" altLang="en-US" b="1" smtClean="0">
                <a:latin typeface="微软雅黑" panose="020B0503020204020204" pitchFamily="34" charset="-122"/>
                <a:ea typeface="微软雅黑" panose="020B0503020204020204" pitchFamily="34" charset="-122"/>
              </a:rPr>
              <a:t>：</a:t>
            </a:r>
            <a:r>
              <a:rPr lang="en-US" altLang="zh-CN" smtClean="0">
                <a:solidFill>
                  <a:prstClr val="black"/>
                </a:solidFill>
                <a:latin typeface="微软雅黑" panose="020B0503020204020204" pitchFamily="34" charset="-122"/>
                <a:ea typeface="微软雅黑" panose="020B0503020204020204" pitchFamily="34" charset="-122"/>
              </a:rPr>
              <a:t>MyBatis</a:t>
            </a:r>
            <a:r>
              <a:rPr lang="zh-CN" altLang="en-US" smtClean="0">
                <a:solidFill>
                  <a:prstClr val="black"/>
                </a:solidFill>
                <a:latin typeface="微软雅黑" panose="020B0503020204020204" pitchFamily="34" charset="-122"/>
                <a:ea typeface="微软雅黑" panose="020B0503020204020204" pitchFamily="34" charset="-122"/>
              </a:rPr>
              <a:t>每次</a:t>
            </a:r>
            <a:r>
              <a:rPr lang="zh-CN" altLang="en-US">
                <a:solidFill>
                  <a:prstClr val="black"/>
                </a:solidFill>
                <a:latin typeface="微软雅黑" panose="020B0503020204020204" pitchFamily="34" charset="-122"/>
                <a:ea typeface="微软雅黑" panose="020B0503020204020204" pitchFamily="34" charset="-122"/>
              </a:rPr>
              <a:t>创建结果对象的新实例时，它都会使用对象工厂（</a:t>
            </a:r>
            <a:r>
              <a:rPr lang="en-US" altLang="zh-CN">
                <a:solidFill>
                  <a:prstClr val="black"/>
                </a:solidFill>
                <a:latin typeface="微软雅黑" panose="020B0503020204020204" pitchFamily="34" charset="-122"/>
                <a:ea typeface="微软雅黑" panose="020B0503020204020204" pitchFamily="34" charset="-122"/>
              </a:rPr>
              <a:t>ObjectFactory</a:t>
            </a:r>
            <a:r>
              <a:rPr lang="zh-CN" altLang="en-US">
                <a:solidFill>
                  <a:prstClr val="black"/>
                </a:solidFill>
                <a:latin typeface="微软雅黑" panose="020B0503020204020204" pitchFamily="34" charset="-122"/>
                <a:ea typeface="微软雅黑" panose="020B0503020204020204" pitchFamily="34" charset="-122"/>
              </a:rPr>
              <a:t>）去构建</a:t>
            </a:r>
            <a:r>
              <a:rPr lang="en-US" altLang="zh-CN" smtClean="0">
                <a:solidFill>
                  <a:prstClr val="black"/>
                </a:solidFill>
                <a:latin typeface="微软雅黑" panose="020B0503020204020204" pitchFamily="34" charset="-122"/>
                <a:ea typeface="微软雅黑" panose="020B0503020204020204" pitchFamily="34" charset="-122"/>
              </a:rPr>
              <a:t>POJO</a:t>
            </a:r>
            <a:r>
              <a:rPr lang="zh-CN" altLang="en-US" smtClean="0">
                <a:solidFill>
                  <a:prstClr val="black"/>
                </a:solidFill>
                <a:latin typeface="微软雅黑" panose="020B0503020204020204" pitchFamily="34" charset="-122"/>
                <a:ea typeface="微软雅黑" panose="020B0503020204020204" pitchFamily="34" charset="-122"/>
              </a:rPr>
              <a:t>；</a:t>
            </a:r>
            <a:endParaRPr lang="zh-CN" altLang="en-US">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b="1">
                <a:latin typeface="微软雅黑" panose="020B0503020204020204" pitchFamily="34" charset="-122"/>
                <a:ea typeface="微软雅黑" panose="020B0503020204020204" pitchFamily="34" charset="-122"/>
              </a:rPr>
              <a:t>ReflectorFactory</a:t>
            </a:r>
            <a:r>
              <a:rPr lang="zh-CN" altLang="en-US" b="1" smtClean="0">
                <a:latin typeface="微软雅黑" panose="020B0503020204020204" pitchFamily="34" charset="-122"/>
                <a:ea typeface="微软雅黑" panose="020B0503020204020204" pitchFamily="34" charset="-122"/>
              </a:rPr>
              <a:t>：</a:t>
            </a:r>
            <a:r>
              <a:rPr lang="zh-CN" altLang="en-US">
                <a:solidFill>
                  <a:prstClr val="black"/>
                </a:solidFill>
                <a:latin typeface="微软雅黑" panose="020B0503020204020204" pitchFamily="34" charset="-122"/>
                <a:ea typeface="微软雅黑" panose="020B0503020204020204" pitchFamily="34" charset="-122"/>
              </a:rPr>
              <a:t>创建</a:t>
            </a:r>
            <a:r>
              <a:rPr lang="en-US" altLang="zh-CN">
                <a:solidFill>
                  <a:prstClr val="black"/>
                </a:solidFill>
                <a:latin typeface="微软雅黑" panose="020B0503020204020204" pitchFamily="34" charset="-122"/>
                <a:ea typeface="微软雅黑" panose="020B0503020204020204" pitchFamily="34" charset="-122"/>
              </a:rPr>
              <a:t>Reflector</a:t>
            </a:r>
            <a:r>
              <a:rPr lang="zh-CN" altLang="en-US">
                <a:solidFill>
                  <a:prstClr val="black"/>
                </a:solidFill>
                <a:latin typeface="微软雅黑" panose="020B0503020204020204" pitchFamily="34" charset="-122"/>
                <a:ea typeface="微软雅黑" panose="020B0503020204020204" pitchFamily="34" charset="-122"/>
              </a:rPr>
              <a:t>的工厂类，</a:t>
            </a:r>
            <a:r>
              <a:rPr lang="en-US" altLang="zh-CN">
                <a:solidFill>
                  <a:prstClr val="black"/>
                </a:solidFill>
                <a:latin typeface="微软雅黑" panose="020B0503020204020204" pitchFamily="34" charset="-122"/>
                <a:ea typeface="微软雅黑" panose="020B0503020204020204" pitchFamily="34" charset="-122"/>
              </a:rPr>
              <a:t>Reflector</a:t>
            </a:r>
            <a:r>
              <a:rPr lang="zh-CN" altLang="en-US" smtClean="0">
                <a:solidFill>
                  <a:prstClr val="black"/>
                </a:solidFill>
                <a:latin typeface="微软雅黑" panose="020B0503020204020204" pitchFamily="34" charset="-122"/>
                <a:ea typeface="微软雅黑" panose="020B0503020204020204" pitchFamily="34" charset="-122"/>
              </a:rPr>
              <a:t>是</a:t>
            </a:r>
            <a:r>
              <a:rPr lang="en-US" altLang="zh-CN" smtClean="0">
                <a:solidFill>
                  <a:prstClr val="black"/>
                </a:solidFill>
                <a:latin typeface="微软雅黑" panose="020B0503020204020204" pitchFamily="34" charset="-122"/>
                <a:ea typeface="微软雅黑" panose="020B0503020204020204" pitchFamily="34" charset="-122"/>
              </a:rPr>
              <a:t>MyBatis</a:t>
            </a:r>
            <a:r>
              <a:rPr lang="zh-CN" altLang="en-US" smtClean="0">
                <a:solidFill>
                  <a:prstClr val="black"/>
                </a:solidFill>
                <a:latin typeface="微软雅黑" panose="020B0503020204020204" pitchFamily="34" charset="-122"/>
                <a:ea typeface="微软雅黑" panose="020B0503020204020204" pitchFamily="34" charset="-122"/>
              </a:rPr>
              <a:t>反射</a:t>
            </a:r>
            <a:r>
              <a:rPr lang="zh-CN" altLang="en-US">
                <a:solidFill>
                  <a:prstClr val="black"/>
                </a:solidFill>
                <a:latin typeface="微软雅黑" panose="020B0503020204020204" pitchFamily="34" charset="-122"/>
                <a:ea typeface="微软雅黑" panose="020B0503020204020204" pitchFamily="34" charset="-122"/>
              </a:rPr>
              <a:t>模块的基础，每个</a:t>
            </a:r>
            <a:r>
              <a:rPr lang="en-US" altLang="zh-CN">
                <a:solidFill>
                  <a:prstClr val="black"/>
                </a:solidFill>
                <a:latin typeface="微软雅黑" panose="020B0503020204020204" pitchFamily="34" charset="-122"/>
                <a:ea typeface="微软雅黑" panose="020B0503020204020204" pitchFamily="34" charset="-122"/>
              </a:rPr>
              <a:t>Reflector</a:t>
            </a:r>
            <a:r>
              <a:rPr lang="zh-CN" altLang="en-US">
                <a:solidFill>
                  <a:prstClr val="black"/>
                </a:solidFill>
                <a:latin typeface="微软雅黑" panose="020B0503020204020204" pitchFamily="34" charset="-122"/>
                <a:ea typeface="微软雅黑" panose="020B0503020204020204" pitchFamily="34" charset="-122"/>
              </a:rPr>
              <a:t>对象都对应一个类，在其中缓存了反射操作所需要的类元信息；</a:t>
            </a:r>
          </a:p>
          <a:p>
            <a:pPr marL="285750" lvl="0" indent="-285750">
              <a:lnSpc>
                <a:spcPct val="150000"/>
              </a:lnSpc>
              <a:buClr>
                <a:srgbClr val="FFC000"/>
              </a:buClr>
              <a:buFont typeface="Wingdings" panose="05000000000000000000" pitchFamily="2" charset="2"/>
              <a:buChar char="ü"/>
            </a:pPr>
            <a:r>
              <a:rPr lang="en-US" altLang="zh-CN" b="1">
                <a:latin typeface="微软雅黑" panose="020B0503020204020204" pitchFamily="34" charset="-122"/>
                <a:ea typeface="微软雅黑" panose="020B0503020204020204" pitchFamily="34" charset="-122"/>
              </a:rPr>
              <a:t>ObjectWrapper</a:t>
            </a:r>
            <a:r>
              <a:rPr lang="zh-CN" altLang="en-US" b="1" smtClean="0">
                <a:latin typeface="微软雅黑" panose="020B0503020204020204" pitchFamily="34" charset="-122"/>
                <a:ea typeface="微软雅黑" panose="020B0503020204020204" pitchFamily="34" charset="-122"/>
              </a:rPr>
              <a:t>：</a:t>
            </a:r>
            <a:r>
              <a:rPr lang="zh-CN" altLang="en-US">
                <a:solidFill>
                  <a:prstClr val="black"/>
                </a:solidFill>
                <a:latin typeface="微软雅黑" panose="020B0503020204020204" pitchFamily="34" charset="-122"/>
                <a:ea typeface="微软雅黑" panose="020B0503020204020204" pitchFamily="34" charset="-122"/>
              </a:rPr>
              <a:t>对对象的包装，抽象了对象的属性信息，他定义了一系列查询对象属性信息的方法，以及更新属性的方法；</a:t>
            </a:r>
            <a:endParaRPr lang="en-US" altLang="zh-CN">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ObjectWrapperFactory</a:t>
            </a:r>
            <a:r>
              <a:rPr lang="zh-CN" altLang="en-US" b="1" smtClean="0">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 </a:t>
            </a:r>
            <a:r>
              <a:rPr lang="en-US" altLang="zh-CN">
                <a:solidFill>
                  <a:prstClr val="black"/>
                </a:solidFill>
                <a:latin typeface="微软雅黑" panose="020B0503020204020204" pitchFamily="34" charset="-122"/>
                <a:ea typeface="微软雅黑" panose="020B0503020204020204" pitchFamily="34" charset="-122"/>
              </a:rPr>
              <a:t>ObjectWrapper </a:t>
            </a:r>
            <a:r>
              <a:rPr lang="zh-CN" altLang="en-US" smtClean="0">
                <a:solidFill>
                  <a:prstClr val="black"/>
                </a:solidFill>
                <a:latin typeface="微软雅黑" panose="020B0503020204020204" pitchFamily="34" charset="-122"/>
                <a:ea typeface="微软雅黑" panose="020B0503020204020204" pitchFamily="34" charset="-122"/>
              </a:rPr>
              <a:t>的</a:t>
            </a:r>
            <a:r>
              <a:rPr lang="zh-CN" altLang="en-US">
                <a:solidFill>
                  <a:prstClr val="black"/>
                </a:solidFill>
                <a:latin typeface="微软雅黑" panose="020B0503020204020204" pitchFamily="34" charset="-122"/>
                <a:ea typeface="微软雅黑" panose="020B0503020204020204" pitchFamily="34" charset="-122"/>
              </a:rPr>
              <a:t>工厂</a:t>
            </a:r>
            <a:r>
              <a:rPr lang="zh-CN" altLang="en-US" smtClean="0">
                <a:solidFill>
                  <a:prstClr val="black"/>
                </a:solidFill>
                <a:latin typeface="微软雅黑" panose="020B0503020204020204" pitchFamily="34" charset="-122"/>
                <a:ea typeface="微软雅黑" panose="020B0503020204020204" pitchFamily="34" charset="-122"/>
              </a:rPr>
              <a:t>类</a:t>
            </a:r>
            <a:r>
              <a:rPr lang="zh-CN" altLang="en-US">
                <a:solidFill>
                  <a:prstClr val="black"/>
                </a:solidFill>
                <a:latin typeface="微软雅黑" panose="020B0503020204020204" pitchFamily="34" charset="-122"/>
                <a:ea typeface="微软雅黑" panose="020B0503020204020204" pitchFamily="34" charset="-122"/>
              </a:rPr>
              <a:t>，用于创建</a:t>
            </a:r>
            <a:r>
              <a:rPr lang="en-US" altLang="zh-CN">
                <a:solidFill>
                  <a:prstClr val="black"/>
                </a:solidFill>
                <a:latin typeface="微软雅黑" panose="020B0503020204020204" pitchFamily="34" charset="-122"/>
                <a:ea typeface="微软雅黑" panose="020B0503020204020204" pitchFamily="34" charset="-122"/>
              </a:rPr>
              <a:t>ObjectWrapper </a:t>
            </a:r>
            <a:r>
              <a:rPr lang="zh-CN" altLang="en-US">
                <a:solidFill>
                  <a:prstClr val="black"/>
                </a:solidFill>
                <a:latin typeface="微软雅黑" panose="020B0503020204020204" pitchFamily="34" charset="-122"/>
                <a:ea typeface="微软雅黑" panose="020B0503020204020204" pitchFamily="34" charset="-122"/>
              </a:rPr>
              <a:t>；</a:t>
            </a:r>
          </a:p>
          <a:p>
            <a:pPr>
              <a:lnSpc>
                <a:spcPct val="150000"/>
              </a:lnSpc>
            </a:pPr>
            <a:endParaRPr lang="zh-CN" altLang="en-US"/>
          </a:p>
        </p:txBody>
      </p:sp>
    </p:spTree>
    <p:extLst>
      <p:ext uri="{BB962C8B-B14F-4D97-AF65-F5344CB8AC3E}">
        <p14:creationId xmlns:p14="http://schemas.microsoft.com/office/powerpoint/2010/main" val="34886839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反射的核心类</a:t>
            </a:r>
            <a:endParaRPr lang="en-US" altLang="zh-CN" sz="2667" smtClean="0">
              <a:solidFill>
                <a:srgbClr val="1D69A3"/>
              </a:solidFill>
              <a:latin typeface="微软雅黑" pitchFamily="34" charset="-122"/>
              <a:ea typeface="微软雅黑" pitchFamily="34" charset="-122"/>
            </a:endParaRPr>
          </a:p>
        </p:txBody>
      </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1659438"/>
            <a:ext cx="11649074" cy="277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15900" y="678749"/>
            <a:ext cx="11699875" cy="923330"/>
          </a:xfrm>
          <a:prstGeom prst="rect">
            <a:avLst/>
          </a:prstGeom>
          <a:noFill/>
        </p:spPr>
        <p:txBody>
          <a:bodyPr wrap="square" rtlCol="0">
            <a:spAutoFit/>
          </a:bodyPr>
          <a:lstStyle/>
          <a:p>
            <a:pPr marL="285750" lvl="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MetaObject</a:t>
            </a:r>
            <a:r>
              <a:rPr lang="zh-CN" altLang="en-US" b="1" smtClean="0">
                <a:latin typeface="微软雅黑" panose="020B0503020204020204" pitchFamily="34" charset="-122"/>
                <a:ea typeface="微软雅黑" panose="020B0503020204020204" pitchFamily="34" charset="-122"/>
              </a:rPr>
              <a:t>：</a:t>
            </a:r>
            <a:r>
              <a:rPr lang="zh-CN" altLang="en-US">
                <a:solidFill>
                  <a:prstClr val="black"/>
                </a:solidFill>
                <a:latin typeface="微软雅黑" panose="020B0503020204020204" pitchFamily="34" charset="-122"/>
                <a:ea typeface="微软雅黑" panose="020B0503020204020204" pitchFamily="34" charset="-122"/>
              </a:rPr>
              <a:t>封装</a:t>
            </a:r>
            <a:r>
              <a:rPr lang="zh-CN" altLang="en-US" smtClean="0">
                <a:solidFill>
                  <a:prstClr val="black"/>
                </a:solidFill>
                <a:latin typeface="微软雅黑" panose="020B0503020204020204" pitchFamily="34" charset="-122"/>
                <a:ea typeface="微软雅黑" panose="020B0503020204020204" pitchFamily="34" charset="-122"/>
              </a:rPr>
              <a:t>了对象元信息，包装了</a:t>
            </a:r>
            <a:r>
              <a:rPr lang="en-US" altLang="zh-CN" smtClean="0">
                <a:solidFill>
                  <a:prstClr val="black"/>
                </a:solidFill>
                <a:latin typeface="微软雅黑" panose="020B0503020204020204" pitchFamily="34" charset="-122"/>
                <a:ea typeface="微软雅黑" panose="020B0503020204020204" pitchFamily="34" charset="-122"/>
              </a:rPr>
              <a:t>MyBatis</a:t>
            </a:r>
            <a:r>
              <a:rPr lang="zh-CN" altLang="en-US" smtClean="0">
                <a:solidFill>
                  <a:prstClr val="black"/>
                </a:solidFill>
                <a:latin typeface="微软雅黑" panose="020B0503020204020204" pitchFamily="34" charset="-122"/>
                <a:ea typeface="微软雅黑" panose="020B0503020204020204" pitchFamily="34" charset="-122"/>
              </a:rPr>
              <a:t>中五个核心的反射类。也是提供给外部使用的反射工具类，可以利用它可以读取或者修改对象的属性信息；</a:t>
            </a:r>
            <a:endParaRPr lang="zh-CN" altLang="en-US"/>
          </a:p>
        </p:txBody>
      </p:sp>
    </p:spTree>
    <p:extLst>
      <p:ext uri="{BB962C8B-B14F-4D97-AF65-F5344CB8AC3E}">
        <p14:creationId xmlns:p14="http://schemas.microsoft.com/office/powerpoint/2010/main" val="695696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外观模式（门面模式）</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矩形 1"/>
          <p:cNvSpPr/>
          <p:nvPr/>
        </p:nvSpPr>
        <p:spPr>
          <a:xfrm>
            <a:off x="264149" y="1095286"/>
            <a:ext cx="10965825" cy="707886"/>
          </a:xfrm>
          <a:prstGeom prst="rect">
            <a:avLst/>
          </a:prstGeom>
        </p:spPr>
        <p:txBody>
          <a:bodyPr wrap="square">
            <a:spAutoFit/>
          </a:bodyPr>
          <a:lstStyle/>
          <a:p>
            <a:pPr marL="342900" indent="-342900">
              <a:buClr>
                <a:srgbClr val="FFC000"/>
              </a:buClr>
              <a:buFont typeface="Wingdings" panose="05000000000000000000" pitchFamily="2" charset="2"/>
              <a:buChar char="n"/>
            </a:pPr>
            <a:r>
              <a:rPr lang="zh-CN" altLang="en-US" sz="2000">
                <a:latin typeface="微软雅黑" panose="020B0503020204020204" pitchFamily="34" charset="-122"/>
                <a:ea typeface="微软雅黑" panose="020B0503020204020204" pitchFamily="34" charset="-122"/>
              </a:rPr>
              <a:t>门面模式：提供了一个统一的接口，用来访问子系统中的一群接口。外观模式定义了一个高层接口，让子系统更容易使用。</a:t>
            </a: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49" y="1907947"/>
            <a:ext cx="7019925" cy="4000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矩形 2"/>
          <p:cNvSpPr/>
          <p:nvPr/>
        </p:nvSpPr>
        <p:spPr>
          <a:xfrm>
            <a:off x="7284074" y="1661660"/>
            <a:ext cx="4752975" cy="4339650"/>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zh-CN" altLang="en-US" sz="2000">
                <a:latin typeface="微软雅黑" panose="020B0503020204020204" pitchFamily="34" charset="-122"/>
                <a:ea typeface="微软雅黑" panose="020B0503020204020204" pitchFamily="34" charset="-122"/>
              </a:rPr>
              <a:t>优点</a:t>
            </a:r>
            <a:r>
              <a:rPr lang="zh-CN" altLang="en-US"/>
              <a:t>  </a:t>
            </a:r>
            <a:endParaRPr lang="en-US" altLang="zh-CN" smtClean="0"/>
          </a:p>
          <a:p>
            <a:pPr>
              <a:lnSpc>
                <a:spcPct val="150000"/>
              </a:lnSpc>
            </a:pPr>
            <a:r>
              <a:rPr lang="zh-CN" altLang="en-US">
                <a:latin typeface="微软雅黑" panose="020B0503020204020204" pitchFamily="34" charset="-122"/>
                <a:ea typeface="微软雅黑" panose="020B0503020204020204" pitchFamily="34" charset="-122"/>
              </a:rPr>
              <a:t>使复杂子系统的接口变的简单可用，减少了客户端对子系统的依赖，达到了解耦的效果；遵循了</a:t>
            </a:r>
            <a:r>
              <a:rPr lang="en-US" altLang="zh-CN">
                <a:latin typeface="微软雅黑" panose="020B0503020204020204" pitchFamily="34" charset="-122"/>
                <a:ea typeface="微软雅黑" panose="020B0503020204020204" pitchFamily="34" charset="-122"/>
              </a:rPr>
              <a:t>OO</a:t>
            </a:r>
            <a:r>
              <a:rPr lang="zh-CN" altLang="en-US">
                <a:latin typeface="微软雅黑" panose="020B0503020204020204" pitchFamily="34" charset="-122"/>
                <a:ea typeface="微软雅黑" panose="020B0503020204020204" pitchFamily="34" charset="-122"/>
              </a:rPr>
              <a:t>原则中的迪米特法则，对内封装具体细节，对外只暴露必要的接口。</a:t>
            </a:r>
            <a:endParaRPr lang="en-US" altLang="zh-CN">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2000">
                <a:latin typeface="微软雅黑" panose="020B0503020204020204" pitchFamily="34" charset="-122"/>
                <a:ea typeface="微软雅黑" panose="020B0503020204020204" pitchFamily="34" charset="-122"/>
              </a:rPr>
              <a:t>使用</a:t>
            </a:r>
            <a:r>
              <a:rPr lang="zh-CN" altLang="en-US" sz="2000" smtClean="0">
                <a:latin typeface="微软雅黑" panose="020B0503020204020204" pitchFamily="34" charset="-122"/>
                <a:ea typeface="微软雅黑" panose="020B0503020204020204" pitchFamily="34" charset="-122"/>
              </a:rPr>
              <a:t>场景</a:t>
            </a:r>
            <a:endParaRPr lang="en-US" altLang="zh-CN" sz="200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一个复杂的模块或子系统提供一个供外界访问的接口</a:t>
            </a:r>
            <a:endParaRPr lang="en-US" altLang="zh-CN">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子系统相对独立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外界对子系统的访问只要黑箱操作即</a:t>
            </a:r>
            <a:r>
              <a:rPr lang="zh-CN" altLang="en-US" smtClean="0">
                <a:latin typeface="微软雅黑" panose="020B0503020204020204" pitchFamily="34" charset="-122"/>
                <a:ea typeface="微软雅黑" panose="020B0503020204020204" pitchFamily="34" charset="-122"/>
              </a:rPr>
              <a:t>可</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4776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谈谈设计模式的几个原则</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1" name="矩形 10"/>
          <p:cNvSpPr/>
          <p:nvPr/>
        </p:nvSpPr>
        <p:spPr>
          <a:xfrm>
            <a:off x="215900" y="1007413"/>
            <a:ext cx="11488420" cy="4662815"/>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单一职责原则：一个类或者一个接口只负责唯一项职责，尽量设计出功能单一的接口；</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依赖倒转原则：高层模块不应该依赖低层模块具体实现，解耦高层与低层。既面向接口编程，当实现发生变化时，只需提供新的实现类，不需要修改高层模块代码</a:t>
            </a:r>
            <a:r>
              <a:rPr lang="en-US" altLang="zh-CN" smtClean="0">
                <a:latin typeface="微软雅黑" panose="020B0503020204020204" pitchFamily="34" charset="-122"/>
                <a:ea typeface="微软雅黑" panose="020B0503020204020204" pitchFamily="34" charset="-122"/>
              </a:rPr>
              <a:t>;</a:t>
            </a: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开放</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封闭原则：程序对外扩展开放，对修改关闭；换句话说，当需求发生变化时，我们可以通过添加新模块来满足新需求，而不是通过修改原来的实现代码来满足新需求；</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迪米特法则：一个对象应该对其他对象保持最少的了解，尽量降低类与类之间的耦合度；</a:t>
            </a:r>
            <a:endParaRPr lang="en-US" altLang="zh-CN">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endParaRPr lang="en-US" altLang="zh-CN" smtClean="0"/>
          </a:p>
          <a:p>
            <a:pPr marL="285750" indent="-285750">
              <a:lnSpc>
                <a:spcPct val="150000"/>
              </a:lnSpc>
              <a:buClr>
                <a:srgbClr val="FFC000"/>
              </a:buClr>
              <a:buFont typeface="Wingdings" panose="05000000000000000000" pitchFamily="2" charset="2"/>
              <a:buChar char="Ø"/>
            </a:pPr>
            <a:r>
              <a:rPr lang="zh-CN" altLang="en-US" sz="1600"/>
              <a:t>里氏代换原则：所有引用基类（父类）的地方必须能透明地使用其子类的对象；</a:t>
            </a:r>
            <a:endParaRPr lang="en-US" altLang="zh-CN" sz="1600"/>
          </a:p>
          <a:p>
            <a:pPr marL="285750" indent="-285750">
              <a:lnSpc>
                <a:spcPct val="150000"/>
              </a:lnSpc>
              <a:buClr>
                <a:srgbClr val="FFC000"/>
              </a:buClr>
              <a:buFont typeface="Wingdings" panose="05000000000000000000" pitchFamily="2" charset="2"/>
              <a:buChar char="Ø"/>
            </a:pPr>
            <a:r>
              <a:rPr lang="zh-CN" altLang="en-US" sz="1600"/>
              <a:t>接口隔离原则：客户端不应该依赖它不需要的接口，一个类对另一个类的依赖应该建立在最小的接口上；</a:t>
            </a:r>
            <a:endParaRPr lang="en-US" altLang="zh-CN" sz="1600"/>
          </a:p>
          <a:p>
            <a:pPr marL="285750" indent="-285750">
              <a:lnSpc>
                <a:spcPct val="150000"/>
              </a:lnSpc>
              <a:buClr>
                <a:srgbClr val="FFC000"/>
              </a:buClr>
              <a:buFont typeface="Wingdings" panose="05000000000000000000" pitchFamily="2" charset="2"/>
              <a:buChar char="Ø"/>
            </a:pPr>
            <a:endParaRPr lang="en-US" altLang="zh-CN"/>
          </a:p>
          <a:p>
            <a:pPr marL="285750" indent="-285750">
              <a:lnSpc>
                <a:spcPct val="150000"/>
              </a:lnSpc>
              <a:buClr>
                <a:srgbClr val="FFC000"/>
              </a:buClr>
              <a:buFont typeface="Wingdings" panose="05000000000000000000" pitchFamily="2" charset="2"/>
              <a:buChar char="Ø"/>
            </a:pPr>
            <a:endParaRPr lang="en-US" altLang="zh-CN"/>
          </a:p>
        </p:txBody>
      </p:sp>
    </p:spTree>
    <p:extLst>
      <p:ext uri="{BB962C8B-B14F-4D97-AF65-F5344CB8AC3E}">
        <p14:creationId xmlns:p14="http://schemas.microsoft.com/office/powerpoint/2010/main" val="636819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基础支撑层源码</a:t>
            </a:r>
            <a:r>
              <a:rPr lang="zh-CN" altLang="en-US" sz="2667" smtClean="0">
                <a:solidFill>
                  <a:srgbClr val="1D69A3"/>
                </a:solidFill>
                <a:latin typeface="微软雅黑" pitchFamily="34" charset="-122"/>
                <a:ea typeface="微软雅黑" pitchFamily="34" charset="-122"/>
              </a:rPr>
              <a:t>分析</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68" name="矩形 67"/>
          <p:cNvSpPr/>
          <p:nvPr/>
        </p:nvSpPr>
        <p:spPr>
          <a:xfrm>
            <a:off x="2417201" y="1553575"/>
            <a:ext cx="7204319" cy="782320"/>
          </a:xfrm>
          <a:prstGeom prst="rect">
            <a:avLst/>
          </a:prstGeom>
          <a:solidFill>
            <a:schemeClr val="accent2">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9" name="矩形 68"/>
          <p:cNvSpPr/>
          <p:nvPr/>
        </p:nvSpPr>
        <p:spPr>
          <a:xfrm>
            <a:off x="2417200" y="2335895"/>
            <a:ext cx="7204319" cy="1620000"/>
          </a:xfrm>
          <a:prstGeom prst="rect">
            <a:avLst/>
          </a:prstGeom>
          <a:solidFill>
            <a:schemeClr val="accent5">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0" name="矩形 69"/>
          <p:cNvSpPr/>
          <p:nvPr/>
        </p:nvSpPr>
        <p:spPr>
          <a:xfrm>
            <a:off x="2417199" y="3955895"/>
            <a:ext cx="7204319" cy="1620000"/>
          </a:xfrm>
          <a:prstGeom prst="rect">
            <a:avLst/>
          </a:prstGeom>
          <a:solidFill>
            <a:schemeClr val="accent6">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71" name="直接连接符 70"/>
          <p:cNvCxnSpPr/>
          <p:nvPr/>
        </p:nvCxnSpPr>
        <p:spPr>
          <a:xfrm>
            <a:off x="3370318" y="1553575"/>
            <a:ext cx="0" cy="4022320"/>
          </a:xfrm>
          <a:prstGeom prst="line">
            <a:avLst/>
          </a:prstGeom>
          <a:ln>
            <a:solidFill>
              <a:schemeClr val="accent1">
                <a:alpha val="37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681361" y="1551065"/>
            <a:ext cx="461665" cy="784830"/>
          </a:xfrm>
          <a:prstGeom prst="rect">
            <a:avLst/>
          </a:prstGeom>
          <a:noFill/>
        </p:spPr>
        <p:txBody>
          <a:bodyPr vert="eaVert" wrap="none" rtlCol="0">
            <a:spAutoFit/>
          </a:bodyPr>
          <a:lstStyle/>
          <a:p>
            <a:r>
              <a:rPr lang="zh-CN" altLang="en-US" smtClean="0"/>
              <a:t>接口层</a:t>
            </a:r>
            <a:endParaRPr lang="zh-CN" altLang="en-US"/>
          </a:p>
        </p:txBody>
      </p:sp>
      <p:sp>
        <p:nvSpPr>
          <p:cNvPr id="73" name="TextBox 72"/>
          <p:cNvSpPr txBox="1"/>
          <p:nvPr/>
        </p:nvSpPr>
        <p:spPr>
          <a:xfrm>
            <a:off x="2681360" y="2523625"/>
            <a:ext cx="461665" cy="1246495"/>
          </a:xfrm>
          <a:prstGeom prst="rect">
            <a:avLst/>
          </a:prstGeom>
          <a:noFill/>
        </p:spPr>
        <p:txBody>
          <a:bodyPr vert="eaVert" wrap="none" rtlCol="0">
            <a:spAutoFit/>
          </a:bodyPr>
          <a:lstStyle/>
          <a:p>
            <a:r>
              <a:rPr lang="zh-CN" altLang="en-US" smtClean="0"/>
              <a:t>核心处理层</a:t>
            </a:r>
            <a:endParaRPr lang="zh-CN" altLang="en-US"/>
          </a:p>
        </p:txBody>
      </p:sp>
      <p:sp>
        <p:nvSpPr>
          <p:cNvPr id="74" name="TextBox 73"/>
          <p:cNvSpPr txBox="1"/>
          <p:nvPr/>
        </p:nvSpPr>
        <p:spPr>
          <a:xfrm>
            <a:off x="2681359" y="4142647"/>
            <a:ext cx="461665" cy="1246495"/>
          </a:xfrm>
          <a:prstGeom prst="rect">
            <a:avLst/>
          </a:prstGeom>
          <a:noFill/>
        </p:spPr>
        <p:txBody>
          <a:bodyPr vert="eaVert" wrap="none" rtlCol="0">
            <a:spAutoFit/>
          </a:bodyPr>
          <a:lstStyle/>
          <a:p>
            <a:r>
              <a:rPr lang="zh-CN" altLang="en-US" smtClean="0"/>
              <a:t>基础支撑层</a:t>
            </a:r>
            <a:endParaRPr lang="zh-CN" altLang="en-US"/>
          </a:p>
        </p:txBody>
      </p:sp>
      <p:sp>
        <p:nvSpPr>
          <p:cNvPr id="75" name="矩形 74"/>
          <p:cNvSpPr/>
          <p:nvPr/>
        </p:nvSpPr>
        <p:spPr>
          <a:xfrm>
            <a:off x="3616519" y="2438806"/>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6" name="TextBox 75"/>
          <p:cNvSpPr txBox="1"/>
          <p:nvPr/>
        </p:nvSpPr>
        <p:spPr>
          <a:xfrm>
            <a:off x="3616519" y="1623275"/>
            <a:ext cx="5745919" cy="648000"/>
          </a:xfrm>
          <a:prstGeom prst="rect">
            <a:avLst/>
          </a:prstGeom>
          <a:solidFill>
            <a:schemeClr val="bg2"/>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a:defRPr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lvl1pPr>
          </a:lstStyle>
          <a:p>
            <a:endParaRPr lang="zh-CN" altLang="en-US"/>
          </a:p>
        </p:txBody>
      </p:sp>
      <p:sp>
        <p:nvSpPr>
          <p:cNvPr id="77" name="矩形 76"/>
          <p:cNvSpPr/>
          <p:nvPr/>
        </p:nvSpPr>
        <p:spPr>
          <a:xfrm>
            <a:off x="5645978" y="2437573"/>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8" name="矩形 77"/>
          <p:cNvSpPr/>
          <p:nvPr/>
        </p:nvSpPr>
        <p:spPr>
          <a:xfrm>
            <a:off x="7675437" y="2437572"/>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9" name="矩形 78"/>
          <p:cNvSpPr/>
          <p:nvPr/>
        </p:nvSpPr>
        <p:spPr>
          <a:xfrm>
            <a:off x="3616519" y="3192644"/>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80" name="矩形 79"/>
          <p:cNvSpPr/>
          <p:nvPr/>
        </p:nvSpPr>
        <p:spPr>
          <a:xfrm>
            <a:off x="5645978" y="3191411"/>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81" name="矩形 80"/>
          <p:cNvSpPr/>
          <p:nvPr/>
        </p:nvSpPr>
        <p:spPr>
          <a:xfrm>
            <a:off x="7675437" y="3191410"/>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82" name="TextBox 81"/>
          <p:cNvSpPr txBox="1"/>
          <p:nvPr/>
        </p:nvSpPr>
        <p:spPr>
          <a:xfrm>
            <a:off x="3906022" y="2577692"/>
            <a:ext cx="1107996" cy="369332"/>
          </a:xfrm>
          <a:prstGeom prst="rect">
            <a:avLst/>
          </a:prstGeom>
          <a:noFill/>
        </p:spPr>
        <p:txBody>
          <a:bodyPr wrap="none" rtlCol="0">
            <a:spAutoFit/>
          </a:bodyPr>
          <a:lstStyle/>
          <a:p>
            <a:r>
              <a:rPr lang="zh-CN" altLang="en-US" smtClean="0"/>
              <a:t>配置解析</a:t>
            </a:r>
            <a:endParaRPr lang="zh-CN" altLang="en-US"/>
          </a:p>
        </p:txBody>
      </p:sp>
      <p:sp>
        <p:nvSpPr>
          <p:cNvPr id="83" name="TextBox 82"/>
          <p:cNvSpPr txBox="1"/>
          <p:nvPr/>
        </p:nvSpPr>
        <p:spPr>
          <a:xfrm>
            <a:off x="5935481" y="2577692"/>
            <a:ext cx="1107996" cy="369332"/>
          </a:xfrm>
          <a:prstGeom prst="rect">
            <a:avLst/>
          </a:prstGeom>
          <a:noFill/>
        </p:spPr>
        <p:txBody>
          <a:bodyPr wrap="none" rtlCol="0">
            <a:spAutoFit/>
          </a:bodyPr>
          <a:lstStyle/>
          <a:p>
            <a:r>
              <a:rPr lang="zh-CN" altLang="en-US" smtClean="0"/>
              <a:t>参数映射</a:t>
            </a:r>
            <a:endParaRPr lang="zh-CN" altLang="en-US"/>
          </a:p>
        </p:txBody>
      </p:sp>
      <p:sp>
        <p:nvSpPr>
          <p:cNvPr id="84" name="TextBox 83"/>
          <p:cNvSpPr txBox="1"/>
          <p:nvPr/>
        </p:nvSpPr>
        <p:spPr>
          <a:xfrm>
            <a:off x="7964940" y="2577692"/>
            <a:ext cx="1047082" cy="369332"/>
          </a:xfrm>
          <a:prstGeom prst="rect">
            <a:avLst/>
          </a:prstGeom>
          <a:noFill/>
        </p:spPr>
        <p:txBody>
          <a:bodyPr wrap="none" rtlCol="0">
            <a:spAutoFit/>
          </a:bodyPr>
          <a:lstStyle/>
          <a:p>
            <a:r>
              <a:rPr lang="en-US" altLang="zh-CN" smtClean="0"/>
              <a:t>SQL</a:t>
            </a:r>
            <a:r>
              <a:rPr lang="zh-CN" altLang="en-US" smtClean="0"/>
              <a:t>解析</a:t>
            </a:r>
            <a:endParaRPr lang="zh-CN" altLang="en-US"/>
          </a:p>
        </p:txBody>
      </p:sp>
      <p:sp>
        <p:nvSpPr>
          <p:cNvPr id="85" name="TextBox 84"/>
          <p:cNvSpPr txBox="1"/>
          <p:nvPr/>
        </p:nvSpPr>
        <p:spPr>
          <a:xfrm>
            <a:off x="3906022" y="3330296"/>
            <a:ext cx="1047082" cy="369332"/>
          </a:xfrm>
          <a:prstGeom prst="rect">
            <a:avLst/>
          </a:prstGeom>
          <a:noFill/>
        </p:spPr>
        <p:txBody>
          <a:bodyPr wrap="none" rtlCol="0">
            <a:spAutoFit/>
          </a:bodyPr>
          <a:lstStyle/>
          <a:p>
            <a:r>
              <a:rPr lang="en-US" altLang="zh-CN" smtClean="0"/>
              <a:t>SQL</a:t>
            </a:r>
            <a:r>
              <a:rPr lang="zh-CN" altLang="en-US" smtClean="0"/>
              <a:t>执行</a:t>
            </a:r>
            <a:endParaRPr lang="zh-CN" altLang="en-US"/>
          </a:p>
        </p:txBody>
      </p:sp>
      <p:sp>
        <p:nvSpPr>
          <p:cNvPr id="86" name="TextBox 85"/>
          <p:cNvSpPr txBox="1"/>
          <p:nvPr/>
        </p:nvSpPr>
        <p:spPr>
          <a:xfrm>
            <a:off x="5820065" y="3309976"/>
            <a:ext cx="1338828" cy="369332"/>
          </a:xfrm>
          <a:prstGeom prst="rect">
            <a:avLst/>
          </a:prstGeom>
          <a:noFill/>
        </p:spPr>
        <p:txBody>
          <a:bodyPr wrap="none" rtlCol="0">
            <a:spAutoFit/>
          </a:bodyPr>
          <a:lstStyle/>
          <a:p>
            <a:r>
              <a:rPr lang="zh-CN" altLang="en-US"/>
              <a:t>结果集</a:t>
            </a:r>
            <a:r>
              <a:rPr lang="zh-CN" altLang="en-US" smtClean="0"/>
              <a:t>映射</a:t>
            </a:r>
            <a:endParaRPr lang="zh-CN" altLang="en-US"/>
          </a:p>
        </p:txBody>
      </p:sp>
      <p:sp>
        <p:nvSpPr>
          <p:cNvPr id="87" name="TextBox 86"/>
          <p:cNvSpPr txBox="1"/>
          <p:nvPr/>
        </p:nvSpPr>
        <p:spPr>
          <a:xfrm>
            <a:off x="8164514" y="3331530"/>
            <a:ext cx="708848" cy="369332"/>
          </a:xfrm>
          <a:prstGeom prst="rect">
            <a:avLst/>
          </a:prstGeom>
          <a:noFill/>
        </p:spPr>
        <p:txBody>
          <a:bodyPr wrap="none" rtlCol="0">
            <a:spAutoFit/>
          </a:bodyPr>
          <a:lstStyle/>
          <a:p>
            <a:r>
              <a:rPr lang="zh-CN" altLang="en-US" smtClean="0"/>
              <a:t>插 件</a:t>
            </a:r>
            <a:endParaRPr lang="zh-CN" altLang="en-US"/>
          </a:p>
        </p:txBody>
      </p:sp>
      <p:grpSp>
        <p:nvGrpSpPr>
          <p:cNvPr id="88" name="组合 87"/>
          <p:cNvGrpSpPr/>
          <p:nvPr/>
        </p:nvGrpSpPr>
        <p:grpSpPr>
          <a:xfrm>
            <a:off x="3616519" y="4060678"/>
            <a:ext cx="1351868" cy="647105"/>
            <a:chOff x="3616519" y="4292491"/>
            <a:chExt cx="1351868" cy="647105"/>
          </a:xfrm>
        </p:grpSpPr>
        <p:sp>
          <p:nvSpPr>
            <p:cNvPr id="89" name="矩形 88"/>
            <p:cNvSpPr/>
            <p:nvPr/>
          </p:nvSpPr>
          <p:spPr>
            <a:xfrm>
              <a:off x="3616519" y="4292491"/>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0" name="TextBox 89"/>
            <p:cNvSpPr txBox="1"/>
            <p:nvPr/>
          </p:nvSpPr>
          <p:spPr>
            <a:xfrm>
              <a:off x="3669005" y="4412674"/>
              <a:ext cx="1284099" cy="369332"/>
            </a:xfrm>
            <a:prstGeom prst="rect">
              <a:avLst/>
            </a:prstGeom>
            <a:noFill/>
          </p:spPr>
          <p:txBody>
            <a:bodyPr wrap="square" rtlCol="0">
              <a:spAutoFit/>
            </a:bodyPr>
            <a:lstStyle/>
            <a:p>
              <a:pPr algn="ctr"/>
              <a:r>
                <a:rPr lang="zh-CN" altLang="en-US">
                  <a:solidFill>
                    <a:srgbClr val="FF0000"/>
                  </a:solidFill>
                </a:rPr>
                <a:t>数据源</a:t>
              </a:r>
            </a:p>
          </p:txBody>
        </p:sp>
      </p:grpSp>
      <p:grpSp>
        <p:nvGrpSpPr>
          <p:cNvPr id="91" name="组合 90"/>
          <p:cNvGrpSpPr/>
          <p:nvPr/>
        </p:nvGrpSpPr>
        <p:grpSpPr>
          <a:xfrm>
            <a:off x="5081203" y="4060678"/>
            <a:ext cx="1351868" cy="647105"/>
            <a:chOff x="5219258" y="4291258"/>
            <a:chExt cx="1351868" cy="647105"/>
          </a:xfrm>
        </p:grpSpPr>
        <p:sp>
          <p:nvSpPr>
            <p:cNvPr id="92" name="矩形 91"/>
            <p:cNvSpPr/>
            <p:nvPr/>
          </p:nvSpPr>
          <p:spPr>
            <a:xfrm>
              <a:off x="5219258" y="4291258"/>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3" name="TextBox 92"/>
            <p:cNvSpPr txBox="1"/>
            <p:nvPr/>
          </p:nvSpPr>
          <p:spPr>
            <a:xfrm>
              <a:off x="5341194" y="4422834"/>
              <a:ext cx="1107996" cy="369332"/>
            </a:xfrm>
            <a:prstGeom prst="rect">
              <a:avLst/>
            </a:prstGeom>
            <a:noFill/>
          </p:spPr>
          <p:txBody>
            <a:bodyPr wrap="none" rtlCol="0">
              <a:spAutoFit/>
            </a:bodyPr>
            <a:lstStyle/>
            <a:p>
              <a:r>
                <a:rPr lang="zh-CN" altLang="en-US" smtClean="0"/>
                <a:t>事务管理</a:t>
              </a:r>
              <a:endParaRPr lang="zh-CN" altLang="en-US"/>
            </a:p>
          </p:txBody>
        </p:sp>
      </p:grpSp>
      <p:grpSp>
        <p:nvGrpSpPr>
          <p:cNvPr id="94" name="组合 93"/>
          <p:cNvGrpSpPr/>
          <p:nvPr/>
        </p:nvGrpSpPr>
        <p:grpSpPr>
          <a:xfrm>
            <a:off x="6545887" y="4060678"/>
            <a:ext cx="1351868" cy="647105"/>
            <a:chOff x="6659437" y="4291257"/>
            <a:chExt cx="1351868" cy="647105"/>
          </a:xfrm>
        </p:grpSpPr>
        <p:sp>
          <p:nvSpPr>
            <p:cNvPr id="95" name="矩形 94"/>
            <p:cNvSpPr/>
            <p:nvPr/>
          </p:nvSpPr>
          <p:spPr>
            <a:xfrm>
              <a:off x="6659437" y="4291257"/>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6" name="TextBox 95"/>
            <p:cNvSpPr txBox="1"/>
            <p:nvPr/>
          </p:nvSpPr>
          <p:spPr>
            <a:xfrm>
              <a:off x="6689040" y="4422833"/>
              <a:ext cx="1322265" cy="369332"/>
            </a:xfrm>
            <a:prstGeom prst="rect">
              <a:avLst/>
            </a:prstGeom>
            <a:noFill/>
          </p:spPr>
          <p:txBody>
            <a:bodyPr wrap="square" rtlCol="0">
              <a:spAutoFit/>
            </a:bodyPr>
            <a:lstStyle/>
            <a:p>
              <a:pPr algn="ctr"/>
              <a:r>
                <a:rPr lang="zh-CN" altLang="en-US" smtClean="0">
                  <a:solidFill>
                    <a:srgbClr val="FF0000"/>
                  </a:solidFill>
                </a:rPr>
                <a:t>缓存</a:t>
              </a:r>
              <a:endParaRPr lang="zh-CN" altLang="en-US">
                <a:solidFill>
                  <a:srgbClr val="FF0000"/>
                </a:solidFill>
              </a:endParaRPr>
            </a:p>
          </p:txBody>
        </p:sp>
      </p:grpSp>
      <p:grpSp>
        <p:nvGrpSpPr>
          <p:cNvPr id="97" name="组合 96"/>
          <p:cNvGrpSpPr/>
          <p:nvPr/>
        </p:nvGrpSpPr>
        <p:grpSpPr>
          <a:xfrm>
            <a:off x="8000914" y="4060678"/>
            <a:ext cx="1396536" cy="647105"/>
            <a:chOff x="8000914" y="4280603"/>
            <a:chExt cx="1396536" cy="647105"/>
          </a:xfrm>
        </p:grpSpPr>
        <p:sp>
          <p:nvSpPr>
            <p:cNvPr id="98" name="矩形 97"/>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9" name="TextBox 98"/>
            <p:cNvSpPr txBox="1"/>
            <p:nvPr/>
          </p:nvSpPr>
          <p:spPr>
            <a:xfrm>
              <a:off x="8000914" y="4420723"/>
              <a:ext cx="1396536" cy="369332"/>
            </a:xfrm>
            <a:prstGeom prst="rect">
              <a:avLst/>
            </a:prstGeom>
            <a:noFill/>
          </p:spPr>
          <p:txBody>
            <a:bodyPr wrap="none" rtlCol="0">
              <a:spAutoFit/>
            </a:bodyPr>
            <a:lstStyle/>
            <a:p>
              <a:r>
                <a:rPr lang="en-US" altLang="zh-CN" smtClean="0"/>
                <a:t>Binding</a:t>
              </a:r>
              <a:r>
                <a:rPr lang="zh-CN" altLang="en-US" smtClean="0"/>
                <a:t>模块</a:t>
              </a:r>
              <a:endParaRPr lang="zh-CN" altLang="en-US"/>
            </a:p>
          </p:txBody>
        </p:sp>
      </p:grpSp>
      <p:grpSp>
        <p:nvGrpSpPr>
          <p:cNvPr id="100" name="组合 99"/>
          <p:cNvGrpSpPr/>
          <p:nvPr/>
        </p:nvGrpSpPr>
        <p:grpSpPr>
          <a:xfrm>
            <a:off x="3616519" y="4789045"/>
            <a:ext cx="1111555" cy="647105"/>
            <a:chOff x="3616519" y="4292491"/>
            <a:chExt cx="1351868" cy="647105"/>
          </a:xfrm>
        </p:grpSpPr>
        <p:sp>
          <p:nvSpPr>
            <p:cNvPr id="101" name="矩形 100"/>
            <p:cNvSpPr/>
            <p:nvPr/>
          </p:nvSpPr>
          <p:spPr>
            <a:xfrm>
              <a:off x="3616519" y="4292491"/>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2" name="TextBox 101"/>
            <p:cNvSpPr txBox="1"/>
            <p:nvPr/>
          </p:nvSpPr>
          <p:spPr>
            <a:xfrm>
              <a:off x="3669005" y="4412674"/>
              <a:ext cx="1284099" cy="369332"/>
            </a:xfrm>
            <a:prstGeom prst="rect">
              <a:avLst/>
            </a:prstGeom>
            <a:noFill/>
          </p:spPr>
          <p:txBody>
            <a:bodyPr wrap="square" rtlCol="0">
              <a:spAutoFit/>
            </a:bodyPr>
            <a:lstStyle/>
            <a:p>
              <a:pPr algn="ctr"/>
              <a:r>
                <a:rPr lang="zh-CN" altLang="en-US" smtClean="0">
                  <a:solidFill>
                    <a:srgbClr val="FF0000"/>
                  </a:solidFill>
                </a:rPr>
                <a:t>反射</a:t>
              </a:r>
              <a:endParaRPr lang="zh-CN" altLang="en-US">
                <a:solidFill>
                  <a:srgbClr val="FF0000"/>
                </a:solidFill>
              </a:endParaRPr>
            </a:p>
          </p:txBody>
        </p:sp>
      </p:grpSp>
      <p:grpSp>
        <p:nvGrpSpPr>
          <p:cNvPr id="103" name="组合 102"/>
          <p:cNvGrpSpPr/>
          <p:nvPr/>
        </p:nvGrpSpPr>
        <p:grpSpPr>
          <a:xfrm>
            <a:off x="4765432" y="4789045"/>
            <a:ext cx="1138807" cy="647105"/>
            <a:chOff x="5219258" y="4291258"/>
            <a:chExt cx="1385011" cy="647105"/>
          </a:xfrm>
        </p:grpSpPr>
        <p:sp>
          <p:nvSpPr>
            <p:cNvPr id="104" name="矩形 103"/>
            <p:cNvSpPr/>
            <p:nvPr/>
          </p:nvSpPr>
          <p:spPr>
            <a:xfrm>
              <a:off x="5219258" y="4291258"/>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5" name="TextBox 104"/>
            <p:cNvSpPr txBox="1"/>
            <p:nvPr/>
          </p:nvSpPr>
          <p:spPr>
            <a:xfrm>
              <a:off x="5256729" y="4422834"/>
              <a:ext cx="1347540" cy="369332"/>
            </a:xfrm>
            <a:prstGeom prst="rect">
              <a:avLst/>
            </a:prstGeom>
            <a:noFill/>
          </p:spPr>
          <p:txBody>
            <a:bodyPr wrap="none" rtlCol="0">
              <a:spAutoFit/>
            </a:bodyPr>
            <a:lstStyle/>
            <a:p>
              <a:r>
                <a:rPr lang="zh-CN" altLang="en-US" smtClean="0"/>
                <a:t>类型转换</a:t>
              </a:r>
              <a:endParaRPr lang="zh-CN" altLang="en-US"/>
            </a:p>
          </p:txBody>
        </p:sp>
      </p:grpSp>
      <p:grpSp>
        <p:nvGrpSpPr>
          <p:cNvPr id="106" name="组合 105"/>
          <p:cNvGrpSpPr/>
          <p:nvPr/>
        </p:nvGrpSpPr>
        <p:grpSpPr>
          <a:xfrm>
            <a:off x="5820064" y="4789045"/>
            <a:ext cx="1205825" cy="647105"/>
            <a:chOff x="6544786" y="4291257"/>
            <a:chExt cx="1466519" cy="647105"/>
          </a:xfrm>
        </p:grpSpPr>
        <p:sp>
          <p:nvSpPr>
            <p:cNvPr id="107" name="矩形 106"/>
            <p:cNvSpPr/>
            <p:nvPr/>
          </p:nvSpPr>
          <p:spPr>
            <a:xfrm>
              <a:off x="6659437" y="4291257"/>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8" name="TextBox 107"/>
            <p:cNvSpPr txBox="1"/>
            <p:nvPr/>
          </p:nvSpPr>
          <p:spPr>
            <a:xfrm>
              <a:off x="6544786" y="4422833"/>
              <a:ext cx="1466519" cy="369332"/>
            </a:xfrm>
            <a:prstGeom prst="rect">
              <a:avLst/>
            </a:prstGeom>
            <a:noFill/>
          </p:spPr>
          <p:txBody>
            <a:bodyPr wrap="square" rtlCol="0">
              <a:spAutoFit/>
            </a:bodyPr>
            <a:lstStyle/>
            <a:p>
              <a:pPr algn="ctr"/>
              <a:r>
                <a:rPr lang="zh-CN" altLang="en-US">
                  <a:solidFill>
                    <a:srgbClr val="FF0000"/>
                  </a:solidFill>
                </a:rPr>
                <a:t>日志模块</a:t>
              </a:r>
            </a:p>
          </p:txBody>
        </p:sp>
      </p:grpSp>
      <p:grpSp>
        <p:nvGrpSpPr>
          <p:cNvPr id="109" name="组合 108"/>
          <p:cNvGrpSpPr/>
          <p:nvPr/>
        </p:nvGrpSpPr>
        <p:grpSpPr>
          <a:xfrm>
            <a:off x="7063245" y="4789045"/>
            <a:ext cx="1119496" cy="647105"/>
            <a:chOff x="8000914" y="4280603"/>
            <a:chExt cx="1361525" cy="647105"/>
          </a:xfrm>
        </p:grpSpPr>
        <p:sp>
          <p:nvSpPr>
            <p:cNvPr id="110" name="矩形 109"/>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1" name="TextBox 110"/>
            <p:cNvSpPr txBox="1"/>
            <p:nvPr/>
          </p:nvSpPr>
          <p:spPr>
            <a:xfrm>
              <a:off x="8000914" y="4420723"/>
              <a:ext cx="1347539" cy="369332"/>
            </a:xfrm>
            <a:prstGeom prst="rect">
              <a:avLst/>
            </a:prstGeom>
            <a:noFill/>
          </p:spPr>
          <p:txBody>
            <a:bodyPr wrap="none" rtlCol="0">
              <a:spAutoFit/>
            </a:bodyPr>
            <a:lstStyle/>
            <a:p>
              <a:r>
                <a:rPr lang="zh-CN" altLang="en-US" smtClean="0"/>
                <a:t>资源加载</a:t>
              </a:r>
              <a:endParaRPr lang="zh-CN" altLang="en-US"/>
            </a:p>
          </p:txBody>
        </p:sp>
      </p:grpSp>
      <p:grpSp>
        <p:nvGrpSpPr>
          <p:cNvPr id="112" name="组合 111"/>
          <p:cNvGrpSpPr/>
          <p:nvPr/>
        </p:nvGrpSpPr>
        <p:grpSpPr>
          <a:xfrm>
            <a:off x="8248877" y="4789045"/>
            <a:ext cx="1119495" cy="647105"/>
            <a:chOff x="8000914" y="4280603"/>
            <a:chExt cx="1361525" cy="647105"/>
          </a:xfrm>
        </p:grpSpPr>
        <p:sp>
          <p:nvSpPr>
            <p:cNvPr id="113" name="矩形 112"/>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4" name="TextBox 113"/>
            <p:cNvSpPr txBox="1"/>
            <p:nvPr/>
          </p:nvSpPr>
          <p:spPr>
            <a:xfrm>
              <a:off x="8000914" y="4420723"/>
              <a:ext cx="1354309" cy="369332"/>
            </a:xfrm>
            <a:prstGeom prst="rect">
              <a:avLst/>
            </a:prstGeom>
            <a:noFill/>
          </p:spPr>
          <p:txBody>
            <a:bodyPr wrap="square" rtlCol="0">
              <a:spAutoFit/>
            </a:bodyPr>
            <a:lstStyle/>
            <a:p>
              <a:pPr algn="ctr"/>
              <a:r>
                <a:rPr lang="zh-CN" altLang="en-US"/>
                <a:t>解析</a:t>
              </a:r>
              <a:r>
                <a:rPr lang="zh-CN" altLang="en-US" smtClean="0"/>
                <a:t>器</a:t>
              </a:r>
              <a:endParaRPr lang="zh-CN" altLang="en-US"/>
            </a:p>
          </p:txBody>
        </p:sp>
      </p:grpSp>
      <p:sp>
        <p:nvSpPr>
          <p:cNvPr id="115" name="TextBox 114"/>
          <p:cNvSpPr txBox="1"/>
          <p:nvPr/>
        </p:nvSpPr>
        <p:spPr>
          <a:xfrm>
            <a:off x="5810468" y="1762609"/>
            <a:ext cx="1225015" cy="369332"/>
          </a:xfrm>
          <a:prstGeom prst="rect">
            <a:avLst/>
          </a:prstGeom>
          <a:noFill/>
        </p:spPr>
        <p:txBody>
          <a:bodyPr wrap="none" rtlCol="0">
            <a:spAutoFit/>
          </a:bodyPr>
          <a:lstStyle/>
          <a:p>
            <a:r>
              <a:rPr lang="en-US" altLang="zh-CN"/>
              <a:t>SqlSession</a:t>
            </a:r>
            <a:endParaRPr lang="zh-CN" altLang="en-US"/>
          </a:p>
        </p:txBody>
      </p:sp>
      <p:sp>
        <p:nvSpPr>
          <p:cNvPr id="2" name="矩形 1"/>
          <p:cNvSpPr/>
          <p:nvPr/>
        </p:nvSpPr>
        <p:spPr>
          <a:xfrm>
            <a:off x="2417199" y="1551065"/>
            <a:ext cx="7204319" cy="2404830"/>
          </a:xfrm>
          <a:prstGeom prst="rect">
            <a:avLst/>
          </a:prstGeom>
          <a:solidFill>
            <a:schemeClr val="accent3">
              <a:lumMod val="20000"/>
              <a:lumOff val="80000"/>
              <a:alpha val="87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4158160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3036688" y="2754913"/>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5035205" y="2751119"/>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7033722" y="2734464"/>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69" name="PA_任意多边形 9"/>
          <p:cNvSpPr>
            <a:spLocks noEditPoints="1"/>
          </p:cNvSpPr>
          <p:nvPr>
            <p:custDataLst>
              <p:tags r:id="rId3"/>
            </p:custDataLst>
          </p:nvPr>
        </p:nvSpPr>
        <p:spPr bwMode="auto">
          <a:xfrm>
            <a:off x="1749811" y="2774411"/>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4"/>
            </p:custDataLst>
          </p:nvPr>
        </p:nvGrpSpPr>
        <p:grpSpPr>
          <a:xfrm>
            <a:off x="1038171" y="3429788"/>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1136097" y="4185878"/>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6"/>
            </p:custDataLst>
          </p:nvPr>
        </p:nvSpPr>
        <p:spPr>
          <a:xfrm>
            <a:off x="1333697" y="3557174"/>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2981960" y="2640479"/>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032239" y="2740865"/>
            <a:ext cx="1917777" cy="3232501"/>
            <a:chOff x="8273973" y="2760526"/>
            <a:chExt cx="1917777" cy="3232501"/>
          </a:xfrm>
        </p:grpSpPr>
        <p:grpSp>
          <p:nvGrpSpPr>
            <p:cNvPr id="34" name="PA_组合 79"/>
            <p:cNvGrpSpPr/>
            <p:nvPr>
              <p:custDataLst>
                <p:tags r:id="rId7"/>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8"/>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9"/>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10"/>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3182381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基础支撑层源码</a:t>
            </a:r>
            <a:r>
              <a:rPr lang="zh-CN" altLang="en-US" sz="2667" smtClean="0">
                <a:solidFill>
                  <a:srgbClr val="1D69A3"/>
                </a:solidFill>
                <a:latin typeface="微软雅黑" pitchFamily="34" charset="-122"/>
                <a:ea typeface="微软雅黑" pitchFamily="34" charset="-122"/>
              </a:rPr>
              <a:t>分析  日志模块需求</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215900" y="1007413"/>
            <a:ext cx="11488420" cy="2169825"/>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没有提供日志的实现类，需要接入第三方的日志组件，但第三方日志组件都有各自的</a:t>
            </a:r>
            <a:r>
              <a:rPr lang="en-US" altLang="zh-CN" smtClean="0">
                <a:latin typeface="微软雅黑" panose="020B0503020204020204" pitchFamily="34" charset="-122"/>
                <a:ea typeface="微软雅黑" panose="020B0503020204020204" pitchFamily="34" charset="-122"/>
              </a:rPr>
              <a:t>Log</a:t>
            </a:r>
            <a:r>
              <a:rPr lang="zh-CN" altLang="en-US" smtClean="0">
                <a:latin typeface="微软雅黑" panose="020B0503020204020204" pitchFamily="34" charset="-122"/>
                <a:ea typeface="微软雅黑" panose="020B0503020204020204" pitchFamily="34" charset="-122"/>
              </a:rPr>
              <a:t>级别，且各不相同，而</a:t>
            </a: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统一提供了</a:t>
            </a:r>
            <a:r>
              <a:rPr lang="en-US" altLang="zh-CN" smtClean="0">
                <a:latin typeface="微软雅黑" panose="020B0503020204020204" pitchFamily="34" charset="-122"/>
                <a:ea typeface="微软雅黑" panose="020B0503020204020204" pitchFamily="34" charset="-122"/>
              </a:rPr>
              <a:t>trace</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debug</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warn</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error</a:t>
            </a:r>
            <a:r>
              <a:rPr lang="zh-CN" altLang="en-US" smtClean="0">
                <a:latin typeface="微软雅黑" panose="020B0503020204020204" pitchFamily="34" charset="-122"/>
                <a:ea typeface="微软雅黑" panose="020B0503020204020204" pitchFamily="34" charset="-122"/>
              </a:rPr>
              <a:t>四个级别；</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自动扫描日志实现，并且第三方日志插件加载优先级如下：</a:t>
            </a:r>
            <a:r>
              <a:rPr lang="en-US" altLang="zh-CN" smtClean="0">
                <a:latin typeface="微软雅黑" panose="020B0503020204020204" pitchFamily="34" charset="-122"/>
                <a:ea typeface="微软雅黑" panose="020B0503020204020204" pitchFamily="34" charset="-122"/>
              </a:rPr>
              <a:t>slf4J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commonsLoging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Log4J2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Log4J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JdkLog;</a:t>
            </a: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日志的使用要优雅的嵌入到主体功能中；</a:t>
            </a:r>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98391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19638</TotalTime>
  <Words>3261</Words>
  <Application>Microsoft Office PowerPoint</Application>
  <PresentationFormat>自定义</PresentationFormat>
  <Paragraphs>466</Paragraphs>
  <Slides>41</Slides>
  <Notes>35</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44" baseType="lpstr">
      <vt:lpstr>Office 主题​​</vt:lpstr>
      <vt:lpstr>1_Office 主题​​</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lison</cp:lastModifiedBy>
  <cp:revision>453</cp:revision>
  <dcterms:created xsi:type="dcterms:W3CDTF">2016-08-30T15:34:45Z</dcterms:created>
  <dcterms:modified xsi:type="dcterms:W3CDTF">2019-09-01T13:31:52Z</dcterms:modified>
  <cp:category>锐旗设计;https://9ppt.taobao.com</cp:category>
</cp:coreProperties>
</file>