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14c75207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14c75207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14c75207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14c75207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14c75207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14c75207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Degrad calculates the cluster size distribution and primary cluster distribution in gas mixtures for minimum ionizing particles and X-rays</a:t>
            </a:r>
            <a:endParaRPr sz="1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14c752073_0_1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14c752073_0_1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14c752073_0_1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14c752073_0_1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14c752073_0_1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14c752073_0_1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14c752073_0_1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14c752073_0_1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14c752073_0_1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14c752073_0_1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14c752073_0_1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14c752073_0_1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14c752073_0_1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14c752073_0_1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Open-Source Simulations for Gas Detector on Python</a:t>
            </a:r>
            <a:endParaRPr sz="42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10450" y="3015714"/>
            <a:ext cx="8123100" cy="13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Mayank Modi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999999"/>
                </a:solidFill>
              </a:rPr>
              <a:t>Mentors </a:t>
            </a:r>
            <a:endParaRPr sz="2200">
              <a:solidFill>
                <a:srgbClr val="999999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999999"/>
                </a:solidFill>
              </a:rPr>
              <a:t>Fernanda Psihas</a:t>
            </a:r>
            <a:endParaRPr sz="2200">
              <a:solidFill>
                <a:srgbClr val="999999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999999"/>
                </a:solidFill>
              </a:rPr>
              <a:t>Bashar Al Atoum</a:t>
            </a:r>
            <a:endParaRPr sz="2200">
              <a:solidFill>
                <a:srgbClr val="999999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2975" y="263974"/>
            <a:ext cx="1963625" cy="99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799" y="263977"/>
            <a:ext cx="1857776" cy="99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</p:txBody>
      </p:sp>
      <p:sp>
        <p:nvSpPr>
          <p:cNvPr id="208" name="Google Shape;208;p2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OOPS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Parallelize</a:t>
            </a:r>
            <a:r>
              <a:rPr lang="en"/>
              <a:t> all code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Include more plotting options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Translate MAGBOLTz and other FORTRAN routines into python.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>
            <p:ph type="ctrTitle"/>
          </p:nvPr>
        </p:nvSpPr>
        <p:spPr>
          <a:xfrm>
            <a:off x="826650" y="24371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THANK</a:t>
            </a:r>
            <a:r>
              <a:rPr lang="en"/>
              <a:t> </a:t>
            </a:r>
            <a:r>
              <a:rPr lang="en">
                <a:solidFill>
                  <a:schemeClr val="accent3"/>
                </a:solidFill>
              </a:rPr>
              <a:t>YOU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14" name="Google Shape;214;p23"/>
          <p:cNvSpPr txBox="1"/>
          <p:nvPr/>
        </p:nvSpPr>
        <p:spPr>
          <a:xfrm>
            <a:off x="826650" y="3223975"/>
            <a:ext cx="33117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find me at </a:t>
            </a:r>
            <a:r>
              <a:rPr lang="en">
                <a:solidFill>
                  <a:schemeClr val="dk1"/>
                </a:solidFill>
              </a:rPr>
              <a:t>mayank.modi.iiit</a:t>
            </a:r>
            <a:r>
              <a:rPr lang="en">
                <a:solidFill>
                  <a:schemeClr val="accent3"/>
                </a:solidFill>
              </a:rPr>
              <a:t>@gmail.com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7650" y="1283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Degrad	</a:t>
            </a:r>
            <a:endParaRPr/>
          </a:p>
        </p:txBody>
      </p:sp>
      <p:cxnSp>
        <p:nvCxnSpPr>
          <p:cNvPr id="95" name="Google Shape;95;p14"/>
          <p:cNvCxnSpPr>
            <a:stCxn id="96" idx="2"/>
            <a:endCxn id="97" idx="1"/>
          </p:cNvCxnSpPr>
          <p:nvPr/>
        </p:nvCxnSpPr>
        <p:spPr>
          <a:xfrm>
            <a:off x="1579925" y="3290300"/>
            <a:ext cx="1573500" cy="4884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14"/>
          <p:cNvCxnSpPr>
            <a:stCxn id="96" idx="2"/>
            <a:endCxn id="99" idx="1"/>
          </p:cNvCxnSpPr>
          <p:nvPr/>
        </p:nvCxnSpPr>
        <p:spPr>
          <a:xfrm flipH="1" rot="10800000">
            <a:off x="1579925" y="2851700"/>
            <a:ext cx="1573500" cy="4386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14"/>
          <p:cNvSpPr/>
          <p:nvPr/>
        </p:nvSpPr>
        <p:spPr>
          <a:xfrm rot="-5400000">
            <a:off x="-28975" y="3027800"/>
            <a:ext cx="2692800" cy="525000"/>
          </a:xfrm>
          <a:prstGeom prst="roundRect">
            <a:avLst>
              <a:gd fmla="val 16667" name="adj"/>
            </a:avLst>
          </a:prstGeom>
          <a:solidFill>
            <a:srgbClr val="840D35"/>
          </a:solidFill>
          <a:ln cap="flat" cmpd="sng" w="9525">
            <a:solidFill>
              <a:srgbClr val="840D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Degrad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3153550" y="2633577"/>
            <a:ext cx="2019300" cy="436500"/>
          </a:xfrm>
          <a:prstGeom prst="roundRect">
            <a:avLst>
              <a:gd fmla="val 16667" name="adj"/>
            </a:avLst>
          </a:prstGeom>
          <a:solidFill>
            <a:srgbClr val="B61249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Cluster Size distribution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3153550" y="3560432"/>
            <a:ext cx="2019300" cy="436500"/>
          </a:xfrm>
          <a:prstGeom prst="roundRect">
            <a:avLst>
              <a:gd fmla="val 16667" name="adj"/>
            </a:avLst>
          </a:prstGeom>
          <a:solidFill>
            <a:srgbClr val="B61249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Primary Cluster distribution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0" name="Google Shape;100;p14"/>
          <p:cNvCxnSpPr>
            <a:stCxn id="99" idx="3"/>
            <a:endCxn id="101" idx="1"/>
          </p:cNvCxnSpPr>
          <p:nvPr/>
        </p:nvCxnSpPr>
        <p:spPr>
          <a:xfrm>
            <a:off x="5172850" y="2851827"/>
            <a:ext cx="897000" cy="494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4"/>
          <p:cNvCxnSpPr>
            <a:stCxn id="97" idx="3"/>
            <a:endCxn id="101" idx="1"/>
          </p:cNvCxnSpPr>
          <p:nvPr/>
        </p:nvCxnSpPr>
        <p:spPr>
          <a:xfrm flipH="1" rot="10800000">
            <a:off x="5172850" y="3346382"/>
            <a:ext cx="897000" cy="4323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4"/>
          <p:cNvSpPr/>
          <p:nvPr/>
        </p:nvSpPr>
        <p:spPr>
          <a:xfrm>
            <a:off x="6069775" y="2971625"/>
            <a:ext cx="2123100" cy="749700"/>
          </a:xfrm>
          <a:prstGeom prst="roundRect">
            <a:avLst>
              <a:gd fmla="val 16667" name="adj"/>
            </a:avLst>
          </a:prstGeom>
          <a:solidFill>
            <a:srgbClr val="B61249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 minimize: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Ionizing particles 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X-Rays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1579937" y="3042225"/>
            <a:ext cx="10395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</a:rPr>
              <a:t>calculates</a:t>
            </a:r>
            <a:endParaRPr sz="10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problem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Degrad is currently a FORTRAN routine of over 80k lines of code.</a:t>
            </a:r>
            <a:endParaRPr/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Although fast, </a:t>
            </a:r>
            <a:r>
              <a:rPr lang="en"/>
              <a:t>it's</a:t>
            </a:r>
            <a:r>
              <a:rPr lang="en"/>
              <a:t> difficult to engage more developers </a:t>
            </a:r>
            <a:endParaRPr/>
          </a:p>
          <a:p>
            <a:pPr indent="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Aim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 create a modular python program for degrad and facilitate </a:t>
            </a:r>
            <a:r>
              <a:rPr lang="en"/>
              <a:t>maintenance</a:t>
            </a:r>
            <a:r>
              <a:rPr lang="en"/>
              <a:t> and further development.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grpSp>
        <p:nvGrpSpPr>
          <p:cNvPr id="115" name="Google Shape;115;p16"/>
          <p:cNvGrpSpPr/>
          <p:nvPr/>
        </p:nvGrpSpPr>
        <p:grpSpPr>
          <a:xfrm>
            <a:off x="812056" y="2366992"/>
            <a:ext cx="964801" cy="971978"/>
            <a:chOff x="1351625" y="2256385"/>
            <a:chExt cx="1451702" cy="972367"/>
          </a:xfrm>
        </p:grpSpPr>
        <p:sp>
          <p:nvSpPr>
            <p:cNvPr id="116" name="Google Shape;116;p16"/>
            <p:cNvSpPr txBox="1"/>
            <p:nvPr/>
          </p:nvSpPr>
          <p:spPr>
            <a:xfrm>
              <a:off x="1351627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" name="Google Shape;117;p16"/>
            <p:cNvSpPr txBox="1"/>
            <p:nvPr/>
          </p:nvSpPr>
          <p:spPr>
            <a:xfrm>
              <a:off x="1351625" y="2716352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amet, consectetur adipiscing elit, sed do eiusmod tempor.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8" name="Google Shape;118;p16"/>
          <p:cNvGrpSpPr/>
          <p:nvPr/>
        </p:nvGrpSpPr>
        <p:grpSpPr>
          <a:xfrm>
            <a:off x="3157699" y="2811512"/>
            <a:ext cx="173853" cy="260253"/>
            <a:chOff x="4858109" y="2631368"/>
            <a:chExt cx="316442" cy="315000"/>
          </a:xfrm>
        </p:grpSpPr>
        <p:sp>
          <p:nvSpPr>
            <p:cNvPr id="119" name="Google Shape;119;p16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fmla="val 32020" name="adj1"/>
                <a:gd fmla="val 66970" name="adj2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/>
              </a:br>
              <a:endParaRPr/>
            </a:p>
          </p:txBody>
        </p:sp>
      </p:grpSp>
      <p:grpSp>
        <p:nvGrpSpPr>
          <p:cNvPr id="121" name="Google Shape;121;p16"/>
          <p:cNvGrpSpPr/>
          <p:nvPr/>
        </p:nvGrpSpPr>
        <p:grpSpPr>
          <a:xfrm>
            <a:off x="1869854" y="2811608"/>
            <a:ext cx="173013" cy="260225"/>
            <a:chOff x="3157188" y="909150"/>
            <a:chExt cx="470400" cy="470400"/>
          </a:xfrm>
        </p:grpSpPr>
        <p:sp>
          <p:nvSpPr>
            <p:cNvPr id="122" name="Google Shape;122;p16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" name="Google Shape;124;p16"/>
          <p:cNvGrpSpPr/>
          <p:nvPr/>
        </p:nvGrpSpPr>
        <p:grpSpPr>
          <a:xfrm>
            <a:off x="1953474" y="2124567"/>
            <a:ext cx="1292381" cy="1568972"/>
            <a:chOff x="3071457" y="2013875"/>
            <a:chExt cx="1944600" cy="1569600"/>
          </a:xfrm>
        </p:grpSpPr>
        <p:sp>
          <p:nvSpPr>
            <p:cNvPr id="125" name="Google Shape;125;p16"/>
            <p:cNvSpPr/>
            <p:nvPr/>
          </p:nvSpPr>
          <p:spPr>
            <a:xfrm flipH="1" rot="10800000">
              <a:off x="3071457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 txBox="1"/>
            <p:nvPr/>
          </p:nvSpPr>
          <p:spPr>
            <a:xfrm>
              <a:off x="3316855" y="2133540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Raw Python code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" name="Google Shape;127;p16"/>
            <p:cNvSpPr txBox="1"/>
            <p:nvPr/>
          </p:nvSpPr>
          <p:spPr>
            <a:xfrm>
              <a:off x="3319779" y="2593431"/>
              <a:ext cx="1477500" cy="91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Manually traverse through this code and translate it into python.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8" name="Google Shape;128;p16"/>
          <p:cNvGrpSpPr/>
          <p:nvPr/>
        </p:nvGrpSpPr>
        <p:grpSpPr>
          <a:xfrm>
            <a:off x="661101" y="2124567"/>
            <a:ext cx="1292381" cy="1568972"/>
            <a:chOff x="1126863" y="2013875"/>
            <a:chExt cx="1944600" cy="1569600"/>
          </a:xfrm>
        </p:grpSpPr>
        <p:sp>
          <p:nvSpPr>
            <p:cNvPr id="129" name="Google Shape;129;p16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6"/>
            <p:cNvSpPr txBox="1"/>
            <p:nvPr/>
          </p:nvSpPr>
          <p:spPr>
            <a:xfrm>
              <a:off x="1373332" y="2131684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FORTRAN code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" name="Google Shape;131;p16"/>
            <p:cNvSpPr txBox="1"/>
            <p:nvPr/>
          </p:nvSpPr>
          <p:spPr>
            <a:xfrm>
              <a:off x="1351625" y="2716352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Use a script to convert the code into raw python logic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2" name="Google Shape;132;p16"/>
          <p:cNvGrpSpPr/>
          <p:nvPr/>
        </p:nvGrpSpPr>
        <p:grpSpPr>
          <a:xfrm>
            <a:off x="3226318" y="2124579"/>
            <a:ext cx="1317827" cy="1568972"/>
            <a:chOff x="5015938" y="2013875"/>
            <a:chExt cx="3001200" cy="1569600"/>
          </a:xfrm>
        </p:grpSpPr>
        <p:sp>
          <p:nvSpPr>
            <p:cNvPr id="133" name="Google Shape;133;p16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2F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6"/>
            <p:cNvSpPr txBox="1"/>
            <p:nvPr/>
          </p:nvSpPr>
          <p:spPr>
            <a:xfrm>
              <a:off x="5360226" y="2256387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Python code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" name="Google Shape;135;p16"/>
            <p:cNvSpPr txBox="1"/>
            <p:nvPr/>
          </p:nvSpPr>
          <p:spPr>
            <a:xfrm>
              <a:off x="5360225" y="2716353"/>
              <a:ext cx="24171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Break it into modules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6" name="Google Shape;136;p16"/>
          <p:cNvGrpSpPr/>
          <p:nvPr/>
        </p:nvGrpSpPr>
        <p:grpSpPr>
          <a:xfrm>
            <a:off x="3124381" y="2811534"/>
            <a:ext cx="249483" cy="260253"/>
            <a:chOff x="4858109" y="2631368"/>
            <a:chExt cx="316442" cy="315000"/>
          </a:xfrm>
        </p:grpSpPr>
        <p:sp>
          <p:nvSpPr>
            <p:cNvPr id="137" name="Google Shape;137;p16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fmla="val 32020" name="adj1"/>
                <a:gd fmla="val 66970" name="adj2"/>
              </a:avLst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/>
              </a:br>
              <a:endParaRPr/>
            </a:p>
          </p:txBody>
        </p:sp>
      </p:grpSp>
      <p:grpSp>
        <p:nvGrpSpPr>
          <p:cNvPr id="139" name="Google Shape;139;p16"/>
          <p:cNvGrpSpPr/>
          <p:nvPr/>
        </p:nvGrpSpPr>
        <p:grpSpPr>
          <a:xfrm>
            <a:off x="1829403" y="2811507"/>
            <a:ext cx="253913" cy="260253"/>
            <a:chOff x="4858109" y="2631368"/>
            <a:chExt cx="316442" cy="315000"/>
          </a:xfrm>
        </p:grpSpPr>
        <p:sp>
          <p:nvSpPr>
            <p:cNvPr id="140" name="Google Shape;140;p16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fmla="val 32020" name="adj1"/>
                <a:gd fmla="val 66970" name="adj2"/>
              </a:avLst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/>
              </a:br>
              <a:endParaRPr/>
            </a:p>
          </p:txBody>
        </p:sp>
      </p:grpSp>
      <p:grpSp>
        <p:nvGrpSpPr>
          <p:cNvPr id="142" name="Google Shape;142;p16"/>
          <p:cNvGrpSpPr/>
          <p:nvPr/>
        </p:nvGrpSpPr>
        <p:grpSpPr>
          <a:xfrm flipH="1">
            <a:off x="4538305" y="2124579"/>
            <a:ext cx="1304021" cy="1568972"/>
            <a:chOff x="5015938" y="2013875"/>
            <a:chExt cx="3001200" cy="1569600"/>
          </a:xfrm>
        </p:grpSpPr>
        <p:sp>
          <p:nvSpPr>
            <p:cNvPr id="143" name="Google Shape;143;p16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2F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6"/>
            <p:cNvSpPr txBox="1"/>
            <p:nvPr/>
          </p:nvSpPr>
          <p:spPr>
            <a:xfrm>
              <a:off x="5360226" y="2256387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Modules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p16"/>
            <p:cNvSpPr txBox="1"/>
            <p:nvPr/>
          </p:nvSpPr>
          <p:spPr>
            <a:xfrm>
              <a:off x="5360225" y="2716353"/>
              <a:ext cx="24171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Replicate namespaces 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" name="Google Shape;146;p16"/>
          <p:cNvGrpSpPr/>
          <p:nvPr/>
        </p:nvGrpSpPr>
        <p:grpSpPr>
          <a:xfrm>
            <a:off x="7101522" y="2124579"/>
            <a:ext cx="1292381" cy="1568972"/>
            <a:chOff x="3064162" y="2057613"/>
            <a:chExt cx="1944600" cy="1569600"/>
          </a:xfrm>
        </p:grpSpPr>
        <p:sp>
          <p:nvSpPr>
            <p:cNvPr id="147" name="Google Shape;147;p16"/>
            <p:cNvSpPr/>
            <p:nvPr/>
          </p:nvSpPr>
          <p:spPr>
            <a:xfrm flipH="1" rot="10800000">
              <a:off x="3064162" y="2057613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6"/>
            <p:cNvSpPr txBox="1"/>
            <p:nvPr/>
          </p:nvSpPr>
          <p:spPr>
            <a:xfrm>
              <a:off x="3296187" y="2656136"/>
              <a:ext cx="16146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Degrad.py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9" name="Google Shape;149;p16"/>
          <p:cNvGrpSpPr/>
          <p:nvPr/>
        </p:nvGrpSpPr>
        <p:grpSpPr>
          <a:xfrm>
            <a:off x="5816996" y="2124567"/>
            <a:ext cx="1292381" cy="1568972"/>
            <a:chOff x="1094888" y="2013875"/>
            <a:chExt cx="1944600" cy="1569600"/>
          </a:xfrm>
        </p:grpSpPr>
        <p:sp>
          <p:nvSpPr>
            <p:cNvPr id="150" name="Google Shape;150;p16"/>
            <p:cNvSpPr/>
            <p:nvPr/>
          </p:nvSpPr>
          <p:spPr>
            <a:xfrm>
              <a:off x="1094888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6"/>
            <p:cNvSpPr txBox="1"/>
            <p:nvPr/>
          </p:nvSpPr>
          <p:spPr>
            <a:xfrm>
              <a:off x="1307841" y="2231293"/>
              <a:ext cx="1451700" cy="30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Unit Testing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" name="Google Shape;152;p16"/>
            <p:cNvSpPr txBox="1"/>
            <p:nvPr/>
          </p:nvSpPr>
          <p:spPr>
            <a:xfrm>
              <a:off x="1370603" y="2575058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Test each module against results from the original code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3" name="Google Shape;153;p16"/>
          <p:cNvGrpSpPr/>
          <p:nvPr/>
        </p:nvGrpSpPr>
        <p:grpSpPr>
          <a:xfrm>
            <a:off x="7006756" y="2811582"/>
            <a:ext cx="248976" cy="260253"/>
            <a:chOff x="4858109" y="2631368"/>
            <a:chExt cx="316442" cy="315000"/>
          </a:xfrm>
        </p:grpSpPr>
        <p:sp>
          <p:nvSpPr>
            <p:cNvPr id="154" name="Google Shape;154;p16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fmla="val 32020" name="adj1"/>
                <a:gd fmla="val 66970" name="adj2"/>
              </a:avLst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/>
              </a:br>
              <a:endParaRPr/>
            </a:p>
          </p:txBody>
        </p:sp>
      </p:grpSp>
      <p:grpSp>
        <p:nvGrpSpPr>
          <p:cNvPr id="156" name="Google Shape;156;p16"/>
          <p:cNvGrpSpPr/>
          <p:nvPr/>
        </p:nvGrpSpPr>
        <p:grpSpPr>
          <a:xfrm>
            <a:off x="5687149" y="2848367"/>
            <a:ext cx="271386" cy="260253"/>
            <a:chOff x="4840693" y="2580956"/>
            <a:chExt cx="333152" cy="315000"/>
          </a:xfrm>
        </p:grpSpPr>
        <p:sp>
          <p:nvSpPr>
            <p:cNvPr id="157" name="Google Shape;157;p16"/>
            <p:cNvSpPr/>
            <p:nvPr/>
          </p:nvSpPr>
          <p:spPr>
            <a:xfrm>
              <a:off x="4858845" y="2580956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4840693" y="2688964"/>
              <a:ext cx="239100" cy="99000"/>
            </a:xfrm>
            <a:prstGeom prst="rightArrow">
              <a:avLst>
                <a:gd fmla="val 32020" name="adj1"/>
                <a:gd fmla="val 66970" name="adj2"/>
              </a:avLst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/>
              </a:br>
              <a:endParaRPr/>
            </a:p>
          </p:txBody>
        </p:sp>
      </p:grpSp>
      <p:grpSp>
        <p:nvGrpSpPr>
          <p:cNvPr id="159" name="Google Shape;159;p16"/>
          <p:cNvGrpSpPr/>
          <p:nvPr/>
        </p:nvGrpSpPr>
        <p:grpSpPr>
          <a:xfrm>
            <a:off x="3936846" y="3693551"/>
            <a:ext cx="1273907" cy="804891"/>
            <a:chOff x="1126863" y="2013875"/>
            <a:chExt cx="1944600" cy="1569600"/>
          </a:xfrm>
        </p:grpSpPr>
        <p:sp>
          <p:nvSpPr>
            <p:cNvPr id="160" name="Google Shape;160;p16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6"/>
            <p:cNvSpPr txBox="1"/>
            <p:nvPr/>
          </p:nvSpPr>
          <p:spPr>
            <a:xfrm>
              <a:off x="1309570" y="2181872"/>
              <a:ext cx="1579200" cy="123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Optimize using python libraries e.g. numpy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2" name="Google Shape;162;p16"/>
          <p:cNvGrpSpPr/>
          <p:nvPr/>
        </p:nvGrpSpPr>
        <p:grpSpPr>
          <a:xfrm rot="5400000">
            <a:off x="3971795" y="3554226"/>
            <a:ext cx="257773" cy="260253"/>
            <a:chOff x="4858109" y="2631368"/>
            <a:chExt cx="316442" cy="315000"/>
          </a:xfrm>
        </p:grpSpPr>
        <p:sp>
          <p:nvSpPr>
            <p:cNvPr id="163" name="Google Shape;163;p16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fmla="val 32020" name="adj1"/>
                <a:gd fmla="val 66970" name="adj2"/>
              </a:avLst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/>
              </a:br>
              <a:endParaRPr/>
            </a:p>
          </p:txBody>
        </p:sp>
      </p:grpSp>
      <p:grpSp>
        <p:nvGrpSpPr>
          <p:cNvPr id="165" name="Google Shape;165;p16"/>
          <p:cNvGrpSpPr/>
          <p:nvPr/>
        </p:nvGrpSpPr>
        <p:grpSpPr>
          <a:xfrm rot="-5400000">
            <a:off x="4783797" y="3554226"/>
            <a:ext cx="257773" cy="260253"/>
            <a:chOff x="4858109" y="2631368"/>
            <a:chExt cx="316442" cy="315000"/>
          </a:xfrm>
        </p:grpSpPr>
        <p:sp>
          <p:nvSpPr>
            <p:cNvPr id="166" name="Google Shape;166;p16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fmla="val 32020" name="adj1"/>
                <a:gd fmla="val 66970" name="adj2"/>
              </a:avLst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/>
              </a:b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/>
          <p:nvPr>
            <p:ph type="ctrTitle"/>
          </p:nvPr>
        </p:nvSpPr>
        <p:spPr>
          <a:xfrm>
            <a:off x="826650" y="23222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have we achieved 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Modular Degrad.py</a:t>
            </a:r>
            <a:endParaRPr/>
          </a:p>
        </p:txBody>
      </p:sp>
      <p:sp>
        <p:nvSpPr>
          <p:cNvPr id="178" name="Google Shape;178;p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function has been made into a separate module.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Namespaces have been replicated to allow communication across modules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Over 50 modules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Semi-Automated translator</a:t>
            </a:r>
            <a:endParaRPr/>
          </a:p>
        </p:txBody>
      </p:sp>
      <p:sp>
        <p:nvSpPr>
          <p:cNvPr id="184" name="Google Shape;184;p1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script to translate FORTRAN into crude python.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methodology for fastest translation (description of tools, libraries and algorithms).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Helps facilitate translation of very large projects.</a:t>
            </a:r>
            <a:endParaRPr/>
          </a:p>
        </p:txBody>
      </p:sp>
      <p:sp>
        <p:nvSpPr>
          <p:cNvPr id="185" name="Google Shape;185;p19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19"/>
          <p:cNvPicPr preferRelativeResize="0"/>
          <p:nvPr/>
        </p:nvPicPr>
        <p:blipFill rotWithShape="1">
          <a:blip r:embed="rId3">
            <a:alphaModFix/>
          </a:blip>
          <a:srcRect b="0" l="0" r="13674" t="0"/>
          <a:stretch/>
        </p:blipFill>
        <p:spPr>
          <a:xfrm>
            <a:off x="4643600" y="2078875"/>
            <a:ext cx="3774301" cy="182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192" name="Google Shape;192;p2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PyQt 5 user-interface to ease the interaction with degrad (python and fortran).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Include graph plotting options.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Make degrad </a:t>
            </a:r>
            <a:r>
              <a:rPr lang="en"/>
              <a:t>accessible</a:t>
            </a:r>
            <a:r>
              <a:rPr lang="en"/>
              <a:t> to researchers with little </a:t>
            </a:r>
            <a:r>
              <a:rPr lang="en"/>
              <a:t>acquaintance</a:t>
            </a:r>
            <a:r>
              <a:rPr lang="en"/>
              <a:t> with terminals.</a:t>
            </a:r>
            <a:endParaRPr/>
          </a:p>
        </p:txBody>
      </p:sp>
      <p:sp>
        <p:nvSpPr>
          <p:cNvPr id="193" name="Google Shape;193;p20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1610" y="2078875"/>
            <a:ext cx="3838290" cy="226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</a:t>
            </a:r>
            <a:endParaRPr/>
          </a:p>
        </p:txBody>
      </p:sp>
      <p:sp>
        <p:nvSpPr>
          <p:cNvPr id="200" name="Google Shape;200;p21"/>
          <p:cNvSpPr txBox="1"/>
          <p:nvPr>
            <p:ph idx="1" type="body"/>
          </p:nvPr>
        </p:nvSpPr>
        <p:spPr>
          <a:xfrm>
            <a:off x="729325" y="2078875"/>
            <a:ext cx="2589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 using slate framework.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be hosted on github itself.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Display color formatted code and documentation side-by-side.</a:t>
            </a:r>
            <a:endParaRPr/>
          </a:p>
        </p:txBody>
      </p:sp>
      <p:sp>
        <p:nvSpPr>
          <p:cNvPr id="201" name="Google Shape;201;p2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1"/>
          <p:cNvPicPr preferRelativeResize="0"/>
          <p:nvPr/>
        </p:nvPicPr>
        <p:blipFill rotWithShape="1">
          <a:blip r:embed="rId3">
            <a:alphaModFix/>
          </a:blip>
          <a:srcRect b="0" l="0" r="7885" t="0"/>
          <a:stretch/>
        </p:blipFill>
        <p:spPr>
          <a:xfrm>
            <a:off x="3291575" y="1439650"/>
            <a:ext cx="5852424" cy="370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