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sldIdLst>
    <p:sldId id="256" r:id="rId3"/>
    <p:sldId id="277" r:id="rId4"/>
    <p:sldId id="278" r:id="rId5"/>
    <p:sldId id="257" r:id="rId6"/>
    <p:sldId id="279" r:id="rId7"/>
    <p:sldId id="258" r:id="rId8"/>
    <p:sldId id="261" r:id="rId9"/>
    <p:sldId id="262" r:id="rId10"/>
    <p:sldId id="259" r:id="rId11"/>
    <p:sldId id="283" r:id="rId12"/>
    <p:sldId id="281" r:id="rId13"/>
    <p:sldId id="280" r:id="rId14"/>
    <p:sldId id="266" r:id="rId15"/>
    <p:sldId id="269" r:id="rId16"/>
    <p:sldId id="271" r:id="rId17"/>
    <p:sldId id="270" r:id="rId18"/>
    <p:sldId id="272" r:id="rId19"/>
    <p:sldId id="285" r:id="rId20"/>
    <p:sldId id="286" r:id="rId21"/>
    <p:sldId id="287" r:id="rId22"/>
    <p:sldId id="289" r:id="rId23"/>
    <p:sldId id="290" r:id="rId24"/>
    <p:sldId id="288" r:id="rId25"/>
    <p:sldId id="291" r:id="rId26"/>
    <p:sldId id="292" r:id="rId27"/>
    <p:sldId id="275" r:id="rId28"/>
    <p:sldId id="294" r:id="rId29"/>
    <p:sldId id="295" r:id="rId30"/>
    <p:sldId id="296" r:id="rId31"/>
    <p:sldId id="297" r:id="rId32"/>
    <p:sldId id="293" r:id="rId33"/>
    <p:sldId id="26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3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0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9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9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18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245511-A2BC-416A-A735-639AD8736AA0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77B6E5-B462-4E3D-B02E-4397D3EBCB7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6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firebase-para-web-e-apps-hibridos/learn/lecture/14010694#overview" TargetMode="External"/><Relationship Id="rId2" Type="http://schemas.openxmlformats.org/officeDocument/2006/relationships/hyperlink" Target="https://firebase.google.com/docs/firestore/manage-data/structure-data?hl=pt-br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gularfirebase.com/lessons/advanced-firestore-nosql-data-structure-exampl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Firestore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João Lemos</a:t>
            </a:r>
          </a:p>
          <a:p>
            <a:r>
              <a:rPr lang="pt-BR" dirty="0" smtClean="0"/>
              <a:t>melhorespratos.com.br</a:t>
            </a:r>
          </a:p>
          <a:p>
            <a:r>
              <a:rPr lang="pt-BR" dirty="0" smtClean="0"/>
              <a:t>02/04/19</a:t>
            </a:r>
            <a:endParaRPr lang="en-US" dirty="0"/>
          </a:p>
        </p:txBody>
      </p:sp>
      <p:pic>
        <p:nvPicPr>
          <p:cNvPr id="1026" name="Picture 2" descr="Resultado de imagem para firestor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14" y="4863344"/>
            <a:ext cx="1377831" cy="1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um prato (código)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5927"/>
          <a:stretch/>
        </p:blipFill>
        <p:spPr>
          <a:xfrm>
            <a:off x="223208" y="1623649"/>
            <a:ext cx="11130592" cy="24348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8" y="4243211"/>
            <a:ext cx="11747797" cy="251927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31166" y="3873879"/>
            <a:ext cx="10652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 smtClean="0"/>
              <a:t>Pode-se criar </a:t>
            </a:r>
            <a:r>
              <a:rPr lang="pt-BR" dirty="0"/>
              <a:t>caminhos para as os documentos, </a:t>
            </a:r>
            <a:r>
              <a:rPr lang="pt-BR" dirty="0" smtClean="0"/>
              <a:t>e eles </a:t>
            </a:r>
            <a:r>
              <a:rPr lang="pt-BR" dirty="0"/>
              <a:t>vão estar alternando entre documentos e coleções</a:t>
            </a:r>
          </a:p>
        </p:txBody>
      </p:sp>
    </p:spTree>
    <p:extLst>
      <p:ext uri="{BB962C8B-B14F-4D97-AF65-F5344CB8AC3E}">
        <p14:creationId xmlns:p14="http://schemas.microsoft.com/office/powerpoint/2010/main" val="36049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</a:t>
            </a:r>
            <a:r>
              <a:rPr lang="pt-BR" dirty="0" err="1" smtClean="0"/>
              <a:t>Firestore</a:t>
            </a:r>
            <a:endParaRPr lang="en-US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Campos </a:t>
            </a:r>
          </a:p>
          <a:p>
            <a:pPr lvl="1"/>
            <a:r>
              <a:rPr lang="pt-BR" dirty="0" smtClean="0"/>
              <a:t>Tem um nome, um tipo e pode ter um valor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  <a:r>
              <a:rPr lang="en-US" dirty="0"/>
              <a:t>, number, </a:t>
            </a:r>
            <a:r>
              <a:rPr lang="en-US" dirty="0" err="1"/>
              <a:t>boolean</a:t>
            </a:r>
            <a:r>
              <a:rPr lang="en-US" dirty="0"/>
              <a:t>, map, array, null, timestamp, </a:t>
            </a:r>
            <a:r>
              <a:rPr lang="en-US" dirty="0" err="1"/>
              <a:t>geopoint</a:t>
            </a:r>
            <a:r>
              <a:rPr lang="en-US" dirty="0"/>
              <a:t>, </a:t>
            </a:r>
            <a:r>
              <a:rPr lang="en-US" dirty="0" smtClean="0"/>
              <a:t>reference</a:t>
            </a:r>
          </a:p>
          <a:p>
            <a:pPr lvl="1"/>
            <a:endParaRPr lang="pt-BR" dirty="0"/>
          </a:p>
          <a:p>
            <a:r>
              <a:rPr lang="pt-BR" dirty="0" smtClean="0"/>
              <a:t>Documentos</a:t>
            </a:r>
          </a:p>
          <a:p>
            <a:pPr lvl="1"/>
            <a:r>
              <a:rPr lang="pt-BR" dirty="0" smtClean="0"/>
              <a:t>Máximo de 1 MB</a:t>
            </a:r>
          </a:p>
          <a:p>
            <a:pPr lvl="1"/>
            <a:r>
              <a:rPr lang="pt-BR" dirty="0" smtClean="0"/>
              <a:t>Até aproximadamente 20.000 campos</a:t>
            </a:r>
          </a:p>
          <a:p>
            <a:pPr lvl="1"/>
            <a:r>
              <a:rPr lang="pt-BR" dirty="0"/>
              <a:t>Pode ter </a:t>
            </a:r>
            <a:r>
              <a:rPr lang="pt-BR" dirty="0" err="1" smtClean="0"/>
              <a:t>sub-coleções</a:t>
            </a:r>
            <a:r>
              <a:rPr lang="pt-BR" dirty="0" smtClean="0"/>
              <a:t> (mas não pode ter outro documento)</a:t>
            </a:r>
          </a:p>
          <a:p>
            <a:pPr lvl="1"/>
            <a:endParaRPr lang="pt-BR" dirty="0"/>
          </a:p>
          <a:p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Só podem ter documentos</a:t>
            </a:r>
          </a:p>
          <a:p>
            <a:pPr lvl="1"/>
            <a:r>
              <a:rPr lang="pt-BR" dirty="0"/>
              <a:t>A </a:t>
            </a:r>
            <a:r>
              <a:rPr lang="pt-BR" dirty="0" err="1"/>
              <a:t>raíz</a:t>
            </a:r>
            <a:r>
              <a:rPr lang="pt-BR" dirty="0"/>
              <a:t> só pode ter </a:t>
            </a:r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625087" y="3830128"/>
            <a:ext cx="40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Regra 1: Documentos são limitados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7" y="1595887"/>
            <a:ext cx="9931879" cy="53224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</a:t>
            </a:r>
            <a:r>
              <a:rPr lang="pt-BR" dirty="0" err="1" smtClean="0"/>
              <a:t>Firestore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586725" y="4392875"/>
            <a:ext cx="1423359" cy="1811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380675" y="4252139"/>
            <a:ext cx="3651130" cy="2483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65521" y="3885598"/>
            <a:ext cx="5495026" cy="5978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2220586" y="4392875"/>
            <a:ext cx="9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Coleção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023024" y="4298786"/>
            <a:ext cx="9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031805" y="5309380"/>
            <a:ext cx="13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831457" y="1825625"/>
            <a:ext cx="5522343" cy="467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/>
          </a:p>
          <a:p>
            <a:r>
              <a:rPr lang="pt-BR" sz="2200" dirty="0" smtClean="0"/>
              <a:t>Desvantagens</a:t>
            </a:r>
          </a:p>
          <a:p>
            <a:pPr lvl="1"/>
            <a:r>
              <a:rPr lang="pt-BR" sz="2200" dirty="0" smtClean="0"/>
              <a:t>Regras para manter a coerência</a:t>
            </a:r>
          </a:p>
          <a:p>
            <a:pPr lvl="1"/>
            <a:r>
              <a:rPr lang="pt-BR" sz="2200" dirty="0" smtClean="0"/>
              <a:t>Pode ser desejável ter duplicidade da informação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Firestore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6520139" cy="4805003"/>
          </a:xfrm>
        </p:spPr>
        <p:txBody>
          <a:bodyPr>
            <a:normAutofit/>
          </a:bodyPr>
          <a:lstStyle/>
          <a:p>
            <a:r>
              <a:rPr lang="pt-BR" dirty="0" err="1" smtClean="0"/>
              <a:t>Firestore</a:t>
            </a:r>
            <a:r>
              <a:rPr lang="pt-BR" dirty="0" smtClean="0"/>
              <a:t> é um banco de dados </a:t>
            </a:r>
            <a:r>
              <a:rPr lang="pt-BR" dirty="0" err="1" smtClean="0"/>
              <a:t>NoSQL</a:t>
            </a:r>
            <a:endParaRPr lang="pt-B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pt-BR" dirty="0" err="1" smtClean="0"/>
              <a:t>NoSQL</a:t>
            </a:r>
            <a:r>
              <a:rPr lang="pt-BR" dirty="0" smtClean="0"/>
              <a:t> </a:t>
            </a:r>
            <a:r>
              <a:rPr lang="pt-BR" dirty="0" err="1" smtClean="0"/>
              <a:t>databases</a:t>
            </a:r>
            <a:r>
              <a:rPr lang="pt-BR" dirty="0" smtClean="0"/>
              <a:t> são </a:t>
            </a:r>
            <a:r>
              <a:rPr lang="pt-BR" dirty="0" err="1" smtClean="0"/>
              <a:t>schemaless</a:t>
            </a:r>
            <a:endParaRPr lang="pt-BR" dirty="0" smtClean="0"/>
          </a:p>
          <a:p>
            <a:r>
              <a:rPr lang="pt-BR" sz="2200" dirty="0" smtClean="0"/>
              <a:t>Vantagens (</a:t>
            </a:r>
            <a:r>
              <a:rPr lang="pt-BR" sz="2200" dirty="0" err="1" smtClean="0"/>
              <a:t>NoSQL</a:t>
            </a:r>
            <a:r>
              <a:rPr lang="pt-BR" sz="2200" dirty="0" smtClean="0"/>
              <a:t>)</a:t>
            </a:r>
          </a:p>
          <a:p>
            <a:pPr lvl="1"/>
            <a:r>
              <a:rPr lang="pt-BR" sz="2200" dirty="0" smtClean="0"/>
              <a:t>O banco de dados é mais flexível</a:t>
            </a:r>
          </a:p>
          <a:p>
            <a:pPr lvl="1"/>
            <a:r>
              <a:rPr lang="pt-BR" sz="2200" dirty="0" smtClean="0"/>
              <a:t>Escalabilidade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838200" y="4462275"/>
            <a:ext cx="10637902" cy="2235820"/>
            <a:chOff x="798756" y="2362062"/>
            <a:chExt cx="10637902" cy="223582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56" y="2798862"/>
              <a:ext cx="3762375" cy="109537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5221145" y="2854844"/>
              <a:ext cx="2007797" cy="1407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/>
                <a:t>id: XYZ</a:t>
              </a:r>
            </a:p>
            <a:p>
              <a:r>
                <a:rPr lang="pt-BR" sz="1400" dirty="0" smtClean="0"/>
                <a:t>Nome do prato: Pizza A Moda</a:t>
              </a:r>
            </a:p>
            <a:p>
              <a:r>
                <a:rPr lang="pt-BR" sz="1400" dirty="0" smtClean="0"/>
                <a:t>Nota: 4</a:t>
              </a:r>
            </a:p>
            <a:p>
              <a:r>
                <a:rPr lang="pt-BR" sz="1400" dirty="0" err="1" smtClean="0"/>
                <a:t>user</a:t>
              </a:r>
              <a:r>
                <a:rPr lang="pt-BR" sz="1400" dirty="0" smtClean="0"/>
                <a:t> ID: abc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325003" y="2866331"/>
              <a:ext cx="2007797" cy="1407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/>
                <a:t>id: XYZ</a:t>
              </a:r>
            </a:p>
            <a:p>
              <a:r>
                <a:rPr lang="pt-BR" sz="1400" dirty="0" smtClean="0"/>
                <a:t>Nome do prato: Pizza A Moda</a:t>
              </a:r>
            </a:p>
            <a:p>
              <a:r>
                <a:rPr lang="pt-BR" sz="1400" dirty="0" smtClean="0"/>
                <a:t>Nota: 2</a:t>
              </a:r>
            </a:p>
            <a:p>
              <a:r>
                <a:rPr lang="pt-BR" sz="1400" dirty="0" err="1" smtClean="0"/>
                <a:t>user</a:t>
              </a:r>
              <a:r>
                <a:rPr lang="pt-BR" sz="1400" dirty="0" smtClean="0"/>
                <a:t> ID: abc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9428861" y="2866331"/>
              <a:ext cx="2007797" cy="1731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/>
                <a:t>id: XYZ</a:t>
              </a:r>
            </a:p>
            <a:p>
              <a:r>
                <a:rPr lang="pt-BR" sz="1400" dirty="0" smtClean="0"/>
                <a:t>Nome do prato: Pizza A Moda</a:t>
              </a:r>
            </a:p>
            <a:p>
              <a:r>
                <a:rPr lang="pt-BR" sz="1400" dirty="0" smtClean="0"/>
                <a:t>Nota: 3</a:t>
              </a:r>
            </a:p>
            <a:p>
              <a:r>
                <a:rPr lang="pt-BR" sz="1400" dirty="0" err="1" smtClean="0"/>
                <a:t>user</a:t>
              </a:r>
              <a:r>
                <a:rPr lang="pt-BR" sz="1400" dirty="0" smtClean="0"/>
                <a:t> ID: </a:t>
              </a:r>
              <a:r>
                <a:rPr lang="pt-BR" sz="1400" dirty="0" err="1" smtClean="0"/>
                <a:t>efg</a:t>
              </a:r>
              <a:endParaRPr lang="pt-BR" sz="1400" dirty="0" smtClean="0"/>
            </a:p>
            <a:p>
              <a:r>
                <a:rPr lang="pt-BR" sz="1400" dirty="0" smtClean="0"/>
                <a:t>Comentário: “Demorou a chegar”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295738" y="2383328"/>
              <a:ext cx="768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SQL</a:t>
              </a:r>
              <a:endParaRPr lang="en-US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975845" y="2362062"/>
              <a:ext cx="86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/>
                <a:t>NoSQL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2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Queries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30739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Funcionam para </a:t>
            </a:r>
            <a:r>
              <a:rPr lang="pt-BR" dirty="0"/>
              <a:t>uma coleção ou </a:t>
            </a:r>
            <a:r>
              <a:rPr lang="pt-BR" dirty="0" err="1" smtClean="0"/>
              <a:t>sub-coleção</a:t>
            </a:r>
            <a:r>
              <a:rPr lang="pt-BR" dirty="0" smtClean="0"/>
              <a:t> específica</a:t>
            </a:r>
          </a:p>
          <a:p>
            <a:endParaRPr lang="pt-BR" dirty="0" smtClean="0"/>
          </a:p>
          <a:p>
            <a:r>
              <a:rPr lang="pt-BR" dirty="0" smtClean="0"/>
              <a:t>Só </a:t>
            </a:r>
            <a:r>
              <a:rPr lang="pt-BR" dirty="0"/>
              <a:t>podem ser feitas </a:t>
            </a:r>
            <a:r>
              <a:rPr lang="pt-BR" dirty="0" smtClean="0"/>
              <a:t>com =, </a:t>
            </a:r>
            <a:r>
              <a:rPr lang="pt-BR" dirty="0"/>
              <a:t>&gt;, &lt; </a:t>
            </a:r>
            <a:r>
              <a:rPr lang="pt-BR" dirty="0" smtClean="0"/>
              <a:t>de </a:t>
            </a:r>
            <a:r>
              <a:rPr lang="pt-BR" dirty="0"/>
              <a:t>campos nos </a:t>
            </a:r>
            <a:r>
              <a:rPr lang="pt-BR" dirty="0" smtClean="0"/>
              <a:t>documentos</a:t>
            </a:r>
          </a:p>
          <a:p>
            <a:endParaRPr lang="pt-BR" dirty="0" smtClean="0"/>
          </a:p>
          <a:p>
            <a:r>
              <a:rPr lang="pt-BR" dirty="0"/>
              <a:t>Os resultados serão superficiais (só documentos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query vai retornar o documento inteiro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demora da query está associada com a </a:t>
            </a:r>
            <a:r>
              <a:rPr lang="pt-BR" dirty="0" smtClean="0"/>
              <a:t>quantidade </a:t>
            </a:r>
            <a:r>
              <a:rPr lang="pt-BR" dirty="0"/>
              <a:t>de documentos na </a:t>
            </a:r>
            <a:r>
              <a:rPr lang="pt-BR" dirty="0" smtClean="0"/>
              <a:t>resposta e ao tamanho dos documentos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541033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Regra 2: Você </a:t>
            </a:r>
            <a:r>
              <a:rPr lang="pt-BR" b="1" dirty="0">
                <a:solidFill>
                  <a:srgbClr val="FF0000"/>
                </a:solidFill>
              </a:rPr>
              <a:t>não pode recuperar parte de um documento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Regra 3: Queries </a:t>
            </a:r>
            <a:r>
              <a:rPr lang="pt-BR" b="1" dirty="0">
                <a:solidFill>
                  <a:srgbClr val="FF0000"/>
                </a:solidFill>
              </a:rPr>
              <a:t>são </a:t>
            </a:r>
            <a:r>
              <a:rPr lang="pt-BR" b="1" dirty="0" smtClean="0">
                <a:solidFill>
                  <a:srgbClr val="FF0000"/>
                </a:solidFill>
              </a:rPr>
              <a:t>superficiais</a:t>
            </a:r>
          </a:p>
          <a:p>
            <a:r>
              <a:rPr lang="pt-BR" b="1" dirty="0">
                <a:solidFill>
                  <a:srgbClr val="FF0000"/>
                </a:solidFill>
              </a:rPr>
              <a:t>Regra </a:t>
            </a:r>
            <a:r>
              <a:rPr lang="pt-BR" b="1" dirty="0" smtClean="0">
                <a:solidFill>
                  <a:srgbClr val="FF0000"/>
                </a:solidFill>
              </a:rPr>
              <a:t>4: </a:t>
            </a:r>
            <a:r>
              <a:rPr lang="pt-BR" b="1" dirty="0">
                <a:solidFill>
                  <a:srgbClr val="FF0000"/>
                </a:solidFill>
              </a:rPr>
              <a:t>Queries </a:t>
            </a:r>
            <a:r>
              <a:rPr lang="pt-BR" b="1" dirty="0" smtClean="0">
                <a:solidFill>
                  <a:srgbClr val="FF0000"/>
                </a:solidFill>
              </a:rPr>
              <a:t>encontram documentos em coleções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70" y="1730739"/>
            <a:ext cx="8315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Queries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 </a:t>
            </a:r>
            <a:r>
              <a:rPr lang="pt-BR" dirty="0"/>
              <a:t>query pode ser de dois </a:t>
            </a:r>
            <a:r>
              <a:rPr lang="pt-BR" dirty="0" smtClean="0"/>
              <a:t>itens, por exemplo,  </a:t>
            </a:r>
            <a:r>
              <a:rPr lang="pt-BR" dirty="0"/>
              <a:t>se o </a:t>
            </a:r>
            <a:r>
              <a:rPr lang="pt-BR" dirty="0" smtClean="0"/>
              <a:t>prato é uma Pizza A Moda e se o </a:t>
            </a:r>
            <a:r>
              <a:rPr lang="pt-BR" dirty="0" smtClean="0"/>
              <a:t>sabor é igual a 5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Além disso, só se pode fazer comparações de intervalo em um único campo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 para fazer uma comparação de igualdade (“==“) com uma comparação de intervalo, será solicitado para criar um índice personalizado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204525"/>
            <a:ext cx="10620375" cy="342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902851"/>
            <a:ext cx="7696200" cy="352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4961767"/>
            <a:ext cx="8448675" cy="342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6186039"/>
            <a:ext cx="101155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899"/>
            <a:ext cx="12192000" cy="38073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Preço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2119"/>
            <a:ext cx="12192000" cy="26452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233141" y="3505120"/>
            <a:ext cx="303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Uso gratuito do plano </a:t>
            </a:r>
            <a:r>
              <a:rPr lang="pt-BR" sz="1200" b="1" dirty="0" err="1" smtClean="0">
                <a:solidFill>
                  <a:schemeClr val="bg1"/>
                </a:solidFill>
              </a:rPr>
              <a:t>Spark</a:t>
            </a:r>
            <a:r>
              <a:rPr lang="pt-BR" sz="1200" b="1" dirty="0" smtClean="0">
                <a:solidFill>
                  <a:schemeClr val="bg1"/>
                </a:solidFill>
              </a:rPr>
              <a:t> incluso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Preço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ver o </a:t>
            </a:r>
            <a:r>
              <a:rPr lang="pt-BR" dirty="0"/>
              <a:t>consumo </a:t>
            </a:r>
            <a:r>
              <a:rPr lang="pt-BR" dirty="0" smtClean="0"/>
              <a:t>do mês: console.cloud.google.com</a:t>
            </a:r>
          </a:p>
          <a:p>
            <a:pPr lvl="1"/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/>
              <a:t>Engine</a:t>
            </a:r>
            <a:r>
              <a:rPr lang="pt-BR" dirty="0"/>
              <a:t> / Cotas </a:t>
            </a:r>
            <a:r>
              <a:rPr lang="pt-BR" dirty="0" smtClean="0"/>
              <a:t>onde os itens mais importantes são “</a:t>
            </a:r>
            <a:r>
              <a:rPr lang="pt-BR" dirty="0" err="1" smtClean="0"/>
              <a:t>firestore</a:t>
            </a:r>
            <a:r>
              <a:rPr lang="pt-BR" dirty="0" smtClean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 smtClean="0"/>
              <a:t>operations</a:t>
            </a:r>
            <a:r>
              <a:rPr lang="pt-BR" dirty="0" smtClean="0"/>
              <a:t>”, “</a:t>
            </a:r>
            <a:r>
              <a:rPr lang="pt-BR" dirty="0" err="1" smtClean="0"/>
              <a:t>firestore</a:t>
            </a:r>
            <a:r>
              <a:rPr lang="pt-BR" dirty="0" smtClean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smtClean="0"/>
              <a:t>deletes” e “</a:t>
            </a:r>
            <a:r>
              <a:rPr lang="pt-BR" dirty="0" err="1" smtClean="0"/>
              <a:t>firestore</a:t>
            </a:r>
            <a:r>
              <a:rPr lang="pt-BR" dirty="0" smtClean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 smtClean="0"/>
              <a:t>writes</a:t>
            </a:r>
            <a:r>
              <a:rPr lang="pt-BR" dirty="0" smtClean="0"/>
              <a:t>”, </a:t>
            </a:r>
          </a:p>
          <a:p>
            <a:pPr lvl="1"/>
            <a:r>
              <a:rPr lang="pt-BR" dirty="0" smtClean="0"/>
              <a:t>Tem </a:t>
            </a:r>
            <a:r>
              <a:rPr lang="pt-BR" dirty="0"/>
              <a:t>como definir um limite de uso por dia, </a:t>
            </a:r>
            <a:r>
              <a:rPr lang="pt-BR" dirty="0" smtClean="0"/>
              <a:t>ou criar um budget por mês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65" y="1906438"/>
            <a:ext cx="8828596" cy="26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banco de dados (</a:t>
            </a:r>
            <a:r>
              <a:rPr lang="pt-BR" dirty="0" err="1" smtClean="0"/>
              <a:t>maps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err="1" smtClean="0"/>
              <a:t>Maps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Arrays</a:t>
            </a:r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2259581" y="1992703"/>
            <a:ext cx="3088796" cy="4795208"/>
            <a:chOff x="6486525" y="1319843"/>
            <a:chExt cx="3088796" cy="4795208"/>
          </a:xfrm>
        </p:grpSpPr>
        <p:sp>
          <p:nvSpPr>
            <p:cNvPr id="4" name="Retângulo 3"/>
            <p:cNvSpPr/>
            <p:nvPr/>
          </p:nvSpPr>
          <p:spPr>
            <a:xfrm>
              <a:off x="6618977" y="1985152"/>
              <a:ext cx="2818322" cy="3996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endParaRPr lang="pt-BR" sz="1400" dirty="0" smtClean="0"/>
            </a:p>
            <a:p>
              <a:r>
                <a:rPr lang="pt-BR" sz="1400" dirty="0" smtClean="0"/>
                <a:t>sabor: 4</a:t>
              </a:r>
            </a:p>
            <a:p>
              <a:r>
                <a:rPr lang="pt-BR" sz="1400" dirty="0" smtClean="0"/>
                <a:t>preço: 2</a:t>
              </a:r>
            </a:p>
            <a:p>
              <a:r>
                <a:rPr lang="pt-BR" sz="1400" dirty="0" smtClean="0"/>
                <a:t>tempo: 2</a:t>
              </a:r>
            </a:p>
            <a:p>
              <a:r>
                <a:rPr lang="pt-BR" sz="1400" dirty="0" smtClean="0"/>
                <a:t>tamanho: 3</a:t>
              </a:r>
            </a:p>
            <a:p>
              <a:r>
                <a:rPr lang="pt-BR" sz="1400" dirty="0" smtClean="0"/>
                <a:t>apresentação: 4</a:t>
              </a:r>
            </a:p>
            <a:p>
              <a:r>
                <a:rPr lang="pt-BR" sz="1400" dirty="0" smtClean="0"/>
                <a:t>comentários:</a:t>
              </a:r>
            </a:p>
            <a:p>
              <a:endParaRPr lang="pt-BR" sz="1400" dirty="0" smtClean="0"/>
            </a:p>
            <a:p>
              <a:r>
                <a:rPr lang="pt-BR" sz="1400" dirty="0" smtClean="0"/>
                <a:t>id: XYZ</a:t>
              </a:r>
            </a:p>
            <a:p>
              <a:r>
                <a:rPr lang="pt-BR" sz="1400" dirty="0" err="1" smtClean="0"/>
                <a:t>user</a:t>
              </a:r>
              <a:r>
                <a:rPr lang="pt-BR" sz="1400" dirty="0" smtClean="0"/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pt-BR" sz="1400" dirty="0" smtClean="0"/>
                <a:t>id: abc</a:t>
              </a:r>
            </a:p>
            <a:p>
              <a:pPr marL="285750" indent="-285750">
                <a:buFontTx/>
                <a:buChar char="-"/>
              </a:pPr>
              <a:r>
                <a:rPr lang="pt-BR" sz="1400" dirty="0" err="1" smtClean="0"/>
                <a:t>email</a:t>
              </a:r>
              <a:r>
                <a:rPr lang="pt-BR" sz="1400" dirty="0" smtClean="0"/>
                <a:t>: </a:t>
              </a:r>
              <a:r>
                <a:rPr lang="pt-BR" sz="1400" dirty="0" smtClean="0">
                  <a:solidFill>
                    <a:schemeClr val="bg1"/>
                  </a:solidFill>
                  <a:hlinkClick r:id="rId2"/>
                </a:rPr>
                <a:t>abc@gmail.com</a:t>
              </a:r>
              <a:endParaRPr lang="pt-B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pt-BR" sz="1400" dirty="0" smtClean="0"/>
                <a:t>nome: AA B C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486525" y="1319843"/>
              <a:ext cx="3088796" cy="47952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Documento: avaliação XYZ</a:t>
              </a:r>
              <a:endParaRPr lang="en-US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630962" y="1920817"/>
            <a:ext cx="3088796" cy="4795208"/>
            <a:chOff x="6486525" y="1319843"/>
            <a:chExt cx="3088796" cy="4795208"/>
          </a:xfrm>
        </p:grpSpPr>
        <p:sp>
          <p:nvSpPr>
            <p:cNvPr id="8" name="Retângulo 7"/>
            <p:cNvSpPr/>
            <p:nvPr/>
          </p:nvSpPr>
          <p:spPr>
            <a:xfrm>
              <a:off x="6618977" y="1985152"/>
              <a:ext cx="2818322" cy="3996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endParaRPr lang="pt-BR" sz="1400" dirty="0" smtClean="0"/>
            </a:p>
            <a:p>
              <a:r>
                <a:rPr lang="pt-BR" sz="1400" dirty="0" smtClean="0"/>
                <a:t>sabor: 4</a:t>
              </a:r>
            </a:p>
            <a:p>
              <a:r>
                <a:rPr lang="pt-BR" sz="1400" dirty="0" smtClean="0"/>
                <a:t>preço: 2</a:t>
              </a:r>
            </a:p>
            <a:p>
              <a:r>
                <a:rPr lang="pt-BR" sz="1400" dirty="0" smtClean="0"/>
                <a:t>tempo: 2</a:t>
              </a:r>
            </a:p>
            <a:p>
              <a:r>
                <a:rPr lang="pt-BR" sz="1400" dirty="0" smtClean="0"/>
                <a:t>tamanho: 3</a:t>
              </a:r>
            </a:p>
            <a:p>
              <a:r>
                <a:rPr lang="pt-BR" sz="1400" dirty="0" smtClean="0"/>
                <a:t>apresentação: 4</a:t>
              </a:r>
            </a:p>
            <a:p>
              <a:r>
                <a:rPr lang="pt-BR" sz="1400" dirty="0" smtClean="0"/>
                <a:t>comentários:</a:t>
              </a:r>
            </a:p>
            <a:p>
              <a:endParaRPr lang="pt-BR" sz="1400" dirty="0" smtClean="0"/>
            </a:p>
            <a:p>
              <a:r>
                <a:rPr lang="pt-BR" sz="1400" dirty="0" smtClean="0"/>
                <a:t>id: XYZ</a:t>
              </a:r>
            </a:p>
            <a:p>
              <a:r>
                <a:rPr lang="pt-BR" sz="1400" dirty="0" err="1" smtClean="0"/>
                <a:t>user</a:t>
              </a:r>
              <a:r>
                <a:rPr lang="pt-BR" sz="1400" dirty="0" smtClean="0"/>
                <a:t>:  [abc, </a:t>
              </a:r>
              <a:r>
                <a:rPr lang="pt-BR" sz="1400" dirty="0" smtClean="0">
                  <a:solidFill>
                    <a:schemeClr val="bg1"/>
                  </a:solidFill>
                  <a:hlinkClick r:id="rId2"/>
                </a:rPr>
                <a:t>abc@gmail.com</a:t>
              </a:r>
              <a:r>
                <a:rPr lang="pt-BR" sz="1400" dirty="0" smtClean="0">
                  <a:solidFill>
                    <a:schemeClr val="bg1"/>
                  </a:solidFill>
                </a:rPr>
                <a:t>, </a:t>
              </a:r>
              <a:r>
                <a:rPr lang="pt-BR" sz="1400" dirty="0" smtClean="0"/>
                <a:t>AA B C]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86525" y="1319843"/>
              <a:ext cx="3088796" cy="47952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Documento: avaliação XYZ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banco de dados - </a:t>
            </a:r>
            <a:r>
              <a:rPr lang="pt-BR" dirty="0" err="1" smtClean="0"/>
              <a:t>Subcoleções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049470" y="2076357"/>
            <a:ext cx="2774024" cy="12793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Pratos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572895" y="2515167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5579310" y="2515166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4909325" y="3666821"/>
            <a:ext cx="3009724" cy="12793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Restaurantes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5145559" y="4105178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6082912" y="4105178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6823494" y="5257285"/>
            <a:ext cx="2774024" cy="12793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Avaliações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7346919" y="5696095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8353334" y="5696094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7005536" y="4105178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350764" y="3666821"/>
            <a:ext cx="2295443" cy="12793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Restaurantes</a:t>
            </a:r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2644063" y="4105178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3603386" y="4105178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4271035" y="5257285"/>
            <a:ext cx="2226013" cy="12793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Avaliações</a:t>
            </a:r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5035532" y="5704720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Conector angulado 27"/>
          <p:cNvCxnSpPr>
            <a:stCxn id="8" idx="2"/>
            <a:endCxn id="12" idx="0"/>
          </p:cNvCxnSpPr>
          <p:nvPr/>
        </p:nvCxnSpPr>
        <p:spPr>
          <a:xfrm rot="16200000" flipH="1">
            <a:off x="5933520" y="3186154"/>
            <a:ext cx="460282" cy="5010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8" idx="2"/>
            <a:endCxn id="15" idx="0"/>
          </p:cNvCxnSpPr>
          <p:nvPr/>
        </p:nvCxnSpPr>
        <p:spPr>
          <a:xfrm rot="16200000" flipH="1">
            <a:off x="7544566" y="4591345"/>
            <a:ext cx="460734" cy="8711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4" idx="2"/>
            <a:endCxn id="24" idx="0"/>
          </p:cNvCxnSpPr>
          <p:nvPr/>
        </p:nvCxnSpPr>
        <p:spPr>
          <a:xfrm rot="5400000">
            <a:off x="5670023" y="4510571"/>
            <a:ext cx="460734" cy="10326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7" idx="2"/>
            <a:endCxn id="19" idx="0"/>
          </p:cNvCxnSpPr>
          <p:nvPr/>
        </p:nvCxnSpPr>
        <p:spPr>
          <a:xfrm rot="5400000">
            <a:off x="3972463" y="2732563"/>
            <a:ext cx="460281" cy="14082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/>
          <p:nvPr/>
        </p:nvCxnSpPr>
        <p:spPr>
          <a:xfrm rot="16200000" flipH="1">
            <a:off x="5933521" y="3186155"/>
            <a:ext cx="460282" cy="50105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 rot="16200000" flipH="1">
            <a:off x="7544567" y="4591346"/>
            <a:ext cx="460734" cy="87114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rot="5400000">
            <a:off x="5725855" y="4566403"/>
            <a:ext cx="460734" cy="92103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/>
          <p:nvPr/>
        </p:nvCxnSpPr>
        <p:spPr>
          <a:xfrm rot="5400000">
            <a:off x="3972464" y="2732564"/>
            <a:ext cx="460281" cy="140823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Problema exemplo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Elementos do </a:t>
            </a:r>
            <a:r>
              <a:rPr lang="pt-BR" dirty="0" err="1" smtClean="0"/>
              <a:t>Firestore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Preço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Estrutura do banco de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Segurança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Regras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smtClean="0"/>
              <a:t>de banco de dados - </a:t>
            </a:r>
            <a:r>
              <a:rPr lang="pt-BR" dirty="0" err="1" smtClean="0"/>
              <a:t>Subcoleções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Documentos mais simples (queries podem ser mais simples)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Melhora a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Regras de segurança mais simples (por </a:t>
            </a:r>
            <a:r>
              <a:rPr lang="pt-BR" dirty="0" err="1" smtClean="0"/>
              <a:t>subcoleções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Desvantagens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Acesso hierárquico a dados (limitação a queries)</a:t>
            </a:r>
          </a:p>
        </p:txBody>
      </p:sp>
    </p:spTree>
    <p:extLst>
      <p:ext uri="{BB962C8B-B14F-4D97-AF65-F5344CB8AC3E}">
        <p14:creationId xmlns:p14="http://schemas.microsoft.com/office/powerpoint/2010/main" val="14057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banco de dados – Coleções no nível </a:t>
            </a:r>
            <a:r>
              <a:rPr lang="pt-BR" dirty="0" err="1" smtClean="0"/>
              <a:t>Raíz</a:t>
            </a:r>
            <a:endParaRPr lang="en-US" dirty="0"/>
          </a:p>
        </p:txBody>
      </p:sp>
      <p:grpSp>
        <p:nvGrpSpPr>
          <p:cNvPr id="3" name="Grupo 2"/>
          <p:cNvGrpSpPr/>
          <p:nvPr/>
        </p:nvGrpSpPr>
        <p:grpSpPr>
          <a:xfrm>
            <a:off x="616619" y="3160938"/>
            <a:ext cx="2342704" cy="1279319"/>
            <a:chOff x="4049470" y="2076357"/>
            <a:chExt cx="2342704" cy="1279319"/>
          </a:xfrm>
        </p:grpSpPr>
        <p:sp>
          <p:nvSpPr>
            <p:cNvPr id="5" name="Retângulo 4"/>
            <p:cNvSpPr/>
            <p:nvPr/>
          </p:nvSpPr>
          <p:spPr>
            <a:xfrm>
              <a:off x="4049470" y="2076357"/>
              <a:ext cx="2342704" cy="127931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Pratos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408996" y="2515167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5411" y="2515166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318849" y="3160938"/>
            <a:ext cx="4839420" cy="1279319"/>
            <a:chOff x="3079630" y="3666821"/>
            <a:chExt cx="4839420" cy="1279319"/>
          </a:xfrm>
        </p:grpSpPr>
        <p:sp>
          <p:nvSpPr>
            <p:cNvPr id="12" name="Retângulo 11"/>
            <p:cNvSpPr/>
            <p:nvPr/>
          </p:nvSpPr>
          <p:spPr>
            <a:xfrm>
              <a:off x="3079630" y="3666821"/>
              <a:ext cx="4839420" cy="127931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Restaurantes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145559" y="4105178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2912" y="4105178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005536" y="4105178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09421" y="4105177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222935" y="4105178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8517795" y="3160938"/>
            <a:ext cx="3001993" cy="1279319"/>
            <a:chOff x="6219645" y="5257285"/>
            <a:chExt cx="3001993" cy="1279319"/>
          </a:xfrm>
        </p:grpSpPr>
        <p:sp>
          <p:nvSpPr>
            <p:cNvPr id="15" name="Retângulo 14"/>
            <p:cNvSpPr/>
            <p:nvPr/>
          </p:nvSpPr>
          <p:spPr>
            <a:xfrm>
              <a:off x="6219645" y="5257285"/>
              <a:ext cx="3001993" cy="127931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Avaliações</a:t>
              </a:r>
              <a:endParaRPr lang="en-US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346919" y="5696095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353334" y="5696094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362973" y="5696094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1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Esrtrutura</a:t>
            </a:r>
            <a:r>
              <a:rPr lang="pt-BR" dirty="0" smtClean="0"/>
              <a:t> de banco de dados – Coleções no nível Raiz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	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Flexibilidade </a:t>
            </a:r>
            <a:r>
              <a:rPr lang="pt-BR" dirty="0"/>
              <a:t>das queries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Escalabilidade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Desvantagens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Documentos menos </a:t>
            </a:r>
            <a:r>
              <a:rPr lang="pt-BR" dirty="0" smtClean="0"/>
              <a:t>simples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Piora a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Acesso aos dados cada vez mais complexo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Regras de segurança mais complexas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876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banco de dados – </a:t>
            </a:r>
            <a:r>
              <a:rPr lang="pt-BR" dirty="0" err="1" smtClean="0"/>
              <a:t>Aninhamento</a:t>
            </a:r>
            <a:r>
              <a:rPr lang="pt-BR" dirty="0" smtClean="0"/>
              <a:t> de dados</a:t>
            </a:r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3418400" y="2362750"/>
            <a:ext cx="4942936" cy="3736125"/>
            <a:chOff x="2976114" y="3666821"/>
            <a:chExt cx="4942936" cy="1279319"/>
          </a:xfrm>
        </p:grpSpPr>
        <p:sp>
          <p:nvSpPr>
            <p:cNvPr id="12" name="Retângulo 11"/>
            <p:cNvSpPr/>
            <p:nvPr/>
          </p:nvSpPr>
          <p:spPr>
            <a:xfrm>
              <a:off x="2976114" y="3666821"/>
              <a:ext cx="4942936" cy="127931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Restaurantes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145559" y="3966343"/>
              <a:ext cx="667649" cy="81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2912" y="3966343"/>
              <a:ext cx="667649" cy="81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005536" y="3966343"/>
              <a:ext cx="667649" cy="81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70853" y="3966341"/>
              <a:ext cx="667649" cy="81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208206" y="3966341"/>
              <a:ext cx="667649" cy="814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Esrtrutura</a:t>
            </a:r>
            <a:r>
              <a:rPr lang="pt-BR" dirty="0" smtClean="0"/>
              <a:t> de banco de dados – </a:t>
            </a:r>
            <a:r>
              <a:rPr lang="pt-BR" dirty="0" err="1" smtClean="0"/>
              <a:t>Aninhamento</a:t>
            </a:r>
            <a:r>
              <a:rPr lang="pt-BR" dirty="0" smtClean="0"/>
              <a:t>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Simplifica a estrutura do banco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Desvantagens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Limitação do tamanho dos documentos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Dificuldade em separar </a:t>
            </a:r>
            <a:r>
              <a:rPr lang="pt-BR" dirty="0" smtClean="0"/>
              <a:t>os dados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Acessar todas </a:t>
            </a:r>
            <a:r>
              <a:rPr lang="pt-BR" dirty="0" smtClean="0"/>
              <a:t>as informações do documento</a:t>
            </a:r>
            <a:r>
              <a:rPr lang="pt-BR" dirty="0" smtClean="0"/>
              <a:t> </a:t>
            </a:r>
            <a:r>
              <a:rPr lang="pt-BR" dirty="0" smtClean="0"/>
              <a:t>de uma só vez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Piora a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1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Regras de segurança podem ser específicas para um </a:t>
            </a:r>
            <a:r>
              <a:rPr lang="pt-BR" dirty="0" smtClean="0"/>
              <a:t>documento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Regras iniciais: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=**  -  indica toda árvore embaixo desse caminho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{</a:t>
            </a:r>
            <a:r>
              <a:rPr lang="pt-BR" dirty="0" err="1"/>
              <a:t>document</a:t>
            </a:r>
            <a:r>
              <a:rPr lang="pt-BR" dirty="0"/>
              <a:t>}  - indica qualquer documento daquele </a:t>
            </a:r>
            <a:r>
              <a:rPr lang="pt-BR" dirty="0" smtClean="0"/>
              <a:t>nível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Não exibe uma notificação quando a permissão é negada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28" y="2617939"/>
            <a:ext cx="5286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1978025"/>
            <a:ext cx="9473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	5 </a:t>
            </a:r>
            <a:r>
              <a:rPr lang="en-US" dirty="0" err="1" smtClean="0"/>
              <a:t>acões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no banco de dados: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get - </a:t>
            </a:r>
            <a:r>
              <a:rPr lang="en-US" sz="2000" dirty="0" err="1"/>
              <a:t>quando</a:t>
            </a:r>
            <a:r>
              <a:rPr lang="en-US" sz="2000" dirty="0"/>
              <a:t>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solicita</a:t>
            </a:r>
            <a:r>
              <a:rPr lang="en-US" sz="2000" dirty="0"/>
              <a:t> um </a:t>
            </a:r>
            <a:r>
              <a:rPr lang="en-US" sz="2000" dirty="0" err="1"/>
              <a:t>documento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list - </a:t>
            </a:r>
            <a:r>
              <a:rPr lang="en-US" sz="2000" dirty="0" err="1"/>
              <a:t>quando</a:t>
            </a:r>
            <a:r>
              <a:rPr lang="en-US" sz="2000" dirty="0"/>
              <a:t>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solicita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smtClean="0"/>
              <a:t>query para </a:t>
            </a:r>
            <a:r>
              <a:rPr lang="en-US" sz="2000" dirty="0" err="1" smtClean="0"/>
              <a:t>retornar</a:t>
            </a:r>
            <a:r>
              <a:rPr lang="en-US" sz="2000" dirty="0" smtClean="0"/>
              <a:t> document(s)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create </a:t>
            </a:r>
            <a:r>
              <a:rPr lang="en-US" sz="2000" dirty="0" smtClean="0"/>
              <a:t>– </a:t>
            </a:r>
            <a:r>
              <a:rPr lang="en-US" sz="2000" dirty="0" err="1" smtClean="0"/>
              <a:t>criação</a:t>
            </a:r>
            <a:r>
              <a:rPr lang="en-US" sz="2000" dirty="0" smtClean="0"/>
              <a:t> de um novo </a:t>
            </a:r>
            <a:r>
              <a:rPr lang="en-US" sz="2000" dirty="0" err="1" smtClean="0"/>
              <a:t>documento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delete </a:t>
            </a:r>
            <a:r>
              <a:rPr lang="en-US" sz="2000" dirty="0" smtClean="0"/>
              <a:t>–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se </a:t>
            </a:r>
            <a:r>
              <a:rPr lang="en-US" sz="2000" dirty="0" err="1" smtClean="0"/>
              <a:t>deleta</a:t>
            </a:r>
            <a:r>
              <a:rPr lang="en-US" sz="2000" dirty="0" smtClean="0"/>
              <a:t> um </a:t>
            </a:r>
            <a:r>
              <a:rPr lang="en-US" sz="2000" dirty="0" err="1" smtClean="0"/>
              <a:t>documento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update </a:t>
            </a:r>
            <a:r>
              <a:rPr lang="en-US" sz="2000" dirty="0" smtClean="0"/>
              <a:t>– </a:t>
            </a:r>
            <a:r>
              <a:rPr lang="en-US" sz="2000" dirty="0" err="1" smtClean="0"/>
              <a:t>atualização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documento</a:t>
            </a:r>
            <a:endParaRPr lang="en-US" sz="2000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54428" y="4060331"/>
            <a:ext cx="116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WRITE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903622" y="3709358"/>
            <a:ext cx="169374" cy="11300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9184035" y="2522286"/>
            <a:ext cx="116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READ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Chave direita 8"/>
          <p:cNvSpPr/>
          <p:nvPr/>
        </p:nvSpPr>
        <p:spPr>
          <a:xfrm>
            <a:off x="8775056" y="2435468"/>
            <a:ext cx="166721" cy="8652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b="17343"/>
          <a:stretch/>
        </p:blipFill>
        <p:spPr>
          <a:xfrm>
            <a:off x="2731885" y="5032086"/>
            <a:ext cx="6682221" cy="16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20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b="1" dirty="0" smtClean="0"/>
              <a:t>request</a:t>
            </a:r>
            <a:r>
              <a:rPr lang="en-US" sz="2000" dirty="0" smtClean="0"/>
              <a:t> -  </a:t>
            </a:r>
            <a:r>
              <a:rPr lang="en-US" sz="2000" dirty="0" err="1"/>
              <a:t>solicitação</a:t>
            </a:r>
            <a:r>
              <a:rPr lang="en-US" sz="2000" dirty="0"/>
              <a:t> de </a:t>
            </a:r>
            <a:r>
              <a:rPr lang="en-US" sz="2000" dirty="0" smtClean="0"/>
              <a:t>dados.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/>
              <a:t>O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auth</a:t>
            </a:r>
            <a:r>
              <a:rPr lang="en-US" sz="2000" dirty="0" smtClean="0"/>
              <a:t> - </a:t>
            </a:r>
            <a:r>
              <a:rPr lang="en-US" sz="2000" dirty="0" err="1"/>
              <a:t>contem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do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.</a:t>
            </a:r>
            <a:endParaRPr lang="pt-BR" sz="1800" dirty="0" smtClean="0"/>
          </a:p>
          <a:p>
            <a:pPr marL="457200" lvl="1" indent="0">
              <a:buNone/>
            </a:pPr>
            <a:r>
              <a:rPr lang="pt-BR" sz="1600" dirty="0" smtClean="0"/>
              <a:t>Exemplos:</a:t>
            </a:r>
            <a:endParaRPr lang="en-US" sz="1600" dirty="0"/>
          </a:p>
          <a:p>
            <a:pPr lvl="1"/>
            <a:r>
              <a:rPr lang="en-US" sz="1600" dirty="0" err="1"/>
              <a:t>request.auth</a:t>
            </a:r>
            <a:r>
              <a:rPr lang="en-US" sz="1600" dirty="0"/>
              <a:t> != null </a:t>
            </a:r>
            <a:r>
              <a:rPr lang="en-US" sz="1600" dirty="0" smtClean="0"/>
              <a:t>-  </a:t>
            </a:r>
            <a:r>
              <a:rPr lang="en-US" sz="1600" dirty="0" err="1"/>
              <a:t>confere</a:t>
            </a:r>
            <a:r>
              <a:rPr lang="en-US" sz="1600" dirty="0"/>
              <a:t> se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autenticado</a:t>
            </a:r>
            <a:endParaRPr lang="en-US" sz="1600" dirty="0"/>
          </a:p>
          <a:p>
            <a:pPr lvl="1"/>
            <a:r>
              <a:rPr lang="en-US" sz="1600" dirty="0"/>
              <a:t>request.auth.id </a:t>
            </a:r>
            <a:r>
              <a:rPr lang="en-US" sz="1600" dirty="0" smtClean="0"/>
              <a:t>- </a:t>
            </a:r>
            <a:r>
              <a:rPr lang="en-US" sz="1600" dirty="0" err="1" smtClean="0"/>
              <a:t>solicita</a:t>
            </a:r>
            <a:r>
              <a:rPr lang="en-US" sz="1600" dirty="0" smtClean="0"/>
              <a:t> </a:t>
            </a:r>
            <a:r>
              <a:rPr lang="en-US" sz="1600" dirty="0"/>
              <a:t>a </a:t>
            </a:r>
            <a:r>
              <a:rPr lang="en-US" sz="1600" dirty="0" err="1"/>
              <a:t>informação</a:t>
            </a:r>
            <a:r>
              <a:rPr lang="en-US" sz="1600" dirty="0"/>
              <a:t> de id do </a:t>
            </a:r>
            <a:r>
              <a:rPr lang="en-US" sz="1600" dirty="0" err="1" smtClean="0"/>
              <a:t>usuário</a:t>
            </a:r>
          </a:p>
          <a:p>
            <a:pPr lvl="1"/>
            <a:r>
              <a:rPr lang="en-US" sz="1600" dirty="0" err="1" smtClean="0"/>
              <a:t>request.auth.token.email</a:t>
            </a:r>
            <a:r>
              <a:rPr lang="en-US" sz="1600" dirty="0" smtClean="0"/>
              <a:t> – </a:t>
            </a:r>
            <a:r>
              <a:rPr lang="en-US" sz="1600" dirty="0" err="1" smtClean="0"/>
              <a:t>solicita</a:t>
            </a:r>
            <a:r>
              <a:rPr lang="en-US" sz="1600" dirty="0" smtClean="0"/>
              <a:t> o email</a:t>
            </a:r>
          </a:p>
          <a:p>
            <a:pPr lvl="1"/>
            <a:r>
              <a:rPr lang="en-US" sz="1600" dirty="0" err="1" smtClean="0"/>
              <a:t>request.auth.token.email_verified</a:t>
            </a:r>
            <a:r>
              <a:rPr lang="en-US" sz="1600" dirty="0" smtClean="0"/>
              <a:t> – </a:t>
            </a:r>
            <a:r>
              <a:rPr lang="en-US" sz="1600" dirty="0" err="1" smtClean="0"/>
              <a:t>pergunta</a:t>
            </a:r>
            <a:r>
              <a:rPr lang="en-US" sz="1600" dirty="0" smtClean="0"/>
              <a:t> se o email </a:t>
            </a:r>
            <a:r>
              <a:rPr lang="en-US" sz="1600" dirty="0" err="1" smtClean="0"/>
              <a:t>foi</a:t>
            </a:r>
            <a:r>
              <a:rPr lang="en-US" sz="1600" dirty="0" smtClean="0"/>
              <a:t> </a:t>
            </a:r>
            <a:r>
              <a:rPr lang="en-US" sz="1600" dirty="0" err="1" smtClean="0"/>
              <a:t>verificado</a:t>
            </a:r>
            <a:endParaRPr lang="en-US" sz="1600" dirty="0" smtClean="0"/>
          </a:p>
          <a:p>
            <a:endParaRPr lang="en-US" sz="1800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26138"/>
          <a:stretch/>
        </p:blipFill>
        <p:spPr>
          <a:xfrm>
            <a:off x="6958461" y="2095179"/>
            <a:ext cx="5135773" cy="2133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60" y="4498333"/>
            <a:ext cx="8401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3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request.resource.data</a:t>
            </a:r>
            <a:r>
              <a:rPr lang="en-US" sz="2000" dirty="0" smtClean="0"/>
              <a:t> -  </a:t>
            </a:r>
            <a:r>
              <a:rPr lang="en-US" sz="2000" dirty="0" err="1" smtClean="0"/>
              <a:t>acessa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 do </a:t>
            </a:r>
            <a:r>
              <a:rPr lang="en-US" sz="2000" dirty="0" err="1" smtClean="0"/>
              <a:t>documento</a:t>
            </a:r>
            <a:r>
              <a:rPr lang="en-US" sz="2000" dirty="0" smtClean="0"/>
              <a:t> que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tentando</a:t>
            </a:r>
            <a:r>
              <a:rPr lang="en-US" sz="2000" dirty="0" smtClean="0"/>
              <a:t> </a:t>
            </a:r>
            <a:r>
              <a:rPr lang="en-US" sz="2000" dirty="0" err="1" smtClean="0"/>
              <a:t>escrever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request.resource.data.score</a:t>
            </a:r>
            <a:r>
              <a:rPr lang="en-US" sz="2000" dirty="0"/>
              <a:t>	</a:t>
            </a:r>
            <a:r>
              <a:rPr lang="en-US" sz="2000" dirty="0" err="1" smtClean="0"/>
              <a:t>ou</a:t>
            </a:r>
            <a:r>
              <a:rPr lang="en-US" sz="2000" dirty="0" smtClean="0"/>
              <a:t> 	</a:t>
            </a:r>
            <a:r>
              <a:rPr lang="en-US" sz="2000" dirty="0" err="1" smtClean="0"/>
              <a:t>request.resource.data</a:t>
            </a:r>
            <a:r>
              <a:rPr lang="en-US" sz="2000" dirty="0"/>
              <a:t>["score</a:t>
            </a:r>
            <a:r>
              <a:rPr lang="en-US" sz="2000" dirty="0" smtClean="0"/>
              <a:t>"]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 smtClean="0"/>
              <a:t>Pode ser usado para que os dados de um campo sejam de um tipo específico</a:t>
            </a:r>
            <a:endParaRPr lang="pt-BR" sz="20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31842"/>
          <a:stretch/>
        </p:blipFill>
        <p:spPr>
          <a:xfrm>
            <a:off x="2018308" y="3410277"/>
            <a:ext cx="7019925" cy="1441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23176"/>
          <a:stretch/>
        </p:blipFill>
        <p:spPr>
          <a:xfrm>
            <a:off x="1818284" y="4999367"/>
            <a:ext cx="7419975" cy="18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3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É possível escrever as regras como funções.</a:t>
            </a:r>
            <a:endParaRPr lang="pt-BR" sz="20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45" y="2309813"/>
            <a:ext cx="7105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Onde tem o melhor Frango a Parmegiana do Rio de Janeiro?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banco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Métodos: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pt-BR" dirty="0" err="1" smtClean="0"/>
              <a:t>get</a:t>
            </a:r>
            <a:r>
              <a:rPr lang="pt-BR" dirty="0" smtClean="0"/>
              <a:t>() – compara uma informação que já está salva no banco de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/>
              <a:t>exists</a:t>
            </a:r>
            <a:r>
              <a:rPr lang="pt-BR" dirty="0" smtClean="0"/>
              <a:t>() - verifica se existe uma informação no banco de dados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6" y="3729370"/>
            <a:ext cx="9858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importantes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Quais os dados que serão armazenados nos documentos?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Essas são os dados que eu vou querer ter acesso sempre que ler o documento?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Como será feita a leitura dos dados?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Como será o custo da aplicação? Estou lendo muitos documentos desnecessários? Efetuando gravações desnecessárias?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que deve ser protegido? Em termos de estrutura? Em termos de acesso?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Qual a prioridade da sua aplicação?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do FIRESTORE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Documentos tem limites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Você não pode recuperar parte de um documento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Queries são superficiais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Queries encontram documentos em </a:t>
            </a:r>
            <a:r>
              <a:rPr lang="pt-BR" dirty="0" smtClean="0"/>
              <a:t>coleções ou </a:t>
            </a:r>
            <a:r>
              <a:rPr lang="pt-BR" dirty="0" err="1" smtClean="0"/>
              <a:t>sub-coleções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Você é cobrado pela quantidade de leituras e gravações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Cuidado com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57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Série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r>
              <a:rPr lang="pt-BR" dirty="0" smtClean="0"/>
              <a:t>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Firestore</a:t>
            </a:r>
            <a:r>
              <a:rPr lang="pt-BR" dirty="0" smtClean="0"/>
              <a:t> no </a:t>
            </a:r>
            <a:r>
              <a:rPr lang="pt-BR" dirty="0" err="1" smtClean="0"/>
              <a:t>youtube</a:t>
            </a:r>
            <a:r>
              <a:rPr lang="pt-BR" dirty="0" smtClean="0"/>
              <a:t> do próprio </a:t>
            </a:r>
            <a:r>
              <a:rPr lang="pt-BR" dirty="0" err="1" smtClean="0"/>
              <a:t>Firebase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firebase.google.com/docs/firestore/manage-data/structure-data?hl=pt-br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Curso </a:t>
            </a:r>
            <a:r>
              <a:rPr lang="pt-BR" dirty="0" err="1" smtClean="0"/>
              <a:t>Firebase</a:t>
            </a:r>
            <a:r>
              <a:rPr lang="pt-BR" dirty="0" smtClean="0"/>
              <a:t> na </a:t>
            </a:r>
            <a:r>
              <a:rPr lang="pt-BR" dirty="0" err="1" smtClean="0"/>
              <a:t>Udemy</a:t>
            </a:r>
            <a:r>
              <a:rPr lang="pt-BR" dirty="0" smtClean="0"/>
              <a:t>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www.udemy.com/firebase-para-web-e-apps-hibridos/learn/lecture/14010694#overview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https://angularfirebase.com/lessons/advanced-firestore-nosql-data-structure-examples/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um prato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19" y="2280985"/>
            <a:ext cx="3308961" cy="38977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41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um prato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99" y="2327587"/>
            <a:ext cx="3435740" cy="40471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tângulo 6"/>
          <p:cNvSpPr/>
          <p:nvPr/>
        </p:nvSpPr>
        <p:spPr>
          <a:xfrm>
            <a:off x="6618976" y="2597624"/>
            <a:ext cx="3528203" cy="399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nome_do_restaurante</a:t>
            </a:r>
            <a:r>
              <a:rPr lang="pt-BR" dirty="0" smtClean="0"/>
              <a:t>: O Forno Rio</a:t>
            </a:r>
          </a:p>
          <a:p>
            <a:r>
              <a:rPr lang="pt-BR" dirty="0" err="1" smtClean="0"/>
              <a:t>nome_do_prato</a:t>
            </a:r>
            <a:r>
              <a:rPr lang="pt-BR" dirty="0" smtClean="0"/>
              <a:t>: Pizza A Moda</a:t>
            </a:r>
          </a:p>
          <a:p>
            <a:endParaRPr lang="pt-BR" dirty="0" smtClean="0"/>
          </a:p>
          <a:p>
            <a:r>
              <a:rPr lang="pt-BR" dirty="0" smtClean="0"/>
              <a:t>sabor: 4</a:t>
            </a:r>
          </a:p>
          <a:p>
            <a:r>
              <a:rPr lang="pt-BR" dirty="0" smtClean="0"/>
              <a:t>preço: 2</a:t>
            </a:r>
          </a:p>
          <a:p>
            <a:r>
              <a:rPr lang="pt-BR" dirty="0" smtClean="0"/>
              <a:t>tempo: 2</a:t>
            </a:r>
          </a:p>
          <a:p>
            <a:r>
              <a:rPr lang="pt-BR" dirty="0" smtClean="0"/>
              <a:t>tamanho: 3</a:t>
            </a:r>
          </a:p>
          <a:p>
            <a:r>
              <a:rPr lang="pt-BR" dirty="0" smtClean="0"/>
              <a:t>apresentação: 4</a:t>
            </a:r>
          </a:p>
          <a:p>
            <a:r>
              <a:rPr lang="pt-BR" dirty="0" smtClean="0"/>
              <a:t>comentários:</a:t>
            </a:r>
          </a:p>
          <a:p>
            <a:endParaRPr lang="pt-BR" dirty="0" smtClean="0"/>
          </a:p>
          <a:p>
            <a:r>
              <a:rPr lang="pt-BR" dirty="0" smtClean="0"/>
              <a:t>id: XYZ</a:t>
            </a:r>
          </a:p>
          <a:p>
            <a:r>
              <a:rPr lang="pt-BR" dirty="0" err="1" smtClean="0"/>
              <a:t>user_id</a:t>
            </a:r>
            <a:r>
              <a:rPr lang="pt-BR" dirty="0" smtClean="0"/>
              <a:t>: abc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6486525" y="1932315"/>
            <a:ext cx="3753030" cy="47952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Documento: avaliação XYZ</a:t>
            </a:r>
            <a:endParaRPr lang="en-US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618976" y="2967483"/>
            <a:ext cx="2142499" cy="2903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772108" y="2967483"/>
            <a:ext cx="1245168" cy="2903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to 3"/>
          <p:cNvCxnSpPr/>
          <p:nvPr/>
        </p:nvCxnSpPr>
        <p:spPr>
          <a:xfrm flipH="1" flipV="1">
            <a:off x="6331789" y="2751823"/>
            <a:ext cx="465826" cy="215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9982359" y="2597624"/>
            <a:ext cx="497186" cy="36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402628" y="2284312"/>
            <a:ext cx="11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do campo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467260" y="2136222"/>
            <a:ext cx="131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do 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Coleção Avaliações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4720801" y="1569998"/>
            <a:ext cx="7168551" cy="5253493"/>
            <a:chOff x="3071004" y="1319842"/>
            <a:chExt cx="7168551" cy="5253493"/>
          </a:xfrm>
        </p:grpSpPr>
        <p:sp>
          <p:nvSpPr>
            <p:cNvPr id="7" name="Retângulo 6"/>
            <p:cNvSpPr/>
            <p:nvPr/>
          </p:nvSpPr>
          <p:spPr>
            <a:xfrm>
              <a:off x="3243533" y="1666125"/>
              <a:ext cx="3013494" cy="2405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/>
                <a:t>s</a:t>
              </a:r>
              <a:r>
                <a:rPr lang="pt-BR" sz="1400" dirty="0" smtClean="0"/>
                <a:t>abor: 4</a:t>
              </a:r>
            </a:p>
            <a:p>
              <a:r>
                <a:rPr lang="pt-BR" sz="1400" dirty="0"/>
                <a:t>p</a:t>
              </a:r>
              <a:r>
                <a:rPr lang="pt-BR" sz="1400" dirty="0" smtClean="0"/>
                <a:t>reço: 2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amanho: 3</a:t>
              </a:r>
            </a:p>
            <a:p>
              <a:r>
                <a:rPr lang="pt-BR" sz="1400" dirty="0"/>
                <a:t>a</a:t>
              </a:r>
              <a:r>
                <a:rPr lang="pt-BR" sz="1400" dirty="0" smtClean="0"/>
                <a:t>presentação: 4</a:t>
              </a:r>
            </a:p>
            <a:p>
              <a:r>
                <a:rPr lang="pt-BR" sz="1400" dirty="0" smtClean="0"/>
                <a:t>tempo: 3</a:t>
              </a:r>
            </a:p>
            <a:p>
              <a:r>
                <a:rPr lang="pt-BR" sz="1400" dirty="0"/>
                <a:t>c</a:t>
              </a:r>
              <a:r>
                <a:rPr lang="pt-BR" sz="1400" dirty="0" smtClean="0"/>
                <a:t>omentários:</a:t>
              </a:r>
            </a:p>
            <a:p>
              <a:r>
                <a:rPr lang="pt-BR" sz="1400" dirty="0"/>
                <a:t>i</a:t>
              </a:r>
              <a:r>
                <a:rPr lang="pt-BR" sz="1400" dirty="0" smtClean="0"/>
                <a:t>d: XYZ</a:t>
              </a:r>
            </a:p>
            <a:p>
              <a:r>
                <a:rPr lang="pt-BR" sz="1400" dirty="0" err="1" smtClean="0"/>
                <a:t>user_id</a:t>
              </a:r>
              <a:r>
                <a:rPr lang="pt-BR" sz="1400" dirty="0" smtClean="0"/>
                <a:t>: abc</a:t>
              </a:r>
              <a:endParaRPr lang="en-US" sz="14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43533" y="4116121"/>
              <a:ext cx="3013494" cy="238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/>
                <a:t>s</a:t>
              </a:r>
              <a:r>
                <a:rPr lang="pt-BR" sz="1400" dirty="0" smtClean="0"/>
                <a:t>abor: 5</a:t>
              </a:r>
            </a:p>
            <a:p>
              <a:r>
                <a:rPr lang="pt-BR" sz="1400" dirty="0"/>
                <a:t>p</a:t>
              </a:r>
              <a:r>
                <a:rPr lang="pt-BR" sz="1400" dirty="0" smtClean="0"/>
                <a:t>reço: 1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amanho: 5</a:t>
              </a:r>
            </a:p>
            <a:p>
              <a:r>
                <a:rPr lang="pt-BR" sz="1400" dirty="0"/>
                <a:t>a</a:t>
              </a:r>
              <a:r>
                <a:rPr lang="pt-BR" sz="1400" dirty="0" smtClean="0"/>
                <a:t>presentação: 4</a:t>
              </a:r>
            </a:p>
            <a:p>
              <a:r>
                <a:rPr lang="pt-BR" sz="1400" dirty="0" smtClean="0"/>
                <a:t>tempo: 2</a:t>
              </a:r>
            </a:p>
            <a:p>
              <a:r>
                <a:rPr lang="pt-BR" sz="1400" dirty="0"/>
                <a:t>c</a:t>
              </a:r>
              <a:r>
                <a:rPr lang="pt-BR" sz="1400" dirty="0" smtClean="0"/>
                <a:t>omentários:</a:t>
              </a:r>
            </a:p>
            <a:p>
              <a:r>
                <a:rPr lang="pt-BR" sz="1400" dirty="0" smtClean="0"/>
                <a:t>id: XYZ2</a:t>
              </a:r>
            </a:p>
            <a:p>
              <a:r>
                <a:rPr lang="pt-BR" sz="1400" dirty="0" err="1" smtClean="0"/>
                <a:t>user_id</a:t>
              </a:r>
              <a:r>
                <a:rPr lang="pt-BR" sz="1400" dirty="0" smtClean="0"/>
                <a:t>: abc</a:t>
              </a:r>
              <a:endParaRPr lang="en-US" sz="1400" dirty="0" smtClean="0"/>
            </a:p>
            <a:p>
              <a:endParaRPr lang="en-US" sz="14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871661" y="1674092"/>
              <a:ext cx="3013494" cy="238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/>
                <a:t>s</a:t>
              </a:r>
              <a:r>
                <a:rPr lang="pt-BR" sz="1400" dirty="0" smtClean="0"/>
                <a:t>abor: 5</a:t>
              </a:r>
            </a:p>
            <a:p>
              <a:r>
                <a:rPr lang="pt-BR" sz="1400" dirty="0"/>
                <a:t>p</a:t>
              </a:r>
              <a:r>
                <a:rPr lang="pt-BR" sz="1400" dirty="0" smtClean="0"/>
                <a:t>reço: 3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amanho: 4</a:t>
              </a:r>
            </a:p>
            <a:p>
              <a:r>
                <a:rPr lang="pt-BR" sz="1400" dirty="0"/>
                <a:t>a</a:t>
              </a:r>
              <a:r>
                <a:rPr lang="pt-BR" sz="1400" dirty="0" smtClean="0"/>
                <a:t>presentação: 5</a:t>
              </a:r>
            </a:p>
            <a:p>
              <a:r>
                <a:rPr lang="pt-BR" sz="1400" dirty="0" smtClean="0"/>
                <a:t>tempo: 3</a:t>
              </a:r>
            </a:p>
            <a:p>
              <a:r>
                <a:rPr lang="pt-BR" sz="1400" dirty="0"/>
                <a:t>c</a:t>
              </a:r>
              <a:r>
                <a:rPr lang="pt-BR" sz="1400" dirty="0" smtClean="0"/>
                <a:t>omentários: Muito bom!</a:t>
              </a:r>
            </a:p>
            <a:p>
              <a:r>
                <a:rPr lang="pt-BR" sz="1400" dirty="0" smtClean="0"/>
                <a:t>Id: XYZ3</a:t>
              </a:r>
            </a:p>
            <a:p>
              <a:r>
                <a:rPr lang="pt-BR" sz="1400" dirty="0" err="1" smtClean="0"/>
                <a:t>user_id</a:t>
              </a:r>
              <a:r>
                <a:rPr lang="pt-BR" sz="1400" dirty="0" smtClean="0"/>
                <a:t>: </a:t>
              </a:r>
              <a:r>
                <a:rPr lang="pt-BR" sz="1400" dirty="0" err="1" smtClean="0"/>
                <a:t>cde</a:t>
              </a:r>
              <a:endParaRPr lang="en-US" sz="1400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898258" y="4116121"/>
              <a:ext cx="3013494" cy="238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O Forno Rio</a:t>
              </a:r>
            </a:p>
            <a:p>
              <a:r>
                <a:rPr lang="pt-BR" sz="1400" dirty="0"/>
                <a:t>s</a:t>
              </a:r>
              <a:r>
                <a:rPr lang="pt-BR" sz="1400" dirty="0" smtClean="0"/>
                <a:t>abor: 5</a:t>
              </a:r>
            </a:p>
            <a:p>
              <a:r>
                <a:rPr lang="pt-BR" sz="1400" dirty="0"/>
                <a:t>p</a:t>
              </a:r>
              <a:r>
                <a:rPr lang="pt-BR" sz="1400" dirty="0" smtClean="0"/>
                <a:t>reço: 3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amanho: 4</a:t>
              </a:r>
            </a:p>
            <a:p>
              <a:r>
                <a:rPr lang="pt-BR" sz="1400" dirty="0"/>
                <a:t>a</a:t>
              </a:r>
              <a:r>
                <a:rPr lang="pt-BR" sz="1400" dirty="0" smtClean="0"/>
                <a:t>presentação: 5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empo: 1</a:t>
              </a:r>
            </a:p>
            <a:p>
              <a:r>
                <a:rPr lang="pt-BR" sz="1400" dirty="0"/>
                <a:t>c</a:t>
              </a:r>
              <a:r>
                <a:rPr lang="pt-BR" sz="1400" dirty="0" smtClean="0"/>
                <a:t>omentários: Demorou muito</a:t>
              </a:r>
            </a:p>
            <a:p>
              <a:r>
                <a:rPr lang="pt-BR" sz="1400" dirty="0" smtClean="0"/>
                <a:t>Id: XYZ3</a:t>
              </a:r>
            </a:p>
            <a:p>
              <a:r>
                <a:rPr lang="pt-BR" sz="1400" dirty="0" err="1" smtClean="0"/>
                <a:t>user_id</a:t>
              </a:r>
              <a:r>
                <a:rPr lang="pt-BR" sz="1400" dirty="0" smtClean="0"/>
                <a:t>: </a:t>
              </a:r>
              <a:r>
                <a:rPr lang="pt-BR" sz="1400" dirty="0" err="1" smtClean="0"/>
                <a:t>efg</a:t>
              </a:r>
              <a:endParaRPr lang="en-US" sz="1400" dirty="0" smtClean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3071004" y="1319842"/>
              <a:ext cx="7168551" cy="525349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Avaliações</a:t>
              </a:r>
              <a:endParaRPr lang="en-US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27190" y="2216985"/>
            <a:ext cx="3142771" cy="3620667"/>
            <a:chOff x="927190" y="1777041"/>
            <a:chExt cx="3142771" cy="362066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190" y="1777041"/>
              <a:ext cx="2685571" cy="31634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90" y="1929441"/>
              <a:ext cx="2685571" cy="31634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1990" y="2081841"/>
              <a:ext cx="2685571" cy="31634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390" y="2234241"/>
              <a:ext cx="2685571" cy="31634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846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Coleção Restaurantes</a:t>
            </a:r>
            <a:endParaRPr lang="en-US" dirty="0"/>
          </a:p>
        </p:txBody>
      </p:sp>
      <p:grpSp>
        <p:nvGrpSpPr>
          <p:cNvPr id="32" name="Grupo 31"/>
          <p:cNvGrpSpPr/>
          <p:nvPr/>
        </p:nvGrpSpPr>
        <p:grpSpPr>
          <a:xfrm>
            <a:off x="2730889" y="1690688"/>
            <a:ext cx="6730221" cy="4695826"/>
            <a:chOff x="4556904" y="1285875"/>
            <a:chExt cx="6730221" cy="4695826"/>
          </a:xfrm>
        </p:grpSpPr>
        <p:grpSp>
          <p:nvGrpSpPr>
            <p:cNvPr id="4" name="Grupo 3"/>
            <p:cNvGrpSpPr/>
            <p:nvPr/>
          </p:nvGrpSpPr>
          <p:grpSpPr>
            <a:xfrm>
              <a:off x="4556904" y="1285875"/>
              <a:ext cx="6730221" cy="4695826"/>
              <a:chOff x="3071004" y="1285875"/>
              <a:chExt cx="6730221" cy="4695826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243533" y="1666125"/>
                <a:ext cx="3013494" cy="4048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400" dirty="0" err="1" smtClean="0"/>
                  <a:t>nome_do_prato</a:t>
                </a:r>
                <a:r>
                  <a:rPr lang="pt-BR" sz="1400" dirty="0" smtClean="0"/>
                  <a:t>: Pizza A Moda</a:t>
                </a:r>
              </a:p>
              <a:p>
                <a:r>
                  <a:rPr lang="pt-BR" sz="1400" dirty="0" err="1" smtClean="0"/>
                  <a:t>nome_do_restaurante</a:t>
                </a:r>
                <a:r>
                  <a:rPr lang="pt-BR" sz="1400" dirty="0" smtClean="0"/>
                  <a:t>: O Forno Rio</a:t>
                </a:r>
              </a:p>
              <a:p>
                <a:r>
                  <a:rPr lang="pt-BR" sz="1400" dirty="0"/>
                  <a:t>s</a:t>
                </a:r>
                <a:r>
                  <a:rPr lang="pt-BR" sz="1400" dirty="0" smtClean="0"/>
                  <a:t>abor: 4,75</a:t>
                </a:r>
              </a:p>
              <a:p>
                <a:r>
                  <a:rPr lang="pt-BR" sz="1400" dirty="0"/>
                  <a:t>p</a:t>
                </a:r>
                <a:r>
                  <a:rPr lang="pt-BR" sz="1400" dirty="0" smtClean="0"/>
                  <a:t>reço: 2,25</a:t>
                </a:r>
              </a:p>
              <a:p>
                <a:r>
                  <a:rPr lang="pt-BR" sz="1400" dirty="0"/>
                  <a:t>t</a:t>
                </a:r>
                <a:r>
                  <a:rPr lang="pt-BR" sz="1400" dirty="0" smtClean="0"/>
                  <a:t>amanho: 4</a:t>
                </a:r>
              </a:p>
              <a:p>
                <a:r>
                  <a:rPr lang="pt-BR" sz="1400" dirty="0"/>
                  <a:t>a</a:t>
                </a:r>
                <a:r>
                  <a:rPr lang="pt-BR" sz="1400" dirty="0" smtClean="0"/>
                  <a:t>presentação: 4,5</a:t>
                </a:r>
              </a:p>
              <a:p>
                <a:r>
                  <a:rPr lang="pt-BR" sz="1400" dirty="0" smtClean="0"/>
                  <a:t>tempo: 2,25</a:t>
                </a:r>
              </a:p>
              <a:p>
                <a:r>
                  <a:rPr lang="pt-BR" sz="1400" dirty="0" err="1" smtClean="0"/>
                  <a:t>qtde_avaliações</a:t>
                </a:r>
                <a:r>
                  <a:rPr lang="pt-BR" sz="1400" dirty="0" smtClean="0"/>
                  <a:t>: 4</a:t>
                </a:r>
              </a:p>
              <a:p>
                <a:r>
                  <a:rPr lang="pt-BR" sz="1400" dirty="0" smtClean="0"/>
                  <a:t>Coleção: Avaliações</a:t>
                </a:r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3071004" y="1285875"/>
                <a:ext cx="6730221" cy="469582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dirty="0" smtClean="0"/>
                  <a:t>Coleção: Restaurantes</a:t>
                </a:r>
                <a:endParaRPr lang="en-US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5180165" y="3692149"/>
              <a:ext cx="2124075" cy="1871032"/>
              <a:chOff x="5124450" y="2472369"/>
              <a:chExt cx="2124075" cy="1871032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5124450" y="2472369"/>
                <a:ext cx="2124075" cy="1871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dirty="0" smtClean="0"/>
                  <a:t>Coleção: Avaliações</a:t>
                </a:r>
                <a:endParaRPr lang="en-US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5647875" y="2911179"/>
                <a:ext cx="1124849" cy="1148573"/>
                <a:chOff x="5256901" y="3137677"/>
                <a:chExt cx="1124849" cy="1148573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5256901" y="31376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5409301" y="32900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5561701" y="34424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5714101" y="35948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1" name="Retângulo 30"/>
            <p:cNvSpPr/>
            <p:nvPr/>
          </p:nvSpPr>
          <p:spPr>
            <a:xfrm>
              <a:off x="8051144" y="1666124"/>
              <a:ext cx="3013494" cy="4048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400" dirty="0" err="1" smtClean="0"/>
                <a:t>nome_do_prato</a:t>
              </a:r>
              <a:r>
                <a:rPr lang="pt-BR" sz="1400" dirty="0" smtClean="0"/>
                <a:t>: Pizza A Moda</a:t>
              </a:r>
            </a:p>
            <a:p>
              <a:r>
                <a:rPr lang="pt-BR" sz="1400" dirty="0" err="1" smtClean="0"/>
                <a:t>nome_do_restaurante</a:t>
              </a:r>
              <a:r>
                <a:rPr lang="pt-BR" sz="1400" dirty="0" smtClean="0"/>
                <a:t>: Mister Pizza</a:t>
              </a:r>
            </a:p>
            <a:p>
              <a:r>
                <a:rPr lang="pt-BR" sz="1400" dirty="0"/>
                <a:t>s</a:t>
              </a:r>
              <a:r>
                <a:rPr lang="pt-BR" sz="1400" dirty="0" smtClean="0"/>
                <a:t>abor: 3,0</a:t>
              </a:r>
            </a:p>
            <a:p>
              <a:r>
                <a:rPr lang="pt-BR" sz="1400" dirty="0"/>
                <a:t>p</a:t>
              </a:r>
              <a:r>
                <a:rPr lang="pt-BR" sz="1400" dirty="0" smtClean="0"/>
                <a:t>reço: 3,0</a:t>
              </a:r>
            </a:p>
            <a:p>
              <a:r>
                <a:rPr lang="pt-BR" sz="1400" dirty="0"/>
                <a:t>t</a:t>
              </a:r>
              <a:r>
                <a:rPr lang="pt-BR" sz="1400" dirty="0" smtClean="0"/>
                <a:t>amanho: 3,4</a:t>
              </a:r>
            </a:p>
            <a:p>
              <a:r>
                <a:rPr lang="pt-BR" sz="1400" dirty="0"/>
                <a:t>a</a:t>
              </a:r>
              <a:r>
                <a:rPr lang="pt-BR" sz="1400" dirty="0" smtClean="0"/>
                <a:t>presentação: 3,8</a:t>
              </a:r>
            </a:p>
            <a:p>
              <a:r>
                <a:rPr lang="pt-BR" sz="1400" dirty="0" smtClean="0"/>
                <a:t>tempo: 3,6</a:t>
              </a:r>
            </a:p>
            <a:p>
              <a:r>
                <a:rPr lang="pt-BR" sz="1400" dirty="0" err="1" smtClean="0"/>
                <a:t>qtde_avaliações</a:t>
              </a:r>
              <a:r>
                <a:rPr lang="pt-BR" sz="1400" dirty="0" smtClean="0"/>
                <a:t>: 5</a:t>
              </a:r>
            </a:p>
            <a:p>
              <a:r>
                <a:rPr lang="pt-BR" sz="1400" dirty="0" smtClean="0"/>
                <a:t>Coleção: Avaliações</a:t>
              </a:r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8495853" y="3692149"/>
              <a:ext cx="2124075" cy="1871032"/>
              <a:chOff x="5124450" y="2472369"/>
              <a:chExt cx="2124075" cy="187103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5124450" y="2472369"/>
                <a:ext cx="2124075" cy="1871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dirty="0" smtClean="0"/>
                  <a:t>Coleção: Avaliações</a:t>
                </a:r>
                <a:endParaRPr lang="en-US" dirty="0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647875" y="2911179"/>
                <a:ext cx="1277249" cy="1300973"/>
                <a:chOff x="5256901" y="3137677"/>
                <a:chExt cx="1277249" cy="1300973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5256901" y="31376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5409301" y="32900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" name="Retângulo 27"/>
                <p:cNvSpPr/>
                <p:nvPr/>
              </p:nvSpPr>
              <p:spPr>
                <a:xfrm>
                  <a:off x="5561701" y="34424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5714101" y="35948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Retângulo 29"/>
                <p:cNvSpPr/>
                <p:nvPr/>
              </p:nvSpPr>
              <p:spPr>
                <a:xfrm>
                  <a:off x="5866501" y="3747277"/>
                  <a:ext cx="667649" cy="691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40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Coleção Pratos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951293" y="2070938"/>
            <a:ext cx="3013494" cy="404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 err="1" smtClean="0"/>
              <a:t>nome_do_prato</a:t>
            </a:r>
            <a:r>
              <a:rPr lang="pt-BR" sz="1400" dirty="0" smtClean="0"/>
              <a:t>: Pizza A Moda</a:t>
            </a:r>
          </a:p>
          <a:p>
            <a:r>
              <a:rPr lang="pt-BR" sz="1400" dirty="0" smtClean="0"/>
              <a:t>sabor: 3,78</a:t>
            </a:r>
          </a:p>
          <a:p>
            <a:r>
              <a:rPr lang="pt-BR" sz="1400" dirty="0"/>
              <a:t>p</a:t>
            </a:r>
            <a:r>
              <a:rPr lang="pt-BR" sz="1400" dirty="0" smtClean="0"/>
              <a:t>reço: 2,67</a:t>
            </a:r>
          </a:p>
          <a:p>
            <a:r>
              <a:rPr lang="pt-BR" sz="1400" dirty="0"/>
              <a:t>t</a:t>
            </a:r>
            <a:r>
              <a:rPr lang="pt-BR" sz="1400" dirty="0" smtClean="0"/>
              <a:t>amanho: 3,67</a:t>
            </a:r>
          </a:p>
          <a:p>
            <a:r>
              <a:rPr lang="pt-BR" sz="1400" dirty="0"/>
              <a:t>a</a:t>
            </a:r>
            <a:r>
              <a:rPr lang="pt-BR" sz="1400" dirty="0" smtClean="0"/>
              <a:t>presentação: 4,11</a:t>
            </a:r>
          </a:p>
          <a:p>
            <a:r>
              <a:rPr lang="pt-BR" sz="1400" dirty="0" smtClean="0"/>
              <a:t>tempo: 3</a:t>
            </a:r>
          </a:p>
          <a:p>
            <a:r>
              <a:rPr lang="pt-BR" sz="1400" dirty="0" err="1" smtClean="0"/>
              <a:t>qtde_avaliações</a:t>
            </a:r>
            <a:r>
              <a:rPr lang="pt-BR" sz="1400" dirty="0" smtClean="0"/>
              <a:t>: 9</a:t>
            </a:r>
          </a:p>
          <a:p>
            <a:r>
              <a:rPr lang="pt-BR" sz="1400" dirty="0" smtClean="0"/>
              <a:t>Coleção: Restaurantes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97715" y="1690688"/>
            <a:ext cx="4917686" cy="4695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Coleção: Pratos</a:t>
            </a:r>
            <a:endParaRPr lang="en-US" dirty="0" smtClean="0"/>
          </a:p>
        </p:txBody>
      </p:sp>
      <p:grpSp>
        <p:nvGrpSpPr>
          <p:cNvPr id="14" name="Grupo 13"/>
          <p:cNvGrpSpPr/>
          <p:nvPr/>
        </p:nvGrpSpPr>
        <p:grpSpPr>
          <a:xfrm>
            <a:off x="5335351" y="4096962"/>
            <a:ext cx="2251222" cy="1871032"/>
            <a:chOff x="5057776" y="2472369"/>
            <a:chExt cx="2251222" cy="1871032"/>
          </a:xfrm>
        </p:grpSpPr>
        <p:sp>
          <p:nvSpPr>
            <p:cNvPr id="15" name="Retângulo 14"/>
            <p:cNvSpPr/>
            <p:nvPr/>
          </p:nvSpPr>
          <p:spPr>
            <a:xfrm>
              <a:off x="5057776" y="2472369"/>
              <a:ext cx="2251222" cy="187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Restaurantes</a:t>
              </a:r>
              <a:endParaRPr lang="en-US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5647875" y="2911179"/>
              <a:ext cx="1124849" cy="1148573"/>
              <a:chOff x="5256901" y="3137677"/>
              <a:chExt cx="1124849" cy="1148573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5256901" y="31376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409301" y="32900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561701" y="34424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5714101" y="35948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5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inicial do banco de dados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638017"/>
            <a:ext cx="84296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Objetivo: pegar o prato melhor avaliado entre vários restaurantes.</a:t>
            </a:r>
          </a:p>
          <a:p>
            <a:endParaRPr lang="pt-BR" dirty="0" smtClean="0"/>
          </a:p>
        </p:txBody>
      </p:sp>
      <p:grpSp>
        <p:nvGrpSpPr>
          <p:cNvPr id="24" name="Grupo 23"/>
          <p:cNvGrpSpPr/>
          <p:nvPr/>
        </p:nvGrpSpPr>
        <p:grpSpPr>
          <a:xfrm>
            <a:off x="8957229" y="4912552"/>
            <a:ext cx="2124075" cy="1871032"/>
            <a:chOff x="5124450" y="2472369"/>
            <a:chExt cx="2124075" cy="1871032"/>
          </a:xfrm>
        </p:grpSpPr>
        <p:sp>
          <p:nvSpPr>
            <p:cNvPr id="18" name="Retângulo 17"/>
            <p:cNvSpPr/>
            <p:nvPr/>
          </p:nvSpPr>
          <p:spPr>
            <a:xfrm>
              <a:off x="5124450" y="2472369"/>
              <a:ext cx="2124075" cy="187103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Avaliações</a:t>
              </a:r>
              <a:endParaRPr lang="en-US" dirty="0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5647875" y="2911179"/>
              <a:ext cx="1277249" cy="1300973"/>
              <a:chOff x="5256901" y="3137677"/>
              <a:chExt cx="1277249" cy="1300973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5256901" y="31376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9301" y="32900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5561701" y="34424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5714101" y="35948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5866501" y="37472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1677206" y="2723338"/>
            <a:ext cx="2124075" cy="1871032"/>
            <a:chOff x="5124450" y="2472369"/>
            <a:chExt cx="2124075" cy="1871032"/>
          </a:xfrm>
        </p:grpSpPr>
        <p:sp>
          <p:nvSpPr>
            <p:cNvPr id="26" name="Retângulo 25"/>
            <p:cNvSpPr/>
            <p:nvPr/>
          </p:nvSpPr>
          <p:spPr>
            <a:xfrm>
              <a:off x="5124450" y="2472369"/>
              <a:ext cx="2124075" cy="187103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Pratos</a:t>
              </a:r>
              <a:endParaRPr lang="en-US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5647875" y="2911179"/>
              <a:ext cx="1277249" cy="1300973"/>
              <a:chOff x="5256901" y="3137677"/>
              <a:chExt cx="1277249" cy="1300973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5256901" y="31376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09301" y="32900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5561701" y="34424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714101" y="35948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5866501" y="37472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3" name="Retângulo 32"/>
          <p:cNvSpPr/>
          <p:nvPr/>
        </p:nvSpPr>
        <p:spPr>
          <a:xfrm>
            <a:off x="4080694" y="3159387"/>
            <a:ext cx="667649" cy="69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57" name="Grupo 56"/>
          <p:cNvGrpSpPr/>
          <p:nvPr/>
        </p:nvGrpSpPr>
        <p:grpSpPr>
          <a:xfrm>
            <a:off x="5019900" y="4008563"/>
            <a:ext cx="2390550" cy="1871032"/>
            <a:chOff x="5019900" y="3541838"/>
            <a:chExt cx="2390550" cy="1871032"/>
          </a:xfrm>
        </p:grpSpPr>
        <p:sp>
          <p:nvSpPr>
            <p:cNvPr id="35" name="Retângulo 34"/>
            <p:cNvSpPr/>
            <p:nvPr/>
          </p:nvSpPr>
          <p:spPr>
            <a:xfrm>
              <a:off x="5019900" y="3541838"/>
              <a:ext cx="2390550" cy="187103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Coleção: Restaurantes</a:t>
              </a:r>
              <a:endParaRPr lang="en-US" dirty="0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5581425" y="3980648"/>
              <a:ext cx="1277249" cy="1300973"/>
              <a:chOff x="5256901" y="3137677"/>
              <a:chExt cx="1277249" cy="1300973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5256901" y="31376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5409301" y="32900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5561701" y="34424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5714101" y="35948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5866501" y="3747277"/>
                <a:ext cx="667649" cy="6913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44" name="Conector reto 43"/>
          <p:cNvCxnSpPr/>
          <p:nvPr/>
        </p:nvCxnSpPr>
        <p:spPr>
          <a:xfrm>
            <a:off x="4286250" y="3705225"/>
            <a:ext cx="247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4295775" y="3571875"/>
            <a:ext cx="247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4295775" y="3429000"/>
            <a:ext cx="247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295775" y="3295650"/>
            <a:ext cx="247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/>
          <p:nvPr/>
        </p:nvCxnSpPr>
        <p:spPr>
          <a:xfrm>
            <a:off x="4419600" y="3705225"/>
            <a:ext cx="675825" cy="514069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6" name="Grupo 55"/>
          <p:cNvGrpSpPr/>
          <p:nvPr/>
        </p:nvGrpSpPr>
        <p:grpSpPr>
          <a:xfrm>
            <a:off x="7785337" y="4254481"/>
            <a:ext cx="1219516" cy="843378"/>
            <a:chOff x="6067649" y="2739098"/>
            <a:chExt cx="1219516" cy="843378"/>
          </a:xfrm>
        </p:grpSpPr>
        <p:sp>
          <p:nvSpPr>
            <p:cNvPr id="50" name="Retângulo 49"/>
            <p:cNvSpPr/>
            <p:nvPr/>
          </p:nvSpPr>
          <p:spPr>
            <a:xfrm>
              <a:off x="6067649" y="2739098"/>
              <a:ext cx="667649" cy="691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6273205" y="3284936"/>
              <a:ext cx="2476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6282730" y="3151586"/>
              <a:ext cx="2476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6282730" y="3008711"/>
              <a:ext cx="2476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6282730" y="2875361"/>
              <a:ext cx="2476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angulado 54"/>
            <p:cNvCxnSpPr/>
            <p:nvPr/>
          </p:nvCxnSpPr>
          <p:spPr>
            <a:xfrm>
              <a:off x="6406555" y="3284936"/>
              <a:ext cx="880610" cy="297540"/>
            </a:xfrm>
            <a:prstGeom prst="bentConnector3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9" name="Conector reto 58"/>
          <p:cNvCxnSpPr/>
          <p:nvPr/>
        </p:nvCxnSpPr>
        <p:spPr>
          <a:xfrm flipV="1">
            <a:off x="3300093" y="3281301"/>
            <a:ext cx="894788" cy="93799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6652592" y="4381209"/>
            <a:ext cx="1224807" cy="105547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3276</TotalTime>
  <Words>1232</Words>
  <Application>Microsoft Office PowerPoint</Application>
  <PresentationFormat>Widescreen</PresentationFormat>
  <Paragraphs>338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Tw Cen MT</vt:lpstr>
      <vt:lpstr>Tw Cen MT Condensed</vt:lpstr>
      <vt:lpstr>Wingdings</vt:lpstr>
      <vt:lpstr>Wingdings 2</vt:lpstr>
      <vt:lpstr>Wingdings 3</vt:lpstr>
      <vt:lpstr>HDOfficeLightV0</vt:lpstr>
      <vt:lpstr>Integral</vt:lpstr>
      <vt:lpstr>Firestore</vt:lpstr>
      <vt:lpstr>Apresentação</vt:lpstr>
      <vt:lpstr>Problema EXEMPLO</vt:lpstr>
      <vt:lpstr>Avaliação de um prato</vt:lpstr>
      <vt:lpstr>Avaliação de um prato</vt:lpstr>
      <vt:lpstr>Coleção Avaliações</vt:lpstr>
      <vt:lpstr>Coleção Restaurantes</vt:lpstr>
      <vt:lpstr>Coleção Pratos</vt:lpstr>
      <vt:lpstr>Estrutura inicial do banco de dados</vt:lpstr>
      <vt:lpstr>Avaliação de um prato (código)</vt:lpstr>
      <vt:lpstr>Elementos do Firestore</vt:lpstr>
      <vt:lpstr>Elementos do Firestore</vt:lpstr>
      <vt:lpstr>Firestore</vt:lpstr>
      <vt:lpstr>Queries</vt:lpstr>
      <vt:lpstr>Queries</vt:lpstr>
      <vt:lpstr>Preço</vt:lpstr>
      <vt:lpstr>Preço</vt:lpstr>
      <vt:lpstr>Estrutura de banco de dados (maps, arrays)</vt:lpstr>
      <vt:lpstr>Estrutura de banco de dados - Subcoleções</vt:lpstr>
      <vt:lpstr>Estrutura de banco de dados - Subcoleções</vt:lpstr>
      <vt:lpstr>Estrutura de banco de dados – Coleções no nível Raíz</vt:lpstr>
      <vt:lpstr>Esrtrutura de banco de dados – Coleções no nível Raiz</vt:lpstr>
      <vt:lpstr>Estrutura de banco de dados – Aninhamento de dados</vt:lpstr>
      <vt:lpstr>Esrtrutura de banco de dados – Aninhamento de dados</vt:lpstr>
      <vt:lpstr>Segurança</vt:lpstr>
      <vt:lpstr>Segurança</vt:lpstr>
      <vt:lpstr>Segurança</vt:lpstr>
      <vt:lpstr>Segurança</vt:lpstr>
      <vt:lpstr>Segurança</vt:lpstr>
      <vt:lpstr>Estrutura de banco de dados</vt:lpstr>
      <vt:lpstr>Questões importantes</vt:lpstr>
      <vt:lpstr>Regras do FIRESTORE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Lemos</dc:creator>
  <cp:lastModifiedBy>João Lemos</cp:lastModifiedBy>
  <cp:revision>70</cp:revision>
  <dcterms:created xsi:type="dcterms:W3CDTF">2019-03-29T15:32:39Z</dcterms:created>
  <dcterms:modified xsi:type="dcterms:W3CDTF">2019-04-03T19:21:33Z</dcterms:modified>
</cp:coreProperties>
</file>