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  <p:sldMasterId id="2147483945" r:id="rId2"/>
  </p:sldMasterIdLst>
  <p:notesMasterIdLst>
    <p:notesMasterId r:id="rId61"/>
  </p:notesMasterIdLst>
  <p:sldIdLst>
    <p:sldId id="325" r:id="rId3"/>
    <p:sldId id="277" r:id="rId4"/>
    <p:sldId id="331" r:id="rId5"/>
    <p:sldId id="377" r:id="rId6"/>
    <p:sldId id="332" r:id="rId7"/>
    <p:sldId id="333" r:id="rId8"/>
    <p:sldId id="329" r:id="rId9"/>
    <p:sldId id="330" r:id="rId10"/>
    <p:sldId id="334" r:id="rId11"/>
    <p:sldId id="348" r:id="rId12"/>
    <p:sldId id="349" r:id="rId13"/>
    <p:sldId id="350" r:id="rId14"/>
    <p:sldId id="371" r:id="rId15"/>
    <p:sldId id="364" r:id="rId16"/>
    <p:sldId id="365" r:id="rId17"/>
    <p:sldId id="366" r:id="rId18"/>
    <p:sldId id="399" r:id="rId19"/>
    <p:sldId id="353" r:id="rId20"/>
    <p:sldId id="354" r:id="rId21"/>
    <p:sldId id="355" r:id="rId22"/>
    <p:sldId id="383" r:id="rId23"/>
    <p:sldId id="369" r:id="rId24"/>
    <p:sldId id="385" r:id="rId25"/>
    <p:sldId id="386" r:id="rId26"/>
    <p:sldId id="384" r:id="rId27"/>
    <p:sldId id="387" r:id="rId28"/>
    <p:sldId id="372" r:id="rId29"/>
    <p:sldId id="368" r:id="rId30"/>
    <p:sldId id="367" r:id="rId31"/>
    <p:sldId id="341" r:id="rId32"/>
    <p:sldId id="344" r:id="rId33"/>
    <p:sldId id="343" r:id="rId34"/>
    <p:sldId id="346" r:id="rId35"/>
    <p:sldId id="373" r:id="rId36"/>
    <p:sldId id="357" r:id="rId37"/>
    <p:sldId id="374" r:id="rId38"/>
    <p:sldId id="375" r:id="rId39"/>
    <p:sldId id="378" r:id="rId40"/>
    <p:sldId id="379" r:id="rId41"/>
    <p:sldId id="380" r:id="rId42"/>
    <p:sldId id="388" r:id="rId43"/>
    <p:sldId id="382" r:id="rId44"/>
    <p:sldId id="389" r:id="rId45"/>
    <p:sldId id="390" r:id="rId46"/>
    <p:sldId id="393" r:id="rId47"/>
    <p:sldId id="336" r:id="rId48"/>
    <p:sldId id="337" r:id="rId49"/>
    <p:sldId id="394" r:id="rId50"/>
    <p:sldId id="395" r:id="rId51"/>
    <p:sldId id="359" r:id="rId52"/>
    <p:sldId id="362" r:id="rId53"/>
    <p:sldId id="361" r:id="rId54"/>
    <p:sldId id="396" r:id="rId55"/>
    <p:sldId id="397" r:id="rId56"/>
    <p:sldId id="398" r:id="rId57"/>
    <p:sldId id="391" r:id="rId58"/>
    <p:sldId id="381" r:id="rId59"/>
    <p:sldId id="322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17" autoAdjust="0"/>
  </p:normalViewPr>
  <p:slideViewPr>
    <p:cSldViewPr>
      <p:cViewPr varScale="1">
        <p:scale>
          <a:sx n="77" d="100"/>
          <a:sy n="77" d="100"/>
        </p:scale>
        <p:origin x="-17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3F3E3-BBC7-4D44-929F-D1BBEEFF2C61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255DB-0E61-4DAC-A423-932FCC5F7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53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poetic license is used in terminology to facilitate understanding</a:t>
            </a:r>
            <a:r>
              <a:rPr lang="en-US" baseline="0" dirty="0" smtClean="0"/>
              <a:t> (like we say architectural features even showing elements that are micro-architectural)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255DB-0E61-4DAC-A423-932FCC5F7A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67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Cache is micro-architectural, thus very dependent on the CPU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255DB-0E61-4DAC-A423-932FCC5F7A3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57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a forensics tool get the data thru DMA, it will get our hidden data from the cache as well.   But cold</a:t>
            </a:r>
            <a:r>
              <a:rPr lang="en-US" baseline="0" dirty="0" smtClean="0"/>
              <a:t> boot and other approaches (like turning off the machine) would not work.   Against DMA-related capture, VT-d is to your rescue [Joanna’s presentation: “</a:t>
            </a:r>
            <a:r>
              <a:rPr lang="en-US" baseline="0" dirty="0" err="1" smtClean="0"/>
              <a:t>Beyound</a:t>
            </a:r>
            <a:r>
              <a:rPr lang="en-US" baseline="0" dirty="0" smtClean="0"/>
              <a:t> the CPU:  Defeating Hardware Based RAM Acquisition”]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255DB-0E61-4DAC-A423-932FCC5F7A3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52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only discuss how it works with PAE enabled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255DB-0E61-4DAC-A423-932FCC5F7A3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49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zeroes the cache.   4 sets the MTRRs to be WB.   5 sets</a:t>
            </a:r>
            <a:r>
              <a:rPr lang="en-US" baseline="0" dirty="0" smtClean="0"/>
              <a:t> the no-fill mode (nothing enters the cache, only write hits update it).   6 he reads memory (there will be no cache hits since he invalidated the cache, thus the writes are to memory not to the cache).  The only theory is if </a:t>
            </a:r>
            <a:r>
              <a:rPr lang="en-US" baseline="0" dirty="0" err="1" smtClean="0"/>
              <a:t>wbinvd</a:t>
            </a:r>
            <a:r>
              <a:rPr lang="en-US" baseline="0" dirty="0" smtClean="0"/>
              <a:t> have not been completed until the rest is executed and the 6 actually hit and thus updated the cache contents… the ideal implementation would invert steps 5 and 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255DB-0E61-4DAC-A423-932FCC5F7A3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5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Marking memory regions</a:t>
            </a:r>
            <a:r>
              <a:rPr lang="en-US" baseline="0" dirty="0" smtClean="0"/>
              <a:t> as ECC-failed to avoid inspection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72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it will behave with DMA, memory acquisition??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255DB-0E61-4DAC-A423-932FCC5F7A3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66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255DB-0E61-4DAC-A423-932FCC5F7A3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83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that we already claimed credits for disabling new instructions, but this one specifically when disabled (legacy), they will became a </a:t>
            </a:r>
            <a:r>
              <a:rPr lang="en-US" baseline="0" dirty="0" err="1" smtClean="0"/>
              <a:t>nop</a:t>
            </a:r>
            <a:r>
              <a:rPr lang="en-US" baseline="0" dirty="0" smtClean="0"/>
              <a:t>, so no game there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255DB-0E61-4DAC-A423-932FCC5F7A3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84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falaremos</a:t>
            </a:r>
            <a:r>
              <a:rPr lang="en-US" dirty="0" smtClean="0"/>
              <a:t> de </a:t>
            </a:r>
            <a:r>
              <a:rPr lang="en-US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tanto</a:t>
            </a:r>
            <a:r>
              <a:rPr lang="en-US" baseline="0" dirty="0" smtClean="0"/>
              <a:t> o Gabriel </a:t>
            </a:r>
            <a:r>
              <a:rPr lang="en-US" baseline="0" dirty="0" err="1" smtClean="0"/>
              <a:t>quanto</a:t>
            </a:r>
            <a:r>
              <a:rPr lang="en-US" baseline="0" dirty="0" smtClean="0"/>
              <a:t> o Rodrigo </a:t>
            </a:r>
            <a:r>
              <a:rPr lang="en-US" baseline="0" dirty="0" err="1" smtClean="0"/>
              <a:t>tiveram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semelhantes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tecnicas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exploracao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conceitos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fundamentais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arquitetura</a:t>
            </a:r>
            <a:r>
              <a:rPr lang="en-US" baseline="0" dirty="0" smtClean="0"/>
              <a:t> com a </a:t>
            </a:r>
            <a:r>
              <a:rPr lang="en-US" baseline="0" dirty="0" err="1" smtClean="0"/>
              <a:t>experiencia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255DB-0E61-4DAC-A423-932FCC5F7A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46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Exemplo</a:t>
            </a:r>
            <a:r>
              <a:rPr lang="en-US" dirty="0" smtClean="0"/>
              <a:t> de um assumption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mudado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futuro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seria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da NVDIMM e o </a:t>
            </a:r>
            <a:r>
              <a:rPr lang="en-US" baseline="0" dirty="0" err="1" smtClean="0"/>
              <a:t>impacto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atestacao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premisses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255DB-0E61-4DAC-A423-932FCC5F7A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99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r>
              <a:rPr lang="en-US" dirty="0" smtClean="0"/>
              <a:t>http://download.intel.com/design/processor/manuals/253668.pdf.  Vol. 3A. Page: 17-7.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77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Hardcoded KPCR address and the IDTR not necessarily points there, and only 32 bits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255DB-0E61-4DAC-A423-932FCC5F7A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89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Linux version</a:t>
            </a:r>
            <a:r>
              <a:rPr lang="en-US" baseline="0" dirty="0" smtClean="0"/>
              <a:t> in the trunk:</a:t>
            </a:r>
          </a:p>
          <a:p>
            <a:r>
              <a:rPr lang="en-US" dirty="0" smtClean="0"/>
              <a:t>https://code.google.com/p/volatility/source/browse/trunk/volatility/plugins/linux/check_idt.py</a:t>
            </a:r>
          </a:p>
          <a:p>
            <a:endParaRPr lang="en-US" dirty="0" smtClean="0"/>
          </a:p>
          <a:p>
            <a:r>
              <a:rPr lang="en-US" dirty="0" smtClean="0"/>
              <a:t>Supports 64 and 32 bits but the names are exported,</a:t>
            </a:r>
            <a:r>
              <a:rPr lang="en-US" baseline="0" dirty="0" smtClean="0"/>
              <a:t> and it is gone…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They at least check for 32/64 bits, but only</a:t>
            </a:r>
            <a:r>
              <a:rPr lang="en-US" baseline="0" dirty="0" smtClean="0"/>
              <a:t> some entries and for them, if a given symbol is exported, the hook is not malicious!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255DB-0E61-4DAC-A423-932FCC5F7A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68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Malware in 64 bit needs</a:t>
            </a:r>
            <a:r>
              <a:rPr lang="en-US" baseline="0" dirty="0" smtClean="0"/>
              <a:t> to deal with </a:t>
            </a:r>
            <a:r>
              <a:rPr lang="en-US" baseline="0" dirty="0" err="1" smtClean="0"/>
              <a:t>Patchguard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255DB-0E61-4DAC-A423-932FCC5F7A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5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Disable the IA32_EFER.SCE</a:t>
            </a:r>
            <a:r>
              <a:rPr lang="en-US" baseline="0" dirty="0" smtClean="0"/>
              <a:t> (set bit to 0), handle the UD.  Check if the fault instruction is </a:t>
            </a:r>
            <a:r>
              <a:rPr lang="en-US" baseline="0" dirty="0" err="1" smtClean="0"/>
              <a:t>syscall</a:t>
            </a:r>
            <a:r>
              <a:rPr lang="en-US" baseline="0" dirty="0" smtClean="0"/>
              <a:t> opcode, if so, emulate and hook as wanted.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joke: </a:t>
            </a:r>
          </a:p>
          <a:p>
            <a:r>
              <a:rPr lang="en-US" baseline="0" dirty="0" smtClean="0"/>
              <a:t>Of course the credits are for whoever find new ones, we do hope that more people will pay attention to those kind of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255DB-0E61-4DAC-A423-932FCC5F7A3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8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Cache Hit, Cache Miss, Eviction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255DB-0E61-4DAC-A423-932FCC5F7A3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98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7249-89C3-40C5-B497-37440F8E60AE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B6F8-FF55-468F-A551-54344544E8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7249-89C3-40C5-B497-37440F8E60AE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B6F8-FF55-468F-A551-54344544E8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7249-89C3-40C5-B497-37440F8E60AE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B6F8-FF55-468F-A551-54344544E8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BBC7-6ED8-4329-9D40-611C108D02B3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2834-192B-44CB-BC99-50DEA309C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58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BBC7-6ED8-4329-9D40-611C108D02B3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2834-192B-44CB-BC99-50DEA309C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58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9A38F8-18F1-41E8-B150-D04052F48026}" type="datetime1">
              <a:rPr lang="en-US" smtClean="0"/>
              <a:pPr>
                <a:defRPr/>
              </a:pPr>
              <a:t>4/8/2015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430125-6B7E-4D90-A713-F38BBACE2D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Intel Restricted Secret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80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400"/>
              </a:lnSpc>
              <a:defRPr/>
            </a:lvl1pPr>
            <a:lvl2pPr>
              <a:lnSpc>
                <a:spcPts val="2400"/>
              </a:lnSpc>
              <a:defRPr/>
            </a:lvl2pPr>
            <a:lvl3pPr>
              <a:lnSpc>
                <a:spcPts val="2400"/>
              </a:lnSpc>
              <a:defRPr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AD330-AE88-4033-8DDD-B46316E66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fld id="{CC9A38F8-18F1-41E8-B150-D04052F48026}" type="datetime1">
              <a:rPr lang="en-US" smtClean="0"/>
              <a:pPr>
                <a:defRPr/>
              </a:pPr>
              <a:t>4/8/2015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Intel Restricted Secret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26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4063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1825" y="1050925"/>
            <a:ext cx="4041775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6000" y="1050925"/>
            <a:ext cx="404336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9A38F8-18F1-41E8-B150-D04052F48026}" type="datetime1">
              <a:rPr lang="en-US" smtClean="0"/>
              <a:pPr>
                <a:defRPr/>
              </a:pPr>
              <a:t>4/8/2015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430125-6B7E-4D90-A713-F38BBACE2D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Intel Restricted Secret</a:t>
            </a:r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549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3A089-233C-45E9-95B8-4F5F266BBFAA}" type="datetime1">
              <a:rPr lang="en-US" smtClean="0"/>
              <a:pPr>
                <a:defRPr/>
              </a:pPr>
              <a:t>4/8/2015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Intel Restricted Secret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2D453-AF56-41E7-B31D-787AAB99A7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62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3EADE-56A1-4E50-9EEA-AC8564E6586A}" type="datetime1">
              <a:rPr lang="en-US" smtClean="0"/>
              <a:pPr>
                <a:defRPr/>
              </a:pPr>
              <a:t>4/8/2015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Intel Restricted Secret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847757-016C-44BB-AB8D-E16373D26B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7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7249-89C3-40C5-B497-37440F8E60AE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B6F8-FF55-468F-A551-54344544E8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C7F48-1F77-4A02-A6A3-8C5AA685C333}" type="datetime1">
              <a:rPr lang="en-US" smtClean="0"/>
              <a:pPr>
                <a:defRPr/>
              </a:pPr>
              <a:t>4/8/2015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Intel Restricted Secret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EF64F-EF74-4088-8925-863E5C9F98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45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F5008-B487-47D9-BCF0-D440B988E0A4}" type="datetime1">
              <a:rPr lang="en-US" smtClean="0"/>
              <a:pPr>
                <a:defRPr/>
              </a:pPr>
              <a:t>4/8/2015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Intel Restricted Secret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0383D-C9F5-4144-B2B1-8D4F951E6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56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759BA-418D-4DC3-A781-E50D060B32BF}" type="datetime1">
              <a:rPr lang="en-US" smtClean="0"/>
              <a:pPr>
                <a:defRPr/>
              </a:pPr>
              <a:t>4/8/2015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Intel Restricted Secret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792240-C75A-493D-9709-A368D03A7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26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CA09C-5983-4910-BAED-EC32C039AAE7}" type="datetime1">
              <a:rPr lang="en-US" smtClean="0"/>
              <a:pPr>
                <a:defRPr/>
              </a:pPr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Intel Restricted Secret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BDBFD-063A-4B05-A200-923E986785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141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4338" y="227013"/>
            <a:ext cx="2105025" cy="5395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9263" y="227013"/>
            <a:ext cx="6162675" cy="5395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37508-F9A5-49AD-83D6-299FFED030AF}" type="datetime1">
              <a:rPr lang="en-US" smtClean="0"/>
              <a:pPr>
                <a:defRPr/>
              </a:pPr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Intel Restricted Secret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77B27-4DEA-4B00-829F-2C646D841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804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3" y="227013"/>
            <a:ext cx="8237537" cy="641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25" y="1050925"/>
            <a:ext cx="4041775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26000" y="1050925"/>
            <a:ext cx="4043363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26000" y="3413125"/>
            <a:ext cx="4043363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F1C5C-DF50-4F4C-B72E-A401D8CE9F19}" type="datetime1">
              <a:rPr lang="en-US" smtClean="0"/>
              <a:pPr>
                <a:defRPr/>
              </a:pPr>
              <a:t>4/8/2015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Intel Restricted Secret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285A32-DE62-4F64-A423-C92D8003C5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887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3" y="227013"/>
            <a:ext cx="8237537" cy="641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25" y="1050925"/>
            <a:ext cx="4041775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6000" y="1050925"/>
            <a:ext cx="4043363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16692-BF75-42B4-BD87-A35AB327059B}" type="datetime1">
              <a:rPr lang="en-US" smtClean="0"/>
              <a:pPr>
                <a:defRPr/>
              </a:pPr>
              <a:t>4/8/2015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Intel Restricted Secret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C728F-DE50-4D8F-B601-09B7F53A97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398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162800" cy="427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762000"/>
            <a:ext cx="83820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6C2E8-24BB-4C46-BEBB-055927F9A9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499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3" y="227013"/>
            <a:ext cx="8237537" cy="641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31825" y="1050925"/>
            <a:ext cx="8237538" cy="45720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15091-4147-47BC-B734-22B20A513CEF}" type="datetime1">
              <a:rPr lang="en-US" smtClean="0"/>
              <a:pPr>
                <a:defRPr/>
              </a:pPr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Intel Restricted Secret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41D1B-CDFD-4AEC-9AF4-946D2AA75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2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7249-89C3-40C5-B497-37440F8E60AE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B6F8-FF55-468F-A551-54344544E8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7249-89C3-40C5-B497-37440F8E60AE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B6F8-FF55-468F-A551-54344544E8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7249-89C3-40C5-B497-37440F8E60AE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B6F8-FF55-468F-A551-54344544E8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7249-89C3-40C5-B497-37440F8E60AE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B6F8-FF55-468F-A551-54344544E8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7249-89C3-40C5-B497-37440F8E60AE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B6F8-FF55-468F-A551-54344544E8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7249-89C3-40C5-B497-37440F8E60AE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B6F8-FF55-468F-A551-54344544E8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7249-89C3-40C5-B497-37440F8E60AE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B6F8-FF55-468F-A551-54344544E8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57249-89C3-40C5-B497-37440F8E60AE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9B6F8-FF55-468F-A551-54344544E8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44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32540"/>
            </a:gs>
            <a:gs pos="50000">
              <a:srgbClr val="074F8B"/>
            </a:gs>
            <a:gs pos="100000">
              <a:srgbClr val="03254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ChangeArrowheads="1"/>
          </p:cNvSpPr>
          <p:nvPr/>
        </p:nvSpPr>
        <p:spPr bwMode="white">
          <a:xfrm>
            <a:off x="3175" y="6029325"/>
            <a:ext cx="9140825" cy="828675"/>
          </a:xfrm>
          <a:prstGeom prst="rect">
            <a:avLst/>
          </a:prstGeom>
          <a:solidFill>
            <a:srgbClr val="0860A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  <a:latin typeface="Verdana" pitchFamily="34" charset="0"/>
            </a:endParaRPr>
          </a:p>
        </p:txBody>
      </p:sp>
      <p:pic>
        <p:nvPicPr>
          <p:cNvPr id="14339" name="Picture 14" descr="Intel_white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889875" y="6169025"/>
            <a:ext cx="811213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" name="Text Box 24"/>
          <p:cNvSpPr txBox="1">
            <a:spLocks noChangeArrowheads="1"/>
          </p:cNvSpPr>
          <p:nvPr/>
        </p:nvSpPr>
        <p:spPr bwMode="auto">
          <a:xfrm>
            <a:off x="685800" y="6523038"/>
            <a:ext cx="3124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>
                <a:solidFill>
                  <a:srgbClr val="FFFFFF"/>
                </a:solidFill>
              </a:rPr>
              <a:t>Intel Confidential – Internal Only – for discussion purposes</a:t>
            </a: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9263" y="227013"/>
            <a:ext cx="82375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050925"/>
            <a:ext cx="823753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 bullet</a:t>
            </a:r>
          </a:p>
          <a:p>
            <a:pPr lvl="1"/>
            <a:r>
              <a:rPr lang="en-US" smtClean="0"/>
              <a:t>Second level bullet</a:t>
            </a:r>
          </a:p>
          <a:p>
            <a:pPr lvl="2"/>
            <a:r>
              <a:rPr lang="en-US" smtClean="0"/>
              <a:t>asdfasdf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81050" y="6416675"/>
            <a:ext cx="8382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 baseline="0">
                <a:solidFill>
                  <a:srgbClr val="FFFFFF"/>
                </a:solidFill>
                <a:latin typeface="Neo Sans Inte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9A38F8-18F1-41E8-B150-D04052F48026}" type="datetime1">
              <a:rPr lang="en-US" b="1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4/8/2015</a:t>
            </a:fld>
            <a:endParaRPr lang="en-US" b="1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739900" y="6416675"/>
            <a:ext cx="3119438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rgbClr val="FFFFFF"/>
                </a:solidFill>
                <a:latin typeface="Neo Sans Inte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smtClean="0"/>
              <a:t>Intel Restricted Secret</a:t>
            </a:r>
            <a:endParaRPr lang="en-US" b="1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458788" y="6357938"/>
            <a:ext cx="303212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 b="1" baseline="0">
                <a:solidFill>
                  <a:srgbClr val="FFFFFF"/>
                </a:solidFill>
                <a:latin typeface="Verdana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430125-6B7E-4D90-A713-F38BBACE2D8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5374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  <p:sldLayoutId id="2147483960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Neo Sans Intel Medium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Neo Sans Intel Medium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Neo Sans Intel Medium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Neo Sans Intel Medium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Neo Sans Intel Medium" pitchFamily="34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Neo Sans Intel Medium" pitchFamily="34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Neo Sans Intel Medium" pitchFamily="34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Neo Sans Intel Medium" pitchFamily="34" charset="0"/>
          <a:cs typeface="Arial" charset="0"/>
        </a:defRPr>
      </a:lvl9pPr>
    </p:titleStyle>
    <p:bodyStyle>
      <a:lvl1pPr marL="287338" indent="-287338" algn="l" rtl="0" eaLnBrk="0" fontAlgn="base" hangingPunct="0">
        <a:spcBef>
          <a:spcPct val="6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8098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2000">
          <a:solidFill>
            <a:srgbClr val="DDDDDD"/>
          </a:solidFill>
          <a:latin typeface="+mn-lt"/>
          <a:cs typeface="+mn-cs"/>
        </a:defRPr>
      </a:lvl2pPr>
      <a:lvl3pPr marL="1101725" indent="-3048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defRPr>
          <a:solidFill>
            <a:srgbClr val="DDDDDD"/>
          </a:solidFill>
          <a:latin typeface="Neo Sans Intel" pitchFamily="34" charset="0"/>
          <a:cs typeface="+mn-cs"/>
        </a:defRPr>
      </a:lvl3pPr>
      <a:lvl4pPr marL="1481138" indent="-265113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2400">
          <a:solidFill>
            <a:srgbClr val="DDDDDD"/>
          </a:solidFill>
          <a:latin typeface="Arial" charset="0"/>
          <a:cs typeface="+mn-cs"/>
        </a:defRPr>
      </a:lvl4pPr>
      <a:lvl5pPr marL="1892300" indent="-296863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DDDDDD"/>
          </a:solidFill>
          <a:latin typeface="Verdana" pitchFamily="34" charset="0"/>
          <a:cs typeface="+mn-cs"/>
        </a:defRPr>
      </a:lvl5pPr>
      <a:lvl6pPr marL="2349500" indent="-296863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DDDDDD"/>
          </a:solidFill>
          <a:latin typeface="Verdana" pitchFamily="34" charset="0"/>
          <a:cs typeface="+mn-cs"/>
        </a:defRPr>
      </a:lvl6pPr>
      <a:lvl7pPr marL="2806700" indent="-296863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DDDDDD"/>
          </a:solidFill>
          <a:latin typeface="Verdana" pitchFamily="34" charset="0"/>
          <a:cs typeface="+mn-cs"/>
        </a:defRPr>
      </a:lvl7pPr>
      <a:lvl8pPr marL="3263900" indent="-296863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DDDDDD"/>
          </a:solidFill>
          <a:latin typeface="Verdana" pitchFamily="34" charset="0"/>
          <a:cs typeface="+mn-cs"/>
        </a:defRPr>
      </a:lvl8pPr>
      <a:lvl9pPr marL="3721100" indent="-296863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DDDDDD"/>
          </a:solidFill>
          <a:latin typeface="Verdana" pitchFamily="34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volatility/source/browse/trunk/volatility/plugins/malware/idt.p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chipsec/chipsec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frozencache.blogspot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rbranco/Troopers2015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ROOPERS_Badge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3848" y="3621458"/>
            <a:ext cx="2592288" cy="304790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67544" y="600215"/>
            <a:ext cx="8208911" cy="86177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i="1" dirty="0" smtClean="0">
                <a:solidFill>
                  <a:schemeClr val="bg1"/>
                </a:solidFill>
              </a:rPr>
              <a:t>Modern Platform-Supported Rootkits</a:t>
            </a:r>
            <a:endParaRPr lang="en-US" sz="3500" i="1" dirty="0">
              <a:solidFill>
                <a:schemeClr val="bg1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0" y="2145630"/>
            <a:ext cx="9108504" cy="923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 smtClean="0"/>
              <a:t>Rodrigo Rubira Branco (@</a:t>
            </a:r>
            <a:r>
              <a:rPr lang="en-US" sz="2200" dirty="0" err="1" smtClean="0"/>
              <a:t>bsdaemon</a:t>
            </a:r>
            <a:r>
              <a:rPr lang="en-US" sz="2200" dirty="0" smtClean="0"/>
              <a:t>) &amp; Gabriel Negreira Barbosa (@</a:t>
            </a:r>
            <a:r>
              <a:rPr lang="en-US" sz="2200" dirty="0" err="1" smtClean="0"/>
              <a:t>gabrielnb</a:t>
            </a:r>
            <a:r>
              <a:rPr lang="en-US" sz="2200" dirty="0" smtClean="0"/>
              <a:t>)</a:t>
            </a:r>
          </a:p>
          <a:p>
            <a:pPr marL="0" indent="0" algn="ctr">
              <a:buNone/>
            </a:pPr>
            <a:r>
              <a:rPr lang="en-US" sz="2200" dirty="0" smtClean="0"/>
              <a:t>{ </a:t>
            </a:r>
            <a:r>
              <a:rPr lang="en-US" sz="2200" dirty="0" err="1" smtClean="0"/>
              <a:t>rodrigo.branco</a:t>
            </a:r>
            <a:r>
              <a:rPr lang="en-US" sz="2200" dirty="0" smtClean="0"/>
              <a:t> || </a:t>
            </a:r>
            <a:r>
              <a:rPr lang="en-US" sz="2200" dirty="0" err="1" smtClean="0"/>
              <a:t>gabriel.negreira.barbosa</a:t>
            </a:r>
            <a:r>
              <a:rPr lang="en-US" sz="2200" dirty="0" smtClean="0"/>
              <a:t> } @ intel.com</a:t>
            </a:r>
            <a:endParaRPr lang="en-US" sz="2200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5868144" y="4365104"/>
            <a:ext cx="3275856" cy="923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 smtClean="0"/>
              <a:t>“As the area of our knowledge grows, so too does the perimeter of our ignorance”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3746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IDT/IVT – What we will see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Quick Introduction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Related Abuses:</a:t>
            </a:r>
          </a:p>
          <a:p>
            <a:pPr lvl="1" indent="-342900">
              <a:buFontTx/>
              <a:buChar char="-"/>
            </a:pPr>
            <a:r>
              <a:rPr lang="en-US" dirty="0" smtClean="0"/>
              <a:t>Assumption:  Fixed location for IDTR target?  </a:t>
            </a:r>
          </a:p>
          <a:p>
            <a:pPr lvl="1" indent="-342900">
              <a:buFontTx/>
              <a:buChar char="-"/>
            </a:pPr>
            <a:r>
              <a:rPr lang="en-US" dirty="0" smtClean="0"/>
              <a:t>Assumption:  Always protected mode on dumps?</a:t>
            </a:r>
          </a:p>
          <a:p>
            <a:pPr lvl="1" indent="-342900">
              <a:buFontTx/>
              <a:buChar char="-"/>
            </a:pPr>
            <a:r>
              <a:rPr lang="en-US" dirty="0" smtClean="0"/>
              <a:t>Assumption:  32-bits only malware? (</a:t>
            </a:r>
            <a:r>
              <a:rPr lang="en-US" dirty="0" err="1" smtClean="0"/>
              <a:t>ahn</a:t>
            </a:r>
            <a:r>
              <a:rPr lang="en-US" dirty="0" smtClean="0"/>
              <a:t>??)</a:t>
            </a:r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50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IVT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Real-mode counterpart of the Interrupt Descriptor Table of Protected Mode</a:t>
            </a:r>
          </a:p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Let’s visualize the differences…</a:t>
            </a:r>
          </a:p>
          <a:p>
            <a:pPr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8176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IVT Introduction (2)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72816"/>
            <a:ext cx="5744377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6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IDT 32 and 64 bits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4" y="1268760"/>
            <a:ext cx="5087060" cy="188621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223" y="3212976"/>
            <a:ext cx="6887537" cy="331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4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IVT Abuse – idt.py (Volatility)</a:t>
            </a:r>
            <a:br>
              <a:rPr lang="en-US" dirty="0" smtClean="0"/>
            </a:br>
            <a:r>
              <a:rPr lang="en-US" dirty="0" smtClean="0"/>
              <a:t>Where is the mode check?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/>
              <a:t> if not </a:t>
            </a:r>
            <a:r>
              <a:rPr lang="en-US" sz="1000" dirty="0" err="1"/>
              <a:t>addr_space</a:t>
            </a:r>
            <a:r>
              <a:rPr lang="en-US" sz="1000" dirty="0"/>
              <a:t> is None and not </a:t>
            </a:r>
            <a:r>
              <a:rPr lang="en-US" sz="1000" dirty="0" err="1"/>
              <a:t>symtab</a:t>
            </a:r>
            <a:r>
              <a:rPr lang="en-US" sz="1000" dirty="0"/>
              <a:t> is None:</a:t>
            </a:r>
          </a:p>
          <a:p>
            <a:pPr marL="0" indent="0">
              <a:buNone/>
            </a:pPr>
            <a:r>
              <a:rPr lang="en-US" sz="1000" dirty="0"/>
              <a:t>            KPCR = 0xFFDFF000</a:t>
            </a:r>
          </a:p>
          <a:p>
            <a:pPr marL="0" indent="0">
              <a:buNone/>
            </a:pPr>
            <a:r>
              <a:rPr lang="en-US" sz="1000" dirty="0"/>
              <a:t>        </a:t>
            </a:r>
          </a:p>
          <a:p>
            <a:pPr marL="0" indent="0">
              <a:buNone/>
            </a:pPr>
            <a:r>
              <a:rPr lang="en-US" sz="1000" dirty="0"/>
              <a:t>            if not </a:t>
            </a:r>
            <a:r>
              <a:rPr lang="en-US" sz="1000" dirty="0" err="1"/>
              <a:t>addr_space.is_valid_address</a:t>
            </a:r>
            <a:r>
              <a:rPr lang="en-US" sz="1000" dirty="0"/>
              <a:t>(KPCR):</a:t>
            </a:r>
          </a:p>
          <a:p>
            <a:pPr marL="0" indent="0">
              <a:buNone/>
            </a:pPr>
            <a:r>
              <a:rPr lang="en-US" sz="1000" dirty="0"/>
              <a:t>                print "KPCR is UNAVAILABLE" </a:t>
            </a:r>
          </a:p>
          <a:p>
            <a:pPr marL="0" indent="0">
              <a:buNone/>
            </a:pPr>
            <a:r>
              <a:rPr lang="en-US" sz="1000" dirty="0"/>
              <a:t>                return</a:t>
            </a:r>
          </a:p>
          <a:p>
            <a:pPr marL="0" indent="0">
              <a:buNone/>
            </a:pPr>
            <a:r>
              <a:rPr lang="en-US" sz="1000" dirty="0"/>
              <a:t>    </a:t>
            </a:r>
          </a:p>
          <a:p>
            <a:pPr marL="0" indent="0">
              <a:buNone/>
            </a:pPr>
            <a:r>
              <a:rPr lang="en-US" sz="1000" dirty="0"/>
              <a:t>            </a:t>
            </a:r>
            <a:r>
              <a:rPr lang="en-US" sz="1000" dirty="0" err="1"/>
              <a:t>idt_mem</a:t>
            </a:r>
            <a:r>
              <a:rPr lang="en-US" sz="1000" dirty="0"/>
              <a:t> = </a:t>
            </a:r>
            <a:r>
              <a:rPr lang="en-US" sz="1000" dirty="0" err="1"/>
              <a:t>read_value</a:t>
            </a:r>
            <a:r>
              <a:rPr lang="en-US" sz="1000" dirty="0"/>
              <a:t>(</a:t>
            </a:r>
            <a:r>
              <a:rPr lang="en-US" sz="1000" dirty="0" err="1"/>
              <a:t>addr_space</a:t>
            </a:r>
            <a:r>
              <a:rPr lang="en-US" sz="1000" dirty="0"/>
              <a:t>, 'unsigned long', KPCR+0x38)</a:t>
            </a:r>
          </a:p>
          <a:p>
            <a:pPr marL="0" indent="0">
              <a:buNone/>
            </a:pPr>
            <a:r>
              <a:rPr lang="en-US" sz="1000" dirty="0"/>
              <a:t> </a:t>
            </a:r>
          </a:p>
          <a:p>
            <a:pPr marL="0" indent="0">
              <a:buNone/>
            </a:pPr>
            <a:r>
              <a:rPr lang="en-US" sz="1000" dirty="0"/>
              <a:t>            print 'IDT#\</a:t>
            </a:r>
            <a:r>
              <a:rPr lang="en-US" sz="1000" dirty="0" err="1"/>
              <a:t>tISR</a:t>
            </a:r>
            <a:r>
              <a:rPr lang="en-US" sz="1000" dirty="0"/>
              <a:t>\</a:t>
            </a:r>
            <a:r>
              <a:rPr lang="en-US" sz="1000" dirty="0" err="1"/>
              <a:t>tunused_lo</a:t>
            </a:r>
            <a:r>
              <a:rPr lang="en-US" sz="1000" dirty="0"/>
              <a:t>\</a:t>
            </a:r>
            <a:r>
              <a:rPr lang="en-US" sz="1000" dirty="0" err="1"/>
              <a:t>tsegment_type</a:t>
            </a:r>
            <a:r>
              <a:rPr lang="en-US" sz="1000" dirty="0"/>
              <a:t>\</a:t>
            </a:r>
            <a:r>
              <a:rPr lang="en-US" sz="1000" dirty="0" err="1"/>
              <a:t>tsystem_segment_flag</a:t>
            </a:r>
            <a:r>
              <a:rPr lang="en-US" sz="1000" dirty="0"/>
              <a:t>\</a:t>
            </a:r>
            <a:r>
              <a:rPr lang="en-US" sz="1000" dirty="0" err="1"/>
              <a:t>tDPL</a:t>
            </a:r>
            <a:r>
              <a:rPr lang="en-US" sz="1000" dirty="0"/>
              <a:t>\</a:t>
            </a:r>
            <a:r>
              <a:rPr lang="en-US" sz="1000" dirty="0" err="1"/>
              <a:t>tP</a:t>
            </a:r>
            <a:r>
              <a:rPr lang="en-US" sz="1000" dirty="0"/>
              <a:t>'</a:t>
            </a:r>
          </a:p>
          <a:p>
            <a:pPr marL="0" indent="0">
              <a:buNone/>
            </a:pPr>
            <a:r>
              <a:rPr lang="en-US" sz="1000" dirty="0"/>
              <a:t>            </a:t>
            </a:r>
          </a:p>
          <a:p>
            <a:pPr marL="0" indent="0">
              <a:buNone/>
            </a:pPr>
            <a:r>
              <a:rPr lang="en-US" sz="1000" dirty="0"/>
              <a:t>            for i in range(0, 256):</a:t>
            </a:r>
          </a:p>
          <a:p>
            <a:pPr marL="0" indent="0">
              <a:buNone/>
            </a:pPr>
            <a:r>
              <a:rPr lang="en-US" sz="1000" dirty="0"/>
              <a:t>                offset = (i) * 8</a:t>
            </a:r>
          </a:p>
          <a:p>
            <a:pPr marL="0" indent="0">
              <a:buNone/>
            </a:pPr>
            <a:r>
              <a:rPr lang="en-US" sz="1000" dirty="0"/>
              <a:t>                </a:t>
            </a:r>
          </a:p>
          <a:p>
            <a:pPr marL="0" indent="0">
              <a:buNone/>
            </a:pPr>
            <a:r>
              <a:rPr lang="en-US" sz="1000" dirty="0"/>
              <a:t>                </a:t>
            </a:r>
            <a:r>
              <a:rPr lang="en-US" sz="1000" dirty="0" err="1"/>
              <a:t>LowOffset</a:t>
            </a:r>
            <a:r>
              <a:rPr lang="en-US" sz="1000" dirty="0"/>
              <a:t> = </a:t>
            </a:r>
            <a:r>
              <a:rPr lang="en-US" sz="1000" dirty="0" err="1"/>
              <a:t>read_value</a:t>
            </a:r>
            <a:r>
              <a:rPr lang="en-US" sz="1000" dirty="0"/>
              <a:t>(</a:t>
            </a:r>
            <a:r>
              <a:rPr lang="en-US" sz="1000" dirty="0" err="1"/>
              <a:t>addr_space</a:t>
            </a:r>
            <a:r>
              <a:rPr lang="en-US" sz="1000" dirty="0"/>
              <a:t>, 'unsigned short', idt_mem+0 + offset)</a:t>
            </a:r>
          </a:p>
          <a:p>
            <a:pPr marL="0" indent="0">
              <a:buNone/>
            </a:pPr>
            <a:r>
              <a:rPr lang="en-US" sz="1000" dirty="0"/>
              <a:t>                selector  = </a:t>
            </a:r>
            <a:r>
              <a:rPr lang="en-US" sz="1000" dirty="0" err="1"/>
              <a:t>read_value</a:t>
            </a:r>
            <a:r>
              <a:rPr lang="en-US" sz="1000" dirty="0"/>
              <a:t>(</a:t>
            </a:r>
            <a:r>
              <a:rPr lang="en-US" sz="1000" dirty="0" err="1"/>
              <a:t>addr_space</a:t>
            </a:r>
            <a:r>
              <a:rPr lang="en-US" sz="1000" dirty="0"/>
              <a:t>, 'unsigned short', idt_mem+2 + offset)</a:t>
            </a:r>
          </a:p>
          <a:p>
            <a:pPr marL="0" indent="0">
              <a:buNone/>
            </a:pPr>
            <a:r>
              <a:rPr lang="en-US" sz="1000" dirty="0"/>
              <a:t>                </a:t>
            </a:r>
            <a:r>
              <a:rPr lang="en-US" sz="1000" dirty="0" err="1"/>
              <a:t>unused_lo</a:t>
            </a:r>
            <a:r>
              <a:rPr lang="en-US" sz="1000" dirty="0"/>
              <a:t> = </a:t>
            </a:r>
            <a:r>
              <a:rPr lang="en-US" sz="1000" dirty="0" err="1"/>
              <a:t>read_value</a:t>
            </a:r>
            <a:r>
              <a:rPr lang="en-US" sz="1000" dirty="0"/>
              <a:t>(</a:t>
            </a:r>
            <a:r>
              <a:rPr lang="en-US" sz="1000" dirty="0" err="1"/>
              <a:t>addr_space</a:t>
            </a:r>
            <a:r>
              <a:rPr lang="en-US" sz="1000" dirty="0"/>
              <a:t>, 'unsigned char', idt_mem+4 + offset)</a:t>
            </a:r>
          </a:p>
          <a:p>
            <a:pPr marL="0" indent="0">
              <a:buNone/>
            </a:pPr>
            <a:r>
              <a:rPr lang="en-US" sz="1000" dirty="0"/>
              <a:t>                options   = </a:t>
            </a:r>
            <a:r>
              <a:rPr lang="en-US" sz="1000" dirty="0" err="1"/>
              <a:t>read_value</a:t>
            </a:r>
            <a:r>
              <a:rPr lang="en-US" sz="1000" dirty="0"/>
              <a:t>(</a:t>
            </a:r>
            <a:r>
              <a:rPr lang="en-US" sz="1000" dirty="0" err="1"/>
              <a:t>addr_space</a:t>
            </a:r>
            <a:r>
              <a:rPr lang="en-US" sz="1000" dirty="0"/>
              <a:t>, 'unsigned char', idt_mem+5 + offset)</a:t>
            </a:r>
          </a:p>
          <a:p>
            <a:pPr marL="0" indent="0">
              <a:buNone/>
            </a:pPr>
            <a:r>
              <a:rPr lang="en-US" sz="1000" dirty="0"/>
              <a:t>                </a:t>
            </a:r>
          </a:p>
          <a:p>
            <a:pPr marL="0" indent="0">
              <a:buNone/>
            </a:pPr>
            <a:r>
              <a:rPr lang="en-US" sz="1000" dirty="0"/>
              <a:t>                </a:t>
            </a:r>
            <a:r>
              <a:rPr lang="en-US" sz="1000" dirty="0" err="1"/>
              <a:t>segment_type</a:t>
            </a:r>
            <a:r>
              <a:rPr lang="en-US" sz="1000" dirty="0"/>
              <a:t> = options &amp; 0x0f</a:t>
            </a:r>
          </a:p>
          <a:p>
            <a:pPr marL="0" indent="0">
              <a:buNone/>
            </a:pPr>
            <a:r>
              <a:rPr lang="en-US" sz="1000" dirty="0"/>
              <a:t>                </a:t>
            </a:r>
            <a:r>
              <a:rPr lang="en-US" sz="1000" dirty="0" err="1"/>
              <a:t>system_segment_flag</a:t>
            </a:r>
            <a:r>
              <a:rPr lang="en-US" sz="1000" dirty="0"/>
              <a:t> = (options &amp; 0x10) &gt;&gt; 4</a:t>
            </a:r>
          </a:p>
          <a:p>
            <a:pPr marL="0" indent="0">
              <a:buNone/>
            </a:pPr>
            <a:r>
              <a:rPr lang="en-US" sz="1000" dirty="0"/>
              <a:t>                DPL = (options &amp; 0x60) &gt;&gt; 5</a:t>
            </a:r>
          </a:p>
          <a:p>
            <a:pPr marL="0" indent="0">
              <a:buNone/>
            </a:pPr>
            <a:r>
              <a:rPr lang="en-US" sz="1000" dirty="0"/>
              <a:t>                P = (options &amp; 0x80) &gt;&gt; 7</a:t>
            </a:r>
          </a:p>
          <a:p>
            <a:pPr marL="0" indent="0">
              <a:buNone/>
            </a:pPr>
            <a:r>
              <a:rPr lang="en-US" sz="1000" dirty="0"/>
              <a:t>                </a:t>
            </a:r>
            <a:r>
              <a:rPr lang="en-US" sz="1000" dirty="0" err="1"/>
              <a:t>HiOffset</a:t>
            </a:r>
            <a:r>
              <a:rPr lang="en-US" sz="1000" dirty="0"/>
              <a:t> = </a:t>
            </a:r>
            <a:r>
              <a:rPr lang="en-US" sz="1000" dirty="0" err="1"/>
              <a:t>read_value</a:t>
            </a:r>
            <a:r>
              <a:rPr lang="en-US" sz="1000" dirty="0"/>
              <a:t>(</a:t>
            </a:r>
            <a:r>
              <a:rPr lang="en-US" sz="1000" dirty="0" err="1"/>
              <a:t>addr_space</a:t>
            </a:r>
            <a:r>
              <a:rPr lang="en-US" sz="1000" dirty="0"/>
              <a:t>, 'unsigned short', idt_mem+6 + offset)</a:t>
            </a:r>
          </a:p>
          <a:p>
            <a:pPr marL="0" indent="0">
              <a:buNone/>
            </a:pPr>
            <a:r>
              <a:rPr lang="en-US" sz="1000" dirty="0"/>
              <a:t>		        </a:t>
            </a:r>
          </a:p>
          <a:p>
            <a:pPr marL="0" indent="0">
              <a:buNone/>
            </a:pPr>
            <a:r>
              <a:rPr lang="en-US" sz="1000" dirty="0"/>
              <a:t>                print '%s\t%4.4x:%4.4x%4.4x\</a:t>
            </a:r>
            <a:r>
              <a:rPr lang="en-US" sz="1000" dirty="0" err="1"/>
              <a:t>t%x</a:t>
            </a:r>
            <a:r>
              <a:rPr lang="en-US" sz="1000" dirty="0"/>
              <a:t>' % (</a:t>
            </a:r>
            <a:r>
              <a:rPr lang="en-US" sz="1000" dirty="0" err="1"/>
              <a:t>str</a:t>
            </a:r>
            <a:r>
              <a:rPr lang="en-US" sz="1000" dirty="0"/>
              <a:t>(i), selector, </a:t>
            </a:r>
            <a:r>
              <a:rPr lang="en-US" sz="1000" dirty="0" err="1"/>
              <a:t>HiOffset</a:t>
            </a:r>
            <a:r>
              <a:rPr lang="en-US" sz="1000" dirty="0"/>
              <a:t>, </a:t>
            </a:r>
            <a:r>
              <a:rPr lang="en-US" sz="1000" dirty="0" err="1"/>
              <a:t>LowOffset</a:t>
            </a:r>
            <a:r>
              <a:rPr lang="en-US" sz="1000" dirty="0"/>
              <a:t>, </a:t>
            </a:r>
            <a:r>
              <a:rPr lang="en-US" sz="1000" dirty="0" err="1"/>
              <a:t>unused_lo</a:t>
            </a:r>
            <a:r>
              <a:rPr lang="en-US" sz="1000" dirty="0"/>
              <a:t>),</a:t>
            </a:r>
          </a:p>
          <a:p>
            <a:pPr marL="0" indent="0">
              <a:buNone/>
            </a:pPr>
            <a:r>
              <a:rPr lang="en-US" sz="1000" dirty="0"/>
              <a:t>                print '\t%2.2x\</a:t>
            </a:r>
            <a:r>
              <a:rPr lang="en-US" sz="1000" dirty="0" err="1"/>
              <a:t>t%x</a:t>
            </a:r>
            <a:r>
              <a:rPr lang="en-US" sz="1000" dirty="0"/>
              <a:t>\</a:t>
            </a:r>
            <a:r>
              <a:rPr lang="en-US" sz="1000" dirty="0" err="1"/>
              <a:t>t%x</a:t>
            </a:r>
            <a:r>
              <a:rPr lang="en-US" sz="1000" dirty="0"/>
              <a:t>\</a:t>
            </a:r>
            <a:r>
              <a:rPr lang="en-US" sz="1000" dirty="0" err="1"/>
              <a:t>t%x</a:t>
            </a:r>
            <a:r>
              <a:rPr lang="en-US" sz="1000" dirty="0"/>
              <a:t>' % (</a:t>
            </a:r>
            <a:r>
              <a:rPr lang="en-US" sz="1000" dirty="0" err="1"/>
              <a:t>segment_type</a:t>
            </a:r>
            <a:r>
              <a:rPr lang="en-US" sz="1000" dirty="0"/>
              <a:t>, </a:t>
            </a:r>
            <a:r>
              <a:rPr lang="en-US" sz="1000" dirty="0" err="1"/>
              <a:t>system_segment_flag</a:t>
            </a:r>
            <a:r>
              <a:rPr lang="en-US" sz="1000" dirty="0"/>
              <a:t>, DPL, P)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1772816"/>
            <a:ext cx="1296144" cy="288032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  <a:effectLst>
            <a:outerShdw blurRad="50800" dist="50800" dir="5400000" algn="ctr" rotWithShape="0">
              <a:srgbClr val="FF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63888" y="2780928"/>
            <a:ext cx="720080" cy="432048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  <a:effectLst>
            <a:outerShdw blurRad="50800" dist="50800" dir="5400000" algn="ctr" rotWithShape="0">
              <a:srgbClr val="FF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19672" y="3540015"/>
            <a:ext cx="6669646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chemeClr val="accent1"/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If a malware changes IDTR but do not update the Windows structure,</a:t>
            </a:r>
          </a:p>
          <a:p>
            <a:r>
              <a:rPr lang="en-US" dirty="0">
                <a:solidFill>
                  <a:srgbClr val="FFFF00"/>
                </a:solidFill>
              </a:rPr>
              <a:t>i</a:t>
            </a:r>
            <a:r>
              <a:rPr lang="en-US" dirty="0" smtClean="0">
                <a:solidFill>
                  <a:srgbClr val="FFFF00"/>
                </a:solidFill>
                <a:latin typeface="+mn-lt"/>
              </a:rPr>
              <a:t>t will still hook calls, but will be ‘invisible’ to Volatility</a:t>
            </a: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766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Bonus Abuse? check_idt.py (Volatility)</a:t>
            </a:r>
            <a:br>
              <a:rPr lang="en-US" dirty="0" smtClean="0"/>
            </a:br>
            <a:r>
              <a:rPr lang="en-US" dirty="0" smtClean="0"/>
              <a:t>Where is the mode check?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/>
              <a:t># </a:t>
            </a:r>
            <a:r>
              <a:rPr lang="en-US" sz="1000" dirty="0" err="1"/>
              <a:t>hw</a:t>
            </a:r>
            <a:r>
              <a:rPr lang="en-US" sz="1000" dirty="0"/>
              <a:t> handlers + system call</a:t>
            </a:r>
            <a:br>
              <a:rPr lang="en-US" sz="1000" dirty="0"/>
            </a:br>
            <a:r>
              <a:rPr lang="en-US" sz="1000" dirty="0"/>
              <a:t>        </a:t>
            </a:r>
            <a:r>
              <a:rPr lang="en-US" sz="1000" dirty="0" err="1"/>
              <a:t>check_idxs</a:t>
            </a:r>
            <a:r>
              <a:rPr lang="en-US" sz="1000" dirty="0"/>
              <a:t> = list(range(0, 20)) + [128]</a:t>
            </a:r>
            <a:br>
              <a:rPr lang="en-US" sz="1000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        </a:t>
            </a:r>
            <a:r>
              <a:rPr lang="en-US" sz="1000" b="1" dirty="0"/>
              <a:t>if </a:t>
            </a:r>
            <a:r>
              <a:rPr lang="en-US" sz="1000" b="1" dirty="0" err="1"/>
              <a:t>self.profile.metadata.get</a:t>
            </a:r>
            <a:r>
              <a:rPr lang="en-US" sz="1000" b="1" dirty="0"/>
              <a:t>('</a:t>
            </a:r>
            <a:r>
              <a:rPr lang="en-US" sz="1000" b="1" dirty="0" err="1"/>
              <a:t>memory_model</a:t>
            </a:r>
            <a:r>
              <a:rPr lang="en-US" sz="1000" b="1" dirty="0"/>
              <a:t>', '32bit') == "32bit":</a:t>
            </a:r>
            <a:br>
              <a:rPr lang="en-US" sz="1000" b="1" dirty="0"/>
            </a:br>
            <a:r>
              <a:rPr lang="en-US" sz="1000" b="1" dirty="0"/>
              <a:t>            </a:t>
            </a:r>
            <a:r>
              <a:rPr lang="en-US" sz="1000" b="1" dirty="0" err="1"/>
              <a:t>idt_type</a:t>
            </a:r>
            <a:r>
              <a:rPr lang="en-US" sz="1000" b="1" dirty="0"/>
              <a:t> = "</a:t>
            </a:r>
            <a:r>
              <a:rPr lang="en-US" sz="1000" b="1" dirty="0" err="1"/>
              <a:t>desc_struct</a:t>
            </a:r>
            <a:r>
              <a:rPr lang="en-US" sz="1000" b="1" dirty="0"/>
              <a:t>"</a:t>
            </a:r>
            <a:br>
              <a:rPr lang="en-US" sz="1000" b="1" dirty="0"/>
            </a:br>
            <a:r>
              <a:rPr lang="en-US" sz="1000" b="1" dirty="0"/>
              <a:t>        else:</a:t>
            </a:r>
            <a:br>
              <a:rPr lang="en-US" sz="1000" b="1" dirty="0"/>
            </a:br>
            <a:r>
              <a:rPr lang="en-US" sz="1000" b="1" dirty="0"/>
              <a:t>            </a:t>
            </a:r>
            <a:r>
              <a:rPr lang="en-US" sz="1000" b="1" dirty="0" err="1"/>
              <a:t>idt_type</a:t>
            </a:r>
            <a:r>
              <a:rPr lang="en-US" sz="1000" b="1" dirty="0"/>
              <a:t> = "gate_struct64"</a:t>
            </a:r>
            <a:br>
              <a:rPr lang="en-US" sz="1000" b="1" dirty="0"/>
            </a:br>
            <a:r>
              <a:rPr lang="en-US" sz="1000" b="1" dirty="0"/>
              <a:t/>
            </a:r>
            <a:br>
              <a:rPr lang="en-US" sz="1000" b="1" dirty="0"/>
            </a:br>
            <a:r>
              <a:rPr lang="en-US" sz="1000" b="1" dirty="0"/>
              <a:t>        # this is written as a list b/c there are </a:t>
            </a:r>
            <a:r>
              <a:rPr lang="en-US" sz="1000" b="1" dirty="0" err="1"/>
              <a:t>supposdly</a:t>
            </a:r>
            <a:r>
              <a:rPr lang="en-US" sz="1000" b="1" dirty="0"/>
              <a:t> kernels with per-CPU IDTs</a:t>
            </a:r>
            <a:br>
              <a:rPr lang="en-US" sz="1000" b="1" dirty="0"/>
            </a:br>
            <a:r>
              <a:rPr lang="en-US" sz="1000" b="1" dirty="0"/>
              <a:t>        # but I haven't found one yet...</a:t>
            </a:r>
            <a:br>
              <a:rPr lang="en-US" sz="1000" b="1" dirty="0"/>
            </a:br>
            <a:r>
              <a:rPr lang="en-US" sz="1000" b="1" dirty="0"/>
              <a:t>        </a:t>
            </a:r>
            <a:r>
              <a:rPr lang="en-US" sz="1000" b="1" dirty="0" err="1"/>
              <a:t>addrs</a:t>
            </a:r>
            <a:r>
              <a:rPr lang="en-US" sz="1000" b="1" dirty="0"/>
              <a:t> = [</a:t>
            </a:r>
            <a:r>
              <a:rPr lang="en-US" sz="1000" b="1" dirty="0" err="1"/>
              <a:t>self.addr_space.profile.get_symbol</a:t>
            </a:r>
            <a:r>
              <a:rPr lang="en-US" sz="1000" b="1" dirty="0"/>
              <a:t>("</a:t>
            </a:r>
            <a:r>
              <a:rPr lang="en-US" sz="1000" b="1" dirty="0" err="1"/>
              <a:t>idt_table</a:t>
            </a:r>
            <a:r>
              <a:rPr lang="en-US" sz="1000" b="1" dirty="0"/>
              <a:t>")]</a:t>
            </a:r>
            <a:br>
              <a:rPr lang="en-US" sz="1000" b="1" dirty="0"/>
            </a:br>
            <a:r>
              <a:rPr lang="en-US" sz="1000" b="1" dirty="0"/>
              <a:t/>
            </a:r>
            <a:br>
              <a:rPr lang="en-US" sz="1000" b="1" dirty="0"/>
            </a:br>
            <a:r>
              <a:rPr lang="en-US" sz="1000" b="1" dirty="0"/>
              <a:t>        for </a:t>
            </a:r>
            <a:r>
              <a:rPr lang="en-US" sz="1000" b="1" dirty="0" err="1"/>
              <a:t>tableaddr</a:t>
            </a:r>
            <a:r>
              <a:rPr lang="en-US" sz="1000" b="1" dirty="0"/>
              <a:t> in </a:t>
            </a:r>
            <a:r>
              <a:rPr lang="en-US" sz="1000" b="1" dirty="0" err="1"/>
              <a:t>addrs</a:t>
            </a:r>
            <a:r>
              <a:rPr lang="en-US" sz="1000" b="1" dirty="0"/>
              <a:t>:</a:t>
            </a:r>
            <a:br>
              <a:rPr lang="en-US" sz="1000" b="1" dirty="0"/>
            </a:br>
            <a:r>
              <a:rPr lang="en-US" sz="1000" b="1" dirty="0"/>
              <a:t/>
            </a:r>
            <a:br>
              <a:rPr lang="en-US" sz="1000" b="1" dirty="0"/>
            </a:br>
            <a:r>
              <a:rPr lang="en-US" sz="1000" b="1" dirty="0"/>
              <a:t>            table = </a:t>
            </a:r>
            <a:r>
              <a:rPr lang="en-US" sz="1000" b="1" dirty="0" err="1"/>
              <a:t>obj.Object</a:t>
            </a:r>
            <a:r>
              <a:rPr lang="en-US" sz="1000" b="1" dirty="0"/>
              <a:t>(</a:t>
            </a:r>
            <a:r>
              <a:rPr lang="en-US" sz="1000" b="1" dirty="0" err="1"/>
              <a:t>theType</a:t>
            </a:r>
            <a:r>
              <a:rPr lang="en-US" sz="1000" b="1" dirty="0"/>
              <a:t> = 'Array', offset = </a:t>
            </a:r>
            <a:r>
              <a:rPr lang="en-US" sz="1000" b="1" dirty="0" err="1"/>
              <a:t>tableaddr</a:t>
            </a:r>
            <a:r>
              <a:rPr lang="en-US" sz="1000" b="1" dirty="0"/>
              <a:t>, </a:t>
            </a:r>
            <a:r>
              <a:rPr lang="en-US" sz="1000" b="1" dirty="0" err="1"/>
              <a:t>vm</a:t>
            </a:r>
            <a:r>
              <a:rPr lang="en-US" sz="1000" b="1" dirty="0"/>
              <a:t> = </a:t>
            </a:r>
            <a:r>
              <a:rPr lang="en-US" sz="1000" b="1" dirty="0" err="1"/>
              <a:t>self.addr_space</a:t>
            </a:r>
            <a:r>
              <a:rPr lang="en-US" sz="1000" b="1" dirty="0"/>
              <a:t>, </a:t>
            </a:r>
            <a:r>
              <a:rPr lang="en-US" sz="1000" b="1" dirty="0" err="1"/>
              <a:t>targetType</a:t>
            </a:r>
            <a:r>
              <a:rPr lang="en-US" sz="1000" b="1" dirty="0"/>
              <a:t> = </a:t>
            </a:r>
            <a:r>
              <a:rPr lang="en-US" sz="1000" b="1" dirty="0" err="1"/>
              <a:t>idt_type</a:t>
            </a:r>
            <a:r>
              <a:rPr lang="en-US" sz="1000" b="1" dirty="0"/>
              <a:t>, count = </a:t>
            </a:r>
            <a:r>
              <a:rPr lang="en-US" sz="1000" b="1" dirty="0" err="1"/>
              <a:t>tblsz</a:t>
            </a:r>
            <a:r>
              <a:rPr lang="en-US" sz="1000" b="1" dirty="0"/>
              <a:t>)</a:t>
            </a:r>
            <a:br>
              <a:rPr lang="en-US" sz="1000" b="1" dirty="0"/>
            </a:br>
            <a:r>
              <a:rPr lang="en-US" sz="1000" b="1" dirty="0"/>
              <a:t/>
            </a:r>
            <a:br>
              <a:rPr lang="en-US" sz="1000" b="1" dirty="0"/>
            </a:br>
            <a:r>
              <a:rPr lang="en-US" sz="1000" b="1" dirty="0"/>
              <a:t>            for i in </a:t>
            </a:r>
            <a:r>
              <a:rPr lang="en-US" sz="1000" b="1" dirty="0" err="1"/>
              <a:t>check_idxs</a:t>
            </a:r>
            <a:r>
              <a:rPr lang="en-US" sz="1000" b="1" dirty="0"/>
              <a:t>:</a:t>
            </a:r>
            <a:br>
              <a:rPr lang="en-US" sz="1000" b="1" dirty="0"/>
            </a:br>
            <a:r>
              <a:rPr lang="en-US" sz="1000" b="1" dirty="0"/>
              <a:t/>
            </a:r>
            <a:br>
              <a:rPr lang="en-US" sz="1000" b="1" dirty="0"/>
            </a:br>
            <a:r>
              <a:rPr lang="en-US" sz="1000" b="1" dirty="0"/>
              <a:t>                </a:t>
            </a:r>
            <a:r>
              <a:rPr lang="en-US" sz="1000" b="1" dirty="0" err="1"/>
              <a:t>ent</a:t>
            </a:r>
            <a:r>
              <a:rPr lang="en-US" sz="1000" b="1" dirty="0"/>
              <a:t> = table[i]</a:t>
            </a:r>
            <a:br>
              <a:rPr lang="en-US" sz="1000" b="1" dirty="0"/>
            </a:br>
            <a:r>
              <a:rPr lang="en-US" sz="1000" b="1" dirty="0"/>
              <a:t/>
            </a:r>
            <a:br>
              <a:rPr lang="en-US" sz="1000" b="1" dirty="0"/>
            </a:br>
            <a:r>
              <a:rPr lang="en-US" sz="1000" b="1" dirty="0"/>
              <a:t>                if not </a:t>
            </a:r>
            <a:r>
              <a:rPr lang="en-US" sz="1000" b="1" dirty="0" err="1"/>
              <a:t>ent</a:t>
            </a:r>
            <a:r>
              <a:rPr lang="en-US" sz="1000" b="1" dirty="0"/>
              <a:t>:</a:t>
            </a:r>
            <a:br>
              <a:rPr lang="en-US" sz="1000" b="1" dirty="0"/>
            </a:br>
            <a:r>
              <a:rPr lang="en-US" sz="1000" b="1" dirty="0"/>
              <a:t>                    continue</a:t>
            </a:r>
            <a:br>
              <a:rPr lang="en-US" sz="1000" b="1" dirty="0"/>
            </a:br>
            <a:r>
              <a:rPr lang="en-US" sz="1000" b="1" dirty="0"/>
              <a:t/>
            </a:r>
            <a:br>
              <a:rPr lang="en-US" sz="1000" b="1" dirty="0"/>
            </a:br>
            <a:r>
              <a:rPr lang="en-US" sz="1000" b="1" dirty="0"/>
              <a:t>                </a:t>
            </a:r>
            <a:r>
              <a:rPr lang="en-US" sz="1000" b="1" dirty="0" err="1"/>
              <a:t>idt_addr</a:t>
            </a:r>
            <a:r>
              <a:rPr lang="en-US" sz="1000" b="1" dirty="0"/>
              <a:t> = </a:t>
            </a:r>
            <a:r>
              <a:rPr lang="en-US" sz="1000" b="1" dirty="0" err="1"/>
              <a:t>ent.Address</a:t>
            </a:r>
            <a:r>
              <a:rPr lang="en-US" sz="1000" b="1" dirty="0"/>
              <a:t/>
            </a:r>
            <a:br>
              <a:rPr lang="en-US" sz="1000" b="1" dirty="0"/>
            </a:br>
            <a:r>
              <a:rPr lang="en-US" sz="1000" b="1" dirty="0"/>
              <a:t/>
            </a:r>
            <a:br>
              <a:rPr lang="en-US" sz="1000" b="1" dirty="0"/>
            </a:br>
            <a:r>
              <a:rPr lang="en-US" sz="1000" b="1" dirty="0"/>
              <a:t>                if </a:t>
            </a:r>
            <a:r>
              <a:rPr lang="en-US" sz="1000" b="1" dirty="0" err="1"/>
              <a:t>idt_addr</a:t>
            </a:r>
            <a:r>
              <a:rPr lang="en-US" sz="1000" b="1" dirty="0"/>
              <a:t> != 0:</a:t>
            </a:r>
            <a:br>
              <a:rPr lang="en-US" sz="1000" b="1" dirty="0"/>
            </a:br>
            <a:r>
              <a:rPr lang="en-US" sz="1000" b="1" dirty="0"/>
              <a:t>                    if not </a:t>
            </a:r>
            <a:r>
              <a:rPr lang="en-US" sz="1000" b="1" dirty="0" err="1"/>
              <a:t>idt_addr</a:t>
            </a:r>
            <a:r>
              <a:rPr lang="en-US" sz="1000" b="1" dirty="0"/>
              <a:t> in </a:t>
            </a:r>
            <a:r>
              <a:rPr lang="en-US" sz="1000" b="1" dirty="0" err="1"/>
              <a:t>sym_addrs</a:t>
            </a:r>
            <a:r>
              <a:rPr lang="en-US" sz="1000" b="1" dirty="0"/>
              <a:t>:</a:t>
            </a:r>
            <a:br>
              <a:rPr lang="en-US" sz="1000" b="1" dirty="0"/>
            </a:br>
            <a:r>
              <a:rPr lang="en-US" sz="1000" b="1" dirty="0"/>
              <a:t>                        hooked = 1</a:t>
            </a:r>
            <a:br>
              <a:rPr lang="en-US" sz="1000" b="1" dirty="0"/>
            </a:br>
            <a:r>
              <a:rPr lang="en-US" sz="1000" b="1" dirty="0"/>
              <a:t>                        </a:t>
            </a:r>
            <a:r>
              <a:rPr lang="en-US" sz="1000" b="1" dirty="0" err="1"/>
              <a:t>sym_name</a:t>
            </a:r>
            <a:r>
              <a:rPr lang="en-US" sz="1000" b="1" dirty="0"/>
              <a:t> = "HOOKED"</a:t>
            </a:r>
            <a:br>
              <a:rPr lang="en-US" sz="1000" b="1" dirty="0"/>
            </a:br>
            <a:r>
              <a:rPr lang="en-US" sz="1000" b="1" dirty="0"/>
              <a:t>                    else:</a:t>
            </a:r>
            <a:br>
              <a:rPr lang="en-US" sz="1000" b="1" dirty="0"/>
            </a:br>
            <a:r>
              <a:rPr lang="en-US" sz="1000" b="1" dirty="0"/>
              <a:t>                        hooked = 0</a:t>
            </a:r>
            <a:br>
              <a:rPr lang="en-US" sz="1000" b="1" dirty="0"/>
            </a:br>
            <a:r>
              <a:rPr lang="en-US" sz="1000" b="1" dirty="0"/>
              <a:t>                        </a:t>
            </a:r>
            <a:r>
              <a:rPr lang="en-US" sz="1000" b="1" dirty="0" err="1"/>
              <a:t>sym_name</a:t>
            </a:r>
            <a:r>
              <a:rPr lang="en-US" sz="1000" b="1" dirty="0"/>
              <a:t> = </a:t>
            </a:r>
            <a:r>
              <a:rPr lang="en-US" sz="1000" b="1" dirty="0" err="1"/>
              <a:t>self.profile.get_symbol_by_address</a:t>
            </a:r>
            <a:r>
              <a:rPr lang="en-US" sz="1000" b="1" dirty="0"/>
              <a:t>("kernel", </a:t>
            </a:r>
            <a:r>
              <a:rPr lang="en-US" sz="1000" b="1" dirty="0" err="1"/>
              <a:t>idt_addr</a:t>
            </a:r>
            <a:r>
              <a:rPr lang="en-US" sz="1000" b="1" dirty="0"/>
              <a:t>)</a:t>
            </a:r>
            <a:br>
              <a:rPr lang="en-US" sz="1000" b="1" dirty="0"/>
            </a:br>
            <a:r>
              <a:rPr lang="en-US" sz="1000" b="1" dirty="0"/>
              <a:t/>
            </a:r>
            <a:br>
              <a:rPr lang="en-US" sz="1000" b="1" dirty="0"/>
            </a:br>
            <a:r>
              <a:rPr lang="en-US" sz="1000" b="1" dirty="0"/>
              <a:t>                    yield(i, </a:t>
            </a:r>
            <a:r>
              <a:rPr lang="en-US" sz="1000" b="1" dirty="0" err="1"/>
              <a:t>idt_addr</a:t>
            </a:r>
            <a:r>
              <a:rPr lang="en-US" sz="1000" b="1" dirty="0"/>
              <a:t>, </a:t>
            </a:r>
            <a:r>
              <a:rPr lang="en-US" sz="1000" b="1" dirty="0" err="1"/>
              <a:t>sym_name</a:t>
            </a:r>
            <a:r>
              <a:rPr lang="en-US" sz="1000" b="1" dirty="0"/>
              <a:t>, hooked) 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1043608" y="5373216"/>
            <a:ext cx="1584176" cy="288032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  <a:effectLst>
            <a:outerShdw blurRad="50800" dist="50800" dir="5400000" algn="ctr" rotWithShape="0">
              <a:srgbClr val="FF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99592" y="3284984"/>
            <a:ext cx="7188314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chemeClr val="accent1"/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If you hook a function, but export the target’s function symbol, it is all fine?</a:t>
            </a: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057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 just for fun? Btw, also does not check mode…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code.google.com/p/volatility/source/browse/trunk/volatility/plugins/malware/idt.py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790614"/>
              </p:ext>
            </p:extLst>
          </p:nvPr>
        </p:nvGraphicFramePr>
        <p:xfrm>
          <a:off x="457200" y="3360261"/>
          <a:ext cx="8229600" cy="100584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solidFill>
                            <a:srgbClr val="880000"/>
                          </a:solidFill>
                          <a:effectLst/>
                        </a:rPr>
                        <a:t>“# </a:t>
                      </a:r>
                      <a:r>
                        <a:rPr lang="en-US" dirty="0">
                          <a:solidFill>
                            <a:srgbClr val="880000"/>
                          </a:solidFill>
                          <a:effectLst/>
                        </a:rPr>
                        <a:t>Currently we only support x86. The x64 does still have a GDT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        </a:t>
                      </a:r>
                      <a:r>
                        <a:rPr lang="en-US" dirty="0">
                          <a:solidFill>
                            <a:srgbClr val="880000"/>
                          </a:solidFill>
                          <a:effectLst/>
                        </a:rPr>
                        <a:t># but hooking is prohibited and results in </a:t>
                      </a:r>
                      <a:r>
                        <a:rPr lang="en-US" dirty="0" err="1">
                          <a:solidFill>
                            <a:srgbClr val="880000"/>
                          </a:solidFill>
                          <a:effectLst/>
                        </a:rPr>
                        <a:t>bugcheck</a:t>
                      </a:r>
                      <a:r>
                        <a:rPr lang="en-US" dirty="0">
                          <a:solidFill>
                            <a:srgbClr val="880000"/>
                          </a:solidFill>
                          <a:effectLst/>
                        </a:rPr>
                        <a:t>. </a:t>
                      </a:r>
                      <a:r>
                        <a:rPr lang="en-US" dirty="0" smtClean="0">
                          <a:solidFill>
                            <a:srgbClr val="880000"/>
                          </a:solidFill>
                          <a:effectLst/>
                        </a:rPr>
                        <a:t>“</a:t>
                      </a:r>
                      <a:endParaRPr lang="en-US" dirty="0">
                        <a:effectLst/>
                      </a:endParaRPr>
                    </a:p>
                  </a:txBody>
                  <a:tcPr marL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868144" y="2204864"/>
            <a:ext cx="1584176" cy="432048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  <a:effectLst>
            <a:outerShdw blurRad="50800" dist="50800" dir="5400000" algn="ctr" rotWithShape="0">
              <a:srgbClr val="FF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608" y="4005064"/>
            <a:ext cx="2448272" cy="432048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  <a:effectLst>
            <a:outerShdw blurRad="50800" dist="50800" dir="5400000" algn="ctr" rotWithShape="0">
              <a:srgbClr val="FF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1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appreciate the work the guys did in Volatility, it is an interesting and useful tool</a:t>
            </a:r>
          </a:p>
          <a:p>
            <a:endParaRPr lang="en-US" dirty="0"/>
          </a:p>
          <a:p>
            <a:r>
              <a:rPr lang="en-US" dirty="0" smtClean="0"/>
              <a:t>The idea of our point is to clarify that assumptions are everywhere and we need to understand what we use so we can have a better grasp on the 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0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AES-NI – What we will see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 smtClean="0"/>
              <a:t>AES-NI Quick </a:t>
            </a:r>
            <a:r>
              <a:rPr lang="en-US" dirty="0"/>
              <a:t>Introduction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AES-NI Abuse</a:t>
            </a:r>
            <a:r>
              <a:rPr lang="en-US" dirty="0"/>
              <a:t>:  </a:t>
            </a:r>
            <a:endParaRPr lang="en-US" dirty="0" smtClean="0"/>
          </a:p>
          <a:p>
            <a:pPr lvl="1" indent="-342900">
              <a:buFontTx/>
              <a:buChar char="-"/>
            </a:pPr>
            <a:r>
              <a:rPr lang="en-US" dirty="0" smtClean="0"/>
              <a:t>Disabling the AES-NI instructions and handling the interrupts to backdoor AES implementations</a:t>
            </a:r>
          </a:p>
          <a:p>
            <a:pPr marL="40005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2564904"/>
            <a:ext cx="6527428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chemeClr val="accent1"/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Everyone read the </a:t>
            </a:r>
            <a:r>
              <a:rPr lang="en-US" dirty="0" err="1" smtClean="0">
                <a:solidFill>
                  <a:srgbClr val="FFFF00"/>
                </a:solidFill>
              </a:rPr>
              <a:t>PoC</a:t>
            </a:r>
            <a:r>
              <a:rPr lang="en-US" dirty="0" smtClean="0">
                <a:solidFill>
                  <a:srgbClr val="FFFF00"/>
                </a:solidFill>
              </a:rPr>
              <a:t> || GTFO released in this conference, right?? 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Should we skip this part?</a:t>
            </a: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577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AES-NI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Intel</a:t>
            </a:r>
            <a:r>
              <a:rPr lang="en-US" dirty="0"/>
              <a:t>® Advanced Encryption Standard New </a:t>
            </a:r>
            <a:r>
              <a:rPr lang="en-US" dirty="0" smtClean="0"/>
              <a:t>Instructions (AES-NI)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b="1" dirty="0"/>
              <a:t>What is it?</a:t>
            </a:r>
          </a:p>
          <a:p>
            <a:r>
              <a:rPr lang="en-US" dirty="0"/>
              <a:t>Intel® AES-NI is a new encryption instruction set that improves on the Advanced Encryption Standard (AES) algorithm and accelerates the encryption of </a:t>
            </a:r>
            <a:r>
              <a:rPr lang="en-US" dirty="0" smtClean="0"/>
              <a:t>data”.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33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Disclaimers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don’t speak for our employer.  All the opinions and information here are of our responsibility (actually no one ever saw this talk before)</a:t>
            </a:r>
          </a:p>
          <a:p>
            <a:r>
              <a:rPr lang="en-US" dirty="0" smtClean="0"/>
              <a:t>The talk focus mostly in Intel Architecture.  We’ll try to generalize as much as possible though – in that, probably many mistakes might happen, so…</a:t>
            </a:r>
          </a:p>
          <a:p>
            <a:r>
              <a:rPr lang="en-US" dirty="0" smtClean="0"/>
              <a:t>Interrupt us if you have questions or important comments at any point.</a:t>
            </a:r>
          </a:p>
          <a:p>
            <a:pPr lvl="2"/>
            <a:r>
              <a:rPr lang="en-US" sz="3200" dirty="0" smtClean="0">
                <a:solidFill>
                  <a:srgbClr val="FFFF00"/>
                </a:solidFill>
              </a:rPr>
              <a:t>IMPORTANT:  No, We are not part of the Intel Security Group (McAfee)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4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AES-NI Locking and Enabling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MSR </a:t>
            </a:r>
            <a:r>
              <a:rPr lang="en-US" dirty="0" smtClean="0"/>
              <a:t>0x13C</a:t>
            </a:r>
          </a:p>
          <a:p>
            <a:pPr marL="0" indent="0">
              <a:buNone/>
            </a:pPr>
            <a:r>
              <a:rPr lang="en-US" dirty="0" smtClean="0"/>
              <a:t>Bit </a:t>
            </a:r>
            <a:r>
              <a:rPr lang="en-US" dirty="0"/>
              <a:t>		</a:t>
            </a:r>
            <a:r>
              <a:rPr lang="en-US" dirty="0" smtClean="0"/>
              <a:t>Description</a:t>
            </a:r>
          </a:p>
          <a:p>
            <a:pPr marL="0" indent="0">
              <a:buNone/>
            </a:pPr>
            <a:r>
              <a:rPr lang="en-US" dirty="0" smtClean="0"/>
              <a:t>0</a:t>
            </a:r>
            <a:r>
              <a:rPr lang="en-US" dirty="0"/>
              <a:t>		</a:t>
            </a:r>
            <a:r>
              <a:rPr lang="en-US" dirty="0" smtClean="0"/>
              <a:t>Lock </a:t>
            </a:r>
            <a:r>
              <a:rPr lang="en-US" dirty="0"/>
              <a:t>bit (always unlocked on boot time, BIOS sets it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1		Not </a:t>
            </a:r>
            <a:r>
              <a:rPr lang="en-US" dirty="0"/>
              <a:t>defined by default, 1 will disable </a:t>
            </a:r>
            <a:r>
              <a:rPr lang="en-US" dirty="0" smtClean="0"/>
              <a:t>AES-NI</a:t>
            </a:r>
          </a:p>
          <a:p>
            <a:pPr marL="0" indent="0">
              <a:buNone/>
            </a:pPr>
            <a:r>
              <a:rPr lang="en-US" dirty="0" smtClean="0"/>
              <a:t>2-32</a:t>
            </a:r>
            <a:r>
              <a:rPr lang="en-US" dirty="0"/>
              <a:t>		</a:t>
            </a:r>
            <a:r>
              <a:rPr lang="en-US" dirty="0" smtClean="0"/>
              <a:t>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87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Please, see at your magazine ;)</a:t>
            </a:r>
          </a:p>
          <a:p>
            <a:endParaRPr lang="en-US" dirty="0"/>
          </a:p>
          <a:p>
            <a:r>
              <a:rPr lang="en-US" dirty="0" smtClean="0"/>
              <a:t>There is a </a:t>
            </a:r>
            <a:r>
              <a:rPr lang="en-US" dirty="0" err="1" smtClean="0"/>
              <a:t>chipsec</a:t>
            </a:r>
            <a:r>
              <a:rPr lang="en-US" dirty="0" smtClean="0"/>
              <a:t> check we created for you to check your system (also in the article and soon on </a:t>
            </a:r>
            <a:r>
              <a:rPr lang="en-US" dirty="0" err="1" smtClean="0"/>
              <a:t>chipsec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/>
              <a:t>): 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github.com/chipsec/chipsec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add a handle to the #UD and we set the MSR to disable AES-NI (we don’t let BIOS set the lock bit, so we can modify it at runtime)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5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AES-NI Disable for other purposes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0" lvl="1" indent="-457200"/>
            <a:endParaRPr lang="en-US" dirty="0"/>
          </a:p>
          <a:p>
            <a:pPr marL="528638" lvl="1" indent="-342900">
              <a:buFontTx/>
              <a:buChar char="-"/>
            </a:pPr>
            <a:r>
              <a:rPr lang="en-US" dirty="0" smtClean="0"/>
              <a:t>Useful </a:t>
            </a:r>
            <a:r>
              <a:rPr lang="en-US" dirty="0"/>
              <a:t>anti-disassembly mechanism (kernel driver + malware implementation</a:t>
            </a:r>
            <a:r>
              <a:rPr lang="en-US" dirty="0" smtClean="0"/>
              <a:t>)</a:t>
            </a:r>
          </a:p>
          <a:p>
            <a:pPr marL="528638" lvl="1" indent="-342900">
              <a:buFontTx/>
              <a:buChar char="-"/>
            </a:pPr>
            <a:endParaRPr lang="en-US" dirty="0"/>
          </a:p>
          <a:p>
            <a:pPr marL="528638" lvl="1" indent="-342900">
              <a:buFontTx/>
              <a:buChar char="-"/>
            </a:pPr>
            <a:r>
              <a:rPr lang="en-US" dirty="0" smtClean="0"/>
              <a:t>One </a:t>
            </a:r>
            <a:r>
              <a:rPr lang="en-US" dirty="0"/>
              <a:t>can obviously use this idea to analyze a malware that counts on </a:t>
            </a:r>
            <a:r>
              <a:rPr lang="en-US" dirty="0" smtClean="0"/>
              <a:t>AES-NI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BIOS part…</a:t>
            </a:r>
          </a:p>
          <a:p>
            <a:pPr marL="528638" lvl="1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JTAG-based debugger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477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1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078850"/>
            <a:ext cx="6372200" cy="4779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84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9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BIOS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We start stopping the machine execution at the BIOS </a:t>
            </a:r>
            <a:r>
              <a:rPr lang="en-US" dirty="0" err="1"/>
              <a:t>entrypoint</a:t>
            </a:r>
            <a:r>
              <a:rPr lang="en-US" dirty="0"/>
              <a:t>.   We defined some functions</a:t>
            </a:r>
          </a:p>
          <a:p>
            <a:pPr marL="0" indent="0">
              <a:buNone/>
            </a:pPr>
            <a:r>
              <a:rPr lang="en-US" dirty="0"/>
              <a:t>to be used thru our code, such as: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get_eip</a:t>
            </a:r>
            <a:r>
              <a:rPr lang="en-US" dirty="0"/>
              <a:t>():  Get the current RIP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get_cs</a:t>
            </a:r>
            <a:r>
              <a:rPr lang="en-US" dirty="0"/>
              <a:t>():	Get the current CS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get_ecx</a:t>
            </a:r>
            <a:r>
              <a:rPr lang="en-US" dirty="0"/>
              <a:t>():  Get the current value of RCX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get_opcode</a:t>
            </a:r>
            <a:r>
              <a:rPr lang="en-US" dirty="0"/>
              <a:t>():  Get the current opcode (disassembly the current instruction)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find_wrmsr</a:t>
            </a:r>
            <a:r>
              <a:rPr lang="en-US" dirty="0"/>
              <a:t>():  Uses the </a:t>
            </a:r>
            <a:r>
              <a:rPr lang="en-US" dirty="0" err="1"/>
              <a:t>get_opcode</a:t>
            </a:r>
            <a:r>
              <a:rPr lang="en-US" dirty="0"/>
              <a:t>() to compare with the '300f' (</a:t>
            </a:r>
            <a:r>
              <a:rPr lang="en-US" dirty="0" err="1"/>
              <a:t>wrmsr</a:t>
            </a:r>
            <a:r>
              <a:rPr lang="en-US" dirty="0"/>
              <a:t> opcode) and</a:t>
            </a:r>
          </a:p>
          <a:p>
            <a:pPr marL="0" indent="0">
              <a:buNone/>
            </a:pPr>
            <a:r>
              <a:rPr lang="en-US" dirty="0"/>
              <a:t>		return True if found (False if not)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search_wrmsr</a:t>
            </a:r>
            <a:r>
              <a:rPr lang="en-US" dirty="0"/>
              <a:t>():  </a:t>
            </a:r>
          </a:p>
          <a:p>
            <a:pPr marL="0" indent="0">
              <a:buNone/>
            </a:pPr>
            <a:r>
              <a:rPr lang="en-US" dirty="0"/>
              <a:t>		while </a:t>
            </a:r>
            <a:r>
              <a:rPr lang="en-US" dirty="0" err="1"/>
              <a:t>find_wrmsr</a:t>
            </a:r>
            <a:r>
              <a:rPr lang="en-US" dirty="0"/>
              <a:t>() == False:  step() -&gt; go to the next instruction (single-step)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find_aes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	while True:</a:t>
            </a:r>
          </a:p>
          <a:p>
            <a:pPr marL="0" indent="0">
              <a:buNone/>
            </a:pPr>
            <a:r>
              <a:rPr lang="en-US" dirty="0"/>
              <a:t>			step()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search_wrmsr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		if </a:t>
            </a:r>
            <a:r>
              <a:rPr lang="en-US" dirty="0" err="1"/>
              <a:t>get_ecx</a:t>
            </a:r>
            <a:r>
              <a:rPr lang="en-US" dirty="0"/>
              <a:t>() == '0000013c':</a:t>
            </a:r>
          </a:p>
          <a:p>
            <a:pPr marL="0" indent="0">
              <a:buNone/>
            </a:pPr>
            <a:r>
              <a:rPr lang="en-US" dirty="0"/>
              <a:t>				print "Found AES MSR"</a:t>
            </a:r>
          </a:p>
          <a:p>
            <a:pPr marL="0" indent="0">
              <a:buNone/>
            </a:pPr>
            <a:r>
              <a:rPr lang="en-US" dirty="0"/>
              <a:t>				break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8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BIOS Analysis Tip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BIOS we know sets its General Protection Fault (#GP) handler to just resume the execution</a:t>
            </a:r>
          </a:p>
          <a:p>
            <a:pPr lvl="1"/>
            <a:r>
              <a:rPr lang="en-US" dirty="0" smtClean="0"/>
              <a:t>Thus, if you set any MSR locks after giving the MSR the value you like, the BIOS will try to set it, will receive a #GP that it ignores and just continue happily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2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Talking about disabled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 smtClean="0"/>
              <a:t>As we just saw, some instructions can be disabled…</a:t>
            </a:r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smtClean="0"/>
              <a:t>Next Abuse</a:t>
            </a:r>
            <a:r>
              <a:rPr lang="en-US" dirty="0"/>
              <a:t>:  </a:t>
            </a:r>
            <a:endParaRPr lang="en-US" dirty="0" smtClean="0"/>
          </a:p>
          <a:p>
            <a:pPr lvl="1" indent="-342900">
              <a:buFontTx/>
              <a:buChar char="-"/>
            </a:pPr>
            <a:r>
              <a:rPr lang="en-US" dirty="0" smtClean="0"/>
              <a:t>Disabling the fast system call handler in 64 bit machines to create a stealth </a:t>
            </a:r>
            <a:r>
              <a:rPr lang="en-US" dirty="0" err="1" smtClean="0"/>
              <a:t>syscall</a:t>
            </a:r>
            <a:r>
              <a:rPr lang="en-US" dirty="0" smtClean="0"/>
              <a:t> hook (is it ok to say hooker?)</a:t>
            </a:r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3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subjects – check_syscall.py (Volatility)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29201" y="1578498"/>
          <a:ext cx="7685597" cy="4569368"/>
        </p:xfrm>
        <a:graphic>
          <a:graphicData uri="http://schemas.openxmlformats.org/drawingml/2006/table">
            <a:tbl>
              <a:tblPr/>
              <a:tblGrid>
                <a:gridCol w="7685597"/>
              </a:tblGrid>
              <a:tr h="597769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memory_model </a:t>
                      </a:r>
                      <a:r>
                        <a:rPr lang="en-US" sz="1700">
                          <a:solidFill>
                            <a:srgbClr val="666600"/>
                          </a:solidFill>
                          <a:effectLst/>
                        </a:rPr>
                        <a:t>=</a:t>
                      </a:r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 self</a:t>
                      </a:r>
                      <a:r>
                        <a:rPr lang="en-US" sz="1700">
                          <a:solidFill>
                            <a:srgbClr val="666600"/>
                          </a:solidFill>
                          <a:effectLst/>
                        </a:rPr>
                        <a:t>.</a:t>
                      </a:r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addr_space</a:t>
                      </a:r>
                      <a:r>
                        <a:rPr lang="en-US" sz="1700">
                          <a:solidFill>
                            <a:srgbClr val="666600"/>
                          </a:solidFill>
                          <a:effectLst/>
                        </a:rPr>
                        <a:t>.</a:t>
                      </a:r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profile</a:t>
                      </a:r>
                      <a:r>
                        <a:rPr lang="en-US" sz="1700">
                          <a:solidFill>
                            <a:srgbClr val="666600"/>
                          </a:solidFill>
                          <a:effectLst/>
                        </a:rPr>
                        <a:t>.</a:t>
                      </a:r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metadata</a:t>
                      </a:r>
                      <a:r>
                        <a:rPr lang="en-US" sz="1700">
                          <a:solidFill>
                            <a:srgbClr val="666600"/>
                          </a:solidFill>
                          <a:effectLst/>
                        </a:rPr>
                        <a:t>.</a:t>
                      </a:r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get</a:t>
                      </a:r>
                      <a:r>
                        <a:rPr lang="en-US" sz="170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700">
                          <a:solidFill>
                            <a:srgbClr val="008800"/>
                          </a:solidFill>
                          <a:effectLst/>
                        </a:rPr>
                        <a:t>'memory_model'</a:t>
                      </a:r>
                      <a:r>
                        <a:rPr lang="en-US" sz="170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700">
                          <a:solidFill>
                            <a:srgbClr val="008800"/>
                          </a:solidFill>
                          <a:effectLst/>
                        </a:rPr>
                        <a:t>'32bit'</a:t>
                      </a:r>
                      <a:r>
                        <a:rPr lang="en-US" sz="170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</a:br>
                      <a:endParaRPr lang="en-US" sz="1700">
                        <a:effectLst/>
                      </a:endParaRPr>
                    </a:p>
                  </a:txBody>
                  <a:tcPr marL="35581" marR="85396" marT="42698" marB="426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97769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</a:br>
                      <a:endParaRPr lang="en-US" sz="1700">
                        <a:effectLst/>
                      </a:endParaRPr>
                    </a:p>
                  </a:txBody>
                  <a:tcPr marL="35581" marR="85396" marT="42698" marB="426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97769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        </a:t>
                      </a:r>
                      <a:r>
                        <a:rPr lang="en-US" sz="1700">
                          <a:solidFill>
                            <a:srgbClr val="000088"/>
                          </a:solidFill>
                          <a:effectLst/>
                        </a:rPr>
                        <a:t>if</a:t>
                      </a:r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 memory_model </a:t>
                      </a:r>
                      <a:r>
                        <a:rPr lang="en-US" sz="1700">
                          <a:solidFill>
                            <a:srgbClr val="666600"/>
                          </a:solidFill>
                          <a:effectLst/>
                        </a:rPr>
                        <a:t>==</a:t>
                      </a:r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700">
                          <a:solidFill>
                            <a:srgbClr val="008800"/>
                          </a:solidFill>
                          <a:effectLst/>
                        </a:rPr>
                        <a:t>'32bit'</a:t>
                      </a:r>
                      <a:r>
                        <a:rPr lang="en-US" sz="1700">
                          <a:solidFill>
                            <a:srgbClr val="666600"/>
                          </a:solidFill>
                          <a:effectLst/>
                        </a:rPr>
                        <a:t>:</a:t>
                      </a:r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</a:br>
                      <a:endParaRPr lang="en-US" sz="1700">
                        <a:effectLst/>
                      </a:endParaRPr>
                    </a:p>
                  </a:txBody>
                  <a:tcPr marL="35581" marR="85396" marT="42698" marB="426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97769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            mode </a:t>
                      </a:r>
                      <a:r>
                        <a:rPr lang="en-US" sz="1700">
                          <a:solidFill>
                            <a:srgbClr val="666600"/>
                          </a:solidFill>
                          <a:effectLst/>
                        </a:rPr>
                        <a:t>=</a:t>
                      </a:r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 distorm3</a:t>
                      </a:r>
                      <a:r>
                        <a:rPr lang="en-US" sz="1700">
                          <a:solidFill>
                            <a:srgbClr val="666600"/>
                          </a:solidFill>
                          <a:effectLst/>
                        </a:rPr>
                        <a:t>.</a:t>
                      </a:r>
                      <a:r>
                        <a:rPr lang="en-US" sz="1700">
                          <a:solidFill>
                            <a:srgbClr val="660066"/>
                          </a:solidFill>
                          <a:effectLst/>
                        </a:rPr>
                        <a:t>Decode32Bits</a:t>
                      </a:r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</a:br>
                      <a:endParaRPr lang="en-US" sz="1700">
                        <a:effectLst/>
                      </a:endParaRPr>
                    </a:p>
                  </a:txBody>
                  <a:tcPr marL="35581" marR="85396" marT="42698" marB="426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97769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            func </a:t>
                      </a:r>
                      <a:r>
                        <a:rPr lang="en-US" sz="1700">
                          <a:solidFill>
                            <a:srgbClr val="666600"/>
                          </a:solidFill>
                          <a:effectLst/>
                        </a:rPr>
                        <a:t>=</a:t>
                      </a:r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700">
                          <a:solidFill>
                            <a:srgbClr val="008800"/>
                          </a:solidFill>
                          <a:effectLst/>
                        </a:rPr>
                        <a:t>"sysenter_do_call"</a:t>
                      </a:r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</a:br>
                      <a:endParaRPr lang="en-US" sz="1700">
                        <a:effectLst/>
                      </a:endParaRPr>
                    </a:p>
                  </a:txBody>
                  <a:tcPr marL="35581" marR="85396" marT="42698" marB="426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97769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        </a:t>
                      </a:r>
                      <a:r>
                        <a:rPr lang="en-US" sz="1700">
                          <a:solidFill>
                            <a:srgbClr val="000088"/>
                          </a:solidFill>
                          <a:effectLst/>
                        </a:rPr>
                        <a:t>else</a:t>
                      </a:r>
                      <a:r>
                        <a:rPr lang="en-US" sz="1700">
                          <a:solidFill>
                            <a:srgbClr val="666600"/>
                          </a:solidFill>
                          <a:effectLst/>
                        </a:rPr>
                        <a:t>:</a:t>
                      </a:r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</a:br>
                      <a:endParaRPr lang="en-US" sz="1700">
                        <a:effectLst/>
                      </a:endParaRPr>
                    </a:p>
                  </a:txBody>
                  <a:tcPr marL="35581" marR="85396" marT="42698" marB="426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97769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            mode </a:t>
                      </a:r>
                      <a:r>
                        <a:rPr lang="en-US" sz="1700">
                          <a:solidFill>
                            <a:srgbClr val="666600"/>
                          </a:solidFill>
                          <a:effectLst/>
                        </a:rPr>
                        <a:t>=</a:t>
                      </a:r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 distorm3</a:t>
                      </a:r>
                      <a:r>
                        <a:rPr lang="en-US" sz="1700">
                          <a:solidFill>
                            <a:srgbClr val="666600"/>
                          </a:solidFill>
                          <a:effectLst/>
                        </a:rPr>
                        <a:t>.</a:t>
                      </a:r>
                      <a:r>
                        <a:rPr lang="en-US" sz="1700">
                          <a:solidFill>
                            <a:srgbClr val="660066"/>
                          </a:solidFill>
                          <a:effectLst/>
                        </a:rPr>
                        <a:t>Decode64Bits</a:t>
                      </a:r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</a:br>
                      <a:endParaRPr lang="en-US" sz="1700">
                        <a:effectLst/>
                      </a:endParaRPr>
                    </a:p>
                  </a:txBody>
                  <a:tcPr marL="35581" marR="85396" marT="42698" marB="426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41582"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            </a:t>
                      </a:r>
                      <a:r>
                        <a:rPr lang="en-US" sz="1700" dirty="0" err="1">
                          <a:solidFill>
                            <a:srgbClr val="000000"/>
                          </a:solidFill>
                          <a:effectLst/>
                        </a:rPr>
                        <a:t>func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700" dirty="0">
                          <a:solidFill>
                            <a:srgbClr val="666600"/>
                          </a:solidFill>
                          <a:effectLst/>
                        </a:rPr>
                        <a:t>=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700" dirty="0">
                          <a:solidFill>
                            <a:srgbClr val="008800"/>
                          </a:solidFill>
                          <a:effectLst/>
                        </a:rPr>
                        <a:t>"</a:t>
                      </a:r>
                      <a:r>
                        <a:rPr lang="en-US" sz="1700" dirty="0" err="1">
                          <a:solidFill>
                            <a:srgbClr val="008800"/>
                          </a:solidFill>
                          <a:effectLst/>
                        </a:rPr>
                        <a:t>system_call_fastpath</a:t>
                      </a:r>
                      <a:r>
                        <a:rPr lang="en-US" sz="1700" dirty="0">
                          <a:solidFill>
                            <a:srgbClr val="008800"/>
                          </a:solidFill>
                          <a:effectLst/>
                        </a:rPr>
                        <a:t>"</a:t>
                      </a:r>
                      <a:endParaRPr lang="en-US" sz="1700" dirty="0">
                        <a:effectLst/>
                      </a:endParaRPr>
                    </a:p>
                  </a:txBody>
                  <a:tcPr marL="35581" marR="85396" marT="42698" marB="426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-1188132" y="5805264"/>
            <a:ext cx="23762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3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got inspired… Thanks!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1440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63688" y="4437112"/>
            <a:ext cx="68663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 rootkit, in a 64-bit Linux machine:</a:t>
            </a:r>
          </a:p>
          <a:p>
            <a:r>
              <a:rPr lang="en-US" dirty="0"/>
              <a:t>	</a:t>
            </a:r>
            <a:r>
              <a:rPr lang="en-US" dirty="0" smtClean="0"/>
              <a:t>- Unset:  IA32_EFER.SCE</a:t>
            </a:r>
          </a:p>
          <a:p>
            <a:r>
              <a:rPr lang="en-US" dirty="0"/>
              <a:t>	</a:t>
            </a:r>
            <a:r>
              <a:rPr lang="en-US" dirty="0" smtClean="0"/>
              <a:t>- Hook the #UD handler</a:t>
            </a:r>
          </a:p>
          <a:p>
            <a:r>
              <a:rPr lang="en-US" dirty="0"/>
              <a:t>	</a:t>
            </a:r>
            <a:r>
              <a:rPr lang="en-US" dirty="0" smtClean="0"/>
              <a:t>- On the #UD exception, disassemble the instruction: if </a:t>
            </a:r>
            <a:r>
              <a:rPr lang="en-US" dirty="0" err="1" smtClean="0"/>
              <a:t>syscall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 Hook as wanted </a:t>
            </a:r>
            <a:r>
              <a:rPr lang="en-US" dirty="0" smtClean="0">
                <a:sym typeface="Wingdings" panose="05000000000000000000" pitchFamily="2" charset="2"/>
              </a:rPr>
              <a:t> - New way to hook system calls on 64 bit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Machines (should work on Windows too)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23151" y="2788568"/>
            <a:ext cx="6951455" cy="1754326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chemeClr val="accent1"/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Now we claim credits for ALL instruction disabling related attacks  (even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future ones!!)…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huahuahuAHUAhuAhuahuaU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90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FFFF00"/>
                </a:solidFill>
              </a:rPr>
              <a:t>Motivation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Objectives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Current Rootkits Challenges</a:t>
            </a:r>
            <a:endParaRPr lang="en-US" sz="3200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Wrong Assumptions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AES-NI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Cache Tricks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Miscellaneous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NVDIMM </a:t>
            </a:r>
            <a:r>
              <a:rPr lang="en-US" dirty="0">
                <a:solidFill>
                  <a:srgbClr val="FFFF00"/>
                </a:solidFill>
              </a:rPr>
              <a:t>Surprises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ECC-based faults</a:t>
            </a:r>
          </a:p>
          <a:p>
            <a:pPr lvl="1"/>
            <a:r>
              <a:rPr lang="en-US" sz="2400" dirty="0" smtClean="0">
                <a:solidFill>
                  <a:srgbClr val="FFFF00"/>
                </a:solidFill>
              </a:rPr>
              <a:t>CAT/CMT</a:t>
            </a:r>
          </a:p>
          <a:p>
            <a:pPr lvl="1"/>
            <a:r>
              <a:rPr lang="en-US" sz="2400" dirty="0" smtClean="0">
                <a:solidFill>
                  <a:srgbClr val="FFFF00"/>
                </a:solidFill>
              </a:rPr>
              <a:t>MPX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Resources (</a:t>
            </a:r>
            <a:r>
              <a:rPr lang="en-US" dirty="0" err="1" smtClean="0">
                <a:solidFill>
                  <a:srgbClr val="FFFF00"/>
                </a:solidFill>
              </a:rPr>
              <a:t>github</a:t>
            </a:r>
            <a:r>
              <a:rPr lang="en-US" dirty="0" smtClean="0">
                <a:solidFill>
                  <a:srgbClr val="FFFF00"/>
                </a:solidFill>
              </a:rPr>
              <a:t> link)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1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– What we will see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Cache Quick Introduction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Cache-related Abuse: </a:t>
            </a:r>
          </a:p>
          <a:p>
            <a:pPr lvl="1" indent="-342900">
              <a:buFontTx/>
              <a:buChar char="-"/>
            </a:pPr>
            <a:r>
              <a:rPr lang="en-US" dirty="0" smtClean="0"/>
              <a:t>Forcing </a:t>
            </a:r>
            <a:r>
              <a:rPr lang="en-US" dirty="0" err="1" smtClean="0"/>
              <a:t>async</a:t>
            </a:r>
            <a:r>
              <a:rPr lang="en-US" dirty="0" smtClean="0"/>
              <a:t> between cache and memory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5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Quick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Write-back</a:t>
            </a:r>
          </a:p>
          <a:p>
            <a:r>
              <a:rPr lang="en-US" dirty="0" smtClean="0"/>
              <a:t>Cache Hit, Cache Miss</a:t>
            </a:r>
          </a:p>
          <a:p>
            <a:r>
              <a:rPr lang="en-US" dirty="0" smtClean="0"/>
              <a:t>Cache Eviction, Cache Fill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13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 smtClean="0"/>
              <a:t>Cache Control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0650" y="1064173"/>
            <a:ext cx="3671296" cy="57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4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Abusing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Hide malicious code in disabled cache</a:t>
            </a:r>
          </a:p>
          <a:p>
            <a:pPr lvl="1"/>
            <a:r>
              <a:rPr lang="en-US" dirty="0" smtClean="0"/>
              <a:t>L3 disabling is possible in </a:t>
            </a:r>
            <a:r>
              <a:rPr lang="en-US" dirty="0" err="1" smtClean="0"/>
              <a:t>netburst</a:t>
            </a:r>
            <a:r>
              <a:rPr lang="en-US" dirty="0" smtClean="0"/>
              <a:t> (up to July 2006 accordingly to Wikipedia) microarchitecture (and all caches can be disabled in Atom cores)</a:t>
            </a:r>
          </a:p>
          <a:p>
            <a:pPr lvl="1"/>
            <a:r>
              <a:rPr lang="en-US" dirty="0" smtClean="0"/>
              <a:t>When L3 is enabled, malicious code is executed. When is disabled, malicious code is hidden</a:t>
            </a:r>
          </a:p>
          <a:p>
            <a:pPr lvl="1"/>
            <a:r>
              <a:rPr lang="en-US" dirty="0" smtClean="0"/>
              <a:t>Causes performance loss</a:t>
            </a:r>
          </a:p>
          <a:p>
            <a:pPr lvl="1"/>
            <a:r>
              <a:rPr lang="en-US" dirty="0" smtClean="0"/>
              <a:t>Life was </a:t>
            </a:r>
            <a:r>
              <a:rPr lang="en-US" smtClean="0"/>
              <a:t>easy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228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FrozenCache</a:t>
            </a:r>
            <a:r>
              <a:rPr lang="en-US" dirty="0" smtClean="0"/>
              <a:t> – Mitigating Cold-Boot Attacks For Software-Based Full-Disk Encryption” presentation, 27C3 (2011)</a:t>
            </a:r>
            <a:endParaRPr lang="en-US" dirty="0"/>
          </a:p>
          <a:p>
            <a:r>
              <a:rPr lang="en-US" dirty="0" smtClean="0"/>
              <a:t>A big challenge:  How to prove the cache </a:t>
            </a:r>
            <a:r>
              <a:rPr lang="en-US" dirty="0" err="1" smtClean="0"/>
              <a:t>async</a:t>
            </a:r>
            <a:r>
              <a:rPr lang="en-US" dirty="0" smtClean="0"/>
              <a:t>?  The author discuss some ideas (like performing the cold-boot attack as a test), but had not figured out a way to do from software</a:t>
            </a:r>
          </a:p>
          <a:p>
            <a:r>
              <a:rPr lang="en-US" dirty="0" smtClean="0"/>
              <a:t>Some proposed using DMA…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8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 x Cache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915848" y="4050600"/>
            <a:ext cx="3327621" cy="12995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2950" y="1626185"/>
            <a:ext cx="4131743" cy="63346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2500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Font typeface="Tahoma" pitchFamily="34" charset="0"/>
              <a:buChar char="̶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buFont typeface="+mj-lt"/>
              <a:buAutoNum type="arabicPeriod"/>
              <a:tabLst>
                <a:tab pos="171450" algn="l"/>
              </a:tabLst>
            </a:pPr>
            <a:r>
              <a:rPr lang="en-US" sz="1200" kern="0" dirty="0" smtClean="0"/>
              <a:t>IO device issues a DMA request on the </a:t>
            </a:r>
            <a:r>
              <a:rPr lang="en-US" sz="1200" kern="0" dirty="0" err="1" smtClean="0"/>
              <a:t>PCIe</a:t>
            </a:r>
            <a:r>
              <a:rPr lang="en-US" sz="1200" kern="0" dirty="0" smtClean="0"/>
              <a:t> port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tabLst>
                <a:tab pos="171450" algn="l"/>
              </a:tabLst>
            </a:pPr>
            <a:endParaRPr lang="en-US" sz="500" kern="0" dirty="0" smtClean="0"/>
          </a:p>
          <a:p>
            <a:pPr marL="228600" indent="-228600">
              <a:buFont typeface="+mj-lt"/>
              <a:buAutoNum type="arabicPeriod"/>
              <a:tabLst>
                <a:tab pos="171450" algn="l"/>
              </a:tabLst>
            </a:pPr>
            <a:r>
              <a:rPr lang="en-US" sz="1200" kern="0" dirty="0" smtClean="0"/>
              <a:t>The PCI CPU Agent forwards the request to the DMA arbitrator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tabLst>
                <a:tab pos="171450" algn="l"/>
              </a:tabLst>
            </a:pPr>
            <a:endParaRPr lang="en-US" sz="1200" kern="0" dirty="0" smtClean="0"/>
          </a:p>
          <a:p>
            <a:pPr marL="571500" lvl="1" indent="-171450">
              <a:tabLst>
                <a:tab pos="171450" algn="l"/>
              </a:tabLst>
            </a:pPr>
            <a:endParaRPr lang="en-US" sz="1000" kern="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7146782" y="4309235"/>
            <a:ext cx="921027" cy="4439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Cache</a:t>
            </a:r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146782" y="4833801"/>
            <a:ext cx="921027" cy="4439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Cache</a:t>
            </a:r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007774" y="4310450"/>
            <a:ext cx="921027" cy="4439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IA Core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07774" y="4835016"/>
            <a:ext cx="921027" cy="4439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IA Core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416936" y="5673215"/>
            <a:ext cx="2259495" cy="63610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Graphics</a:t>
            </a:r>
            <a:endParaRPr lang="en-US" sz="1400" dirty="0">
              <a:solidFill>
                <a:srgbClr val="000000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1" name="Straight Connector 10"/>
          <p:cNvCxnSpPr>
            <a:endCxn id="16" idx="1"/>
          </p:cNvCxnSpPr>
          <p:nvPr/>
        </p:nvCxnSpPr>
        <p:spPr bwMode="auto">
          <a:xfrm flipV="1">
            <a:off x="5928800" y="4530631"/>
            <a:ext cx="439806" cy="179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" name="Straight Connector 11"/>
          <p:cNvCxnSpPr>
            <a:endCxn id="16" idx="3"/>
          </p:cNvCxnSpPr>
          <p:nvPr/>
        </p:nvCxnSpPr>
        <p:spPr bwMode="auto">
          <a:xfrm rot="10800000">
            <a:off x="6730556" y="4530631"/>
            <a:ext cx="417440" cy="179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" name="Straight Connector 12"/>
          <p:cNvCxnSpPr>
            <a:endCxn id="15" idx="1"/>
          </p:cNvCxnSpPr>
          <p:nvPr/>
        </p:nvCxnSpPr>
        <p:spPr bwMode="auto">
          <a:xfrm flipV="1">
            <a:off x="5928800" y="5025931"/>
            <a:ext cx="439806" cy="310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" name="Straight Connector 13"/>
          <p:cNvCxnSpPr>
            <a:endCxn id="15" idx="3"/>
          </p:cNvCxnSpPr>
          <p:nvPr/>
        </p:nvCxnSpPr>
        <p:spPr bwMode="auto">
          <a:xfrm rot="10800000">
            <a:off x="6730556" y="5025931"/>
            <a:ext cx="417440" cy="310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6368606" y="4930681"/>
            <a:ext cx="361950" cy="1905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368606" y="4435381"/>
            <a:ext cx="361950" cy="1905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368039" y="5555577"/>
            <a:ext cx="361950" cy="1905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8" name="Straight Connector 17"/>
          <p:cNvCxnSpPr>
            <a:endCxn id="10" idx="0"/>
          </p:cNvCxnSpPr>
          <p:nvPr/>
        </p:nvCxnSpPr>
        <p:spPr bwMode="auto">
          <a:xfrm rot="16200000" flipH="1">
            <a:off x="6371818" y="5498347"/>
            <a:ext cx="347869" cy="18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4903435" y="2647350"/>
            <a:ext cx="3327621" cy="12995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481338" y="2766463"/>
            <a:ext cx="1087896" cy="71561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062370" y="2842322"/>
            <a:ext cx="410818" cy="25841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Arial" charset="0"/>
              </a:rPr>
              <a:t>DMI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558788" y="2760130"/>
            <a:ext cx="410818" cy="4561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solidFill>
                  <a:srgbClr val="000000"/>
                </a:solidFill>
                <a:latin typeface="Arial" charset="0"/>
              </a:rPr>
              <a:t>PCI CPU Agent</a:t>
            </a:r>
            <a:endParaRPr lang="en-US" sz="8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rot="10800000" flipV="1">
            <a:off x="5430130" y="3244591"/>
            <a:ext cx="1242716" cy="260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4" name="Straight Connector 23"/>
          <p:cNvCxnSpPr>
            <a:stCxn id="22" idx="2"/>
          </p:cNvCxnSpPr>
          <p:nvPr/>
        </p:nvCxnSpPr>
        <p:spPr bwMode="auto">
          <a:xfrm>
            <a:off x="5764197" y="3216263"/>
            <a:ext cx="66" cy="2534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5" name="Straight Connector 24"/>
          <p:cNvCxnSpPr>
            <a:stCxn id="21" idx="2"/>
          </p:cNvCxnSpPr>
          <p:nvPr/>
        </p:nvCxnSpPr>
        <p:spPr bwMode="auto">
          <a:xfrm rot="5400000">
            <a:off x="6198758" y="3169610"/>
            <a:ext cx="137892" cy="15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Straight Connector 25"/>
          <p:cNvCxnSpPr>
            <a:stCxn id="22" idx="0"/>
          </p:cNvCxnSpPr>
          <p:nvPr/>
        </p:nvCxnSpPr>
        <p:spPr bwMode="auto">
          <a:xfrm flipH="1" flipV="1">
            <a:off x="5763963" y="2478232"/>
            <a:ext cx="234" cy="2818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rot="16200000" flipV="1">
            <a:off x="6202521" y="2659697"/>
            <a:ext cx="363164" cy="2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512260" y="2259645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PCIe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52659" y="2259645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DMI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rot="16200000" flipV="1">
            <a:off x="7182245" y="2659697"/>
            <a:ext cx="363164" cy="2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rot="16200000" flipV="1">
            <a:off x="7688408" y="2663344"/>
            <a:ext cx="363164" cy="2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7107901" y="2259645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DDR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14069" y="2259645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DDR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701215" y="2766463"/>
            <a:ext cx="1398690" cy="4624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Arial" charset="0"/>
              </a:rPr>
              <a:t>      MC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371439" y="3860100"/>
            <a:ext cx="361950" cy="1905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36" name="Straight Connector 35"/>
          <p:cNvCxnSpPr>
            <a:stCxn id="17" idx="0"/>
          </p:cNvCxnSpPr>
          <p:nvPr/>
        </p:nvCxnSpPr>
        <p:spPr bwMode="auto">
          <a:xfrm flipV="1">
            <a:off x="6549014" y="3966314"/>
            <a:ext cx="5598" cy="158926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rot="16200000" flipH="1">
            <a:off x="7762970" y="3520832"/>
            <a:ext cx="64171" cy="129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Shape 134"/>
          <p:cNvCxnSpPr/>
          <p:nvPr/>
        </p:nvCxnSpPr>
        <p:spPr bwMode="auto">
          <a:xfrm rot="16200000" flipH="1">
            <a:off x="6604499" y="4436320"/>
            <a:ext cx="3064108" cy="73302"/>
          </a:xfrm>
          <a:prstGeom prst="bentConnector3">
            <a:avLst>
              <a:gd name="adj1" fmla="val 104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39" name="Straight Connector 38"/>
          <p:cNvCxnSpPr>
            <a:endCxn id="10" idx="3"/>
          </p:cNvCxnSpPr>
          <p:nvPr/>
        </p:nvCxnSpPr>
        <p:spPr bwMode="auto">
          <a:xfrm rot="10800000" flipV="1">
            <a:off x="7676430" y="5990395"/>
            <a:ext cx="496774" cy="87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flipH="1" flipV="1">
            <a:off x="5670153" y="3495446"/>
            <a:ext cx="1483402" cy="27677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1" name="Oval 40"/>
          <p:cNvSpPr/>
          <p:nvPr/>
        </p:nvSpPr>
        <p:spPr bwMode="auto">
          <a:xfrm>
            <a:off x="5485666" y="2514531"/>
            <a:ext cx="190681" cy="195014"/>
          </a:xfrm>
          <a:prstGeom prst="ellipse">
            <a:avLst/>
          </a:prstGeom>
          <a:solidFill>
            <a:srgbClr val="FF99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cxnSp>
        <p:nvCxnSpPr>
          <p:cNvPr id="42" name="Straight Connector 41"/>
          <p:cNvCxnSpPr/>
          <p:nvPr/>
        </p:nvCxnSpPr>
        <p:spPr bwMode="auto">
          <a:xfrm rot="5400000" flipH="1" flipV="1">
            <a:off x="7223686" y="2683543"/>
            <a:ext cx="39869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66FF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rot="5400000">
            <a:off x="5588801" y="2655233"/>
            <a:ext cx="35626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5725034" y="3249000"/>
            <a:ext cx="1422962" cy="2330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7306025" y="3021249"/>
            <a:ext cx="94535" cy="38517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66FF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6" name="Oval 45"/>
          <p:cNvSpPr/>
          <p:nvPr/>
        </p:nvSpPr>
        <p:spPr bwMode="auto">
          <a:xfrm>
            <a:off x="7485749" y="3209720"/>
            <a:ext cx="190681" cy="195014"/>
          </a:xfrm>
          <a:prstGeom prst="ellipse">
            <a:avLst/>
          </a:prstGeom>
          <a:solidFill>
            <a:srgbClr val="CCE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" tIns="45720" rIns="9144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9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7486028" y="2586757"/>
            <a:ext cx="190681" cy="195014"/>
          </a:xfrm>
          <a:prstGeom prst="ellipse">
            <a:avLst/>
          </a:prstGeom>
          <a:solidFill>
            <a:srgbClr val="CCE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" tIns="45720" rIns="9144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9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25517" y="2562210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0000"/>
                </a:solidFill>
                <a:latin typeface="Arial" charset="0"/>
              </a:rPr>
              <a:t>4b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51520" y="2841278"/>
            <a:ext cx="225149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7030A0"/>
              </a:buClr>
              <a:tabLst>
                <a:tab pos="171450" algn="l"/>
              </a:tabLst>
            </a:pPr>
            <a:endParaRPr lang="en-US" sz="1000" dirty="0">
              <a:solidFill>
                <a:srgbClr val="000000"/>
              </a:solidFill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7030A0"/>
              </a:buClr>
              <a:tabLst>
                <a:tab pos="171450" algn="l"/>
              </a:tabLst>
            </a:pPr>
            <a:endParaRPr lang="en-US" sz="1000" dirty="0">
              <a:solidFill>
                <a:srgbClr val="000000"/>
              </a:solidFill>
              <a:latin typeface="Arial" charset="0"/>
            </a:endParaRP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030A0"/>
              </a:buClr>
              <a:buFont typeface="+mj-lt"/>
              <a:buAutoNum type="arabicPeriod" startAt="3"/>
              <a:tabLst>
                <a:tab pos="171450" algn="l"/>
              </a:tabLst>
            </a:pPr>
            <a:r>
              <a:rPr lang="en-US" sz="1000" dirty="0">
                <a:solidFill>
                  <a:srgbClr val="000000"/>
                </a:solidFill>
                <a:latin typeface="Arial" charset="0"/>
              </a:rPr>
              <a:t>The DMA Arbitrator sends the request to the CPU/caches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030A0"/>
              </a:buClr>
              <a:buFont typeface="+mj-lt"/>
              <a:buAutoNum type="arabicPeriod" startAt="3"/>
              <a:tabLst>
                <a:tab pos="171450" algn="l"/>
              </a:tabLst>
            </a:pPr>
            <a:r>
              <a:rPr lang="en-US" sz="1000" dirty="0">
                <a:solidFill>
                  <a:srgbClr val="000000"/>
                </a:solidFill>
                <a:latin typeface="Arial" charset="0"/>
              </a:rPr>
              <a:t>If cache hit, data requested is sent to the DMA </a:t>
            </a:r>
            <a:r>
              <a:rPr lang="en-US" sz="1000" dirty="0" smtClean="0">
                <a:solidFill>
                  <a:srgbClr val="000000"/>
                </a:solidFill>
                <a:latin typeface="Arial" charset="0"/>
              </a:rPr>
              <a:t>Arbitrator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030A0"/>
              </a:buClr>
              <a:buFont typeface="+mj-lt"/>
              <a:buAutoNum type="arabicPeriod" startAt="3"/>
              <a:tabLst>
                <a:tab pos="171450" algn="l"/>
              </a:tabLst>
            </a:pPr>
            <a:endParaRPr lang="en-US" sz="1000" dirty="0">
              <a:solidFill>
                <a:srgbClr val="000000"/>
              </a:solidFill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rgbClr val="000000"/>
              </a:solidFill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7030A0"/>
              </a:buClr>
              <a:tabLst>
                <a:tab pos="17145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7030A0"/>
              </a:buClr>
              <a:tabLst>
                <a:tab pos="171450" algn="l"/>
              </a:tabLst>
            </a:pPr>
            <a:endParaRPr lang="en-US" sz="1000" dirty="0">
              <a:solidFill>
                <a:srgbClr val="000000"/>
              </a:solidFill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98480" y="3104028"/>
            <a:ext cx="2251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030A0"/>
              </a:buClr>
              <a:buFont typeface="+mj-lt"/>
              <a:buAutoNum type="arabicPeriod" startAt="3"/>
              <a:tabLst>
                <a:tab pos="17145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Arial" charset="0"/>
              </a:rPr>
              <a:t>The DMA Arbitrator forwards the request to the memory controller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030A0"/>
              </a:buClr>
              <a:buFont typeface="+mj-lt"/>
              <a:buAutoNum type="arabicPeriod" startAt="3"/>
              <a:tabLst>
                <a:tab pos="171450" algn="l"/>
              </a:tabLst>
            </a:pPr>
            <a:r>
              <a:rPr lang="en-US" sz="1000" dirty="0">
                <a:solidFill>
                  <a:srgbClr val="000000"/>
                </a:solidFill>
                <a:latin typeface="Arial" charset="0"/>
              </a:rPr>
              <a:t>The memory controller forwards request to DDR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7030A0"/>
              </a:buClr>
              <a:buFont typeface="+mj-lt"/>
              <a:buAutoNum type="arabicPeriod" startAt="3"/>
              <a:tabLst>
                <a:tab pos="171450" algn="l"/>
              </a:tabLst>
            </a:pPr>
            <a:endParaRPr lang="en-US" sz="1000" dirty="0">
              <a:solidFill>
                <a:srgbClr val="000000"/>
              </a:solidFill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25486" y="2724331"/>
            <a:ext cx="320922" cy="33855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7030A0"/>
                </a:solidFill>
                <a:latin typeface="Arial" charset="0"/>
              </a:rPr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512203" y="2724331"/>
            <a:ext cx="320922" cy="33855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7030A0"/>
                </a:solidFill>
                <a:latin typeface="Arial" charset="0"/>
              </a:rPr>
              <a:t>B</a:t>
            </a:r>
          </a:p>
        </p:txBody>
      </p:sp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252950" y="4401137"/>
            <a:ext cx="4131743" cy="633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 fontAlgn="base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25000"/>
              <a:buFont typeface="+mj-lt"/>
              <a:buAutoNum type="arabicPeriod" startAt="5"/>
              <a:tabLst>
                <a:tab pos="171450" algn="l"/>
              </a:tabLst>
              <a:defRPr/>
            </a:pPr>
            <a:r>
              <a:rPr lang="en-US" sz="1200" kern="0" dirty="0" smtClean="0">
                <a:solidFill>
                  <a:srgbClr val="000000"/>
                </a:solidFill>
              </a:rPr>
              <a:t>DMA Arbitrator </a:t>
            </a:r>
            <a:r>
              <a:rPr lang="en-US" sz="1200" kern="0" dirty="0">
                <a:solidFill>
                  <a:srgbClr val="000000"/>
                </a:solidFill>
              </a:rPr>
              <a:t>combines the A and B responses and completes the </a:t>
            </a:r>
            <a:r>
              <a:rPr lang="en-US" sz="1200" kern="0" dirty="0" smtClean="0">
                <a:solidFill>
                  <a:srgbClr val="000000"/>
                </a:solidFill>
              </a:rPr>
              <a:t>request</a:t>
            </a:r>
            <a:endParaRPr lang="en-US" sz="1200" kern="0" dirty="0">
              <a:solidFill>
                <a:srgbClr val="000000"/>
              </a:solidFill>
            </a:endParaRP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25000"/>
              <a:buFont typeface="+mj-lt"/>
              <a:buAutoNum type="arabicPeriod" startAt="8"/>
              <a:tabLst>
                <a:tab pos="171450" algn="l"/>
              </a:tabLst>
              <a:defRPr/>
            </a:pPr>
            <a:endParaRPr lang="en-US" sz="500" kern="0" dirty="0">
              <a:solidFill>
                <a:srgbClr val="000000"/>
              </a:solidFill>
            </a:endParaRP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25000"/>
              <a:buFont typeface="+mj-lt"/>
              <a:buAutoNum type="arabicPeriod" startAt="8"/>
              <a:tabLst>
                <a:tab pos="171450" algn="l"/>
              </a:tabLst>
              <a:defRPr/>
            </a:pPr>
            <a:endParaRPr lang="en-US" sz="1200" kern="0" dirty="0">
              <a:solidFill>
                <a:srgbClr val="000000"/>
              </a:solidFill>
            </a:endParaRPr>
          </a:p>
          <a:p>
            <a:pPr marL="571500" lvl="1" indent="-171450" fontAlgn="base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Font typeface="Tahoma" pitchFamily="34" charset="0"/>
              <a:buChar char="̶"/>
              <a:tabLst>
                <a:tab pos="171450" algn="l"/>
              </a:tabLst>
              <a:defRPr/>
            </a:pPr>
            <a:endParaRPr lang="en-US" sz="1000" kern="0" dirty="0">
              <a:solidFill>
                <a:srgbClr val="000000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247964" y="3430455"/>
            <a:ext cx="325730" cy="246221"/>
            <a:chOff x="7321138" y="3604161"/>
            <a:chExt cx="325730" cy="246221"/>
          </a:xfrm>
        </p:grpSpPr>
        <p:sp>
          <p:nvSpPr>
            <p:cNvPr id="55" name="Oval 54"/>
            <p:cNvSpPr/>
            <p:nvPr/>
          </p:nvSpPr>
          <p:spPr bwMode="auto">
            <a:xfrm>
              <a:off x="7381648" y="3628709"/>
              <a:ext cx="190681" cy="195014"/>
            </a:xfrm>
            <a:prstGeom prst="ellipse">
              <a:avLst/>
            </a:prstGeom>
            <a:solidFill>
              <a:srgbClr val="FF99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" tIns="45720" rIns="9144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9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321138" y="3604161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000000"/>
                  </a:solidFill>
                  <a:latin typeface="Arial" charset="0"/>
                </a:rPr>
                <a:t>2</a:t>
              </a:r>
              <a:r>
                <a:rPr lang="en-US" sz="1000" b="1" dirty="0" smtClean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000" b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653297" y="3188010"/>
            <a:ext cx="333746" cy="246221"/>
            <a:chOff x="7321138" y="3604161"/>
            <a:chExt cx="333746" cy="246221"/>
          </a:xfrm>
        </p:grpSpPr>
        <p:sp>
          <p:nvSpPr>
            <p:cNvPr id="58" name="Oval 57"/>
            <p:cNvSpPr/>
            <p:nvPr/>
          </p:nvSpPr>
          <p:spPr bwMode="auto">
            <a:xfrm>
              <a:off x="7381648" y="3628709"/>
              <a:ext cx="190681" cy="195014"/>
            </a:xfrm>
            <a:prstGeom prst="ellipse">
              <a:avLst/>
            </a:prstGeom>
            <a:solidFill>
              <a:srgbClr val="FF99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" tIns="45720" rIns="9144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9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21138" y="3604161"/>
              <a:ext cx="3337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 smtClean="0">
                  <a:solidFill>
                    <a:srgbClr val="000000"/>
                  </a:solidFill>
                  <a:latin typeface="Arial" charset="0"/>
                </a:rPr>
                <a:t>2b</a:t>
              </a:r>
              <a:endParaRPr lang="en-US" sz="1000" b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60" name="Rectangle 59"/>
          <p:cNvSpPr/>
          <p:nvPr/>
        </p:nvSpPr>
        <p:spPr bwMode="auto">
          <a:xfrm>
            <a:off x="7153555" y="3406425"/>
            <a:ext cx="921027" cy="4439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DMA Arbitrator</a:t>
            </a:r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23003" y="3191440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0000"/>
                </a:solidFill>
                <a:latin typeface="Arial" charset="0"/>
              </a:rPr>
              <a:t>3b</a:t>
            </a:r>
          </a:p>
        </p:txBody>
      </p:sp>
      <p:cxnSp>
        <p:nvCxnSpPr>
          <p:cNvPr id="62" name="Straight Connector 61"/>
          <p:cNvCxnSpPr/>
          <p:nvPr/>
        </p:nvCxnSpPr>
        <p:spPr bwMode="auto">
          <a:xfrm flipV="1">
            <a:off x="6733389" y="3842605"/>
            <a:ext cx="619903" cy="10430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66FF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60" idx="2"/>
          </p:cNvCxnSpPr>
          <p:nvPr/>
        </p:nvCxnSpPr>
        <p:spPr bwMode="auto">
          <a:xfrm flipH="1">
            <a:off x="6745858" y="3850372"/>
            <a:ext cx="868211" cy="2114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66FF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7458425" y="3173649"/>
            <a:ext cx="94535" cy="38517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66FF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grpSp>
        <p:nvGrpSpPr>
          <p:cNvPr id="65" name="Group 64"/>
          <p:cNvGrpSpPr/>
          <p:nvPr/>
        </p:nvGrpSpPr>
        <p:grpSpPr>
          <a:xfrm>
            <a:off x="6782171" y="3833001"/>
            <a:ext cx="325730" cy="246221"/>
            <a:chOff x="7321138" y="3604161"/>
            <a:chExt cx="325730" cy="246221"/>
          </a:xfrm>
        </p:grpSpPr>
        <p:sp>
          <p:nvSpPr>
            <p:cNvPr id="66" name="Oval 65"/>
            <p:cNvSpPr/>
            <p:nvPr/>
          </p:nvSpPr>
          <p:spPr bwMode="auto">
            <a:xfrm>
              <a:off x="7381648" y="3628709"/>
              <a:ext cx="190681" cy="195014"/>
            </a:xfrm>
            <a:prstGeom prst="ellipse">
              <a:avLst/>
            </a:prstGeom>
            <a:solidFill>
              <a:srgbClr val="FF99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" tIns="45720" rIns="9144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9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321138" y="3604161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 smtClean="0">
                  <a:solidFill>
                    <a:srgbClr val="000000"/>
                  </a:solidFill>
                  <a:latin typeface="Arial" charset="0"/>
                </a:rPr>
                <a:t>3a</a:t>
              </a:r>
              <a:endParaRPr lang="en-US" sz="1000" b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322884" y="3899112"/>
            <a:ext cx="325730" cy="246221"/>
            <a:chOff x="7321138" y="3604161"/>
            <a:chExt cx="325730" cy="246221"/>
          </a:xfrm>
        </p:grpSpPr>
        <p:sp>
          <p:nvSpPr>
            <p:cNvPr id="69" name="Oval 68"/>
            <p:cNvSpPr/>
            <p:nvPr/>
          </p:nvSpPr>
          <p:spPr bwMode="auto">
            <a:xfrm>
              <a:off x="7381648" y="3628709"/>
              <a:ext cx="190681" cy="195014"/>
            </a:xfrm>
            <a:prstGeom prst="ellipse">
              <a:avLst/>
            </a:prstGeom>
            <a:solidFill>
              <a:srgbClr val="FF99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" tIns="45720" rIns="9144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9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321138" y="3604161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000000"/>
                  </a:solidFill>
                  <a:latin typeface="Arial" charset="0"/>
                </a:rPr>
                <a:t>4</a:t>
              </a:r>
              <a:r>
                <a:rPr lang="en-US" sz="1000" b="1" dirty="0" smtClean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1000" b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438212" y="3100739"/>
            <a:ext cx="6692345" cy="203132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chemeClr val="accent1"/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Conclusion: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FFFF00"/>
                </a:solidFill>
                <a:latin typeface="+mn-lt"/>
              </a:rPr>
              <a:t>DMA accesses in Intel Platform is coherent !  No cache </a:t>
            </a:r>
            <a:r>
              <a:rPr lang="en-US" dirty="0" err="1" smtClean="0">
                <a:solidFill>
                  <a:srgbClr val="FFFF00"/>
                </a:solidFill>
                <a:latin typeface="+mn-lt"/>
              </a:rPr>
              <a:t>async</a:t>
            </a:r>
            <a:r>
              <a:rPr lang="en-US" dirty="0" smtClean="0">
                <a:solidFill>
                  <a:srgbClr val="FFFF00"/>
                </a:solidFill>
                <a:latin typeface="+mn-lt"/>
              </a:rPr>
              <a:t> there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Tx/>
              <a:buChar char="-"/>
            </a:pPr>
            <a:endParaRPr lang="en-US" dirty="0" smtClean="0">
              <a:solidFill>
                <a:srgbClr val="FFFF00"/>
              </a:solidFill>
              <a:latin typeface="+mn-lt"/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Conclusion 2:</a:t>
            </a:r>
          </a:p>
          <a:p>
            <a:r>
              <a:rPr lang="en-US" dirty="0" smtClean="0">
                <a:solidFill>
                  <a:srgbClr val="FFFF00"/>
                </a:solidFill>
                <a:latin typeface="+mn-lt"/>
              </a:rPr>
              <a:t>-    We don’t want to point our fingers, but:</a:t>
            </a:r>
          </a:p>
          <a:p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“We have x86 problems, but arm </a:t>
            </a:r>
            <a:r>
              <a:rPr lang="en-US" dirty="0" err="1" smtClean="0">
                <a:solidFill>
                  <a:srgbClr val="FFFF00"/>
                </a:solidFill>
              </a:rPr>
              <a:t>ain’t</a:t>
            </a:r>
            <a:r>
              <a:rPr lang="en-US" dirty="0" smtClean="0">
                <a:solidFill>
                  <a:srgbClr val="FFFF00"/>
                </a:solidFill>
              </a:rPr>
              <a:t> one”</a:t>
            </a: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967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Cache </a:t>
            </a:r>
            <a:r>
              <a:rPr lang="en-US" dirty="0" err="1" smtClean="0"/>
              <a:t>Async</a:t>
            </a:r>
            <a:r>
              <a:rPr lang="en-US" dirty="0" smtClean="0"/>
              <a:t> – Proof</a:t>
            </a:r>
            <a:br>
              <a:rPr lang="en-US" dirty="0" smtClean="0"/>
            </a:br>
            <a:r>
              <a:rPr lang="en-US" dirty="0" smtClean="0"/>
              <a:t>Introducing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Page-walking mechanism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366963"/>
            <a:ext cx="9143999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690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Cache </a:t>
            </a:r>
            <a:r>
              <a:rPr lang="en-US" dirty="0" err="1" smtClean="0"/>
              <a:t>Async</a:t>
            </a:r>
            <a:r>
              <a:rPr lang="en-US" dirty="0" smtClean="0"/>
              <a:t> – Proof</a:t>
            </a:r>
            <a:br>
              <a:rPr lang="en-US" dirty="0" smtClean="0"/>
            </a:br>
            <a:r>
              <a:rPr lang="en-US" dirty="0" smtClean="0"/>
              <a:t>Introducing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Directory Pointer Table</a:t>
            </a:r>
            <a:endParaRPr lang="en-US" dirty="0"/>
          </a:p>
        </p:txBody>
      </p:sp>
      <p:pic>
        <p:nvPicPr>
          <p:cNvPr id="4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76872"/>
            <a:ext cx="6588395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948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PDPTE Structure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144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816" y="2492896"/>
            <a:ext cx="4558184" cy="432048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</a:ln>
          <a:effectLst>
            <a:outerShdw blurRad="50800" dist="50800" dir="5400000" algn="ctr" rotWithShape="0">
              <a:srgbClr val="FF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8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– We prove it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Page-walk hardware does not use cache when PAE is enabled</a:t>
            </a:r>
          </a:p>
          <a:p>
            <a:pPr lvl="1"/>
            <a:r>
              <a:rPr lang="en-US" dirty="0" smtClean="0"/>
              <a:t>Not part of the theory, but JUST FYI:  If it did, we could actually create nice attacks with the </a:t>
            </a:r>
            <a:r>
              <a:rPr lang="en-US" dirty="0" err="1" smtClean="0"/>
              <a:t>async</a:t>
            </a:r>
            <a:r>
              <a:rPr lang="en-US" dirty="0" smtClean="0"/>
              <a:t> of cache and memory of the cr3 pointed memory</a:t>
            </a:r>
          </a:p>
          <a:p>
            <a:pPr lvl="1"/>
            <a:endParaRPr lang="en-US" dirty="0"/>
          </a:p>
          <a:p>
            <a:r>
              <a:rPr lang="en-US" dirty="0" smtClean="0"/>
              <a:t>If we prove that, it is also proven that we can force a situation where cache and memory are not </a:t>
            </a:r>
            <a:r>
              <a:rPr lang="en-US" dirty="0" err="1" smtClean="0"/>
              <a:t>sync’ed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821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Figure Index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 smtClean="0">
                <a:solidFill>
                  <a:srgbClr val="FFFF00"/>
                </a:solidFill>
              </a:rPr>
              <a:t>Huahuahuahua</a:t>
            </a:r>
            <a:r>
              <a:rPr lang="en-US" sz="3200" dirty="0" smtClean="0">
                <a:solidFill>
                  <a:srgbClr val="FFFF00"/>
                </a:solidFill>
              </a:rPr>
              <a:t>, you really expected that?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Most images were taken from Intel 64 and IA-32 Architectures Software Developer’s Manual Combined Volumes</a:t>
            </a:r>
          </a:p>
        </p:txBody>
      </p:sp>
    </p:spTree>
    <p:extLst>
      <p:ext uri="{BB962C8B-B14F-4D97-AF65-F5344CB8AC3E}">
        <p14:creationId xmlns:p14="http://schemas.microsoft.com/office/powerpoint/2010/main" val="79002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Proofs</a:t>
            </a:r>
            <a:br>
              <a:rPr lang="en-US" dirty="0" smtClean="0"/>
            </a:br>
            <a:r>
              <a:rPr lang="en-US" dirty="0" smtClean="0"/>
              <a:t>Reminder: </a:t>
            </a:r>
            <a:r>
              <a:rPr lang="en-US" dirty="0" err="1" smtClean="0"/>
              <a:t>PoCs</a:t>
            </a:r>
            <a:r>
              <a:rPr lang="en-US" dirty="0" smtClean="0"/>
              <a:t> on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Given the way that </a:t>
            </a:r>
            <a:r>
              <a:rPr lang="en-US" dirty="0" err="1" smtClean="0"/>
              <a:t>pagewalking</a:t>
            </a:r>
            <a:r>
              <a:rPr lang="en-US" dirty="0" smtClean="0"/>
              <a:t> works (PDPTE, cr3,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Without interrupts and with only one thread we:</a:t>
            </a:r>
          </a:p>
          <a:p>
            <a:pPr lvl="1"/>
            <a:r>
              <a:rPr lang="en-US" dirty="0" smtClean="0"/>
              <a:t>We make sure that the PDPTEs are marked as write-back</a:t>
            </a:r>
          </a:p>
          <a:p>
            <a:pPr lvl="1"/>
            <a:r>
              <a:rPr lang="en-US" dirty="0" smtClean="0"/>
              <a:t>Invalidate the cache (</a:t>
            </a:r>
            <a:r>
              <a:rPr lang="en-US" dirty="0" err="1" smtClean="0"/>
              <a:t>wbinvd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We access the PDPTE entries, thus forcing it to the cache</a:t>
            </a:r>
          </a:p>
          <a:p>
            <a:pPr lvl="1"/>
            <a:r>
              <a:rPr lang="en-US" dirty="0" smtClean="0"/>
              <a:t>We change the present bit (not present) – given the cache hit, it changed in the cache</a:t>
            </a:r>
          </a:p>
          <a:p>
            <a:pPr lvl="1"/>
            <a:r>
              <a:rPr lang="en-US" dirty="0" smtClean="0"/>
              <a:t>We do random memory accesses, using virtual memory (forcing </a:t>
            </a:r>
            <a:r>
              <a:rPr lang="en-US" dirty="0" err="1" smtClean="0"/>
              <a:t>pagewalking</a:t>
            </a:r>
            <a:r>
              <a:rPr lang="en-US" dirty="0" smtClean="0"/>
              <a:t> to occur) – not enough accesses to fill the cache (otherwise, eviction would occur)</a:t>
            </a:r>
          </a:p>
          <a:p>
            <a:pPr lvl="2"/>
            <a:r>
              <a:rPr lang="en-US" dirty="0" smtClean="0"/>
              <a:t>The system did not crash, thus </a:t>
            </a:r>
            <a:r>
              <a:rPr lang="en-US" dirty="0" err="1" smtClean="0"/>
              <a:t>pagewalking</a:t>
            </a:r>
            <a:r>
              <a:rPr lang="en-US" dirty="0" smtClean="0"/>
              <a:t> does not use cache when PAE is enabled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230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Now, if you don’t want the data anymore</a:t>
            </a:r>
            <a:br>
              <a:rPr lang="en-US" dirty="0" smtClean="0"/>
            </a:br>
            <a:r>
              <a:rPr lang="en-US" dirty="0" smtClean="0"/>
              <a:t>Reminder: </a:t>
            </a:r>
            <a:r>
              <a:rPr lang="en-US" dirty="0" err="1" smtClean="0"/>
              <a:t>PoCs</a:t>
            </a:r>
            <a:r>
              <a:rPr lang="en-US" dirty="0" smtClean="0"/>
              <a:t> on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Just add a ‘</a:t>
            </a:r>
            <a:r>
              <a:rPr lang="en-US" dirty="0" err="1" smtClean="0"/>
              <a:t>invd</a:t>
            </a:r>
            <a:r>
              <a:rPr lang="en-US" dirty="0" smtClean="0"/>
              <a:t>’ </a:t>
            </a:r>
          </a:p>
          <a:p>
            <a:pPr lvl="1"/>
            <a:r>
              <a:rPr lang="en-US" dirty="0" smtClean="0"/>
              <a:t>It will not write back memory</a:t>
            </a:r>
          </a:p>
          <a:p>
            <a:pPr lvl="1"/>
            <a:endParaRPr lang="en-US" dirty="0"/>
          </a:p>
          <a:p>
            <a:r>
              <a:rPr lang="en-US" dirty="0" smtClean="0"/>
              <a:t>Proof:</a:t>
            </a:r>
          </a:p>
          <a:p>
            <a:pPr lvl="1"/>
            <a:r>
              <a:rPr lang="en-US" dirty="0" smtClean="0"/>
              <a:t>The same steps as before, adding the </a:t>
            </a:r>
            <a:r>
              <a:rPr lang="en-US" i="1" dirty="0" err="1" smtClean="0"/>
              <a:t>invd</a:t>
            </a:r>
            <a:r>
              <a:rPr lang="en-US" dirty="0" smtClean="0"/>
              <a:t> in the end, before returning (the system will not crash later, even after ‘eviction’ – there will be no eviction)</a:t>
            </a:r>
          </a:p>
        </p:txBody>
      </p:sp>
    </p:spTree>
    <p:extLst>
      <p:ext uri="{BB962C8B-B14F-4D97-AF65-F5344CB8AC3E}">
        <p14:creationId xmlns:p14="http://schemas.microsoft.com/office/powerpoint/2010/main" val="206493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Small consideration on </a:t>
            </a:r>
            <a:r>
              <a:rPr lang="en-US" dirty="0" err="1" smtClean="0"/>
              <a:t>FrozenCache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In the </a:t>
            </a:r>
            <a:r>
              <a:rPr lang="en-US" dirty="0"/>
              <a:t>blog </a:t>
            </a: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://frozencache.blogspot.com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 he uses the ordering: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</a:t>
            </a:r>
          </a:p>
          <a:p>
            <a:pPr marL="0" indent="0">
              <a:buNone/>
            </a:pPr>
            <a:r>
              <a:rPr lang="en-US" dirty="0" smtClean="0"/>
              <a:t>3-) Flush </a:t>
            </a:r>
            <a:r>
              <a:rPr lang="en-US" dirty="0"/>
              <a:t>the cache (thus truly overwriting the encryption key in RAM)</a:t>
            </a:r>
            <a:br>
              <a:rPr lang="en-US" dirty="0"/>
            </a:br>
            <a:r>
              <a:rPr lang="en-US" dirty="0" err="1" smtClean="0"/>
              <a:t>wbinvd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4-) </a:t>
            </a:r>
            <a:r>
              <a:rPr lang="en-US" dirty="0"/>
              <a:t>Add the desired RAM region to the CPU's MTRR (the 4K segment containing the key)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5-) Disable/freeze </a:t>
            </a:r>
            <a:r>
              <a:rPr lang="en-US" dirty="0"/>
              <a:t>the CPU's cache (CR0.CD=1)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movl</a:t>
            </a:r>
            <a:r>
              <a:rPr lang="en-US" dirty="0"/>
              <a:t> %cr0, %</a:t>
            </a:r>
            <a:r>
              <a:rPr lang="en-US" dirty="0" err="1"/>
              <a:t>eax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orl</a:t>
            </a:r>
            <a:r>
              <a:rPr lang="en-US" dirty="0"/>
              <a:t> 0x40000000, %</a:t>
            </a:r>
            <a:r>
              <a:rPr lang="en-US" dirty="0" err="1"/>
              <a:t>eax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movl</a:t>
            </a:r>
            <a:r>
              <a:rPr lang="en-US" dirty="0"/>
              <a:t> %</a:t>
            </a:r>
            <a:r>
              <a:rPr lang="en-US" dirty="0" err="1"/>
              <a:t>eax</a:t>
            </a:r>
            <a:r>
              <a:rPr lang="en-US" dirty="0"/>
              <a:t>, %cr0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smtClean="0"/>
              <a:t>6-) Write </a:t>
            </a:r>
            <a:r>
              <a:rPr lang="en-US" dirty="0"/>
              <a:t>the encryption key from the CPU registers to RAM (data remains in the cache, doesn't get written to memory)</a:t>
            </a:r>
            <a:br>
              <a:rPr lang="en-US" dirty="0"/>
            </a:br>
            <a:r>
              <a:rPr lang="en-US" i="1" dirty="0"/>
              <a:t/>
            </a:r>
            <a:br>
              <a:rPr lang="en-US" i="1" dirty="0"/>
            </a:br>
            <a:r>
              <a:rPr lang="en-US" i="1" dirty="0" err="1"/>
              <a:t>movq</a:t>
            </a:r>
            <a:r>
              <a:rPr lang="en-US" i="1" dirty="0"/>
              <a:t> %xmm0, [X]</a:t>
            </a:r>
            <a:br>
              <a:rPr lang="en-US" i="1" dirty="0"/>
            </a:br>
            <a:r>
              <a:rPr lang="en-US" i="1" dirty="0" err="1"/>
              <a:t>movq</a:t>
            </a:r>
            <a:r>
              <a:rPr lang="en-US" i="1" dirty="0"/>
              <a:t> %xmm1, [X+8]</a:t>
            </a:r>
            <a:br>
              <a:rPr lang="en-US" i="1" dirty="0"/>
            </a:br>
            <a:r>
              <a:rPr lang="en-US" i="1" dirty="0" err="1"/>
              <a:t>movq</a:t>
            </a:r>
            <a:r>
              <a:rPr lang="en-US" i="1" dirty="0"/>
              <a:t> %xmm2, [X+16]</a:t>
            </a:r>
            <a:br>
              <a:rPr lang="en-US" i="1" dirty="0"/>
            </a:br>
            <a:r>
              <a:rPr lang="en-US" i="1" dirty="0" err="1"/>
              <a:t>movq</a:t>
            </a:r>
            <a:r>
              <a:rPr lang="en-US" i="1" dirty="0"/>
              <a:t> %xmm3, [X+24</a:t>
            </a:r>
            <a:r>
              <a:rPr lang="en-US" i="1" dirty="0" smtClean="0"/>
              <a:t>]”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15616" y="2996952"/>
            <a:ext cx="7427803" cy="1200329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chemeClr val="accent1"/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5 and 6 should be inverted (no-fill mode will not let cache to be filled)</a:t>
            </a:r>
          </a:p>
          <a:p>
            <a:endParaRPr lang="en-US" dirty="0">
              <a:solidFill>
                <a:srgbClr val="FFFF00"/>
              </a:solidFill>
              <a:latin typeface="+mn-lt"/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It probably worked for him, because </a:t>
            </a:r>
            <a:r>
              <a:rPr lang="en-US" dirty="0" err="1" smtClean="0">
                <a:solidFill>
                  <a:srgbClr val="FFFF00"/>
                </a:solidFill>
              </a:rPr>
              <a:t>wbinvd</a:t>
            </a:r>
            <a:r>
              <a:rPr lang="en-US" dirty="0" smtClean="0">
                <a:solidFill>
                  <a:srgbClr val="FFFF00"/>
                </a:solidFill>
              </a:rPr>
              <a:t> takes time to complete (more on</a:t>
            </a:r>
          </a:p>
          <a:p>
            <a:r>
              <a:rPr lang="en-US" dirty="0" smtClean="0">
                <a:solidFill>
                  <a:srgbClr val="FFFF00"/>
                </a:solidFill>
                <a:latin typeface="+mn-lt"/>
              </a:rPr>
              <a:t>It later) and thus, he had a cache hit, which will update the cache entry</a:t>
            </a: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038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on ‘no-fill’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you are in no-fill mode, once you exit, it will write-back to memory</a:t>
            </a:r>
          </a:p>
          <a:p>
            <a:endParaRPr lang="en-US" dirty="0"/>
          </a:p>
          <a:p>
            <a:r>
              <a:rPr lang="en-US" dirty="0" smtClean="0"/>
              <a:t>‘</a:t>
            </a:r>
            <a:r>
              <a:rPr lang="en-US" dirty="0" err="1" smtClean="0"/>
              <a:t>invd</a:t>
            </a:r>
            <a:r>
              <a:rPr lang="en-US" dirty="0" smtClean="0"/>
              <a:t>’ does not invalidate the cache entries while in the no-fill mode</a:t>
            </a:r>
          </a:p>
          <a:p>
            <a:pPr lvl="1"/>
            <a:r>
              <a:rPr lang="en-US" dirty="0" smtClean="0"/>
              <a:t>We mentioned it was performing a write-back, but it was happening because of the exit from no-fill mode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Interesting </a:t>
            </a:r>
            <a:r>
              <a:rPr lang="en-US" dirty="0" err="1" smtClean="0"/>
              <a:t>Coreboot</a:t>
            </a:r>
            <a:r>
              <a:rPr lang="en-US" dirty="0" smtClean="0"/>
              <a:t> file to take a look as well (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cpu</a:t>
            </a:r>
            <a:r>
              <a:rPr lang="en-US" dirty="0" smtClean="0"/>
              <a:t>/intel/</a:t>
            </a:r>
            <a:r>
              <a:rPr lang="en-US" dirty="0" err="1" smtClean="0"/>
              <a:t>haswell</a:t>
            </a:r>
            <a:r>
              <a:rPr lang="en-US" dirty="0" smtClean="0"/>
              <a:t>/cache_as_ram.inc)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3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Besides ‘someone’ commenting out our assembly function called in the C code and we spending like 3 hours (total) analyzing something that was not even called (twice)…</a:t>
            </a:r>
          </a:p>
          <a:p>
            <a:endParaRPr lang="en-US" dirty="0"/>
          </a:p>
          <a:p>
            <a:r>
              <a:rPr lang="en-US" dirty="0" err="1"/>
              <a:t>w</a:t>
            </a:r>
            <a:r>
              <a:rPr lang="en-US" dirty="0" err="1" smtClean="0"/>
              <a:t>binvd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797152"/>
            <a:ext cx="9144001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97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Miscellaneous – What we will see next</a:t>
            </a:r>
            <a:br>
              <a:rPr lang="en-US" dirty="0" smtClean="0"/>
            </a:br>
            <a:r>
              <a:rPr lang="en-US" dirty="0" smtClean="0"/>
              <a:t>Just sharing some other ideas…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88840"/>
            <a:ext cx="8229600" cy="4525963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ECC 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NVDIMM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CAT/CMT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smtClean="0"/>
              <a:t>MPX</a:t>
            </a:r>
          </a:p>
          <a:p>
            <a:pPr marL="342900" indent="-342900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265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ECC -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ECC </a:t>
            </a:r>
            <a:r>
              <a:rPr lang="en-US" dirty="0"/>
              <a:t>(Error Checking &amp; Correction) memory </a:t>
            </a:r>
            <a:r>
              <a:rPr lang="en-US" dirty="0" smtClean="0"/>
              <a:t>was introduced to detect (and correct) common kinds of internal data corruption in data storage (memory, flash drives,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ECC-capable memory controllers (workstation and servers) are able to detect and correct errors of a single bit per 64-bit word or only detect in two bits per 64-bit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8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ECC – Introduction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Most controllers support four modes:</a:t>
            </a:r>
          </a:p>
          <a:p>
            <a:pPr marL="528638" lvl="1" indent="-342900">
              <a:buFontTx/>
              <a:buChar char="-"/>
            </a:pPr>
            <a:r>
              <a:rPr lang="en-US" dirty="0" smtClean="0"/>
              <a:t>Disabled</a:t>
            </a:r>
          </a:p>
          <a:p>
            <a:pPr marL="528638" lvl="1" indent="-342900">
              <a:buFontTx/>
              <a:buChar char="-"/>
            </a:pPr>
            <a:r>
              <a:rPr lang="en-US" dirty="0" smtClean="0"/>
              <a:t>Check-only</a:t>
            </a:r>
          </a:p>
          <a:p>
            <a:pPr marL="528638" lvl="1" indent="-342900">
              <a:buFontTx/>
              <a:buChar char="-"/>
            </a:pPr>
            <a:r>
              <a:rPr lang="en-US" dirty="0" smtClean="0"/>
              <a:t>Correct-error</a:t>
            </a:r>
          </a:p>
          <a:p>
            <a:pPr marL="528638" lvl="1" indent="-342900">
              <a:buFontTx/>
              <a:buChar char="-"/>
            </a:pPr>
            <a:r>
              <a:rPr lang="en-US" dirty="0" smtClean="0"/>
              <a:t>Correct-and-Scrub (correct on detection of errors, but periodically scrubs the memory for finding errors)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9" y="2216151"/>
            <a:ext cx="6257925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86072" y="4899590"/>
            <a:ext cx="493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  <a:latin typeface="+mn-lt"/>
              </a:rPr>
              <a:t>Source:  </a:t>
            </a:r>
            <a:r>
              <a:rPr lang="en-US" sz="1200" dirty="0" err="1" smtClean="0">
                <a:solidFill>
                  <a:srgbClr val="FFFF00"/>
                </a:solidFill>
                <a:latin typeface="+mn-lt"/>
              </a:rPr>
              <a:t>SafeMem</a:t>
            </a:r>
            <a:r>
              <a:rPr lang="en-US" sz="1200" dirty="0">
                <a:solidFill>
                  <a:srgbClr val="FFFF00"/>
                </a:solidFill>
                <a:latin typeface="+mn-lt"/>
              </a:rPr>
              <a:t>: </a:t>
            </a:r>
            <a:r>
              <a:rPr lang="en-US" sz="1200" dirty="0" smtClean="0">
                <a:solidFill>
                  <a:srgbClr val="FFFF00"/>
                </a:solidFill>
                <a:latin typeface="+mn-lt"/>
              </a:rPr>
              <a:t>Exploiting </a:t>
            </a:r>
            <a:r>
              <a:rPr lang="en-US" sz="1200" dirty="0">
                <a:solidFill>
                  <a:srgbClr val="FFFF00"/>
                </a:solidFill>
                <a:latin typeface="+mn-lt"/>
              </a:rPr>
              <a:t>ECC-Memory for Detecting Memory Leaks and</a:t>
            </a:r>
          </a:p>
          <a:p>
            <a:r>
              <a:rPr lang="en-US" sz="1200" dirty="0">
                <a:solidFill>
                  <a:srgbClr val="FFFF00"/>
                </a:solidFill>
                <a:latin typeface="+mn-lt"/>
              </a:rPr>
              <a:t>Memory Corruption During Production Runs</a:t>
            </a:r>
            <a:endParaRPr lang="en-US" sz="1200" dirty="0" smtClean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40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NVDIMM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628800"/>
            <a:ext cx="6129709" cy="4043905"/>
          </a:xfrm>
        </p:spPr>
      </p:pic>
    </p:spTree>
    <p:extLst>
      <p:ext uri="{BB962C8B-B14F-4D97-AF65-F5344CB8AC3E}">
        <p14:creationId xmlns:p14="http://schemas.microsoft.com/office/powerpoint/2010/main" val="340267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NVDIMM Surprises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it affect platform attestation??</a:t>
            </a:r>
          </a:p>
          <a:p>
            <a:endParaRPr lang="en-US" dirty="0"/>
          </a:p>
          <a:p>
            <a:r>
              <a:rPr lang="en-US" dirty="0" smtClean="0"/>
              <a:t>How does it affect software disk-encryption technologies???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82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FFFF00"/>
                </a:solidFill>
              </a:rPr>
              <a:t>A quick (but not dirty) history on why we decided to talk about this…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9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Intel Cache Technologies - CMT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CMT – Cache Monitoring Technology</a:t>
            </a:r>
          </a:p>
          <a:p>
            <a:pPr lvl="1"/>
            <a:r>
              <a:rPr lang="en-US" dirty="0" smtClean="0"/>
              <a:t>The OS/VMM can indicate a Resource Monitoring ID (RMID) for each application (or group of applications) it intends to monitor cache utilization (L3 only);</a:t>
            </a:r>
          </a:p>
          <a:p>
            <a:pPr lvl="1"/>
            <a:r>
              <a:rPr lang="en-US" dirty="0" smtClean="0"/>
              <a:t>See the cache occupancy per RMID;</a:t>
            </a:r>
          </a:p>
          <a:p>
            <a:pPr lvl="1"/>
            <a:r>
              <a:rPr lang="en-US" dirty="0" smtClean="0"/>
              <a:t>The intention is to provide better migration of applications to different sockets as needed, or to better mix applications in a given processor;</a:t>
            </a:r>
          </a:p>
          <a:p>
            <a:pPr lvl="1"/>
            <a:r>
              <a:rPr lang="en-US" dirty="0" smtClean="0"/>
              <a:t>Cache requests have the RMID tag;</a:t>
            </a:r>
          </a:p>
          <a:p>
            <a:pPr lvl="1"/>
            <a:r>
              <a:rPr lang="en-US" dirty="0" smtClean="0"/>
              <a:t>The HW thread tags are controlled by MSR, IA32_PQR_ASSOC</a:t>
            </a:r>
          </a:p>
          <a:p>
            <a:pPr lvl="1"/>
            <a:r>
              <a:rPr lang="en-US" dirty="0" smtClean="0"/>
              <a:t>The counters can be read thru the IA32_QoSEvtSel MSR</a:t>
            </a:r>
          </a:p>
          <a:p>
            <a:pPr lvl="1"/>
            <a:r>
              <a:rPr lang="en-US" dirty="0" smtClean="0"/>
              <a:t>Latest processors support 4 RMIDs per HW thread;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870" y="1524000"/>
            <a:ext cx="9220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82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Coloring x Cache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Cache Coloring is a software-based way to implement cache partitioning:</a:t>
            </a:r>
          </a:p>
          <a:p>
            <a:pPr lvl="1"/>
            <a:r>
              <a:rPr lang="en-US" dirty="0" smtClean="0"/>
              <a:t>You map logical addresses to physical addresses that will create a split in the cache lines between different processes</a:t>
            </a:r>
          </a:p>
          <a:p>
            <a:pPr lvl="1"/>
            <a:r>
              <a:rPr lang="en-US" dirty="0" smtClean="0"/>
              <a:t>Used by RTOS OSes to implement partitioning in hardware that do not support it</a:t>
            </a:r>
          </a:p>
        </p:txBody>
      </p:sp>
    </p:spTree>
    <p:extLst>
      <p:ext uri="{BB962C8B-B14F-4D97-AF65-F5344CB8AC3E}">
        <p14:creationId xmlns:p14="http://schemas.microsoft.com/office/powerpoint/2010/main" val="366904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Intel Cache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 – Cache Allocation Technology</a:t>
            </a:r>
          </a:p>
          <a:p>
            <a:pPr lvl="1"/>
            <a:r>
              <a:rPr lang="en-US" dirty="0" smtClean="0"/>
              <a:t>Intended to enforce a cache </a:t>
            </a:r>
            <a:r>
              <a:rPr lang="en-US" dirty="0" err="1" smtClean="0"/>
              <a:t>QoS</a:t>
            </a:r>
            <a:endParaRPr lang="en-US" dirty="0" smtClean="0"/>
          </a:p>
          <a:p>
            <a:pPr lvl="1"/>
            <a:r>
              <a:rPr lang="en-US" dirty="0" smtClean="0"/>
              <a:t>Does that through Dynamic Cache Partitioning based on a mask that is applied into the associative cache, thus permitting one to map certain addresses to a given cache location (changing the fixed locality of the cache associativity)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8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MPX (Memory Protection </a:t>
            </a:r>
            <a:r>
              <a:rPr lang="en-US" dirty="0" err="1" smtClean="0"/>
              <a:t>eXtensions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ISA set of instructions </a:t>
            </a:r>
          </a:p>
          <a:p>
            <a:pPr lvl="1"/>
            <a:r>
              <a:rPr lang="en-US" dirty="0" smtClean="0"/>
              <a:t>Configured thru registers that define memory bounds</a:t>
            </a:r>
          </a:p>
          <a:p>
            <a:pPr lvl="1"/>
            <a:r>
              <a:rPr lang="en-US" dirty="0" smtClean="0"/>
              <a:t>Instructions executed before memory accesses (to check the bounds)</a:t>
            </a:r>
          </a:p>
          <a:p>
            <a:pPr lvl="2"/>
            <a:r>
              <a:rPr lang="en-US" dirty="0" smtClean="0"/>
              <a:t>On bound violation, #BR</a:t>
            </a:r>
          </a:p>
        </p:txBody>
      </p:sp>
    </p:spTree>
    <p:extLst>
      <p:ext uri="{BB962C8B-B14F-4D97-AF65-F5344CB8AC3E}">
        <p14:creationId xmlns:p14="http://schemas.microsoft.com/office/powerpoint/2010/main" val="87318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MPX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 </a:t>
            </a:r>
            <a:r>
              <a:rPr lang="en-US" sz="6000" dirty="0"/>
              <a:t> </a:t>
            </a:r>
            <a:r>
              <a:rPr lang="en-US" sz="6000" dirty="0" err="1"/>
              <a:t>int</a:t>
            </a:r>
            <a:r>
              <a:rPr lang="en-US" sz="6000" dirty="0"/>
              <a:t> main(</a:t>
            </a:r>
            <a:r>
              <a:rPr lang="en-US" sz="6000" dirty="0" err="1"/>
              <a:t>int</a:t>
            </a:r>
            <a:r>
              <a:rPr lang="en-US" sz="6000" dirty="0"/>
              <a:t> </a:t>
            </a:r>
            <a:r>
              <a:rPr lang="en-US" sz="6000" dirty="0" err="1"/>
              <a:t>argc</a:t>
            </a:r>
            <a:r>
              <a:rPr lang="en-US" sz="6000" dirty="0"/>
              <a:t>, char* </a:t>
            </a:r>
            <a:r>
              <a:rPr lang="en-US" sz="6000" dirty="0" err="1"/>
              <a:t>argv</a:t>
            </a:r>
            <a:r>
              <a:rPr lang="en-US" sz="6000" dirty="0" smtClean="0"/>
              <a:t>) </a:t>
            </a:r>
            <a:r>
              <a:rPr lang="en-US" sz="6000" dirty="0"/>
              <a:t>{</a:t>
            </a:r>
          </a:p>
          <a:p>
            <a:pPr marL="0" indent="0">
              <a:buNone/>
            </a:pPr>
            <a:r>
              <a:rPr lang="en-US" sz="6000" dirty="0"/>
              <a:t>           </a:t>
            </a:r>
            <a:r>
              <a:rPr lang="en-US" sz="6000" dirty="0" err="1"/>
              <a:t>int</a:t>
            </a:r>
            <a:r>
              <a:rPr lang="en-US" sz="6000" dirty="0"/>
              <a:t> </a:t>
            </a:r>
            <a:r>
              <a:rPr lang="en-US" sz="6000" dirty="0" err="1"/>
              <a:t>buf</a:t>
            </a:r>
            <a:r>
              <a:rPr lang="en-US" sz="6000" dirty="0"/>
              <a:t>[100];</a:t>
            </a:r>
          </a:p>
          <a:p>
            <a:pPr marL="0" indent="0">
              <a:buNone/>
            </a:pPr>
            <a:r>
              <a:rPr lang="en-US" sz="6000" dirty="0"/>
              <a:t>           return </a:t>
            </a:r>
            <a:r>
              <a:rPr lang="en-US" sz="6000" dirty="0" err="1"/>
              <a:t>buf</a:t>
            </a:r>
            <a:r>
              <a:rPr lang="en-US" sz="6000" dirty="0"/>
              <a:t>[</a:t>
            </a:r>
            <a:r>
              <a:rPr lang="en-US" sz="6000" dirty="0" err="1"/>
              <a:t>argc</a:t>
            </a:r>
            <a:r>
              <a:rPr lang="en-US" sz="6000" dirty="0"/>
              <a:t>];</a:t>
            </a:r>
          </a:p>
          <a:p>
            <a:pPr marL="0" indent="0">
              <a:buNone/>
            </a:pPr>
            <a:r>
              <a:rPr lang="en-US" sz="6000" dirty="0"/>
              <a:t>  </a:t>
            </a:r>
            <a:r>
              <a:rPr lang="en-US" sz="6000" dirty="0" smtClean="0"/>
              <a:t>}</a:t>
            </a:r>
            <a:endParaRPr lang="en-US" sz="6000" dirty="0"/>
          </a:p>
          <a:p>
            <a:pPr marL="0" indent="0">
              <a:buNone/>
            </a:pPr>
            <a:endParaRPr lang="pt-BR" sz="6000" dirty="0"/>
          </a:p>
          <a:p>
            <a:pPr marL="0" indent="0">
              <a:buNone/>
            </a:pPr>
            <a:r>
              <a:rPr lang="en-US" sz="6000" dirty="0" smtClean="0"/>
              <a:t>Original Assembly (no-MPX):</a:t>
            </a:r>
          </a:p>
          <a:p>
            <a:pPr marL="0" indent="0">
              <a:buNone/>
            </a:pPr>
            <a:r>
              <a:rPr lang="en-US" sz="6000" dirty="0"/>
              <a:t> </a:t>
            </a:r>
            <a:r>
              <a:rPr lang="en-US" sz="6000" dirty="0" smtClean="0"/>
              <a:t>       </a:t>
            </a:r>
            <a:r>
              <a:rPr lang="en-US" sz="6000" dirty="0" err="1" smtClean="0"/>
              <a:t>movslq</a:t>
            </a:r>
            <a:r>
              <a:rPr lang="en-US" sz="6000" dirty="0"/>
              <a:t>  %</a:t>
            </a:r>
            <a:r>
              <a:rPr lang="en-US" sz="6000" dirty="0" err="1"/>
              <a:t>edi</a:t>
            </a:r>
            <a:r>
              <a:rPr lang="en-US" sz="6000" dirty="0"/>
              <a:t>, %</a:t>
            </a:r>
            <a:r>
              <a:rPr lang="en-US" sz="6000" dirty="0" err="1"/>
              <a:t>rdi</a:t>
            </a:r>
            <a:endParaRPr lang="en-US" sz="6000" dirty="0"/>
          </a:p>
          <a:p>
            <a:pPr marL="0" indent="0">
              <a:buNone/>
            </a:pPr>
            <a:r>
              <a:rPr lang="en-US" sz="6000" dirty="0" smtClean="0"/>
              <a:t>       </a:t>
            </a:r>
            <a:r>
              <a:rPr lang="en-US" sz="6000" dirty="0"/>
              <a:t> </a:t>
            </a:r>
            <a:r>
              <a:rPr lang="en-US" sz="6000" dirty="0" err="1" smtClean="0"/>
              <a:t>movl</a:t>
            </a:r>
            <a:r>
              <a:rPr lang="en-US" sz="6000" dirty="0"/>
              <a:t>    -120(%rsp,%rdi,4), %</a:t>
            </a:r>
            <a:r>
              <a:rPr lang="en-US" sz="6000" dirty="0" err="1"/>
              <a:t>eax</a:t>
            </a:r>
            <a:r>
              <a:rPr lang="en-US" sz="6000" dirty="0"/>
              <a:t>    </a:t>
            </a:r>
            <a:endParaRPr lang="en-US" sz="6000" dirty="0" smtClean="0"/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dirty="0" smtClean="0"/>
              <a:t>Assembly (</a:t>
            </a:r>
            <a:r>
              <a:rPr lang="en-US" sz="6000" dirty="0" err="1" smtClean="0"/>
              <a:t>gcc</a:t>
            </a:r>
            <a:r>
              <a:rPr lang="en-US" sz="6000" dirty="0" smtClean="0"/>
              <a:t> supporting MPX):</a:t>
            </a:r>
          </a:p>
          <a:p>
            <a:pPr marL="0" indent="0">
              <a:buNone/>
            </a:pPr>
            <a:r>
              <a:rPr lang="en-US" sz="6000" dirty="0"/>
              <a:t>  </a:t>
            </a:r>
            <a:r>
              <a:rPr lang="en-US" sz="6000" dirty="0" smtClean="0"/>
              <a:t>      </a:t>
            </a:r>
            <a:r>
              <a:rPr lang="en-US" sz="6000" dirty="0" err="1" smtClean="0"/>
              <a:t>movl</a:t>
            </a:r>
            <a:r>
              <a:rPr lang="en-US" sz="6000" dirty="0"/>
              <a:t>    $399, %</a:t>
            </a:r>
            <a:r>
              <a:rPr lang="en-US" sz="6000" dirty="0" err="1"/>
              <a:t>edx</a:t>
            </a:r>
            <a:r>
              <a:rPr lang="en-US" sz="6000" dirty="0"/>
              <a:t>                           // load array length to </a:t>
            </a:r>
            <a:r>
              <a:rPr lang="en-US" sz="6000" dirty="0" err="1"/>
              <a:t>edx</a:t>
            </a:r>
            <a:endParaRPr lang="en-US" sz="6000" dirty="0"/>
          </a:p>
          <a:p>
            <a:pPr marL="0" indent="0">
              <a:buNone/>
            </a:pPr>
            <a:r>
              <a:rPr lang="en-US" sz="6000" dirty="0"/>
              <a:t>       </a:t>
            </a:r>
            <a:r>
              <a:rPr lang="en-US" sz="6000" dirty="0" smtClean="0"/>
              <a:t> </a:t>
            </a:r>
            <a:r>
              <a:rPr lang="en-US" sz="6000" dirty="0" err="1" smtClean="0"/>
              <a:t>movslq</a:t>
            </a:r>
            <a:r>
              <a:rPr lang="en-US" sz="6000" dirty="0"/>
              <a:t>  %</a:t>
            </a:r>
            <a:r>
              <a:rPr lang="en-US" sz="6000" dirty="0" err="1"/>
              <a:t>edi</a:t>
            </a:r>
            <a:r>
              <a:rPr lang="en-US" sz="6000" dirty="0"/>
              <a:t>, %</a:t>
            </a:r>
            <a:r>
              <a:rPr lang="en-US" sz="6000" dirty="0" err="1"/>
              <a:t>rdi</a:t>
            </a:r>
            <a:r>
              <a:rPr lang="en-US" sz="6000" dirty="0"/>
              <a:t>                           // </a:t>
            </a:r>
            <a:r>
              <a:rPr lang="en-US" sz="6000" dirty="0" err="1"/>
              <a:t>rdi</a:t>
            </a:r>
            <a:r>
              <a:rPr lang="en-US" sz="6000" dirty="0"/>
              <a:t> contains value of </a:t>
            </a:r>
            <a:r>
              <a:rPr lang="en-US" sz="6000" dirty="0" err="1"/>
              <a:t>argc</a:t>
            </a:r>
            <a:endParaRPr lang="en-US" sz="6000" dirty="0"/>
          </a:p>
          <a:p>
            <a:pPr marL="0" indent="0">
              <a:buNone/>
            </a:pPr>
            <a:r>
              <a:rPr lang="en-US" sz="6000" dirty="0"/>
              <a:t>        </a:t>
            </a:r>
            <a:r>
              <a:rPr lang="en-US" sz="6000" dirty="0" err="1"/>
              <a:t>leaq</a:t>
            </a:r>
            <a:r>
              <a:rPr lang="en-US" sz="6000" dirty="0"/>
              <a:t>    -104(%</a:t>
            </a:r>
            <a:r>
              <a:rPr lang="en-US" sz="6000" dirty="0" err="1"/>
              <a:t>rsp</a:t>
            </a:r>
            <a:r>
              <a:rPr lang="en-US" sz="6000" dirty="0"/>
              <a:t>), %</a:t>
            </a:r>
            <a:r>
              <a:rPr lang="en-US" sz="6000" dirty="0" err="1"/>
              <a:t>rax</a:t>
            </a:r>
            <a:r>
              <a:rPr lang="en-US" sz="6000" dirty="0"/>
              <a:t>                   // load start address of </a:t>
            </a:r>
            <a:r>
              <a:rPr lang="en-US" sz="6000" dirty="0" err="1"/>
              <a:t>buf</a:t>
            </a:r>
            <a:r>
              <a:rPr lang="en-US" sz="6000" dirty="0"/>
              <a:t> to </a:t>
            </a:r>
            <a:r>
              <a:rPr lang="en-US" sz="6000" dirty="0" err="1"/>
              <a:t>rax</a:t>
            </a:r>
            <a:endParaRPr lang="en-US" sz="6000" dirty="0"/>
          </a:p>
          <a:p>
            <a:pPr marL="0" indent="0">
              <a:buNone/>
            </a:pPr>
            <a:r>
              <a:rPr lang="en-US" sz="6000" dirty="0"/>
              <a:t>        </a:t>
            </a:r>
            <a:r>
              <a:rPr lang="en-US" sz="6000" dirty="0" err="1"/>
              <a:t>bndmk</a:t>
            </a:r>
            <a:r>
              <a:rPr lang="en-US" sz="6000" dirty="0"/>
              <a:t>   (%</a:t>
            </a:r>
            <a:r>
              <a:rPr lang="en-US" sz="6000" dirty="0" err="1"/>
              <a:t>rax</a:t>
            </a:r>
            <a:r>
              <a:rPr lang="en-US" sz="6000" dirty="0"/>
              <a:t>,%</a:t>
            </a:r>
            <a:r>
              <a:rPr lang="en-US" sz="6000" dirty="0" err="1"/>
              <a:t>rdx</a:t>
            </a:r>
            <a:r>
              <a:rPr lang="en-US" sz="6000" dirty="0"/>
              <a:t>), %bnd0           //  create bounds for </a:t>
            </a:r>
            <a:r>
              <a:rPr lang="en-US" sz="6000" dirty="0" err="1"/>
              <a:t>buf</a:t>
            </a:r>
            <a:endParaRPr lang="en-US" sz="6000" dirty="0"/>
          </a:p>
          <a:p>
            <a:pPr marL="0" indent="0">
              <a:buNone/>
            </a:pPr>
            <a:r>
              <a:rPr lang="en-US" sz="6000" dirty="0"/>
              <a:t>        </a:t>
            </a:r>
            <a:r>
              <a:rPr lang="en-US" sz="6000" dirty="0" err="1"/>
              <a:t>bndcl</a:t>
            </a:r>
            <a:r>
              <a:rPr lang="en-US" sz="6000" dirty="0"/>
              <a:t>   (%rax,%rdi,4), %bnd0     // check that memory access doesn’t violate </a:t>
            </a:r>
            <a:r>
              <a:rPr lang="en-US" sz="6000" dirty="0" err="1"/>
              <a:t>buf’s</a:t>
            </a:r>
            <a:r>
              <a:rPr lang="en-US" sz="6000" dirty="0"/>
              <a:t> low bound</a:t>
            </a:r>
          </a:p>
          <a:p>
            <a:pPr marL="0" indent="0">
              <a:buNone/>
            </a:pPr>
            <a:r>
              <a:rPr lang="en-US" sz="6000" dirty="0"/>
              <a:t>        </a:t>
            </a:r>
            <a:r>
              <a:rPr lang="en-US" sz="6000" dirty="0" err="1"/>
              <a:t>bndcu</a:t>
            </a:r>
            <a:r>
              <a:rPr lang="en-US" sz="6000" dirty="0"/>
              <a:t>   3(%rax,%rdi,4), %bnd0  // check that memory access doesn’t violate </a:t>
            </a:r>
            <a:r>
              <a:rPr lang="en-US" sz="6000" dirty="0" err="1"/>
              <a:t>buf’s</a:t>
            </a:r>
            <a:r>
              <a:rPr lang="en-US" sz="6000" dirty="0"/>
              <a:t> upper bound</a:t>
            </a:r>
          </a:p>
          <a:p>
            <a:pPr marL="0" indent="0">
              <a:buNone/>
            </a:pPr>
            <a:r>
              <a:rPr lang="en-US" sz="6000" dirty="0"/>
              <a:t>        </a:t>
            </a:r>
            <a:r>
              <a:rPr lang="en-US" sz="6000" dirty="0" err="1"/>
              <a:t>movl</a:t>
            </a:r>
            <a:r>
              <a:rPr lang="en-US" sz="6000" dirty="0"/>
              <a:t>    -104(%rsp,%rdi,4), %</a:t>
            </a:r>
            <a:r>
              <a:rPr lang="en-US" sz="6000" dirty="0" err="1"/>
              <a:t>eax</a:t>
            </a:r>
            <a:r>
              <a:rPr lang="en-US" sz="6000" dirty="0"/>
              <a:t>  // original memory access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4600" dirty="0" smtClean="0"/>
          </a:p>
          <a:p>
            <a:pPr marL="0" indent="0">
              <a:buNone/>
            </a:pPr>
            <a:r>
              <a:rPr lang="en-US" sz="4600" dirty="0" smtClean="0"/>
              <a:t>Source:  </a:t>
            </a:r>
          </a:p>
          <a:p>
            <a:pPr marL="0" indent="0">
              <a:buNone/>
            </a:pPr>
            <a:r>
              <a:rPr lang="en-US" sz="4600" dirty="0"/>
              <a:t>https://software.intel.com/en-us/blogs/2013/07/22/intel-memory-protection-extensions-intel-mpx-support-in-the-gnu-toolchain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8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MPX (Abuse)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components in a malware code:</a:t>
            </a:r>
          </a:p>
          <a:p>
            <a:pPr lvl="1"/>
            <a:r>
              <a:rPr lang="en-US" dirty="0" smtClean="0"/>
              <a:t>User-land</a:t>
            </a:r>
          </a:p>
          <a:p>
            <a:pPr lvl="1"/>
            <a:r>
              <a:rPr lang="en-US" dirty="0" smtClean="0"/>
              <a:t>Kernel-land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Kernel-land hooks #BR, user-land, uses bound exceptions as trampoline to the kernel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Kernel-land defines the flow of user-land application, inviable for AV to track the flow</a:t>
            </a:r>
          </a:p>
        </p:txBody>
      </p:sp>
    </p:spTree>
    <p:extLst>
      <p:ext uri="{BB962C8B-B14F-4D97-AF65-F5344CB8AC3E}">
        <p14:creationId xmlns:p14="http://schemas.microsoft.com/office/powerpoint/2010/main" val="360469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Assumptions are dangerous.  When we compose a system, lots of assumptions are part of the final design</a:t>
            </a:r>
          </a:p>
          <a:p>
            <a:endParaRPr lang="en-US" dirty="0"/>
          </a:p>
          <a:p>
            <a:r>
              <a:rPr lang="en-US" dirty="0" smtClean="0"/>
              <a:t>The architecture is well defined, but complex.  Software on top of that, even more</a:t>
            </a:r>
          </a:p>
          <a:p>
            <a:endParaRPr lang="en-US" dirty="0"/>
          </a:p>
          <a:p>
            <a:r>
              <a:rPr lang="en-US" dirty="0" smtClean="0"/>
              <a:t>SGX (already discussed past year) and other technologies will change the way we imagine computer forensics, it is time to evolve!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69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All the code discussed will be available at: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https://github.com/rrbranco/Troopers2015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will update it with other ideas that we had no time to implement/test thus we did not present</a:t>
            </a:r>
          </a:p>
          <a:p>
            <a:endParaRPr lang="en-US" dirty="0"/>
          </a:p>
          <a:p>
            <a:r>
              <a:rPr lang="en-US" dirty="0" smtClean="0"/>
              <a:t>Latest </a:t>
            </a:r>
            <a:r>
              <a:rPr lang="en-US" dirty="0" err="1" smtClean="0"/>
              <a:t>PoC</a:t>
            </a:r>
            <a:r>
              <a:rPr lang="en-US" dirty="0" smtClean="0"/>
              <a:t> || GTFO has the AES-NI part, but we will put it there as well ;)</a:t>
            </a:r>
          </a:p>
        </p:txBody>
      </p:sp>
    </p:spTree>
    <p:extLst>
      <p:ext uri="{BB962C8B-B14F-4D97-AF65-F5344CB8AC3E}">
        <p14:creationId xmlns:p14="http://schemas.microsoft.com/office/powerpoint/2010/main" val="296680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67744" y="2471454"/>
            <a:ext cx="4320480" cy="8171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000" b="1" dirty="0" smtClean="0"/>
              <a:t>The end!  Really is??</a:t>
            </a:r>
            <a:endParaRPr lang="en-US" sz="5000" b="1" dirty="0"/>
          </a:p>
        </p:txBody>
      </p:sp>
      <p:pic>
        <p:nvPicPr>
          <p:cNvPr id="7" name="Picture 6" descr="TROOPERS_Badge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3888" y="332656"/>
            <a:ext cx="1776816" cy="2089105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0" y="4437112"/>
            <a:ext cx="9108504" cy="923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 smtClean="0"/>
              <a:t>Rodrigo Rubira Branco (@</a:t>
            </a:r>
            <a:r>
              <a:rPr lang="en-US" sz="2200" dirty="0" err="1" smtClean="0"/>
              <a:t>bsdaemon</a:t>
            </a:r>
            <a:r>
              <a:rPr lang="en-US" sz="2200" dirty="0" smtClean="0"/>
              <a:t>) &amp; Gabriel Negreira Barbosa (@</a:t>
            </a:r>
            <a:r>
              <a:rPr lang="en-US" sz="2200" dirty="0" err="1" smtClean="0"/>
              <a:t>gabrielnb</a:t>
            </a:r>
            <a:r>
              <a:rPr lang="en-US" sz="2200" dirty="0" smtClean="0"/>
              <a:t>)</a:t>
            </a:r>
          </a:p>
          <a:p>
            <a:pPr marL="0" indent="0" algn="ctr">
              <a:buNone/>
            </a:pPr>
            <a:r>
              <a:rPr lang="en-US" sz="2200" dirty="0" smtClean="0"/>
              <a:t>{ </a:t>
            </a:r>
            <a:r>
              <a:rPr lang="en-US" sz="2200" dirty="0" err="1" smtClean="0"/>
              <a:t>rodrigo.branco</a:t>
            </a:r>
            <a:r>
              <a:rPr lang="en-US" sz="2200" dirty="0" smtClean="0"/>
              <a:t> || </a:t>
            </a:r>
            <a:r>
              <a:rPr lang="en-US" sz="2200" dirty="0" err="1" smtClean="0"/>
              <a:t>gabriel.negreira.barbosa</a:t>
            </a:r>
            <a:r>
              <a:rPr lang="en-US" sz="2200" dirty="0" smtClean="0"/>
              <a:t> } @ intel.com</a:t>
            </a:r>
            <a:endParaRPr lang="en-US" sz="2200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5652120" y="692696"/>
            <a:ext cx="3275856" cy="923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 smtClean="0"/>
              <a:t>“As the area of our knowledge grows, so too does the perimeter of our ignorance”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038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FFFF00"/>
                </a:solidFill>
              </a:rPr>
              <a:t>We have two main concerns in regards to computer security: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Assumptions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32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Rootkit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sz="1800" dirty="0" smtClean="0"/>
              <a:t>OS dependency and security mechanisms</a:t>
            </a:r>
          </a:p>
          <a:p>
            <a:pPr marL="528638" lvl="1" indent="-342900">
              <a:buFontTx/>
              <a:buChar char="-"/>
            </a:pPr>
            <a:r>
              <a:rPr lang="en-US" sz="1800" dirty="0" smtClean="0"/>
              <a:t>Different versions of the same OS have different capabilities</a:t>
            </a:r>
          </a:p>
          <a:p>
            <a:pPr marL="528638" lvl="1" indent="-342900">
              <a:buFontTx/>
              <a:buChar char="-"/>
            </a:pPr>
            <a:r>
              <a:rPr lang="en-US" sz="1800" dirty="0" smtClean="0"/>
              <a:t>Windows platforms usually run additional defense mechanisms (such as AV).  *nix-based platforms change frequently (difficult to cross-work on multiple systems)</a:t>
            </a:r>
          </a:p>
          <a:p>
            <a:pPr marL="342900" indent="-342900">
              <a:buFontTx/>
              <a:buChar char="-"/>
            </a:pPr>
            <a:r>
              <a:rPr lang="en-US" sz="1800" dirty="0" smtClean="0"/>
              <a:t>The computer is an amazing platform, but also has lots of differences between different models</a:t>
            </a:r>
          </a:p>
          <a:p>
            <a:pPr marL="528638" lvl="1" indent="-342900">
              <a:buFontTx/>
              <a:buChar char="-"/>
            </a:pPr>
            <a:r>
              <a:rPr lang="en-US" sz="1800" dirty="0" smtClean="0"/>
              <a:t>Difficult to work across the board</a:t>
            </a:r>
          </a:p>
          <a:p>
            <a:pPr marL="528638" lvl="1" indent="-342900">
              <a:buFontTx/>
              <a:buChar char="-"/>
            </a:pPr>
            <a:r>
              <a:rPr lang="en-US" sz="1800" dirty="0" smtClean="0"/>
              <a:t>Some functionalities remain the same for many years though</a:t>
            </a:r>
          </a:p>
          <a:p>
            <a:pPr marL="528638" lvl="1" indent="-342900">
              <a:buFontTx/>
              <a:buChar char="-"/>
            </a:pPr>
            <a:r>
              <a:rPr lang="en-US" sz="1800" dirty="0" smtClean="0"/>
              <a:t>Most security tools don’t expect things to work in a different way than</a:t>
            </a:r>
          </a:p>
          <a:p>
            <a:pPr lvl="1" indent="0">
              <a:buNone/>
            </a:pPr>
            <a:r>
              <a:rPr lang="en-US" sz="1800" dirty="0" smtClean="0"/>
              <a:t>the usual expected platform-provided features</a:t>
            </a:r>
          </a:p>
          <a:p>
            <a:pPr marL="528638" lvl="1" indent="-342900">
              <a:buFontTx/>
              <a:buChar char="-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1381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Widely Known Rootkit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Connect-back to bypass perimeter outgoing filters</a:t>
            </a:r>
          </a:p>
          <a:p>
            <a:pPr marL="342900" indent="-342900">
              <a:buFontTx/>
              <a:buChar char="-"/>
            </a:pPr>
            <a:r>
              <a:rPr lang="en-US" dirty="0" err="1" smtClean="0"/>
              <a:t>Keylogging</a:t>
            </a:r>
            <a:r>
              <a:rPr lang="en-US" dirty="0" smtClean="0"/>
              <a:t>, session logging in general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Update mechanism (for deploying new </a:t>
            </a:r>
            <a:r>
              <a:rPr lang="en-US" dirty="0" err="1" smtClean="0"/>
              <a:t>functionalites</a:t>
            </a:r>
            <a:r>
              <a:rPr lang="en-US" dirty="0" smtClean="0"/>
              <a:t>)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Pivoting mechanism (for attacking additional machines within the perimeter)</a:t>
            </a:r>
          </a:p>
          <a:p>
            <a:pPr marL="342900" indent="-342900">
              <a:buFontTx/>
              <a:buChar char="-"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8243" y="2780231"/>
            <a:ext cx="5591146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  <a:effectLst>
            <a:outerShdw blurRad="50800" dist="50800" dir="5400000" algn="ctr" rotWithShape="0">
              <a:schemeClr val="accent1"/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We will NOT discuss any of them ;)  Instead, we will abuse</a:t>
            </a:r>
          </a:p>
          <a:p>
            <a:r>
              <a:rPr lang="en-US" dirty="0">
                <a:solidFill>
                  <a:srgbClr val="FFFF00"/>
                </a:solidFill>
              </a:rPr>
              <a:t>the platform to hide and protect our code</a:t>
            </a: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67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Capabilities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Generally available architectural features </a:t>
            </a:r>
            <a:r>
              <a:rPr lang="en-US" dirty="0" smtClean="0"/>
              <a:t>(ECC, Caches</a:t>
            </a:r>
            <a:r>
              <a:rPr lang="en-US" dirty="0"/>
              <a:t>, </a:t>
            </a:r>
            <a:r>
              <a:rPr lang="en-US" dirty="0" smtClean="0"/>
              <a:t>IVT, DMA)</a:t>
            </a:r>
            <a:endParaRPr lang="en-US" dirty="0"/>
          </a:p>
          <a:p>
            <a:pPr lvl="2"/>
            <a:r>
              <a:rPr lang="en-US" dirty="0"/>
              <a:t>Modern </a:t>
            </a:r>
            <a:r>
              <a:rPr lang="en-US" dirty="0" smtClean="0"/>
              <a:t>architectural </a:t>
            </a:r>
            <a:r>
              <a:rPr lang="en-US" dirty="0"/>
              <a:t>features </a:t>
            </a:r>
            <a:r>
              <a:rPr lang="en-US" dirty="0" smtClean="0"/>
              <a:t>(AES-NI, MPX, NVDIMM, CAT, CMT)</a:t>
            </a:r>
          </a:p>
          <a:p>
            <a:pPr lvl="2"/>
            <a:r>
              <a:rPr lang="en-US" dirty="0" smtClean="0"/>
              <a:t>Some tips on other architectures (along the way, nothing specific)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14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RT">
  <a:themeElements>
    <a:clrScheme name="1_white_hor_Biz 4">
      <a:dk1>
        <a:srgbClr val="FF5C00"/>
      </a:dk1>
      <a:lt1>
        <a:srgbClr val="FFFFFF"/>
      </a:lt1>
      <a:dk2>
        <a:srgbClr val="0860A8"/>
      </a:dk2>
      <a:lt2>
        <a:srgbClr val="F5E647"/>
      </a:lt2>
      <a:accent1>
        <a:srgbClr val="A6CAE1"/>
      </a:accent1>
      <a:accent2>
        <a:srgbClr val="567EB9"/>
      </a:accent2>
      <a:accent3>
        <a:srgbClr val="AAB6D1"/>
      </a:accent3>
      <a:accent4>
        <a:srgbClr val="DADADA"/>
      </a:accent4>
      <a:accent5>
        <a:srgbClr val="D0E1EE"/>
      </a:accent5>
      <a:accent6>
        <a:srgbClr val="4D72A7"/>
      </a:accent6>
      <a:hlink>
        <a:srgbClr val="FFFFFF"/>
      </a:hlink>
      <a:folHlink>
        <a:srgbClr val="AA014C"/>
      </a:folHlink>
    </a:clrScheme>
    <a:fontScheme name="1_white_hor_Biz">
      <a:majorFont>
        <a:latin typeface="Neo Sans Intel Medium"/>
        <a:ea typeface=""/>
        <a:cs typeface="Arial"/>
      </a:majorFont>
      <a:minorFont>
        <a:latin typeface="Neo Sans Int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white_hor_Biz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hite_hor_Biz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hite_hor_Biz 3">
        <a:dk1>
          <a:srgbClr val="FF5C00"/>
        </a:dk1>
        <a:lt1>
          <a:srgbClr val="FFFFFF"/>
        </a:lt1>
        <a:dk2>
          <a:srgbClr val="0860A8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B6D1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hite_hor_Biz 4">
        <a:dk1>
          <a:srgbClr val="FF5C00"/>
        </a:dk1>
        <a:lt1>
          <a:srgbClr val="FFFFFF"/>
        </a:lt1>
        <a:dk2>
          <a:srgbClr val="0860A8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B6D1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FFFFFF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4123</TotalTime>
  <Words>2822</Words>
  <Application>Microsoft Office PowerPoint</Application>
  <PresentationFormat>On-screen Show (4:3)</PresentationFormat>
  <Paragraphs>434</Paragraphs>
  <Slides>58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Office Theme</vt:lpstr>
      <vt:lpstr>CART</vt:lpstr>
      <vt:lpstr>PowerPoint Presentation</vt:lpstr>
      <vt:lpstr>Disclaimers</vt:lpstr>
      <vt:lpstr>PowerPoint Presentation</vt:lpstr>
      <vt:lpstr>PowerPoint Presentation</vt:lpstr>
      <vt:lpstr>PowerPoint Presentation</vt:lpstr>
      <vt:lpstr>PowerPoint Presentation</vt:lpstr>
      <vt:lpstr>Current Rootkit Challenges</vt:lpstr>
      <vt:lpstr>Widely Known Rootkit Capabilities</vt:lpstr>
      <vt:lpstr>Platform Capabilities Covered</vt:lpstr>
      <vt:lpstr>IDT/IVT – What we will see next</vt:lpstr>
      <vt:lpstr>IVT Introduction</vt:lpstr>
      <vt:lpstr>IVT Introduction (2)</vt:lpstr>
      <vt:lpstr>IDT 32 and 64 bits</vt:lpstr>
      <vt:lpstr>IVT Abuse – idt.py (Volatility) Where is the mode check?</vt:lpstr>
      <vt:lpstr>Bonus Abuse? check_idt.py (Volatility) Where is the mode check?</vt:lpstr>
      <vt:lpstr>And just for fun? Btw, also does not check mode…</vt:lpstr>
      <vt:lpstr>Disclaimer 2</vt:lpstr>
      <vt:lpstr>AES-NI – What we will see next</vt:lpstr>
      <vt:lpstr>AES-NI Introduction</vt:lpstr>
      <vt:lpstr>AES-NI Locking and Enabling</vt:lpstr>
      <vt:lpstr>The Code</vt:lpstr>
      <vt:lpstr>AES-NI Disable for other purposes</vt:lpstr>
      <vt:lpstr>JTAG-based debugger</vt:lpstr>
      <vt:lpstr>PowerPoint Presentation</vt:lpstr>
      <vt:lpstr>BIOS Analysis?</vt:lpstr>
      <vt:lpstr>BIOS Analysis Tip</vt:lpstr>
      <vt:lpstr>Talking about disabled instructions</vt:lpstr>
      <vt:lpstr>Changing subjects – check_syscall.py (Volatility)</vt:lpstr>
      <vt:lpstr>We got inspired… Thanks!</vt:lpstr>
      <vt:lpstr>Cache – What we will see next</vt:lpstr>
      <vt:lpstr>Quick Introduction</vt:lpstr>
      <vt:lpstr>Cache Control</vt:lpstr>
      <vt:lpstr>Abusing Cache</vt:lpstr>
      <vt:lpstr>Cache Async</vt:lpstr>
      <vt:lpstr>DMA x Cache</vt:lpstr>
      <vt:lpstr>Cache Async – Proof Introducing Concepts</vt:lpstr>
      <vt:lpstr>Cache Async – Proof Introducing Concepts</vt:lpstr>
      <vt:lpstr>PDPTE Structure</vt:lpstr>
      <vt:lpstr>Theory – We prove it next</vt:lpstr>
      <vt:lpstr>Proofs Reminder: PoCs on github</vt:lpstr>
      <vt:lpstr>Now, if you don’t want the data anymore Reminder: PoCs on github</vt:lpstr>
      <vt:lpstr>Small consideration on FrozenCache</vt:lpstr>
      <vt:lpstr>Comments on ‘no-fill’ mode</vt:lpstr>
      <vt:lpstr>Challenges</vt:lpstr>
      <vt:lpstr>Miscellaneous – What we will see next Just sharing some other ideas…</vt:lpstr>
      <vt:lpstr>ECC - Introduction</vt:lpstr>
      <vt:lpstr>ECC – Introduction (2)</vt:lpstr>
      <vt:lpstr>NVDIMM</vt:lpstr>
      <vt:lpstr>NVDIMM Surprises</vt:lpstr>
      <vt:lpstr>New Intel Cache Technologies - CMT</vt:lpstr>
      <vt:lpstr>Cache Coloring x Cache Partitioning</vt:lpstr>
      <vt:lpstr>New Intel Cache Technologies</vt:lpstr>
      <vt:lpstr>MPX (Memory Protection eXtensions)</vt:lpstr>
      <vt:lpstr>MPX (cont.)</vt:lpstr>
      <vt:lpstr>MPX (Abuse)</vt:lpstr>
      <vt:lpstr>Conclusions</vt:lpstr>
      <vt:lpstr>Resources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Laila</dc:creator>
  <cp:lastModifiedBy>Branco, Rodrigo</cp:lastModifiedBy>
  <cp:revision>311</cp:revision>
  <dcterms:created xsi:type="dcterms:W3CDTF">2014-03-19T01:58:43Z</dcterms:created>
  <dcterms:modified xsi:type="dcterms:W3CDTF">2015-04-08T21:27:50Z</dcterms:modified>
</cp:coreProperties>
</file>