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9" r:id="rId4"/>
    <p:sldId id="257" r:id="rId5"/>
    <p:sldId id="258" r:id="rId6"/>
    <p:sldId id="275" r:id="rId7"/>
    <p:sldId id="260" r:id="rId8"/>
    <p:sldId id="261" r:id="rId9"/>
    <p:sldId id="262" r:id="rId10"/>
    <p:sldId id="263" r:id="rId11"/>
    <p:sldId id="286" r:id="rId12"/>
    <p:sldId id="264" r:id="rId13"/>
    <p:sldId id="265" r:id="rId14"/>
    <p:sldId id="283" r:id="rId15"/>
    <p:sldId id="266" r:id="rId16"/>
    <p:sldId id="267" r:id="rId17"/>
    <p:sldId id="268" r:id="rId18"/>
    <p:sldId id="271" r:id="rId19"/>
    <p:sldId id="269" r:id="rId20"/>
    <p:sldId id="270" r:id="rId21"/>
    <p:sldId id="272" r:id="rId22"/>
    <p:sldId id="273" r:id="rId23"/>
    <p:sldId id="277" r:id="rId24"/>
    <p:sldId id="276" r:id="rId25"/>
    <p:sldId id="278" r:id="rId26"/>
    <p:sldId id="279" r:id="rId27"/>
    <p:sldId id="282" r:id="rId28"/>
    <p:sldId id="280" r:id="rId29"/>
    <p:sldId id="281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5A88A5-F3D8-4C4F-9D35-9C77430289C5}" type="datetimeFigureOut">
              <a:rPr lang="en-US" smtClean="0"/>
              <a:t>07-May-13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651029F-8DC8-4242-9085-281FAA4D40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88A5-F3D8-4C4F-9D35-9C77430289C5}" type="datetimeFigureOut">
              <a:rPr lang="en-US" smtClean="0"/>
              <a:t>07-May-13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029F-8DC8-4242-9085-281FAA4D4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88A5-F3D8-4C4F-9D35-9C77430289C5}" type="datetimeFigureOut">
              <a:rPr lang="en-US" smtClean="0"/>
              <a:t>07-May-13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029F-8DC8-4242-9085-281FAA4D40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88A5-F3D8-4C4F-9D35-9C77430289C5}" type="datetimeFigureOut">
              <a:rPr lang="en-US" smtClean="0"/>
              <a:t>07-May-13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029F-8DC8-4242-9085-281FAA4D40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5A88A5-F3D8-4C4F-9D35-9C77430289C5}" type="datetimeFigureOut">
              <a:rPr lang="en-US" smtClean="0"/>
              <a:t>07-May-13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651029F-8DC8-4242-9085-281FAA4D40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88A5-F3D8-4C4F-9D35-9C77430289C5}" type="datetimeFigureOut">
              <a:rPr lang="en-US" smtClean="0"/>
              <a:t>07-May-13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029F-8DC8-4242-9085-281FAA4D40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88A5-F3D8-4C4F-9D35-9C77430289C5}" type="datetimeFigureOut">
              <a:rPr lang="en-US" smtClean="0"/>
              <a:t>07-May-13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029F-8DC8-4242-9085-281FAA4D40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88A5-F3D8-4C4F-9D35-9C77430289C5}" type="datetimeFigureOut">
              <a:rPr lang="en-US" smtClean="0"/>
              <a:t>07-May-13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029F-8DC8-4242-9085-281FAA4D40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88A5-F3D8-4C4F-9D35-9C77430289C5}" type="datetimeFigureOut">
              <a:rPr lang="en-US" smtClean="0"/>
              <a:t>07-May-13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029F-8DC8-4242-9085-281FAA4D40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88A5-F3D8-4C4F-9D35-9C77430289C5}" type="datetimeFigureOut">
              <a:rPr lang="en-US" smtClean="0"/>
              <a:t>07-May-13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029F-8DC8-4242-9085-281FAA4D40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88A5-F3D8-4C4F-9D35-9C77430289C5}" type="datetimeFigureOut">
              <a:rPr lang="en-US" smtClean="0"/>
              <a:t>07-May-13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029F-8DC8-4242-9085-281FAA4D40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5A88A5-F3D8-4C4F-9D35-9C77430289C5}" type="datetimeFigureOut">
              <a:rPr lang="en-US" smtClean="0"/>
              <a:t>07-May-13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51029F-8DC8-4242-9085-281FAA4D40A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Thermal Curing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Proposed Digital Dashboard</a:t>
            </a:r>
            <a:endParaRPr lang="en-US" dirty="0"/>
          </a:p>
        </p:txBody>
      </p:sp>
      <p:pic>
        <p:nvPicPr>
          <p:cNvPr id="2050" name="Picture 2" descr="http://s3.amazonaws.com/demo-root/thumbs/Pilotage%20Commercial.qv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3865"/>
            <a:ext cx="361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3.amazonaws.com/demo-root/thumbs/Prescription%20Tracker.qv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3865"/>
            <a:ext cx="361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14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Dashboard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Qlikview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19241"/>
            <a:ext cx="8164729" cy="452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630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QlikView</a:t>
            </a:r>
            <a:endParaRPr lang="en-US" dirty="0"/>
          </a:p>
        </p:txBody>
      </p:sp>
      <p:pic>
        <p:nvPicPr>
          <p:cNvPr id="7170" name="Picture 2" descr="http://s3.amazonaws.com/demo-root/thumbs/Social%20Media%20Data%20Analysis.qv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619500" cy="2362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s3.amazonaws.com/demo-root/thumbs/Eurovisionizer.qv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3948"/>
            <a:ext cx="3619500" cy="2362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65885"/>
            <a:ext cx="423555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http://s3.amazonaws.com/demo-root/thumbs/Facebook%20Friend%20Analyzer.qv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71600"/>
            <a:ext cx="3619500" cy="2362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54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What-If Analysis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Bootstrap Template</a:t>
            </a:r>
          </a:p>
          <a:p>
            <a:pPr lvl="1"/>
            <a:r>
              <a:rPr lang="en-US" dirty="0" smtClean="0"/>
              <a:t>Bootstrap templates do not provide powerful and flexible analysis like </a:t>
            </a:r>
            <a:r>
              <a:rPr lang="en-US" dirty="0" err="1" smtClean="0"/>
              <a:t>Qlikview</a:t>
            </a:r>
            <a:endParaRPr lang="en-US" dirty="0" smtClean="0"/>
          </a:p>
          <a:p>
            <a:pPr lvl="1"/>
            <a:r>
              <a:rPr lang="en-US" dirty="0" smtClean="0"/>
              <a:t>However, bootstrap templates permit building of interactive what-if simulation which </a:t>
            </a:r>
            <a:r>
              <a:rPr lang="en-US" dirty="0" err="1" smtClean="0"/>
              <a:t>Qlikview</a:t>
            </a:r>
            <a:r>
              <a:rPr lang="en-US" dirty="0" smtClean="0"/>
              <a:t> does not provide</a:t>
            </a:r>
            <a:endParaRPr lang="en-US" dirty="0"/>
          </a:p>
        </p:txBody>
      </p:sp>
      <p:pic>
        <p:nvPicPr>
          <p:cNvPr id="4098" name="Picture 2" descr="Gebo-Adm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3352800" cy="26487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o-Ad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05200"/>
            <a:ext cx="3372439" cy="26642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96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web-based solutions require</a:t>
            </a:r>
          </a:p>
          <a:p>
            <a:pPr lvl="1"/>
            <a:r>
              <a:rPr lang="en-US" dirty="0" smtClean="0"/>
              <a:t>A shared, combined database and web server with a fixed IP address</a:t>
            </a:r>
          </a:p>
          <a:p>
            <a:r>
              <a:rPr lang="en-US" dirty="0" smtClean="0"/>
              <a:t>Our recommendations</a:t>
            </a:r>
          </a:p>
          <a:p>
            <a:pPr lvl="1"/>
            <a:r>
              <a:rPr lang="en-US" dirty="0" smtClean="0"/>
              <a:t>A Windows-based server – easier to maintain</a:t>
            </a:r>
          </a:p>
          <a:p>
            <a:pPr lvl="1"/>
            <a:r>
              <a:rPr lang="en-US" dirty="0" smtClean="0"/>
              <a:t>With </a:t>
            </a:r>
          </a:p>
          <a:p>
            <a:pPr lvl="2"/>
            <a:r>
              <a:rPr lang="en-US" dirty="0" smtClean="0"/>
              <a:t>IIS Web Server</a:t>
            </a:r>
          </a:p>
          <a:p>
            <a:pPr lvl="2"/>
            <a:r>
              <a:rPr lang="en-US" dirty="0" smtClean="0"/>
              <a:t>PHP Language</a:t>
            </a:r>
          </a:p>
          <a:p>
            <a:pPr lvl="2"/>
            <a:r>
              <a:rPr lang="en-US" dirty="0" smtClean="0"/>
              <a:t>MySQL Database</a:t>
            </a:r>
          </a:p>
          <a:p>
            <a:pPr lvl="1"/>
            <a:r>
              <a:rPr lang="en-US" dirty="0" smtClean="0"/>
              <a:t>At least one Dual Core CPU</a:t>
            </a:r>
          </a:p>
          <a:p>
            <a:pPr lvl="1"/>
            <a:r>
              <a:rPr lang="en-US" dirty="0" smtClean="0"/>
              <a:t>8GB RAM</a:t>
            </a:r>
          </a:p>
          <a:p>
            <a:pPr lvl="1"/>
            <a:r>
              <a:rPr lang="en-US" dirty="0" smtClean="0"/>
              <a:t>500GB Hard Disk</a:t>
            </a:r>
          </a:p>
          <a:p>
            <a:pPr lvl="1"/>
            <a:r>
              <a:rPr lang="en-US" dirty="0" smtClean="0"/>
              <a:t>Internet and Networking Capabilities</a:t>
            </a:r>
          </a:p>
          <a:p>
            <a:pPr lvl="1"/>
            <a:r>
              <a:rPr lang="en-US" dirty="0" smtClean="0"/>
              <a:t>At least a software anti-virus, firewall and internet security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53340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Database cum Web Server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90158" y="5029200"/>
            <a:ext cx="1066800" cy="10668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Database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0158" y="1290838"/>
            <a:ext cx="1142999" cy="2019381"/>
            <a:chOff x="838200" y="2866349"/>
            <a:chExt cx="1142999" cy="2019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146" name="Picture 2" descr="http://blog.stata.com/wp-content/uploads/2012/06/excel_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449" y="2866349"/>
              <a:ext cx="1047750" cy="1096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38200" y="3962400"/>
              <a:ext cx="11429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Microsoft Excel CSV File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655360" y="3500689"/>
            <a:ext cx="990600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Import Applica-</a:t>
            </a:r>
            <a:r>
              <a:rPr lang="en-US" dirty="0" err="1" smtClean="0"/>
              <a:t>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70202" y="2963158"/>
            <a:ext cx="16764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Extraction and Transformation Logic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94555" y="4953000"/>
            <a:ext cx="16764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 Logic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19525" y="1638300"/>
            <a:ext cx="1809751" cy="1862389"/>
            <a:chOff x="3819525" y="1638300"/>
            <a:chExt cx="1809751" cy="18623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Picture 4" descr="http://s3.amazonaws.com/demo-root/thumbs/Prescription%20Tracker.qv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525" y="1638300"/>
              <a:ext cx="1809750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819526" y="2854358"/>
              <a:ext cx="1809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</a:t>
              </a:r>
              <a:r>
                <a:rPr lang="en-US" dirty="0" err="1" smtClean="0"/>
                <a:t>likView</a:t>
              </a:r>
              <a:r>
                <a:rPr lang="en-US" dirty="0" smtClean="0"/>
                <a:t> Dashboard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19527" y="3911193"/>
            <a:ext cx="1809749" cy="2261007"/>
            <a:chOff x="3819527" y="3572758"/>
            <a:chExt cx="1809749" cy="22610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5" name="Picture 2" descr="Gebo-Adm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527" y="3572758"/>
              <a:ext cx="1809749" cy="1429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819527" y="5187434"/>
              <a:ext cx="1809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BootStrap</a:t>
              </a:r>
              <a:r>
                <a:rPr lang="en-US" dirty="0" smtClean="0"/>
                <a:t> Dashboard</a:t>
              </a:r>
              <a:endParaRPr lang="en-US" dirty="0"/>
            </a:p>
          </p:txBody>
        </p:sp>
      </p:grpSp>
      <p:sp>
        <p:nvSpPr>
          <p:cNvPr id="17" name="Right Arrow 16"/>
          <p:cNvSpPr/>
          <p:nvPr/>
        </p:nvSpPr>
        <p:spPr>
          <a:xfrm rot="18767255">
            <a:off x="1258046" y="4522149"/>
            <a:ext cx="1473018" cy="3231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403734">
            <a:off x="3404493" y="2692776"/>
            <a:ext cx="381000" cy="3231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9619322">
            <a:off x="3480456" y="5007711"/>
            <a:ext cx="381000" cy="3231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1603736" y="5479961"/>
            <a:ext cx="381000" cy="3231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943317" y="4753317"/>
            <a:ext cx="381000" cy="3231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934134" y="3220580"/>
            <a:ext cx="381000" cy="3231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Callout 17"/>
          <p:cNvSpPr/>
          <p:nvPr/>
        </p:nvSpPr>
        <p:spPr>
          <a:xfrm>
            <a:off x="6934200" y="2784964"/>
            <a:ext cx="1752600" cy="1397394"/>
          </a:xfrm>
          <a:prstGeom prst="cloudCallo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24" name="Lightning Bolt 23"/>
          <p:cNvSpPr/>
          <p:nvPr/>
        </p:nvSpPr>
        <p:spPr>
          <a:xfrm rot="18910840">
            <a:off x="5692589" y="3112801"/>
            <a:ext cx="1066800" cy="808742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 That Our Recommendation Are Based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Number of Concurrent Users – maximum 3 </a:t>
            </a:r>
            <a:r>
              <a:rPr lang="en-US" dirty="0" smtClean="0"/>
              <a:t>persons</a:t>
            </a:r>
          </a:p>
          <a:p>
            <a:r>
              <a:rPr lang="en-US" dirty="0" smtClean="0"/>
              <a:t>Number of pre-identified named users – maximum 3 persons</a:t>
            </a:r>
            <a:endParaRPr lang="en-US" dirty="0" smtClean="0"/>
          </a:p>
          <a:p>
            <a:r>
              <a:rPr lang="en-US" dirty="0" smtClean="0"/>
              <a:t>Number of Total Transactions (historical records) – maximum 100 per day</a:t>
            </a:r>
          </a:p>
          <a:p>
            <a:r>
              <a:rPr lang="en-US" dirty="0" smtClean="0"/>
              <a:t>Running only the 2 abovementioned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3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Hardware – inclusive of setup and installation</a:t>
            </a:r>
          </a:p>
          <a:p>
            <a:r>
              <a:rPr lang="en-US" dirty="0" smtClean="0"/>
              <a:t>Software – Operating system, database, </a:t>
            </a:r>
            <a:r>
              <a:rPr lang="en-US" dirty="0" err="1" smtClean="0"/>
              <a:t>php</a:t>
            </a:r>
            <a:r>
              <a:rPr lang="en-US" dirty="0" smtClean="0"/>
              <a:t>, web server inclusive of installation, configuration and security setup</a:t>
            </a:r>
          </a:p>
          <a:p>
            <a:r>
              <a:rPr lang="en-US" dirty="0" smtClean="0"/>
              <a:t>Networking – Including setup of Domain Name, DNS, fixed IP, configuration of firewall and antivirus, troubleshooting and fine tuning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Historical Analysis – development, testing and deployment of</a:t>
            </a:r>
          </a:p>
          <a:p>
            <a:pPr lvl="2"/>
            <a:r>
              <a:rPr lang="en-US" dirty="0" smtClean="0"/>
              <a:t>Data Import Features</a:t>
            </a:r>
          </a:p>
          <a:p>
            <a:pPr lvl="2"/>
            <a:r>
              <a:rPr lang="en-US" dirty="0" smtClean="0"/>
              <a:t>Historical Database</a:t>
            </a:r>
          </a:p>
          <a:p>
            <a:pPr lvl="2"/>
            <a:r>
              <a:rPr lang="en-US" dirty="0" smtClean="0"/>
              <a:t>In Memory Analytical Mechanism (of </a:t>
            </a:r>
            <a:r>
              <a:rPr lang="en-US" dirty="0" err="1" smtClean="0"/>
              <a:t>Qlikview</a:t>
            </a:r>
            <a:r>
              <a:rPr lang="en-US" dirty="0" smtClean="0"/>
              <a:t>) with Dashboards</a:t>
            </a:r>
          </a:p>
          <a:p>
            <a:pPr lvl="1"/>
            <a:r>
              <a:rPr lang="en-US" dirty="0" smtClean="0"/>
              <a:t>What If Analysis</a:t>
            </a:r>
          </a:p>
          <a:p>
            <a:pPr lvl="2"/>
            <a:r>
              <a:rPr lang="en-US" dirty="0" smtClean="0"/>
              <a:t>Parameter entry and results calculations</a:t>
            </a:r>
          </a:p>
          <a:p>
            <a:pPr lvl="2"/>
            <a:r>
              <a:rPr lang="en-US" dirty="0" smtClean="0"/>
              <a:t>Presentation dashboards</a:t>
            </a:r>
          </a:p>
          <a:p>
            <a:pPr lvl="2"/>
            <a:r>
              <a:rPr lang="en-US" dirty="0" smtClean="0"/>
              <a:t>Data saving features</a:t>
            </a:r>
          </a:p>
          <a:p>
            <a:pPr lvl="2"/>
            <a:r>
              <a:rPr lang="en-US" dirty="0" smtClean="0"/>
              <a:t>Database for saved data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429000" cy="4937760"/>
          </a:xfrm>
        </p:spPr>
        <p:txBody>
          <a:bodyPr/>
          <a:lstStyle/>
          <a:p>
            <a:r>
              <a:rPr lang="en-US" dirty="0" smtClean="0"/>
              <a:t>There are many server models that can meet the requirements of the system</a:t>
            </a:r>
          </a:p>
          <a:p>
            <a:r>
              <a:rPr lang="en-US" dirty="0" smtClean="0"/>
              <a:t>Here is one recommended server model, recommended based on their reliable Next Business Day support for problems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19200"/>
            <a:ext cx="447204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060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Thermal Curing need to obtain the following components to provide internet access to the server</a:t>
            </a:r>
          </a:p>
          <a:p>
            <a:pPr lvl="1"/>
            <a:r>
              <a:rPr lang="en-US" dirty="0" smtClean="0"/>
              <a:t>An internet provider package with a fixed IP line</a:t>
            </a:r>
          </a:p>
          <a:p>
            <a:r>
              <a:rPr lang="en-US" dirty="0" smtClean="0"/>
              <a:t>It also recommended that Thermal Curing obtain the following networking software</a:t>
            </a:r>
          </a:p>
          <a:p>
            <a:pPr lvl="1"/>
            <a:r>
              <a:rPr lang="en-US" dirty="0" smtClean="0"/>
              <a:t>A server edition of Internet Security package with the following minimal modules</a:t>
            </a:r>
          </a:p>
          <a:p>
            <a:pPr lvl="2"/>
            <a:r>
              <a:rPr lang="en-US" dirty="0" smtClean="0"/>
              <a:t>Anti-Virus</a:t>
            </a:r>
          </a:p>
          <a:p>
            <a:pPr lvl="2"/>
            <a:r>
              <a:rPr lang="en-US" dirty="0" smtClean="0"/>
              <a:t>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Operating System – Windows Server 2012 Standard Edition – can be purchased in an OEM package with the Server</a:t>
            </a:r>
          </a:p>
          <a:p>
            <a:r>
              <a:rPr lang="en-US" dirty="0" smtClean="0"/>
              <a:t>PHP and MySQL – free licenses, can be downloaded from their respective websites</a:t>
            </a:r>
          </a:p>
          <a:p>
            <a:r>
              <a:rPr lang="en-US" dirty="0" err="1" smtClean="0"/>
              <a:t>QlikView</a:t>
            </a:r>
            <a:r>
              <a:rPr lang="en-US" dirty="0" smtClean="0"/>
              <a:t> digital dashboard – need to be purchased from </a:t>
            </a:r>
            <a:r>
              <a:rPr lang="en-US" dirty="0" err="1" smtClean="0"/>
              <a:t>QlikView</a:t>
            </a:r>
            <a:endParaRPr lang="en-US" dirty="0" smtClean="0"/>
          </a:p>
          <a:p>
            <a:pPr lvl="1"/>
            <a:r>
              <a:rPr lang="en-US" dirty="0" smtClean="0"/>
              <a:t>Suggested minimum 3 named user licenses</a:t>
            </a:r>
          </a:p>
          <a:p>
            <a:pPr lvl="2"/>
            <a:r>
              <a:rPr lang="en-US" dirty="0" smtClean="0"/>
              <a:t>1 for Thermal Curing</a:t>
            </a:r>
          </a:p>
          <a:p>
            <a:pPr lvl="2"/>
            <a:r>
              <a:rPr lang="en-US" dirty="0" smtClean="0"/>
              <a:t>1 for Plantation Head Office (</a:t>
            </a:r>
            <a:r>
              <a:rPr lang="en-US" dirty="0" err="1" smtClean="0"/>
              <a:t>eg</a:t>
            </a:r>
            <a:r>
              <a:rPr lang="en-US" dirty="0" smtClean="0"/>
              <a:t> General Manager)</a:t>
            </a:r>
          </a:p>
          <a:p>
            <a:pPr lvl="2"/>
            <a:r>
              <a:rPr lang="en-US" dirty="0" smtClean="0"/>
              <a:t>1 for Plantation Site Office (</a:t>
            </a:r>
            <a:r>
              <a:rPr lang="en-US" dirty="0" err="1" smtClean="0"/>
              <a:t>eg</a:t>
            </a:r>
            <a:r>
              <a:rPr lang="en-US" dirty="0" smtClean="0"/>
              <a:t> Plantation Manager)</a:t>
            </a:r>
          </a:p>
          <a:p>
            <a:pPr lvl="1"/>
            <a:r>
              <a:rPr lang="en-US" dirty="0" smtClean="0"/>
              <a:t>Please bear in mind that each named user license allows only 1 pre-defined user to use the system. It is not the same as concurrent user licenses. If need be, additional named user licenses need to be purchased to allow more users. </a:t>
            </a:r>
            <a:r>
              <a:rPr lang="en-US" dirty="0"/>
              <a:t> </a:t>
            </a:r>
            <a:r>
              <a:rPr lang="en-US" dirty="0" smtClean="0"/>
              <a:t>Concurrent users are also available, but each concurrent user license cost about 4 times a named user license.</a:t>
            </a:r>
          </a:p>
          <a:p>
            <a:r>
              <a:rPr lang="en-US" dirty="0" smtClean="0"/>
              <a:t>Bootstrap Template license – need to be purchased online from the relevant vendor depending on which Template is chosen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3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Curing Digital Dashboard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3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Hardware/Software Installation and Networking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Thermal Curing need to appoint a vendor with the necessary skills to install the following items</a:t>
            </a:r>
          </a:p>
          <a:p>
            <a:pPr lvl="1"/>
            <a:r>
              <a:rPr lang="en-US" dirty="0" smtClean="0"/>
              <a:t>Server Hardware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Networking Software</a:t>
            </a:r>
          </a:p>
          <a:p>
            <a:pPr lvl="1"/>
            <a:r>
              <a:rPr lang="en-US" dirty="0" smtClean="0"/>
              <a:t>Web Server (IIS </a:t>
            </a:r>
            <a:r>
              <a:rPr lang="en-US" dirty="0"/>
              <a:t>b</a:t>
            </a:r>
            <a:r>
              <a:rPr lang="en-US" dirty="0" smtClean="0"/>
              <a:t>uilt in with Windows)</a:t>
            </a:r>
          </a:p>
          <a:p>
            <a:pPr lvl="1"/>
            <a:r>
              <a:rPr lang="en-US" dirty="0" smtClean="0"/>
              <a:t>PHP and MySQL</a:t>
            </a:r>
          </a:p>
          <a:p>
            <a:pPr lvl="1"/>
            <a:r>
              <a:rPr lang="en-US" dirty="0" err="1" smtClean="0"/>
              <a:t>QlikView</a:t>
            </a:r>
            <a:endParaRPr lang="en-US" dirty="0" smtClean="0"/>
          </a:p>
          <a:p>
            <a:pPr lvl="1"/>
            <a:r>
              <a:rPr lang="en-US" dirty="0" smtClean="0"/>
              <a:t>Bootstrap Template</a:t>
            </a:r>
          </a:p>
          <a:p>
            <a:pPr lvl="1"/>
            <a:r>
              <a:rPr lang="en-US" dirty="0" smtClean="0"/>
              <a:t>Other related security, OS and networking configuration</a:t>
            </a:r>
          </a:p>
          <a:p>
            <a:r>
              <a:rPr lang="en-US" dirty="0" smtClean="0"/>
              <a:t>The Terms of Reference for the vendor should include</a:t>
            </a:r>
          </a:p>
          <a:p>
            <a:pPr lvl="1"/>
            <a:r>
              <a:rPr lang="en-US" dirty="0" smtClean="0"/>
              <a:t>Commissioning and Testing that all the abovementioned components are working and accessible from the Internet</a:t>
            </a:r>
          </a:p>
          <a:p>
            <a:pPr lvl="1"/>
            <a:r>
              <a:rPr lang="en-US" dirty="0" smtClean="0"/>
              <a:t>Maintenance Contract or Arrangement in case corrective actions are required for breakdowns and other problems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1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Development – Historical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shall provide the solution design and development services consisting of the following</a:t>
            </a:r>
          </a:p>
          <a:p>
            <a:pPr lvl="1"/>
            <a:r>
              <a:rPr lang="en-US" dirty="0" smtClean="0"/>
              <a:t>Design and development of database running on MySQL for storing</a:t>
            </a:r>
          </a:p>
          <a:p>
            <a:pPr lvl="2"/>
            <a:r>
              <a:rPr lang="en-US" dirty="0" smtClean="0"/>
              <a:t>Historical Analysis data</a:t>
            </a:r>
          </a:p>
          <a:p>
            <a:pPr lvl="1"/>
            <a:r>
              <a:rPr lang="en-US" dirty="0" err="1" smtClean="0"/>
              <a:t>QlikView</a:t>
            </a:r>
            <a:r>
              <a:rPr lang="en-US" dirty="0" smtClean="0"/>
              <a:t> digital dashboard</a:t>
            </a:r>
          </a:p>
          <a:p>
            <a:pPr lvl="2"/>
            <a:r>
              <a:rPr lang="en-US" dirty="0" smtClean="0"/>
              <a:t>Documentation of user requirements</a:t>
            </a:r>
          </a:p>
          <a:p>
            <a:pPr lvl="2"/>
            <a:r>
              <a:rPr lang="en-US" dirty="0" smtClean="0"/>
              <a:t>A maximum of 6 pages of digital dashboards running on </a:t>
            </a:r>
            <a:r>
              <a:rPr lang="en-US" dirty="0" err="1" smtClean="0"/>
              <a:t>QlikView</a:t>
            </a:r>
            <a:r>
              <a:rPr lang="en-US" dirty="0" smtClean="0"/>
              <a:t> with the associated logic and programming based on a signed-off user requirements</a:t>
            </a:r>
          </a:p>
          <a:p>
            <a:pPr lvl="2"/>
            <a:r>
              <a:rPr lang="en-US" dirty="0" smtClean="0"/>
              <a:t>An application to read data from a Microsoft Excel CSV file format into the MySQL database</a:t>
            </a:r>
          </a:p>
          <a:p>
            <a:pPr lvl="2"/>
            <a:r>
              <a:rPr lang="en-US" dirty="0" smtClean="0"/>
              <a:t>Data extraction, transformation and loading logic to read data from the database into </a:t>
            </a:r>
            <a:r>
              <a:rPr lang="en-US" dirty="0" err="1" smtClean="0"/>
              <a:t>QlikView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1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Development – What-If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shall provide the solution design and development services consisting of the following</a:t>
            </a:r>
          </a:p>
          <a:p>
            <a:pPr lvl="1"/>
            <a:r>
              <a:rPr lang="en-US" dirty="0" smtClean="0"/>
              <a:t>Documentation of user requirements defining the set of parameters to be used in the what-if analysis, the desired results to be calculated, and the calculation formulas</a:t>
            </a:r>
          </a:p>
          <a:p>
            <a:pPr lvl="1"/>
            <a:r>
              <a:rPr lang="en-US" dirty="0" smtClean="0"/>
              <a:t>Design and development of additional components in the MySQL database to store what-if analysis data</a:t>
            </a:r>
          </a:p>
          <a:p>
            <a:pPr lvl="1"/>
            <a:r>
              <a:rPr lang="en-US" dirty="0" smtClean="0"/>
              <a:t>Design and development of a web-based dashboard providing interactive what-if analysis</a:t>
            </a:r>
          </a:p>
          <a:p>
            <a:r>
              <a:rPr lang="en-US" dirty="0" smtClean="0"/>
              <a:t>Integration of the Historical Analysis dashboard (</a:t>
            </a:r>
            <a:r>
              <a:rPr lang="en-US" dirty="0" err="1" smtClean="0"/>
              <a:t>QlikView</a:t>
            </a:r>
            <a:r>
              <a:rPr lang="en-US" dirty="0" smtClean="0"/>
              <a:t>) with the What-If Analysis (</a:t>
            </a:r>
            <a:r>
              <a:rPr lang="en-US" dirty="0" err="1" smtClean="0"/>
              <a:t>BootStrap</a:t>
            </a:r>
            <a:r>
              <a:rPr lang="en-US" dirty="0" smtClean="0"/>
              <a:t> Templates) dashboard present a technical feasibility challenge for which we do not which to commit any solution at this time</a:t>
            </a:r>
          </a:p>
          <a:p>
            <a:pPr lvl="1"/>
            <a:r>
              <a:rPr lang="en-US" dirty="0"/>
              <a:t>The Historical Analysis dashboard (</a:t>
            </a:r>
            <a:r>
              <a:rPr lang="en-US" dirty="0" err="1"/>
              <a:t>QlikView</a:t>
            </a:r>
            <a:r>
              <a:rPr lang="en-US" dirty="0"/>
              <a:t>) provide strong analytical capabilities (</a:t>
            </a:r>
            <a:r>
              <a:rPr lang="en-US" dirty="0" err="1"/>
              <a:t>eg</a:t>
            </a:r>
            <a:r>
              <a:rPr lang="en-US" dirty="0"/>
              <a:t> drilldowns, slice-and-dice, </a:t>
            </a:r>
            <a:r>
              <a:rPr lang="en-US" dirty="0" err="1"/>
              <a:t>etc</a:t>
            </a:r>
            <a:r>
              <a:rPr lang="en-US" dirty="0"/>
              <a:t>) but not support for interactive what-if analysis</a:t>
            </a:r>
          </a:p>
          <a:p>
            <a:pPr lvl="1"/>
            <a:r>
              <a:rPr lang="en-US" dirty="0"/>
              <a:t>The What-If Analysis dashboard provide interactive simulation capabilities without strong analysis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 smtClean="0"/>
              <a:t>Other products that combine both capabilities may not provide reasonable ROI for investment in (costing &gt; RM500,000 in software licenses)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5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Curing Digital Dashboard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Acquisition and </a:t>
            </a:r>
            <a:r>
              <a:rPr lang="en-US" smtClean="0"/>
              <a:t>Costing Process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Thermal Curing need to procure the following components by dealing directly with appropriate vendors</a:t>
            </a:r>
          </a:p>
          <a:p>
            <a:pPr lvl="1"/>
            <a:r>
              <a:rPr lang="en-US" dirty="0" smtClean="0"/>
              <a:t>Server hardware – </a:t>
            </a:r>
            <a:r>
              <a:rPr lang="en-US" dirty="0" err="1" smtClean="0"/>
              <a:t>eg</a:t>
            </a:r>
            <a:r>
              <a:rPr lang="en-US" dirty="0" smtClean="0"/>
              <a:t> Dell, HP, or other vendors</a:t>
            </a:r>
          </a:p>
          <a:p>
            <a:pPr lvl="1"/>
            <a:r>
              <a:rPr lang="en-US" dirty="0" smtClean="0"/>
              <a:t>Networking components – </a:t>
            </a:r>
            <a:r>
              <a:rPr lang="en-US" dirty="0" err="1" smtClean="0"/>
              <a:t>eg</a:t>
            </a:r>
            <a:r>
              <a:rPr lang="en-US" dirty="0" smtClean="0"/>
              <a:t> Norton Anti-Virus or others</a:t>
            </a:r>
          </a:p>
          <a:p>
            <a:pPr lvl="1"/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Windows Server</a:t>
            </a:r>
          </a:p>
          <a:p>
            <a:pPr lvl="2"/>
            <a:r>
              <a:rPr lang="en-US" dirty="0" smtClean="0"/>
              <a:t>PHP, MySQL</a:t>
            </a:r>
          </a:p>
          <a:p>
            <a:pPr lvl="2"/>
            <a:r>
              <a:rPr lang="en-US" dirty="0" err="1" smtClean="0"/>
              <a:t>QlikView</a:t>
            </a:r>
            <a:endParaRPr lang="en-US" dirty="0" smtClean="0"/>
          </a:p>
          <a:p>
            <a:pPr lvl="2"/>
            <a:r>
              <a:rPr lang="en-US" dirty="0" smtClean="0"/>
              <a:t>Bootstrap Template</a:t>
            </a:r>
          </a:p>
          <a:p>
            <a:pPr lvl="1"/>
            <a:r>
              <a:rPr lang="en-US" dirty="0" smtClean="0"/>
              <a:t>Hardware/ networking installation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2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Timeframe– Historical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00288532"/>
              </p:ext>
            </p:extLst>
          </p:nvPr>
        </p:nvGraphicFramePr>
        <p:xfrm>
          <a:off x="457200" y="1219200"/>
          <a:ext cx="8229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 of User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Design and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Extraction Design and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 Design and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and Commissioning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37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Timeframe– What-If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75746462"/>
              </p:ext>
            </p:extLst>
          </p:nvPr>
        </p:nvGraphicFramePr>
        <p:xfrm>
          <a:off x="457200" y="1219200"/>
          <a:ext cx="8229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 of User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Design and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Entry and Simulation - Design and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 Design and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and Commissioning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00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compress the overall timeline, design and development of the dashboards should take place concurrently while the servers are being delivered and setup</a:t>
            </a:r>
          </a:p>
          <a:p>
            <a:r>
              <a:rPr lang="en-US" dirty="0" smtClean="0"/>
              <a:t>The design and development of the dashboards can commence upon confirmation of the targeted platforms to be used</a:t>
            </a:r>
          </a:p>
          <a:p>
            <a:pPr lvl="1"/>
            <a:r>
              <a:rPr lang="en-US" dirty="0" smtClean="0"/>
              <a:t>PHP and MySQL for back-end processing</a:t>
            </a:r>
          </a:p>
          <a:p>
            <a:pPr lvl="1"/>
            <a:r>
              <a:rPr lang="en-US" dirty="0" err="1" smtClean="0"/>
              <a:t>QlikView</a:t>
            </a:r>
            <a:r>
              <a:rPr lang="en-US" dirty="0" smtClean="0"/>
              <a:t> for Historical Analysis</a:t>
            </a:r>
          </a:p>
          <a:p>
            <a:pPr lvl="1"/>
            <a:r>
              <a:rPr lang="en-US" dirty="0" smtClean="0"/>
              <a:t>Bootstrap for What-If Analysis</a:t>
            </a:r>
          </a:p>
          <a:p>
            <a:r>
              <a:rPr lang="en-US" dirty="0" smtClean="0"/>
              <a:t>Typically, the process of ordering, delivery and installation of hardware and network will take 2-4 weeks. In particular, the following services normally need to be expedited</a:t>
            </a:r>
          </a:p>
          <a:p>
            <a:pPr lvl="1"/>
            <a:r>
              <a:rPr lang="en-US" dirty="0" smtClean="0"/>
              <a:t>Hardware delivery 1-2 weeks</a:t>
            </a:r>
          </a:p>
          <a:p>
            <a:pPr lvl="1"/>
            <a:r>
              <a:rPr lang="en-US" dirty="0" smtClean="0"/>
              <a:t>Fixed IP Internet connection 2-4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5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Estimated Costing – Historical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Total estimated man hours = 60 man hours spread over 4 calendar weeks of development</a:t>
            </a:r>
          </a:p>
          <a:p>
            <a:r>
              <a:rPr lang="en-US" dirty="0" smtClean="0"/>
              <a:t>Charges per man hour = RM80</a:t>
            </a:r>
          </a:p>
          <a:p>
            <a:r>
              <a:rPr lang="en-US" dirty="0" smtClean="0"/>
              <a:t>Total cost for Design and Development of Historical Analysis Dashboard = 60 hours x RM80 = RM4,800</a:t>
            </a:r>
          </a:p>
          <a:p>
            <a:r>
              <a:rPr lang="en-US" dirty="0" smtClean="0"/>
              <a:t>Terms of Payment</a:t>
            </a:r>
          </a:p>
          <a:p>
            <a:pPr lvl="1"/>
            <a:r>
              <a:rPr lang="en-US" dirty="0" smtClean="0"/>
              <a:t>Upon engagement and commencement of work RM2,400</a:t>
            </a:r>
          </a:p>
          <a:p>
            <a:pPr lvl="1"/>
            <a:r>
              <a:rPr lang="en-US" dirty="0" smtClean="0"/>
              <a:t>Upon commissioning and testing RM2,400</a:t>
            </a:r>
          </a:p>
          <a:p>
            <a:r>
              <a:rPr lang="en-US" dirty="0" smtClean="0"/>
              <a:t>Any additional enhancement work that may later on be required will be charged at RM80 per man 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8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Estimated Costing – What-If Dashboard </a:t>
            </a:r>
            <a:r>
              <a:rPr lang="en-US" dirty="0" err="1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Total estimated man hours = 48 man hours spread over 3 calendar weeks of development</a:t>
            </a:r>
          </a:p>
          <a:p>
            <a:r>
              <a:rPr lang="en-US" dirty="0" smtClean="0"/>
              <a:t>Charges per man hour = RM80</a:t>
            </a:r>
          </a:p>
          <a:p>
            <a:r>
              <a:rPr lang="en-US" dirty="0" smtClean="0"/>
              <a:t>Total cost for Design and Development of Historical Analysis Dashboard = 48 hours x RM80 = RM3,840</a:t>
            </a:r>
          </a:p>
          <a:p>
            <a:r>
              <a:rPr lang="en-US" dirty="0" smtClean="0"/>
              <a:t>Terms of Payment</a:t>
            </a:r>
          </a:p>
          <a:p>
            <a:pPr lvl="1"/>
            <a:r>
              <a:rPr lang="en-US" dirty="0" smtClean="0"/>
              <a:t>Upon engagement and commencement of work RM1,900</a:t>
            </a:r>
          </a:p>
          <a:p>
            <a:pPr lvl="1"/>
            <a:r>
              <a:rPr lang="en-US" dirty="0" smtClean="0"/>
              <a:t>Upon commissioning and testing RM1,940</a:t>
            </a:r>
          </a:p>
          <a:p>
            <a:r>
              <a:rPr lang="en-US" dirty="0"/>
              <a:t>Any additional enhancement work that may later on be required will be charged at RM80 per man hour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7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257800" cy="49377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Historically, rubber has been an important produce for Malaysia</a:t>
            </a:r>
          </a:p>
          <a:p>
            <a:r>
              <a:rPr lang="en-US" dirty="0" smtClean="0"/>
              <a:t>Although overtaken by palm oil, rubber has made a comeback as an important crop due to rising output prices, driven by steep oil prices and other factors</a:t>
            </a:r>
          </a:p>
          <a:p>
            <a:r>
              <a:rPr lang="en-US" dirty="0" smtClean="0"/>
              <a:t>Rubber production is not achieved on an optimal basis due to a number of constraints</a:t>
            </a:r>
          </a:p>
          <a:p>
            <a:r>
              <a:rPr lang="en-US" dirty="0" smtClean="0"/>
              <a:t>Ageing trees, duration of maturing process, cost of fertilizers, </a:t>
            </a:r>
            <a:r>
              <a:rPr lang="en-US" dirty="0" err="1" smtClean="0"/>
              <a:t>etc</a:t>
            </a:r>
            <a:r>
              <a:rPr lang="en-US" dirty="0" smtClean="0"/>
              <a:t> are factors that inhibit optimal production of rubber</a:t>
            </a:r>
          </a:p>
          <a:p>
            <a:r>
              <a:rPr lang="en-US" dirty="0" smtClean="0"/>
              <a:t>A </a:t>
            </a:r>
            <a:r>
              <a:rPr lang="en-US" dirty="0" smtClean="0"/>
              <a:t>fast-track solution </a:t>
            </a:r>
            <a:r>
              <a:rPr lang="en-US" dirty="0" smtClean="0"/>
              <a:t>that can increase the productivity of rubber trees and revive ageing ones can lead towards optimal production of rubber products, allowing the nation to benefit from high rubber prices</a:t>
            </a:r>
            <a:endParaRPr lang="en-US" dirty="0"/>
          </a:p>
        </p:txBody>
      </p:sp>
      <p:pic>
        <p:nvPicPr>
          <p:cNvPr id="1026" name="Picture 2" descr="http://ts3.mm.bing.net/th?id=H.5020452656646254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918" y="1274190"/>
            <a:ext cx="2971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9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Costs of All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71600"/>
          </a:xfrm>
        </p:spPr>
        <p:txBody>
          <a:bodyPr/>
          <a:lstStyle/>
          <a:p>
            <a:r>
              <a:rPr lang="en-US" dirty="0" smtClean="0"/>
              <a:t>Thermal Curing need to </a:t>
            </a:r>
            <a:r>
              <a:rPr lang="en-US" dirty="0" err="1" smtClean="0"/>
              <a:t>liase</a:t>
            </a:r>
            <a:r>
              <a:rPr lang="en-US" dirty="0" smtClean="0"/>
              <a:t> directly with the relevant vendors to purchase/ acquire the items that we do not provide. These estimates are given for guidance only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19792"/>
              </p:ext>
            </p:extLst>
          </p:nvPr>
        </p:nvGraphicFramePr>
        <p:xfrm>
          <a:off x="685800" y="2819400"/>
          <a:ext cx="7467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 Hardware + Operating System + Internet</a:t>
                      </a:r>
                      <a:r>
                        <a:rPr lang="en-US" baseline="0" dirty="0" smtClean="0"/>
                        <a:t>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MySQL Database + PHP + IIS Web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F.O.C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QlikView</a:t>
                      </a:r>
                      <a:r>
                        <a:rPr lang="en-US" dirty="0" smtClean="0"/>
                        <a:t> (3 named user licenses)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&amp; Network Installation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and Development of Dashboards – Historical*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4,800*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and Development of Dashboards – What-If</a:t>
                      </a:r>
                      <a:r>
                        <a:rPr lang="en-US" baseline="0" dirty="0" smtClean="0"/>
                        <a:t> Simulation*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3,840*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Estimated</a:t>
                      </a:r>
                      <a:r>
                        <a:rPr lang="en-US" baseline="0" dirty="0" smtClean="0"/>
                        <a:t> Cost (of which we only provide and charge for items marked 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41,940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12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4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 - Thermal Curing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Thermal Curing refers to a production process and recipe to produce nutrients for trees</a:t>
            </a:r>
          </a:p>
          <a:p>
            <a:r>
              <a:rPr lang="en-US" dirty="0" smtClean="0"/>
              <a:t>The nutrients so produced are significantly more effective than traditional fertilizers</a:t>
            </a:r>
          </a:p>
          <a:p>
            <a:r>
              <a:rPr lang="en-US" dirty="0" smtClean="0"/>
              <a:t>They are also more cost effective</a:t>
            </a:r>
          </a:p>
          <a:p>
            <a:r>
              <a:rPr lang="en-US" dirty="0" smtClean="0"/>
              <a:t>Presently, several agencies are interested to conduct field tests on the application of these nutrients</a:t>
            </a:r>
          </a:p>
          <a:p>
            <a:r>
              <a:rPr lang="en-US" dirty="0" smtClean="0"/>
              <a:t>To prove the effectiveness of the nutrients, Thermal Curing wishes to setup a web-based digital dashboard that shows the</a:t>
            </a:r>
          </a:p>
          <a:p>
            <a:pPr lvl="1"/>
            <a:r>
              <a:rPr lang="en-US" dirty="0" smtClean="0"/>
              <a:t>Application of the nutrients</a:t>
            </a:r>
          </a:p>
          <a:p>
            <a:pPr lvl="1"/>
            <a:r>
              <a:rPr lang="en-US" dirty="0" smtClean="0"/>
              <a:t>Results achieved</a:t>
            </a:r>
          </a:p>
          <a:p>
            <a:pPr lvl="1"/>
            <a:r>
              <a:rPr lang="en-US" dirty="0" smtClean="0"/>
              <a:t>Environmental factors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install, develop and configure a web-based digital dashboard system for Thermal Curing, showing and enabling analysis of</a:t>
            </a:r>
          </a:p>
          <a:p>
            <a:pPr lvl="1"/>
            <a:r>
              <a:rPr lang="en-US" dirty="0" smtClean="0"/>
              <a:t>Application of nutrients</a:t>
            </a:r>
          </a:p>
          <a:p>
            <a:pPr lvl="2"/>
            <a:r>
              <a:rPr lang="en-US" dirty="0" smtClean="0"/>
              <a:t>Schedule of application</a:t>
            </a:r>
          </a:p>
          <a:p>
            <a:pPr lvl="2"/>
            <a:r>
              <a:rPr lang="en-US" dirty="0" smtClean="0"/>
              <a:t>Quantity applied</a:t>
            </a:r>
          </a:p>
          <a:p>
            <a:pPr lvl="1"/>
            <a:r>
              <a:rPr lang="en-US" dirty="0" smtClean="0"/>
              <a:t>Results achieved</a:t>
            </a:r>
          </a:p>
          <a:p>
            <a:pPr lvl="2"/>
            <a:r>
              <a:rPr lang="en-US" dirty="0" smtClean="0"/>
              <a:t>Rubber production</a:t>
            </a:r>
          </a:p>
          <a:p>
            <a:pPr lvl="2"/>
            <a:r>
              <a:rPr lang="en-US" dirty="0" smtClean="0"/>
              <a:t>Micro-factors </a:t>
            </a:r>
            <a:r>
              <a:rPr lang="en-US" dirty="0" err="1" smtClean="0"/>
              <a:t>eg</a:t>
            </a:r>
            <a:r>
              <a:rPr lang="en-US" dirty="0" smtClean="0"/>
              <a:t> viscosity, rate of output, quality</a:t>
            </a:r>
          </a:p>
          <a:p>
            <a:pPr lvl="1"/>
            <a:r>
              <a:rPr lang="en-US" dirty="0" smtClean="0"/>
              <a:t>Environmental Factors</a:t>
            </a:r>
          </a:p>
          <a:p>
            <a:pPr lvl="2"/>
            <a:r>
              <a:rPr lang="en-US" dirty="0" smtClean="0"/>
              <a:t>Weather patterns</a:t>
            </a:r>
          </a:p>
          <a:p>
            <a:pPr lvl="2"/>
            <a:r>
              <a:rPr lang="en-US" dirty="0" smtClean="0"/>
              <a:t>Tapping and field maintenance practices</a:t>
            </a:r>
          </a:p>
          <a:p>
            <a:pPr lvl="2"/>
            <a:r>
              <a:rPr lang="en-US" dirty="0" smtClean="0"/>
              <a:t>Land and field conditions</a:t>
            </a:r>
            <a:endParaRPr lang="en-US" dirty="0"/>
          </a:p>
        </p:txBody>
      </p:sp>
      <p:pic>
        <p:nvPicPr>
          <p:cNvPr id="4" name="Picture 4" descr="http://s3.amazonaws.com/demo-root/thumbs/Prescription%20Tracker.qv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5400"/>
            <a:ext cx="361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s3.amazonaws.com/demo-root/thumbs/Pilotage%20Commercial.qv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71" y="3810000"/>
            <a:ext cx="361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823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Curing Digital Dashboard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09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Historical Analysis</a:t>
            </a:r>
          </a:p>
          <a:p>
            <a:pPr lvl="1"/>
            <a:r>
              <a:rPr lang="en-US" dirty="0" smtClean="0"/>
              <a:t>Showing application of nutrients, results achieved against control groups, environmental factors</a:t>
            </a:r>
          </a:p>
          <a:p>
            <a:r>
              <a:rPr lang="en-US" dirty="0" smtClean="0"/>
              <a:t>What-if analysis</a:t>
            </a:r>
          </a:p>
          <a:p>
            <a:pPr lvl="1"/>
            <a:r>
              <a:rPr lang="en-US" dirty="0" smtClean="0"/>
              <a:t>Extrapolation of results, forecasted Returns on Investments,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These modules are to be developed separately from one another due to technical and time constraints</a:t>
            </a:r>
          </a:p>
          <a:p>
            <a:r>
              <a:rPr lang="en-US" dirty="0" smtClean="0"/>
              <a:t>However, integration of these modules may be a consideration for future enhancement</a:t>
            </a:r>
          </a:p>
          <a:p>
            <a:pPr lvl="1"/>
            <a:r>
              <a:rPr lang="en-US" dirty="0" smtClean="0"/>
              <a:t>The integration of data and the execution of the associated integration processes during an interactive presentation via the web is a critical factor affecting feasibility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2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module is to enable display and analysis of historical data showing</a:t>
            </a:r>
          </a:p>
          <a:p>
            <a:pPr lvl="1"/>
            <a:r>
              <a:rPr lang="en-US" dirty="0" smtClean="0"/>
              <a:t>Identification of fields and trees – test groups and control groups, age of trees, clone types, relevant historic parameters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Application of nutrients – types of nutrients, quantity, frequency, consistency,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Results obtained – output produced, rate of flow, viscosity and other quality parameters,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Environmental factors – weather conditions, land and other field conditions, tapping practices, planting and maintenance practices, application of other fertilizers and chemicals including stimulants,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73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Provides a web-based platform to perform what-if simulations on the following factors</a:t>
            </a:r>
          </a:p>
          <a:p>
            <a:pPr lvl="1"/>
            <a:r>
              <a:rPr lang="en-US" dirty="0" smtClean="0"/>
              <a:t>Nutrients – planned consumption quantity and costs</a:t>
            </a:r>
          </a:p>
          <a:p>
            <a:pPr lvl="1"/>
            <a:r>
              <a:rPr lang="en-US" dirty="0" smtClean="0"/>
              <a:t>Fertilizers and other chemicals – cost of alternatives</a:t>
            </a:r>
          </a:p>
          <a:p>
            <a:pPr lvl="1"/>
            <a:r>
              <a:rPr lang="en-US" dirty="0" smtClean="0"/>
              <a:t>Production – forecasted production and prices</a:t>
            </a:r>
          </a:p>
          <a:p>
            <a:pPr lvl="1"/>
            <a:r>
              <a:rPr lang="en-US" dirty="0" smtClean="0"/>
              <a:t>Return on Investments – rate of return, payback period, break-even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808</TotalTime>
  <Words>1830</Words>
  <Application>Microsoft Office PowerPoint</Application>
  <PresentationFormat>On-screen Show (4:3)</PresentationFormat>
  <Paragraphs>234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Origin</vt:lpstr>
      <vt:lpstr>Thermal Curing</vt:lpstr>
      <vt:lpstr>Thermal Curing Digital Dashboard</vt:lpstr>
      <vt:lpstr>Background</vt:lpstr>
      <vt:lpstr>A Solution - Thermal Curing</vt:lpstr>
      <vt:lpstr>Objective</vt:lpstr>
      <vt:lpstr>Thermal Curing Digital Dashboard</vt:lpstr>
      <vt:lpstr>Modules</vt:lpstr>
      <vt:lpstr>Historical Analysis</vt:lpstr>
      <vt:lpstr>What-If Analysis</vt:lpstr>
      <vt:lpstr>Suggested Dashboard Solution</vt:lpstr>
      <vt:lpstr>QlikView</vt:lpstr>
      <vt:lpstr>Suggested What-If Analysis Solution</vt:lpstr>
      <vt:lpstr>Solution Architecture</vt:lpstr>
      <vt:lpstr>Solution Architecture</vt:lpstr>
      <vt:lpstr>Assumptions That Our Recommendation Are Based On</vt:lpstr>
      <vt:lpstr>Solution Components</vt:lpstr>
      <vt:lpstr>Hardware</vt:lpstr>
      <vt:lpstr>Networking Components</vt:lpstr>
      <vt:lpstr>Software</vt:lpstr>
      <vt:lpstr>Hardware/Software Installation and Networking Services</vt:lpstr>
      <vt:lpstr>Solution Development – Historical Analysis</vt:lpstr>
      <vt:lpstr>Solution Development – What-If Analysis</vt:lpstr>
      <vt:lpstr>Thermal Curing Digital Dashboard</vt:lpstr>
      <vt:lpstr>Acquisition</vt:lpstr>
      <vt:lpstr>Development Timeframe– Historical Analysis</vt:lpstr>
      <vt:lpstr>Development Timeframe– What-If Analysis</vt:lpstr>
      <vt:lpstr>Work Concurrency</vt:lpstr>
      <vt:lpstr>Estimated Costing – Historical Dashboard</vt:lpstr>
      <vt:lpstr>Estimated Costing – What-If Dashboard Dashboard</vt:lpstr>
      <vt:lpstr>Estimated Costs of All Components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Curing</dc:title>
  <dc:creator>Codedev</dc:creator>
  <cp:lastModifiedBy>Codedev</cp:lastModifiedBy>
  <cp:revision>33</cp:revision>
  <dcterms:created xsi:type="dcterms:W3CDTF">2013-05-06T16:29:15Z</dcterms:created>
  <dcterms:modified xsi:type="dcterms:W3CDTF">2013-05-07T06:23:44Z</dcterms:modified>
</cp:coreProperties>
</file>