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3FE6CD-C267-4863-A509-1F7819BF3584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731"/>
    <a:srgbClr val="FF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FEA-F0B2-40C0-9DA6-EE3E9C4B773E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A82-7E5A-4115-9A4E-76360FD93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68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FEA-F0B2-40C0-9DA6-EE3E9C4B773E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A82-7E5A-4115-9A4E-76360FD93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8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FEA-F0B2-40C0-9DA6-EE3E9C4B773E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A82-7E5A-4115-9A4E-76360FD93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18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FEA-F0B2-40C0-9DA6-EE3E9C4B773E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A82-7E5A-4115-9A4E-76360FD930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221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FEA-F0B2-40C0-9DA6-EE3E9C4B773E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A82-7E5A-4115-9A4E-76360FD93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61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FEA-F0B2-40C0-9DA6-EE3E9C4B773E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A82-7E5A-4115-9A4E-76360FD93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780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FEA-F0B2-40C0-9DA6-EE3E9C4B773E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A82-7E5A-4115-9A4E-76360FD93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FEA-F0B2-40C0-9DA6-EE3E9C4B773E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A82-7E5A-4115-9A4E-76360FD93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83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FEA-F0B2-40C0-9DA6-EE3E9C4B773E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A82-7E5A-4115-9A4E-76360FD93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6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FEA-F0B2-40C0-9DA6-EE3E9C4B773E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A82-7E5A-4115-9A4E-76360FD93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1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FEA-F0B2-40C0-9DA6-EE3E9C4B773E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A82-7E5A-4115-9A4E-76360FD93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FEA-F0B2-40C0-9DA6-EE3E9C4B773E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A82-7E5A-4115-9A4E-76360FD93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36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FEA-F0B2-40C0-9DA6-EE3E9C4B773E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A82-7E5A-4115-9A4E-76360FD93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2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FEA-F0B2-40C0-9DA6-EE3E9C4B773E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A82-7E5A-4115-9A4E-76360FD93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80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FEA-F0B2-40C0-9DA6-EE3E9C4B773E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A82-7E5A-4115-9A4E-76360FD93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4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FEA-F0B2-40C0-9DA6-EE3E9C4B773E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A82-7E5A-4115-9A4E-76360FD93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4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FEA-F0B2-40C0-9DA6-EE3E9C4B773E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A82-7E5A-4115-9A4E-76360FD93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43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4298FEA-F0B2-40C0-9DA6-EE3E9C4B773E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55AA82-7E5A-4115-9A4E-76360FD93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2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7" r:id="rId10"/>
    <p:sldLayoutId id="2147484498" r:id="rId11"/>
    <p:sldLayoutId id="2147484499" r:id="rId12"/>
    <p:sldLayoutId id="2147484500" r:id="rId13"/>
    <p:sldLayoutId id="2147484501" r:id="rId14"/>
    <p:sldLayoutId id="2147484502" r:id="rId15"/>
    <p:sldLayoutId id="2147484503" r:id="rId16"/>
    <p:sldLayoutId id="21474845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838" y="1051560"/>
            <a:ext cx="11226325" cy="1289304"/>
          </a:xfrm>
        </p:spPr>
        <p:txBody>
          <a:bodyPr>
            <a:normAutofit/>
          </a:bodyPr>
          <a:lstStyle/>
          <a:p>
            <a:r>
              <a:rPr lang="zh-CN" altLang="zh-CN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寻路算法在游戏中的应用与</a:t>
            </a:r>
            <a:r>
              <a:rPr lang="zh-CN" altLang="zh-CN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优化</a:t>
            </a:r>
            <a:endParaRPr lang="zh-CN" altLang="en-US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AE1731"/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29534" y="3757077"/>
            <a:ext cx="5932932" cy="240597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zh-CN" altLang="zh-CN" sz="6200" cap="none" dirty="0">
                <a:ln w="0"/>
                <a:solidFill>
                  <a:srgbClr val="AE17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r>
              <a:rPr lang="en-US" altLang="zh-CN" sz="6200" cap="none" dirty="0">
                <a:ln w="0"/>
                <a:solidFill>
                  <a:srgbClr val="AE17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6200" cap="none" dirty="0">
                <a:ln w="0"/>
                <a:solidFill>
                  <a:srgbClr val="AE17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生： </a:t>
            </a:r>
            <a:r>
              <a:rPr lang="en-US" altLang="zh-CN" sz="5900" cap="none" dirty="0" err="1" smtClean="0">
                <a:ln w="0"/>
                <a:solidFill>
                  <a:srgbClr val="AE17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FiredToad</a:t>
            </a:r>
            <a:endParaRPr lang="en-US" altLang="zh-CN" sz="5900" cap="none" dirty="0" smtClean="0">
              <a:ln w="0"/>
              <a:solidFill>
                <a:srgbClr val="AE173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zh-CN" sz="6200" cap="none" dirty="0" smtClean="0">
                <a:ln w="0"/>
                <a:solidFill>
                  <a:srgbClr val="AE17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r>
              <a:rPr lang="en-US" altLang="zh-CN" sz="6200" cap="none" dirty="0" smtClean="0">
                <a:ln w="0"/>
                <a:solidFill>
                  <a:srgbClr val="AE17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6200" cap="none" dirty="0">
                <a:ln w="0"/>
                <a:solidFill>
                  <a:srgbClr val="AE17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号： </a:t>
            </a:r>
            <a:r>
              <a:rPr lang="en-US" altLang="zh-CN" sz="6200" cap="none" dirty="0" smtClean="0">
                <a:ln w="0"/>
                <a:solidFill>
                  <a:srgbClr val="AE17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XXXXXXXXXXXXXX</a:t>
            </a:r>
            <a:endParaRPr lang="zh-CN" altLang="zh-CN" sz="6200" cap="none" dirty="0">
              <a:ln w="0"/>
              <a:solidFill>
                <a:srgbClr val="AE173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zh-CN" sz="6200" cap="none" dirty="0">
                <a:ln w="0"/>
                <a:solidFill>
                  <a:srgbClr val="AE17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专</a:t>
            </a:r>
            <a:r>
              <a:rPr lang="en-US" altLang="zh-CN" sz="6200" cap="none" dirty="0">
                <a:ln w="0"/>
                <a:solidFill>
                  <a:srgbClr val="AE17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6200" cap="none" dirty="0">
                <a:ln w="0"/>
                <a:solidFill>
                  <a:srgbClr val="AE17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业： </a:t>
            </a:r>
            <a:r>
              <a:rPr lang="en-US" altLang="zh-CN" sz="6200" cap="none" dirty="0" smtClean="0">
                <a:ln w="0"/>
                <a:solidFill>
                  <a:srgbClr val="AE17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CS</a:t>
            </a:r>
          </a:p>
          <a:p>
            <a:pPr algn="l"/>
            <a:r>
              <a:rPr lang="zh-CN" altLang="zh-CN" sz="6200" cap="none" dirty="0" smtClean="0">
                <a:ln w="0"/>
                <a:solidFill>
                  <a:srgbClr val="AE17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导</a:t>
            </a:r>
            <a:r>
              <a:rPr lang="en-US" altLang="zh-CN" sz="6200" cap="none" dirty="0" smtClean="0">
                <a:ln w="0"/>
                <a:solidFill>
                  <a:srgbClr val="AE17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6200" cap="none" dirty="0">
                <a:ln w="0"/>
                <a:solidFill>
                  <a:srgbClr val="AE17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师： </a:t>
            </a:r>
            <a:r>
              <a:rPr lang="en-US" altLang="zh-CN" sz="6200" cap="none" dirty="0" smtClean="0">
                <a:ln w="0"/>
                <a:solidFill>
                  <a:srgbClr val="AE17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XXX</a:t>
            </a:r>
            <a:endParaRPr lang="zh-CN" altLang="zh-CN" sz="6200" cap="none" dirty="0">
              <a:ln w="0"/>
              <a:solidFill>
                <a:srgbClr val="AE173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57233" y="2633472"/>
            <a:ext cx="587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i="1" dirty="0">
                <a:ln w="0"/>
                <a:solidFill>
                  <a:srgbClr val="AE1731"/>
                </a:solidFill>
                <a:effectLst/>
              </a:rPr>
              <a:t>启发函数在寻路算法中的应用实践及优化</a:t>
            </a:r>
            <a:endParaRPr lang="zh-CN" altLang="zh-CN" sz="2400" dirty="0">
              <a:ln w="0"/>
              <a:solidFill>
                <a:srgbClr val="AE173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57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639" y="79438"/>
            <a:ext cx="9748129" cy="590931"/>
          </a:xfrm>
          <a:noFill/>
        </p:spPr>
        <p:txBody>
          <a:bodyPr wrap="square" rtlCol="0">
            <a:spAutoFit/>
          </a:bodyPr>
          <a:lstStyle/>
          <a:p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空白地图</a:t>
            </a:r>
            <a:r>
              <a:rPr lang="en-US" altLang="zh-CN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A*</a:t>
            </a:r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寻路算法演示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74" y="670369"/>
            <a:ext cx="7505700" cy="6029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11664" y="1066955"/>
            <a:ext cx="3902968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在空白地图上，未应用启发函数的</a:t>
            </a:r>
            <a:r>
              <a:rPr lang="en-US" altLang="zh-CN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A*</a:t>
            </a: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寻路算法退化成了</a:t>
            </a:r>
            <a:r>
              <a:rPr lang="en-US" altLang="zh-CN" sz="3600" b="1" spc="50" dirty="0" err="1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Dijkstra</a:t>
            </a: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算法，搜索了所有路径最终得到一条最短路径</a:t>
            </a:r>
          </a:p>
        </p:txBody>
      </p:sp>
    </p:spTree>
    <p:extLst>
      <p:ext uri="{BB962C8B-B14F-4D97-AF65-F5344CB8AC3E}">
        <p14:creationId xmlns:p14="http://schemas.microsoft.com/office/powerpoint/2010/main" val="7194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639" y="79438"/>
            <a:ext cx="9748129" cy="590931"/>
          </a:xfrm>
          <a:noFill/>
        </p:spPr>
        <p:txBody>
          <a:bodyPr wrap="square" rtlCol="0">
            <a:spAutoFit/>
          </a:bodyPr>
          <a:lstStyle/>
          <a:p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空白地图</a:t>
            </a:r>
            <a:r>
              <a:rPr lang="en-US" altLang="zh-CN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A*</a:t>
            </a:r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寻路算法应用启发函数演示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11664" y="1066955"/>
            <a:ext cx="390296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应用启发函后，找到最短路径，搜索路径与最短路径重合，额外开销最小，</a:t>
            </a:r>
            <a:endParaRPr lang="en-US" altLang="zh-CN" sz="36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AE173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出现完美情况。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16" y="670369"/>
            <a:ext cx="74961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8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639" y="79438"/>
            <a:ext cx="9748129" cy="590931"/>
          </a:xfrm>
          <a:noFill/>
        </p:spPr>
        <p:txBody>
          <a:bodyPr wrap="square" rtlCol="0">
            <a:spAutoFit/>
          </a:bodyPr>
          <a:lstStyle/>
          <a:p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障碍地图</a:t>
            </a:r>
            <a:r>
              <a:rPr lang="en-US" altLang="zh-CN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A*</a:t>
            </a:r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寻路算法应用启发函数演示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11664" y="1066955"/>
            <a:ext cx="390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在障碍地图中，寻路路径与搜索路径开始不重合，运行时间和内存开销在正常范围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89" y="670369"/>
            <a:ext cx="74961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639" y="79438"/>
            <a:ext cx="9748129" cy="590931"/>
          </a:xfrm>
          <a:noFill/>
        </p:spPr>
        <p:txBody>
          <a:bodyPr wrap="square" rtlCol="0">
            <a:spAutoFit/>
          </a:bodyPr>
          <a:lstStyle/>
          <a:p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障碍地图</a:t>
            </a:r>
            <a:r>
              <a:rPr lang="en-US" altLang="zh-CN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A*</a:t>
            </a:r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寻路算法调整松弛参数演示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11664" y="1066955"/>
            <a:ext cx="390296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调整松弛参数后寻路结果路径变长了，探测节点却大大减少，运行时间也有所减少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89" y="670369"/>
            <a:ext cx="74961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639" y="79438"/>
            <a:ext cx="9748129" cy="590931"/>
          </a:xfrm>
          <a:noFill/>
        </p:spPr>
        <p:txBody>
          <a:bodyPr wrap="square" rtlCol="0">
            <a:spAutoFit/>
          </a:bodyPr>
          <a:lstStyle/>
          <a:p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迷宫地图</a:t>
            </a:r>
            <a:r>
              <a:rPr lang="en-US" altLang="zh-CN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A*</a:t>
            </a:r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寻路算法演示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11664" y="1066955"/>
            <a:ext cx="390296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在有主线的迷宫地图中</a:t>
            </a:r>
            <a:r>
              <a:rPr lang="en-US" altLang="zh-CN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A*</a:t>
            </a: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寻路算法与随机寻路算法表现相当，调整松弛参数作用也不大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14" y="670369"/>
            <a:ext cx="74866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639" y="79438"/>
            <a:ext cx="9748129" cy="590931"/>
          </a:xfrm>
          <a:noFill/>
        </p:spPr>
        <p:txBody>
          <a:bodyPr wrap="square" rtlCol="0">
            <a:spAutoFit/>
          </a:bodyPr>
          <a:lstStyle/>
          <a:p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自然迷宫地图</a:t>
            </a:r>
            <a:r>
              <a:rPr lang="en-US" altLang="zh-CN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A*</a:t>
            </a:r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寻路算法演示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11664" y="1066955"/>
            <a:ext cx="3902968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在自然</a:t>
            </a:r>
            <a:r>
              <a:rPr lang="en-US" altLang="zh-CN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(</a:t>
            </a: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分岔较多</a:t>
            </a:r>
            <a:r>
              <a:rPr lang="en-US" altLang="zh-CN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)</a:t>
            </a: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迷宫中，</a:t>
            </a:r>
            <a:r>
              <a:rPr lang="en-US" altLang="zh-CN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A*</a:t>
            </a: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寻路算法表现相当优异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4" y="670369"/>
            <a:ext cx="74676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6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639" y="79438"/>
            <a:ext cx="9748129" cy="590931"/>
          </a:xfrm>
          <a:noFill/>
        </p:spPr>
        <p:txBody>
          <a:bodyPr wrap="square" rtlCol="0">
            <a:spAutoFit/>
          </a:bodyPr>
          <a:lstStyle/>
          <a:p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自然迷宫地图</a:t>
            </a:r>
            <a:r>
              <a:rPr lang="en-US" altLang="zh-CN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A*</a:t>
            </a:r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寻路算法调整松弛参数演示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11664" y="1066955"/>
            <a:ext cx="3902968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调整松弛参数后运行时间和内存开销减半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89" y="670369"/>
            <a:ext cx="74961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7783" y="4550437"/>
            <a:ext cx="10364451" cy="1596177"/>
          </a:xfr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8000" b="1" cap="none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谢谢</a:t>
            </a:r>
            <a:endParaRPr lang="zh-CN" altLang="en-US" sz="8000" b="1" cap="none" dirty="0">
              <a:ln w="6600">
                <a:solidFill>
                  <a:schemeClr val="bg1"/>
                </a:solidFill>
                <a:prstDash val="solid"/>
              </a:ln>
              <a:solidFill>
                <a:srgbClr val="AE1731"/>
              </a:solidFill>
              <a:effectLst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13775" y="947701"/>
            <a:ext cx="10364451" cy="1596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000" b="1" cap="none" spc="50" dirty="0" smtClean="0">
                <a:ln w="9525" cmpd="sng">
                  <a:noFill/>
                  <a:prstDash val="solid"/>
                </a:ln>
                <a:solidFill>
                  <a:srgbClr val="AE1731"/>
                </a:solidFill>
                <a:effectLst/>
              </a:rPr>
              <a:t>演示完毕</a:t>
            </a:r>
            <a:endParaRPr lang="zh-CN" altLang="en-US" sz="8000" b="1" cap="none" spc="50" dirty="0">
              <a:ln w="9525" cmpd="sng">
                <a:noFill/>
                <a:prstDash val="solid"/>
              </a:ln>
              <a:solidFill>
                <a:srgbClr val="AE1731"/>
              </a:solidFill>
              <a:effectLst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913774" y="2749069"/>
            <a:ext cx="10364451" cy="1596177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0" cap="none" dirty="0" smtClean="0">
                <a:ln w="0"/>
                <a:solidFill>
                  <a:srgbClr val="AE173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请评委老师批评指正</a:t>
            </a:r>
            <a:endParaRPr lang="zh-CN" altLang="en-US" sz="8000" cap="none" dirty="0">
              <a:ln w="0"/>
              <a:solidFill>
                <a:srgbClr val="AE173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84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646331"/>
            <a:ext cx="7810496" cy="59190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11664" y="1066955"/>
            <a:ext cx="390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在空地图中使用随机算法寻路几乎探测了所有地图，最终找到一条非常不规则的路径，运行时间超长，内存占用超大</a:t>
            </a:r>
            <a:endParaRPr lang="zh-CN" altLang="en-US" sz="36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AE1731"/>
              </a:solidFill>
              <a:effectLst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68639" y="79438"/>
            <a:ext cx="9748129" cy="590931"/>
          </a:xfrm>
          <a:noFill/>
        </p:spPr>
        <p:txBody>
          <a:bodyPr wrap="square" rtlCol="0">
            <a:spAutoFit/>
          </a:bodyPr>
          <a:lstStyle/>
          <a:p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空地图随机寻算法演示</a:t>
            </a:r>
          </a:p>
        </p:txBody>
      </p:sp>
    </p:spTree>
    <p:extLst>
      <p:ext uri="{BB962C8B-B14F-4D97-AF65-F5344CB8AC3E}">
        <p14:creationId xmlns:p14="http://schemas.microsoft.com/office/powerpoint/2010/main" val="6620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639" y="79438"/>
            <a:ext cx="9748129" cy="590931"/>
          </a:xfrm>
          <a:noFill/>
        </p:spPr>
        <p:txBody>
          <a:bodyPr wrap="square" rtlCol="0">
            <a:spAutoFit/>
          </a:bodyPr>
          <a:lstStyle/>
          <a:p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空地图随机寻路算法应用启发函数演示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4" y="762000"/>
            <a:ext cx="7505700" cy="6096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11664" y="1066955"/>
            <a:ext cx="390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在应用了启发函数后，成功找到最短路径，运行时间和内存消耗大幅减少</a:t>
            </a:r>
          </a:p>
        </p:txBody>
      </p:sp>
    </p:spTree>
    <p:extLst>
      <p:ext uri="{BB962C8B-B14F-4D97-AF65-F5344CB8AC3E}">
        <p14:creationId xmlns:p14="http://schemas.microsoft.com/office/powerpoint/2010/main" val="3943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639" y="79438"/>
            <a:ext cx="9748129" cy="590931"/>
          </a:xfrm>
          <a:noFill/>
        </p:spPr>
        <p:txBody>
          <a:bodyPr wrap="square" rtlCol="0">
            <a:spAutoFit/>
          </a:bodyPr>
          <a:lstStyle/>
          <a:p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随机障碍地图随机寻路算法演示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11664" y="1066955"/>
            <a:ext cx="390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在有障碍的地图中直接使用随机寻路算法，运行时间不可控，内存消耗也非常大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89" y="670369"/>
            <a:ext cx="74961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639" y="79438"/>
            <a:ext cx="9748129" cy="590931"/>
          </a:xfrm>
          <a:noFill/>
        </p:spPr>
        <p:txBody>
          <a:bodyPr wrap="square" rtlCol="0">
            <a:spAutoFit/>
          </a:bodyPr>
          <a:lstStyle/>
          <a:p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障碍地图随机寻路算法应用启发函数演示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11664" y="1066955"/>
            <a:ext cx="390296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在有障碍的地图中使用带启发函数的随机寻路算法，寻路路径固定，运行时间和内存开销稳定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39" y="670369"/>
            <a:ext cx="75152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639" y="79438"/>
            <a:ext cx="9748129" cy="590931"/>
          </a:xfrm>
          <a:noFill/>
        </p:spPr>
        <p:txBody>
          <a:bodyPr wrap="square" rtlCol="0">
            <a:spAutoFit/>
          </a:bodyPr>
          <a:lstStyle/>
          <a:p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迷宫地图随机寻路算法演示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11664" y="1066955"/>
            <a:ext cx="390296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在有主线的迷宫地图中使用随机寻路算法，找到唯一路径，消耗时间与内存在可接受范围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39" y="670369"/>
            <a:ext cx="75152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639" y="79438"/>
            <a:ext cx="9748129" cy="590931"/>
          </a:xfrm>
          <a:noFill/>
        </p:spPr>
        <p:txBody>
          <a:bodyPr wrap="square" rtlCol="0">
            <a:spAutoFit/>
          </a:bodyPr>
          <a:lstStyle/>
          <a:p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迷宫地图随机寻路算法应用启发函数演示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11664" y="1066955"/>
            <a:ext cx="390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应用了启发函数以后，找到相同的一条路径，寻路时间和内存开销减半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14" y="670369"/>
            <a:ext cx="74866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639" y="79438"/>
            <a:ext cx="9748129" cy="590931"/>
          </a:xfrm>
          <a:noFill/>
        </p:spPr>
        <p:txBody>
          <a:bodyPr wrap="square" rtlCol="0">
            <a:spAutoFit/>
          </a:bodyPr>
          <a:lstStyle/>
          <a:p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自然迷宫地图随机寻路算法演示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11664" y="1066955"/>
            <a:ext cx="390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在自然</a:t>
            </a:r>
            <a:r>
              <a:rPr lang="en-US" altLang="zh-CN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(</a:t>
            </a: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分岔路较多</a:t>
            </a:r>
            <a:r>
              <a:rPr lang="en-US" altLang="zh-CN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)</a:t>
            </a: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迷宫地图中，随机寻路算法运行时间和开销波动很大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9" y="670369"/>
            <a:ext cx="75342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639" y="79438"/>
            <a:ext cx="9748129" cy="590931"/>
          </a:xfrm>
          <a:noFill/>
        </p:spPr>
        <p:txBody>
          <a:bodyPr wrap="square" rtlCol="0">
            <a:spAutoFit/>
          </a:bodyPr>
          <a:lstStyle/>
          <a:p>
            <a:r>
              <a:rPr lang="zh-CN" altLang="en-US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自然迷宫地图随机寻路算法应用启发函数演示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11664" y="1066955"/>
            <a:ext cx="390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AE1731"/>
                </a:solidFill>
                <a:effectLst/>
              </a:rPr>
              <a:t>应用启发函数后，找到相同的一条路径，运行时间和内存开销大大减少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39" y="670369"/>
            <a:ext cx="74771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123</TotalTime>
  <Words>522</Words>
  <Application>Microsoft Office PowerPoint</Application>
  <PresentationFormat>宽屏</PresentationFormat>
  <Paragraphs>40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黑体</vt:lpstr>
      <vt:lpstr>宋体</vt:lpstr>
      <vt:lpstr>Arial</vt:lpstr>
      <vt:lpstr>Tw Cen MT</vt:lpstr>
      <vt:lpstr>水滴</vt:lpstr>
      <vt:lpstr>寻路算法在游戏中的应用与优化</vt:lpstr>
      <vt:lpstr>空地图随机寻算法演示</vt:lpstr>
      <vt:lpstr>空地图随机寻路算法应用启发函数演示</vt:lpstr>
      <vt:lpstr>随机障碍地图随机寻路算法演示</vt:lpstr>
      <vt:lpstr>障碍地图随机寻路算法应用启发函数演示</vt:lpstr>
      <vt:lpstr>迷宫地图随机寻路算法演示</vt:lpstr>
      <vt:lpstr>迷宫地图随机寻路算法应用启发函数演示</vt:lpstr>
      <vt:lpstr>自然迷宫地图随机寻路算法演示</vt:lpstr>
      <vt:lpstr>自然迷宫地图随机寻路算法应用启发函数演示</vt:lpstr>
      <vt:lpstr>空白地图A*寻路算法演示</vt:lpstr>
      <vt:lpstr>空白地图A*寻路算法应用启发函数演示</vt:lpstr>
      <vt:lpstr>障碍地图A*寻路算法应用启发函数演示</vt:lpstr>
      <vt:lpstr>障碍地图A*寻路算法调整松弛参数演示</vt:lpstr>
      <vt:lpstr>迷宫地图A*寻路算法演示</vt:lpstr>
      <vt:lpstr>自然迷宫地图A*寻路算法演示</vt:lpstr>
      <vt:lpstr>自然迷宫地图A*寻路算法调整松弛参数演示</vt:lpstr>
      <vt:lpstr>谢谢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寻路算法在游戏中的应用与优化 </dc:title>
  <dc:creator>Administrator</dc:creator>
  <cp:lastModifiedBy>Administrator</cp:lastModifiedBy>
  <cp:revision>45</cp:revision>
  <dcterms:created xsi:type="dcterms:W3CDTF">2020-11-03T14:04:45Z</dcterms:created>
  <dcterms:modified xsi:type="dcterms:W3CDTF">2021-01-30T01:10:24Z</dcterms:modified>
</cp:coreProperties>
</file>